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85" r:id="rId2"/>
    <p:sldId id="286" r:id="rId3"/>
    <p:sldId id="287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296" r:id="rId13"/>
    <p:sldId id="370" r:id="rId14"/>
    <p:sldId id="297" r:id="rId15"/>
    <p:sldId id="298" r:id="rId16"/>
    <p:sldId id="371" r:id="rId17"/>
    <p:sldId id="299" r:id="rId18"/>
    <p:sldId id="300" r:id="rId19"/>
    <p:sldId id="301" r:id="rId20"/>
    <p:sldId id="373" r:id="rId21"/>
    <p:sldId id="307" r:id="rId22"/>
    <p:sldId id="308" r:id="rId23"/>
    <p:sldId id="365" r:id="rId24"/>
    <p:sldId id="311" r:id="rId25"/>
  </p:sldIdLst>
  <p:sldSz cx="9144000" cy="6858000" type="screen4x3"/>
  <p:notesSz cx="6858000" cy="9144000"/>
  <p:embeddedFontLst>
    <p:embeddedFont>
      <p:font typeface="Monotype Sorts" panose="020B0604020202020204"/>
      <p:regular r:id="rId28"/>
    </p:embeddedFont>
  </p:embeddedFontLst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rgbClr val="005400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rgbClr val="005400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rgbClr val="005400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rgbClr val="005400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rgbClr val="005400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rgbClr val="005400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rgbClr val="005400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rgbClr val="005400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rgbClr val="005400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537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CFEB9"/>
    <a:srgbClr val="438E00"/>
    <a:srgbClr val="000000"/>
    <a:srgbClr val="DADADA"/>
    <a:srgbClr val="005400"/>
    <a:srgbClr val="4C2E00"/>
    <a:srgbClr val="C8FEC8"/>
    <a:srgbClr val="9107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1640" y="80"/>
      </p:cViewPr>
      <p:guideLst>
        <p:guide orient="horz" pos="3168"/>
        <p:guide pos="537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50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notes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418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66208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00850" y="266700"/>
            <a:ext cx="2266950" cy="60579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266700"/>
            <a:ext cx="6648450" cy="60579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710365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6700"/>
            <a:ext cx="9067800" cy="11049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676400"/>
            <a:ext cx="4016375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2175" y="1676400"/>
            <a:ext cx="4016375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5424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34541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79936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76400"/>
            <a:ext cx="4016375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2175" y="1676400"/>
            <a:ext cx="4016375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12209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87502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04647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9736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02237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1180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266700"/>
            <a:ext cx="9067800" cy="110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76400"/>
            <a:ext cx="818515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</p:txBody>
      </p:sp>
      <p:sp>
        <p:nvSpPr>
          <p:cNvPr id="1028" name="Rectangle 7"/>
          <p:cNvSpPr>
            <a:spLocks noChangeArrowheads="1"/>
          </p:cNvSpPr>
          <p:nvPr/>
        </p:nvSpPr>
        <p:spPr bwMode="auto">
          <a:xfrm>
            <a:off x="8505825" y="6386513"/>
            <a:ext cx="6064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defRPr sz="2400" b="1">
                <a:solidFill>
                  <a:srgbClr val="005400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rgbClr val="005400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rgbClr val="005400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rgbClr val="005400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rgbClr val="0054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54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54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54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5400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19C93775-B89A-4144-9055-4D8919157B96}" type="slidenum">
              <a:rPr lang="en-US" altLang="en-US" sz="1200" smtClean="0">
                <a:solidFill>
                  <a:schemeClr val="bg2"/>
                </a:solidFill>
              </a:rPr>
              <a:pPr>
                <a:defRPr/>
              </a:pPr>
              <a:t>‹#›</a:t>
            </a:fld>
            <a:endParaRPr lang="en-US" altLang="en-US" sz="1200">
              <a:solidFill>
                <a:schemeClr val="bg2"/>
              </a:solidFill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247C18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247C18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247C18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247C18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247C18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47C18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47C18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47C18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247C18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247C18"/>
        </a:buClr>
        <a:buSzPct val="70000"/>
        <a:buFont typeface="Monotype Sorts" panose="05000000000000000000" pitchFamily="2" charset="2"/>
        <a:buChar char="l"/>
        <a:defRPr sz="3200" b="1" kern="1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247C18"/>
        </a:buClr>
        <a:buSzPct val="70000"/>
        <a:buFont typeface="Monotype Sorts" panose="05000000000000000000" pitchFamily="2" charset="2"/>
        <a:buChar char="u"/>
        <a:defRPr sz="2800" b="1" kern="1200">
          <a:solidFill>
            <a:srgbClr val="4C2E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2400" b="1" kern="1200">
          <a:solidFill>
            <a:srgbClr val="900784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9.e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1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1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12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13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14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15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15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16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17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2">
            <a:hlinkClick r:id="" action="ppaction://ole?verb=0"/>
          </p:cNvPr>
          <p:cNvGraphicFramePr>
            <a:graphicFrameLocks/>
          </p:cNvGraphicFramePr>
          <p:nvPr/>
        </p:nvGraphicFramePr>
        <p:xfrm>
          <a:off x="561975" y="2133600"/>
          <a:ext cx="8229600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Clip" r:id="rId3" imgW="4962525" imgH="6010910" progId="MS_ClipArt_Gallery.2">
                  <p:embed/>
                </p:oleObj>
              </mc:Choice>
              <mc:Fallback>
                <p:oleObj name="Clip" r:id="rId3" imgW="4962525" imgH="6010910" progId="MS_ClipArt_Gallery.2">
                  <p:embed/>
                  <p:pic>
                    <p:nvPicPr>
                      <p:cNvPr id="0" name="Object 2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975" y="2133600"/>
                        <a:ext cx="8229600" cy="411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114800" y="2209800"/>
            <a:ext cx="3962400" cy="1150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l"/>
              <a:defRPr sz="3200"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u"/>
              <a:defRPr sz="2800" b="1">
                <a:solidFill>
                  <a:srgbClr val="4C2E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defRPr sz="2400" b="1">
                <a:solidFill>
                  <a:srgbClr val="900784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300"/>
              <a:t>Now, let’s look at Norton Corporation’s 2018 and 2017 financial statements.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71450" y="228600"/>
            <a:ext cx="8610600" cy="1600200"/>
          </a:xfrm>
          <a:prstGeom prst="rect">
            <a:avLst/>
          </a:prstGeom>
          <a:noFill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47C18"/>
              </a:buClr>
              <a:buSzPct val="70000"/>
              <a:buFont typeface="Monotype Sorts" pitchFamily="2" charset="2"/>
              <a:buChar char="l"/>
              <a:defRPr sz="3200" b="1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47C18"/>
              </a:buClr>
              <a:buSzPct val="70000"/>
              <a:buFont typeface="Monotype Sorts" pitchFamily="2" charset="2"/>
              <a:buChar char="u"/>
              <a:defRPr sz="2800" b="1" kern="1200">
                <a:solidFill>
                  <a:srgbClr val="4C2E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400" b="1" kern="1200">
                <a:solidFill>
                  <a:srgbClr val="900784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buFont typeface="Monotype Sorts" pitchFamily="2" charset="2"/>
              <a:buNone/>
              <a:defRPr/>
            </a:pPr>
            <a:r>
              <a:rPr lang="en-US" altLang="en-US" sz="2800" dirty="0"/>
              <a:t>  </a:t>
            </a:r>
            <a:r>
              <a:rPr lang="en-US" altLang="en-US" sz="54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Financial Ratio </a:t>
            </a:r>
          </a:p>
          <a:p>
            <a:pPr algn="ctr">
              <a:spcBef>
                <a:spcPct val="0"/>
              </a:spcBef>
              <a:buFont typeface="Monotype Sorts" pitchFamily="2" charset="2"/>
              <a:buNone/>
              <a:defRPr/>
            </a:pPr>
            <a:r>
              <a:rPr lang="en-US" altLang="en-US" sz="54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Analysis Example</a:t>
            </a:r>
          </a:p>
        </p:txBody>
      </p:sp>
      <p:sp>
        <p:nvSpPr>
          <p:cNvPr id="3077" name="TextBox 1"/>
          <p:cNvSpPr txBox="1">
            <a:spLocks noChangeArrowheads="1"/>
          </p:cNvSpPr>
          <p:nvPr/>
        </p:nvSpPr>
        <p:spPr bwMode="auto">
          <a:xfrm>
            <a:off x="8458200" y="6248400"/>
            <a:ext cx="457200" cy="46196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l"/>
              <a:defRPr sz="3200"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u"/>
              <a:defRPr sz="2800" b="1">
                <a:solidFill>
                  <a:srgbClr val="4C2E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defRPr sz="2400" b="1">
                <a:solidFill>
                  <a:srgbClr val="900784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solidFill>
                <a:srgbClr val="005400"/>
              </a:solidFill>
            </a:endParaRPr>
          </a:p>
        </p:txBody>
      </p:sp>
    </p:spTree>
  </p:cSld>
  <p:clrMapOvr>
    <a:masterClrMapping/>
  </p:clrMapOvr>
  <p:transition>
    <p:cover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7"/>
          <p:cNvGrpSpPr>
            <a:grpSpLocks/>
          </p:cNvGrpSpPr>
          <p:nvPr/>
        </p:nvGrpSpPr>
        <p:grpSpPr bwMode="auto">
          <a:xfrm>
            <a:off x="1484313" y="2474913"/>
            <a:ext cx="5065712" cy="869950"/>
            <a:chOff x="935" y="1559"/>
            <a:chExt cx="3191" cy="548"/>
          </a:xfrm>
        </p:grpSpPr>
        <p:sp>
          <p:nvSpPr>
            <p:cNvPr id="12320" name="Rectangle 4"/>
            <p:cNvSpPr>
              <a:spLocks noChangeArrowheads="1"/>
            </p:cNvSpPr>
            <p:nvPr/>
          </p:nvSpPr>
          <p:spPr bwMode="auto">
            <a:xfrm>
              <a:off x="2233" y="1559"/>
              <a:ext cx="1893" cy="5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u="sng">
                  <a:solidFill>
                    <a:srgbClr val="005400"/>
                  </a:solidFill>
                </a:rPr>
                <a:t>     Quick Assets     </a:t>
              </a:r>
              <a:endParaRPr lang="en-US" altLang="en-US" sz="2400">
                <a:solidFill>
                  <a:srgbClr val="005400"/>
                </a:solidFill>
              </a:endParaRP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Current Liabilities</a:t>
              </a:r>
            </a:p>
          </p:txBody>
        </p:sp>
        <p:sp>
          <p:nvSpPr>
            <p:cNvPr id="12321" name="Rectangle 5"/>
            <p:cNvSpPr>
              <a:spLocks noChangeArrowheads="1"/>
            </p:cNvSpPr>
            <p:nvPr/>
          </p:nvSpPr>
          <p:spPr bwMode="auto">
            <a:xfrm>
              <a:off x="1919" y="1674"/>
              <a:ext cx="258" cy="3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=</a:t>
              </a:r>
            </a:p>
          </p:txBody>
        </p:sp>
        <p:sp>
          <p:nvSpPr>
            <p:cNvPr id="12322" name="Rectangle 6"/>
            <p:cNvSpPr>
              <a:spLocks noChangeArrowheads="1"/>
            </p:cNvSpPr>
            <p:nvPr/>
          </p:nvSpPr>
          <p:spPr bwMode="auto">
            <a:xfrm>
              <a:off x="935" y="1559"/>
              <a:ext cx="1021" cy="5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Acid-Test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Ratio</a:t>
              </a:r>
            </a:p>
          </p:txBody>
        </p:sp>
      </p:grpSp>
      <p:sp>
        <p:nvSpPr>
          <p:cNvPr id="12291" name="Rectangle 9"/>
          <p:cNvSpPr>
            <a:spLocks noChangeArrowheads="1"/>
          </p:cNvSpPr>
          <p:nvPr/>
        </p:nvSpPr>
        <p:spPr bwMode="auto">
          <a:xfrm>
            <a:off x="4059238" y="3462338"/>
            <a:ext cx="4683125" cy="1606550"/>
          </a:xfrm>
          <a:prstGeom prst="rect">
            <a:avLst/>
          </a:prstGeom>
          <a:solidFill>
            <a:srgbClr val="FCFEB9"/>
          </a:solidFill>
          <a:ln w="57150" cmpd="thinThick">
            <a:solidFill>
              <a:srgbClr val="0054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l"/>
              <a:defRPr sz="3200"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u"/>
              <a:defRPr sz="2800" b="1">
                <a:solidFill>
                  <a:srgbClr val="4C2E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defRPr sz="2400" b="1">
                <a:solidFill>
                  <a:srgbClr val="900784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5400"/>
                </a:solidFill>
              </a:rPr>
              <a:t>Norton Corporation’s quick assets consist of cash of $30,000 and accounts receivable of $20,000.</a:t>
            </a:r>
          </a:p>
        </p:txBody>
      </p:sp>
      <p:sp>
        <p:nvSpPr>
          <p:cNvPr id="43019" name="Rectangle 11"/>
          <p:cNvSpPr>
            <a:spLocks noGrp="1" noChangeArrowheads="1"/>
          </p:cNvSpPr>
          <p:nvPr>
            <p:ph type="title"/>
          </p:nvPr>
        </p:nvSpPr>
        <p:spPr>
          <a:xfrm>
            <a:off x="0" y="266700"/>
            <a:ext cx="9067800" cy="939800"/>
          </a:xfrm>
        </p:spPr>
        <p:txBody>
          <a:bodyPr/>
          <a:lstStyle/>
          <a:p>
            <a:pPr>
              <a:defRPr/>
            </a:pPr>
            <a:r>
              <a:rPr lang="en-US" altLang="en-US" dirty="0"/>
              <a:t>Acid-Test (Quick) Ratio</a:t>
            </a:r>
          </a:p>
        </p:txBody>
      </p:sp>
      <p:sp>
        <p:nvSpPr>
          <p:cNvPr id="43023" name="Rectangle 15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185150" cy="838200"/>
          </a:xfrm>
        </p:spPr>
        <p:txBody>
          <a:bodyPr/>
          <a:lstStyle/>
          <a:p>
            <a:pPr algn="ctr">
              <a:buFont typeface="Monotype Sorts" panose="05000000000000000000" pitchFamily="2" charset="2"/>
              <a:buNone/>
              <a:defRPr/>
            </a:pPr>
            <a:r>
              <a:rPr lang="en-US" altLang="en-US" sz="3600" u="sng" dirty="0">
                <a:solidFill>
                  <a:srgbClr val="247C1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#2</a:t>
            </a:r>
            <a:endParaRPr lang="en-US" altLang="en-US" sz="3600" dirty="0">
              <a:solidFill>
                <a:srgbClr val="247C18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12294" name="Group 16"/>
          <p:cNvGrpSpPr>
            <a:grpSpLocks/>
          </p:cNvGrpSpPr>
          <p:nvPr/>
        </p:nvGrpSpPr>
        <p:grpSpPr bwMode="auto">
          <a:xfrm rot="-1122277">
            <a:off x="3124200" y="4938713"/>
            <a:ext cx="1608138" cy="1843087"/>
            <a:chOff x="528" y="2784"/>
            <a:chExt cx="1013" cy="1161"/>
          </a:xfrm>
        </p:grpSpPr>
        <p:sp>
          <p:nvSpPr>
            <p:cNvPr id="12295" name="Freeform 17"/>
            <p:cNvSpPr>
              <a:spLocks/>
            </p:cNvSpPr>
            <p:nvPr/>
          </p:nvSpPr>
          <p:spPr bwMode="auto">
            <a:xfrm>
              <a:off x="575" y="3565"/>
              <a:ext cx="561" cy="305"/>
            </a:xfrm>
            <a:custGeom>
              <a:avLst/>
              <a:gdLst>
                <a:gd name="T0" fmla="*/ 134 w 561"/>
                <a:gd name="T1" fmla="*/ 0 h 305"/>
                <a:gd name="T2" fmla="*/ 0 w 561"/>
                <a:gd name="T3" fmla="*/ 19 h 305"/>
                <a:gd name="T4" fmla="*/ 0 w 561"/>
                <a:gd name="T5" fmla="*/ 27 h 305"/>
                <a:gd name="T6" fmla="*/ 0 w 561"/>
                <a:gd name="T7" fmla="*/ 37 h 305"/>
                <a:gd name="T8" fmla="*/ 0 w 561"/>
                <a:gd name="T9" fmla="*/ 49 h 305"/>
                <a:gd name="T10" fmla="*/ 2 w 561"/>
                <a:gd name="T11" fmla="*/ 60 h 305"/>
                <a:gd name="T12" fmla="*/ 7 w 561"/>
                <a:gd name="T13" fmla="*/ 74 h 305"/>
                <a:gd name="T14" fmla="*/ 14 w 561"/>
                <a:gd name="T15" fmla="*/ 88 h 305"/>
                <a:gd name="T16" fmla="*/ 24 w 561"/>
                <a:gd name="T17" fmla="*/ 104 h 305"/>
                <a:gd name="T18" fmla="*/ 39 w 561"/>
                <a:gd name="T19" fmla="*/ 121 h 305"/>
                <a:gd name="T20" fmla="*/ 60 w 561"/>
                <a:gd name="T21" fmla="*/ 138 h 305"/>
                <a:gd name="T22" fmla="*/ 87 w 561"/>
                <a:gd name="T23" fmla="*/ 158 h 305"/>
                <a:gd name="T24" fmla="*/ 119 w 561"/>
                <a:gd name="T25" fmla="*/ 177 h 305"/>
                <a:gd name="T26" fmla="*/ 159 w 561"/>
                <a:gd name="T27" fmla="*/ 198 h 305"/>
                <a:gd name="T28" fmla="*/ 207 w 561"/>
                <a:gd name="T29" fmla="*/ 220 h 305"/>
                <a:gd name="T30" fmla="*/ 264 w 561"/>
                <a:gd name="T31" fmla="*/ 243 h 305"/>
                <a:gd name="T32" fmla="*/ 331 w 561"/>
                <a:gd name="T33" fmla="*/ 267 h 305"/>
                <a:gd name="T34" fmla="*/ 407 w 561"/>
                <a:gd name="T35" fmla="*/ 293 h 305"/>
                <a:gd name="T36" fmla="*/ 430 w 561"/>
                <a:gd name="T37" fmla="*/ 298 h 305"/>
                <a:gd name="T38" fmla="*/ 451 w 561"/>
                <a:gd name="T39" fmla="*/ 303 h 305"/>
                <a:gd name="T40" fmla="*/ 471 w 561"/>
                <a:gd name="T41" fmla="*/ 305 h 305"/>
                <a:gd name="T42" fmla="*/ 488 w 561"/>
                <a:gd name="T43" fmla="*/ 305 h 305"/>
                <a:gd name="T44" fmla="*/ 504 w 561"/>
                <a:gd name="T45" fmla="*/ 304 h 305"/>
                <a:gd name="T46" fmla="*/ 519 w 561"/>
                <a:gd name="T47" fmla="*/ 302 h 305"/>
                <a:gd name="T48" fmla="*/ 531 w 561"/>
                <a:gd name="T49" fmla="*/ 297 h 305"/>
                <a:gd name="T50" fmla="*/ 541 w 561"/>
                <a:gd name="T51" fmla="*/ 293 h 305"/>
                <a:gd name="T52" fmla="*/ 549 w 561"/>
                <a:gd name="T53" fmla="*/ 287 h 305"/>
                <a:gd name="T54" fmla="*/ 555 w 561"/>
                <a:gd name="T55" fmla="*/ 280 h 305"/>
                <a:gd name="T56" fmla="*/ 558 w 561"/>
                <a:gd name="T57" fmla="*/ 273 h 305"/>
                <a:gd name="T58" fmla="*/ 561 w 561"/>
                <a:gd name="T59" fmla="*/ 266 h 305"/>
                <a:gd name="T60" fmla="*/ 560 w 561"/>
                <a:gd name="T61" fmla="*/ 258 h 305"/>
                <a:gd name="T62" fmla="*/ 556 w 561"/>
                <a:gd name="T63" fmla="*/ 250 h 305"/>
                <a:gd name="T64" fmla="*/ 550 w 561"/>
                <a:gd name="T65" fmla="*/ 242 h 305"/>
                <a:gd name="T66" fmla="*/ 542 w 561"/>
                <a:gd name="T67" fmla="*/ 235 h 305"/>
                <a:gd name="T68" fmla="*/ 531 w 561"/>
                <a:gd name="T69" fmla="*/ 228 h 305"/>
                <a:gd name="T70" fmla="*/ 517 w 561"/>
                <a:gd name="T71" fmla="*/ 220 h 305"/>
                <a:gd name="T72" fmla="*/ 500 w 561"/>
                <a:gd name="T73" fmla="*/ 213 h 305"/>
                <a:gd name="T74" fmla="*/ 480 w 561"/>
                <a:gd name="T75" fmla="*/ 205 h 305"/>
                <a:gd name="T76" fmla="*/ 458 w 561"/>
                <a:gd name="T77" fmla="*/ 197 h 305"/>
                <a:gd name="T78" fmla="*/ 434 w 561"/>
                <a:gd name="T79" fmla="*/ 188 h 305"/>
                <a:gd name="T80" fmla="*/ 409 w 561"/>
                <a:gd name="T81" fmla="*/ 177 h 305"/>
                <a:gd name="T82" fmla="*/ 381 w 561"/>
                <a:gd name="T83" fmla="*/ 166 h 305"/>
                <a:gd name="T84" fmla="*/ 352 w 561"/>
                <a:gd name="T85" fmla="*/ 153 h 305"/>
                <a:gd name="T86" fmla="*/ 323 w 561"/>
                <a:gd name="T87" fmla="*/ 138 h 305"/>
                <a:gd name="T88" fmla="*/ 291 w 561"/>
                <a:gd name="T89" fmla="*/ 121 h 305"/>
                <a:gd name="T90" fmla="*/ 260 w 561"/>
                <a:gd name="T91" fmla="*/ 103 h 305"/>
                <a:gd name="T92" fmla="*/ 228 w 561"/>
                <a:gd name="T93" fmla="*/ 81 h 305"/>
                <a:gd name="T94" fmla="*/ 197 w 561"/>
                <a:gd name="T95" fmla="*/ 57 h 305"/>
                <a:gd name="T96" fmla="*/ 165 w 561"/>
                <a:gd name="T97" fmla="*/ 30 h 305"/>
                <a:gd name="T98" fmla="*/ 134 w 561"/>
                <a:gd name="T99" fmla="*/ 0 h 305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561" h="305">
                  <a:moveTo>
                    <a:pt x="134" y="0"/>
                  </a:moveTo>
                  <a:lnTo>
                    <a:pt x="0" y="19"/>
                  </a:lnTo>
                  <a:lnTo>
                    <a:pt x="0" y="27"/>
                  </a:lnTo>
                  <a:lnTo>
                    <a:pt x="0" y="37"/>
                  </a:lnTo>
                  <a:lnTo>
                    <a:pt x="0" y="49"/>
                  </a:lnTo>
                  <a:lnTo>
                    <a:pt x="2" y="60"/>
                  </a:lnTo>
                  <a:lnTo>
                    <a:pt x="7" y="74"/>
                  </a:lnTo>
                  <a:lnTo>
                    <a:pt x="14" y="88"/>
                  </a:lnTo>
                  <a:lnTo>
                    <a:pt x="24" y="104"/>
                  </a:lnTo>
                  <a:lnTo>
                    <a:pt x="39" y="121"/>
                  </a:lnTo>
                  <a:lnTo>
                    <a:pt x="60" y="138"/>
                  </a:lnTo>
                  <a:lnTo>
                    <a:pt x="87" y="158"/>
                  </a:lnTo>
                  <a:lnTo>
                    <a:pt x="119" y="177"/>
                  </a:lnTo>
                  <a:lnTo>
                    <a:pt x="159" y="198"/>
                  </a:lnTo>
                  <a:lnTo>
                    <a:pt x="207" y="220"/>
                  </a:lnTo>
                  <a:lnTo>
                    <a:pt x="264" y="243"/>
                  </a:lnTo>
                  <a:lnTo>
                    <a:pt x="331" y="267"/>
                  </a:lnTo>
                  <a:lnTo>
                    <a:pt x="407" y="293"/>
                  </a:lnTo>
                  <a:lnTo>
                    <a:pt x="430" y="298"/>
                  </a:lnTo>
                  <a:lnTo>
                    <a:pt x="451" y="303"/>
                  </a:lnTo>
                  <a:lnTo>
                    <a:pt x="471" y="305"/>
                  </a:lnTo>
                  <a:lnTo>
                    <a:pt x="488" y="305"/>
                  </a:lnTo>
                  <a:lnTo>
                    <a:pt x="504" y="304"/>
                  </a:lnTo>
                  <a:lnTo>
                    <a:pt x="519" y="302"/>
                  </a:lnTo>
                  <a:lnTo>
                    <a:pt x="531" y="297"/>
                  </a:lnTo>
                  <a:lnTo>
                    <a:pt x="541" y="293"/>
                  </a:lnTo>
                  <a:lnTo>
                    <a:pt x="549" y="287"/>
                  </a:lnTo>
                  <a:lnTo>
                    <a:pt x="555" y="280"/>
                  </a:lnTo>
                  <a:lnTo>
                    <a:pt x="558" y="273"/>
                  </a:lnTo>
                  <a:lnTo>
                    <a:pt x="561" y="266"/>
                  </a:lnTo>
                  <a:lnTo>
                    <a:pt x="560" y="258"/>
                  </a:lnTo>
                  <a:lnTo>
                    <a:pt x="556" y="250"/>
                  </a:lnTo>
                  <a:lnTo>
                    <a:pt x="550" y="242"/>
                  </a:lnTo>
                  <a:lnTo>
                    <a:pt x="542" y="235"/>
                  </a:lnTo>
                  <a:lnTo>
                    <a:pt x="531" y="228"/>
                  </a:lnTo>
                  <a:lnTo>
                    <a:pt x="517" y="220"/>
                  </a:lnTo>
                  <a:lnTo>
                    <a:pt x="500" y="213"/>
                  </a:lnTo>
                  <a:lnTo>
                    <a:pt x="480" y="205"/>
                  </a:lnTo>
                  <a:lnTo>
                    <a:pt x="458" y="197"/>
                  </a:lnTo>
                  <a:lnTo>
                    <a:pt x="434" y="188"/>
                  </a:lnTo>
                  <a:lnTo>
                    <a:pt x="409" y="177"/>
                  </a:lnTo>
                  <a:lnTo>
                    <a:pt x="381" y="166"/>
                  </a:lnTo>
                  <a:lnTo>
                    <a:pt x="352" y="153"/>
                  </a:lnTo>
                  <a:lnTo>
                    <a:pt x="323" y="138"/>
                  </a:lnTo>
                  <a:lnTo>
                    <a:pt x="291" y="121"/>
                  </a:lnTo>
                  <a:lnTo>
                    <a:pt x="260" y="103"/>
                  </a:lnTo>
                  <a:lnTo>
                    <a:pt x="228" y="81"/>
                  </a:lnTo>
                  <a:lnTo>
                    <a:pt x="197" y="57"/>
                  </a:lnTo>
                  <a:lnTo>
                    <a:pt x="165" y="30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6" name="Freeform 18"/>
            <p:cNvSpPr>
              <a:spLocks/>
            </p:cNvSpPr>
            <p:nvPr/>
          </p:nvSpPr>
          <p:spPr bwMode="auto">
            <a:xfrm>
              <a:off x="576" y="3687"/>
              <a:ext cx="450" cy="207"/>
            </a:xfrm>
            <a:custGeom>
              <a:avLst/>
              <a:gdLst>
                <a:gd name="T0" fmla="*/ 28 w 450"/>
                <a:gd name="T1" fmla="*/ 6 h 207"/>
                <a:gd name="T2" fmla="*/ 29 w 450"/>
                <a:gd name="T3" fmla="*/ 7 h 207"/>
                <a:gd name="T4" fmla="*/ 30 w 450"/>
                <a:gd name="T5" fmla="*/ 9 h 207"/>
                <a:gd name="T6" fmla="*/ 35 w 450"/>
                <a:gd name="T7" fmla="*/ 14 h 207"/>
                <a:gd name="T8" fmla="*/ 42 w 450"/>
                <a:gd name="T9" fmla="*/ 21 h 207"/>
                <a:gd name="T10" fmla="*/ 51 w 450"/>
                <a:gd name="T11" fmla="*/ 29 h 207"/>
                <a:gd name="T12" fmla="*/ 64 w 450"/>
                <a:gd name="T13" fmla="*/ 38 h 207"/>
                <a:gd name="T14" fmla="*/ 80 w 450"/>
                <a:gd name="T15" fmla="*/ 50 h 207"/>
                <a:gd name="T16" fmla="*/ 99 w 450"/>
                <a:gd name="T17" fmla="*/ 62 h 207"/>
                <a:gd name="T18" fmla="*/ 124 w 450"/>
                <a:gd name="T19" fmla="*/ 76 h 207"/>
                <a:gd name="T20" fmla="*/ 152 w 450"/>
                <a:gd name="T21" fmla="*/ 92 h 207"/>
                <a:gd name="T22" fmla="*/ 187 w 450"/>
                <a:gd name="T23" fmla="*/ 108 h 207"/>
                <a:gd name="T24" fmla="*/ 227 w 450"/>
                <a:gd name="T25" fmla="*/ 127 h 207"/>
                <a:gd name="T26" fmla="*/ 273 w 450"/>
                <a:gd name="T27" fmla="*/ 145 h 207"/>
                <a:gd name="T28" fmla="*/ 325 w 450"/>
                <a:gd name="T29" fmla="*/ 165 h 207"/>
                <a:gd name="T30" fmla="*/ 384 w 450"/>
                <a:gd name="T31" fmla="*/ 186 h 207"/>
                <a:gd name="T32" fmla="*/ 450 w 450"/>
                <a:gd name="T33" fmla="*/ 207 h 207"/>
                <a:gd name="T34" fmla="*/ 433 w 450"/>
                <a:gd name="T35" fmla="*/ 205 h 207"/>
                <a:gd name="T36" fmla="*/ 412 w 450"/>
                <a:gd name="T37" fmla="*/ 200 h 207"/>
                <a:gd name="T38" fmla="*/ 388 w 450"/>
                <a:gd name="T39" fmla="*/ 196 h 207"/>
                <a:gd name="T40" fmla="*/ 362 w 450"/>
                <a:gd name="T41" fmla="*/ 189 h 207"/>
                <a:gd name="T42" fmla="*/ 333 w 450"/>
                <a:gd name="T43" fmla="*/ 181 h 207"/>
                <a:gd name="T44" fmla="*/ 303 w 450"/>
                <a:gd name="T45" fmla="*/ 172 h 207"/>
                <a:gd name="T46" fmla="*/ 272 w 450"/>
                <a:gd name="T47" fmla="*/ 161 h 207"/>
                <a:gd name="T48" fmla="*/ 240 w 450"/>
                <a:gd name="T49" fmla="*/ 149 h 207"/>
                <a:gd name="T50" fmla="*/ 206 w 450"/>
                <a:gd name="T51" fmla="*/ 136 h 207"/>
                <a:gd name="T52" fmla="*/ 174 w 450"/>
                <a:gd name="T53" fmla="*/ 121 h 207"/>
                <a:gd name="T54" fmla="*/ 142 w 450"/>
                <a:gd name="T55" fmla="*/ 105 h 207"/>
                <a:gd name="T56" fmla="*/ 110 w 450"/>
                <a:gd name="T57" fmla="*/ 87 h 207"/>
                <a:gd name="T58" fmla="*/ 80 w 450"/>
                <a:gd name="T59" fmla="*/ 67 h 207"/>
                <a:gd name="T60" fmla="*/ 51 w 450"/>
                <a:gd name="T61" fmla="*/ 46 h 207"/>
                <a:gd name="T62" fmla="*/ 25 w 450"/>
                <a:gd name="T63" fmla="*/ 24 h 207"/>
                <a:gd name="T64" fmla="*/ 0 w 450"/>
                <a:gd name="T65" fmla="*/ 0 h 207"/>
                <a:gd name="T66" fmla="*/ 28 w 450"/>
                <a:gd name="T67" fmla="*/ 6 h 207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450" h="207">
                  <a:moveTo>
                    <a:pt x="28" y="6"/>
                  </a:moveTo>
                  <a:lnTo>
                    <a:pt x="29" y="7"/>
                  </a:lnTo>
                  <a:lnTo>
                    <a:pt x="30" y="9"/>
                  </a:lnTo>
                  <a:lnTo>
                    <a:pt x="35" y="14"/>
                  </a:lnTo>
                  <a:lnTo>
                    <a:pt x="42" y="21"/>
                  </a:lnTo>
                  <a:lnTo>
                    <a:pt x="51" y="29"/>
                  </a:lnTo>
                  <a:lnTo>
                    <a:pt x="64" y="38"/>
                  </a:lnTo>
                  <a:lnTo>
                    <a:pt x="80" y="50"/>
                  </a:lnTo>
                  <a:lnTo>
                    <a:pt x="99" y="62"/>
                  </a:lnTo>
                  <a:lnTo>
                    <a:pt x="124" y="76"/>
                  </a:lnTo>
                  <a:lnTo>
                    <a:pt x="152" y="92"/>
                  </a:lnTo>
                  <a:lnTo>
                    <a:pt x="187" y="108"/>
                  </a:lnTo>
                  <a:lnTo>
                    <a:pt x="227" y="127"/>
                  </a:lnTo>
                  <a:lnTo>
                    <a:pt x="273" y="145"/>
                  </a:lnTo>
                  <a:lnTo>
                    <a:pt x="325" y="165"/>
                  </a:lnTo>
                  <a:lnTo>
                    <a:pt x="384" y="186"/>
                  </a:lnTo>
                  <a:lnTo>
                    <a:pt x="450" y="207"/>
                  </a:lnTo>
                  <a:lnTo>
                    <a:pt x="433" y="205"/>
                  </a:lnTo>
                  <a:lnTo>
                    <a:pt x="412" y="200"/>
                  </a:lnTo>
                  <a:lnTo>
                    <a:pt x="388" y="196"/>
                  </a:lnTo>
                  <a:lnTo>
                    <a:pt x="362" y="189"/>
                  </a:lnTo>
                  <a:lnTo>
                    <a:pt x="333" y="181"/>
                  </a:lnTo>
                  <a:lnTo>
                    <a:pt x="303" y="172"/>
                  </a:lnTo>
                  <a:lnTo>
                    <a:pt x="272" y="161"/>
                  </a:lnTo>
                  <a:lnTo>
                    <a:pt x="240" y="149"/>
                  </a:lnTo>
                  <a:lnTo>
                    <a:pt x="206" y="136"/>
                  </a:lnTo>
                  <a:lnTo>
                    <a:pt x="174" y="121"/>
                  </a:lnTo>
                  <a:lnTo>
                    <a:pt x="142" y="105"/>
                  </a:lnTo>
                  <a:lnTo>
                    <a:pt x="110" y="87"/>
                  </a:lnTo>
                  <a:lnTo>
                    <a:pt x="80" y="67"/>
                  </a:lnTo>
                  <a:lnTo>
                    <a:pt x="51" y="46"/>
                  </a:lnTo>
                  <a:lnTo>
                    <a:pt x="25" y="24"/>
                  </a:lnTo>
                  <a:lnTo>
                    <a:pt x="0" y="0"/>
                  </a:lnTo>
                  <a:lnTo>
                    <a:pt x="28" y="6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7" name="Freeform 19"/>
            <p:cNvSpPr>
              <a:spLocks/>
            </p:cNvSpPr>
            <p:nvPr/>
          </p:nvSpPr>
          <p:spPr bwMode="auto">
            <a:xfrm>
              <a:off x="603" y="3752"/>
              <a:ext cx="60" cy="57"/>
            </a:xfrm>
            <a:custGeom>
              <a:avLst/>
              <a:gdLst>
                <a:gd name="T0" fmla="*/ 18 w 60"/>
                <a:gd name="T1" fmla="*/ 0 h 57"/>
                <a:gd name="T2" fmla="*/ 52 w 60"/>
                <a:gd name="T3" fmla="*/ 11 h 57"/>
                <a:gd name="T4" fmla="*/ 60 w 60"/>
                <a:gd name="T5" fmla="*/ 51 h 57"/>
                <a:gd name="T6" fmla="*/ 24 w 60"/>
                <a:gd name="T7" fmla="*/ 57 h 57"/>
                <a:gd name="T8" fmla="*/ 0 w 60"/>
                <a:gd name="T9" fmla="*/ 25 h 57"/>
                <a:gd name="T10" fmla="*/ 18 w 60"/>
                <a:gd name="T11" fmla="*/ 0 h 5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57">
                  <a:moveTo>
                    <a:pt x="18" y="0"/>
                  </a:moveTo>
                  <a:lnTo>
                    <a:pt x="52" y="11"/>
                  </a:lnTo>
                  <a:lnTo>
                    <a:pt x="60" y="51"/>
                  </a:lnTo>
                  <a:lnTo>
                    <a:pt x="24" y="57"/>
                  </a:lnTo>
                  <a:lnTo>
                    <a:pt x="0" y="25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8" name="Freeform 20"/>
            <p:cNvSpPr>
              <a:spLocks/>
            </p:cNvSpPr>
            <p:nvPr/>
          </p:nvSpPr>
          <p:spPr bwMode="auto">
            <a:xfrm>
              <a:off x="909" y="3892"/>
              <a:ext cx="62" cy="53"/>
            </a:xfrm>
            <a:custGeom>
              <a:avLst/>
              <a:gdLst>
                <a:gd name="T0" fmla="*/ 46 w 62"/>
                <a:gd name="T1" fmla="*/ 2 h 53"/>
                <a:gd name="T2" fmla="*/ 62 w 62"/>
                <a:gd name="T3" fmla="*/ 32 h 53"/>
                <a:gd name="T4" fmla="*/ 38 w 62"/>
                <a:gd name="T5" fmla="*/ 53 h 53"/>
                <a:gd name="T6" fmla="*/ 0 w 62"/>
                <a:gd name="T7" fmla="*/ 35 h 53"/>
                <a:gd name="T8" fmla="*/ 12 w 62"/>
                <a:gd name="T9" fmla="*/ 0 h 53"/>
                <a:gd name="T10" fmla="*/ 46 w 62"/>
                <a:gd name="T11" fmla="*/ 2 h 5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2" h="53">
                  <a:moveTo>
                    <a:pt x="46" y="2"/>
                  </a:moveTo>
                  <a:lnTo>
                    <a:pt x="62" y="32"/>
                  </a:lnTo>
                  <a:lnTo>
                    <a:pt x="38" y="53"/>
                  </a:lnTo>
                  <a:lnTo>
                    <a:pt x="0" y="35"/>
                  </a:lnTo>
                  <a:lnTo>
                    <a:pt x="12" y="0"/>
                  </a:lnTo>
                  <a:lnTo>
                    <a:pt x="46" y="2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9" name="Freeform 21"/>
            <p:cNvSpPr>
              <a:spLocks/>
            </p:cNvSpPr>
            <p:nvPr/>
          </p:nvSpPr>
          <p:spPr bwMode="auto">
            <a:xfrm>
              <a:off x="841" y="2938"/>
              <a:ext cx="395" cy="559"/>
            </a:xfrm>
            <a:custGeom>
              <a:avLst/>
              <a:gdLst>
                <a:gd name="T0" fmla="*/ 176 w 395"/>
                <a:gd name="T1" fmla="*/ 6 h 559"/>
                <a:gd name="T2" fmla="*/ 182 w 395"/>
                <a:gd name="T3" fmla="*/ 5 h 559"/>
                <a:gd name="T4" fmla="*/ 197 w 395"/>
                <a:gd name="T5" fmla="*/ 2 h 559"/>
                <a:gd name="T6" fmla="*/ 219 w 395"/>
                <a:gd name="T7" fmla="*/ 0 h 559"/>
                <a:gd name="T8" fmla="*/ 245 w 395"/>
                <a:gd name="T9" fmla="*/ 0 h 559"/>
                <a:gd name="T10" fmla="*/ 274 w 395"/>
                <a:gd name="T11" fmla="*/ 5 h 559"/>
                <a:gd name="T12" fmla="*/ 303 w 395"/>
                <a:gd name="T13" fmla="*/ 15 h 559"/>
                <a:gd name="T14" fmla="*/ 329 w 395"/>
                <a:gd name="T15" fmla="*/ 34 h 559"/>
                <a:gd name="T16" fmla="*/ 350 w 395"/>
                <a:gd name="T17" fmla="*/ 61 h 559"/>
                <a:gd name="T18" fmla="*/ 357 w 395"/>
                <a:gd name="T19" fmla="*/ 90 h 559"/>
                <a:gd name="T20" fmla="*/ 366 w 395"/>
                <a:gd name="T21" fmla="*/ 147 h 559"/>
                <a:gd name="T22" fmla="*/ 374 w 395"/>
                <a:gd name="T23" fmla="*/ 223 h 559"/>
                <a:gd name="T24" fmla="*/ 383 w 395"/>
                <a:gd name="T25" fmla="*/ 310 h 559"/>
                <a:gd name="T26" fmla="*/ 389 w 395"/>
                <a:gd name="T27" fmla="*/ 395 h 559"/>
                <a:gd name="T28" fmla="*/ 394 w 395"/>
                <a:gd name="T29" fmla="*/ 472 h 559"/>
                <a:gd name="T30" fmla="*/ 395 w 395"/>
                <a:gd name="T31" fmla="*/ 529 h 559"/>
                <a:gd name="T32" fmla="*/ 391 w 395"/>
                <a:gd name="T33" fmla="*/ 559 h 559"/>
                <a:gd name="T34" fmla="*/ 379 w 395"/>
                <a:gd name="T35" fmla="*/ 551 h 559"/>
                <a:gd name="T36" fmla="*/ 365 w 395"/>
                <a:gd name="T37" fmla="*/ 542 h 559"/>
                <a:gd name="T38" fmla="*/ 348 w 395"/>
                <a:gd name="T39" fmla="*/ 534 h 559"/>
                <a:gd name="T40" fmla="*/ 329 w 395"/>
                <a:gd name="T41" fmla="*/ 526 h 559"/>
                <a:gd name="T42" fmla="*/ 310 w 395"/>
                <a:gd name="T43" fmla="*/ 518 h 559"/>
                <a:gd name="T44" fmla="*/ 289 w 395"/>
                <a:gd name="T45" fmla="*/ 511 h 559"/>
                <a:gd name="T46" fmla="*/ 267 w 395"/>
                <a:gd name="T47" fmla="*/ 504 h 559"/>
                <a:gd name="T48" fmla="*/ 245 w 395"/>
                <a:gd name="T49" fmla="*/ 497 h 559"/>
                <a:gd name="T50" fmla="*/ 225 w 395"/>
                <a:gd name="T51" fmla="*/ 492 h 559"/>
                <a:gd name="T52" fmla="*/ 204 w 395"/>
                <a:gd name="T53" fmla="*/ 487 h 559"/>
                <a:gd name="T54" fmla="*/ 183 w 395"/>
                <a:gd name="T55" fmla="*/ 481 h 559"/>
                <a:gd name="T56" fmla="*/ 165 w 395"/>
                <a:gd name="T57" fmla="*/ 478 h 559"/>
                <a:gd name="T58" fmla="*/ 149 w 395"/>
                <a:gd name="T59" fmla="*/ 474 h 559"/>
                <a:gd name="T60" fmla="*/ 134 w 395"/>
                <a:gd name="T61" fmla="*/ 472 h 559"/>
                <a:gd name="T62" fmla="*/ 121 w 395"/>
                <a:gd name="T63" fmla="*/ 471 h 559"/>
                <a:gd name="T64" fmla="*/ 112 w 395"/>
                <a:gd name="T65" fmla="*/ 470 h 559"/>
                <a:gd name="T66" fmla="*/ 97 w 395"/>
                <a:gd name="T67" fmla="*/ 465 h 559"/>
                <a:gd name="T68" fmla="*/ 81 w 395"/>
                <a:gd name="T69" fmla="*/ 452 h 559"/>
                <a:gd name="T70" fmla="*/ 65 w 395"/>
                <a:gd name="T71" fmla="*/ 436 h 559"/>
                <a:gd name="T72" fmla="*/ 48 w 395"/>
                <a:gd name="T73" fmla="*/ 416 h 559"/>
                <a:gd name="T74" fmla="*/ 33 w 395"/>
                <a:gd name="T75" fmla="*/ 395 h 559"/>
                <a:gd name="T76" fmla="*/ 21 w 395"/>
                <a:gd name="T77" fmla="*/ 373 h 559"/>
                <a:gd name="T78" fmla="*/ 9 w 395"/>
                <a:gd name="T79" fmla="*/ 355 h 559"/>
                <a:gd name="T80" fmla="*/ 0 w 395"/>
                <a:gd name="T81" fmla="*/ 340 h 559"/>
                <a:gd name="T82" fmla="*/ 17 w 395"/>
                <a:gd name="T83" fmla="*/ 329 h 559"/>
                <a:gd name="T84" fmla="*/ 35 w 395"/>
                <a:gd name="T85" fmla="*/ 318 h 559"/>
                <a:gd name="T86" fmla="*/ 52 w 395"/>
                <a:gd name="T87" fmla="*/ 304 h 559"/>
                <a:gd name="T88" fmla="*/ 68 w 395"/>
                <a:gd name="T89" fmla="*/ 290 h 559"/>
                <a:gd name="T90" fmla="*/ 82 w 395"/>
                <a:gd name="T91" fmla="*/ 276 h 559"/>
                <a:gd name="T92" fmla="*/ 93 w 395"/>
                <a:gd name="T93" fmla="*/ 261 h 559"/>
                <a:gd name="T94" fmla="*/ 101 w 395"/>
                <a:gd name="T95" fmla="*/ 246 h 559"/>
                <a:gd name="T96" fmla="*/ 106 w 395"/>
                <a:gd name="T97" fmla="*/ 231 h 559"/>
                <a:gd name="T98" fmla="*/ 108 w 395"/>
                <a:gd name="T99" fmla="*/ 211 h 559"/>
                <a:gd name="T100" fmla="*/ 112 w 395"/>
                <a:gd name="T101" fmla="*/ 180 h 559"/>
                <a:gd name="T102" fmla="*/ 118 w 395"/>
                <a:gd name="T103" fmla="*/ 143 h 559"/>
                <a:gd name="T104" fmla="*/ 124 w 395"/>
                <a:gd name="T105" fmla="*/ 104 h 559"/>
                <a:gd name="T106" fmla="*/ 134 w 395"/>
                <a:gd name="T107" fmla="*/ 67 h 559"/>
                <a:gd name="T108" fmla="*/ 145 w 395"/>
                <a:gd name="T109" fmla="*/ 36 h 559"/>
                <a:gd name="T110" fmla="*/ 159 w 395"/>
                <a:gd name="T111" fmla="*/ 14 h 559"/>
                <a:gd name="T112" fmla="*/ 176 w 395"/>
                <a:gd name="T113" fmla="*/ 6 h 559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395" h="559">
                  <a:moveTo>
                    <a:pt x="176" y="6"/>
                  </a:moveTo>
                  <a:lnTo>
                    <a:pt x="182" y="5"/>
                  </a:lnTo>
                  <a:lnTo>
                    <a:pt x="197" y="2"/>
                  </a:lnTo>
                  <a:lnTo>
                    <a:pt x="219" y="0"/>
                  </a:lnTo>
                  <a:lnTo>
                    <a:pt x="245" y="0"/>
                  </a:lnTo>
                  <a:lnTo>
                    <a:pt x="274" y="5"/>
                  </a:lnTo>
                  <a:lnTo>
                    <a:pt x="303" y="15"/>
                  </a:lnTo>
                  <a:lnTo>
                    <a:pt x="329" y="34"/>
                  </a:lnTo>
                  <a:lnTo>
                    <a:pt x="350" y="61"/>
                  </a:lnTo>
                  <a:lnTo>
                    <a:pt x="357" y="90"/>
                  </a:lnTo>
                  <a:lnTo>
                    <a:pt x="366" y="147"/>
                  </a:lnTo>
                  <a:lnTo>
                    <a:pt x="374" y="223"/>
                  </a:lnTo>
                  <a:lnTo>
                    <a:pt x="383" y="310"/>
                  </a:lnTo>
                  <a:lnTo>
                    <a:pt x="389" y="395"/>
                  </a:lnTo>
                  <a:lnTo>
                    <a:pt x="394" y="472"/>
                  </a:lnTo>
                  <a:lnTo>
                    <a:pt x="395" y="529"/>
                  </a:lnTo>
                  <a:lnTo>
                    <a:pt x="391" y="559"/>
                  </a:lnTo>
                  <a:lnTo>
                    <a:pt x="379" y="551"/>
                  </a:lnTo>
                  <a:lnTo>
                    <a:pt x="365" y="542"/>
                  </a:lnTo>
                  <a:lnTo>
                    <a:pt x="348" y="534"/>
                  </a:lnTo>
                  <a:lnTo>
                    <a:pt x="329" y="526"/>
                  </a:lnTo>
                  <a:lnTo>
                    <a:pt x="310" y="518"/>
                  </a:lnTo>
                  <a:lnTo>
                    <a:pt x="289" y="511"/>
                  </a:lnTo>
                  <a:lnTo>
                    <a:pt x="267" y="504"/>
                  </a:lnTo>
                  <a:lnTo>
                    <a:pt x="245" y="497"/>
                  </a:lnTo>
                  <a:lnTo>
                    <a:pt x="225" y="492"/>
                  </a:lnTo>
                  <a:lnTo>
                    <a:pt x="204" y="487"/>
                  </a:lnTo>
                  <a:lnTo>
                    <a:pt x="183" y="481"/>
                  </a:lnTo>
                  <a:lnTo>
                    <a:pt x="165" y="478"/>
                  </a:lnTo>
                  <a:lnTo>
                    <a:pt x="149" y="474"/>
                  </a:lnTo>
                  <a:lnTo>
                    <a:pt x="134" y="472"/>
                  </a:lnTo>
                  <a:lnTo>
                    <a:pt x="121" y="471"/>
                  </a:lnTo>
                  <a:lnTo>
                    <a:pt x="112" y="470"/>
                  </a:lnTo>
                  <a:lnTo>
                    <a:pt x="97" y="465"/>
                  </a:lnTo>
                  <a:lnTo>
                    <a:pt x="81" y="452"/>
                  </a:lnTo>
                  <a:lnTo>
                    <a:pt x="65" y="436"/>
                  </a:lnTo>
                  <a:lnTo>
                    <a:pt x="48" y="416"/>
                  </a:lnTo>
                  <a:lnTo>
                    <a:pt x="33" y="395"/>
                  </a:lnTo>
                  <a:lnTo>
                    <a:pt x="21" y="373"/>
                  </a:lnTo>
                  <a:lnTo>
                    <a:pt x="9" y="355"/>
                  </a:lnTo>
                  <a:lnTo>
                    <a:pt x="0" y="340"/>
                  </a:lnTo>
                  <a:lnTo>
                    <a:pt x="17" y="329"/>
                  </a:lnTo>
                  <a:lnTo>
                    <a:pt x="35" y="318"/>
                  </a:lnTo>
                  <a:lnTo>
                    <a:pt x="52" y="304"/>
                  </a:lnTo>
                  <a:lnTo>
                    <a:pt x="68" y="290"/>
                  </a:lnTo>
                  <a:lnTo>
                    <a:pt x="82" y="276"/>
                  </a:lnTo>
                  <a:lnTo>
                    <a:pt x="93" y="261"/>
                  </a:lnTo>
                  <a:lnTo>
                    <a:pt x="101" y="246"/>
                  </a:lnTo>
                  <a:lnTo>
                    <a:pt x="106" y="231"/>
                  </a:lnTo>
                  <a:lnTo>
                    <a:pt x="108" y="211"/>
                  </a:lnTo>
                  <a:lnTo>
                    <a:pt x="112" y="180"/>
                  </a:lnTo>
                  <a:lnTo>
                    <a:pt x="118" y="143"/>
                  </a:lnTo>
                  <a:lnTo>
                    <a:pt x="124" y="104"/>
                  </a:lnTo>
                  <a:lnTo>
                    <a:pt x="134" y="67"/>
                  </a:lnTo>
                  <a:lnTo>
                    <a:pt x="145" y="36"/>
                  </a:lnTo>
                  <a:lnTo>
                    <a:pt x="159" y="14"/>
                  </a:lnTo>
                  <a:lnTo>
                    <a:pt x="176" y="6"/>
                  </a:lnTo>
                  <a:close/>
                </a:path>
              </a:pathLst>
            </a:custGeom>
            <a:solidFill>
              <a:srgbClr val="7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0" name="Freeform 22"/>
            <p:cNvSpPr>
              <a:spLocks/>
            </p:cNvSpPr>
            <p:nvPr/>
          </p:nvSpPr>
          <p:spPr bwMode="auto">
            <a:xfrm>
              <a:off x="1167" y="2985"/>
              <a:ext cx="168" cy="146"/>
            </a:xfrm>
            <a:custGeom>
              <a:avLst/>
              <a:gdLst>
                <a:gd name="T0" fmla="*/ 0 w 168"/>
                <a:gd name="T1" fmla="*/ 31 h 146"/>
                <a:gd name="T2" fmla="*/ 26 w 168"/>
                <a:gd name="T3" fmla="*/ 0 h 146"/>
                <a:gd name="T4" fmla="*/ 168 w 168"/>
                <a:gd name="T5" fmla="*/ 80 h 146"/>
                <a:gd name="T6" fmla="*/ 143 w 168"/>
                <a:gd name="T7" fmla="*/ 146 h 146"/>
                <a:gd name="T8" fmla="*/ 101 w 168"/>
                <a:gd name="T9" fmla="*/ 112 h 146"/>
                <a:gd name="T10" fmla="*/ 33 w 168"/>
                <a:gd name="T11" fmla="*/ 115 h 146"/>
                <a:gd name="T12" fmla="*/ 0 w 168"/>
                <a:gd name="T13" fmla="*/ 31 h 14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8" h="146">
                  <a:moveTo>
                    <a:pt x="0" y="31"/>
                  </a:moveTo>
                  <a:lnTo>
                    <a:pt x="26" y="0"/>
                  </a:lnTo>
                  <a:lnTo>
                    <a:pt x="168" y="80"/>
                  </a:lnTo>
                  <a:lnTo>
                    <a:pt x="143" y="146"/>
                  </a:lnTo>
                  <a:lnTo>
                    <a:pt x="101" y="112"/>
                  </a:lnTo>
                  <a:lnTo>
                    <a:pt x="33" y="115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FF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1" name="Freeform 23"/>
            <p:cNvSpPr>
              <a:spLocks/>
            </p:cNvSpPr>
            <p:nvPr/>
          </p:nvSpPr>
          <p:spPr bwMode="auto">
            <a:xfrm>
              <a:off x="945" y="3509"/>
              <a:ext cx="113" cy="190"/>
            </a:xfrm>
            <a:custGeom>
              <a:avLst/>
              <a:gdLst>
                <a:gd name="T0" fmla="*/ 62 w 113"/>
                <a:gd name="T1" fmla="*/ 0 h 190"/>
                <a:gd name="T2" fmla="*/ 0 w 113"/>
                <a:gd name="T3" fmla="*/ 6 h 190"/>
                <a:gd name="T4" fmla="*/ 79 w 113"/>
                <a:gd name="T5" fmla="*/ 190 h 190"/>
                <a:gd name="T6" fmla="*/ 113 w 113"/>
                <a:gd name="T7" fmla="*/ 140 h 190"/>
                <a:gd name="T8" fmla="*/ 95 w 113"/>
                <a:gd name="T9" fmla="*/ 71 h 190"/>
                <a:gd name="T10" fmla="*/ 91 w 113"/>
                <a:gd name="T11" fmla="*/ 30 h 190"/>
                <a:gd name="T12" fmla="*/ 62 w 113"/>
                <a:gd name="T13" fmla="*/ 0 h 19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3" h="190">
                  <a:moveTo>
                    <a:pt x="62" y="0"/>
                  </a:moveTo>
                  <a:lnTo>
                    <a:pt x="0" y="6"/>
                  </a:lnTo>
                  <a:lnTo>
                    <a:pt x="79" y="190"/>
                  </a:lnTo>
                  <a:lnTo>
                    <a:pt x="113" y="140"/>
                  </a:lnTo>
                  <a:lnTo>
                    <a:pt x="95" y="71"/>
                  </a:lnTo>
                  <a:lnTo>
                    <a:pt x="91" y="30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FF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2" name="Freeform 24"/>
            <p:cNvSpPr>
              <a:spLocks/>
            </p:cNvSpPr>
            <p:nvPr/>
          </p:nvSpPr>
          <p:spPr bwMode="auto">
            <a:xfrm>
              <a:off x="887" y="3593"/>
              <a:ext cx="200" cy="221"/>
            </a:xfrm>
            <a:custGeom>
              <a:avLst/>
              <a:gdLst>
                <a:gd name="T0" fmla="*/ 106 w 200"/>
                <a:gd name="T1" fmla="*/ 101 h 221"/>
                <a:gd name="T2" fmla="*/ 12 w 200"/>
                <a:gd name="T3" fmla="*/ 166 h 221"/>
                <a:gd name="T4" fmla="*/ 0 w 200"/>
                <a:gd name="T5" fmla="*/ 198 h 221"/>
                <a:gd name="T6" fmla="*/ 81 w 200"/>
                <a:gd name="T7" fmla="*/ 221 h 221"/>
                <a:gd name="T8" fmla="*/ 127 w 200"/>
                <a:gd name="T9" fmla="*/ 184 h 221"/>
                <a:gd name="T10" fmla="*/ 169 w 200"/>
                <a:gd name="T11" fmla="*/ 185 h 221"/>
                <a:gd name="T12" fmla="*/ 177 w 200"/>
                <a:gd name="T13" fmla="*/ 122 h 221"/>
                <a:gd name="T14" fmla="*/ 200 w 200"/>
                <a:gd name="T15" fmla="*/ 25 h 221"/>
                <a:gd name="T16" fmla="*/ 98 w 200"/>
                <a:gd name="T17" fmla="*/ 0 h 221"/>
                <a:gd name="T18" fmla="*/ 106 w 200"/>
                <a:gd name="T19" fmla="*/ 101 h 22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00" h="221">
                  <a:moveTo>
                    <a:pt x="106" y="101"/>
                  </a:moveTo>
                  <a:lnTo>
                    <a:pt x="12" y="166"/>
                  </a:lnTo>
                  <a:lnTo>
                    <a:pt x="0" y="198"/>
                  </a:lnTo>
                  <a:lnTo>
                    <a:pt x="81" y="221"/>
                  </a:lnTo>
                  <a:lnTo>
                    <a:pt x="127" y="184"/>
                  </a:lnTo>
                  <a:lnTo>
                    <a:pt x="169" y="185"/>
                  </a:lnTo>
                  <a:lnTo>
                    <a:pt x="177" y="122"/>
                  </a:lnTo>
                  <a:lnTo>
                    <a:pt x="200" y="25"/>
                  </a:lnTo>
                  <a:lnTo>
                    <a:pt x="98" y="0"/>
                  </a:lnTo>
                  <a:lnTo>
                    <a:pt x="106" y="10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3" name="Freeform 25"/>
            <p:cNvSpPr>
              <a:spLocks/>
            </p:cNvSpPr>
            <p:nvPr/>
          </p:nvSpPr>
          <p:spPr bwMode="auto">
            <a:xfrm>
              <a:off x="924" y="3327"/>
              <a:ext cx="252" cy="177"/>
            </a:xfrm>
            <a:custGeom>
              <a:avLst/>
              <a:gdLst>
                <a:gd name="T0" fmla="*/ 214 w 252"/>
                <a:gd name="T1" fmla="*/ 0 h 177"/>
                <a:gd name="T2" fmla="*/ 252 w 252"/>
                <a:gd name="T3" fmla="*/ 93 h 177"/>
                <a:gd name="T4" fmla="*/ 46 w 252"/>
                <a:gd name="T5" fmla="*/ 177 h 177"/>
                <a:gd name="T6" fmla="*/ 14 w 252"/>
                <a:gd name="T7" fmla="*/ 173 h 177"/>
                <a:gd name="T8" fmla="*/ 0 w 252"/>
                <a:gd name="T9" fmla="*/ 126 h 177"/>
                <a:gd name="T10" fmla="*/ 14 w 252"/>
                <a:gd name="T11" fmla="*/ 100 h 177"/>
                <a:gd name="T12" fmla="*/ 214 w 252"/>
                <a:gd name="T13" fmla="*/ 0 h 17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52" h="177">
                  <a:moveTo>
                    <a:pt x="214" y="0"/>
                  </a:moveTo>
                  <a:lnTo>
                    <a:pt x="252" y="93"/>
                  </a:lnTo>
                  <a:lnTo>
                    <a:pt x="46" y="177"/>
                  </a:lnTo>
                  <a:lnTo>
                    <a:pt x="14" y="173"/>
                  </a:lnTo>
                  <a:lnTo>
                    <a:pt x="0" y="126"/>
                  </a:lnTo>
                  <a:lnTo>
                    <a:pt x="14" y="100"/>
                  </a:lnTo>
                  <a:lnTo>
                    <a:pt x="21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4" name="Freeform 26"/>
            <p:cNvSpPr>
              <a:spLocks/>
            </p:cNvSpPr>
            <p:nvPr/>
          </p:nvSpPr>
          <p:spPr bwMode="auto">
            <a:xfrm>
              <a:off x="1283" y="3090"/>
              <a:ext cx="138" cy="106"/>
            </a:xfrm>
            <a:custGeom>
              <a:avLst/>
              <a:gdLst>
                <a:gd name="T0" fmla="*/ 50 w 138"/>
                <a:gd name="T1" fmla="*/ 0 h 106"/>
                <a:gd name="T2" fmla="*/ 138 w 138"/>
                <a:gd name="T3" fmla="*/ 86 h 106"/>
                <a:gd name="T4" fmla="*/ 112 w 138"/>
                <a:gd name="T5" fmla="*/ 106 h 106"/>
                <a:gd name="T6" fmla="*/ 0 w 138"/>
                <a:gd name="T7" fmla="*/ 36 h 106"/>
                <a:gd name="T8" fmla="*/ 50 w 138"/>
                <a:gd name="T9" fmla="*/ 0 h 1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8" h="106">
                  <a:moveTo>
                    <a:pt x="50" y="0"/>
                  </a:moveTo>
                  <a:lnTo>
                    <a:pt x="138" y="86"/>
                  </a:lnTo>
                  <a:lnTo>
                    <a:pt x="112" y="106"/>
                  </a:lnTo>
                  <a:lnTo>
                    <a:pt x="0" y="36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FF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5" name="Freeform 27"/>
            <p:cNvSpPr>
              <a:spLocks/>
            </p:cNvSpPr>
            <p:nvPr/>
          </p:nvSpPr>
          <p:spPr bwMode="auto">
            <a:xfrm>
              <a:off x="1380" y="3189"/>
              <a:ext cx="161" cy="152"/>
            </a:xfrm>
            <a:custGeom>
              <a:avLst/>
              <a:gdLst>
                <a:gd name="T0" fmla="*/ 48 w 161"/>
                <a:gd name="T1" fmla="*/ 0 h 152"/>
                <a:gd name="T2" fmla="*/ 2 w 161"/>
                <a:gd name="T3" fmla="*/ 44 h 152"/>
                <a:gd name="T4" fmla="*/ 0 w 161"/>
                <a:gd name="T5" fmla="*/ 67 h 152"/>
                <a:gd name="T6" fmla="*/ 36 w 161"/>
                <a:gd name="T7" fmla="*/ 61 h 152"/>
                <a:gd name="T8" fmla="*/ 37 w 161"/>
                <a:gd name="T9" fmla="*/ 127 h 152"/>
                <a:gd name="T10" fmla="*/ 57 w 161"/>
                <a:gd name="T11" fmla="*/ 140 h 152"/>
                <a:gd name="T12" fmla="*/ 64 w 161"/>
                <a:gd name="T13" fmla="*/ 79 h 152"/>
                <a:gd name="T14" fmla="*/ 83 w 161"/>
                <a:gd name="T15" fmla="*/ 152 h 152"/>
                <a:gd name="T16" fmla="*/ 102 w 161"/>
                <a:gd name="T17" fmla="*/ 150 h 152"/>
                <a:gd name="T18" fmla="*/ 83 w 161"/>
                <a:gd name="T19" fmla="*/ 73 h 152"/>
                <a:gd name="T20" fmla="*/ 118 w 161"/>
                <a:gd name="T21" fmla="*/ 132 h 152"/>
                <a:gd name="T22" fmla="*/ 140 w 161"/>
                <a:gd name="T23" fmla="*/ 122 h 152"/>
                <a:gd name="T24" fmla="*/ 97 w 161"/>
                <a:gd name="T25" fmla="*/ 55 h 152"/>
                <a:gd name="T26" fmla="*/ 145 w 161"/>
                <a:gd name="T27" fmla="*/ 101 h 152"/>
                <a:gd name="T28" fmla="*/ 161 w 161"/>
                <a:gd name="T29" fmla="*/ 98 h 152"/>
                <a:gd name="T30" fmla="*/ 90 w 161"/>
                <a:gd name="T31" fmla="*/ 14 h 152"/>
                <a:gd name="T32" fmla="*/ 48 w 161"/>
                <a:gd name="T33" fmla="*/ 0 h 15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61" h="152">
                  <a:moveTo>
                    <a:pt x="48" y="0"/>
                  </a:moveTo>
                  <a:lnTo>
                    <a:pt x="2" y="44"/>
                  </a:lnTo>
                  <a:lnTo>
                    <a:pt x="0" y="67"/>
                  </a:lnTo>
                  <a:lnTo>
                    <a:pt x="36" y="61"/>
                  </a:lnTo>
                  <a:lnTo>
                    <a:pt x="37" y="127"/>
                  </a:lnTo>
                  <a:lnTo>
                    <a:pt x="57" y="140"/>
                  </a:lnTo>
                  <a:lnTo>
                    <a:pt x="64" y="79"/>
                  </a:lnTo>
                  <a:lnTo>
                    <a:pt x="83" y="152"/>
                  </a:lnTo>
                  <a:lnTo>
                    <a:pt x="102" y="150"/>
                  </a:lnTo>
                  <a:lnTo>
                    <a:pt x="83" y="73"/>
                  </a:lnTo>
                  <a:lnTo>
                    <a:pt x="118" y="132"/>
                  </a:lnTo>
                  <a:lnTo>
                    <a:pt x="140" y="122"/>
                  </a:lnTo>
                  <a:lnTo>
                    <a:pt x="97" y="55"/>
                  </a:lnTo>
                  <a:lnTo>
                    <a:pt x="145" y="101"/>
                  </a:lnTo>
                  <a:lnTo>
                    <a:pt x="161" y="98"/>
                  </a:lnTo>
                  <a:lnTo>
                    <a:pt x="90" y="14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6" name="Freeform 28"/>
            <p:cNvSpPr>
              <a:spLocks/>
            </p:cNvSpPr>
            <p:nvPr/>
          </p:nvSpPr>
          <p:spPr bwMode="auto">
            <a:xfrm>
              <a:off x="788" y="2973"/>
              <a:ext cx="197" cy="79"/>
            </a:xfrm>
            <a:custGeom>
              <a:avLst/>
              <a:gdLst>
                <a:gd name="T0" fmla="*/ 197 w 197"/>
                <a:gd name="T1" fmla="*/ 50 h 79"/>
                <a:gd name="T2" fmla="*/ 195 w 197"/>
                <a:gd name="T3" fmla="*/ 3 h 79"/>
                <a:gd name="T4" fmla="*/ 24 w 197"/>
                <a:gd name="T5" fmla="*/ 0 h 79"/>
                <a:gd name="T6" fmla="*/ 0 w 197"/>
                <a:gd name="T7" fmla="*/ 57 h 79"/>
                <a:gd name="T8" fmla="*/ 36 w 197"/>
                <a:gd name="T9" fmla="*/ 47 h 79"/>
                <a:gd name="T10" fmla="*/ 113 w 197"/>
                <a:gd name="T11" fmla="*/ 79 h 79"/>
                <a:gd name="T12" fmla="*/ 197 w 197"/>
                <a:gd name="T13" fmla="*/ 50 h 7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7" h="79">
                  <a:moveTo>
                    <a:pt x="197" y="50"/>
                  </a:moveTo>
                  <a:lnTo>
                    <a:pt x="195" y="3"/>
                  </a:lnTo>
                  <a:lnTo>
                    <a:pt x="24" y="0"/>
                  </a:lnTo>
                  <a:lnTo>
                    <a:pt x="0" y="57"/>
                  </a:lnTo>
                  <a:lnTo>
                    <a:pt x="36" y="47"/>
                  </a:lnTo>
                  <a:lnTo>
                    <a:pt x="113" y="79"/>
                  </a:lnTo>
                  <a:lnTo>
                    <a:pt x="197" y="50"/>
                  </a:lnTo>
                  <a:close/>
                </a:path>
              </a:pathLst>
            </a:custGeom>
            <a:solidFill>
              <a:srgbClr val="FF00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7" name="Freeform 29"/>
            <p:cNvSpPr>
              <a:spLocks/>
            </p:cNvSpPr>
            <p:nvPr/>
          </p:nvSpPr>
          <p:spPr bwMode="auto">
            <a:xfrm>
              <a:off x="656" y="2988"/>
              <a:ext cx="155" cy="51"/>
            </a:xfrm>
            <a:custGeom>
              <a:avLst/>
              <a:gdLst>
                <a:gd name="T0" fmla="*/ 113 w 155"/>
                <a:gd name="T1" fmla="*/ 1 h 51"/>
                <a:gd name="T2" fmla="*/ 0 w 155"/>
                <a:gd name="T3" fmla="*/ 0 h 51"/>
                <a:gd name="T4" fmla="*/ 30 w 155"/>
                <a:gd name="T5" fmla="*/ 30 h 51"/>
                <a:gd name="T6" fmla="*/ 155 w 155"/>
                <a:gd name="T7" fmla="*/ 51 h 51"/>
                <a:gd name="T8" fmla="*/ 113 w 155"/>
                <a:gd name="T9" fmla="*/ 1 h 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5" h="51">
                  <a:moveTo>
                    <a:pt x="113" y="1"/>
                  </a:moveTo>
                  <a:lnTo>
                    <a:pt x="0" y="0"/>
                  </a:lnTo>
                  <a:lnTo>
                    <a:pt x="30" y="30"/>
                  </a:lnTo>
                  <a:lnTo>
                    <a:pt x="155" y="51"/>
                  </a:lnTo>
                  <a:lnTo>
                    <a:pt x="113" y="1"/>
                  </a:lnTo>
                  <a:close/>
                </a:path>
              </a:pathLst>
            </a:custGeom>
            <a:solidFill>
              <a:srgbClr val="007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8" name="Freeform 30"/>
            <p:cNvSpPr>
              <a:spLocks/>
            </p:cNvSpPr>
            <p:nvPr/>
          </p:nvSpPr>
          <p:spPr bwMode="auto">
            <a:xfrm>
              <a:off x="528" y="2966"/>
              <a:ext cx="134" cy="126"/>
            </a:xfrm>
            <a:custGeom>
              <a:avLst/>
              <a:gdLst>
                <a:gd name="T0" fmla="*/ 134 w 134"/>
                <a:gd name="T1" fmla="*/ 56 h 126"/>
                <a:gd name="T2" fmla="*/ 131 w 134"/>
                <a:gd name="T3" fmla="*/ 107 h 126"/>
                <a:gd name="T4" fmla="*/ 121 w 134"/>
                <a:gd name="T5" fmla="*/ 126 h 126"/>
                <a:gd name="T6" fmla="*/ 108 w 134"/>
                <a:gd name="T7" fmla="*/ 93 h 126"/>
                <a:gd name="T8" fmla="*/ 51 w 134"/>
                <a:gd name="T9" fmla="*/ 123 h 126"/>
                <a:gd name="T10" fmla="*/ 29 w 134"/>
                <a:gd name="T11" fmla="*/ 111 h 126"/>
                <a:gd name="T12" fmla="*/ 79 w 134"/>
                <a:gd name="T13" fmla="*/ 77 h 126"/>
                <a:gd name="T14" fmla="*/ 7 w 134"/>
                <a:gd name="T15" fmla="*/ 94 h 126"/>
                <a:gd name="T16" fmla="*/ 0 w 134"/>
                <a:gd name="T17" fmla="*/ 76 h 126"/>
                <a:gd name="T18" fmla="*/ 77 w 134"/>
                <a:gd name="T19" fmla="*/ 57 h 126"/>
                <a:gd name="T20" fmla="*/ 6 w 134"/>
                <a:gd name="T21" fmla="*/ 54 h 126"/>
                <a:gd name="T22" fmla="*/ 6 w 134"/>
                <a:gd name="T23" fmla="*/ 30 h 126"/>
                <a:gd name="T24" fmla="*/ 85 w 134"/>
                <a:gd name="T25" fmla="*/ 37 h 126"/>
                <a:gd name="T26" fmla="*/ 22 w 134"/>
                <a:gd name="T27" fmla="*/ 16 h 126"/>
                <a:gd name="T28" fmla="*/ 17 w 134"/>
                <a:gd name="T29" fmla="*/ 0 h 126"/>
                <a:gd name="T30" fmla="*/ 114 w 134"/>
                <a:gd name="T31" fmla="*/ 24 h 126"/>
                <a:gd name="T32" fmla="*/ 134 w 134"/>
                <a:gd name="T33" fmla="*/ 56 h 12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34" h="126">
                  <a:moveTo>
                    <a:pt x="134" y="56"/>
                  </a:moveTo>
                  <a:lnTo>
                    <a:pt x="131" y="107"/>
                  </a:lnTo>
                  <a:lnTo>
                    <a:pt x="121" y="126"/>
                  </a:lnTo>
                  <a:lnTo>
                    <a:pt x="108" y="93"/>
                  </a:lnTo>
                  <a:lnTo>
                    <a:pt x="51" y="123"/>
                  </a:lnTo>
                  <a:lnTo>
                    <a:pt x="29" y="111"/>
                  </a:lnTo>
                  <a:lnTo>
                    <a:pt x="79" y="77"/>
                  </a:lnTo>
                  <a:lnTo>
                    <a:pt x="7" y="94"/>
                  </a:lnTo>
                  <a:lnTo>
                    <a:pt x="0" y="76"/>
                  </a:lnTo>
                  <a:lnTo>
                    <a:pt x="77" y="57"/>
                  </a:lnTo>
                  <a:lnTo>
                    <a:pt x="6" y="54"/>
                  </a:lnTo>
                  <a:lnTo>
                    <a:pt x="6" y="30"/>
                  </a:lnTo>
                  <a:lnTo>
                    <a:pt x="85" y="37"/>
                  </a:lnTo>
                  <a:lnTo>
                    <a:pt x="22" y="16"/>
                  </a:lnTo>
                  <a:lnTo>
                    <a:pt x="17" y="0"/>
                  </a:lnTo>
                  <a:lnTo>
                    <a:pt x="114" y="24"/>
                  </a:lnTo>
                  <a:lnTo>
                    <a:pt x="134" y="5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9" name="Freeform 31"/>
            <p:cNvSpPr>
              <a:spLocks/>
            </p:cNvSpPr>
            <p:nvPr/>
          </p:nvSpPr>
          <p:spPr bwMode="auto">
            <a:xfrm>
              <a:off x="754" y="3408"/>
              <a:ext cx="99" cy="99"/>
            </a:xfrm>
            <a:custGeom>
              <a:avLst/>
              <a:gdLst>
                <a:gd name="T0" fmla="*/ 54 w 99"/>
                <a:gd name="T1" fmla="*/ 0 h 99"/>
                <a:gd name="T2" fmla="*/ 0 w 99"/>
                <a:gd name="T3" fmla="*/ 19 h 99"/>
                <a:gd name="T4" fmla="*/ 38 w 99"/>
                <a:gd name="T5" fmla="*/ 93 h 99"/>
                <a:gd name="T6" fmla="*/ 89 w 99"/>
                <a:gd name="T7" fmla="*/ 99 h 99"/>
                <a:gd name="T8" fmla="*/ 99 w 99"/>
                <a:gd name="T9" fmla="*/ 79 h 99"/>
                <a:gd name="T10" fmla="*/ 54 w 99"/>
                <a:gd name="T11" fmla="*/ 0 h 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9" h="99">
                  <a:moveTo>
                    <a:pt x="54" y="0"/>
                  </a:moveTo>
                  <a:lnTo>
                    <a:pt x="0" y="19"/>
                  </a:lnTo>
                  <a:lnTo>
                    <a:pt x="38" y="93"/>
                  </a:lnTo>
                  <a:lnTo>
                    <a:pt x="89" y="99"/>
                  </a:lnTo>
                  <a:lnTo>
                    <a:pt x="99" y="79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0" name="Freeform 32"/>
            <p:cNvSpPr>
              <a:spLocks/>
            </p:cNvSpPr>
            <p:nvPr/>
          </p:nvSpPr>
          <p:spPr bwMode="auto">
            <a:xfrm>
              <a:off x="732" y="3273"/>
              <a:ext cx="316" cy="137"/>
            </a:xfrm>
            <a:custGeom>
              <a:avLst/>
              <a:gdLst>
                <a:gd name="T0" fmla="*/ 292 w 316"/>
                <a:gd name="T1" fmla="*/ 0 h 137"/>
                <a:gd name="T2" fmla="*/ 316 w 316"/>
                <a:gd name="T3" fmla="*/ 82 h 137"/>
                <a:gd name="T4" fmla="*/ 34 w 316"/>
                <a:gd name="T5" fmla="*/ 137 h 137"/>
                <a:gd name="T6" fmla="*/ 4 w 316"/>
                <a:gd name="T7" fmla="*/ 127 h 137"/>
                <a:gd name="T8" fmla="*/ 0 w 316"/>
                <a:gd name="T9" fmla="*/ 96 h 137"/>
                <a:gd name="T10" fmla="*/ 18 w 316"/>
                <a:gd name="T11" fmla="*/ 46 h 137"/>
                <a:gd name="T12" fmla="*/ 292 w 316"/>
                <a:gd name="T13" fmla="*/ 0 h 1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16" h="137">
                  <a:moveTo>
                    <a:pt x="292" y="0"/>
                  </a:moveTo>
                  <a:lnTo>
                    <a:pt x="316" y="82"/>
                  </a:lnTo>
                  <a:lnTo>
                    <a:pt x="34" y="137"/>
                  </a:lnTo>
                  <a:lnTo>
                    <a:pt x="4" y="127"/>
                  </a:lnTo>
                  <a:lnTo>
                    <a:pt x="0" y="96"/>
                  </a:lnTo>
                  <a:lnTo>
                    <a:pt x="18" y="46"/>
                  </a:lnTo>
                  <a:lnTo>
                    <a:pt x="292" y="0"/>
                  </a:lnTo>
                  <a:close/>
                </a:path>
              </a:pathLst>
            </a:custGeom>
            <a:solidFill>
              <a:srgbClr val="FF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1" name="Freeform 33"/>
            <p:cNvSpPr>
              <a:spLocks/>
            </p:cNvSpPr>
            <p:nvPr/>
          </p:nvSpPr>
          <p:spPr bwMode="auto">
            <a:xfrm>
              <a:off x="685" y="3504"/>
              <a:ext cx="195" cy="192"/>
            </a:xfrm>
            <a:custGeom>
              <a:avLst/>
              <a:gdLst>
                <a:gd name="T0" fmla="*/ 178 w 195"/>
                <a:gd name="T1" fmla="*/ 102 h 192"/>
                <a:gd name="T2" fmla="*/ 170 w 195"/>
                <a:gd name="T3" fmla="*/ 151 h 192"/>
                <a:gd name="T4" fmla="*/ 123 w 195"/>
                <a:gd name="T5" fmla="*/ 161 h 192"/>
                <a:gd name="T6" fmla="*/ 76 w 195"/>
                <a:gd name="T7" fmla="*/ 192 h 192"/>
                <a:gd name="T8" fmla="*/ 0 w 195"/>
                <a:gd name="T9" fmla="*/ 163 h 192"/>
                <a:gd name="T10" fmla="*/ 16 w 195"/>
                <a:gd name="T11" fmla="*/ 129 h 192"/>
                <a:gd name="T12" fmla="*/ 109 w 195"/>
                <a:gd name="T13" fmla="*/ 89 h 192"/>
                <a:gd name="T14" fmla="*/ 87 w 195"/>
                <a:gd name="T15" fmla="*/ 0 h 192"/>
                <a:gd name="T16" fmla="*/ 195 w 195"/>
                <a:gd name="T17" fmla="*/ 21 h 192"/>
                <a:gd name="T18" fmla="*/ 178 w 195"/>
                <a:gd name="T19" fmla="*/ 102 h 1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95" h="192">
                  <a:moveTo>
                    <a:pt x="178" y="102"/>
                  </a:moveTo>
                  <a:lnTo>
                    <a:pt x="170" y="151"/>
                  </a:lnTo>
                  <a:lnTo>
                    <a:pt x="123" y="161"/>
                  </a:lnTo>
                  <a:lnTo>
                    <a:pt x="76" y="192"/>
                  </a:lnTo>
                  <a:lnTo>
                    <a:pt x="0" y="163"/>
                  </a:lnTo>
                  <a:lnTo>
                    <a:pt x="16" y="129"/>
                  </a:lnTo>
                  <a:lnTo>
                    <a:pt x="109" y="89"/>
                  </a:lnTo>
                  <a:lnTo>
                    <a:pt x="87" y="0"/>
                  </a:lnTo>
                  <a:lnTo>
                    <a:pt x="195" y="21"/>
                  </a:lnTo>
                  <a:lnTo>
                    <a:pt x="178" y="102"/>
                  </a:lnTo>
                  <a:close/>
                </a:path>
              </a:pathLst>
            </a:custGeom>
            <a:solidFill>
              <a:srgbClr val="007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2" name="Freeform 34"/>
            <p:cNvSpPr>
              <a:spLocks/>
            </p:cNvSpPr>
            <p:nvPr/>
          </p:nvSpPr>
          <p:spPr bwMode="auto">
            <a:xfrm>
              <a:off x="795" y="3251"/>
              <a:ext cx="411" cy="286"/>
            </a:xfrm>
            <a:custGeom>
              <a:avLst/>
              <a:gdLst>
                <a:gd name="T0" fmla="*/ 0 w 411"/>
                <a:gd name="T1" fmla="*/ 39 h 286"/>
                <a:gd name="T2" fmla="*/ 67 w 411"/>
                <a:gd name="T3" fmla="*/ 189 h 286"/>
                <a:gd name="T4" fmla="*/ 190 w 411"/>
                <a:gd name="T5" fmla="*/ 142 h 286"/>
                <a:gd name="T6" fmla="*/ 136 w 411"/>
                <a:gd name="T7" fmla="*/ 177 h 286"/>
                <a:gd name="T8" fmla="*/ 275 w 411"/>
                <a:gd name="T9" fmla="*/ 286 h 286"/>
                <a:gd name="T10" fmla="*/ 411 w 411"/>
                <a:gd name="T11" fmla="*/ 132 h 286"/>
                <a:gd name="T12" fmla="*/ 233 w 411"/>
                <a:gd name="T13" fmla="*/ 0 h 286"/>
                <a:gd name="T14" fmla="*/ 0 w 411"/>
                <a:gd name="T15" fmla="*/ 39 h 28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11" h="286">
                  <a:moveTo>
                    <a:pt x="0" y="39"/>
                  </a:moveTo>
                  <a:lnTo>
                    <a:pt x="67" y="189"/>
                  </a:lnTo>
                  <a:lnTo>
                    <a:pt x="190" y="142"/>
                  </a:lnTo>
                  <a:lnTo>
                    <a:pt x="136" y="177"/>
                  </a:lnTo>
                  <a:lnTo>
                    <a:pt x="275" y="286"/>
                  </a:lnTo>
                  <a:lnTo>
                    <a:pt x="411" y="132"/>
                  </a:lnTo>
                  <a:lnTo>
                    <a:pt x="233" y="0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007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3" name="Freeform 35"/>
            <p:cNvSpPr>
              <a:spLocks/>
            </p:cNvSpPr>
            <p:nvPr/>
          </p:nvSpPr>
          <p:spPr bwMode="auto">
            <a:xfrm>
              <a:off x="952" y="2960"/>
              <a:ext cx="251" cy="465"/>
            </a:xfrm>
            <a:custGeom>
              <a:avLst/>
              <a:gdLst>
                <a:gd name="T0" fmla="*/ 0 w 251"/>
                <a:gd name="T1" fmla="*/ 7 h 465"/>
                <a:gd name="T2" fmla="*/ 86 w 251"/>
                <a:gd name="T3" fmla="*/ 0 h 465"/>
                <a:gd name="T4" fmla="*/ 251 w 251"/>
                <a:gd name="T5" fmla="*/ 43 h 465"/>
                <a:gd name="T6" fmla="*/ 248 w 251"/>
                <a:gd name="T7" fmla="*/ 60 h 465"/>
                <a:gd name="T8" fmla="*/ 243 w 251"/>
                <a:gd name="T9" fmla="*/ 106 h 465"/>
                <a:gd name="T10" fmla="*/ 234 w 251"/>
                <a:gd name="T11" fmla="*/ 171 h 465"/>
                <a:gd name="T12" fmla="*/ 225 w 251"/>
                <a:gd name="T13" fmla="*/ 247 h 465"/>
                <a:gd name="T14" fmla="*/ 216 w 251"/>
                <a:gd name="T15" fmla="*/ 323 h 465"/>
                <a:gd name="T16" fmla="*/ 207 w 251"/>
                <a:gd name="T17" fmla="*/ 391 h 465"/>
                <a:gd name="T18" fmla="*/ 201 w 251"/>
                <a:gd name="T19" fmla="*/ 442 h 465"/>
                <a:gd name="T20" fmla="*/ 198 w 251"/>
                <a:gd name="T21" fmla="*/ 464 h 465"/>
                <a:gd name="T22" fmla="*/ 163 w 251"/>
                <a:gd name="T23" fmla="*/ 465 h 465"/>
                <a:gd name="T24" fmla="*/ 135 w 251"/>
                <a:gd name="T25" fmla="*/ 464 h 465"/>
                <a:gd name="T26" fmla="*/ 114 w 251"/>
                <a:gd name="T27" fmla="*/ 458 h 465"/>
                <a:gd name="T28" fmla="*/ 96 w 251"/>
                <a:gd name="T29" fmla="*/ 450 h 465"/>
                <a:gd name="T30" fmla="*/ 83 w 251"/>
                <a:gd name="T31" fmla="*/ 441 h 465"/>
                <a:gd name="T32" fmla="*/ 72 w 251"/>
                <a:gd name="T33" fmla="*/ 428 h 465"/>
                <a:gd name="T34" fmla="*/ 65 w 251"/>
                <a:gd name="T35" fmla="*/ 415 h 465"/>
                <a:gd name="T36" fmla="*/ 59 w 251"/>
                <a:gd name="T37" fmla="*/ 400 h 465"/>
                <a:gd name="T38" fmla="*/ 56 w 251"/>
                <a:gd name="T39" fmla="*/ 387 h 465"/>
                <a:gd name="T40" fmla="*/ 53 w 251"/>
                <a:gd name="T41" fmla="*/ 372 h 465"/>
                <a:gd name="T42" fmla="*/ 48 w 251"/>
                <a:gd name="T43" fmla="*/ 358 h 465"/>
                <a:gd name="T44" fmla="*/ 43 w 251"/>
                <a:gd name="T45" fmla="*/ 344 h 465"/>
                <a:gd name="T46" fmla="*/ 38 w 251"/>
                <a:gd name="T47" fmla="*/ 333 h 465"/>
                <a:gd name="T48" fmla="*/ 28 w 251"/>
                <a:gd name="T49" fmla="*/ 323 h 465"/>
                <a:gd name="T50" fmla="*/ 17 w 251"/>
                <a:gd name="T51" fmla="*/ 316 h 465"/>
                <a:gd name="T52" fmla="*/ 1 w 251"/>
                <a:gd name="T53" fmla="*/ 312 h 465"/>
                <a:gd name="T54" fmla="*/ 2 w 251"/>
                <a:gd name="T55" fmla="*/ 254 h 465"/>
                <a:gd name="T56" fmla="*/ 1 w 251"/>
                <a:gd name="T57" fmla="*/ 151 h 465"/>
                <a:gd name="T58" fmla="*/ 0 w 251"/>
                <a:gd name="T59" fmla="*/ 51 h 465"/>
                <a:gd name="T60" fmla="*/ 0 w 251"/>
                <a:gd name="T61" fmla="*/ 7 h 465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251" h="465">
                  <a:moveTo>
                    <a:pt x="0" y="7"/>
                  </a:moveTo>
                  <a:lnTo>
                    <a:pt x="86" y="0"/>
                  </a:lnTo>
                  <a:lnTo>
                    <a:pt x="251" y="43"/>
                  </a:lnTo>
                  <a:lnTo>
                    <a:pt x="248" y="60"/>
                  </a:lnTo>
                  <a:lnTo>
                    <a:pt x="243" y="106"/>
                  </a:lnTo>
                  <a:lnTo>
                    <a:pt x="234" y="171"/>
                  </a:lnTo>
                  <a:lnTo>
                    <a:pt x="225" y="247"/>
                  </a:lnTo>
                  <a:lnTo>
                    <a:pt x="216" y="323"/>
                  </a:lnTo>
                  <a:lnTo>
                    <a:pt x="207" y="391"/>
                  </a:lnTo>
                  <a:lnTo>
                    <a:pt x="201" y="442"/>
                  </a:lnTo>
                  <a:lnTo>
                    <a:pt x="198" y="464"/>
                  </a:lnTo>
                  <a:lnTo>
                    <a:pt x="163" y="465"/>
                  </a:lnTo>
                  <a:lnTo>
                    <a:pt x="135" y="464"/>
                  </a:lnTo>
                  <a:lnTo>
                    <a:pt x="114" y="458"/>
                  </a:lnTo>
                  <a:lnTo>
                    <a:pt x="96" y="450"/>
                  </a:lnTo>
                  <a:lnTo>
                    <a:pt x="83" y="441"/>
                  </a:lnTo>
                  <a:lnTo>
                    <a:pt x="72" y="428"/>
                  </a:lnTo>
                  <a:lnTo>
                    <a:pt x="65" y="415"/>
                  </a:lnTo>
                  <a:lnTo>
                    <a:pt x="59" y="400"/>
                  </a:lnTo>
                  <a:lnTo>
                    <a:pt x="56" y="387"/>
                  </a:lnTo>
                  <a:lnTo>
                    <a:pt x="53" y="372"/>
                  </a:lnTo>
                  <a:lnTo>
                    <a:pt x="48" y="358"/>
                  </a:lnTo>
                  <a:lnTo>
                    <a:pt x="43" y="344"/>
                  </a:lnTo>
                  <a:lnTo>
                    <a:pt x="38" y="333"/>
                  </a:lnTo>
                  <a:lnTo>
                    <a:pt x="28" y="323"/>
                  </a:lnTo>
                  <a:lnTo>
                    <a:pt x="17" y="316"/>
                  </a:lnTo>
                  <a:lnTo>
                    <a:pt x="1" y="312"/>
                  </a:lnTo>
                  <a:lnTo>
                    <a:pt x="2" y="254"/>
                  </a:lnTo>
                  <a:lnTo>
                    <a:pt x="1" y="151"/>
                  </a:lnTo>
                  <a:lnTo>
                    <a:pt x="0" y="51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4" name="Freeform 36"/>
            <p:cNvSpPr>
              <a:spLocks/>
            </p:cNvSpPr>
            <p:nvPr/>
          </p:nvSpPr>
          <p:spPr bwMode="auto">
            <a:xfrm>
              <a:off x="702" y="2944"/>
              <a:ext cx="315" cy="398"/>
            </a:xfrm>
            <a:custGeom>
              <a:avLst/>
              <a:gdLst>
                <a:gd name="T0" fmla="*/ 315 w 315"/>
                <a:gd name="T1" fmla="*/ 0 h 398"/>
                <a:gd name="T2" fmla="*/ 205 w 315"/>
                <a:gd name="T3" fmla="*/ 23 h 398"/>
                <a:gd name="T4" fmla="*/ 0 w 315"/>
                <a:gd name="T5" fmla="*/ 23 h 398"/>
                <a:gd name="T6" fmla="*/ 38 w 315"/>
                <a:gd name="T7" fmla="*/ 145 h 398"/>
                <a:gd name="T8" fmla="*/ 129 w 315"/>
                <a:gd name="T9" fmla="*/ 112 h 398"/>
                <a:gd name="T10" fmla="*/ 242 w 315"/>
                <a:gd name="T11" fmla="*/ 118 h 398"/>
                <a:gd name="T12" fmla="*/ 239 w 315"/>
                <a:gd name="T13" fmla="*/ 128 h 398"/>
                <a:gd name="T14" fmla="*/ 235 w 315"/>
                <a:gd name="T15" fmla="*/ 151 h 398"/>
                <a:gd name="T16" fmla="*/ 225 w 315"/>
                <a:gd name="T17" fmla="*/ 183 h 398"/>
                <a:gd name="T18" fmla="*/ 214 w 315"/>
                <a:gd name="T19" fmla="*/ 221 h 398"/>
                <a:gd name="T20" fmla="*/ 199 w 315"/>
                <a:gd name="T21" fmla="*/ 260 h 398"/>
                <a:gd name="T22" fmla="*/ 182 w 315"/>
                <a:gd name="T23" fmla="*/ 295 h 398"/>
                <a:gd name="T24" fmla="*/ 161 w 315"/>
                <a:gd name="T25" fmla="*/ 321 h 398"/>
                <a:gd name="T26" fmla="*/ 139 w 315"/>
                <a:gd name="T27" fmla="*/ 334 h 398"/>
                <a:gd name="T28" fmla="*/ 160 w 315"/>
                <a:gd name="T29" fmla="*/ 338 h 398"/>
                <a:gd name="T30" fmla="*/ 177 w 315"/>
                <a:gd name="T31" fmla="*/ 347 h 398"/>
                <a:gd name="T32" fmla="*/ 193 w 315"/>
                <a:gd name="T33" fmla="*/ 358 h 398"/>
                <a:gd name="T34" fmla="*/ 206 w 315"/>
                <a:gd name="T35" fmla="*/ 369 h 398"/>
                <a:gd name="T36" fmla="*/ 216 w 315"/>
                <a:gd name="T37" fmla="*/ 380 h 398"/>
                <a:gd name="T38" fmla="*/ 224 w 315"/>
                <a:gd name="T39" fmla="*/ 389 h 398"/>
                <a:gd name="T40" fmla="*/ 229 w 315"/>
                <a:gd name="T41" fmla="*/ 396 h 398"/>
                <a:gd name="T42" fmla="*/ 230 w 315"/>
                <a:gd name="T43" fmla="*/ 398 h 398"/>
                <a:gd name="T44" fmla="*/ 244 w 315"/>
                <a:gd name="T45" fmla="*/ 370 h 398"/>
                <a:gd name="T46" fmla="*/ 257 w 315"/>
                <a:gd name="T47" fmla="*/ 339 h 398"/>
                <a:gd name="T48" fmla="*/ 268 w 315"/>
                <a:gd name="T49" fmla="*/ 307 h 398"/>
                <a:gd name="T50" fmla="*/ 278 w 315"/>
                <a:gd name="T51" fmla="*/ 274 h 398"/>
                <a:gd name="T52" fmla="*/ 286 w 315"/>
                <a:gd name="T53" fmla="*/ 243 h 398"/>
                <a:gd name="T54" fmla="*/ 292 w 315"/>
                <a:gd name="T55" fmla="*/ 214 h 398"/>
                <a:gd name="T56" fmla="*/ 296 w 315"/>
                <a:gd name="T57" fmla="*/ 190 h 398"/>
                <a:gd name="T58" fmla="*/ 297 w 315"/>
                <a:gd name="T59" fmla="*/ 171 h 398"/>
                <a:gd name="T60" fmla="*/ 297 w 315"/>
                <a:gd name="T61" fmla="*/ 131 h 398"/>
                <a:gd name="T62" fmla="*/ 301 w 315"/>
                <a:gd name="T63" fmla="*/ 79 h 398"/>
                <a:gd name="T64" fmla="*/ 307 w 315"/>
                <a:gd name="T65" fmla="*/ 31 h 398"/>
                <a:gd name="T66" fmla="*/ 315 w 315"/>
                <a:gd name="T67" fmla="*/ 0 h 39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315" h="398">
                  <a:moveTo>
                    <a:pt x="315" y="0"/>
                  </a:moveTo>
                  <a:lnTo>
                    <a:pt x="205" y="23"/>
                  </a:lnTo>
                  <a:lnTo>
                    <a:pt x="0" y="23"/>
                  </a:lnTo>
                  <a:lnTo>
                    <a:pt x="38" y="145"/>
                  </a:lnTo>
                  <a:lnTo>
                    <a:pt x="129" y="112"/>
                  </a:lnTo>
                  <a:lnTo>
                    <a:pt x="242" y="118"/>
                  </a:lnTo>
                  <a:lnTo>
                    <a:pt x="239" y="128"/>
                  </a:lnTo>
                  <a:lnTo>
                    <a:pt x="235" y="151"/>
                  </a:lnTo>
                  <a:lnTo>
                    <a:pt x="225" y="183"/>
                  </a:lnTo>
                  <a:lnTo>
                    <a:pt x="214" y="221"/>
                  </a:lnTo>
                  <a:lnTo>
                    <a:pt x="199" y="260"/>
                  </a:lnTo>
                  <a:lnTo>
                    <a:pt x="182" y="295"/>
                  </a:lnTo>
                  <a:lnTo>
                    <a:pt x="161" y="321"/>
                  </a:lnTo>
                  <a:lnTo>
                    <a:pt x="139" y="334"/>
                  </a:lnTo>
                  <a:lnTo>
                    <a:pt x="160" y="338"/>
                  </a:lnTo>
                  <a:lnTo>
                    <a:pt x="177" y="347"/>
                  </a:lnTo>
                  <a:lnTo>
                    <a:pt x="193" y="358"/>
                  </a:lnTo>
                  <a:lnTo>
                    <a:pt x="206" y="369"/>
                  </a:lnTo>
                  <a:lnTo>
                    <a:pt x="216" y="380"/>
                  </a:lnTo>
                  <a:lnTo>
                    <a:pt x="224" y="389"/>
                  </a:lnTo>
                  <a:lnTo>
                    <a:pt x="229" y="396"/>
                  </a:lnTo>
                  <a:lnTo>
                    <a:pt x="230" y="398"/>
                  </a:lnTo>
                  <a:lnTo>
                    <a:pt x="244" y="370"/>
                  </a:lnTo>
                  <a:lnTo>
                    <a:pt x="257" y="339"/>
                  </a:lnTo>
                  <a:lnTo>
                    <a:pt x="268" y="307"/>
                  </a:lnTo>
                  <a:lnTo>
                    <a:pt x="278" y="274"/>
                  </a:lnTo>
                  <a:lnTo>
                    <a:pt x="286" y="243"/>
                  </a:lnTo>
                  <a:lnTo>
                    <a:pt x="292" y="214"/>
                  </a:lnTo>
                  <a:lnTo>
                    <a:pt x="296" y="190"/>
                  </a:lnTo>
                  <a:lnTo>
                    <a:pt x="297" y="171"/>
                  </a:lnTo>
                  <a:lnTo>
                    <a:pt x="297" y="131"/>
                  </a:lnTo>
                  <a:lnTo>
                    <a:pt x="301" y="79"/>
                  </a:lnTo>
                  <a:lnTo>
                    <a:pt x="307" y="31"/>
                  </a:lnTo>
                  <a:lnTo>
                    <a:pt x="315" y="0"/>
                  </a:lnTo>
                  <a:close/>
                </a:path>
              </a:pathLst>
            </a:custGeom>
            <a:solidFill>
              <a:srgbClr val="E5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5" name="Freeform 37"/>
            <p:cNvSpPr>
              <a:spLocks/>
            </p:cNvSpPr>
            <p:nvPr/>
          </p:nvSpPr>
          <p:spPr bwMode="auto">
            <a:xfrm>
              <a:off x="1074" y="2970"/>
              <a:ext cx="353" cy="527"/>
            </a:xfrm>
            <a:custGeom>
              <a:avLst/>
              <a:gdLst>
                <a:gd name="T0" fmla="*/ 92 w 353"/>
                <a:gd name="T1" fmla="*/ 0 h 527"/>
                <a:gd name="T2" fmla="*/ 91 w 353"/>
                <a:gd name="T3" fmla="*/ 25 h 527"/>
                <a:gd name="T4" fmla="*/ 85 w 353"/>
                <a:gd name="T5" fmla="*/ 73 h 527"/>
                <a:gd name="T6" fmla="*/ 73 w 353"/>
                <a:gd name="T7" fmla="*/ 137 h 527"/>
                <a:gd name="T8" fmla="*/ 59 w 353"/>
                <a:gd name="T9" fmla="*/ 211 h 527"/>
                <a:gd name="T10" fmla="*/ 43 w 353"/>
                <a:gd name="T11" fmla="*/ 285 h 527"/>
                <a:gd name="T12" fmla="*/ 27 w 353"/>
                <a:gd name="T13" fmla="*/ 350 h 527"/>
                <a:gd name="T14" fmla="*/ 12 w 353"/>
                <a:gd name="T15" fmla="*/ 400 h 527"/>
                <a:gd name="T16" fmla="*/ 0 w 353"/>
                <a:gd name="T17" fmla="*/ 426 h 527"/>
                <a:gd name="T18" fmla="*/ 30 w 353"/>
                <a:gd name="T19" fmla="*/ 439 h 527"/>
                <a:gd name="T20" fmla="*/ 58 w 353"/>
                <a:gd name="T21" fmla="*/ 450 h 527"/>
                <a:gd name="T22" fmla="*/ 85 w 353"/>
                <a:gd name="T23" fmla="*/ 463 h 527"/>
                <a:gd name="T24" fmla="*/ 110 w 353"/>
                <a:gd name="T25" fmla="*/ 474 h 527"/>
                <a:gd name="T26" fmla="*/ 131 w 353"/>
                <a:gd name="T27" fmla="*/ 487 h 527"/>
                <a:gd name="T28" fmla="*/ 146 w 353"/>
                <a:gd name="T29" fmla="*/ 501 h 527"/>
                <a:gd name="T30" fmla="*/ 156 w 353"/>
                <a:gd name="T31" fmla="*/ 514 h 527"/>
                <a:gd name="T32" fmla="*/ 158 w 353"/>
                <a:gd name="T33" fmla="*/ 527 h 527"/>
                <a:gd name="T34" fmla="*/ 169 w 353"/>
                <a:gd name="T35" fmla="*/ 489 h 527"/>
                <a:gd name="T36" fmla="*/ 173 w 353"/>
                <a:gd name="T37" fmla="*/ 438 h 527"/>
                <a:gd name="T38" fmla="*/ 173 w 353"/>
                <a:gd name="T39" fmla="*/ 378 h 527"/>
                <a:gd name="T40" fmla="*/ 171 w 353"/>
                <a:gd name="T41" fmla="*/ 315 h 527"/>
                <a:gd name="T42" fmla="*/ 167 w 353"/>
                <a:gd name="T43" fmla="*/ 255 h 527"/>
                <a:gd name="T44" fmla="*/ 162 w 353"/>
                <a:gd name="T45" fmla="*/ 203 h 527"/>
                <a:gd name="T46" fmla="*/ 157 w 353"/>
                <a:gd name="T47" fmla="*/ 164 h 527"/>
                <a:gd name="T48" fmla="*/ 155 w 353"/>
                <a:gd name="T49" fmla="*/ 145 h 527"/>
                <a:gd name="T50" fmla="*/ 168 w 353"/>
                <a:gd name="T51" fmla="*/ 158 h 527"/>
                <a:gd name="T52" fmla="*/ 185 w 353"/>
                <a:gd name="T53" fmla="*/ 175 h 527"/>
                <a:gd name="T54" fmla="*/ 203 w 353"/>
                <a:gd name="T55" fmla="*/ 195 h 527"/>
                <a:gd name="T56" fmla="*/ 222 w 353"/>
                <a:gd name="T57" fmla="*/ 213 h 527"/>
                <a:gd name="T58" fmla="*/ 239 w 353"/>
                <a:gd name="T59" fmla="*/ 232 h 527"/>
                <a:gd name="T60" fmla="*/ 253 w 353"/>
                <a:gd name="T61" fmla="*/ 247 h 527"/>
                <a:gd name="T62" fmla="*/ 263 w 353"/>
                <a:gd name="T63" fmla="*/ 257 h 527"/>
                <a:gd name="T64" fmla="*/ 267 w 353"/>
                <a:gd name="T65" fmla="*/ 260 h 527"/>
                <a:gd name="T66" fmla="*/ 353 w 353"/>
                <a:gd name="T67" fmla="*/ 159 h 527"/>
                <a:gd name="T68" fmla="*/ 214 w 353"/>
                <a:gd name="T69" fmla="*/ 38 h 527"/>
                <a:gd name="T70" fmla="*/ 92 w 353"/>
                <a:gd name="T71" fmla="*/ 0 h 52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353" h="527">
                  <a:moveTo>
                    <a:pt x="92" y="0"/>
                  </a:moveTo>
                  <a:lnTo>
                    <a:pt x="91" y="25"/>
                  </a:lnTo>
                  <a:lnTo>
                    <a:pt x="85" y="73"/>
                  </a:lnTo>
                  <a:lnTo>
                    <a:pt x="73" y="137"/>
                  </a:lnTo>
                  <a:lnTo>
                    <a:pt x="59" y="211"/>
                  </a:lnTo>
                  <a:lnTo>
                    <a:pt x="43" y="285"/>
                  </a:lnTo>
                  <a:lnTo>
                    <a:pt x="27" y="350"/>
                  </a:lnTo>
                  <a:lnTo>
                    <a:pt x="12" y="400"/>
                  </a:lnTo>
                  <a:lnTo>
                    <a:pt x="0" y="426"/>
                  </a:lnTo>
                  <a:lnTo>
                    <a:pt x="30" y="439"/>
                  </a:lnTo>
                  <a:lnTo>
                    <a:pt x="58" y="450"/>
                  </a:lnTo>
                  <a:lnTo>
                    <a:pt x="85" y="463"/>
                  </a:lnTo>
                  <a:lnTo>
                    <a:pt x="110" y="474"/>
                  </a:lnTo>
                  <a:lnTo>
                    <a:pt x="131" y="487"/>
                  </a:lnTo>
                  <a:lnTo>
                    <a:pt x="146" y="501"/>
                  </a:lnTo>
                  <a:lnTo>
                    <a:pt x="156" y="514"/>
                  </a:lnTo>
                  <a:lnTo>
                    <a:pt x="158" y="527"/>
                  </a:lnTo>
                  <a:lnTo>
                    <a:pt x="169" y="489"/>
                  </a:lnTo>
                  <a:lnTo>
                    <a:pt x="173" y="438"/>
                  </a:lnTo>
                  <a:lnTo>
                    <a:pt x="173" y="378"/>
                  </a:lnTo>
                  <a:lnTo>
                    <a:pt x="171" y="315"/>
                  </a:lnTo>
                  <a:lnTo>
                    <a:pt x="167" y="255"/>
                  </a:lnTo>
                  <a:lnTo>
                    <a:pt x="162" y="203"/>
                  </a:lnTo>
                  <a:lnTo>
                    <a:pt x="157" y="164"/>
                  </a:lnTo>
                  <a:lnTo>
                    <a:pt x="155" y="145"/>
                  </a:lnTo>
                  <a:lnTo>
                    <a:pt x="168" y="158"/>
                  </a:lnTo>
                  <a:lnTo>
                    <a:pt x="185" y="175"/>
                  </a:lnTo>
                  <a:lnTo>
                    <a:pt x="203" y="195"/>
                  </a:lnTo>
                  <a:lnTo>
                    <a:pt x="222" y="213"/>
                  </a:lnTo>
                  <a:lnTo>
                    <a:pt x="239" y="232"/>
                  </a:lnTo>
                  <a:lnTo>
                    <a:pt x="253" y="247"/>
                  </a:lnTo>
                  <a:lnTo>
                    <a:pt x="263" y="257"/>
                  </a:lnTo>
                  <a:lnTo>
                    <a:pt x="267" y="260"/>
                  </a:lnTo>
                  <a:lnTo>
                    <a:pt x="353" y="159"/>
                  </a:lnTo>
                  <a:lnTo>
                    <a:pt x="214" y="38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rgbClr val="E5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6" name="Freeform 38"/>
            <p:cNvSpPr>
              <a:spLocks/>
            </p:cNvSpPr>
            <p:nvPr/>
          </p:nvSpPr>
          <p:spPr bwMode="auto">
            <a:xfrm>
              <a:off x="1028" y="2806"/>
              <a:ext cx="194" cy="223"/>
            </a:xfrm>
            <a:custGeom>
              <a:avLst/>
              <a:gdLst>
                <a:gd name="T0" fmla="*/ 112 w 194"/>
                <a:gd name="T1" fmla="*/ 0 h 223"/>
                <a:gd name="T2" fmla="*/ 40 w 194"/>
                <a:gd name="T3" fmla="*/ 24 h 223"/>
                <a:gd name="T4" fmla="*/ 26 w 194"/>
                <a:gd name="T5" fmla="*/ 70 h 223"/>
                <a:gd name="T6" fmla="*/ 39 w 194"/>
                <a:gd name="T7" fmla="*/ 92 h 223"/>
                <a:gd name="T8" fmla="*/ 0 w 194"/>
                <a:gd name="T9" fmla="*/ 175 h 223"/>
                <a:gd name="T10" fmla="*/ 82 w 194"/>
                <a:gd name="T11" fmla="*/ 223 h 223"/>
                <a:gd name="T12" fmla="*/ 88 w 194"/>
                <a:gd name="T13" fmla="*/ 161 h 223"/>
                <a:gd name="T14" fmla="*/ 115 w 194"/>
                <a:gd name="T15" fmla="*/ 167 h 223"/>
                <a:gd name="T16" fmla="*/ 133 w 194"/>
                <a:gd name="T17" fmla="*/ 158 h 223"/>
                <a:gd name="T18" fmla="*/ 149 w 194"/>
                <a:gd name="T19" fmla="*/ 134 h 223"/>
                <a:gd name="T20" fmla="*/ 167 w 194"/>
                <a:gd name="T21" fmla="*/ 136 h 223"/>
                <a:gd name="T22" fmla="*/ 178 w 194"/>
                <a:gd name="T23" fmla="*/ 88 h 223"/>
                <a:gd name="T24" fmla="*/ 194 w 194"/>
                <a:gd name="T25" fmla="*/ 54 h 223"/>
                <a:gd name="T26" fmla="*/ 112 w 194"/>
                <a:gd name="T27" fmla="*/ 0 h 22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94" h="223">
                  <a:moveTo>
                    <a:pt x="112" y="0"/>
                  </a:moveTo>
                  <a:lnTo>
                    <a:pt x="40" y="24"/>
                  </a:lnTo>
                  <a:lnTo>
                    <a:pt x="26" y="70"/>
                  </a:lnTo>
                  <a:lnTo>
                    <a:pt x="39" y="92"/>
                  </a:lnTo>
                  <a:lnTo>
                    <a:pt x="0" y="175"/>
                  </a:lnTo>
                  <a:lnTo>
                    <a:pt x="82" y="223"/>
                  </a:lnTo>
                  <a:lnTo>
                    <a:pt x="88" y="161"/>
                  </a:lnTo>
                  <a:lnTo>
                    <a:pt x="115" y="167"/>
                  </a:lnTo>
                  <a:lnTo>
                    <a:pt x="133" y="158"/>
                  </a:lnTo>
                  <a:lnTo>
                    <a:pt x="149" y="134"/>
                  </a:lnTo>
                  <a:lnTo>
                    <a:pt x="167" y="136"/>
                  </a:lnTo>
                  <a:lnTo>
                    <a:pt x="178" y="88"/>
                  </a:lnTo>
                  <a:lnTo>
                    <a:pt x="194" y="54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7" name="Freeform 39"/>
            <p:cNvSpPr>
              <a:spLocks/>
            </p:cNvSpPr>
            <p:nvPr/>
          </p:nvSpPr>
          <p:spPr bwMode="auto">
            <a:xfrm>
              <a:off x="1122" y="2870"/>
              <a:ext cx="108" cy="68"/>
            </a:xfrm>
            <a:custGeom>
              <a:avLst/>
              <a:gdLst>
                <a:gd name="T0" fmla="*/ 8 w 108"/>
                <a:gd name="T1" fmla="*/ 0 h 68"/>
                <a:gd name="T2" fmla="*/ 108 w 108"/>
                <a:gd name="T3" fmla="*/ 24 h 68"/>
                <a:gd name="T4" fmla="*/ 93 w 108"/>
                <a:gd name="T5" fmla="*/ 62 h 68"/>
                <a:gd name="T6" fmla="*/ 90 w 108"/>
                <a:gd name="T7" fmla="*/ 66 h 68"/>
                <a:gd name="T8" fmla="*/ 86 w 108"/>
                <a:gd name="T9" fmla="*/ 68 h 68"/>
                <a:gd name="T10" fmla="*/ 84 w 108"/>
                <a:gd name="T11" fmla="*/ 67 h 68"/>
                <a:gd name="T12" fmla="*/ 83 w 108"/>
                <a:gd name="T13" fmla="*/ 62 h 68"/>
                <a:gd name="T14" fmla="*/ 83 w 108"/>
                <a:gd name="T15" fmla="*/ 53 h 68"/>
                <a:gd name="T16" fmla="*/ 82 w 108"/>
                <a:gd name="T17" fmla="*/ 45 h 68"/>
                <a:gd name="T18" fmla="*/ 81 w 108"/>
                <a:gd name="T19" fmla="*/ 39 h 68"/>
                <a:gd name="T20" fmla="*/ 77 w 108"/>
                <a:gd name="T21" fmla="*/ 39 h 68"/>
                <a:gd name="T22" fmla="*/ 74 w 108"/>
                <a:gd name="T23" fmla="*/ 43 h 68"/>
                <a:gd name="T24" fmla="*/ 70 w 108"/>
                <a:gd name="T25" fmla="*/ 47 h 68"/>
                <a:gd name="T26" fmla="*/ 66 w 108"/>
                <a:gd name="T27" fmla="*/ 53 h 68"/>
                <a:gd name="T28" fmla="*/ 60 w 108"/>
                <a:gd name="T29" fmla="*/ 59 h 68"/>
                <a:gd name="T30" fmla="*/ 54 w 108"/>
                <a:gd name="T31" fmla="*/ 61 h 68"/>
                <a:gd name="T32" fmla="*/ 47 w 108"/>
                <a:gd name="T33" fmla="*/ 60 h 68"/>
                <a:gd name="T34" fmla="*/ 40 w 108"/>
                <a:gd name="T35" fmla="*/ 57 h 68"/>
                <a:gd name="T36" fmla="*/ 35 w 108"/>
                <a:gd name="T37" fmla="*/ 51 h 68"/>
                <a:gd name="T38" fmla="*/ 32 w 108"/>
                <a:gd name="T39" fmla="*/ 43 h 68"/>
                <a:gd name="T40" fmla="*/ 32 w 108"/>
                <a:gd name="T41" fmla="*/ 35 h 68"/>
                <a:gd name="T42" fmla="*/ 33 w 108"/>
                <a:gd name="T43" fmla="*/ 29 h 68"/>
                <a:gd name="T44" fmla="*/ 36 w 108"/>
                <a:gd name="T45" fmla="*/ 23 h 68"/>
                <a:gd name="T46" fmla="*/ 36 w 108"/>
                <a:gd name="T47" fmla="*/ 22 h 68"/>
                <a:gd name="T48" fmla="*/ 31 w 108"/>
                <a:gd name="T49" fmla="*/ 20 h 68"/>
                <a:gd name="T50" fmla="*/ 26 w 108"/>
                <a:gd name="T51" fmla="*/ 19 h 68"/>
                <a:gd name="T52" fmla="*/ 20 w 108"/>
                <a:gd name="T53" fmla="*/ 18 h 68"/>
                <a:gd name="T54" fmla="*/ 13 w 108"/>
                <a:gd name="T55" fmla="*/ 16 h 68"/>
                <a:gd name="T56" fmla="*/ 6 w 108"/>
                <a:gd name="T57" fmla="*/ 16 h 68"/>
                <a:gd name="T58" fmla="*/ 1 w 108"/>
                <a:gd name="T59" fmla="*/ 15 h 68"/>
                <a:gd name="T60" fmla="*/ 0 w 108"/>
                <a:gd name="T61" fmla="*/ 15 h 68"/>
                <a:gd name="T62" fmla="*/ 8 w 108"/>
                <a:gd name="T63" fmla="*/ 0 h 6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08" h="68">
                  <a:moveTo>
                    <a:pt x="8" y="0"/>
                  </a:moveTo>
                  <a:lnTo>
                    <a:pt x="108" y="24"/>
                  </a:lnTo>
                  <a:lnTo>
                    <a:pt x="93" y="62"/>
                  </a:lnTo>
                  <a:lnTo>
                    <a:pt x="90" y="66"/>
                  </a:lnTo>
                  <a:lnTo>
                    <a:pt x="86" y="68"/>
                  </a:lnTo>
                  <a:lnTo>
                    <a:pt x="84" y="67"/>
                  </a:lnTo>
                  <a:lnTo>
                    <a:pt x="83" y="62"/>
                  </a:lnTo>
                  <a:lnTo>
                    <a:pt x="83" y="53"/>
                  </a:lnTo>
                  <a:lnTo>
                    <a:pt x="82" y="45"/>
                  </a:lnTo>
                  <a:lnTo>
                    <a:pt x="81" y="39"/>
                  </a:lnTo>
                  <a:lnTo>
                    <a:pt x="77" y="39"/>
                  </a:lnTo>
                  <a:lnTo>
                    <a:pt x="74" y="43"/>
                  </a:lnTo>
                  <a:lnTo>
                    <a:pt x="70" y="47"/>
                  </a:lnTo>
                  <a:lnTo>
                    <a:pt x="66" y="53"/>
                  </a:lnTo>
                  <a:lnTo>
                    <a:pt x="60" y="59"/>
                  </a:lnTo>
                  <a:lnTo>
                    <a:pt x="54" y="61"/>
                  </a:lnTo>
                  <a:lnTo>
                    <a:pt x="47" y="60"/>
                  </a:lnTo>
                  <a:lnTo>
                    <a:pt x="40" y="57"/>
                  </a:lnTo>
                  <a:lnTo>
                    <a:pt x="35" y="51"/>
                  </a:lnTo>
                  <a:lnTo>
                    <a:pt x="32" y="43"/>
                  </a:lnTo>
                  <a:lnTo>
                    <a:pt x="32" y="35"/>
                  </a:lnTo>
                  <a:lnTo>
                    <a:pt x="33" y="29"/>
                  </a:lnTo>
                  <a:lnTo>
                    <a:pt x="36" y="23"/>
                  </a:lnTo>
                  <a:lnTo>
                    <a:pt x="36" y="22"/>
                  </a:lnTo>
                  <a:lnTo>
                    <a:pt x="31" y="20"/>
                  </a:lnTo>
                  <a:lnTo>
                    <a:pt x="26" y="19"/>
                  </a:lnTo>
                  <a:lnTo>
                    <a:pt x="20" y="18"/>
                  </a:lnTo>
                  <a:lnTo>
                    <a:pt x="13" y="16"/>
                  </a:lnTo>
                  <a:lnTo>
                    <a:pt x="6" y="16"/>
                  </a:lnTo>
                  <a:lnTo>
                    <a:pt x="1" y="15"/>
                  </a:lnTo>
                  <a:lnTo>
                    <a:pt x="0" y="1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8" name="Freeform 40"/>
            <p:cNvSpPr>
              <a:spLocks/>
            </p:cNvSpPr>
            <p:nvPr/>
          </p:nvSpPr>
          <p:spPr bwMode="auto">
            <a:xfrm>
              <a:off x="975" y="2817"/>
              <a:ext cx="137" cy="39"/>
            </a:xfrm>
            <a:custGeom>
              <a:avLst/>
              <a:gdLst>
                <a:gd name="T0" fmla="*/ 89 w 137"/>
                <a:gd name="T1" fmla="*/ 4 h 39"/>
                <a:gd name="T2" fmla="*/ 84 w 137"/>
                <a:gd name="T3" fmla="*/ 4 h 39"/>
                <a:gd name="T4" fmla="*/ 73 w 137"/>
                <a:gd name="T5" fmla="*/ 2 h 39"/>
                <a:gd name="T6" fmla="*/ 58 w 137"/>
                <a:gd name="T7" fmla="*/ 0 h 39"/>
                <a:gd name="T8" fmla="*/ 42 w 137"/>
                <a:gd name="T9" fmla="*/ 0 h 39"/>
                <a:gd name="T10" fmla="*/ 26 w 137"/>
                <a:gd name="T11" fmla="*/ 0 h 39"/>
                <a:gd name="T12" fmla="*/ 12 w 137"/>
                <a:gd name="T13" fmla="*/ 3 h 39"/>
                <a:gd name="T14" fmla="*/ 3 w 137"/>
                <a:gd name="T15" fmla="*/ 7 h 39"/>
                <a:gd name="T16" fmla="*/ 0 w 137"/>
                <a:gd name="T17" fmla="*/ 14 h 39"/>
                <a:gd name="T18" fmla="*/ 4 w 137"/>
                <a:gd name="T19" fmla="*/ 22 h 39"/>
                <a:gd name="T20" fmla="*/ 18 w 137"/>
                <a:gd name="T21" fmla="*/ 29 h 39"/>
                <a:gd name="T22" fmla="*/ 38 w 137"/>
                <a:gd name="T23" fmla="*/ 34 h 39"/>
                <a:gd name="T24" fmla="*/ 61 w 137"/>
                <a:gd name="T25" fmla="*/ 36 h 39"/>
                <a:gd name="T26" fmla="*/ 85 w 137"/>
                <a:gd name="T27" fmla="*/ 38 h 39"/>
                <a:gd name="T28" fmla="*/ 107 w 137"/>
                <a:gd name="T29" fmla="*/ 39 h 39"/>
                <a:gd name="T30" fmla="*/ 124 w 137"/>
                <a:gd name="T31" fmla="*/ 38 h 39"/>
                <a:gd name="T32" fmla="*/ 134 w 137"/>
                <a:gd name="T33" fmla="*/ 37 h 39"/>
                <a:gd name="T34" fmla="*/ 137 w 137"/>
                <a:gd name="T35" fmla="*/ 35 h 39"/>
                <a:gd name="T36" fmla="*/ 133 w 137"/>
                <a:gd name="T37" fmla="*/ 30 h 39"/>
                <a:gd name="T38" fmla="*/ 126 w 137"/>
                <a:gd name="T39" fmla="*/ 26 h 39"/>
                <a:gd name="T40" fmla="*/ 117 w 137"/>
                <a:gd name="T41" fmla="*/ 19 h 39"/>
                <a:gd name="T42" fmla="*/ 108 w 137"/>
                <a:gd name="T43" fmla="*/ 13 h 39"/>
                <a:gd name="T44" fmla="*/ 99 w 137"/>
                <a:gd name="T45" fmla="*/ 8 h 39"/>
                <a:gd name="T46" fmla="*/ 92 w 137"/>
                <a:gd name="T47" fmla="*/ 5 h 39"/>
                <a:gd name="T48" fmla="*/ 89 w 137"/>
                <a:gd name="T49" fmla="*/ 4 h 3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7" h="39">
                  <a:moveTo>
                    <a:pt x="89" y="4"/>
                  </a:moveTo>
                  <a:lnTo>
                    <a:pt x="84" y="4"/>
                  </a:lnTo>
                  <a:lnTo>
                    <a:pt x="73" y="2"/>
                  </a:lnTo>
                  <a:lnTo>
                    <a:pt x="58" y="0"/>
                  </a:lnTo>
                  <a:lnTo>
                    <a:pt x="42" y="0"/>
                  </a:lnTo>
                  <a:lnTo>
                    <a:pt x="26" y="0"/>
                  </a:lnTo>
                  <a:lnTo>
                    <a:pt x="12" y="3"/>
                  </a:lnTo>
                  <a:lnTo>
                    <a:pt x="3" y="7"/>
                  </a:lnTo>
                  <a:lnTo>
                    <a:pt x="0" y="14"/>
                  </a:lnTo>
                  <a:lnTo>
                    <a:pt x="4" y="22"/>
                  </a:lnTo>
                  <a:lnTo>
                    <a:pt x="18" y="29"/>
                  </a:lnTo>
                  <a:lnTo>
                    <a:pt x="38" y="34"/>
                  </a:lnTo>
                  <a:lnTo>
                    <a:pt x="61" y="36"/>
                  </a:lnTo>
                  <a:lnTo>
                    <a:pt x="85" y="38"/>
                  </a:lnTo>
                  <a:lnTo>
                    <a:pt x="107" y="39"/>
                  </a:lnTo>
                  <a:lnTo>
                    <a:pt x="124" y="38"/>
                  </a:lnTo>
                  <a:lnTo>
                    <a:pt x="134" y="37"/>
                  </a:lnTo>
                  <a:lnTo>
                    <a:pt x="137" y="35"/>
                  </a:lnTo>
                  <a:lnTo>
                    <a:pt x="133" y="30"/>
                  </a:lnTo>
                  <a:lnTo>
                    <a:pt x="126" y="26"/>
                  </a:lnTo>
                  <a:lnTo>
                    <a:pt x="117" y="19"/>
                  </a:lnTo>
                  <a:lnTo>
                    <a:pt x="108" y="13"/>
                  </a:lnTo>
                  <a:lnTo>
                    <a:pt x="99" y="8"/>
                  </a:lnTo>
                  <a:lnTo>
                    <a:pt x="92" y="5"/>
                  </a:lnTo>
                  <a:lnTo>
                    <a:pt x="89" y="4"/>
                  </a:lnTo>
                  <a:close/>
                </a:path>
              </a:pathLst>
            </a:custGeom>
            <a:solidFill>
              <a:srgbClr val="0000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9" name="Freeform 41"/>
            <p:cNvSpPr>
              <a:spLocks/>
            </p:cNvSpPr>
            <p:nvPr/>
          </p:nvSpPr>
          <p:spPr bwMode="auto">
            <a:xfrm>
              <a:off x="1054" y="2784"/>
              <a:ext cx="174" cy="86"/>
            </a:xfrm>
            <a:custGeom>
              <a:avLst/>
              <a:gdLst>
                <a:gd name="T0" fmla="*/ 172 w 174"/>
                <a:gd name="T1" fmla="*/ 86 h 86"/>
                <a:gd name="T2" fmla="*/ 168 w 174"/>
                <a:gd name="T3" fmla="*/ 86 h 86"/>
                <a:gd name="T4" fmla="*/ 159 w 174"/>
                <a:gd name="T5" fmla="*/ 86 h 86"/>
                <a:gd name="T6" fmla="*/ 145 w 174"/>
                <a:gd name="T7" fmla="*/ 86 h 86"/>
                <a:gd name="T8" fmla="*/ 128 w 174"/>
                <a:gd name="T9" fmla="*/ 86 h 86"/>
                <a:gd name="T10" fmla="*/ 108 w 174"/>
                <a:gd name="T11" fmla="*/ 85 h 86"/>
                <a:gd name="T12" fmla="*/ 86 w 174"/>
                <a:gd name="T13" fmla="*/ 83 h 86"/>
                <a:gd name="T14" fmla="*/ 63 w 174"/>
                <a:gd name="T15" fmla="*/ 78 h 86"/>
                <a:gd name="T16" fmla="*/ 42 w 174"/>
                <a:gd name="T17" fmla="*/ 72 h 86"/>
                <a:gd name="T18" fmla="*/ 28 w 174"/>
                <a:gd name="T19" fmla="*/ 68 h 86"/>
                <a:gd name="T20" fmla="*/ 17 w 174"/>
                <a:gd name="T21" fmla="*/ 63 h 86"/>
                <a:gd name="T22" fmla="*/ 10 w 174"/>
                <a:gd name="T23" fmla="*/ 59 h 86"/>
                <a:gd name="T24" fmla="*/ 6 w 174"/>
                <a:gd name="T25" fmla="*/ 54 h 86"/>
                <a:gd name="T26" fmla="*/ 2 w 174"/>
                <a:gd name="T27" fmla="*/ 51 h 86"/>
                <a:gd name="T28" fmla="*/ 1 w 174"/>
                <a:gd name="T29" fmla="*/ 47 h 86"/>
                <a:gd name="T30" fmla="*/ 0 w 174"/>
                <a:gd name="T31" fmla="*/ 46 h 86"/>
                <a:gd name="T32" fmla="*/ 0 w 174"/>
                <a:gd name="T33" fmla="*/ 45 h 86"/>
                <a:gd name="T34" fmla="*/ 90 w 174"/>
                <a:gd name="T35" fmla="*/ 0 h 86"/>
                <a:gd name="T36" fmla="*/ 150 w 174"/>
                <a:gd name="T37" fmla="*/ 20 h 86"/>
                <a:gd name="T38" fmla="*/ 151 w 174"/>
                <a:gd name="T39" fmla="*/ 22 h 86"/>
                <a:gd name="T40" fmla="*/ 155 w 174"/>
                <a:gd name="T41" fmla="*/ 26 h 86"/>
                <a:gd name="T42" fmla="*/ 160 w 174"/>
                <a:gd name="T43" fmla="*/ 33 h 86"/>
                <a:gd name="T44" fmla="*/ 166 w 174"/>
                <a:gd name="T45" fmla="*/ 43 h 86"/>
                <a:gd name="T46" fmla="*/ 170 w 174"/>
                <a:gd name="T47" fmla="*/ 53 h 86"/>
                <a:gd name="T48" fmla="*/ 174 w 174"/>
                <a:gd name="T49" fmla="*/ 64 h 86"/>
                <a:gd name="T50" fmla="*/ 174 w 174"/>
                <a:gd name="T51" fmla="*/ 76 h 86"/>
                <a:gd name="T52" fmla="*/ 172 w 174"/>
                <a:gd name="T53" fmla="*/ 86 h 8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74" h="86">
                  <a:moveTo>
                    <a:pt x="172" y="86"/>
                  </a:moveTo>
                  <a:lnTo>
                    <a:pt x="168" y="86"/>
                  </a:lnTo>
                  <a:lnTo>
                    <a:pt x="159" y="86"/>
                  </a:lnTo>
                  <a:lnTo>
                    <a:pt x="145" y="86"/>
                  </a:lnTo>
                  <a:lnTo>
                    <a:pt x="128" y="86"/>
                  </a:lnTo>
                  <a:lnTo>
                    <a:pt x="108" y="85"/>
                  </a:lnTo>
                  <a:lnTo>
                    <a:pt x="86" y="83"/>
                  </a:lnTo>
                  <a:lnTo>
                    <a:pt x="63" y="78"/>
                  </a:lnTo>
                  <a:lnTo>
                    <a:pt x="42" y="72"/>
                  </a:lnTo>
                  <a:lnTo>
                    <a:pt x="28" y="68"/>
                  </a:lnTo>
                  <a:lnTo>
                    <a:pt x="17" y="63"/>
                  </a:lnTo>
                  <a:lnTo>
                    <a:pt x="10" y="59"/>
                  </a:lnTo>
                  <a:lnTo>
                    <a:pt x="6" y="54"/>
                  </a:lnTo>
                  <a:lnTo>
                    <a:pt x="2" y="51"/>
                  </a:lnTo>
                  <a:lnTo>
                    <a:pt x="1" y="47"/>
                  </a:lnTo>
                  <a:lnTo>
                    <a:pt x="0" y="46"/>
                  </a:lnTo>
                  <a:lnTo>
                    <a:pt x="0" y="45"/>
                  </a:lnTo>
                  <a:lnTo>
                    <a:pt x="90" y="0"/>
                  </a:lnTo>
                  <a:lnTo>
                    <a:pt x="150" y="20"/>
                  </a:lnTo>
                  <a:lnTo>
                    <a:pt x="151" y="22"/>
                  </a:lnTo>
                  <a:lnTo>
                    <a:pt x="155" y="26"/>
                  </a:lnTo>
                  <a:lnTo>
                    <a:pt x="160" y="33"/>
                  </a:lnTo>
                  <a:lnTo>
                    <a:pt x="166" y="43"/>
                  </a:lnTo>
                  <a:lnTo>
                    <a:pt x="170" y="53"/>
                  </a:lnTo>
                  <a:lnTo>
                    <a:pt x="174" y="64"/>
                  </a:lnTo>
                  <a:lnTo>
                    <a:pt x="174" y="76"/>
                  </a:lnTo>
                  <a:lnTo>
                    <a:pt x="172" y="86"/>
                  </a:lnTo>
                  <a:close/>
                </a:path>
              </a:pathLst>
            </a:custGeom>
            <a:solidFill>
              <a:srgbClr val="007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7"/>
          <p:cNvGrpSpPr>
            <a:grpSpLocks/>
          </p:cNvGrpSpPr>
          <p:nvPr/>
        </p:nvGrpSpPr>
        <p:grpSpPr bwMode="auto">
          <a:xfrm>
            <a:off x="1484313" y="2474913"/>
            <a:ext cx="5065712" cy="869950"/>
            <a:chOff x="935" y="1559"/>
            <a:chExt cx="3191" cy="548"/>
          </a:xfrm>
        </p:grpSpPr>
        <p:sp>
          <p:nvSpPr>
            <p:cNvPr id="13349" name="Rectangle 4"/>
            <p:cNvSpPr>
              <a:spLocks noChangeArrowheads="1"/>
            </p:cNvSpPr>
            <p:nvPr/>
          </p:nvSpPr>
          <p:spPr bwMode="auto">
            <a:xfrm>
              <a:off x="2233" y="1559"/>
              <a:ext cx="1893" cy="5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u="sng">
                  <a:solidFill>
                    <a:srgbClr val="005400"/>
                  </a:solidFill>
                </a:rPr>
                <a:t>     Quick Assets     </a:t>
              </a:r>
              <a:endParaRPr lang="en-US" altLang="en-US" sz="2400">
                <a:solidFill>
                  <a:srgbClr val="005400"/>
                </a:solidFill>
              </a:endParaRP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Current Liabilities</a:t>
              </a:r>
            </a:p>
          </p:txBody>
        </p:sp>
        <p:sp>
          <p:nvSpPr>
            <p:cNvPr id="13350" name="Rectangle 5"/>
            <p:cNvSpPr>
              <a:spLocks noChangeArrowheads="1"/>
            </p:cNvSpPr>
            <p:nvPr/>
          </p:nvSpPr>
          <p:spPr bwMode="auto">
            <a:xfrm>
              <a:off x="1919" y="1674"/>
              <a:ext cx="258" cy="3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=</a:t>
              </a:r>
            </a:p>
          </p:txBody>
        </p:sp>
        <p:sp>
          <p:nvSpPr>
            <p:cNvPr id="13351" name="Rectangle 6"/>
            <p:cNvSpPr>
              <a:spLocks noChangeArrowheads="1"/>
            </p:cNvSpPr>
            <p:nvPr/>
          </p:nvSpPr>
          <p:spPr bwMode="auto">
            <a:xfrm>
              <a:off x="935" y="1559"/>
              <a:ext cx="1021" cy="5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Acid-Test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Ratio</a:t>
              </a:r>
            </a:p>
          </p:txBody>
        </p:sp>
      </p:grpSp>
      <p:grpSp>
        <p:nvGrpSpPr>
          <p:cNvPr id="13315" name="Group 14"/>
          <p:cNvGrpSpPr>
            <a:grpSpLocks/>
          </p:cNvGrpSpPr>
          <p:nvPr/>
        </p:nvGrpSpPr>
        <p:grpSpPr bwMode="auto">
          <a:xfrm>
            <a:off x="1484313" y="3427413"/>
            <a:ext cx="6142037" cy="869950"/>
            <a:chOff x="935" y="2159"/>
            <a:chExt cx="3869" cy="548"/>
          </a:xfrm>
        </p:grpSpPr>
        <p:sp>
          <p:nvSpPr>
            <p:cNvPr id="13344" name="Rectangle 9"/>
            <p:cNvSpPr>
              <a:spLocks noChangeArrowheads="1"/>
            </p:cNvSpPr>
            <p:nvPr/>
          </p:nvSpPr>
          <p:spPr bwMode="auto">
            <a:xfrm>
              <a:off x="2183" y="2159"/>
              <a:ext cx="1477" cy="5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u="sng">
                  <a:solidFill>
                    <a:srgbClr val="005400"/>
                  </a:solidFill>
                </a:rPr>
                <a:t>       $50,000     </a:t>
              </a:r>
              <a:endParaRPr lang="en-US" altLang="en-US" sz="2400">
                <a:solidFill>
                  <a:srgbClr val="005400"/>
                </a:solidFill>
              </a:endParaRP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       $42,000</a:t>
              </a:r>
            </a:p>
          </p:txBody>
        </p:sp>
        <p:sp>
          <p:nvSpPr>
            <p:cNvPr id="13345" name="Rectangle 10"/>
            <p:cNvSpPr>
              <a:spLocks noChangeArrowheads="1"/>
            </p:cNvSpPr>
            <p:nvPr/>
          </p:nvSpPr>
          <p:spPr bwMode="auto">
            <a:xfrm>
              <a:off x="3719" y="2274"/>
              <a:ext cx="258" cy="3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=</a:t>
              </a:r>
            </a:p>
          </p:txBody>
        </p:sp>
        <p:sp>
          <p:nvSpPr>
            <p:cNvPr id="13346" name="Rectangle 11"/>
            <p:cNvSpPr>
              <a:spLocks noChangeArrowheads="1"/>
            </p:cNvSpPr>
            <p:nvPr/>
          </p:nvSpPr>
          <p:spPr bwMode="auto">
            <a:xfrm>
              <a:off x="4007" y="2274"/>
              <a:ext cx="797" cy="3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1.19 : 1</a:t>
              </a:r>
            </a:p>
          </p:txBody>
        </p:sp>
        <p:sp>
          <p:nvSpPr>
            <p:cNvPr id="13347" name="Rectangle 12"/>
            <p:cNvSpPr>
              <a:spLocks noChangeArrowheads="1"/>
            </p:cNvSpPr>
            <p:nvPr/>
          </p:nvSpPr>
          <p:spPr bwMode="auto">
            <a:xfrm>
              <a:off x="1919" y="2274"/>
              <a:ext cx="258" cy="3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=</a:t>
              </a:r>
            </a:p>
          </p:txBody>
        </p:sp>
        <p:sp>
          <p:nvSpPr>
            <p:cNvPr id="13348" name="Rectangle 13"/>
            <p:cNvSpPr>
              <a:spLocks noChangeArrowheads="1"/>
            </p:cNvSpPr>
            <p:nvPr/>
          </p:nvSpPr>
          <p:spPr bwMode="auto">
            <a:xfrm>
              <a:off x="935" y="2159"/>
              <a:ext cx="1021" cy="5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Acid-Test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Ratio</a:t>
              </a:r>
            </a:p>
          </p:txBody>
        </p:sp>
      </p:grpSp>
      <p:sp>
        <p:nvSpPr>
          <p:cNvPr id="44048" name="Rectangle 1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Acid-Test (Quick) Ratio</a:t>
            </a:r>
          </a:p>
        </p:txBody>
      </p:sp>
      <p:sp>
        <p:nvSpPr>
          <p:cNvPr id="44052" name="Rectangle 20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185150" cy="838200"/>
          </a:xfrm>
        </p:spPr>
        <p:txBody>
          <a:bodyPr/>
          <a:lstStyle/>
          <a:p>
            <a:pPr algn="ctr">
              <a:buFont typeface="Monotype Sorts" panose="05000000000000000000" pitchFamily="2" charset="2"/>
              <a:buNone/>
              <a:defRPr/>
            </a:pPr>
            <a:r>
              <a:rPr lang="en-US" altLang="en-US" sz="3600" u="sng">
                <a:solidFill>
                  <a:srgbClr val="247C1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#2</a:t>
            </a:r>
            <a:endParaRPr lang="en-US" altLang="en-US" sz="3600">
              <a:solidFill>
                <a:srgbClr val="247C18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13318" name="Group 21"/>
          <p:cNvGrpSpPr>
            <a:grpSpLocks/>
          </p:cNvGrpSpPr>
          <p:nvPr/>
        </p:nvGrpSpPr>
        <p:grpSpPr bwMode="auto">
          <a:xfrm rot="-2746243">
            <a:off x="6934200" y="4114800"/>
            <a:ext cx="1608138" cy="1843088"/>
            <a:chOff x="528" y="2784"/>
            <a:chExt cx="1013" cy="1161"/>
          </a:xfrm>
        </p:grpSpPr>
        <p:sp>
          <p:nvSpPr>
            <p:cNvPr id="13319" name="Freeform 22"/>
            <p:cNvSpPr>
              <a:spLocks/>
            </p:cNvSpPr>
            <p:nvPr/>
          </p:nvSpPr>
          <p:spPr bwMode="auto">
            <a:xfrm>
              <a:off x="575" y="3565"/>
              <a:ext cx="561" cy="305"/>
            </a:xfrm>
            <a:custGeom>
              <a:avLst/>
              <a:gdLst>
                <a:gd name="T0" fmla="*/ 134 w 561"/>
                <a:gd name="T1" fmla="*/ 0 h 305"/>
                <a:gd name="T2" fmla="*/ 0 w 561"/>
                <a:gd name="T3" fmla="*/ 19 h 305"/>
                <a:gd name="T4" fmla="*/ 0 w 561"/>
                <a:gd name="T5" fmla="*/ 27 h 305"/>
                <a:gd name="T6" fmla="*/ 0 w 561"/>
                <a:gd name="T7" fmla="*/ 37 h 305"/>
                <a:gd name="T8" fmla="*/ 0 w 561"/>
                <a:gd name="T9" fmla="*/ 49 h 305"/>
                <a:gd name="T10" fmla="*/ 2 w 561"/>
                <a:gd name="T11" fmla="*/ 60 h 305"/>
                <a:gd name="T12" fmla="*/ 7 w 561"/>
                <a:gd name="T13" fmla="*/ 74 h 305"/>
                <a:gd name="T14" fmla="*/ 14 w 561"/>
                <a:gd name="T15" fmla="*/ 88 h 305"/>
                <a:gd name="T16" fmla="*/ 24 w 561"/>
                <a:gd name="T17" fmla="*/ 104 h 305"/>
                <a:gd name="T18" fmla="*/ 39 w 561"/>
                <a:gd name="T19" fmla="*/ 121 h 305"/>
                <a:gd name="T20" fmla="*/ 60 w 561"/>
                <a:gd name="T21" fmla="*/ 138 h 305"/>
                <a:gd name="T22" fmla="*/ 87 w 561"/>
                <a:gd name="T23" fmla="*/ 158 h 305"/>
                <a:gd name="T24" fmla="*/ 119 w 561"/>
                <a:gd name="T25" fmla="*/ 177 h 305"/>
                <a:gd name="T26" fmla="*/ 159 w 561"/>
                <a:gd name="T27" fmla="*/ 198 h 305"/>
                <a:gd name="T28" fmla="*/ 207 w 561"/>
                <a:gd name="T29" fmla="*/ 220 h 305"/>
                <a:gd name="T30" fmla="*/ 264 w 561"/>
                <a:gd name="T31" fmla="*/ 243 h 305"/>
                <a:gd name="T32" fmla="*/ 331 w 561"/>
                <a:gd name="T33" fmla="*/ 267 h 305"/>
                <a:gd name="T34" fmla="*/ 407 w 561"/>
                <a:gd name="T35" fmla="*/ 293 h 305"/>
                <a:gd name="T36" fmla="*/ 430 w 561"/>
                <a:gd name="T37" fmla="*/ 298 h 305"/>
                <a:gd name="T38" fmla="*/ 451 w 561"/>
                <a:gd name="T39" fmla="*/ 303 h 305"/>
                <a:gd name="T40" fmla="*/ 471 w 561"/>
                <a:gd name="T41" fmla="*/ 305 h 305"/>
                <a:gd name="T42" fmla="*/ 488 w 561"/>
                <a:gd name="T43" fmla="*/ 305 h 305"/>
                <a:gd name="T44" fmla="*/ 504 w 561"/>
                <a:gd name="T45" fmla="*/ 304 h 305"/>
                <a:gd name="T46" fmla="*/ 519 w 561"/>
                <a:gd name="T47" fmla="*/ 302 h 305"/>
                <a:gd name="T48" fmla="*/ 531 w 561"/>
                <a:gd name="T49" fmla="*/ 297 h 305"/>
                <a:gd name="T50" fmla="*/ 541 w 561"/>
                <a:gd name="T51" fmla="*/ 293 h 305"/>
                <a:gd name="T52" fmla="*/ 549 w 561"/>
                <a:gd name="T53" fmla="*/ 287 h 305"/>
                <a:gd name="T54" fmla="*/ 555 w 561"/>
                <a:gd name="T55" fmla="*/ 280 h 305"/>
                <a:gd name="T56" fmla="*/ 558 w 561"/>
                <a:gd name="T57" fmla="*/ 273 h 305"/>
                <a:gd name="T58" fmla="*/ 561 w 561"/>
                <a:gd name="T59" fmla="*/ 266 h 305"/>
                <a:gd name="T60" fmla="*/ 560 w 561"/>
                <a:gd name="T61" fmla="*/ 258 h 305"/>
                <a:gd name="T62" fmla="*/ 556 w 561"/>
                <a:gd name="T63" fmla="*/ 250 h 305"/>
                <a:gd name="T64" fmla="*/ 550 w 561"/>
                <a:gd name="T65" fmla="*/ 242 h 305"/>
                <a:gd name="T66" fmla="*/ 542 w 561"/>
                <a:gd name="T67" fmla="*/ 235 h 305"/>
                <a:gd name="T68" fmla="*/ 531 w 561"/>
                <a:gd name="T69" fmla="*/ 228 h 305"/>
                <a:gd name="T70" fmla="*/ 517 w 561"/>
                <a:gd name="T71" fmla="*/ 220 h 305"/>
                <a:gd name="T72" fmla="*/ 500 w 561"/>
                <a:gd name="T73" fmla="*/ 213 h 305"/>
                <a:gd name="T74" fmla="*/ 480 w 561"/>
                <a:gd name="T75" fmla="*/ 205 h 305"/>
                <a:gd name="T76" fmla="*/ 458 w 561"/>
                <a:gd name="T77" fmla="*/ 197 h 305"/>
                <a:gd name="T78" fmla="*/ 434 w 561"/>
                <a:gd name="T79" fmla="*/ 188 h 305"/>
                <a:gd name="T80" fmla="*/ 409 w 561"/>
                <a:gd name="T81" fmla="*/ 177 h 305"/>
                <a:gd name="T82" fmla="*/ 381 w 561"/>
                <a:gd name="T83" fmla="*/ 166 h 305"/>
                <a:gd name="T84" fmla="*/ 352 w 561"/>
                <a:gd name="T85" fmla="*/ 153 h 305"/>
                <a:gd name="T86" fmla="*/ 323 w 561"/>
                <a:gd name="T87" fmla="*/ 138 h 305"/>
                <a:gd name="T88" fmla="*/ 291 w 561"/>
                <a:gd name="T89" fmla="*/ 121 h 305"/>
                <a:gd name="T90" fmla="*/ 260 w 561"/>
                <a:gd name="T91" fmla="*/ 103 h 305"/>
                <a:gd name="T92" fmla="*/ 228 w 561"/>
                <a:gd name="T93" fmla="*/ 81 h 305"/>
                <a:gd name="T94" fmla="*/ 197 w 561"/>
                <a:gd name="T95" fmla="*/ 57 h 305"/>
                <a:gd name="T96" fmla="*/ 165 w 561"/>
                <a:gd name="T97" fmla="*/ 30 h 305"/>
                <a:gd name="T98" fmla="*/ 134 w 561"/>
                <a:gd name="T99" fmla="*/ 0 h 305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561" h="305">
                  <a:moveTo>
                    <a:pt x="134" y="0"/>
                  </a:moveTo>
                  <a:lnTo>
                    <a:pt x="0" y="19"/>
                  </a:lnTo>
                  <a:lnTo>
                    <a:pt x="0" y="27"/>
                  </a:lnTo>
                  <a:lnTo>
                    <a:pt x="0" y="37"/>
                  </a:lnTo>
                  <a:lnTo>
                    <a:pt x="0" y="49"/>
                  </a:lnTo>
                  <a:lnTo>
                    <a:pt x="2" y="60"/>
                  </a:lnTo>
                  <a:lnTo>
                    <a:pt x="7" y="74"/>
                  </a:lnTo>
                  <a:lnTo>
                    <a:pt x="14" y="88"/>
                  </a:lnTo>
                  <a:lnTo>
                    <a:pt x="24" y="104"/>
                  </a:lnTo>
                  <a:lnTo>
                    <a:pt x="39" y="121"/>
                  </a:lnTo>
                  <a:lnTo>
                    <a:pt x="60" y="138"/>
                  </a:lnTo>
                  <a:lnTo>
                    <a:pt x="87" y="158"/>
                  </a:lnTo>
                  <a:lnTo>
                    <a:pt x="119" y="177"/>
                  </a:lnTo>
                  <a:lnTo>
                    <a:pt x="159" y="198"/>
                  </a:lnTo>
                  <a:lnTo>
                    <a:pt x="207" y="220"/>
                  </a:lnTo>
                  <a:lnTo>
                    <a:pt x="264" y="243"/>
                  </a:lnTo>
                  <a:lnTo>
                    <a:pt x="331" y="267"/>
                  </a:lnTo>
                  <a:lnTo>
                    <a:pt x="407" y="293"/>
                  </a:lnTo>
                  <a:lnTo>
                    <a:pt x="430" y="298"/>
                  </a:lnTo>
                  <a:lnTo>
                    <a:pt x="451" y="303"/>
                  </a:lnTo>
                  <a:lnTo>
                    <a:pt x="471" y="305"/>
                  </a:lnTo>
                  <a:lnTo>
                    <a:pt x="488" y="305"/>
                  </a:lnTo>
                  <a:lnTo>
                    <a:pt x="504" y="304"/>
                  </a:lnTo>
                  <a:lnTo>
                    <a:pt x="519" y="302"/>
                  </a:lnTo>
                  <a:lnTo>
                    <a:pt x="531" y="297"/>
                  </a:lnTo>
                  <a:lnTo>
                    <a:pt x="541" y="293"/>
                  </a:lnTo>
                  <a:lnTo>
                    <a:pt x="549" y="287"/>
                  </a:lnTo>
                  <a:lnTo>
                    <a:pt x="555" y="280"/>
                  </a:lnTo>
                  <a:lnTo>
                    <a:pt x="558" y="273"/>
                  </a:lnTo>
                  <a:lnTo>
                    <a:pt x="561" y="266"/>
                  </a:lnTo>
                  <a:lnTo>
                    <a:pt x="560" y="258"/>
                  </a:lnTo>
                  <a:lnTo>
                    <a:pt x="556" y="250"/>
                  </a:lnTo>
                  <a:lnTo>
                    <a:pt x="550" y="242"/>
                  </a:lnTo>
                  <a:lnTo>
                    <a:pt x="542" y="235"/>
                  </a:lnTo>
                  <a:lnTo>
                    <a:pt x="531" y="228"/>
                  </a:lnTo>
                  <a:lnTo>
                    <a:pt x="517" y="220"/>
                  </a:lnTo>
                  <a:lnTo>
                    <a:pt x="500" y="213"/>
                  </a:lnTo>
                  <a:lnTo>
                    <a:pt x="480" y="205"/>
                  </a:lnTo>
                  <a:lnTo>
                    <a:pt x="458" y="197"/>
                  </a:lnTo>
                  <a:lnTo>
                    <a:pt x="434" y="188"/>
                  </a:lnTo>
                  <a:lnTo>
                    <a:pt x="409" y="177"/>
                  </a:lnTo>
                  <a:lnTo>
                    <a:pt x="381" y="166"/>
                  </a:lnTo>
                  <a:lnTo>
                    <a:pt x="352" y="153"/>
                  </a:lnTo>
                  <a:lnTo>
                    <a:pt x="323" y="138"/>
                  </a:lnTo>
                  <a:lnTo>
                    <a:pt x="291" y="121"/>
                  </a:lnTo>
                  <a:lnTo>
                    <a:pt x="260" y="103"/>
                  </a:lnTo>
                  <a:lnTo>
                    <a:pt x="228" y="81"/>
                  </a:lnTo>
                  <a:lnTo>
                    <a:pt x="197" y="57"/>
                  </a:lnTo>
                  <a:lnTo>
                    <a:pt x="165" y="30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0" name="Freeform 23"/>
            <p:cNvSpPr>
              <a:spLocks/>
            </p:cNvSpPr>
            <p:nvPr/>
          </p:nvSpPr>
          <p:spPr bwMode="auto">
            <a:xfrm>
              <a:off x="576" y="3687"/>
              <a:ext cx="450" cy="207"/>
            </a:xfrm>
            <a:custGeom>
              <a:avLst/>
              <a:gdLst>
                <a:gd name="T0" fmla="*/ 28 w 450"/>
                <a:gd name="T1" fmla="*/ 6 h 207"/>
                <a:gd name="T2" fmla="*/ 29 w 450"/>
                <a:gd name="T3" fmla="*/ 7 h 207"/>
                <a:gd name="T4" fmla="*/ 30 w 450"/>
                <a:gd name="T5" fmla="*/ 9 h 207"/>
                <a:gd name="T6" fmla="*/ 35 w 450"/>
                <a:gd name="T7" fmla="*/ 14 h 207"/>
                <a:gd name="T8" fmla="*/ 42 w 450"/>
                <a:gd name="T9" fmla="*/ 21 h 207"/>
                <a:gd name="T10" fmla="*/ 51 w 450"/>
                <a:gd name="T11" fmla="*/ 29 h 207"/>
                <a:gd name="T12" fmla="*/ 64 w 450"/>
                <a:gd name="T13" fmla="*/ 38 h 207"/>
                <a:gd name="T14" fmla="*/ 80 w 450"/>
                <a:gd name="T15" fmla="*/ 50 h 207"/>
                <a:gd name="T16" fmla="*/ 99 w 450"/>
                <a:gd name="T17" fmla="*/ 62 h 207"/>
                <a:gd name="T18" fmla="*/ 124 w 450"/>
                <a:gd name="T19" fmla="*/ 76 h 207"/>
                <a:gd name="T20" fmla="*/ 152 w 450"/>
                <a:gd name="T21" fmla="*/ 92 h 207"/>
                <a:gd name="T22" fmla="*/ 187 w 450"/>
                <a:gd name="T23" fmla="*/ 108 h 207"/>
                <a:gd name="T24" fmla="*/ 227 w 450"/>
                <a:gd name="T25" fmla="*/ 127 h 207"/>
                <a:gd name="T26" fmla="*/ 273 w 450"/>
                <a:gd name="T27" fmla="*/ 145 h 207"/>
                <a:gd name="T28" fmla="*/ 325 w 450"/>
                <a:gd name="T29" fmla="*/ 165 h 207"/>
                <a:gd name="T30" fmla="*/ 384 w 450"/>
                <a:gd name="T31" fmla="*/ 186 h 207"/>
                <a:gd name="T32" fmla="*/ 450 w 450"/>
                <a:gd name="T33" fmla="*/ 207 h 207"/>
                <a:gd name="T34" fmla="*/ 433 w 450"/>
                <a:gd name="T35" fmla="*/ 205 h 207"/>
                <a:gd name="T36" fmla="*/ 412 w 450"/>
                <a:gd name="T37" fmla="*/ 200 h 207"/>
                <a:gd name="T38" fmla="*/ 388 w 450"/>
                <a:gd name="T39" fmla="*/ 196 h 207"/>
                <a:gd name="T40" fmla="*/ 362 w 450"/>
                <a:gd name="T41" fmla="*/ 189 h 207"/>
                <a:gd name="T42" fmla="*/ 333 w 450"/>
                <a:gd name="T43" fmla="*/ 181 h 207"/>
                <a:gd name="T44" fmla="*/ 303 w 450"/>
                <a:gd name="T45" fmla="*/ 172 h 207"/>
                <a:gd name="T46" fmla="*/ 272 w 450"/>
                <a:gd name="T47" fmla="*/ 161 h 207"/>
                <a:gd name="T48" fmla="*/ 240 w 450"/>
                <a:gd name="T49" fmla="*/ 149 h 207"/>
                <a:gd name="T50" fmla="*/ 206 w 450"/>
                <a:gd name="T51" fmla="*/ 136 h 207"/>
                <a:gd name="T52" fmla="*/ 174 w 450"/>
                <a:gd name="T53" fmla="*/ 121 h 207"/>
                <a:gd name="T54" fmla="*/ 142 w 450"/>
                <a:gd name="T55" fmla="*/ 105 h 207"/>
                <a:gd name="T56" fmla="*/ 110 w 450"/>
                <a:gd name="T57" fmla="*/ 87 h 207"/>
                <a:gd name="T58" fmla="*/ 80 w 450"/>
                <a:gd name="T59" fmla="*/ 67 h 207"/>
                <a:gd name="T60" fmla="*/ 51 w 450"/>
                <a:gd name="T61" fmla="*/ 46 h 207"/>
                <a:gd name="T62" fmla="*/ 25 w 450"/>
                <a:gd name="T63" fmla="*/ 24 h 207"/>
                <a:gd name="T64" fmla="*/ 0 w 450"/>
                <a:gd name="T65" fmla="*/ 0 h 207"/>
                <a:gd name="T66" fmla="*/ 28 w 450"/>
                <a:gd name="T67" fmla="*/ 6 h 207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450" h="207">
                  <a:moveTo>
                    <a:pt x="28" y="6"/>
                  </a:moveTo>
                  <a:lnTo>
                    <a:pt x="29" y="7"/>
                  </a:lnTo>
                  <a:lnTo>
                    <a:pt x="30" y="9"/>
                  </a:lnTo>
                  <a:lnTo>
                    <a:pt x="35" y="14"/>
                  </a:lnTo>
                  <a:lnTo>
                    <a:pt x="42" y="21"/>
                  </a:lnTo>
                  <a:lnTo>
                    <a:pt x="51" y="29"/>
                  </a:lnTo>
                  <a:lnTo>
                    <a:pt x="64" y="38"/>
                  </a:lnTo>
                  <a:lnTo>
                    <a:pt x="80" y="50"/>
                  </a:lnTo>
                  <a:lnTo>
                    <a:pt x="99" y="62"/>
                  </a:lnTo>
                  <a:lnTo>
                    <a:pt x="124" y="76"/>
                  </a:lnTo>
                  <a:lnTo>
                    <a:pt x="152" y="92"/>
                  </a:lnTo>
                  <a:lnTo>
                    <a:pt x="187" y="108"/>
                  </a:lnTo>
                  <a:lnTo>
                    <a:pt x="227" y="127"/>
                  </a:lnTo>
                  <a:lnTo>
                    <a:pt x="273" y="145"/>
                  </a:lnTo>
                  <a:lnTo>
                    <a:pt x="325" y="165"/>
                  </a:lnTo>
                  <a:lnTo>
                    <a:pt x="384" y="186"/>
                  </a:lnTo>
                  <a:lnTo>
                    <a:pt x="450" y="207"/>
                  </a:lnTo>
                  <a:lnTo>
                    <a:pt x="433" y="205"/>
                  </a:lnTo>
                  <a:lnTo>
                    <a:pt x="412" y="200"/>
                  </a:lnTo>
                  <a:lnTo>
                    <a:pt x="388" y="196"/>
                  </a:lnTo>
                  <a:lnTo>
                    <a:pt x="362" y="189"/>
                  </a:lnTo>
                  <a:lnTo>
                    <a:pt x="333" y="181"/>
                  </a:lnTo>
                  <a:lnTo>
                    <a:pt x="303" y="172"/>
                  </a:lnTo>
                  <a:lnTo>
                    <a:pt x="272" y="161"/>
                  </a:lnTo>
                  <a:lnTo>
                    <a:pt x="240" y="149"/>
                  </a:lnTo>
                  <a:lnTo>
                    <a:pt x="206" y="136"/>
                  </a:lnTo>
                  <a:lnTo>
                    <a:pt x="174" y="121"/>
                  </a:lnTo>
                  <a:lnTo>
                    <a:pt x="142" y="105"/>
                  </a:lnTo>
                  <a:lnTo>
                    <a:pt x="110" y="87"/>
                  </a:lnTo>
                  <a:lnTo>
                    <a:pt x="80" y="67"/>
                  </a:lnTo>
                  <a:lnTo>
                    <a:pt x="51" y="46"/>
                  </a:lnTo>
                  <a:lnTo>
                    <a:pt x="25" y="24"/>
                  </a:lnTo>
                  <a:lnTo>
                    <a:pt x="0" y="0"/>
                  </a:lnTo>
                  <a:lnTo>
                    <a:pt x="28" y="6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1" name="Freeform 24"/>
            <p:cNvSpPr>
              <a:spLocks/>
            </p:cNvSpPr>
            <p:nvPr/>
          </p:nvSpPr>
          <p:spPr bwMode="auto">
            <a:xfrm>
              <a:off x="603" y="3752"/>
              <a:ext cx="60" cy="57"/>
            </a:xfrm>
            <a:custGeom>
              <a:avLst/>
              <a:gdLst>
                <a:gd name="T0" fmla="*/ 18 w 60"/>
                <a:gd name="T1" fmla="*/ 0 h 57"/>
                <a:gd name="T2" fmla="*/ 52 w 60"/>
                <a:gd name="T3" fmla="*/ 11 h 57"/>
                <a:gd name="T4" fmla="*/ 60 w 60"/>
                <a:gd name="T5" fmla="*/ 51 h 57"/>
                <a:gd name="T6" fmla="*/ 24 w 60"/>
                <a:gd name="T7" fmla="*/ 57 h 57"/>
                <a:gd name="T8" fmla="*/ 0 w 60"/>
                <a:gd name="T9" fmla="*/ 25 h 57"/>
                <a:gd name="T10" fmla="*/ 18 w 60"/>
                <a:gd name="T11" fmla="*/ 0 h 5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57">
                  <a:moveTo>
                    <a:pt x="18" y="0"/>
                  </a:moveTo>
                  <a:lnTo>
                    <a:pt x="52" y="11"/>
                  </a:lnTo>
                  <a:lnTo>
                    <a:pt x="60" y="51"/>
                  </a:lnTo>
                  <a:lnTo>
                    <a:pt x="24" y="57"/>
                  </a:lnTo>
                  <a:lnTo>
                    <a:pt x="0" y="25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2" name="Freeform 25"/>
            <p:cNvSpPr>
              <a:spLocks/>
            </p:cNvSpPr>
            <p:nvPr/>
          </p:nvSpPr>
          <p:spPr bwMode="auto">
            <a:xfrm>
              <a:off x="909" y="3892"/>
              <a:ext cx="62" cy="53"/>
            </a:xfrm>
            <a:custGeom>
              <a:avLst/>
              <a:gdLst>
                <a:gd name="T0" fmla="*/ 46 w 62"/>
                <a:gd name="T1" fmla="*/ 2 h 53"/>
                <a:gd name="T2" fmla="*/ 62 w 62"/>
                <a:gd name="T3" fmla="*/ 32 h 53"/>
                <a:gd name="T4" fmla="*/ 38 w 62"/>
                <a:gd name="T5" fmla="*/ 53 h 53"/>
                <a:gd name="T6" fmla="*/ 0 w 62"/>
                <a:gd name="T7" fmla="*/ 35 h 53"/>
                <a:gd name="T8" fmla="*/ 12 w 62"/>
                <a:gd name="T9" fmla="*/ 0 h 53"/>
                <a:gd name="T10" fmla="*/ 46 w 62"/>
                <a:gd name="T11" fmla="*/ 2 h 5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2" h="53">
                  <a:moveTo>
                    <a:pt x="46" y="2"/>
                  </a:moveTo>
                  <a:lnTo>
                    <a:pt x="62" y="32"/>
                  </a:lnTo>
                  <a:lnTo>
                    <a:pt x="38" y="53"/>
                  </a:lnTo>
                  <a:lnTo>
                    <a:pt x="0" y="35"/>
                  </a:lnTo>
                  <a:lnTo>
                    <a:pt x="12" y="0"/>
                  </a:lnTo>
                  <a:lnTo>
                    <a:pt x="46" y="2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3" name="Freeform 26"/>
            <p:cNvSpPr>
              <a:spLocks/>
            </p:cNvSpPr>
            <p:nvPr/>
          </p:nvSpPr>
          <p:spPr bwMode="auto">
            <a:xfrm>
              <a:off x="841" y="2938"/>
              <a:ext cx="395" cy="559"/>
            </a:xfrm>
            <a:custGeom>
              <a:avLst/>
              <a:gdLst>
                <a:gd name="T0" fmla="*/ 176 w 395"/>
                <a:gd name="T1" fmla="*/ 6 h 559"/>
                <a:gd name="T2" fmla="*/ 182 w 395"/>
                <a:gd name="T3" fmla="*/ 5 h 559"/>
                <a:gd name="T4" fmla="*/ 197 w 395"/>
                <a:gd name="T5" fmla="*/ 2 h 559"/>
                <a:gd name="T6" fmla="*/ 219 w 395"/>
                <a:gd name="T7" fmla="*/ 0 h 559"/>
                <a:gd name="T8" fmla="*/ 245 w 395"/>
                <a:gd name="T9" fmla="*/ 0 h 559"/>
                <a:gd name="T10" fmla="*/ 274 w 395"/>
                <a:gd name="T11" fmla="*/ 5 h 559"/>
                <a:gd name="T12" fmla="*/ 303 w 395"/>
                <a:gd name="T13" fmla="*/ 15 h 559"/>
                <a:gd name="T14" fmla="*/ 329 w 395"/>
                <a:gd name="T15" fmla="*/ 34 h 559"/>
                <a:gd name="T16" fmla="*/ 350 w 395"/>
                <a:gd name="T17" fmla="*/ 61 h 559"/>
                <a:gd name="T18" fmla="*/ 357 w 395"/>
                <a:gd name="T19" fmla="*/ 90 h 559"/>
                <a:gd name="T20" fmla="*/ 366 w 395"/>
                <a:gd name="T21" fmla="*/ 147 h 559"/>
                <a:gd name="T22" fmla="*/ 374 w 395"/>
                <a:gd name="T23" fmla="*/ 223 h 559"/>
                <a:gd name="T24" fmla="*/ 383 w 395"/>
                <a:gd name="T25" fmla="*/ 310 h 559"/>
                <a:gd name="T26" fmla="*/ 389 w 395"/>
                <a:gd name="T27" fmla="*/ 395 h 559"/>
                <a:gd name="T28" fmla="*/ 394 w 395"/>
                <a:gd name="T29" fmla="*/ 472 h 559"/>
                <a:gd name="T30" fmla="*/ 395 w 395"/>
                <a:gd name="T31" fmla="*/ 529 h 559"/>
                <a:gd name="T32" fmla="*/ 391 w 395"/>
                <a:gd name="T33" fmla="*/ 559 h 559"/>
                <a:gd name="T34" fmla="*/ 379 w 395"/>
                <a:gd name="T35" fmla="*/ 551 h 559"/>
                <a:gd name="T36" fmla="*/ 365 w 395"/>
                <a:gd name="T37" fmla="*/ 542 h 559"/>
                <a:gd name="T38" fmla="*/ 348 w 395"/>
                <a:gd name="T39" fmla="*/ 534 h 559"/>
                <a:gd name="T40" fmla="*/ 329 w 395"/>
                <a:gd name="T41" fmla="*/ 526 h 559"/>
                <a:gd name="T42" fmla="*/ 310 w 395"/>
                <a:gd name="T43" fmla="*/ 518 h 559"/>
                <a:gd name="T44" fmla="*/ 289 w 395"/>
                <a:gd name="T45" fmla="*/ 511 h 559"/>
                <a:gd name="T46" fmla="*/ 267 w 395"/>
                <a:gd name="T47" fmla="*/ 504 h 559"/>
                <a:gd name="T48" fmla="*/ 245 w 395"/>
                <a:gd name="T49" fmla="*/ 497 h 559"/>
                <a:gd name="T50" fmla="*/ 225 w 395"/>
                <a:gd name="T51" fmla="*/ 492 h 559"/>
                <a:gd name="T52" fmla="*/ 204 w 395"/>
                <a:gd name="T53" fmla="*/ 487 h 559"/>
                <a:gd name="T54" fmla="*/ 183 w 395"/>
                <a:gd name="T55" fmla="*/ 481 h 559"/>
                <a:gd name="T56" fmla="*/ 165 w 395"/>
                <a:gd name="T57" fmla="*/ 478 h 559"/>
                <a:gd name="T58" fmla="*/ 149 w 395"/>
                <a:gd name="T59" fmla="*/ 474 h 559"/>
                <a:gd name="T60" fmla="*/ 134 w 395"/>
                <a:gd name="T61" fmla="*/ 472 h 559"/>
                <a:gd name="T62" fmla="*/ 121 w 395"/>
                <a:gd name="T63" fmla="*/ 471 h 559"/>
                <a:gd name="T64" fmla="*/ 112 w 395"/>
                <a:gd name="T65" fmla="*/ 470 h 559"/>
                <a:gd name="T66" fmla="*/ 97 w 395"/>
                <a:gd name="T67" fmla="*/ 465 h 559"/>
                <a:gd name="T68" fmla="*/ 81 w 395"/>
                <a:gd name="T69" fmla="*/ 452 h 559"/>
                <a:gd name="T70" fmla="*/ 65 w 395"/>
                <a:gd name="T71" fmla="*/ 436 h 559"/>
                <a:gd name="T72" fmla="*/ 48 w 395"/>
                <a:gd name="T73" fmla="*/ 416 h 559"/>
                <a:gd name="T74" fmla="*/ 33 w 395"/>
                <a:gd name="T75" fmla="*/ 395 h 559"/>
                <a:gd name="T76" fmla="*/ 21 w 395"/>
                <a:gd name="T77" fmla="*/ 373 h 559"/>
                <a:gd name="T78" fmla="*/ 9 w 395"/>
                <a:gd name="T79" fmla="*/ 355 h 559"/>
                <a:gd name="T80" fmla="*/ 0 w 395"/>
                <a:gd name="T81" fmla="*/ 340 h 559"/>
                <a:gd name="T82" fmla="*/ 17 w 395"/>
                <a:gd name="T83" fmla="*/ 329 h 559"/>
                <a:gd name="T84" fmla="*/ 35 w 395"/>
                <a:gd name="T85" fmla="*/ 318 h 559"/>
                <a:gd name="T86" fmla="*/ 52 w 395"/>
                <a:gd name="T87" fmla="*/ 304 h 559"/>
                <a:gd name="T88" fmla="*/ 68 w 395"/>
                <a:gd name="T89" fmla="*/ 290 h 559"/>
                <a:gd name="T90" fmla="*/ 82 w 395"/>
                <a:gd name="T91" fmla="*/ 276 h 559"/>
                <a:gd name="T92" fmla="*/ 93 w 395"/>
                <a:gd name="T93" fmla="*/ 261 h 559"/>
                <a:gd name="T94" fmla="*/ 101 w 395"/>
                <a:gd name="T95" fmla="*/ 246 h 559"/>
                <a:gd name="T96" fmla="*/ 106 w 395"/>
                <a:gd name="T97" fmla="*/ 231 h 559"/>
                <a:gd name="T98" fmla="*/ 108 w 395"/>
                <a:gd name="T99" fmla="*/ 211 h 559"/>
                <a:gd name="T100" fmla="*/ 112 w 395"/>
                <a:gd name="T101" fmla="*/ 180 h 559"/>
                <a:gd name="T102" fmla="*/ 118 w 395"/>
                <a:gd name="T103" fmla="*/ 143 h 559"/>
                <a:gd name="T104" fmla="*/ 124 w 395"/>
                <a:gd name="T105" fmla="*/ 104 h 559"/>
                <a:gd name="T106" fmla="*/ 134 w 395"/>
                <a:gd name="T107" fmla="*/ 67 h 559"/>
                <a:gd name="T108" fmla="*/ 145 w 395"/>
                <a:gd name="T109" fmla="*/ 36 h 559"/>
                <a:gd name="T110" fmla="*/ 159 w 395"/>
                <a:gd name="T111" fmla="*/ 14 h 559"/>
                <a:gd name="T112" fmla="*/ 176 w 395"/>
                <a:gd name="T113" fmla="*/ 6 h 559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395" h="559">
                  <a:moveTo>
                    <a:pt x="176" y="6"/>
                  </a:moveTo>
                  <a:lnTo>
                    <a:pt x="182" y="5"/>
                  </a:lnTo>
                  <a:lnTo>
                    <a:pt x="197" y="2"/>
                  </a:lnTo>
                  <a:lnTo>
                    <a:pt x="219" y="0"/>
                  </a:lnTo>
                  <a:lnTo>
                    <a:pt x="245" y="0"/>
                  </a:lnTo>
                  <a:lnTo>
                    <a:pt x="274" y="5"/>
                  </a:lnTo>
                  <a:lnTo>
                    <a:pt x="303" y="15"/>
                  </a:lnTo>
                  <a:lnTo>
                    <a:pt x="329" y="34"/>
                  </a:lnTo>
                  <a:lnTo>
                    <a:pt x="350" y="61"/>
                  </a:lnTo>
                  <a:lnTo>
                    <a:pt x="357" y="90"/>
                  </a:lnTo>
                  <a:lnTo>
                    <a:pt x="366" y="147"/>
                  </a:lnTo>
                  <a:lnTo>
                    <a:pt x="374" y="223"/>
                  </a:lnTo>
                  <a:lnTo>
                    <a:pt x="383" y="310"/>
                  </a:lnTo>
                  <a:lnTo>
                    <a:pt x="389" y="395"/>
                  </a:lnTo>
                  <a:lnTo>
                    <a:pt x="394" y="472"/>
                  </a:lnTo>
                  <a:lnTo>
                    <a:pt x="395" y="529"/>
                  </a:lnTo>
                  <a:lnTo>
                    <a:pt x="391" y="559"/>
                  </a:lnTo>
                  <a:lnTo>
                    <a:pt x="379" y="551"/>
                  </a:lnTo>
                  <a:lnTo>
                    <a:pt x="365" y="542"/>
                  </a:lnTo>
                  <a:lnTo>
                    <a:pt x="348" y="534"/>
                  </a:lnTo>
                  <a:lnTo>
                    <a:pt x="329" y="526"/>
                  </a:lnTo>
                  <a:lnTo>
                    <a:pt x="310" y="518"/>
                  </a:lnTo>
                  <a:lnTo>
                    <a:pt x="289" y="511"/>
                  </a:lnTo>
                  <a:lnTo>
                    <a:pt x="267" y="504"/>
                  </a:lnTo>
                  <a:lnTo>
                    <a:pt x="245" y="497"/>
                  </a:lnTo>
                  <a:lnTo>
                    <a:pt x="225" y="492"/>
                  </a:lnTo>
                  <a:lnTo>
                    <a:pt x="204" y="487"/>
                  </a:lnTo>
                  <a:lnTo>
                    <a:pt x="183" y="481"/>
                  </a:lnTo>
                  <a:lnTo>
                    <a:pt x="165" y="478"/>
                  </a:lnTo>
                  <a:lnTo>
                    <a:pt x="149" y="474"/>
                  </a:lnTo>
                  <a:lnTo>
                    <a:pt x="134" y="472"/>
                  </a:lnTo>
                  <a:lnTo>
                    <a:pt x="121" y="471"/>
                  </a:lnTo>
                  <a:lnTo>
                    <a:pt x="112" y="470"/>
                  </a:lnTo>
                  <a:lnTo>
                    <a:pt x="97" y="465"/>
                  </a:lnTo>
                  <a:lnTo>
                    <a:pt x="81" y="452"/>
                  </a:lnTo>
                  <a:lnTo>
                    <a:pt x="65" y="436"/>
                  </a:lnTo>
                  <a:lnTo>
                    <a:pt x="48" y="416"/>
                  </a:lnTo>
                  <a:lnTo>
                    <a:pt x="33" y="395"/>
                  </a:lnTo>
                  <a:lnTo>
                    <a:pt x="21" y="373"/>
                  </a:lnTo>
                  <a:lnTo>
                    <a:pt x="9" y="355"/>
                  </a:lnTo>
                  <a:lnTo>
                    <a:pt x="0" y="340"/>
                  </a:lnTo>
                  <a:lnTo>
                    <a:pt x="17" y="329"/>
                  </a:lnTo>
                  <a:lnTo>
                    <a:pt x="35" y="318"/>
                  </a:lnTo>
                  <a:lnTo>
                    <a:pt x="52" y="304"/>
                  </a:lnTo>
                  <a:lnTo>
                    <a:pt x="68" y="290"/>
                  </a:lnTo>
                  <a:lnTo>
                    <a:pt x="82" y="276"/>
                  </a:lnTo>
                  <a:lnTo>
                    <a:pt x="93" y="261"/>
                  </a:lnTo>
                  <a:lnTo>
                    <a:pt x="101" y="246"/>
                  </a:lnTo>
                  <a:lnTo>
                    <a:pt x="106" y="231"/>
                  </a:lnTo>
                  <a:lnTo>
                    <a:pt x="108" y="211"/>
                  </a:lnTo>
                  <a:lnTo>
                    <a:pt x="112" y="180"/>
                  </a:lnTo>
                  <a:lnTo>
                    <a:pt x="118" y="143"/>
                  </a:lnTo>
                  <a:lnTo>
                    <a:pt x="124" y="104"/>
                  </a:lnTo>
                  <a:lnTo>
                    <a:pt x="134" y="67"/>
                  </a:lnTo>
                  <a:lnTo>
                    <a:pt x="145" y="36"/>
                  </a:lnTo>
                  <a:lnTo>
                    <a:pt x="159" y="14"/>
                  </a:lnTo>
                  <a:lnTo>
                    <a:pt x="176" y="6"/>
                  </a:lnTo>
                  <a:close/>
                </a:path>
              </a:pathLst>
            </a:custGeom>
            <a:solidFill>
              <a:srgbClr val="7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4" name="Freeform 27"/>
            <p:cNvSpPr>
              <a:spLocks/>
            </p:cNvSpPr>
            <p:nvPr/>
          </p:nvSpPr>
          <p:spPr bwMode="auto">
            <a:xfrm>
              <a:off x="1167" y="2985"/>
              <a:ext cx="168" cy="146"/>
            </a:xfrm>
            <a:custGeom>
              <a:avLst/>
              <a:gdLst>
                <a:gd name="T0" fmla="*/ 0 w 168"/>
                <a:gd name="T1" fmla="*/ 31 h 146"/>
                <a:gd name="T2" fmla="*/ 26 w 168"/>
                <a:gd name="T3" fmla="*/ 0 h 146"/>
                <a:gd name="T4" fmla="*/ 168 w 168"/>
                <a:gd name="T5" fmla="*/ 80 h 146"/>
                <a:gd name="T6" fmla="*/ 143 w 168"/>
                <a:gd name="T7" fmla="*/ 146 h 146"/>
                <a:gd name="T8" fmla="*/ 101 w 168"/>
                <a:gd name="T9" fmla="*/ 112 h 146"/>
                <a:gd name="T10" fmla="*/ 33 w 168"/>
                <a:gd name="T11" fmla="*/ 115 h 146"/>
                <a:gd name="T12" fmla="*/ 0 w 168"/>
                <a:gd name="T13" fmla="*/ 31 h 14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8" h="146">
                  <a:moveTo>
                    <a:pt x="0" y="31"/>
                  </a:moveTo>
                  <a:lnTo>
                    <a:pt x="26" y="0"/>
                  </a:lnTo>
                  <a:lnTo>
                    <a:pt x="168" y="80"/>
                  </a:lnTo>
                  <a:lnTo>
                    <a:pt x="143" y="146"/>
                  </a:lnTo>
                  <a:lnTo>
                    <a:pt x="101" y="112"/>
                  </a:lnTo>
                  <a:lnTo>
                    <a:pt x="33" y="115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FF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5" name="Freeform 28"/>
            <p:cNvSpPr>
              <a:spLocks/>
            </p:cNvSpPr>
            <p:nvPr/>
          </p:nvSpPr>
          <p:spPr bwMode="auto">
            <a:xfrm>
              <a:off x="945" y="3509"/>
              <a:ext cx="113" cy="190"/>
            </a:xfrm>
            <a:custGeom>
              <a:avLst/>
              <a:gdLst>
                <a:gd name="T0" fmla="*/ 62 w 113"/>
                <a:gd name="T1" fmla="*/ 0 h 190"/>
                <a:gd name="T2" fmla="*/ 0 w 113"/>
                <a:gd name="T3" fmla="*/ 6 h 190"/>
                <a:gd name="T4" fmla="*/ 79 w 113"/>
                <a:gd name="T5" fmla="*/ 190 h 190"/>
                <a:gd name="T6" fmla="*/ 113 w 113"/>
                <a:gd name="T7" fmla="*/ 140 h 190"/>
                <a:gd name="T8" fmla="*/ 95 w 113"/>
                <a:gd name="T9" fmla="*/ 71 h 190"/>
                <a:gd name="T10" fmla="*/ 91 w 113"/>
                <a:gd name="T11" fmla="*/ 30 h 190"/>
                <a:gd name="T12" fmla="*/ 62 w 113"/>
                <a:gd name="T13" fmla="*/ 0 h 19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3" h="190">
                  <a:moveTo>
                    <a:pt x="62" y="0"/>
                  </a:moveTo>
                  <a:lnTo>
                    <a:pt x="0" y="6"/>
                  </a:lnTo>
                  <a:lnTo>
                    <a:pt x="79" y="190"/>
                  </a:lnTo>
                  <a:lnTo>
                    <a:pt x="113" y="140"/>
                  </a:lnTo>
                  <a:lnTo>
                    <a:pt x="95" y="71"/>
                  </a:lnTo>
                  <a:lnTo>
                    <a:pt x="91" y="30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FF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6" name="Freeform 29"/>
            <p:cNvSpPr>
              <a:spLocks/>
            </p:cNvSpPr>
            <p:nvPr/>
          </p:nvSpPr>
          <p:spPr bwMode="auto">
            <a:xfrm>
              <a:off x="887" y="3593"/>
              <a:ext cx="200" cy="221"/>
            </a:xfrm>
            <a:custGeom>
              <a:avLst/>
              <a:gdLst>
                <a:gd name="T0" fmla="*/ 106 w 200"/>
                <a:gd name="T1" fmla="*/ 101 h 221"/>
                <a:gd name="T2" fmla="*/ 12 w 200"/>
                <a:gd name="T3" fmla="*/ 166 h 221"/>
                <a:gd name="T4" fmla="*/ 0 w 200"/>
                <a:gd name="T5" fmla="*/ 198 h 221"/>
                <a:gd name="T6" fmla="*/ 81 w 200"/>
                <a:gd name="T7" fmla="*/ 221 h 221"/>
                <a:gd name="T8" fmla="*/ 127 w 200"/>
                <a:gd name="T9" fmla="*/ 184 h 221"/>
                <a:gd name="T10" fmla="*/ 169 w 200"/>
                <a:gd name="T11" fmla="*/ 185 h 221"/>
                <a:gd name="T12" fmla="*/ 177 w 200"/>
                <a:gd name="T13" fmla="*/ 122 h 221"/>
                <a:gd name="T14" fmla="*/ 200 w 200"/>
                <a:gd name="T15" fmla="*/ 25 h 221"/>
                <a:gd name="T16" fmla="*/ 98 w 200"/>
                <a:gd name="T17" fmla="*/ 0 h 221"/>
                <a:gd name="T18" fmla="*/ 106 w 200"/>
                <a:gd name="T19" fmla="*/ 101 h 22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00" h="221">
                  <a:moveTo>
                    <a:pt x="106" y="101"/>
                  </a:moveTo>
                  <a:lnTo>
                    <a:pt x="12" y="166"/>
                  </a:lnTo>
                  <a:lnTo>
                    <a:pt x="0" y="198"/>
                  </a:lnTo>
                  <a:lnTo>
                    <a:pt x="81" y="221"/>
                  </a:lnTo>
                  <a:lnTo>
                    <a:pt x="127" y="184"/>
                  </a:lnTo>
                  <a:lnTo>
                    <a:pt x="169" y="185"/>
                  </a:lnTo>
                  <a:lnTo>
                    <a:pt x="177" y="122"/>
                  </a:lnTo>
                  <a:lnTo>
                    <a:pt x="200" y="25"/>
                  </a:lnTo>
                  <a:lnTo>
                    <a:pt x="98" y="0"/>
                  </a:lnTo>
                  <a:lnTo>
                    <a:pt x="106" y="10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7" name="Freeform 30"/>
            <p:cNvSpPr>
              <a:spLocks/>
            </p:cNvSpPr>
            <p:nvPr/>
          </p:nvSpPr>
          <p:spPr bwMode="auto">
            <a:xfrm>
              <a:off x="924" y="3327"/>
              <a:ext cx="252" cy="177"/>
            </a:xfrm>
            <a:custGeom>
              <a:avLst/>
              <a:gdLst>
                <a:gd name="T0" fmla="*/ 214 w 252"/>
                <a:gd name="T1" fmla="*/ 0 h 177"/>
                <a:gd name="T2" fmla="*/ 252 w 252"/>
                <a:gd name="T3" fmla="*/ 93 h 177"/>
                <a:gd name="T4" fmla="*/ 46 w 252"/>
                <a:gd name="T5" fmla="*/ 177 h 177"/>
                <a:gd name="T6" fmla="*/ 14 w 252"/>
                <a:gd name="T7" fmla="*/ 173 h 177"/>
                <a:gd name="T8" fmla="*/ 0 w 252"/>
                <a:gd name="T9" fmla="*/ 126 h 177"/>
                <a:gd name="T10" fmla="*/ 14 w 252"/>
                <a:gd name="T11" fmla="*/ 100 h 177"/>
                <a:gd name="T12" fmla="*/ 214 w 252"/>
                <a:gd name="T13" fmla="*/ 0 h 17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52" h="177">
                  <a:moveTo>
                    <a:pt x="214" y="0"/>
                  </a:moveTo>
                  <a:lnTo>
                    <a:pt x="252" y="93"/>
                  </a:lnTo>
                  <a:lnTo>
                    <a:pt x="46" y="177"/>
                  </a:lnTo>
                  <a:lnTo>
                    <a:pt x="14" y="173"/>
                  </a:lnTo>
                  <a:lnTo>
                    <a:pt x="0" y="126"/>
                  </a:lnTo>
                  <a:lnTo>
                    <a:pt x="14" y="100"/>
                  </a:lnTo>
                  <a:lnTo>
                    <a:pt x="21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8" name="Freeform 31"/>
            <p:cNvSpPr>
              <a:spLocks/>
            </p:cNvSpPr>
            <p:nvPr/>
          </p:nvSpPr>
          <p:spPr bwMode="auto">
            <a:xfrm>
              <a:off x="1283" y="3090"/>
              <a:ext cx="138" cy="106"/>
            </a:xfrm>
            <a:custGeom>
              <a:avLst/>
              <a:gdLst>
                <a:gd name="T0" fmla="*/ 50 w 138"/>
                <a:gd name="T1" fmla="*/ 0 h 106"/>
                <a:gd name="T2" fmla="*/ 138 w 138"/>
                <a:gd name="T3" fmla="*/ 86 h 106"/>
                <a:gd name="T4" fmla="*/ 112 w 138"/>
                <a:gd name="T5" fmla="*/ 106 h 106"/>
                <a:gd name="T6" fmla="*/ 0 w 138"/>
                <a:gd name="T7" fmla="*/ 36 h 106"/>
                <a:gd name="T8" fmla="*/ 50 w 138"/>
                <a:gd name="T9" fmla="*/ 0 h 1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8" h="106">
                  <a:moveTo>
                    <a:pt x="50" y="0"/>
                  </a:moveTo>
                  <a:lnTo>
                    <a:pt x="138" y="86"/>
                  </a:lnTo>
                  <a:lnTo>
                    <a:pt x="112" y="106"/>
                  </a:lnTo>
                  <a:lnTo>
                    <a:pt x="0" y="36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FF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9" name="Freeform 32"/>
            <p:cNvSpPr>
              <a:spLocks/>
            </p:cNvSpPr>
            <p:nvPr/>
          </p:nvSpPr>
          <p:spPr bwMode="auto">
            <a:xfrm>
              <a:off x="1380" y="3189"/>
              <a:ext cx="161" cy="152"/>
            </a:xfrm>
            <a:custGeom>
              <a:avLst/>
              <a:gdLst>
                <a:gd name="T0" fmla="*/ 48 w 161"/>
                <a:gd name="T1" fmla="*/ 0 h 152"/>
                <a:gd name="T2" fmla="*/ 2 w 161"/>
                <a:gd name="T3" fmla="*/ 44 h 152"/>
                <a:gd name="T4" fmla="*/ 0 w 161"/>
                <a:gd name="T5" fmla="*/ 67 h 152"/>
                <a:gd name="T6" fmla="*/ 36 w 161"/>
                <a:gd name="T7" fmla="*/ 61 h 152"/>
                <a:gd name="T8" fmla="*/ 37 w 161"/>
                <a:gd name="T9" fmla="*/ 127 h 152"/>
                <a:gd name="T10" fmla="*/ 57 w 161"/>
                <a:gd name="T11" fmla="*/ 140 h 152"/>
                <a:gd name="T12" fmla="*/ 64 w 161"/>
                <a:gd name="T13" fmla="*/ 79 h 152"/>
                <a:gd name="T14" fmla="*/ 83 w 161"/>
                <a:gd name="T15" fmla="*/ 152 h 152"/>
                <a:gd name="T16" fmla="*/ 102 w 161"/>
                <a:gd name="T17" fmla="*/ 150 h 152"/>
                <a:gd name="T18" fmla="*/ 83 w 161"/>
                <a:gd name="T19" fmla="*/ 73 h 152"/>
                <a:gd name="T20" fmla="*/ 118 w 161"/>
                <a:gd name="T21" fmla="*/ 132 h 152"/>
                <a:gd name="T22" fmla="*/ 140 w 161"/>
                <a:gd name="T23" fmla="*/ 122 h 152"/>
                <a:gd name="T24" fmla="*/ 97 w 161"/>
                <a:gd name="T25" fmla="*/ 55 h 152"/>
                <a:gd name="T26" fmla="*/ 145 w 161"/>
                <a:gd name="T27" fmla="*/ 101 h 152"/>
                <a:gd name="T28" fmla="*/ 161 w 161"/>
                <a:gd name="T29" fmla="*/ 98 h 152"/>
                <a:gd name="T30" fmla="*/ 90 w 161"/>
                <a:gd name="T31" fmla="*/ 14 h 152"/>
                <a:gd name="T32" fmla="*/ 48 w 161"/>
                <a:gd name="T33" fmla="*/ 0 h 15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61" h="152">
                  <a:moveTo>
                    <a:pt x="48" y="0"/>
                  </a:moveTo>
                  <a:lnTo>
                    <a:pt x="2" y="44"/>
                  </a:lnTo>
                  <a:lnTo>
                    <a:pt x="0" y="67"/>
                  </a:lnTo>
                  <a:lnTo>
                    <a:pt x="36" y="61"/>
                  </a:lnTo>
                  <a:lnTo>
                    <a:pt x="37" y="127"/>
                  </a:lnTo>
                  <a:lnTo>
                    <a:pt x="57" y="140"/>
                  </a:lnTo>
                  <a:lnTo>
                    <a:pt x="64" y="79"/>
                  </a:lnTo>
                  <a:lnTo>
                    <a:pt x="83" y="152"/>
                  </a:lnTo>
                  <a:lnTo>
                    <a:pt x="102" y="150"/>
                  </a:lnTo>
                  <a:lnTo>
                    <a:pt x="83" y="73"/>
                  </a:lnTo>
                  <a:lnTo>
                    <a:pt x="118" y="132"/>
                  </a:lnTo>
                  <a:lnTo>
                    <a:pt x="140" y="122"/>
                  </a:lnTo>
                  <a:lnTo>
                    <a:pt x="97" y="55"/>
                  </a:lnTo>
                  <a:lnTo>
                    <a:pt x="145" y="101"/>
                  </a:lnTo>
                  <a:lnTo>
                    <a:pt x="161" y="98"/>
                  </a:lnTo>
                  <a:lnTo>
                    <a:pt x="90" y="14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0" name="Freeform 33"/>
            <p:cNvSpPr>
              <a:spLocks/>
            </p:cNvSpPr>
            <p:nvPr/>
          </p:nvSpPr>
          <p:spPr bwMode="auto">
            <a:xfrm>
              <a:off x="788" y="2973"/>
              <a:ext cx="197" cy="79"/>
            </a:xfrm>
            <a:custGeom>
              <a:avLst/>
              <a:gdLst>
                <a:gd name="T0" fmla="*/ 197 w 197"/>
                <a:gd name="T1" fmla="*/ 50 h 79"/>
                <a:gd name="T2" fmla="*/ 195 w 197"/>
                <a:gd name="T3" fmla="*/ 3 h 79"/>
                <a:gd name="T4" fmla="*/ 24 w 197"/>
                <a:gd name="T5" fmla="*/ 0 h 79"/>
                <a:gd name="T6" fmla="*/ 0 w 197"/>
                <a:gd name="T7" fmla="*/ 57 h 79"/>
                <a:gd name="T8" fmla="*/ 36 w 197"/>
                <a:gd name="T9" fmla="*/ 47 h 79"/>
                <a:gd name="T10" fmla="*/ 113 w 197"/>
                <a:gd name="T11" fmla="*/ 79 h 79"/>
                <a:gd name="T12" fmla="*/ 197 w 197"/>
                <a:gd name="T13" fmla="*/ 50 h 7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7" h="79">
                  <a:moveTo>
                    <a:pt x="197" y="50"/>
                  </a:moveTo>
                  <a:lnTo>
                    <a:pt x="195" y="3"/>
                  </a:lnTo>
                  <a:lnTo>
                    <a:pt x="24" y="0"/>
                  </a:lnTo>
                  <a:lnTo>
                    <a:pt x="0" y="57"/>
                  </a:lnTo>
                  <a:lnTo>
                    <a:pt x="36" y="47"/>
                  </a:lnTo>
                  <a:lnTo>
                    <a:pt x="113" y="79"/>
                  </a:lnTo>
                  <a:lnTo>
                    <a:pt x="197" y="50"/>
                  </a:lnTo>
                  <a:close/>
                </a:path>
              </a:pathLst>
            </a:custGeom>
            <a:solidFill>
              <a:srgbClr val="FF00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1" name="Freeform 34"/>
            <p:cNvSpPr>
              <a:spLocks/>
            </p:cNvSpPr>
            <p:nvPr/>
          </p:nvSpPr>
          <p:spPr bwMode="auto">
            <a:xfrm>
              <a:off x="656" y="2988"/>
              <a:ext cx="155" cy="51"/>
            </a:xfrm>
            <a:custGeom>
              <a:avLst/>
              <a:gdLst>
                <a:gd name="T0" fmla="*/ 113 w 155"/>
                <a:gd name="T1" fmla="*/ 1 h 51"/>
                <a:gd name="T2" fmla="*/ 0 w 155"/>
                <a:gd name="T3" fmla="*/ 0 h 51"/>
                <a:gd name="T4" fmla="*/ 30 w 155"/>
                <a:gd name="T5" fmla="*/ 30 h 51"/>
                <a:gd name="T6" fmla="*/ 155 w 155"/>
                <a:gd name="T7" fmla="*/ 51 h 51"/>
                <a:gd name="T8" fmla="*/ 113 w 155"/>
                <a:gd name="T9" fmla="*/ 1 h 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5" h="51">
                  <a:moveTo>
                    <a:pt x="113" y="1"/>
                  </a:moveTo>
                  <a:lnTo>
                    <a:pt x="0" y="0"/>
                  </a:lnTo>
                  <a:lnTo>
                    <a:pt x="30" y="30"/>
                  </a:lnTo>
                  <a:lnTo>
                    <a:pt x="155" y="51"/>
                  </a:lnTo>
                  <a:lnTo>
                    <a:pt x="113" y="1"/>
                  </a:lnTo>
                  <a:close/>
                </a:path>
              </a:pathLst>
            </a:custGeom>
            <a:solidFill>
              <a:srgbClr val="007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2" name="Freeform 35"/>
            <p:cNvSpPr>
              <a:spLocks/>
            </p:cNvSpPr>
            <p:nvPr/>
          </p:nvSpPr>
          <p:spPr bwMode="auto">
            <a:xfrm>
              <a:off x="528" y="2966"/>
              <a:ext cx="134" cy="126"/>
            </a:xfrm>
            <a:custGeom>
              <a:avLst/>
              <a:gdLst>
                <a:gd name="T0" fmla="*/ 134 w 134"/>
                <a:gd name="T1" fmla="*/ 56 h 126"/>
                <a:gd name="T2" fmla="*/ 131 w 134"/>
                <a:gd name="T3" fmla="*/ 107 h 126"/>
                <a:gd name="T4" fmla="*/ 121 w 134"/>
                <a:gd name="T5" fmla="*/ 126 h 126"/>
                <a:gd name="T6" fmla="*/ 108 w 134"/>
                <a:gd name="T7" fmla="*/ 93 h 126"/>
                <a:gd name="T8" fmla="*/ 51 w 134"/>
                <a:gd name="T9" fmla="*/ 123 h 126"/>
                <a:gd name="T10" fmla="*/ 29 w 134"/>
                <a:gd name="T11" fmla="*/ 111 h 126"/>
                <a:gd name="T12" fmla="*/ 79 w 134"/>
                <a:gd name="T13" fmla="*/ 77 h 126"/>
                <a:gd name="T14" fmla="*/ 7 w 134"/>
                <a:gd name="T15" fmla="*/ 94 h 126"/>
                <a:gd name="T16" fmla="*/ 0 w 134"/>
                <a:gd name="T17" fmla="*/ 76 h 126"/>
                <a:gd name="T18" fmla="*/ 77 w 134"/>
                <a:gd name="T19" fmla="*/ 57 h 126"/>
                <a:gd name="T20" fmla="*/ 6 w 134"/>
                <a:gd name="T21" fmla="*/ 54 h 126"/>
                <a:gd name="T22" fmla="*/ 6 w 134"/>
                <a:gd name="T23" fmla="*/ 30 h 126"/>
                <a:gd name="T24" fmla="*/ 85 w 134"/>
                <a:gd name="T25" fmla="*/ 37 h 126"/>
                <a:gd name="T26" fmla="*/ 22 w 134"/>
                <a:gd name="T27" fmla="*/ 16 h 126"/>
                <a:gd name="T28" fmla="*/ 17 w 134"/>
                <a:gd name="T29" fmla="*/ 0 h 126"/>
                <a:gd name="T30" fmla="*/ 114 w 134"/>
                <a:gd name="T31" fmla="*/ 24 h 126"/>
                <a:gd name="T32" fmla="*/ 134 w 134"/>
                <a:gd name="T33" fmla="*/ 56 h 12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34" h="126">
                  <a:moveTo>
                    <a:pt x="134" y="56"/>
                  </a:moveTo>
                  <a:lnTo>
                    <a:pt x="131" y="107"/>
                  </a:lnTo>
                  <a:lnTo>
                    <a:pt x="121" y="126"/>
                  </a:lnTo>
                  <a:lnTo>
                    <a:pt x="108" y="93"/>
                  </a:lnTo>
                  <a:lnTo>
                    <a:pt x="51" y="123"/>
                  </a:lnTo>
                  <a:lnTo>
                    <a:pt x="29" y="111"/>
                  </a:lnTo>
                  <a:lnTo>
                    <a:pt x="79" y="77"/>
                  </a:lnTo>
                  <a:lnTo>
                    <a:pt x="7" y="94"/>
                  </a:lnTo>
                  <a:lnTo>
                    <a:pt x="0" y="76"/>
                  </a:lnTo>
                  <a:lnTo>
                    <a:pt x="77" y="57"/>
                  </a:lnTo>
                  <a:lnTo>
                    <a:pt x="6" y="54"/>
                  </a:lnTo>
                  <a:lnTo>
                    <a:pt x="6" y="30"/>
                  </a:lnTo>
                  <a:lnTo>
                    <a:pt x="85" y="37"/>
                  </a:lnTo>
                  <a:lnTo>
                    <a:pt x="22" y="16"/>
                  </a:lnTo>
                  <a:lnTo>
                    <a:pt x="17" y="0"/>
                  </a:lnTo>
                  <a:lnTo>
                    <a:pt x="114" y="24"/>
                  </a:lnTo>
                  <a:lnTo>
                    <a:pt x="134" y="5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3" name="Freeform 36"/>
            <p:cNvSpPr>
              <a:spLocks/>
            </p:cNvSpPr>
            <p:nvPr/>
          </p:nvSpPr>
          <p:spPr bwMode="auto">
            <a:xfrm>
              <a:off x="754" y="3408"/>
              <a:ext cx="99" cy="99"/>
            </a:xfrm>
            <a:custGeom>
              <a:avLst/>
              <a:gdLst>
                <a:gd name="T0" fmla="*/ 54 w 99"/>
                <a:gd name="T1" fmla="*/ 0 h 99"/>
                <a:gd name="T2" fmla="*/ 0 w 99"/>
                <a:gd name="T3" fmla="*/ 19 h 99"/>
                <a:gd name="T4" fmla="*/ 38 w 99"/>
                <a:gd name="T5" fmla="*/ 93 h 99"/>
                <a:gd name="T6" fmla="*/ 89 w 99"/>
                <a:gd name="T7" fmla="*/ 99 h 99"/>
                <a:gd name="T8" fmla="*/ 99 w 99"/>
                <a:gd name="T9" fmla="*/ 79 h 99"/>
                <a:gd name="T10" fmla="*/ 54 w 99"/>
                <a:gd name="T11" fmla="*/ 0 h 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9" h="99">
                  <a:moveTo>
                    <a:pt x="54" y="0"/>
                  </a:moveTo>
                  <a:lnTo>
                    <a:pt x="0" y="19"/>
                  </a:lnTo>
                  <a:lnTo>
                    <a:pt x="38" y="93"/>
                  </a:lnTo>
                  <a:lnTo>
                    <a:pt x="89" y="99"/>
                  </a:lnTo>
                  <a:lnTo>
                    <a:pt x="99" y="79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4" name="Freeform 37"/>
            <p:cNvSpPr>
              <a:spLocks/>
            </p:cNvSpPr>
            <p:nvPr/>
          </p:nvSpPr>
          <p:spPr bwMode="auto">
            <a:xfrm>
              <a:off x="732" y="3273"/>
              <a:ext cx="316" cy="137"/>
            </a:xfrm>
            <a:custGeom>
              <a:avLst/>
              <a:gdLst>
                <a:gd name="T0" fmla="*/ 292 w 316"/>
                <a:gd name="T1" fmla="*/ 0 h 137"/>
                <a:gd name="T2" fmla="*/ 316 w 316"/>
                <a:gd name="T3" fmla="*/ 82 h 137"/>
                <a:gd name="T4" fmla="*/ 34 w 316"/>
                <a:gd name="T5" fmla="*/ 137 h 137"/>
                <a:gd name="T6" fmla="*/ 4 w 316"/>
                <a:gd name="T7" fmla="*/ 127 h 137"/>
                <a:gd name="T8" fmla="*/ 0 w 316"/>
                <a:gd name="T9" fmla="*/ 96 h 137"/>
                <a:gd name="T10" fmla="*/ 18 w 316"/>
                <a:gd name="T11" fmla="*/ 46 h 137"/>
                <a:gd name="T12" fmla="*/ 292 w 316"/>
                <a:gd name="T13" fmla="*/ 0 h 1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16" h="137">
                  <a:moveTo>
                    <a:pt x="292" y="0"/>
                  </a:moveTo>
                  <a:lnTo>
                    <a:pt x="316" y="82"/>
                  </a:lnTo>
                  <a:lnTo>
                    <a:pt x="34" y="137"/>
                  </a:lnTo>
                  <a:lnTo>
                    <a:pt x="4" y="127"/>
                  </a:lnTo>
                  <a:lnTo>
                    <a:pt x="0" y="96"/>
                  </a:lnTo>
                  <a:lnTo>
                    <a:pt x="18" y="46"/>
                  </a:lnTo>
                  <a:lnTo>
                    <a:pt x="292" y="0"/>
                  </a:lnTo>
                  <a:close/>
                </a:path>
              </a:pathLst>
            </a:custGeom>
            <a:solidFill>
              <a:srgbClr val="FF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5" name="Freeform 38"/>
            <p:cNvSpPr>
              <a:spLocks/>
            </p:cNvSpPr>
            <p:nvPr/>
          </p:nvSpPr>
          <p:spPr bwMode="auto">
            <a:xfrm>
              <a:off x="685" y="3504"/>
              <a:ext cx="195" cy="192"/>
            </a:xfrm>
            <a:custGeom>
              <a:avLst/>
              <a:gdLst>
                <a:gd name="T0" fmla="*/ 178 w 195"/>
                <a:gd name="T1" fmla="*/ 102 h 192"/>
                <a:gd name="T2" fmla="*/ 170 w 195"/>
                <a:gd name="T3" fmla="*/ 151 h 192"/>
                <a:gd name="T4" fmla="*/ 123 w 195"/>
                <a:gd name="T5" fmla="*/ 161 h 192"/>
                <a:gd name="T6" fmla="*/ 76 w 195"/>
                <a:gd name="T7" fmla="*/ 192 h 192"/>
                <a:gd name="T8" fmla="*/ 0 w 195"/>
                <a:gd name="T9" fmla="*/ 163 h 192"/>
                <a:gd name="T10" fmla="*/ 16 w 195"/>
                <a:gd name="T11" fmla="*/ 129 h 192"/>
                <a:gd name="T12" fmla="*/ 109 w 195"/>
                <a:gd name="T13" fmla="*/ 89 h 192"/>
                <a:gd name="T14" fmla="*/ 87 w 195"/>
                <a:gd name="T15" fmla="*/ 0 h 192"/>
                <a:gd name="T16" fmla="*/ 195 w 195"/>
                <a:gd name="T17" fmla="*/ 21 h 192"/>
                <a:gd name="T18" fmla="*/ 178 w 195"/>
                <a:gd name="T19" fmla="*/ 102 h 1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95" h="192">
                  <a:moveTo>
                    <a:pt x="178" y="102"/>
                  </a:moveTo>
                  <a:lnTo>
                    <a:pt x="170" y="151"/>
                  </a:lnTo>
                  <a:lnTo>
                    <a:pt x="123" y="161"/>
                  </a:lnTo>
                  <a:lnTo>
                    <a:pt x="76" y="192"/>
                  </a:lnTo>
                  <a:lnTo>
                    <a:pt x="0" y="163"/>
                  </a:lnTo>
                  <a:lnTo>
                    <a:pt x="16" y="129"/>
                  </a:lnTo>
                  <a:lnTo>
                    <a:pt x="109" y="89"/>
                  </a:lnTo>
                  <a:lnTo>
                    <a:pt x="87" y="0"/>
                  </a:lnTo>
                  <a:lnTo>
                    <a:pt x="195" y="21"/>
                  </a:lnTo>
                  <a:lnTo>
                    <a:pt x="178" y="102"/>
                  </a:lnTo>
                  <a:close/>
                </a:path>
              </a:pathLst>
            </a:custGeom>
            <a:solidFill>
              <a:srgbClr val="007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6" name="Freeform 39"/>
            <p:cNvSpPr>
              <a:spLocks/>
            </p:cNvSpPr>
            <p:nvPr/>
          </p:nvSpPr>
          <p:spPr bwMode="auto">
            <a:xfrm>
              <a:off x="795" y="3251"/>
              <a:ext cx="411" cy="286"/>
            </a:xfrm>
            <a:custGeom>
              <a:avLst/>
              <a:gdLst>
                <a:gd name="T0" fmla="*/ 0 w 411"/>
                <a:gd name="T1" fmla="*/ 39 h 286"/>
                <a:gd name="T2" fmla="*/ 67 w 411"/>
                <a:gd name="T3" fmla="*/ 189 h 286"/>
                <a:gd name="T4" fmla="*/ 190 w 411"/>
                <a:gd name="T5" fmla="*/ 142 h 286"/>
                <a:gd name="T6" fmla="*/ 136 w 411"/>
                <a:gd name="T7" fmla="*/ 177 h 286"/>
                <a:gd name="T8" fmla="*/ 275 w 411"/>
                <a:gd name="T9" fmla="*/ 286 h 286"/>
                <a:gd name="T10" fmla="*/ 411 w 411"/>
                <a:gd name="T11" fmla="*/ 132 h 286"/>
                <a:gd name="T12" fmla="*/ 233 w 411"/>
                <a:gd name="T13" fmla="*/ 0 h 286"/>
                <a:gd name="T14" fmla="*/ 0 w 411"/>
                <a:gd name="T15" fmla="*/ 39 h 28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11" h="286">
                  <a:moveTo>
                    <a:pt x="0" y="39"/>
                  </a:moveTo>
                  <a:lnTo>
                    <a:pt x="67" y="189"/>
                  </a:lnTo>
                  <a:lnTo>
                    <a:pt x="190" y="142"/>
                  </a:lnTo>
                  <a:lnTo>
                    <a:pt x="136" y="177"/>
                  </a:lnTo>
                  <a:lnTo>
                    <a:pt x="275" y="286"/>
                  </a:lnTo>
                  <a:lnTo>
                    <a:pt x="411" y="132"/>
                  </a:lnTo>
                  <a:lnTo>
                    <a:pt x="233" y="0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007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7" name="Freeform 40"/>
            <p:cNvSpPr>
              <a:spLocks/>
            </p:cNvSpPr>
            <p:nvPr/>
          </p:nvSpPr>
          <p:spPr bwMode="auto">
            <a:xfrm>
              <a:off x="952" y="2960"/>
              <a:ext cx="251" cy="465"/>
            </a:xfrm>
            <a:custGeom>
              <a:avLst/>
              <a:gdLst>
                <a:gd name="T0" fmla="*/ 0 w 251"/>
                <a:gd name="T1" fmla="*/ 7 h 465"/>
                <a:gd name="T2" fmla="*/ 86 w 251"/>
                <a:gd name="T3" fmla="*/ 0 h 465"/>
                <a:gd name="T4" fmla="*/ 251 w 251"/>
                <a:gd name="T5" fmla="*/ 43 h 465"/>
                <a:gd name="T6" fmla="*/ 248 w 251"/>
                <a:gd name="T7" fmla="*/ 60 h 465"/>
                <a:gd name="T8" fmla="*/ 243 w 251"/>
                <a:gd name="T9" fmla="*/ 106 h 465"/>
                <a:gd name="T10" fmla="*/ 234 w 251"/>
                <a:gd name="T11" fmla="*/ 171 h 465"/>
                <a:gd name="T12" fmla="*/ 225 w 251"/>
                <a:gd name="T13" fmla="*/ 247 h 465"/>
                <a:gd name="T14" fmla="*/ 216 w 251"/>
                <a:gd name="T15" fmla="*/ 323 h 465"/>
                <a:gd name="T16" fmla="*/ 207 w 251"/>
                <a:gd name="T17" fmla="*/ 391 h 465"/>
                <a:gd name="T18" fmla="*/ 201 w 251"/>
                <a:gd name="T19" fmla="*/ 442 h 465"/>
                <a:gd name="T20" fmla="*/ 198 w 251"/>
                <a:gd name="T21" fmla="*/ 464 h 465"/>
                <a:gd name="T22" fmla="*/ 163 w 251"/>
                <a:gd name="T23" fmla="*/ 465 h 465"/>
                <a:gd name="T24" fmla="*/ 135 w 251"/>
                <a:gd name="T25" fmla="*/ 464 h 465"/>
                <a:gd name="T26" fmla="*/ 114 w 251"/>
                <a:gd name="T27" fmla="*/ 458 h 465"/>
                <a:gd name="T28" fmla="*/ 96 w 251"/>
                <a:gd name="T29" fmla="*/ 450 h 465"/>
                <a:gd name="T30" fmla="*/ 83 w 251"/>
                <a:gd name="T31" fmla="*/ 441 h 465"/>
                <a:gd name="T32" fmla="*/ 72 w 251"/>
                <a:gd name="T33" fmla="*/ 428 h 465"/>
                <a:gd name="T34" fmla="*/ 65 w 251"/>
                <a:gd name="T35" fmla="*/ 415 h 465"/>
                <a:gd name="T36" fmla="*/ 59 w 251"/>
                <a:gd name="T37" fmla="*/ 400 h 465"/>
                <a:gd name="T38" fmla="*/ 56 w 251"/>
                <a:gd name="T39" fmla="*/ 387 h 465"/>
                <a:gd name="T40" fmla="*/ 53 w 251"/>
                <a:gd name="T41" fmla="*/ 372 h 465"/>
                <a:gd name="T42" fmla="*/ 48 w 251"/>
                <a:gd name="T43" fmla="*/ 358 h 465"/>
                <a:gd name="T44" fmla="*/ 43 w 251"/>
                <a:gd name="T45" fmla="*/ 344 h 465"/>
                <a:gd name="T46" fmla="*/ 38 w 251"/>
                <a:gd name="T47" fmla="*/ 333 h 465"/>
                <a:gd name="T48" fmla="*/ 28 w 251"/>
                <a:gd name="T49" fmla="*/ 323 h 465"/>
                <a:gd name="T50" fmla="*/ 17 w 251"/>
                <a:gd name="T51" fmla="*/ 316 h 465"/>
                <a:gd name="T52" fmla="*/ 1 w 251"/>
                <a:gd name="T53" fmla="*/ 312 h 465"/>
                <a:gd name="T54" fmla="*/ 2 w 251"/>
                <a:gd name="T55" fmla="*/ 254 h 465"/>
                <a:gd name="T56" fmla="*/ 1 w 251"/>
                <a:gd name="T57" fmla="*/ 151 h 465"/>
                <a:gd name="T58" fmla="*/ 0 w 251"/>
                <a:gd name="T59" fmla="*/ 51 h 465"/>
                <a:gd name="T60" fmla="*/ 0 w 251"/>
                <a:gd name="T61" fmla="*/ 7 h 465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251" h="465">
                  <a:moveTo>
                    <a:pt x="0" y="7"/>
                  </a:moveTo>
                  <a:lnTo>
                    <a:pt x="86" y="0"/>
                  </a:lnTo>
                  <a:lnTo>
                    <a:pt x="251" y="43"/>
                  </a:lnTo>
                  <a:lnTo>
                    <a:pt x="248" y="60"/>
                  </a:lnTo>
                  <a:lnTo>
                    <a:pt x="243" y="106"/>
                  </a:lnTo>
                  <a:lnTo>
                    <a:pt x="234" y="171"/>
                  </a:lnTo>
                  <a:lnTo>
                    <a:pt x="225" y="247"/>
                  </a:lnTo>
                  <a:lnTo>
                    <a:pt x="216" y="323"/>
                  </a:lnTo>
                  <a:lnTo>
                    <a:pt x="207" y="391"/>
                  </a:lnTo>
                  <a:lnTo>
                    <a:pt x="201" y="442"/>
                  </a:lnTo>
                  <a:lnTo>
                    <a:pt x="198" y="464"/>
                  </a:lnTo>
                  <a:lnTo>
                    <a:pt x="163" y="465"/>
                  </a:lnTo>
                  <a:lnTo>
                    <a:pt x="135" y="464"/>
                  </a:lnTo>
                  <a:lnTo>
                    <a:pt x="114" y="458"/>
                  </a:lnTo>
                  <a:lnTo>
                    <a:pt x="96" y="450"/>
                  </a:lnTo>
                  <a:lnTo>
                    <a:pt x="83" y="441"/>
                  </a:lnTo>
                  <a:lnTo>
                    <a:pt x="72" y="428"/>
                  </a:lnTo>
                  <a:lnTo>
                    <a:pt x="65" y="415"/>
                  </a:lnTo>
                  <a:lnTo>
                    <a:pt x="59" y="400"/>
                  </a:lnTo>
                  <a:lnTo>
                    <a:pt x="56" y="387"/>
                  </a:lnTo>
                  <a:lnTo>
                    <a:pt x="53" y="372"/>
                  </a:lnTo>
                  <a:lnTo>
                    <a:pt x="48" y="358"/>
                  </a:lnTo>
                  <a:lnTo>
                    <a:pt x="43" y="344"/>
                  </a:lnTo>
                  <a:lnTo>
                    <a:pt x="38" y="333"/>
                  </a:lnTo>
                  <a:lnTo>
                    <a:pt x="28" y="323"/>
                  </a:lnTo>
                  <a:lnTo>
                    <a:pt x="17" y="316"/>
                  </a:lnTo>
                  <a:lnTo>
                    <a:pt x="1" y="312"/>
                  </a:lnTo>
                  <a:lnTo>
                    <a:pt x="2" y="254"/>
                  </a:lnTo>
                  <a:lnTo>
                    <a:pt x="1" y="151"/>
                  </a:lnTo>
                  <a:lnTo>
                    <a:pt x="0" y="51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8" name="Freeform 41"/>
            <p:cNvSpPr>
              <a:spLocks/>
            </p:cNvSpPr>
            <p:nvPr/>
          </p:nvSpPr>
          <p:spPr bwMode="auto">
            <a:xfrm>
              <a:off x="702" y="2944"/>
              <a:ext cx="315" cy="398"/>
            </a:xfrm>
            <a:custGeom>
              <a:avLst/>
              <a:gdLst>
                <a:gd name="T0" fmla="*/ 315 w 315"/>
                <a:gd name="T1" fmla="*/ 0 h 398"/>
                <a:gd name="T2" fmla="*/ 205 w 315"/>
                <a:gd name="T3" fmla="*/ 23 h 398"/>
                <a:gd name="T4" fmla="*/ 0 w 315"/>
                <a:gd name="T5" fmla="*/ 23 h 398"/>
                <a:gd name="T6" fmla="*/ 38 w 315"/>
                <a:gd name="T7" fmla="*/ 145 h 398"/>
                <a:gd name="T8" fmla="*/ 129 w 315"/>
                <a:gd name="T9" fmla="*/ 112 h 398"/>
                <a:gd name="T10" fmla="*/ 242 w 315"/>
                <a:gd name="T11" fmla="*/ 118 h 398"/>
                <a:gd name="T12" fmla="*/ 239 w 315"/>
                <a:gd name="T13" fmla="*/ 128 h 398"/>
                <a:gd name="T14" fmla="*/ 235 w 315"/>
                <a:gd name="T15" fmla="*/ 151 h 398"/>
                <a:gd name="T16" fmla="*/ 225 w 315"/>
                <a:gd name="T17" fmla="*/ 183 h 398"/>
                <a:gd name="T18" fmla="*/ 214 w 315"/>
                <a:gd name="T19" fmla="*/ 221 h 398"/>
                <a:gd name="T20" fmla="*/ 199 w 315"/>
                <a:gd name="T21" fmla="*/ 260 h 398"/>
                <a:gd name="T22" fmla="*/ 182 w 315"/>
                <a:gd name="T23" fmla="*/ 295 h 398"/>
                <a:gd name="T24" fmla="*/ 161 w 315"/>
                <a:gd name="T25" fmla="*/ 321 h 398"/>
                <a:gd name="T26" fmla="*/ 139 w 315"/>
                <a:gd name="T27" fmla="*/ 334 h 398"/>
                <a:gd name="T28" fmla="*/ 160 w 315"/>
                <a:gd name="T29" fmla="*/ 338 h 398"/>
                <a:gd name="T30" fmla="*/ 177 w 315"/>
                <a:gd name="T31" fmla="*/ 347 h 398"/>
                <a:gd name="T32" fmla="*/ 193 w 315"/>
                <a:gd name="T33" fmla="*/ 358 h 398"/>
                <a:gd name="T34" fmla="*/ 206 w 315"/>
                <a:gd name="T35" fmla="*/ 369 h 398"/>
                <a:gd name="T36" fmla="*/ 216 w 315"/>
                <a:gd name="T37" fmla="*/ 380 h 398"/>
                <a:gd name="T38" fmla="*/ 224 w 315"/>
                <a:gd name="T39" fmla="*/ 389 h 398"/>
                <a:gd name="T40" fmla="*/ 229 w 315"/>
                <a:gd name="T41" fmla="*/ 396 h 398"/>
                <a:gd name="T42" fmla="*/ 230 w 315"/>
                <a:gd name="T43" fmla="*/ 398 h 398"/>
                <a:gd name="T44" fmla="*/ 244 w 315"/>
                <a:gd name="T45" fmla="*/ 370 h 398"/>
                <a:gd name="T46" fmla="*/ 257 w 315"/>
                <a:gd name="T47" fmla="*/ 339 h 398"/>
                <a:gd name="T48" fmla="*/ 268 w 315"/>
                <a:gd name="T49" fmla="*/ 307 h 398"/>
                <a:gd name="T50" fmla="*/ 278 w 315"/>
                <a:gd name="T51" fmla="*/ 274 h 398"/>
                <a:gd name="T52" fmla="*/ 286 w 315"/>
                <a:gd name="T53" fmla="*/ 243 h 398"/>
                <a:gd name="T54" fmla="*/ 292 w 315"/>
                <a:gd name="T55" fmla="*/ 214 h 398"/>
                <a:gd name="T56" fmla="*/ 296 w 315"/>
                <a:gd name="T57" fmla="*/ 190 h 398"/>
                <a:gd name="T58" fmla="*/ 297 w 315"/>
                <a:gd name="T59" fmla="*/ 171 h 398"/>
                <a:gd name="T60" fmla="*/ 297 w 315"/>
                <a:gd name="T61" fmla="*/ 131 h 398"/>
                <a:gd name="T62" fmla="*/ 301 w 315"/>
                <a:gd name="T63" fmla="*/ 79 h 398"/>
                <a:gd name="T64" fmla="*/ 307 w 315"/>
                <a:gd name="T65" fmla="*/ 31 h 398"/>
                <a:gd name="T66" fmla="*/ 315 w 315"/>
                <a:gd name="T67" fmla="*/ 0 h 39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315" h="398">
                  <a:moveTo>
                    <a:pt x="315" y="0"/>
                  </a:moveTo>
                  <a:lnTo>
                    <a:pt x="205" y="23"/>
                  </a:lnTo>
                  <a:lnTo>
                    <a:pt x="0" y="23"/>
                  </a:lnTo>
                  <a:lnTo>
                    <a:pt x="38" y="145"/>
                  </a:lnTo>
                  <a:lnTo>
                    <a:pt x="129" y="112"/>
                  </a:lnTo>
                  <a:lnTo>
                    <a:pt x="242" y="118"/>
                  </a:lnTo>
                  <a:lnTo>
                    <a:pt x="239" y="128"/>
                  </a:lnTo>
                  <a:lnTo>
                    <a:pt x="235" y="151"/>
                  </a:lnTo>
                  <a:lnTo>
                    <a:pt x="225" y="183"/>
                  </a:lnTo>
                  <a:lnTo>
                    <a:pt x="214" y="221"/>
                  </a:lnTo>
                  <a:lnTo>
                    <a:pt x="199" y="260"/>
                  </a:lnTo>
                  <a:lnTo>
                    <a:pt x="182" y="295"/>
                  </a:lnTo>
                  <a:lnTo>
                    <a:pt x="161" y="321"/>
                  </a:lnTo>
                  <a:lnTo>
                    <a:pt x="139" y="334"/>
                  </a:lnTo>
                  <a:lnTo>
                    <a:pt x="160" y="338"/>
                  </a:lnTo>
                  <a:lnTo>
                    <a:pt x="177" y="347"/>
                  </a:lnTo>
                  <a:lnTo>
                    <a:pt x="193" y="358"/>
                  </a:lnTo>
                  <a:lnTo>
                    <a:pt x="206" y="369"/>
                  </a:lnTo>
                  <a:lnTo>
                    <a:pt x="216" y="380"/>
                  </a:lnTo>
                  <a:lnTo>
                    <a:pt x="224" y="389"/>
                  </a:lnTo>
                  <a:lnTo>
                    <a:pt x="229" y="396"/>
                  </a:lnTo>
                  <a:lnTo>
                    <a:pt x="230" y="398"/>
                  </a:lnTo>
                  <a:lnTo>
                    <a:pt x="244" y="370"/>
                  </a:lnTo>
                  <a:lnTo>
                    <a:pt x="257" y="339"/>
                  </a:lnTo>
                  <a:lnTo>
                    <a:pt x="268" y="307"/>
                  </a:lnTo>
                  <a:lnTo>
                    <a:pt x="278" y="274"/>
                  </a:lnTo>
                  <a:lnTo>
                    <a:pt x="286" y="243"/>
                  </a:lnTo>
                  <a:lnTo>
                    <a:pt x="292" y="214"/>
                  </a:lnTo>
                  <a:lnTo>
                    <a:pt x="296" y="190"/>
                  </a:lnTo>
                  <a:lnTo>
                    <a:pt x="297" y="171"/>
                  </a:lnTo>
                  <a:lnTo>
                    <a:pt x="297" y="131"/>
                  </a:lnTo>
                  <a:lnTo>
                    <a:pt x="301" y="79"/>
                  </a:lnTo>
                  <a:lnTo>
                    <a:pt x="307" y="31"/>
                  </a:lnTo>
                  <a:lnTo>
                    <a:pt x="315" y="0"/>
                  </a:lnTo>
                  <a:close/>
                </a:path>
              </a:pathLst>
            </a:custGeom>
            <a:solidFill>
              <a:srgbClr val="E5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9" name="Freeform 42"/>
            <p:cNvSpPr>
              <a:spLocks/>
            </p:cNvSpPr>
            <p:nvPr/>
          </p:nvSpPr>
          <p:spPr bwMode="auto">
            <a:xfrm>
              <a:off x="1074" y="2970"/>
              <a:ext cx="353" cy="527"/>
            </a:xfrm>
            <a:custGeom>
              <a:avLst/>
              <a:gdLst>
                <a:gd name="T0" fmla="*/ 92 w 353"/>
                <a:gd name="T1" fmla="*/ 0 h 527"/>
                <a:gd name="T2" fmla="*/ 91 w 353"/>
                <a:gd name="T3" fmla="*/ 25 h 527"/>
                <a:gd name="T4" fmla="*/ 85 w 353"/>
                <a:gd name="T5" fmla="*/ 73 h 527"/>
                <a:gd name="T6" fmla="*/ 73 w 353"/>
                <a:gd name="T7" fmla="*/ 137 h 527"/>
                <a:gd name="T8" fmla="*/ 59 w 353"/>
                <a:gd name="T9" fmla="*/ 211 h 527"/>
                <a:gd name="T10" fmla="*/ 43 w 353"/>
                <a:gd name="T11" fmla="*/ 285 h 527"/>
                <a:gd name="T12" fmla="*/ 27 w 353"/>
                <a:gd name="T13" fmla="*/ 350 h 527"/>
                <a:gd name="T14" fmla="*/ 12 w 353"/>
                <a:gd name="T15" fmla="*/ 400 h 527"/>
                <a:gd name="T16" fmla="*/ 0 w 353"/>
                <a:gd name="T17" fmla="*/ 426 h 527"/>
                <a:gd name="T18" fmla="*/ 30 w 353"/>
                <a:gd name="T19" fmla="*/ 439 h 527"/>
                <a:gd name="T20" fmla="*/ 58 w 353"/>
                <a:gd name="T21" fmla="*/ 450 h 527"/>
                <a:gd name="T22" fmla="*/ 85 w 353"/>
                <a:gd name="T23" fmla="*/ 463 h 527"/>
                <a:gd name="T24" fmla="*/ 110 w 353"/>
                <a:gd name="T25" fmla="*/ 474 h 527"/>
                <a:gd name="T26" fmla="*/ 131 w 353"/>
                <a:gd name="T27" fmla="*/ 487 h 527"/>
                <a:gd name="T28" fmla="*/ 146 w 353"/>
                <a:gd name="T29" fmla="*/ 501 h 527"/>
                <a:gd name="T30" fmla="*/ 156 w 353"/>
                <a:gd name="T31" fmla="*/ 514 h 527"/>
                <a:gd name="T32" fmla="*/ 158 w 353"/>
                <a:gd name="T33" fmla="*/ 527 h 527"/>
                <a:gd name="T34" fmla="*/ 169 w 353"/>
                <a:gd name="T35" fmla="*/ 489 h 527"/>
                <a:gd name="T36" fmla="*/ 173 w 353"/>
                <a:gd name="T37" fmla="*/ 438 h 527"/>
                <a:gd name="T38" fmla="*/ 173 w 353"/>
                <a:gd name="T39" fmla="*/ 378 h 527"/>
                <a:gd name="T40" fmla="*/ 171 w 353"/>
                <a:gd name="T41" fmla="*/ 315 h 527"/>
                <a:gd name="T42" fmla="*/ 167 w 353"/>
                <a:gd name="T43" fmla="*/ 255 h 527"/>
                <a:gd name="T44" fmla="*/ 162 w 353"/>
                <a:gd name="T45" fmla="*/ 203 h 527"/>
                <a:gd name="T46" fmla="*/ 157 w 353"/>
                <a:gd name="T47" fmla="*/ 164 h 527"/>
                <a:gd name="T48" fmla="*/ 155 w 353"/>
                <a:gd name="T49" fmla="*/ 145 h 527"/>
                <a:gd name="T50" fmla="*/ 168 w 353"/>
                <a:gd name="T51" fmla="*/ 158 h 527"/>
                <a:gd name="T52" fmla="*/ 185 w 353"/>
                <a:gd name="T53" fmla="*/ 175 h 527"/>
                <a:gd name="T54" fmla="*/ 203 w 353"/>
                <a:gd name="T55" fmla="*/ 195 h 527"/>
                <a:gd name="T56" fmla="*/ 222 w 353"/>
                <a:gd name="T57" fmla="*/ 213 h 527"/>
                <a:gd name="T58" fmla="*/ 239 w 353"/>
                <a:gd name="T59" fmla="*/ 232 h 527"/>
                <a:gd name="T60" fmla="*/ 253 w 353"/>
                <a:gd name="T61" fmla="*/ 247 h 527"/>
                <a:gd name="T62" fmla="*/ 263 w 353"/>
                <a:gd name="T63" fmla="*/ 257 h 527"/>
                <a:gd name="T64" fmla="*/ 267 w 353"/>
                <a:gd name="T65" fmla="*/ 260 h 527"/>
                <a:gd name="T66" fmla="*/ 353 w 353"/>
                <a:gd name="T67" fmla="*/ 159 h 527"/>
                <a:gd name="T68" fmla="*/ 214 w 353"/>
                <a:gd name="T69" fmla="*/ 38 h 527"/>
                <a:gd name="T70" fmla="*/ 92 w 353"/>
                <a:gd name="T71" fmla="*/ 0 h 52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353" h="527">
                  <a:moveTo>
                    <a:pt x="92" y="0"/>
                  </a:moveTo>
                  <a:lnTo>
                    <a:pt x="91" y="25"/>
                  </a:lnTo>
                  <a:lnTo>
                    <a:pt x="85" y="73"/>
                  </a:lnTo>
                  <a:lnTo>
                    <a:pt x="73" y="137"/>
                  </a:lnTo>
                  <a:lnTo>
                    <a:pt x="59" y="211"/>
                  </a:lnTo>
                  <a:lnTo>
                    <a:pt x="43" y="285"/>
                  </a:lnTo>
                  <a:lnTo>
                    <a:pt x="27" y="350"/>
                  </a:lnTo>
                  <a:lnTo>
                    <a:pt x="12" y="400"/>
                  </a:lnTo>
                  <a:lnTo>
                    <a:pt x="0" y="426"/>
                  </a:lnTo>
                  <a:lnTo>
                    <a:pt x="30" y="439"/>
                  </a:lnTo>
                  <a:lnTo>
                    <a:pt x="58" y="450"/>
                  </a:lnTo>
                  <a:lnTo>
                    <a:pt x="85" y="463"/>
                  </a:lnTo>
                  <a:lnTo>
                    <a:pt x="110" y="474"/>
                  </a:lnTo>
                  <a:lnTo>
                    <a:pt x="131" y="487"/>
                  </a:lnTo>
                  <a:lnTo>
                    <a:pt x="146" y="501"/>
                  </a:lnTo>
                  <a:lnTo>
                    <a:pt x="156" y="514"/>
                  </a:lnTo>
                  <a:lnTo>
                    <a:pt x="158" y="527"/>
                  </a:lnTo>
                  <a:lnTo>
                    <a:pt x="169" y="489"/>
                  </a:lnTo>
                  <a:lnTo>
                    <a:pt x="173" y="438"/>
                  </a:lnTo>
                  <a:lnTo>
                    <a:pt x="173" y="378"/>
                  </a:lnTo>
                  <a:lnTo>
                    <a:pt x="171" y="315"/>
                  </a:lnTo>
                  <a:lnTo>
                    <a:pt x="167" y="255"/>
                  </a:lnTo>
                  <a:lnTo>
                    <a:pt x="162" y="203"/>
                  </a:lnTo>
                  <a:lnTo>
                    <a:pt x="157" y="164"/>
                  </a:lnTo>
                  <a:lnTo>
                    <a:pt x="155" y="145"/>
                  </a:lnTo>
                  <a:lnTo>
                    <a:pt x="168" y="158"/>
                  </a:lnTo>
                  <a:lnTo>
                    <a:pt x="185" y="175"/>
                  </a:lnTo>
                  <a:lnTo>
                    <a:pt x="203" y="195"/>
                  </a:lnTo>
                  <a:lnTo>
                    <a:pt x="222" y="213"/>
                  </a:lnTo>
                  <a:lnTo>
                    <a:pt x="239" y="232"/>
                  </a:lnTo>
                  <a:lnTo>
                    <a:pt x="253" y="247"/>
                  </a:lnTo>
                  <a:lnTo>
                    <a:pt x="263" y="257"/>
                  </a:lnTo>
                  <a:lnTo>
                    <a:pt x="267" y="260"/>
                  </a:lnTo>
                  <a:lnTo>
                    <a:pt x="353" y="159"/>
                  </a:lnTo>
                  <a:lnTo>
                    <a:pt x="214" y="38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rgbClr val="E5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0" name="Freeform 43"/>
            <p:cNvSpPr>
              <a:spLocks/>
            </p:cNvSpPr>
            <p:nvPr/>
          </p:nvSpPr>
          <p:spPr bwMode="auto">
            <a:xfrm>
              <a:off x="1028" y="2806"/>
              <a:ext cx="194" cy="223"/>
            </a:xfrm>
            <a:custGeom>
              <a:avLst/>
              <a:gdLst>
                <a:gd name="T0" fmla="*/ 112 w 194"/>
                <a:gd name="T1" fmla="*/ 0 h 223"/>
                <a:gd name="T2" fmla="*/ 40 w 194"/>
                <a:gd name="T3" fmla="*/ 24 h 223"/>
                <a:gd name="T4" fmla="*/ 26 w 194"/>
                <a:gd name="T5" fmla="*/ 70 h 223"/>
                <a:gd name="T6" fmla="*/ 39 w 194"/>
                <a:gd name="T7" fmla="*/ 92 h 223"/>
                <a:gd name="T8" fmla="*/ 0 w 194"/>
                <a:gd name="T9" fmla="*/ 175 h 223"/>
                <a:gd name="T10" fmla="*/ 82 w 194"/>
                <a:gd name="T11" fmla="*/ 223 h 223"/>
                <a:gd name="T12" fmla="*/ 88 w 194"/>
                <a:gd name="T13" fmla="*/ 161 h 223"/>
                <a:gd name="T14" fmla="*/ 115 w 194"/>
                <a:gd name="T15" fmla="*/ 167 h 223"/>
                <a:gd name="T16" fmla="*/ 133 w 194"/>
                <a:gd name="T17" fmla="*/ 158 h 223"/>
                <a:gd name="T18" fmla="*/ 149 w 194"/>
                <a:gd name="T19" fmla="*/ 134 h 223"/>
                <a:gd name="T20" fmla="*/ 167 w 194"/>
                <a:gd name="T21" fmla="*/ 136 h 223"/>
                <a:gd name="T22" fmla="*/ 178 w 194"/>
                <a:gd name="T23" fmla="*/ 88 h 223"/>
                <a:gd name="T24" fmla="*/ 194 w 194"/>
                <a:gd name="T25" fmla="*/ 54 h 223"/>
                <a:gd name="T26" fmla="*/ 112 w 194"/>
                <a:gd name="T27" fmla="*/ 0 h 22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94" h="223">
                  <a:moveTo>
                    <a:pt x="112" y="0"/>
                  </a:moveTo>
                  <a:lnTo>
                    <a:pt x="40" y="24"/>
                  </a:lnTo>
                  <a:lnTo>
                    <a:pt x="26" y="70"/>
                  </a:lnTo>
                  <a:lnTo>
                    <a:pt x="39" y="92"/>
                  </a:lnTo>
                  <a:lnTo>
                    <a:pt x="0" y="175"/>
                  </a:lnTo>
                  <a:lnTo>
                    <a:pt x="82" y="223"/>
                  </a:lnTo>
                  <a:lnTo>
                    <a:pt x="88" y="161"/>
                  </a:lnTo>
                  <a:lnTo>
                    <a:pt x="115" y="167"/>
                  </a:lnTo>
                  <a:lnTo>
                    <a:pt x="133" y="158"/>
                  </a:lnTo>
                  <a:lnTo>
                    <a:pt x="149" y="134"/>
                  </a:lnTo>
                  <a:lnTo>
                    <a:pt x="167" y="136"/>
                  </a:lnTo>
                  <a:lnTo>
                    <a:pt x="178" y="88"/>
                  </a:lnTo>
                  <a:lnTo>
                    <a:pt x="194" y="54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1" name="Freeform 44"/>
            <p:cNvSpPr>
              <a:spLocks/>
            </p:cNvSpPr>
            <p:nvPr/>
          </p:nvSpPr>
          <p:spPr bwMode="auto">
            <a:xfrm>
              <a:off x="1122" y="2870"/>
              <a:ext cx="108" cy="68"/>
            </a:xfrm>
            <a:custGeom>
              <a:avLst/>
              <a:gdLst>
                <a:gd name="T0" fmla="*/ 8 w 108"/>
                <a:gd name="T1" fmla="*/ 0 h 68"/>
                <a:gd name="T2" fmla="*/ 108 w 108"/>
                <a:gd name="T3" fmla="*/ 24 h 68"/>
                <a:gd name="T4" fmla="*/ 93 w 108"/>
                <a:gd name="T5" fmla="*/ 62 h 68"/>
                <a:gd name="T6" fmla="*/ 90 w 108"/>
                <a:gd name="T7" fmla="*/ 66 h 68"/>
                <a:gd name="T8" fmla="*/ 86 w 108"/>
                <a:gd name="T9" fmla="*/ 68 h 68"/>
                <a:gd name="T10" fmla="*/ 84 w 108"/>
                <a:gd name="T11" fmla="*/ 67 h 68"/>
                <a:gd name="T12" fmla="*/ 83 w 108"/>
                <a:gd name="T13" fmla="*/ 62 h 68"/>
                <a:gd name="T14" fmla="*/ 83 w 108"/>
                <a:gd name="T15" fmla="*/ 53 h 68"/>
                <a:gd name="T16" fmla="*/ 82 w 108"/>
                <a:gd name="T17" fmla="*/ 45 h 68"/>
                <a:gd name="T18" fmla="*/ 81 w 108"/>
                <a:gd name="T19" fmla="*/ 39 h 68"/>
                <a:gd name="T20" fmla="*/ 77 w 108"/>
                <a:gd name="T21" fmla="*/ 39 h 68"/>
                <a:gd name="T22" fmla="*/ 74 w 108"/>
                <a:gd name="T23" fmla="*/ 43 h 68"/>
                <a:gd name="T24" fmla="*/ 70 w 108"/>
                <a:gd name="T25" fmla="*/ 47 h 68"/>
                <a:gd name="T26" fmla="*/ 66 w 108"/>
                <a:gd name="T27" fmla="*/ 53 h 68"/>
                <a:gd name="T28" fmla="*/ 60 w 108"/>
                <a:gd name="T29" fmla="*/ 59 h 68"/>
                <a:gd name="T30" fmla="*/ 54 w 108"/>
                <a:gd name="T31" fmla="*/ 61 h 68"/>
                <a:gd name="T32" fmla="*/ 47 w 108"/>
                <a:gd name="T33" fmla="*/ 60 h 68"/>
                <a:gd name="T34" fmla="*/ 40 w 108"/>
                <a:gd name="T35" fmla="*/ 57 h 68"/>
                <a:gd name="T36" fmla="*/ 35 w 108"/>
                <a:gd name="T37" fmla="*/ 51 h 68"/>
                <a:gd name="T38" fmla="*/ 32 w 108"/>
                <a:gd name="T39" fmla="*/ 43 h 68"/>
                <a:gd name="T40" fmla="*/ 32 w 108"/>
                <a:gd name="T41" fmla="*/ 35 h 68"/>
                <a:gd name="T42" fmla="*/ 33 w 108"/>
                <a:gd name="T43" fmla="*/ 29 h 68"/>
                <a:gd name="T44" fmla="*/ 36 w 108"/>
                <a:gd name="T45" fmla="*/ 23 h 68"/>
                <a:gd name="T46" fmla="*/ 36 w 108"/>
                <a:gd name="T47" fmla="*/ 22 h 68"/>
                <a:gd name="T48" fmla="*/ 31 w 108"/>
                <a:gd name="T49" fmla="*/ 20 h 68"/>
                <a:gd name="T50" fmla="*/ 26 w 108"/>
                <a:gd name="T51" fmla="*/ 19 h 68"/>
                <a:gd name="T52" fmla="*/ 20 w 108"/>
                <a:gd name="T53" fmla="*/ 18 h 68"/>
                <a:gd name="T54" fmla="*/ 13 w 108"/>
                <a:gd name="T55" fmla="*/ 16 h 68"/>
                <a:gd name="T56" fmla="*/ 6 w 108"/>
                <a:gd name="T57" fmla="*/ 16 h 68"/>
                <a:gd name="T58" fmla="*/ 1 w 108"/>
                <a:gd name="T59" fmla="*/ 15 h 68"/>
                <a:gd name="T60" fmla="*/ 0 w 108"/>
                <a:gd name="T61" fmla="*/ 15 h 68"/>
                <a:gd name="T62" fmla="*/ 8 w 108"/>
                <a:gd name="T63" fmla="*/ 0 h 6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08" h="68">
                  <a:moveTo>
                    <a:pt x="8" y="0"/>
                  </a:moveTo>
                  <a:lnTo>
                    <a:pt x="108" y="24"/>
                  </a:lnTo>
                  <a:lnTo>
                    <a:pt x="93" y="62"/>
                  </a:lnTo>
                  <a:lnTo>
                    <a:pt x="90" y="66"/>
                  </a:lnTo>
                  <a:lnTo>
                    <a:pt x="86" y="68"/>
                  </a:lnTo>
                  <a:lnTo>
                    <a:pt x="84" y="67"/>
                  </a:lnTo>
                  <a:lnTo>
                    <a:pt x="83" y="62"/>
                  </a:lnTo>
                  <a:lnTo>
                    <a:pt x="83" y="53"/>
                  </a:lnTo>
                  <a:lnTo>
                    <a:pt x="82" y="45"/>
                  </a:lnTo>
                  <a:lnTo>
                    <a:pt x="81" y="39"/>
                  </a:lnTo>
                  <a:lnTo>
                    <a:pt x="77" y="39"/>
                  </a:lnTo>
                  <a:lnTo>
                    <a:pt x="74" y="43"/>
                  </a:lnTo>
                  <a:lnTo>
                    <a:pt x="70" y="47"/>
                  </a:lnTo>
                  <a:lnTo>
                    <a:pt x="66" y="53"/>
                  </a:lnTo>
                  <a:lnTo>
                    <a:pt x="60" y="59"/>
                  </a:lnTo>
                  <a:lnTo>
                    <a:pt x="54" y="61"/>
                  </a:lnTo>
                  <a:lnTo>
                    <a:pt x="47" y="60"/>
                  </a:lnTo>
                  <a:lnTo>
                    <a:pt x="40" y="57"/>
                  </a:lnTo>
                  <a:lnTo>
                    <a:pt x="35" y="51"/>
                  </a:lnTo>
                  <a:lnTo>
                    <a:pt x="32" y="43"/>
                  </a:lnTo>
                  <a:lnTo>
                    <a:pt x="32" y="35"/>
                  </a:lnTo>
                  <a:lnTo>
                    <a:pt x="33" y="29"/>
                  </a:lnTo>
                  <a:lnTo>
                    <a:pt x="36" y="23"/>
                  </a:lnTo>
                  <a:lnTo>
                    <a:pt x="36" y="22"/>
                  </a:lnTo>
                  <a:lnTo>
                    <a:pt x="31" y="20"/>
                  </a:lnTo>
                  <a:lnTo>
                    <a:pt x="26" y="19"/>
                  </a:lnTo>
                  <a:lnTo>
                    <a:pt x="20" y="18"/>
                  </a:lnTo>
                  <a:lnTo>
                    <a:pt x="13" y="16"/>
                  </a:lnTo>
                  <a:lnTo>
                    <a:pt x="6" y="16"/>
                  </a:lnTo>
                  <a:lnTo>
                    <a:pt x="1" y="15"/>
                  </a:lnTo>
                  <a:lnTo>
                    <a:pt x="0" y="1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2" name="Freeform 45"/>
            <p:cNvSpPr>
              <a:spLocks/>
            </p:cNvSpPr>
            <p:nvPr/>
          </p:nvSpPr>
          <p:spPr bwMode="auto">
            <a:xfrm>
              <a:off x="975" y="2817"/>
              <a:ext cx="137" cy="39"/>
            </a:xfrm>
            <a:custGeom>
              <a:avLst/>
              <a:gdLst>
                <a:gd name="T0" fmla="*/ 89 w 137"/>
                <a:gd name="T1" fmla="*/ 4 h 39"/>
                <a:gd name="T2" fmla="*/ 84 w 137"/>
                <a:gd name="T3" fmla="*/ 4 h 39"/>
                <a:gd name="T4" fmla="*/ 73 w 137"/>
                <a:gd name="T5" fmla="*/ 2 h 39"/>
                <a:gd name="T6" fmla="*/ 58 w 137"/>
                <a:gd name="T7" fmla="*/ 0 h 39"/>
                <a:gd name="T8" fmla="*/ 42 w 137"/>
                <a:gd name="T9" fmla="*/ 0 h 39"/>
                <a:gd name="T10" fmla="*/ 26 w 137"/>
                <a:gd name="T11" fmla="*/ 0 h 39"/>
                <a:gd name="T12" fmla="*/ 12 w 137"/>
                <a:gd name="T13" fmla="*/ 3 h 39"/>
                <a:gd name="T14" fmla="*/ 3 w 137"/>
                <a:gd name="T15" fmla="*/ 7 h 39"/>
                <a:gd name="T16" fmla="*/ 0 w 137"/>
                <a:gd name="T17" fmla="*/ 14 h 39"/>
                <a:gd name="T18" fmla="*/ 4 w 137"/>
                <a:gd name="T19" fmla="*/ 22 h 39"/>
                <a:gd name="T20" fmla="*/ 18 w 137"/>
                <a:gd name="T21" fmla="*/ 29 h 39"/>
                <a:gd name="T22" fmla="*/ 38 w 137"/>
                <a:gd name="T23" fmla="*/ 34 h 39"/>
                <a:gd name="T24" fmla="*/ 61 w 137"/>
                <a:gd name="T25" fmla="*/ 36 h 39"/>
                <a:gd name="T26" fmla="*/ 85 w 137"/>
                <a:gd name="T27" fmla="*/ 38 h 39"/>
                <a:gd name="T28" fmla="*/ 107 w 137"/>
                <a:gd name="T29" fmla="*/ 39 h 39"/>
                <a:gd name="T30" fmla="*/ 124 w 137"/>
                <a:gd name="T31" fmla="*/ 38 h 39"/>
                <a:gd name="T32" fmla="*/ 134 w 137"/>
                <a:gd name="T33" fmla="*/ 37 h 39"/>
                <a:gd name="T34" fmla="*/ 137 w 137"/>
                <a:gd name="T35" fmla="*/ 35 h 39"/>
                <a:gd name="T36" fmla="*/ 133 w 137"/>
                <a:gd name="T37" fmla="*/ 30 h 39"/>
                <a:gd name="T38" fmla="*/ 126 w 137"/>
                <a:gd name="T39" fmla="*/ 26 h 39"/>
                <a:gd name="T40" fmla="*/ 117 w 137"/>
                <a:gd name="T41" fmla="*/ 19 h 39"/>
                <a:gd name="T42" fmla="*/ 108 w 137"/>
                <a:gd name="T43" fmla="*/ 13 h 39"/>
                <a:gd name="T44" fmla="*/ 99 w 137"/>
                <a:gd name="T45" fmla="*/ 8 h 39"/>
                <a:gd name="T46" fmla="*/ 92 w 137"/>
                <a:gd name="T47" fmla="*/ 5 h 39"/>
                <a:gd name="T48" fmla="*/ 89 w 137"/>
                <a:gd name="T49" fmla="*/ 4 h 3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7" h="39">
                  <a:moveTo>
                    <a:pt x="89" y="4"/>
                  </a:moveTo>
                  <a:lnTo>
                    <a:pt x="84" y="4"/>
                  </a:lnTo>
                  <a:lnTo>
                    <a:pt x="73" y="2"/>
                  </a:lnTo>
                  <a:lnTo>
                    <a:pt x="58" y="0"/>
                  </a:lnTo>
                  <a:lnTo>
                    <a:pt x="42" y="0"/>
                  </a:lnTo>
                  <a:lnTo>
                    <a:pt x="26" y="0"/>
                  </a:lnTo>
                  <a:lnTo>
                    <a:pt x="12" y="3"/>
                  </a:lnTo>
                  <a:lnTo>
                    <a:pt x="3" y="7"/>
                  </a:lnTo>
                  <a:lnTo>
                    <a:pt x="0" y="14"/>
                  </a:lnTo>
                  <a:lnTo>
                    <a:pt x="4" y="22"/>
                  </a:lnTo>
                  <a:lnTo>
                    <a:pt x="18" y="29"/>
                  </a:lnTo>
                  <a:lnTo>
                    <a:pt x="38" y="34"/>
                  </a:lnTo>
                  <a:lnTo>
                    <a:pt x="61" y="36"/>
                  </a:lnTo>
                  <a:lnTo>
                    <a:pt x="85" y="38"/>
                  </a:lnTo>
                  <a:lnTo>
                    <a:pt x="107" y="39"/>
                  </a:lnTo>
                  <a:lnTo>
                    <a:pt x="124" y="38"/>
                  </a:lnTo>
                  <a:lnTo>
                    <a:pt x="134" y="37"/>
                  </a:lnTo>
                  <a:lnTo>
                    <a:pt x="137" y="35"/>
                  </a:lnTo>
                  <a:lnTo>
                    <a:pt x="133" y="30"/>
                  </a:lnTo>
                  <a:lnTo>
                    <a:pt x="126" y="26"/>
                  </a:lnTo>
                  <a:lnTo>
                    <a:pt x="117" y="19"/>
                  </a:lnTo>
                  <a:lnTo>
                    <a:pt x="108" y="13"/>
                  </a:lnTo>
                  <a:lnTo>
                    <a:pt x="99" y="8"/>
                  </a:lnTo>
                  <a:lnTo>
                    <a:pt x="92" y="5"/>
                  </a:lnTo>
                  <a:lnTo>
                    <a:pt x="89" y="4"/>
                  </a:lnTo>
                  <a:close/>
                </a:path>
              </a:pathLst>
            </a:custGeom>
            <a:solidFill>
              <a:srgbClr val="0000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3" name="Freeform 46"/>
            <p:cNvSpPr>
              <a:spLocks/>
            </p:cNvSpPr>
            <p:nvPr/>
          </p:nvSpPr>
          <p:spPr bwMode="auto">
            <a:xfrm>
              <a:off x="1054" y="2784"/>
              <a:ext cx="174" cy="86"/>
            </a:xfrm>
            <a:custGeom>
              <a:avLst/>
              <a:gdLst>
                <a:gd name="T0" fmla="*/ 172 w 174"/>
                <a:gd name="T1" fmla="*/ 86 h 86"/>
                <a:gd name="T2" fmla="*/ 168 w 174"/>
                <a:gd name="T3" fmla="*/ 86 h 86"/>
                <a:gd name="T4" fmla="*/ 159 w 174"/>
                <a:gd name="T5" fmla="*/ 86 h 86"/>
                <a:gd name="T6" fmla="*/ 145 w 174"/>
                <a:gd name="T7" fmla="*/ 86 h 86"/>
                <a:gd name="T8" fmla="*/ 128 w 174"/>
                <a:gd name="T9" fmla="*/ 86 h 86"/>
                <a:gd name="T10" fmla="*/ 108 w 174"/>
                <a:gd name="T11" fmla="*/ 85 h 86"/>
                <a:gd name="T12" fmla="*/ 86 w 174"/>
                <a:gd name="T13" fmla="*/ 83 h 86"/>
                <a:gd name="T14" fmla="*/ 63 w 174"/>
                <a:gd name="T15" fmla="*/ 78 h 86"/>
                <a:gd name="T16" fmla="*/ 42 w 174"/>
                <a:gd name="T17" fmla="*/ 72 h 86"/>
                <a:gd name="T18" fmla="*/ 28 w 174"/>
                <a:gd name="T19" fmla="*/ 68 h 86"/>
                <a:gd name="T20" fmla="*/ 17 w 174"/>
                <a:gd name="T21" fmla="*/ 63 h 86"/>
                <a:gd name="T22" fmla="*/ 10 w 174"/>
                <a:gd name="T23" fmla="*/ 59 h 86"/>
                <a:gd name="T24" fmla="*/ 6 w 174"/>
                <a:gd name="T25" fmla="*/ 54 h 86"/>
                <a:gd name="T26" fmla="*/ 2 w 174"/>
                <a:gd name="T27" fmla="*/ 51 h 86"/>
                <a:gd name="T28" fmla="*/ 1 w 174"/>
                <a:gd name="T29" fmla="*/ 47 h 86"/>
                <a:gd name="T30" fmla="*/ 0 w 174"/>
                <a:gd name="T31" fmla="*/ 46 h 86"/>
                <a:gd name="T32" fmla="*/ 0 w 174"/>
                <a:gd name="T33" fmla="*/ 45 h 86"/>
                <a:gd name="T34" fmla="*/ 90 w 174"/>
                <a:gd name="T35" fmla="*/ 0 h 86"/>
                <a:gd name="T36" fmla="*/ 150 w 174"/>
                <a:gd name="T37" fmla="*/ 20 h 86"/>
                <a:gd name="T38" fmla="*/ 151 w 174"/>
                <a:gd name="T39" fmla="*/ 22 h 86"/>
                <a:gd name="T40" fmla="*/ 155 w 174"/>
                <a:gd name="T41" fmla="*/ 26 h 86"/>
                <a:gd name="T42" fmla="*/ 160 w 174"/>
                <a:gd name="T43" fmla="*/ 33 h 86"/>
                <a:gd name="T44" fmla="*/ 166 w 174"/>
                <a:gd name="T45" fmla="*/ 43 h 86"/>
                <a:gd name="T46" fmla="*/ 170 w 174"/>
                <a:gd name="T47" fmla="*/ 53 h 86"/>
                <a:gd name="T48" fmla="*/ 174 w 174"/>
                <a:gd name="T49" fmla="*/ 64 h 86"/>
                <a:gd name="T50" fmla="*/ 174 w 174"/>
                <a:gd name="T51" fmla="*/ 76 h 86"/>
                <a:gd name="T52" fmla="*/ 172 w 174"/>
                <a:gd name="T53" fmla="*/ 86 h 8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74" h="86">
                  <a:moveTo>
                    <a:pt x="172" y="86"/>
                  </a:moveTo>
                  <a:lnTo>
                    <a:pt x="168" y="86"/>
                  </a:lnTo>
                  <a:lnTo>
                    <a:pt x="159" y="86"/>
                  </a:lnTo>
                  <a:lnTo>
                    <a:pt x="145" y="86"/>
                  </a:lnTo>
                  <a:lnTo>
                    <a:pt x="128" y="86"/>
                  </a:lnTo>
                  <a:lnTo>
                    <a:pt x="108" y="85"/>
                  </a:lnTo>
                  <a:lnTo>
                    <a:pt x="86" y="83"/>
                  </a:lnTo>
                  <a:lnTo>
                    <a:pt x="63" y="78"/>
                  </a:lnTo>
                  <a:lnTo>
                    <a:pt x="42" y="72"/>
                  </a:lnTo>
                  <a:lnTo>
                    <a:pt x="28" y="68"/>
                  </a:lnTo>
                  <a:lnTo>
                    <a:pt x="17" y="63"/>
                  </a:lnTo>
                  <a:lnTo>
                    <a:pt x="10" y="59"/>
                  </a:lnTo>
                  <a:lnTo>
                    <a:pt x="6" y="54"/>
                  </a:lnTo>
                  <a:lnTo>
                    <a:pt x="2" y="51"/>
                  </a:lnTo>
                  <a:lnTo>
                    <a:pt x="1" y="47"/>
                  </a:lnTo>
                  <a:lnTo>
                    <a:pt x="0" y="46"/>
                  </a:lnTo>
                  <a:lnTo>
                    <a:pt x="0" y="45"/>
                  </a:lnTo>
                  <a:lnTo>
                    <a:pt x="90" y="0"/>
                  </a:lnTo>
                  <a:lnTo>
                    <a:pt x="150" y="20"/>
                  </a:lnTo>
                  <a:lnTo>
                    <a:pt x="151" y="22"/>
                  </a:lnTo>
                  <a:lnTo>
                    <a:pt x="155" y="26"/>
                  </a:lnTo>
                  <a:lnTo>
                    <a:pt x="160" y="33"/>
                  </a:lnTo>
                  <a:lnTo>
                    <a:pt x="166" y="43"/>
                  </a:lnTo>
                  <a:lnTo>
                    <a:pt x="170" y="53"/>
                  </a:lnTo>
                  <a:lnTo>
                    <a:pt x="174" y="64"/>
                  </a:lnTo>
                  <a:lnTo>
                    <a:pt x="174" y="76"/>
                  </a:lnTo>
                  <a:lnTo>
                    <a:pt x="172" y="86"/>
                  </a:lnTo>
                  <a:close/>
                </a:path>
              </a:pathLst>
            </a:custGeom>
            <a:solidFill>
              <a:srgbClr val="007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7"/>
          <p:cNvGrpSpPr>
            <a:grpSpLocks/>
          </p:cNvGrpSpPr>
          <p:nvPr/>
        </p:nvGrpSpPr>
        <p:grpSpPr bwMode="auto">
          <a:xfrm>
            <a:off x="890588" y="2262188"/>
            <a:ext cx="7135812" cy="1235075"/>
            <a:chOff x="561" y="1425"/>
            <a:chExt cx="4495" cy="778"/>
          </a:xfrm>
        </p:grpSpPr>
        <p:sp>
          <p:nvSpPr>
            <p:cNvPr id="14354" name="Rectangle 4"/>
            <p:cNvSpPr>
              <a:spLocks noChangeArrowheads="1"/>
            </p:cNvSpPr>
            <p:nvPr/>
          </p:nvSpPr>
          <p:spPr bwMode="auto">
            <a:xfrm>
              <a:off x="2198" y="1540"/>
              <a:ext cx="2858" cy="5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u="sng">
                  <a:solidFill>
                    <a:srgbClr val="005400"/>
                  </a:solidFill>
                </a:rPr>
                <a:t>           Sales on Account          </a:t>
              </a:r>
              <a:endParaRPr lang="en-US" altLang="en-US" sz="2400">
                <a:solidFill>
                  <a:srgbClr val="005400"/>
                </a:solidFill>
              </a:endParaRP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Average Accounts Receivable</a:t>
              </a:r>
            </a:p>
          </p:txBody>
        </p:sp>
        <p:sp>
          <p:nvSpPr>
            <p:cNvPr id="14355" name="Rectangle 5"/>
            <p:cNvSpPr>
              <a:spLocks noChangeArrowheads="1"/>
            </p:cNvSpPr>
            <p:nvPr/>
          </p:nvSpPr>
          <p:spPr bwMode="auto">
            <a:xfrm>
              <a:off x="561" y="1425"/>
              <a:ext cx="1230" cy="7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Accounts Receivable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Turnover</a:t>
              </a:r>
            </a:p>
          </p:txBody>
        </p:sp>
        <p:sp>
          <p:nvSpPr>
            <p:cNvPr id="14356" name="Rectangle 6"/>
            <p:cNvSpPr>
              <a:spLocks noChangeArrowheads="1"/>
            </p:cNvSpPr>
            <p:nvPr/>
          </p:nvSpPr>
          <p:spPr bwMode="auto">
            <a:xfrm>
              <a:off x="1809" y="1655"/>
              <a:ext cx="270" cy="3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=</a:t>
              </a:r>
            </a:p>
          </p:txBody>
        </p:sp>
      </p:grp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66700"/>
            <a:ext cx="9067800" cy="725488"/>
          </a:xfrm>
        </p:spPr>
        <p:txBody>
          <a:bodyPr/>
          <a:lstStyle/>
          <a:p>
            <a:pPr>
              <a:defRPr/>
            </a:pPr>
            <a:r>
              <a:rPr lang="en-US" altLang="en-US" dirty="0"/>
              <a:t>Accounts Receivable Turnover</a:t>
            </a:r>
            <a:br>
              <a:rPr lang="en-US" altLang="en-US" dirty="0"/>
            </a:br>
            <a:r>
              <a:rPr lang="en-US" altLang="en-US" sz="2400" dirty="0"/>
              <a:t>We will use average</a:t>
            </a:r>
          </a:p>
        </p:txBody>
      </p:sp>
      <p:graphicFrame>
        <p:nvGraphicFramePr>
          <p:cNvPr id="45064" name="Object 8">
            <a:hlinkClick r:id="" action="ppaction://ole?verb=0"/>
          </p:cNvPr>
          <p:cNvGraphicFramePr>
            <a:graphicFrameLocks/>
          </p:cNvGraphicFramePr>
          <p:nvPr/>
        </p:nvGraphicFramePr>
        <p:xfrm>
          <a:off x="6497638" y="5043488"/>
          <a:ext cx="2447925" cy="1352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8" name="Clip" r:id="rId3" imgW="5486400" imgH="3009990" progId="MS_ClipArt_Gallery.2">
                  <p:embed/>
                </p:oleObj>
              </mc:Choice>
              <mc:Fallback>
                <p:oleObj name="Clip" r:id="rId3" imgW="5486400" imgH="3009990" progId="MS_ClipArt_Gallery.2">
                  <p:embed/>
                  <p:pic>
                    <p:nvPicPr>
                      <p:cNvPr id="0" name="Object 8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7638" y="5043488"/>
                        <a:ext cx="2447925" cy="1352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5069" name="Group 13"/>
          <p:cNvGrpSpPr>
            <a:grpSpLocks/>
          </p:cNvGrpSpPr>
          <p:nvPr/>
        </p:nvGrpSpPr>
        <p:grpSpPr bwMode="auto">
          <a:xfrm>
            <a:off x="890588" y="3557588"/>
            <a:ext cx="8054975" cy="1235075"/>
            <a:chOff x="561" y="2241"/>
            <a:chExt cx="5074" cy="778"/>
          </a:xfrm>
        </p:grpSpPr>
        <p:sp>
          <p:nvSpPr>
            <p:cNvPr id="14350" name="Rectangle 9"/>
            <p:cNvSpPr>
              <a:spLocks noChangeArrowheads="1"/>
            </p:cNvSpPr>
            <p:nvPr/>
          </p:nvSpPr>
          <p:spPr bwMode="auto">
            <a:xfrm>
              <a:off x="4235" y="2471"/>
              <a:ext cx="1400" cy="3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=  26.70 times</a:t>
              </a:r>
            </a:p>
          </p:txBody>
        </p:sp>
        <p:sp>
          <p:nvSpPr>
            <p:cNvPr id="14351" name="Rectangle 10"/>
            <p:cNvSpPr>
              <a:spLocks noChangeArrowheads="1"/>
            </p:cNvSpPr>
            <p:nvPr/>
          </p:nvSpPr>
          <p:spPr bwMode="auto">
            <a:xfrm>
              <a:off x="2047" y="2356"/>
              <a:ext cx="2200" cy="5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u="sng">
                  <a:solidFill>
                    <a:srgbClr val="005400"/>
                  </a:solidFill>
                </a:rPr>
                <a:t>            $494,000           </a:t>
              </a:r>
              <a:endParaRPr lang="en-US" altLang="en-US" sz="2400">
                <a:solidFill>
                  <a:srgbClr val="005400"/>
                </a:solidFill>
              </a:endParaRP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($17,000 + $20,000) ÷ 2</a:t>
              </a:r>
            </a:p>
          </p:txBody>
        </p:sp>
        <p:sp>
          <p:nvSpPr>
            <p:cNvPr id="14352" name="Rectangle 11"/>
            <p:cNvSpPr>
              <a:spLocks noChangeArrowheads="1"/>
            </p:cNvSpPr>
            <p:nvPr/>
          </p:nvSpPr>
          <p:spPr bwMode="auto">
            <a:xfrm>
              <a:off x="561" y="2241"/>
              <a:ext cx="1230" cy="7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Accounts Receivable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Turnover</a:t>
              </a:r>
            </a:p>
          </p:txBody>
        </p:sp>
        <p:sp>
          <p:nvSpPr>
            <p:cNvPr id="14353" name="Rectangle 12"/>
            <p:cNvSpPr>
              <a:spLocks noChangeArrowheads="1"/>
            </p:cNvSpPr>
            <p:nvPr/>
          </p:nvSpPr>
          <p:spPr bwMode="auto">
            <a:xfrm>
              <a:off x="1761" y="2471"/>
              <a:ext cx="270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=</a:t>
              </a:r>
            </a:p>
          </p:txBody>
        </p:sp>
      </p:grpSp>
      <p:sp>
        <p:nvSpPr>
          <p:cNvPr id="45070" name="Rectangle 14"/>
          <p:cNvSpPr>
            <a:spLocks noChangeArrowheads="1"/>
          </p:cNvSpPr>
          <p:nvPr/>
        </p:nvSpPr>
        <p:spPr bwMode="auto">
          <a:xfrm>
            <a:off x="554038" y="5062538"/>
            <a:ext cx="5064125" cy="1241425"/>
          </a:xfrm>
          <a:prstGeom prst="rect">
            <a:avLst/>
          </a:prstGeom>
          <a:solidFill>
            <a:schemeClr val="tx1"/>
          </a:solidFill>
          <a:ln w="57150" cmpd="thinThick">
            <a:solidFill>
              <a:srgbClr val="00279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l"/>
              <a:defRPr sz="3200"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u"/>
              <a:defRPr sz="2800" b="1">
                <a:solidFill>
                  <a:srgbClr val="4C2E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defRPr sz="2400" b="1">
                <a:solidFill>
                  <a:srgbClr val="900784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26A0"/>
                </a:solidFill>
              </a:rPr>
              <a:t>This ratio measures how many times a company converts its receivables into cash each year.</a:t>
            </a:r>
          </a:p>
        </p:txBody>
      </p:sp>
      <p:sp>
        <p:nvSpPr>
          <p:cNvPr id="45074" name="Rectangle 18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185150" cy="838200"/>
          </a:xfrm>
        </p:spPr>
        <p:txBody>
          <a:bodyPr/>
          <a:lstStyle/>
          <a:p>
            <a:pPr algn="ctr">
              <a:buFont typeface="Monotype Sorts" panose="05000000000000000000" pitchFamily="2" charset="2"/>
              <a:buNone/>
              <a:defRPr/>
            </a:pPr>
            <a:r>
              <a:rPr lang="en-US" altLang="en-US" sz="3600" u="sng">
                <a:solidFill>
                  <a:srgbClr val="247C1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#3</a:t>
            </a:r>
            <a:endParaRPr lang="en-US" altLang="en-US" sz="3600">
              <a:solidFill>
                <a:srgbClr val="247C18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45082" name="Group 26"/>
          <p:cNvGrpSpPr>
            <a:grpSpLocks/>
          </p:cNvGrpSpPr>
          <p:nvPr/>
        </p:nvGrpSpPr>
        <p:grpSpPr bwMode="auto">
          <a:xfrm>
            <a:off x="5257800" y="1600200"/>
            <a:ext cx="3733800" cy="1295400"/>
            <a:chOff x="3312" y="1008"/>
            <a:chExt cx="2352" cy="816"/>
          </a:xfrm>
        </p:grpSpPr>
        <p:sp>
          <p:nvSpPr>
            <p:cNvPr id="14348" name="Line 24"/>
            <p:cNvSpPr>
              <a:spLocks noChangeShapeType="1"/>
            </p:cNvSpPr>
            <p:nvPr/>
          </p:nvSpPr>
          <p:spPr bwMode="auto">
            <a:xfrm flipH="1">
              <a:off x="4656" y="1488"/>
              <a:ext cx="240" cy="336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/>
            <a:p>
              <a:endParaRPr lang="en-US"/>
            </a:p>
          </p:txBody>
        </p:sp>
        <p:sp>
          <p:nvSpPr>
            <p:cNvPr id="14349" name="Rectangle 22"/>
            <p:cNvSpPr>
              <a:spLocks noChangeArrowheads="1"/>
            </p:cNvSpPr>
            <p:nvPr/>
          </p:nvSpPr>
          <p:spPr bwMode="auto">
            <a:xfrm>
              <a:off x="3312" y="1008"/>
              <a:ext cx="2352" cy="552"/>
            </a:xfrm>
            <a:prstGeom prst="rect">
              <a:avLst/>
            </a:prstGeom>
            <a:solidFill>
              <a:schemeClr val="tx1"/>
            </a:solidFill>
            <a:ln w="57150" cmpd="thinThick">
              <a:solidFill>
                <a:srgbClr val="00279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chemeClr val="hlink"/>
                  </a:solidFill>
                </a:rPr>
                <a:t>Average, net accounts </a:t>
              </a:r>
              <a:br>
                <a:rPr lang="en-US" altLang="en-US" sz="2400">
                  <a:solidFill>
                    <a:schemeClr val="hlink"/>
                  </a:solidFill>
                </a:rPr>
              </a:br>
              <a:r>
                <a:rPr lang="en-US" altLang="en-US" sz="2400">
                  <a:solidFill>
                    <a:schemeClr val="hlink"/>
                  </a:solidFill>
                </a:rPr>
                <a:t>receivable</a:t>
              </a:r>
            </a:p>
          </p:txBody>
        </p:sp>
      </p:grpSp>
      <p:grpSp>
        <p:nvGrpSpPr>
          <p:cNvPr id="45081" name="Group 25"/>
          <p:cNvGrpSpPr>
            <a:grpSpLocks/>
          </p:cNvGrpSpPr>
          <p:nvPr/>
        </p:nvGrpSpPr>
        <p:grpSpPr bwMode="auto">
          <a:xfrm>
            <a:off x="990600" y="1622425"/>
            <a:ext cx="3505200" cy="968375"/>
            <a:chOff x="624" y="1022"/>
            <a:chExt cx="2208" cy="610"/>
          </a:xfrm>
        </p:grpSpPr>
        <p:sp>
          <p:nvSpPr>
            <p:cNvPr id="14346" name="Rectangle 21"/>
            <p:cNvSpPr>
              <a:spLocks noChangeArrowheads="1"/>
            </p:cNvSpPr>
            <p:nvPr/>
          </p:nvSpPr>
          <p:spPr bwMode="auto">
            <a:xfrm>
              <a:off x="624" y="1022"/>
              <a:ext cx="1872" cy="322"/>
            </a:xfrm>
            <a:prstGeom prst="rect">
              <a:avLst/>
            </a:prstGeom>
            <a:solidFill>
              <a:schemeClr val="tx1"/>
            </a:solidFill>
            <a:ln w="57150" cmpd="thinThick">
              <a:solidFill>
                <a:srgbClr val="00279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chemeClr val="hlink"/>
                  </a:solidFill>
                </a:rPr>
                <a:t>Net, credit sales</a:t>
              </a:r>
            </a:p>
          </p:txBody>
        </p:sp>
        <p:sp>
          <p:nvSpPr>
            <p:cNvPr id="14347" name="Line 23"/>
            <p:cNvSpPr>
              <a:spLocks noChangeShapeType="1"/>
            </p:cNvSpPr>
            <p:nvPr/>
          </p:nvSpPr>
          <p:spPr bwMode="auto">
            <a:xfrm>
              <a:off x="2496" y="1152"/>
              <a:ext cx="336" cy="48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45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5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45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45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5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70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Number of Days’ Sales</a:t>
            </a:r>
            <a:br>
              <a:rPr lang="en-US" altLang="en-US" dirty="0"/>
            </a:br>
            <a:r>
              <a:rPr lang="en-US" altLang="en-US" dirty="0"/>
              <a:t>in Accounts Receivable</a:t>
            </a:r>
          </a:p>
        </p:txBody>
      </p:sp>
      <p:sp>
        <p:nvSpPr>
          <p:cNvPr id="123907" name="Rectangle 3"/>
          <p:cNvSpPr>
            <a:spLocks noChangeArrowheads="1"/>
          </p:cNvSpPr>
          <p:nvPr/>
        </p:nvSpPr>
        <p:spPr bwMode="auto">
          <a:xfrm>
            <a:off x="1219200" y="5029200"/>
            <a:ext cx="5064125" cy="1241425"/>
          </a:xfrm>
          <a:prstGeom prst="rect">
            <a:avLst/>
          </a:prstGeom>
          <a:solidFill>
            <a:srgbClr val="FCFEB9"/>
          </a:solidFill>
          <a:ln w="57150" cmpd="thinThick">
            <a:solidFill>
              <a:srgbClr val="4C2E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l"/>
              <a:defRPr sz="3200"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u"/>
              <a:defRPr sz="2800" b="1">
                <a:solidFill>
                  <a:srgbClr val="4C2E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defRPr sz="2400" b="1">
                <a:solidFill>
                  <a:srgbClr val="900784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4C2E00"/>
                </a:solidFill>
              </a:rPr>
              <a:t>Measures, on average, how many days it takes to collect an account receivable. 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966788" y="2209800"/>
            <a:ext cx="2257425" cy="118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l"/>
              <a:defRPr sz="3200"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u"/>
              <a:defRPr sz="2800" b="1">
                <a:solidFill>
                  <a:srgbClr val="4C2E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defRPr sz="2400" b="1">
                <a:solidFill>
                  <a:srgbClr val="900784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5400"/>
                </a:solidFill>
              </a:rPr>
              <a:t>Days’ Sales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5400"/>
                </a:solidFill>
              </a:rPr>
              <a:t>in Accounts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5400"/>
                </a:solidFill>
              </a:rPr>
              <a:t>Receivables</a:t>
            </a: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3176588" y="2574925"/>
            <a:ext cx="4286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l"/>
              <a:defRPr sz="3200"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u"/>
              <a:defRPr sz="2800" b="1">
                <a:solidFill>
                  <a:srgbClr val="4C2E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defRPr sz="2400" b="1">
                <a:solidFill>
                  <a:srgbClr val="900784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5400"/>
                </a:solidFill>
              </a:rPr>
              <a:t>=</a:t>
            </a: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3660775" y="2392363"/>
            <a:ext cx="4652963" cy="81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l"/>
              <a:defRPr sz="3200"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u"/>
              <a:defRPr sz="2800" b="1">
                <a:solidFill>
                  <a:srgbClr val="4C2E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defRPr sz="2400" b="1">
                <a:solidFill>
                  <a:srgbClr val="900784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u="sng">
                <a:solidFill>
                  <a:srgbClr val="005400"/>
                </a:solidFill>
              </a:rPr>
              <a:t>                  365 Days                  </a:t>
            </a:r>
            <a:endParaRPr lang="en-US" altLang="en-US" sz="2400">
              <a:solidFill>
                <a:srgbClr val="005400"/>
              </a:solidFill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5400"/>
                </a:solidFill>
              </a:rPr>
              <a:t>Accounts Receivable Turnover</a:t>
            </a:r>
          </a:p>
        </p:txBody>
      </p:sp>
      <p:grpSp>
        <p:nvGrpSpPr>
          <p:cNvPr id="123916" name="Group 12"/>
          <p:cNvGrpSpPr>
            <a:grpSpLocks/>
          </p:cNvGrpSpPr>
          <p:nvPr/>
        </p:nvGrpSpPr>
        <p:grpSpPr bwMode="auto">
          <a:xfrm>
            <a:off x="966788" y="3429000"/>
            <a:ext cx="6988175" cy="1184275"/>
            <a:chOff x="609" y="2433"/>
            <a:chExt cx="4402" cy="746"/>
          </a:xfrm>
        </p:grpSpPr>
        <p:sp>
          <p:nvSpPr>
            <p:cNvPr id="15370" name="Rectangle 7"/>
            <p:cNvSpPr>
              <a:spLocks noChangeArrowheads="1"/>
            </p:cNvSpPr>
            <p:nvPr/>
          </p:nvSpPr>
          <p:spPr bwMode="auto">
            <a:xfrm>
              <a:off x="3707" y="2711"/>
              <a:ext cx="1304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=  13.67 days</a:t>
              </a:r>
            </a:p>
          </p:txBody>
        </p:sp>
        <p:sp>
          <p:nvSpPr>
            <p:cNvPr id="15371" name="Rectangle 8"/>
            <p:cNvSpPr>
              <a:spLocks noChangeArrowheads="1"/>
            </p:cNvSpPr>
            <p:nvPr/>
          </p:nvSpPr>
          <p:spPr bwMode="auto">
            <a:xfrm>
              <a:off x="2001" y="2663"/>
              <a:ext cx="270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=</a:t>
              </a:r>
            </a:p>
          </p:txBody>
        </p:sp>
        <p:sp>
          <p:nvSpPr>
            <p:cNvPr id="15372" name="Rectangle 9"/>
            <p:cNvSpPr>
              <a:spLocks noChangeArrowheads="1"/>
            </p:cNvSpPr>
            <p:nvPr/>
          </p:nvSpPr>
          <p:spPr bwMode="auto">
            <a:xfrm>
              <a:off x="2370" y="2548"/>
              <a:ext cx="1266" cy="5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u="sng">
                  <a:solidFill>
                    <a:srgbClr val="005400"/>
                  </a:solidFill>
                </a:rPr>
                <a:t>   365 Days   </a:t>
              </a:r>
              <a:endParaRPr lang="en-US" altLang="en-US" sz="2400">
                <a:solidFill>
                  <a:srgbClr val="005400"/>
                </a:solidFill>
              </a:endParaRP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26.70 Times</a:t>
              </a:r>
            </a:p>
          </p:txBody>
        </p:sp>
        <p:sp>
          <p:nvSpPr>
            <p:cNvPr id="15373" name="Rectangle 10"/>
            <p:cNvSpPr>
              <a:spLocks noChangeArrowheads="1"/>
            </p:cNvSpPr>
            <p:nvPr/>
          </p:nvSpPr>
          <p:spPr bwMode="auto">
            <a:xfrm>
              <a:off x="609" y="2433"/>
              <a:ext cx="1422" cy="7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Days’ Sales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in Accounts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Receivables</a:t>
              </a:r>
            </a:p>
          </p:txBody>
        </p:sp>
      </p:grpSp>
      <p:sp>
        <p:nvSpPr>
          <p:cNvPr id="123915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185150" cy="838200"/>
          </a:xfrm>
        </p:spPr>
        <p:txBody>
          <a:bodyPr/>
          <a:lstStyle/>
          <a:p>
            <a:pPr algn="ctr">
              <a:buFont typeface="Monotype Sorts" panose="05000000000000000000" pitchFamily="2" charset="2"/>
              <a:buNone/>
              <a:defRPr/>
            </a:pPr>
            <a:r>
              <a:rPr lang="en-US" altLang="en-US" sz="3600" u="sng">
                <a:solidFill>
                  <a:srgbClr val="247C1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#4</a:t>
            </a:r>
            <a:endParaRPr lang="en-US" altLang="en-US" sz="3600">
              <a:solidFill>
                <a:srgbClr val="247C18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123926" name="Picture 22" descr="C:\AAA-temp\Calndr.bmp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C6F9F9"/>
              </a:clrFrom>
              <a:clrTo>
                <a:srgbClr val="C6F9F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324350"/>
            <a:ext cx="1943100" cy="2354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39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39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23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23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7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Number of Days’ Sales</a:t>
            </a:r>
            <a:br>
              <a:rPr lang="en-US" altLang="en-US" dirty="0"/>
            </a:br>
            <a:r>
              <a:rPr lang="en-US" altLang="en-US" dirty="0"/>
              <a:t>in Accounts Receivable</a:t>
            </a:r>
          </a:p>
        </p:txBody>
      </p:sp>
      <p:sp>
        <p:nvSpPr>
          <p:cNvPr id="16387" name="Rectangle 4"/>
          <p:cNvSpPr>
            <a:spLocks noChangeArrowheads="1"/>
          </p:cNvSpPr>
          <p:nvPr/>
        </p:nvSpPr>
        <p:spPr bwMode="auto">
          <a:xfrm>
            <a:off x="1219200" y="5029200"/>
            <a:ext cx="5064125" cy="1241425"/>
          </a:xfrm>
          <a:prstGeom prst="rect">
            <a:avLst/>
          </a:prstGeom>
          <a:solidFill>
            <a:srgbClr val="FCFEB9"/>
          </a:solidFill>
          <a:ln w="57150" cmpd="thinThick">
            <a:solidFill>
              <a:srgbClr val="4C2E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l"/>
              <a:defRPr sz="3200"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u"/>
              <a:defRPr sz="2800" b="1">
                <a:solidFill>
                  <a:srgbClr val="4C2E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defRPr sz="2400" b="1">
                <a:solidFill>
                  <a:srgbClr val="900784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4C2E00"/>
                </a:solidFill>
              </a:rPr>
              <a:t>In practice, would 45 days be a desirable number of days in receivables?</a:t>
            </a:r>
          </a:p>
        </p:txBody>
      </p:sp>
      <p:sp>
        <p:nvSpPr>
          <p:cNvPr id="46096" name="Rectangle 16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185150" cy="838200"/>
          </a:xfrm>
        </p:spPr>
        <p:txBody>
          <a:bodyPr/>
          <a:lstStyle/>
          <a:p>
            <a:pPr algn="ctr">
              <a:buFont typeface="Monotype Sorts" panose="05000000000000000000" pitchFamily="2" charset="2"/>
              <a:buNone/>
              <a:defRPr/>
            </a:pPr>
            <a:r>
              <a:rPr lang="en-US" altLang="en-US" sz="3600" u="sng">
                <a:solidFill>
                  <a:srgbClr val="247C1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#4</a:t>
            </a:r>
            <a:endParaRPr lang="en-US" altLang="en-US" sz="3600">
              <a:solidFill>
                <a:srgbClr val="247C18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6389" name="Rectangle 18"/>
          <p:cNvSpPr>
            <a:spLocks noChangeArrowheads="1"/>
          </p:cNvSpPr>
          <p:nvPr/>
        </p:nvSpPr>
        <p:spPr bwMode="auto">
          <a:xfrm>
            <a:off x="966788" y="2209800"/>
            <a:ext cx="2257425" cy="118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l"/>
              <a:defRPr sz="3200"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u"/>
              <a:defRPr sz="2800" b="1">
                <a:solidFill>
                  <a:srgbClr val="4C2E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defRPr sz="2400" b="1">
                <a:solidFill>
                  <a:srgbClr val="900784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5400"/>
                </a:solidFill>
              </a:rPr>
              <a:t>Days’ Sales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5400"/>
                </a:solidFill>
              </a:rPr>
              <a:t>in Accounts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5400"/>
                </a:solidFill>
              </a:rPr>
              <a:t>Receivables</a:t>
            </a:r>
          </a:p>
        </p:txBody>
      </p:sp>
      <p:sp>
        <p:nvSpPr>
          <p:cNvPr id="16390" name="Rectangle 19"/>
          <p:cNvSpPr>
            <a:spLocks noChangeArrowheads="1"/>
          </p:cNvSpPr>
          <p:nvPr/>
        </p:nvSpPr>
        <p:spPr bwMode="auto">
          <a:xfrm>
            <a:off x="3176588" y="2574925"/>
            <a:ext cx="4286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l"/>
              <a:defRPr sz="3200"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u"/>
              <a:defRPr sz="2800" b="1">
                <a:solidFill>
                  <a:srgbClr val="4C2E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defRPr sz="2400" b="1">
                <a:solidFill>
                  <a:srgbClr val="900784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5400"/>
                </a:solidFill>
              </a:rPr>
              <a:t>=</a:t>
            </a:r>
          </a:p>
        </p:txBody>
      </p:sp>
      <p:sp>
        <p:nvSpPr>
          <p:cNvPr id="16391" name="Rectangle 20"/>
          <p:cNvSpPr>
            <a:spLocks noChangeArrowheads="1"/>
          </p:cNvSpPr>
          <p:nvPr/>
        </p:nvSpPr>
        <p:spPr bwMode="auto">
          <a:xfrm>
            <a:off x="3660775" y="2392363"/>
            <a:ext cx="4652963" cy="81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l"/>
              <a:defRPr sz="3200"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u"/>
              <a:defRPr sz="2800" b="1">
                <a:solidFill>
                  <a:srgbClr val="4C2E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defRPr sz="2400" b="1">
                <a:solidFill>
                  <a:srgbClr val="900784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u="sng">
                <a:solidFill>
                  <a:srgbClr val="005400"/>
                </a:solidFill>
              </a:rPr>
              <a:t>                  365 Days                  </a:t>
            </a:r>
            <a:endParaRPr lang="en-US" altLang="en-US" sz="2400">
              <a:solidFill>
                <a:srgbClr val="005400"/>
              </a:solidFill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5400"/>
                </a:solidFill>
              </a:rPr>
              <a:t>Accounts Receivable Turnover</a:t>
            </a:r>
          </a:p>
        </p:txBody>
      </p:sp>
      <p:grpSp>
        <p:nvGrpSpPr>
          <p:cNvPr id="16392" name="Group 21"/>
          <p:cNvGrpSpPr>
            <a:grpSpLocks/>
          </p:cNvGrpSpPr>
          <p:nvPr/>
        </p:nvGrpSpPr>
        <p:grpSpPr bwMode="auto">
          <a:xfrm>
            <a:off x="966788" y="3429000"/>
            <a:ext cx="6988175" cy="1184275"/>
            <a:chOff x="609" y="2433"/>
            <a:chExt cx="4402" cy="746"/>
          </a:xfrm>
        </p:grpSpPr>
        <p:sp>
          <p:nvSpPr>
            <p:cNvPr id="16394" name="Rectangle 22"/>
            <p:cNvSpPr>
              <a:spLocks noChangeArrowheads="1"/>
            </p:cNvSpPr>
            <p:nvPr/>
          </p:nvSpPr>
          <p:spPr bwMode="auto">
            <a:xfrm>
              <a:off x="3707" y="2711"/>
              <a:ext cx="1304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=  13.67 days</a:t>
              </a:r>
            </a:p>
          </p:txBody>
        </p:sp>
        <p:sp>
          <p:nvSpPr>
            <p:cNvPr id="16395" name="Rectangle 23"/>
            <p:cNvSpPr>
              <a:spLocks noChangeArrowheads="1"/>
            </p:cNvSpPr>
            <p:nvPr/>
          </p:nvSpPr>
          <p:spPr bwMode="auto">
            <a:xfrm>
              <a:off x="2001" y="2663"/>
              <a:ext cx="270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=</a:t>
              </a:r>
            </a:p>
          </p:txBody>
        </p:sp>
        <p:sp>
          <p:nvSpPr>
            <p:cNvPr id="16396" name="Rectangle 24"/>
            <p:cNvSpPr>
              <a:spLocks noChangeArrowheads="1"/>
            </p:cNvSpPr>
            <p:nvPr/>
          </p:nvSpPr>
          <p:spPr bwMode="auto">
            <a:xfrm>
              <a:off x="2370" y="2548"/>
              <a:ext cx="1266" cy="5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u="sng">
                  <a:solidFill>
                    <a:srgbClr val="005400"/>
                  </a:solidFill>
                </a:rPr>
                <a:t>   365 Days   </a:t>
              </a:r>
              <a:endParaRPr lang="en-US" altLang="en-US" sz="2400">
                <a:solidFill>
                  <a:srgbClr val="005400"/>
                </a:solidFill>
              </a:endParaRP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26.70 Times</a:t>
              </a:r>
            </a:p>
          </p:txBody>
        </p:sp>
        <p:sp>
          <p:nvSpPr>
            <p:cNvPr id="16397" name="Rectangle 25"/>
            <p:cNvSpPr>
              <a:spLocks noChangeArrowheads="1"/>
            </p:cNvSpPr>
            <p:nvPr/>
          </p:nvSpPr>
          <p:spPr bwMode="auto">
            <a:xfrm>
              <a:off x="609" y="2433"/>
              <a:ext cx="1422" cy="7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Days’ Sales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in Accounts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Receivables</a:t>
              </a:r>
            </a:p>
          </p:txBody>
        </p:sp>
      </p:grpSp>
      <p:pic>
        <p:nvPicPr>
          <p:cNvPr id="16393" name="Picture 26" descr="C:\AAA-temp\Calndr.bmp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C6F9F9"/>
              </a:clrFrom>
              <a:clrTo>
                <a:srgbClr val="C6F9F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324350"/>
            <a:ext cx="1943100" cy="207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66700"/>
            <a:ext cx="9067800" cy="755650"/>
          </a:xfrm>
        </p:spPr>
        <p:txBody>
          <a:bodyPr/>
          <a:lstStyle/>
          <a:p>
            <a:pPr>
              <a:defRPr/>
            </a:pPr>
            <a:r>
              <a:rPr lang="en-US" altLang="en-US" dirty="0"/>
              <a:t>Inventory</a:t>
            </a:r>
            <a:r>
              <a:rPr lang="en-US" altLang="en-US" sz="4400" dirty="0"/>
              <a:t> </a:t>
            </a:r>
            <a:r>
              <a:rPr lang="en-US" altLang="en-US" dirty="0"/>
              <a:t>Turnover</a:t>
            </a:r>
          </a:p>
        </p:txBody>
      </p:sp>
      <p:grpSp>
        <p:nvGrpSpPr>
          <p:cNvPr id="17411" name="Group 7"/>
          <p:cNvGrpSpPr>
            <a:grpSpLocks/>
          </p:cNvGrpSpPr>
          <p:nvPr/>
        </p:nvGrpSpPr>
        <p:grpSpPr bwMode="auto">
          <a:xfrm>
            <a:off x="1652588" y="2276475"/>
            <a:ext cx="5700712" cy="869950"/>
            <a:chOff x="1041" y="1434"/>
            <a:chExt cx="3591" cy="548"/>
          </a:xfrm>
        </p:grpSpPr>
        <p:sp>
          <p:nvSpPr>
            <p:cNvPr id="17420" name="Rectangle 4"/>
            <p:cNvSpPr>
              <a:spLocks noChangeArrowheads="1"/>
            </p:cNvSpPr>
            <p:nvPr/>
          </p:nvSpPr>
          <p:spPr bwMode="auto">
            <a:xfrm>
              <a:off x="2623" y="1434"/>
              <a:ext cx="2009" cy="5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u="sng">
                  <a:solidFill>
                    <a:srgbClr val="005400"/>
                  </a:solidFill>
                </a:rPr>
                <a:t> Cost of Goods Sold </a:t>
              </a:r>
              <a:endParaRPr lang="en-US" altLang="en-US" sz="2400">
                <a:solidFill>
                  <a:srgbClr val="005400"/>
                </a:solidFill>
              </a:endParaRP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Average Inventory</a:t>
              </a:r>
            </a:p>
          </p:txBody>
        </p:sp>
        <p:sp>
          <p:nvSpPr>
            <p:cNvPr id="17421" name="Rectangle 5"/>
            <p:cNvSpPr>
              <a:spLocks noChangeArrowheads="1"/>
            </p:cNvSpPr>
            <p:nvPr/>
          </p:nvSpPr>
          <p:spPr bwMode="auto">
            <a:xfrm>
              <a:off x="1041" y="1434"/>
              <a:ext cx="1230" cy="5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Inventory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Turnover</a:t>
              </a:r>
            </a:p>
          </p:txBody>
        </p:sp>
        <p:sp>
          <p:nvSpPr>
            <p:cNvPr id="17422" name="Rectangle 6"/>
            <p:cNvSpPr>
              <a:spLocks noChangeArrowheads="1"/>
            </p:cNvSpPr>
            <p:nvPr/>
          </p:nvSpPr>
          <p:spPr bwMode="auto">
            <a:xfrm>
              <a:off x="2289" y="1549"/>
              <a:ext cx="270" cy="3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=</a:t>
              </a:r>
            </a:p>
          </p:txBody>
        </p:sp>
      </p:grpSp>
      <p:sp>
        <p:nvSpPr>
          <p:cNvPr id="47113" name="Rectangle 9"/>
          <p:cNvSpPr>
            <a:spLocks noChangeArrowheads="1"/>
          </p:cNvSpPr>
          <p:nvPr/>
        </p:nvSpPr>
        <p:spPr bwMode="auto">
          <a:xfrm>
            <a:off x="906463" y="5062538"/>
            <a:ext cx="4641850" cy="1241425"/>
          </a:xfrm>
          <a:prstGeom prst="rect">
            <a:avLst/>
          </a:prstGeom>
          <a:solidFill>
            <a:srgbClr val="C8FEC8"/>
          </a:solidFill>
          <a:ln w="57150" cmpd="thinThick">
            <a:solidFill>
              <a:srgbClr val="0054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l"/>
              <a:defRPr sz="3200"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u"/>
              <a:defRPr sz="2800" b="1">
                <a:solidFill>
                  <a:srgbClr val="4C2E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defRPr sz="2400" b="1">
                <a:solidFill>
                  <a:srgbClr val="900784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5400"/>
                </a:solidFill>
              </a:rPr>
              <a:t>Measures the number of times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5400"/>
                </a:solidFill>
              </a:rPr>
              <a:t>inventory is sold and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5400"/>
                </a:solidFill>
              </a:rPr>
              <a:t>replaced during the year.</a:t>
            </a:r>
          </a:p>
        </p:txBody>
      </p:sp>
      <p:grpSp>
        <p:nvGrpSpPr>
          <p:cNvPr id="47118" name="Group 14"/>
          <p:cNvGrpSpPr>
            <a:grpSpLocks/>
          </p:cNvGrpSpPr>
          <p:nvPr/>
        </p:nvGrpSpPr>
        <p:grpSpPr bwMode="auto">
          <a:xfrm>
            <a:off x="890588" y="3648075"/>
            <a:ext cx="8139112" cy="869950"/>
            <a:chOff x="561" y="2298"/>
            <a:chExt cx="5127" cy="548"/>
          </a:xfrm>
        </p:grpSpPr>
        <p:sp>
          <p:nvSpPr>
            <p:cNvPr id="17416" name="Rectangle 10"/>
            <p:cNvSpPr>
              <a:spLocks noChangeArrowheads="1"/>
            </p:cNvSpPr>
            <p:nvPr/>
          </p:nvSpPr>
          <p:spPr bwMode="auto">
            <a:xfrm>
              <a:off x="4235" y="2413"/>
              <a:ext cx="1453" cy="3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=   12.73 times</a:t>
              </a:r>
            </a:p>
          </p:txBody>
        </p:sp>
        <p:sp>
          <p:nvSpPr>
            <p:cNvPr id="17417" name="Rectangle 11"/>
            <p:cNvSpPr>
              <a:spLocks noChangeArrowheads="1"/>
            </p:cNvSpPr>
            <p:nvPr/>
          </p:nvSpPr>
          <p:spPr bwMode="auto">
            <a:xfrm>
              <a:off x="2047" y="2298"/>
              <a:ext cx="2200" cy="5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u="sng">
                  <a:solidFill>
                    <a:srgbClr val="005400"/>
                  </a:solidFill>
                </a:rPr>
                <a:t>            $140,000           </a:t>
              </a:r>
              <a:endParaRPr lang="en-US" altLang="en-US" sz="2400">
                <a:solidFill>
                  <a:srgbClr val="005400"/>
                </a:solidFill>
              </a:endParaRP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($10,000 + $12,000) ÷ 2</a:t>
              </a:r>
            </a:p>
          </p:txBody>
        </p:sp>
        <p:sp>
          <p:nvSpPr>
            <p:cNvPr id="17418" name="Rectangle 12"/>
            <p:cNvSpPr>
              <a:spLocks noChangeArrowheads="1"/>
            </p:cNvSpPr>
            <p:nvPr/>
          </p:nvSpPr>
          <p:spPr bwMode="auto">
            <a:xfrm>
              <a:off x="561" y="2298"/>
              <a:ext cx="1230" cy="5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Inventory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Turnover</a:t>
              </a:r>
            </a:p>
          </p:txBody>
        </p:sp>
        <p:sp>
          <p:nvSpPr>
            <p:cNvPr id="17419" name="Rectangle 13"/>
            <p:cNvSpPr>
              <a:spLocks noChangeArrowheads="1"/>
            </p:cNvSpPr>
            <p:nvPr/>
          </p:nvSpPr>
          <p:spPr bwMode="auto">
            <a:xfrm>
              <a:off x="1761" y="2413"/>
              <a:ext cx="270" cy="3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=</a:t>
              </a:r>
            </a:p>
          </p:txBody>
        </p:sp>
      </p:grpSp>
      <p:graphicFrame>
        <p:nvGraphicFramePr>
          <p:cNvPr id="47119" name="Object 15">
            <a:hlinkClick r:id="" action="ppaction://ole?verb=0"/>
          </p:cNvPr>
          <p:cNvGraphicFramePr>
            <a:graphicFrameLocks/>
          </p:cNvGraphicFramePr>
          <p:nvPr/>
        </p:nvGraphicFramePr>
        <p:xfrm>
          <a:off x="6858000" y="4724400"/>
          <a:ext cx="1814513" cy="182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4" name="Clip" r:id="rId3" imgW="3655919" imgH="3662643" progId="MS_ClipArt_Gallery.2">
                  <p:embed/>
                </p:oleObj>
              </mc:Choice>
              <mc:Fallback>
                <p:oleObj name="Clip" r:id="rId3" imgW="3655919" imgH="3662643" progId="MS_ClipArt_Gallery.2">
                  <p:embed/>
                  <p:pic>
                    <p:nvPicPr>
                      <p:cNvPr id="0" name="Object 15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4724400"/>
                        <a:ext cx="1814513" cy="182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21" name="Rectangle 17"/>
          <p:cNvSpPr>
            <a:spLocks noGrp="1" noChangeArrowheads="1"/>
          </p:cNvSpPr>
          <p:nvPr>
            <p:ph type="body" idx="1"/>
          </p:nvPr>
        </p:nvSpPr>
        <p:spPr>
          <a:xfrm>
            <a:off x="515938" y="1204913"/>
            <a:ext cx="8185150" cy="838200"/>
          </a:xfrm>
        </p:spPr>
        <p:txBody>
          <a:bodyPr/>
          <a:lstStyle/>
          <a:p>
            <a:pPr algn="ctr">
              <a:buFont typeface="Monotype Sorts" panose="05000000000000000000" pitchFamily="2" charset="2"/>
              <a:buNone/>
              <a:defRPr/>
            </a:pPr>
            <a:r>
              <a:rPr lang="en-US" altLang="en-US" sz="3600" u="sng" dirty="0">
                <a:solidFill>
                  <a:srgbClr val="247C1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#5</a:t>
            </a:r>
            <a:endParaRPr lang="en-US" altLang="en-US" sz="3600" dirty="0">
              <a:solidFill>
                <a:srgbClr val="247C18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7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7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7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7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7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3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66700"/>
            <a:ext cx="9067800" cy="868363"/>
          </a:xfrm>
        </p:spPr>
        <p:txBody>
          <a:bodyPr/>
          <a:lstStyle/>
          <a:p>
            <a:pPr>
              <a:defRPr/>
            </a:pPr>
            <a:r>
              <a:rPr lang="en-US" altLang="en-US" dirty="0"/>
              <a:t>Inventory Turnover</a:t>
            </a:r>
          </a:p>
        </p:txBody>
      </p:sp>
      <p:grpSp>
        <p:nvGrpSpPr>
          <p:cNvPr id="18435" name="Group 3"/>
          <p:cNvGrpSpPr>
            <a:grpSpLocks/>
          </p:cNvGrpSpPr>
          <p:nvPr/>
        </p:nvGrpSpPr>
        <p:grpSpPr bwMode="auto">
          <a:xfrm>
            <a:off x="1652588" y="2276475"/>
            <a:ext cx="5700712" cy="869950"/>
            <a:chOff x="1041" y="1434"/>
            <a:chExt cx="3591" cy="548"/>
          </a:xfrm>
        </p:grpSpPr>
        <p:sp>
          <p:nvSpPr>
            <p:cNvPr id="18444" name="Rectangle 4"/>
            <p:cNvSpPr>
              <a:spLocks noChangeArrowheads="1"/>
            </p:cNvSpPr>
            <p:nvPr/>
          </p:nvSpPr>
          <p:spPr bwMode="auto">
            <a:xfrm>
              <a:off x="2623" y="1434"/>
              <a:ext cx="2009" cy="5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u="sng">
                  <a:solidFill>
                    <a:srgbClr val="005400"/>
                  </a:solidFill>
                </a:rPr>
                <a:t> Cost of Goods Sold </a:t>
              </a:r>
              <a:endParaRPr lang="en-US" altLang="en-US" sz="2400">
                <a:solidFill>
                  <a:srgbClr val="005400"/>
                </a:solidFill>
              </a:endParaRP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Average Inventory</a:t>
              </a:r>
            </a:p>
          </p:txBody>
        </p:sp>
        <p:sp>
          <p:nvSpPr>
            <p:cNvPr id="18445" name="Rectangle 5"/>
            <p:cNvSpPr>
              <a:spLocks noChangeArrowheads="1"/>
            </p:cNvSpPr>
            <p:nvPr/>
          </p:nvSpPr>
          <p:spPr bwMode="auto">
            <a:xfrm>
              <a:off x="1041" y="1434"/>
              <a:ext cx="1230" cy="5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Inventory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Turnover</a:t>
              </a:r>
            </a:p>
          </p:txBody>
        </p:sp>
        <p:sp>
          <p:nvSpPr>
            <p:cNvPr id="18446" name="Rectangle 6"/>
            <p:cNvSpPr>
              <a:spLocks noChangeArrowheads="1"/>
            </p:cNvSpPr>
            <p:nvPr/>
          </p:nvSpPr>
          <p:spPr bwMode="auto">
            <a:xfrm>
              <a:off x="2289" y="1549"/>
              <a:ext cx="270" cy="3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=</a:t>
              </a:r>
            </a:p>
          </p:txBody>
        </p:sp>
      </p:grpSp>
      <p:sp>
        <p:nvSpPr>
          <p:cNvPr id="18436" name="Rectangle 7"/>
          <p:cNvSpPr>
            <a:spLocks noChangeArrowheads="1"/>
          </p:cNvSpPr>
          <p:nvPr/>
        </p:nvSpPr>
        <p:spPr bwMode="auto">
          <a:xfrm>
            <a:off x="906463" y="5062538"/>
            <a:ext cx="4641850" cy="1241425"/>
          </a:xfrm>
          <a:prstGeom prst="rect">
            <a:avLst/>
          </a:prstGeom>
          <a:solidFill>
            <a:srgbClr val="C8FEC8"/>
          </a:solidFill>
          <a:ln w="57150" cmpd="thinThick">
            <a:solidFill>
              <a:srgbClr val="0054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/>
          <a:lstStyle>
            <a:lvl1pPr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l"/>
              <a:defRPr sz="3200"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u"/>
              <a:defRPr sz="2800" b="1">
                <a:solidFill>
                  <a:srgbClr val="4C2E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defRPr sz="2400" b="1">
                <a:solidFill>
                  <a:srgbClr val="900784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5400"/>
                </a:solidFill>
              </a:rPr>
              <a:t>Would 5 be a </a:t>
            </a:r>
            <a:br>
              <a:rPr lang="en-US" altLang="en-US" sz="2400">
                <a:solidFill>
                  <a:srgbClr val="005400"/>
                </a:solidFill>
              </a:rPr>
            </a:br>
            <a:r>
              <a:rPr lang="en-US" altLang="en-US" sz="2400">
                <a:solidFill>
                  <a:srgbClr val="005400"/>
                </a:solidFill>
              </a:rPr>
              <a:t>desirable number of times</a:t>
            </a:r>
            <a:br>
              <a:rPr lang="en-US" altLang="en-US" sz="2400">
                <a:solidFill>
                  <a:srgbClr val="005400"/>
                </a:solidFill>
              </a:rPr>
            </a:br>
            <a:r>
              <a:rPr lang="en-US" altLang="en-US" sz="2400">
                <a:solidFill>
                  <a:srgbClr val="005400"/>
                </a:solidFill>
              </a:rPr>
              <a:t> for inventory to turnover?</a:t>
            </a:r>
          </a:p>
        </p:txBody>
      </p:sp>
      <p:grpSp>
        <p:nvGrpSpPr>
          <p:cNvPr id="18437" name="Group 8"/>
          <p:cNvGrpSpPr>
            <a:grpSpLocks/>
          </p:cNvGrpSpPr>
          <p:nvPr/>
        </p:nvGrpSpPr>
        <p:grpSpPr bwMode="auto">
          <a:xfrm>
            <a:off x="890588" y="3648075"/>
            <a:ext cx="8139112" cy="869950"/>
            <a:chOff x="561" y="2298"/>
            <a:chExt cx="5127" cy="548"/>
          </a:xfrm>
        </p:grpSpPr>
        <p:sp>
          <p:nvSpPr>
            <p:cNvPr id="18440" name="Rectangle 9"/>
            <p:cNvSpPr>
              <a:spLocks noChangeArrowheads="1"/>
            </p:cNvSpPr>
            <p:nvPr/>
          </p:nvSpPr>
          <p:spPr bwMode="auto">
            <a:xfrm>
              <a:off x="4235" y="2413"/>
              <a:ext cx="1453" cy="3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=   12.73 times</a:t>
              </a:r>
            </a:p>
          </p:txBody>
        </p:sp>
        <p:sp>
          <p:nvSpPr>
            <p:cNvPr id="18441" name="Rectangle 10"/>
            <p:cNvSpPr>
              <a:spLocks noChangeArrowheads="1"/>
            </p:cNvSpPr>
            <p:nvPr/>
          </p:nvSpPr>
          <p:spPr bwMode="auto">
            <a:xfrm>
              <a:off x="2047" y="2298"/>
              <a:ext cx="2200" cy="5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u="sng">
                  <a:solidFill>
                    <a:srgbClr val="005400"/>
                  </a:solidFill>
                </a:rPr>
                <a:t>            $140,000           </a:t>
              </a:r>
              <a:endParaRPr lang="en-US" altLang="en-US" sz="2400">
                <a:solidFill>
                  <a:srgbClr val="005400"/>
                </a:solidFill>
              </a:endParaRP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($10,000 + $12,000) ÷ 2</a:t>
              </a:r>
            </a:p>
          </p:txBody>
        </p:sp>
        <p:sp>
          <p:nvSpPr>
            <p:cNvPr id="18442" name="Rectangle 11"/>
            <p:cNvSpPr>
              <a:spLocks noChangeArrowheads="1"/>
            </p:cNvSpPr>
            <p:nvPr/>
          </p:nvSpPr>
          <p:spPr bwMode="auto">
            <a:xfrm>
              <a:off x="561" y="2298"/>
              <a:ext cx="1230" cy="5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Inventory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Turnover</a:t>
              </a:r>
            </a:p>
          </p:txBody>
        </p:sp>
        <p:sp>
          <p:nvSpPr>
            <p:cNvPr id="18443" name="Rectangle 12"/>
            <p:cNvSpPr>
              <a:spLocks noChangeArrowheads="1"/>
            </p:cNvSpPr>
            <p:nvPr/>
          </p:nvSpPr>
          <p:spPr bwMode="auto">
            <a:xfrm>
              <a:off x="1761" y="2413"/>
              <a:ext cx="270" cy="3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=</a:t>
              </a:r>
            </a:p>
          </p:txBody>
        </p:sp>
      </p:grpSp>
      <p:graphicFrame>
        <p:nvGraphicFramePr>
          <p:cNvPr id="18438" name="Object 13">
            <a:hlinkClick r:id="" action="ppaction://ole?verb=0"/>
          </p:cNvPr>
          <p:cNvGraphicFramePr>
            <a:graphicFrameLocks/>
          </p:cNvGraphicFramePr>
          <p:nvPr/>
        </p:nvGraphicFramePr>
        <p:xfrm>
          <a:off x="6858000" y="4724400"/>
          <a:ext cx="1814513" cy="182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8" name="Clip" r:id="rId3" imgW="3655919" imgH="3662643" progId="MS_ClipArt_Gallery.2">
                  <p:embed/>
                </p:oleObj>
              </mc:Choice>
              <mc:Fallback>
                <p:oleObj name="Clip" r:id="rId3" imgW="3655919" imgH="3662643" progId="MS_ClipArt_Gallery.2">
                  <p:embed/>
                  <p:pic>
                    <p:nvPicPr>
                      <p:cNvPr id="0" name="Object 1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4724400"/>
                        <a:ext cx="1814513" cy="182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4942" name="Rectangle 14"/>
          <p:cNvSpPr>
            <a:spLocks noGrp="1" noChangeArrowheads="1"/>
          </p:cNvSpPr>
          <p:nvPr>
            <p:ph type="body" idx="1"/>
          </p:nvPr>
        </p:nvSpPr>
        <p:spPr>
          <a:xfrm>
            <a:off x="441325" y="1344613"/>
            <a:ext cx="8185150" cy="838200"/>
          </a:xfrm>
        </p:spPr>
        <p:txBody>
          <a:bodyPr/>
          <a:lstStyle/>
          <a:p>
            <a:pPr algn="ctr">
              <a:buFont typeface="Monotype Sorts" panose="05000000000000000000" pitchFamily="2" charset="2"/>
              <a:buNone/>
              <a:defRPr/>
            </a:pPr>
            <a:r>
              <a:rPr lang="en-US" altLang="en-US" sz="3600" u="sng" dirty="0">
                <a:solidFill>
                  <a:srgbClr val="247C1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#5</a:t>
            </a:r>
            <a:endParaRPr lang="en-US" altLang="en-US" sz="3600" dirty="0">
              <a:solidFill>
                <a:srgbClr val="247C18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" y="381000"/>
            <a:ext cx="9067800" cy="1104900"/>
          </a:xfrm>
        </p:spPr>
        <p:txBody>
          <a:bodyPr/>
          <a:lstStyle/>
          <a:p>
            <a:pPr>
              <a:defRPr/>
            </a:pPr>
            <a:r>
              <a:rPr lang="en-US" altLang="en-US" dirty="0"/>
              <a:t>Equity, or Long–Term</a:t>
            </a:r>
            <a:br>
              <a:rPr lang="en-US" altLang="en-US" dirty="0"/>
            </a:br>
            <a:r>
              <a:rPr lang="en-US" altLang="en-US" dirty="0"/>
              <a:t>Solvency Ratios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49325" y="1924050"/>
            <a:ext cx="7156450" cy="3013075"/>
          </a:xfrm>
          <a:noFill/>
        </p:spPr>
        <p:txBody>
          <a:bodyPr/>
          <a:lstStyle/>
          <a:p>
            <a:pPr algn="ctr">
              <a:buFont typeface="Monotype Sorts" panose="05000000000000000000" pitchFamily="2" charset="2"/>
              <a:buNone/>
            </a:pPr>
            <a:r>
              <a:rPr lang="en-US" altLang="en-US" sz="2800"/>
              <a:t>  This is part of the information to calculate the equity, or long-term solvency ratios of Norton Corporation.</a:t>
            </a:r>
          </a:p>
        </p:txBody>
      </p:sp>
      <p:graphicFrame>
        <p:nvGraphicFramePr>
          <p:cNvPr id="19460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1463675" y="3306763"/>
          <a:ext cx="6526213" cy="299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2" name="Worksheet" r:id="rId3" imgW="2238285" imgH="1076312" progId="Excel.Sheet.8">
                  <p:embed/>
                </p:oleObj>
              </mc:Choice>
              <mc:Fallback>
                <p:oleObj name="Worksheet" r:id="rId3" imgW="2238285" imgH="1076312" progId="Excel.Sheet.8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3675" y="3306763"/>
                        <a:ext cx="6526213" cy="2992437"/>
                      </a:xfrm>
                      <a:prstGeom prst="rect">
                        <a:avLst/>
                      </a:prstGeom>
                      <a:noFill/>
                      <a:ln w="50800">
                        <a:solidFill>
                          <a:srgbClr val="4C2E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hecker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82" name="Object 2">
            <a:hlinkClick r:id="" action="ppaction://ole?verb=0"/>
          </p:cNvPr>
          <p:cNvGraphicFramePr>
            <a:graphicFrameLocks/>
          </p:cNvGraphicFramePr>
          <p:nvPr/>
        </p:nvGraphicFramePr>
        <p:xfrm>
          <a:off x="2743200" y="160338"/>
          <a:ext cx="5621338" cy="6332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5" name="Worksheet" r:id="rId3" imgW="2486058" imgH="2962378" progId="Excel.Sheet.8">
                  <p:embed/>
                </p:oleObj>
              </mc:Choice>
              <mc:Fallback>
                <p:oleObj name="Worksheet" r:id="rId3" imgW="2486058" imgH="2962378" progId="Excel.Sheet.8">
                  <p:embed/>
                  <p:pic>
                    <p:nvPicPr>
                      <p:cNvPr id="0" name="Object 2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160338"/>
                        <a:ext cx="5621338" cy="6332537"/>
                      </a:xfrm>
                      <a:prstGeom prst="rect">
                        <a:avLst/>
                      </a:prstGeom>
                      <a:noFill/>
                      <a:ln w="50800">
                        <a:solidFill>
                          <a:srgbClr val="4C2E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3" name="AutoShape 3"/>
          <p:cNvSpPr>
            <a:spLocks noChangeArrowheads="1"/>
          </p:cNvSpPr>
          <p:nvPr/>
        </p:nvSpPr>
        <p:spPr bwMode="auto">
          <a:xfrm>
            <a:off x="234950" y="2006600"/>
            <a:ext cx="2432050" cy="2616200"/>
          </a:xfrm>
          <a:prstGeom prst="octagon">
            <a:avLst>
              <a:gd name="adj" fmla="val 29282"/>
            </a:avLst>
          </a:prstGeom>
          <a:solidFill>
            <a:srgbClr val="C0FEF9"/>
          </a:solidFill>
          <a:ln w="508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l"/>
              <a:defRPr sz="3200"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u"/>
              <a:defRPr sz="2800" b="1">
                <a:solidFill>
                  <a:srgbClr val="4C2E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defRPr sz="2400" b="1">
                <a:solidFill>
                  <a:srgbClr val="900784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Here is the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rest of the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information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we will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use.</a:t>
            </a:r>
          </a:p>
        </p:txBody>
      </p:sp>
    </p:spTree>
  </p:cSld>
  <p:clrMapOvr>
    <a:masterClrMapping/>
  </p:clrMapOvr>
  <p:transition>
    <p:pull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66700"/>
            <a:ext cx="9067800" cy="800100"/>
          </a:xfrm>
        </p:spPr>
        <p:txBody>
          <a:bodyPr/>
          <a:lstStyle/>
          <a:p>
            <a:pPr>
              <a:defRPr/>
            </a:pPr>
            <a:r>
              <a:rPr lang="en-US" altLang="en-US" dirty="0"/>
              <a:t>Equity Ratio</a:t>
            </a:r>
          </a:p>
        </p:txBody>
      </p:sp>
      <p:grpSp>
        <p:nvGrpSpPr>
          <p:cNvPr id="21507" name="Group 7"/>
          <p:cNvGrpSpPr>
            <a:grpSpLocks/>
          </p:cNvGrpSpPr>
          <p:nvPr/>
        </p:nvGrpSpPr>
        <p:grpSpPr bwMode="auto">
          <a:xfrm>
            <a:off x="2017713" y="2551113"/>
            <a:ext cx="5326062" cy="869950"/>
            <a:chOff x="1271" y="1607"/>
            <a:chExt cx="3355" cy="548"/>
          </a:xfrm>
        </p:grpSpPr>
        <p:sp>
          <p:nvSpPr>
            <p:cNvPr id="21517" name="Rectangle 4"/>
            <p:cNvSpPr>
              <a:spLocks noChangeArrowheads="1"/>
            </p:cNvSpPr>
            <p:nvPr/>
          </p:nvSpPr>
          <p:spPr bwMode="auto">
            <a:xfrm>
              <a:off x="1271" y="1607"/>
              <a:ext cx="732" cy="5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Equity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Ratio</a:t>
              </a:r>
            </a:p>
          </p:txBody>
        </p:sp>
        <p:sp>
          <p:nvSpPr>
            <p:cNvPr id="21518" name="Rectangle 5"/>
            <p:cNvSpPr>
              <a:spLocks noChangeArrowheads="1"/>
            </p:cNvSpPr>
            <p:nvPr/>
          </p:nvSpPr>
          <p:spPr bwMode="auto">
            <a:xfrm>
              <a:off x="2039" y="1722"/>
              <a:ext cx="258" cy="3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=</a:t>
              </a:r>
            </a:p>
          </p:txBody>
        </p:sp>
        <p:sp>
          <p:nvSpPr>
            <p:cNvPr id="21519" name="Rectangle 6"/>
            <p:cNvSpPr>
              <a:spLocks noChangeArrowheads="1"/>
            </p:cNvSpPr>
            <p:nvPr/>
          </p:nvSpPr>
          <p:spPr bwMode="auto">
            <a:xfrm>
              <a:off x="2375" y="1607"/>
              <a:ext cx="2251" cy="5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u="sng">
                  <a:solidFill>
                    <a:srgbClr val="005400"/>
                  </a:solidFill>
                </a:rPr>
                <a:t> Stockholders’ Equity </a:t>
              </a:r>
              <a:endParaRPr lang="en-US" altLang="en-US" sz="2400">
                <a:solidFill>
                  <a:srgbClr val="005400"/>
                </a:solidFill>
              </a:endParaRP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          Total Assets</a:t>
              </a:r>
            </a:p>
          </p:txBody>
        </p:sp>
      </p:grpSp>
      <p:grpSp>
        <p:nvGrpSpPr>
          <p:cNvPr id="50189" name="Group 13"/>
          <p:cNvGrpSpPr>
            <a:grpSpLocks/>
          </p:cNvGrpSpPr>
          <p:nvPr/>
        </p:nvGrpSpPr>
        <p:grpSpPr bwMode="auto">
          <a:xfrm>
            <a:off x="2017713" y="3656013"/>
            <a:ext cx="5287962" cy="869950"/>
            <a:chOff x="1271" y="2303"/>
            <a:chExt cx="3331" cy="548"/>
          </a:xfrm>
        </p:grpSpPr>
        <p:sp>
          <p:nvSpPr>
            <p:cNvPr id="21512" name="Rectangle 8"/>
            <p:cNvSpPr>
              <a:spLocks noChangeArrowheads="1"/>
            </p:cNvSpPr>
            <p:nvPr/>
          </p:nvSpPr>
          <p:spPr bwMode="auto">
            <a:xfrm>
              <a:off x="1271" y="2303"/>
              <a:ext cx="732" cy="5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Equity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Ratio</a:t>
              </a:r>
            </a:p>
          </p:txBody>
        </p:sp>
        <p:sp>
          <p:nvSpPr>
            <p:cNvPr id="21513" name="Rectangle 9"/>
            <p:cNvSpPr>
              <a:spLocks noChangeArrowheads="1"/>
            </p:cNvSpPr>
            <p:nvPr/>
          </p:nvSpPr>
          <p:spPr bwMode="auto">
            <a:xfrm>
              <a:off x="1991" y="2418"/>
              <a:ext cx="258" cy="3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=</a:t>
              </a:r>
            </a:p>
          </p:txBody>
        </p:sp>
        <p:sp>
          <p:nvSpPr>
            <p:cNvPr id="21514" name="Rectangle 10"/>
            <p:cNvSpPr>
              <a:spLocks noChangeArrowheads="1"/>
            </p:cNvSpPr>
            <p:nvPr/>
          </p:nvSpPr>
          <p:spPr bwMode="auto">
            <a:xfrm>
              <a:off x="2327" y="2303"/>
              <a:ext cx="1266" cy="5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u="sng">
                  <a:solidFill>
                    <a:srgbClr val="005400"/>
                  </a:solidFill>
                </a:rPr>
                <a:t>   $234,390   </a:t>
              </a:r>
              <a:endParaRPr lang="en-US" altLang="en-US" sz="2400">
                <a:solidFill>
                  <a:srgbClr val="005400"/>
                </a:solidFill>
              </a:endParaRP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   $346,390</a:t>
              </a:r>
            </a:p>
          </p:txBody>
        </p:sp>
        <p:sp>
          <p:nvSpPr>
            <p:cNvPr id="21515" name="Rectangle 11"/>
            <p:cNvSpPr>
              <a:spLocks noChangeArrowheads="1"/>
            </p:cNvSpPr>
            <p:nvPr/>
          </p:nvSpPr>
          <p:spPr bwMode="auto">
            <a:xfrm>
              <a:off x="3911" y="2418"/>
              <a:ext cx="691" cy="3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67.7%</a:t>
              </a:r>
            </a:p>
          </p:txBody>
        </p:sp>
        <p:sp>
          <p:nvSpPr>
            <p:cNvPr id="21516" name="Rectangle 12"/>
            <p:cNvSpPr>
              <a:spLocks noChangeArrowheads="1"/>
            </p:cNvSpPr>
            <p:nvPr/>
          </p:nvSpPr>
          <p:spPr bwMode="auto">
            <a:xfrm>
              <a:off x="3623" y="2418"/>
              <a:ext cx="258" cy="3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=</a:t>
              </a:r>
            </a:p>
          </p:txBody>
        </p:sp>
      </p:grpSp>
      <p:graphicFrame>
        <p:nvGraphicFramePr>
          <p:cNvPr id="50190" name="Object 14">
            <a:hlinkClick r:id="" action="ppaction://ole?verb=0"/>
          </p:cNvPr>
          <p:cNvGraphicFramePr>
            <a:graphicFrameLocks/>
          </p:cNvGraphicFramePr>
          <p:nvPr/>
        </p:nvGraphicFramePr>
        <p:xfrm>
          <a:off x="6172200" y="4572000"/>
          <a:ext cx="2657475" cy="177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1" name="Clip" r:id="rId3" imgW="2285105" imgH="1430651" progId="MS_ClipArt_Gallery.2">
                  <p:embed/>
                </p:oleObj>
              </mc:Choice>
              <mc:Fallback>
                <p:oleObj name="Clip" r:id="rId3" imgW="2285105" imgH="1430651" progId="MS_ClipArt_Gallery.2">
                  <p:embed/>
                  <p:pic>
                    <p:nvPicPr>
                      <p:cNvPr id="0" name="Object 1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4572000"/>
                        <a:ext cx="2657475" cy="177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508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91" name="Rectangle 15"/>
          <p:cNvSpPr>
            <a:spLocks noChangeArrowheads="1"/>
          </p:cNvSpPr>
          <p:nvPr/>
        </p:nvSpPr>
        <p:spPr bwMode="auto">
          <a:xfrm>
            <a:off x="787400" y="4673600"/>
            <a:ext cx="4749800" cy="1549400"/>
          </a:xfrm>
          <a:prstGeom prst="rect">
            <a:avLst/>
          </a:prstGeom>
          <a:solidFill>
            <a:srgbClr val="C8FEC8"/>
          </a:solidFill>
          <a:ln w="50800">
            <a:solidFill>
              <a:srgbClr val="0054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l"/>
              <a:defRPr sz="3200"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u"/>
              <a:defRPr sz="2800" b="1">
                <a:solidFill>
                  <a:srgbClr val="4C2E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defRPr sz="2400" b="1">
                <a:solidFill>
                  <a:srgbClr val="900784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5400"/>
                </a:solidFill>
              </a:rPr>
              <a:t>Measures the proportion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5400"/>
                </a:solidFill>
              </a:rPr>
              <a:t>of total assets provided by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5400"/>
                </a:solidFill>
              </a:rPr>
              <a:t>stockholders.</a:t>
            </a:r>
          </a:p>
        </p:txBody>
      </p:sp>
      <p:sp>
        <p:nvSpPr>
          <p:cNvPr id="50193" name="Rectangle 17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185150" cy="838200"/>
          </a:xfrm>
        </p:spPr>
        <p:txBody>
          <a:bodyPr/>
          <a:lstStyle/>
          <a:p>
            <a:pPr algn="ctr">
              <a:buFont typeface="Monotype Sorts" panose="05000000000000000000" pitchFamily="2" charset="2"/>
              <a:buNone/>
              <a:defRPr/>
            </a:pPr>
            <a:r>
              <a:rPr lang="en-US" altLang="en-US" sz="3600" u="sng">
                <a:solidFill>
                  <a:srgbClr val="247C1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#6</a:t>
            </a:r>
            <a:endParaRPr lang="en-US" altLang="en-US" sz="3600">
              <a:solidFill>
                <a:srgbClr val="247C18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0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0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0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0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91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2">
            <a:hlinkClick r:id="" action="ppaction://ole?verb=0"/>
          </p:cNvPr>
          <p:cNvGraphicFramePr>
            <a:graphicFrameLocks/>
          </p:cNvGraphicFramePr>
          <p:nvPr/>
        </p:nvGraphicFramePr>
        <p:xfrm>
          <a:off x="381000" y="381000"/>
          <a:ext cx="8331200" cy="6364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Worksheet" r:id="rId3" imgW="3876570" imgH="3352658" progId="Excel.Sheet.8">
                  <p:embed/>
                </p:oleObj>
              </mc:Choice>
              <mc:Fallback>
                <p:oleObj name="Worksheet" r:id="rId3" imgW="3876570" imgH="3352658" progId="Excel.Sheet.8">
                  <p:embed/>
                  <p:pic>
                    <p:nvPicPr>
                      <p:cNvPr id="0" name="Object 2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b="6902"/>
                      <a:stretch>
                        <a:fillRect/>
                      </a:stretch>
                    </p:blipFill>
                    <p:spPr bwMode="auto">
                      <a:xfrm>
                        <a:off x="381000" y="381000"/>
                        <a:ext cx="8331200" cy="6364288"/>
                      </a:xfrm>
                      <a:prstGeom prst="rect">
                        <a:avLst/>
                      </a:prstGeom>
                      <a:noFill/>
                      <a:ln w="50800">
                        <a:solidFill>
                          <a:schemeClr val="bg2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Net Income to Net Sales</a:t>
            </a:r>
            <a:br>
              <a:rPr lang="en-US" altLang="en-US" dirty="0"/>
            </a:br>
            <a:r>
              <a:rPr lang="en-US" altLang="en-US" sz="2800" dirty="0"/>
              <a:t>A/K/A Return on Sales or Profit Margin</a:t>
            </a: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2093913" y="2322513"/>
            <a:ext cx="1874837" cy="123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l"/>
              <a:defRPr sz="3200"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u"/>
              <a:defRPr sz="2800" b="1">
                <a:solidFill>
                  <a:srgbClr val="4C2E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defRPr sz="2400" b="1">
                <a:solidFill>
                  <a:srgbClr val="900784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5400"/>
                </a:solidFill>
              </a:rPr>
              <a:t>Net Income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5400"/>
                </a:solidFill>
              </a:rPr>
              <a:t>to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5400"/>
                </a:solidFill>
              </a:rPr>
              <a:t>Net Sales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3922713" y="2687638"/>
            <a:ext cx="40957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l"/>
              <a:defRPr sz="3200"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u"/>
              <a:defRPr sz="2800" b="1">
                <a:solidFill>
                  <a:srgbClr val="4C2E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defRPr sz="2400" b="1">
                <a:solidFill>
                  <a:srgbClr val="900784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5400"/>
                </a:solidFill>
              </a:rPr>
              <a:t>=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4303713" y="2505075"/>
            <a:ext cx="2379662" cy="869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l"/>
              <a:defRPr sz="3200"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u"/>
              <a:defRPr sz="2800" b="1">
                <a:solidFill>
                  <a:srgbClr val="4C2E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defRPr sz="2400" b="1">
                <a:solidFill>
                  <a:srgbClr val="900784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u="sng">
                <a:solidFill>
                  <a:srgbClr val="005400"/>
                </a:solidFill>
              </a:rPr>
              <a:t>   Net Income   </a:t>
            </a:r>
            <a:endParaRPr lang="en-US" altLang="en-US" sz="2400">
              <a:solidFill>
                <a:srgbClr val="005400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5400"/>
                </a:solidFill>
              </a:rPr>
              <a:t>     Net Sales</a:t>
            </a:r>
          </a:p>
        </p:txBody>
      </p:sp>
      <p:grpSp>
        <p:nvGrpSpPr>
          <p:cNvPr id="126988" name="Group 12"/>
          <p:cNvGrpSpPr>
            <a:grpSpLocks/>
          </p:cNvGrpSpPr>
          <p:nvPr/>
        </p:nvGrpSpPr>
        <p:grpSpPr bwMode="auto">
          <a:xfrm>
            <a:off x="2093913" y="3541713"/>
            <a:ext cx="5786437" cy="1235075"/>
            <a:chOff x="1319" y="2231"/>
            <a:chExt cx="3645" cy="778"/>
          </a:xfrm>
        </p:grpSpPr>
        <p:sp>
          <p:nvSpPr>
            <p:cNvPr id="22569" name="Rectangle 6"/>
            <p:cNvSpPr>
              <a:spLocks noChangeArrowheads="1"/>
            </p:cNvSpPr>
            <p:nvPr/>
          </p:nvSpPr>
          <p:spPr bwMode="auto">
            <a:xfrm>
              <a:off x="1319" y="2231"/>
              <a:ext cx="1181" cy="7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Net Income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to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Net Sales</a:t>
              </a:r>
            </a:p>
          </p:txBody>
        </p:sp>
        <p:sp>
          <p:nvSpPr>
            <p:cNvPr id="22570" name="Rectangle 7"/>
            <p:cNvSpPr>
              <a:spLocks noChangeArrowheads="1"/>
            </p:cNvSpPr>
            <p:nvPr/>
          </p:nvSpPr>
          <p:spPr bwMode="auto">
            <a:xfrm>
              <a:off x="2471" y="2461"/>
              <a:ext cx="258" cy="3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=</a:t>
              </a:r>
            </a:p>
          </p:txBody>
        </p:sp>
        <p:sp>
          <p:nvSpPr>
            <p:cNvPr id="22571" name="Rectangle 8"/>
            <p:cNvSpPr>
              <a:spLocks noChangeArrowheads="1"/>
            </p:cNvSpPr>
            <p:nvPr/>
          </p:nvSpPr>
          <p:spPr bwMode="auto">
            <a:xfrm>
              <a:off x="2903" y="2346"/>
              <a:ext cx="1159" cy="5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u="sng">
                  <a:solidFill>
                    <a:srgbClr val="005400"/>
                  </a:solidFill>
                </a:rPr>
                <a:t>   $53,690   </a:t>
              </a:r>
              <a:endParaRPr lang="en-US" altLang="en-US" sz="2400">
                <a:solidFill>
                  <a:srgbClr val="005400"/>
                </a:solidFill>
              </a:endParaRP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  $494,000</a:t>
              </a:r>
            </a:p>
          </p:txBody>
        </p:sp>
        <p:sp>
          <p:nvSpPr>
            <p:cNvPr id="22572" name="Rectangle 9"/>
            <p:cNvSpPr>
              <a:spLocks noChangeArrowheads="1"/>
            </p:cNvSpPr>
            <p:nvPr/>
          </p:nvSpPr>
          <p:spPr bwMode="auto">
            <a:xfrm>
              <a:off x="4055" y="2461"/>
              <a:ext cx="909" cy="3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=  10.9%</a:t>
              </a:r>
            </a:p>
          </p:txBody>
        </p:sp>
      </p:grpSp>
      <p:sp>
        <p:nvSpPr>
          <p:cNvPr id="126986" name="AutoShape 10"/>
          <p:cNvSpPr>
            <a:spLocks noChangeArrowheads="1"/>
          </p:cNvSpPr>
          <p:nvPr/>
        </p:nvSpPr>
        <p:spPr bwMode="auto">
          <a:xfrm>
            <a:off x="1247775" y="4905375"/>
            <a:ext cx="7334250" cy="1314450"/>
          </a:xfrm>
          <a:prstGeom prst="roundRect">
            <a:avLst>
              <a:gd name="adj" fmla="val 12495"/>
            </a:avLst>
          </a:prstGeom>
          <a:solidFill>
            <a:srgbClr val="C0FEF9"/>
          </a:solidFill>
          <a:ln w="57150" cmpd="thinThick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l"/>
              <a:defRPr sz="3200"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u"/>
              <a:defRPr sz="2800" b="1">
                <a:solidFill>
                  <a:srgbClr val="4C2E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defRPr sz="2400" b="1">
                <a:solidFill>
                  <a:srgbClr val="900784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Measures the proportion of the sales dollar</a:t>
            </a:r>
            <a:br>
              <a:rPr lang="en-US" altLang="en-US" sz="2400"/>
            </a:br>
            <a:r>
              <a:rPr lang="en-US" altLang="en-US" sz="2400"/>
              <a:t>which is retained as profit.</a:t>
            </a:r>
            <a:endParaRPr lang="en-US" altLang="en-US" sz="1800" b="0">
              <a:latin typeface="Symbol" panose="05050102010706020507" pitchFamily="18" charset="2"/>
            </a:endParaRPr>
          </a:p>
        </p:txBody>
      </p:sp>
      <p:sp>
        <p:nvSpPr>
          <p:cNvPr id="126987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185150" cy="838200"/>
          </a:xfrm>
        </p:spPr>
        <p:txBody>
          <a:bodyPr/>
          <a:lstStyle/>
          <a:p>
            <a:pPr algn="ctr">
              <a:buFont typeface="Monotype Sorts" panose="05000000000000000000" pitchFamily="2" charset="2"/>
              <a:buNone/>
              <a:defRPr/>
            </a:pPr>
            <a:r>
              <a:rPr lang="en-US" altLang="en-US" sz="3600" u="sng" dirty="0">
                <a:solidFill>
                  <a:srgbClr val="247C1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#7</a:t>
            </a:r>
            <a:endParaRPr lang="en-US" altLang="en-US" sz="3600" dirty="0">
              <a:solidFill>
                <a:srgbClr val="247C18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127024" name="Group 48"/>
          <p:cNvGrpSpPr>
            <a:grpSpLocks/>
          </p:cNvGrpSpPr>
          <p:nvPr/>
        </p:nvGrpSpPr>
        <p:grpSpPr bwMode="auto">
          <a:xfrm>
            <a:off x="6400800" y="1295400"/>
            <a:ext cx="2614613" cy="2890838"/>
            <a:chOff x="4032" y="816"/>
            <a:chExt cx="1647" cy="1821"/>
          </a:xfrm>
        </p:grpSpPr>
        <p:sp>
          <p:nvSpPr>
            <p:cNvPr id="22538" name="Freeform 16"/>
            <p:cNvSpPr>
              <a:spLocks/>
            </p:cNvSpPr>
            <p:nvPr/>
          </p:nvSpPr>
          <p:spPr bwMode="auto">
            <a:xfrm>
              <a:off x="5183" y="975"/>
              <a:ext cx="331" cy="1319"/>
            </a:xfrm>
            <a:custGeom>
              <a:avLst/>
              <a:gdLst>
                <a:gd name="T0" fmla="*/ 20 w 663"/>
                <a:gd name="T1" fmla="*/ 0 h 2638"/>
                <a:gd name="T2" fmla="*/ 13 w 663"/>
                <a:gd name="T3" fmla="*/ 24 h 2638"/>
                <a:gd name="T4" fmla="*/ 2 w 663"/>
                <a:gd name="T5" fmla="*/ 64 h 2638"/>
                <a:gd name="T6" fmla="*/ 0 w 663"/>
                <a:gd name="T7" fmla="*/ 77 h 2638"/>
                <a:gd name="T8" fmla="*/ 2 w 663"/>
                <a:gd name="T9" fmla="*/ 83 h 2638"/>
                <a:gd name="T10" fmla="*/ 4 w 663"/>
                <a:gd name="T11" fmla="*/ 76 h 2638"/>
                <a:gd name="T12" fmla="*/ 6 w 663"/>
                <a:gd name="T13" fmla="*/ 71 h 2638"/>
                <a:gd name="T14" fmla="*/ 9 w 663"/>
                <a:gd name="T15" fmla="*/ 67 h 2638"/>
                <a:gd name="T16" fmla="*/ 16 w 663"/>
                <a:gd name="T17" fmla="*/ 38 h 2638"/>
                <a:gd name="T18" fmla="*/ 20 w 663"/>
                <a:gd name="T19" fmla="*/ 16 h 2638"/>
                <a:gd name="T20" fmla="*/ 20 w 663"/>
                <a:gd name="T21" fmla="*/ 0 h 263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663" h="2638">
                  <a:moveTo>
                    <a:pt x="663" y="0"/>
                  </a:moveTo>
                  <a:lnTo>
                    <a:pt x="425" y="763"/>
                  </a:lnTo>
                  <a:lnTo>
                    <a:pt x="85" y="2045"/>
                  </a:lnTo>
                  <a:lnTo>
                    <a:pt x="0" y="2450"/>
                  </a:lnTo>
                  <a:lnTo>
                    <a:pt x="74" y="2638"/>
                  </a:lnTo>
                  <a:lnTo>
                    <a:pt x="131" y="2403"/>
                  </a:lnTo>
                  <a:lnTo>
                    <a:pt x="204" y="2261"/>
                  </a:lnTo>
                  <a:lnTo>
                    <a:pt x="308" y="2120"/>
                  </a:lnTo>
                  <a:lnTo>
                    <a:pt x="519" y="1207"/>
                  </a:lnTo>
                  <a:lnTo>
                    <a:pt x="641" y="508"/>
                  </a:lnTo>
                  <a:lnTo>
                    <a:pt x="663" y="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39" name="Freeform 17"/>
            <p:cNvSpPr>
              <a:spLocks/>
            </p:cNvSpPr>
            <p:nvPr/>
          </p:nvSpPr>
          <p:spPr bwMode="auto">
            <a:xfrm>
              <a:off x="5163" y="857"/>
              <a:ext cx="370" cy="1404"/>
            </a:xfrm>
            <a:custGeom>
              <a:avLst/>
              <a:gdLst>
                <a:gd name="T0" fmla="*/ 24 w 739"/>
                <a:gd name="T1" fmla="*/ 0 h 2807"/>
                <a:gd name="T2" fmla="*/ 14 w 739"/>
                <a:gd name="T3" fmla="*/ 30 h 2807"/>
                <a:gd name="T4" fmla="*/ 3 w 739"/>
                <a:gd name="T5" fmla="*/ 70 h 2807"/>
                <a:gd name="T6" fmla="*/ 0 w 739"/>
                <a:gd name="T7" fmla="*/ 82 h 2807"/>
                <a:gd name="T8" fmla="*/ 5 w 739"/>
                <a:gd name="T9" fmla="*/ 88 h 2807"/>
                <a:gd name="T10" fmla="*/ 5 w 739"/>
                <a:gd name="T11" fmla="*/ 81 h 2807"/>
                <a:gd name="T12" fmla="*/ 7 w 739"/>
                <a:gd name="T13" fmla="*/ 77 h 2807"/>
                <a:gd name="T14" fmla="*/ 11 w 739"/>
                <a:gd name="T15" fmla="*/ 73 h 2807"/>
                <a:gd name="T16" fmla="*/ 18 w 739"/>
                <a:gd name="T17" fmla="*/ 44 h 2807"/>
                <a:gd name="T18" fmla="*/ 22 w 739"/>
                <a:gd name="T19" fmla="*/ 22 h 2807"/>
                <a:gd name="T20" fmla="*/ 23 w 739"/>
                <a:gd name="T21" fmla="*/ 8 h 2807"/>
                <a:gd name="T22" fmla="*/ 24 w 739"/>
                <a:gd name="T23" fmla="*/ 0 h 280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39" h="2807">
                  <a:moveTo>
                    <a:pt x="739" y="0"/>
                  </a:moveTo>
                  <a:lnTo>
                    <a:pt x="426" y="952"/>
                  </a:lnTo>
                  <a:lnTo>
                    <a:pt x="84" y="2233"/>
                  </a:lnTo>
                  <a:lnTo>
                    <a:pt x="0" y="2620"/>
                  </a:lnTo>
                  <a:lnTo>
                    <a:pt x="150" y="2807"/>
                  </a:lnTo>
                  <a:lnTo>
                    <a:pt x="138" y="2581"/>
                  </a:lnTo>
                  <a:lnTo>
                    <a:pt x="204" y="2449"/>
                  </a:lnTo>
                  <a:lnTo>
                    <a:pt x="346" y="2308"/>
                  </a:lnTo>
                  <a:lnTo>
                    <a:pt x="547" y="1387"/>
                  </a:lnTo>
                  <a:lnTo>
                    <a:pt x="679" y="679"/>
                  </a:lnTo>
                  <a:lnTo>
                    <a:pt x="727" y="237"/>
                  </a:lnTo>
                  <a:lnTo>
                    <a:pt x="739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2540" name="Group 42"/>
            <p:cNvGrpSpPr>
              <a:grpSpLocks/>
            </p:cNvGrpSpPr>
            <p:nvPr/>
          </p:nvGrpSpPr>
          <p:grpSpPr bwMode="auto">
            <a:xfrm>
              <a:off x="5317" y="2036"/>
              <a:ext cx="330" cy="532"/>
              <a:chOff x="660" y="2277"/>
              <a:chExt cx="330" cy="532"/>
            </a:xfrm>
          </p:grpSpPr>
          <p:sp>
            <p:nvSpPr>
              <p:cNvPr id="22566" name="Freeform 39"/>
              <p:cNvSpPr>
                <a:spLocks/>
              </p:cNvSpPr>
              <p:nvPr/>
            </p:nvSpPr>
            <p:spPr bwMode="auto">
              <a:xfrm>
                <a:off x="660" y="2277"/>
                <a:ext cx="330" cy="532"/>
              </a:xfrm>
              <a:custGeom>
                <a:avLst/>
                <a:gdLst>
                  <a:gd name="T0" fmla="*/ 2 w 660"/>
                  <a:gd name="T1" fmla="*/ 2 h 1066"/>
                  <a:gd name="T2" fmla="*/ 2 w 660"/>
                  <a:gd name="T3" fmla="*/ 9 h 1066"/>
                  <a:gd name="T4" fmla="*/ 3 w 660"/>
                  <a:gd name="T5" fmla="*/ 15 h 1066"/>
                  <a:gd name="T6" fmla="*/ 2 w 660"/>
                  <a:gd name="T7" fmla="*/ 18 h 1066"/>
                  <a:gd name="T8" fmla="*/ 2 w 660"/>
                  <a:gd name="T9" fmla="*/ 22 h 1066"/>
                  <a:gd name="T10" fmla="*/ 3 w 660"/>
                  <a:gd name="T11" fmla="*/ 25 h 1066"/>
                  <a:gd name="T12" fmla="*/ 4 w 660"/>
                  <a:gd name="T13" fmla="*/ 29 h 1066"/>
                  <a:gd name="T14" fmla="*/ 6 w 660"/>
                  <a:gd name="T15" fmla="*/ 31 h 1066"/>
                  <a:gd name="T16" fmla="*/ 8 w 660"/>
                  <a:gd name="T17" fmla="*/ 32 h 1066"/>
                  <a:gd name="T18" fmla="*/ 10 w 660"/>
                  <a:gd name="T19" fmla="*/ 33 h 1066"/>
                  <a:gd name="T20" fmla="*/ 12 w 660"/>
                  <a:gd name="T21" fmla="*/ 33 h 1066"/>
                  <a:gd name="T22" fmla="*/ 14 w 660"/>
                  <a:gd name="T23" fmla="*/ 33 h 1066"/>
                  <a:gd name="T24" fmla="*/ 15 w 660"/>
                  <a:gd name="T25" fmla="*/ 32 h 1066"/>
                  <a:gd name="T26" fmla="*/ 17 w 660"/>
                  <a:gd name="T27" fmla="*/ 31 h 1066"/>
                  <a:gd name="T28" fmla="*/ 18 w 660"/>
                  <a:gd name="T29" fmla="*/ 30 h 1066"/>
                  <a:gd name="T30" fmla="*/ 19 w 660"/>
                  <a:gd name="T31" fmla="*/ 28 h 1066"/>
                  <a:gd name="T32" fmla="*/ 20 w 660"/>
                  <a:gd name="T33" fmla="*/ 26 h 1066"/>
                  <a:gd name="T34" fmla="*/ 21 w 660"/>
                  <a:gd name="T35" fmla="*/ 23 h 1066"/>
                  <a:gd name="T36" fmla="*/ 21 w 660"/>
                  <a:gd name="T37" fmla="*/ 19 h 1066"/>
                  <a:gd name="T38" fmla="*/ 17 w 660"/>
                  <a:gd name="T39" fmla="*/ 18 h 1066"/>
                  <a:gd name="T40" fmla="*/ 17 w 660"/>
                  <a:gd name="T41" fmla="*/ 16 h 1066"/>
                  <a:gd name="T42" fmla="*/ 16 w 660"/>
                  <a:gd name="T43" fmla="*/ 14 h 1066"/>
                  <a:gd name="T44" fmla="*/ 15 w 660"/>
                  <a:gd name="T45" fmla="*/ 13 h 1066"/>
                  <a:gd name="T46" fmla="*/ 14 w 660"/>
                  <a:gd name="T47" fmla="*/ 11 h 1066"/>
                  <a:gd name="T48" fmla="*/ 13 w 660"/>
                  <a:gd name="T49" fmla="*/ 11 h 1066"/>
                  <a:gd name="T50" fmla="*/ 12 w 660"/>
                  <a:gd name="T51" fmla="*/ 11 h 1066"/>
                  <a:gd name="T52" fmla="*/ 10 w 660"/>
                  <a:gd name="T53" fmla="*/ 11 h 1066"/>
                  <a:gd name="T54" fmla="*/ 9 w 660"/>
                  <a:gd name="T55" fmla="*/ 12 h 1066"/>
                  <a:gd name="T56" fmla="*/ 7 w 660"/>
                  <a:gd name="T57" fmla="*/ 13 h 1066"/>
                  <a:gd name="T58" fmla="*/ 7 w 660"/>
                  <a:gd name="T59" fmla="*/ 14 h 1066"/>
                  <a:gd name="T60" fmla="*/ 6 w 660"/>
                  <a:gd name="T61" fmla="*/ 17 h 1066"/>
                  <a:gd name="T62" fmla="*/ 6 w 660"/>
                  <a:gd name="T63" fmla="*/ 19 h 1066"/>
                  <a:gd name="T64" fmla="*/ 6 w 660"/>
                  <a:gd name="T65" fmla="*/ 21 h 1066"/>
                  <a:gd name="T66" fmla="*/ 6 w 660"/>
                  <a:gd name="T67" fmla="*/ 23 h 1066"/>
                  <a:gd name="T68" fmla="*/ 6 w 660"/>
                  <a:gd name="T69" fmla="*/ 25 h 1066"/>
                  <a:gd name="T70" fmla="*/ 7 w 660"/>
                  <a:gd name="T71" fmla="*/ 27 h 1066"/>
                  <a:gd name="T72" fmla="*/ 8 w 660"/>
                  <a:gd name="T73" fmla="*/ 28 h 1066"/>
                  <a:gd name="T74" fmla="*/ 10 w 660"/>
                  <a:gd name="T75" fmla="*/ 29 h 1066"/>
                  <a:gd name="T76" fmla="*/ 11 w 660"/>
                  <a:gd name="T77" fmla="*/ 29 h 1066"/>
                  <a:gd name="T78" fmla="*/ 12 w 660"/>
                  <a:gd name="T79" fmla="*/ 29 h 1066"/>
                  <a:gd name="T80" fmla="*/ 13 w 660"/>
                  <a:gd name="T81" fmla="*/ 29 h 1066"/>
                  <a:gd name="T82" fmla="*/ 15 w 660"/>
                  <a:gd name="T83" fmla="*/ 28 h 1066"/>
                  <a:gd name="T84" fmla="*/ 16 w 660"/>
                  <a:gd name="T85" fmla="*/ 27 h 1066"/>
                  <a:gd name="T86" fmla="*/ 16 w 660"/>
                  <a:gd name="T87" fmla="*/ 26 h 1066"/>
                  <a:gd name="T88" fmla="*/ 17 w 660"/>
                  <a:gd name="T89" fmla="*/ 23 h 1066"/>
                  <a:gd name="T90" fmla="*/ 18 w 660"/>
                  <a:gd name="T91" fmla="*/ 20 h 1066"/>
                  <a:gd name="T92" fmla="*/ 21 w 660"/>
                  <a:gd name="T93" fmla="*/ 19 h 1066"/>
                  <a:gd name="T94" fmla="*/ 21 w 660"/>
                  <a:gd name="T95" fmla="*/ 16 h 1066"/>
                  <a:gd name="T96" fmla="*/ 19 w 660"/>
                  <a:gd name="T97" fmla="*/ 13 h 1066"/>
                  <a:gd name="T98" fmla="*/ 19 w 660"/>
                  <a:gd name="T99" fmla="*/ 11 h 1066"/>
                  <a:gd name="T100" fmla="*/ 18 w 660"/>
                  <a:gd name="T101" fmla="*/ 10 h 1066"/>
                  <a:gd name="T102" fmla="*/ 16 w 660"/>
                  <a:gd name="T103" fmla="*/ 9 h 1066"/>
                  <a:gd name="T104" fmla="*/ 14 w 660"/>
                  <a:gd name="T105" fmla="*/ 8 h 1066"/>
                  <a:gd name="T106" fmla="*/ 12 w 660"/>
                  <a:gd name="T107" fmla="*/ 7 h 1066"/>
                  <a:gd name="T108" fmla="*/ 9 w 660"/>
                  <a:gd name="T109" fmla="*/ 8 h 1066"/>
                  <a:gd name="T110" fmla="*/ 7 w 660"/>
                  <a:gd name="T111" fmla="*/ 9 h 1066"/>
                  <a:gd name="T112" fmla="*/ 6 w 660"/>
                  <a:gd name="T113" fmla="*/ 10 h 1066"/>
                  <a:gd name="T114" fmla="*/ 5 w 660"/>
                  <a:gd name="T115" fmla="*/ 9 h 1066"/>
                  <a:gd name="T116" fmla="*/ 3 w 660"/>
                  <a:gd name="T117" fmla="*/ 0 h 106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660" h="1066">
                    <a:moveTo>
                      <a:pt x="82" y="0"/>
                    </a:moveTo>
                    <a:lnTo>
                      <a:pt x="55" y="79"/>
                    </a:lnTo>
                    <a:lnTo>
                      <a:pt x="0" y="146"/>
                    </a:lnTo>
                    <a:lnTo>
                      <a:pt x="36" y="293"/>
                    </a:lnTo>
                    <a:lnTo>
                      <a:pt x="64" y="396"/>
                    </a:lnTo>
                    <a:lnTo>
                      <a:pt x="82" y="487"/>
                    </a:lnTo>
                    <a:lnTo>
                      <a:pt x="78" y="548"/>
                    </a:lnTo>
                    <a:lnTo>
                      <a:pt x="62" y="605"/>
                    </a:lnTo>
                    <a:lnTo>
                      <a:pt x="55" y="663"/>
                    </a:lnTo>
                    <a:lnTo>
                      <a:pt x="53" y="720"/>
                    </a:lnTo>
                    <a:lnTo>
                      <a:pt x="58" y="779"/>
                    </a:lnTo>
                    <a:lnTo>
                      <a:pt x="66" y="828"/>
                    </a:lnTo>
                    <a:lnTo>
                      <a:pt x="87" y="889"/>
                    </a:lnTo>
                    <a:lnTo>
                      <a:pt x="113" y="948"/>
                    </a:lnTo>
                    <a:lnTo>
                      <a:pt x="148" y="989"/>
                    </a:lnTo>
                    <a:lnTo>
                      <a:pt x="190" y="1023"/>
                    </a:lnTo>
                    <a:lnTo>
                      <a:pt x="211" y="1035"/>
                    </a:lnTo>
                    <a:lnTo>
                      <a:pt x="240" y="1047"/>
                    </a:lnTo>
                    <a:lnTo>
                      <a:pt x="286" y="1060"/>
                    </a:lnTo>
                    <a:lnTo>
                      <a:pt x="315" y="1064"/>
                    </a:lnTo>
                    <a:lnTo>
                      <a:pt x="345" y="1066"/>
                    </a:lnTo>
                    <a:lnTo>
                      <a:pt x="372" y="1064"/>
                    </a:lnTo>
                    <a:lnTo>
                      <a:pt x="398" y="1064"/>
                    </a:lnTo>
                    <a:lnTo>
                      <a:pt x="424" y="1060"/>
                    </a:lnTo>
                    <a:lnTo>
                      <a:pt x="450" y="1052"/>
                    </a:lnTo>
                    <a:lnTo>
                      <a:pt x="478" y="1041"/>
                    </a:lnTo>
                    <a:lnTo>
                      <a:pt x="501" y="1029"/>
                    </a:lnTo>
                    <a:lnTo>
                      <a:pt x="522" y="1015"/>
                    </a:lnTo>
                    <a:lnTo>
                      <a:pt x="539" y="1001"/>
                    </a:lnTo>
                    <a:lnTo>
                      <a:pt x="562" y="975"/>
                    </a:lnTo>
                    <a:lnTo>
                      <a:pt x="582" y="946"/>
                    </a:lnTo>
                    <a:lnTo>
                      <a:pt x="602" y="917"/>
                    </a:lnTo>
                    <a:lnTo>
                      <a:pt x="614" y="889"/>
                    </a:lnTo>
                    <a:lnTo>
                      <a:pt x="628" y="854"/>
                    </a:lnTo>
                    <a:lnTo>
                      <a:pt x="639" y="823"/>
                    </a:lnTo>
                    <a:lnTo>
                      <a:pt x="653" y="751"/>
                    </a:lnTo>
                    <a:lnTo>
                      <a:pt x="660" y="663"/>
                    </a:lnTo>
                    <a:lnTo>
                      <a:pt x="660" y="625"/>
                    </a:lnTo>
                    <a:lnTo>
                      <a:pt x="544" y="625"/>
                    </a:lnTo>
                    <a:lnTo>
                      <a:pt x="539" y="591"/>
                    </a:lnTo>
                    <a:lnTo>
                      <a:pt x="529" y="547"/>
                    </a:lnTo>
                    <a:lnTo>
                      <a:pt x="522" y="522"/>
                    </a:lnTo>
                    <a:lnTo>
                      <a:pt x="515" y="499"/>
                    </a:lnTo>
                    <a:lnTo>
                      <a:pt x="506" y="472"/>
                    </a:lnTo>
                    <a:lnTo>
                      <a:pt x="492" y="447"/>
                    </a:lnTo>
                    <a:lnTo>
                      <a:pt x="473" y="422"/>
                    </a:lnTo>
                    <a:lnTo>
                      <a:pt x="453" y="396"/>
                    </a:lnTo>
                    <a:lnTo>
                      <a:pt x="430" y="381"/>
                    </a:lnTo>
                    <a:lnTo>
                      <a:pt x="412" y="369"/>
                    </a:lnTo>
                    <a:lnTo>
                      <a:pt x="397" y="363"/>
                    </a:lnTo>
                    <a:lnTo>
                      <a:pt x="381" y="358"/>
                    </a:lnTo>
                    <a:lnTo>
                      <a:pt x="358" y="358"/>
                    </a:lnTo>
                    <a:lnTo>
                      <a:pt x="335" y="359"/>
                    </a:lnTo>
                    <a:lnTo>
                      <a:pt x="315" y="366"/>
                    </a:lnTo>
                    <a:lnTo>
                      <a:pt x="296" y="375"/>
                    </a:lnTo>
                    <a:lnTo>
                      <a:pt x="271" y="389"/>
                    </a:lnTo>
                    <a:lnTo>
                      <a:pt x="243" y="410"/>
                    </a:lnTo>
                    <a:lnTo>
                      <a:pt x="223" y="436"/>
                    </a:lnTo>
                    <a:lnTo>
                      <a:pt x="214" y="453"/>
                    </a:lnTo>
                    <a:lnTo>
                      <a:pt x="202" y="473"/>
                    </a:lnTo>
                    <a:lnTo>
                      <a:pt x="190" y="507"/>
                    </a:lnTo>
                    <a:lnTo>
                      <a:pt x="182" y="547"/>
                    </a:lnTo>
                    <a:lnTo>
                      <a:pt x="176" y="584"/>
                    </a:lnTo>
                    <a:lnTo>
                      <a:pt x="170" y="625"/>
                    </a:lnTo>
                    <a:lnTo>
                      <a:pt x="170" y="663"/>
                    </a:lnTo>
                    <a:lnTo>
                      <a:pt x="167" y="697"/>
                    </a:lnTo>
                    <a:lnTo>
                      <a:pt x="170" y="726"/>
                    </a:lnTo>
                    <a:lnTo>
                      <a:pt x="171" y="753"/>
                    </a:lnTo>
                    <a:lnTo>
                      <a:pt x="176" y="782"/>
                    </a:lnTo>
                    <a:lnTo>
                      <a:pt x="182" y="815"/>
                    </a:lnTo>
                    <a:lnTo>
                      <a:pt x="193" y="845"/>
                    </a:lnTo>
                    <a:lnTo>
                      <a:pt x="205" y="871"/>
                    </a:lnTo>
                    <a:lnTo>
                      <a:pt x="220" y="894"/>
                    </a:lnTo>
                    <a:lnTo>
                      <a:pt x="242" y="915"/>
                    </a:lnTo>
                    <a:lnTo>
                      <a:pt x="268" y="931"/>
                    </a:lnTo>
                    <a:lnTo>
                      <a:pt x="297" y="944"/>
                    </a:lnTo>
                    <a:lnTo>
                      <a:pt x="314" y="949"/>
                    </a:lnTo>
                    <a:lnTo>
                      <a:pt x="338" y="952"/>
                    </a:lnTo>
                    <a:lnTo>
                      <a:pt x="361" y="952"/>
                    </a:lnTo>
                    <a:lnTo>
                      <a:pt x="381" y="952"/>
                    </a:lnTo>
                    <a:lnTo>
                      <a:pt x="395" y="951"/>
                    </a:lnTo>
                    <a:lnTo>
                      <a:pt x="412" y="946"/>
                    </a:lnTo>
                    <a:lnTo>
                      <a:pt x="429" y="937"/>
                    </a:lnTo>
                    <a:lnTo>
                      <a:pt x="450" y="920"/>
                    </a:lnTo>
                    <a:lnTo>
                      <a:pt x="470" y="905"/>
                    </a:lnTo>
                    <a:lnTo>
                      <a:pt x="484" y="886"/>
                    </a:lnTo>
                    <a:lnTo>
                      <a:pt x="496" y="869"/>
                    </a:lnTo>
                    <a:lnTo>
                      <a:pt x="509" y="842"/>
                    </a:lnTo>
                    <a:lnTo>
                      <a:pt x="526" y="792"/>
                    </a:lnTo>
                    <a:lnTo>
                      <a:pt x="536" y="746"/>
                    </a:lnTo>
                    <a:lnTo>
                      <a:pt x="542" y="706"/>
                    </a:lnTo>
                    <a:lnTo>
                      <a:pt x="545" y="660"/>
                    </a:lnTo>
                    <a:lnTo>
                      <a:pt x="544" y="625"/>
                    </a:lnTo>
                    <a:lnTo>
                      <a:pt x="660" y="625"/>
                    </a:lnTo>
                    <a:lnTo>
                      <a:pt x="654" y="591"/>
                    </a:lnTo>
                    <a:lnTo>
                      <a:pt x="645" y="533"/>
                    </a:lnTo>
                    <a:lnTo>
                      <a:pt x="625" y="472"/>
                    </a:lnTo>
                    <a:lnTo>
                      <a:pt x="608" y="427"/>
                    </a:lnTo>
                    <a:lnTo>
                      <a:pt x="599" y="402"/>
                    </a:lnTo>
                    <a:lnTo>
                      <a:pt x="584" y="373"/>
                    </a:lnTo>
                    <a:lnTo>
                      <a:pt x="565" y="347"/>
                    </a:lnTo>
                    <a:lnTo>
                      <a:pt x="549" y="326"/>
                    </a:lnTo>
                    <a:lnTo>
                      <a:pt x="532" y="310"/>
                    </a:lnTo>
                    <a:lnTo>
                      <a:pt x="509" y="290"/>
                    </a:lnTo>
                    <a:lnTo>
                      <a:pt x="478" y="272"/>
                    </a:lnTo>
                    <a:lnTo>
                      <a:pt x="446" y="257"/>
                    </a:lnTo>
                    <a:lnTo>
                      <a:pt x="400" y="247"/>
                    </a:lnTo>
                    <a:lnTo>
                      <a:pt x="360" y="241"/>
                    </a:lnTo>
                    <a:lnTo>
                      <a:pt x="319" y="247"/>
                    </a:lnTo>
                    <a:lnTo>
                      <a:pt x="277" y="258"/>
                    </a:lnTo>
                    <a:lnTo>
                      <a:pt x="243" y="277"/>
                    </a:lnTo>
                    <a:lnTo>
                      <a:pt x="211" y="298"/>
                    </a:lnTo>
                    <a:lnTo>
                      <a:pt x="182" y="318"/>
                    </a:lnTo>
                    <a:lnTo>
                      <a:pt x="170" y="326"/>
                    </a:lnTo>
                    <a:lnTo>
                      <a:pt x="153" y="318"/>
                    </a:lnTo>
                    <a:lnTo>
                      <a:pt x="142" y="307"/>
                    </a:lnTo>
                    <a:lnTo>
                      <a:pt x="135" y="281"/>
                    </a:lnTo>
                    <a:lnTo>
                      <a:pt x="82" y="0"/>
                    </a:lnTo>
                    <a:close/>
                  </a:path>
                </a:pathLst>
              </a:custGeom>
              <a:solidFill>
                <a:srgbClr val="3F3F3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67" name="Freeform 40"/>
              <p:cNvSpPr>
                <a:spLocks/>
              </p:cNvSpPr>
              <p:nvPr/>
            </p:nvSpPr>
            <p:spPr bwMode="auto">
              <a:xfrm>
                <a:off x="887" y="2441"/>
                <a:ext cx="72" cy="140"/>
              </a:xfrm>
              <a:custGeom>
                <a:avLst/>
                <a:gdLst>
                  <a:gd name="T0" fmla="*/ 0 w 145"/>
                  <a:gd name="T1" fmla="*/ 0 h 279"/>
                  <a:gd name="T2" fmla="*/ 1 w 145"/>
                  <a:gd name="T3" fmla="*/ 1 h 279"/>
                  <a:gd name="T4" fmla="*/ 2 w 145"/>
                  <a:gd name="T5" fmla="*/ 3 h 279"/>
                  <a:gd name="T6" fmla="*/ 3 w 145"/>
                  <a:gd name="T7" fmla="*/ 4 h 279"/>
                  <a:gd name="T8" fmla="*/ 3 w 145"/>
                  <a:gd name="T9" fmla="*/ 6 h 279"/>
                  <a:gd name="T10" fmla="*/ 4 w 145"/>
                  <a:gd name="T11" fmla="*/ 8 h 279"/>
                  <a:gd name="T12" fmla="*/ 4 w 145"/>
                  <a:gd name="T13" fmla="*/ 9 h 27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45" h="279">
                    <a:moveTo>
                      <a:pt x="0" y="0"/>
                    </a:moveTo>
                    <a:lnTo>
                      <a:pt x="39" y="30"/>
                    </a:lnTo>
                    <a:lnTo>
                      <a:pt x="69" y="70"/>
                    </a:lnTo>
                    <a:lnTo>
                      <a:pt x="97" y="115"/>
                    </a:lnTo>
                    <a:lnTo>
                      <a:pt x="117" y="166"/>
                    </a:lnTo>
                    <a:lnTo>
                      <a:pt x="134" y="225"/>
                    </a:lnTo>
                    <a:lnTo>
                      <a:pt x="145" y="279"/>
                    </a:lnTo>
                  </a:path>
                </a:pathLst>
              </a:custGeom>
              <a:noFill/>
              <a:ln w="9525">
                <a:solidFill>
                  <a:srgbClr val="808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68" name="Freeform 41"/>
              <p:cNvSpPr>
                <a:spLocks/>
              </p:cNvSpPr>
              <p:nvPr/>
            </p:nvSpPr>
            <p:spPr bwMode="auto">
              <a:xfrm>
                <a:off x="681" y="2361"/>
                <a:ext cx="51" cy="371"/>
              </a:xfrm>
              <a:custGeom>
                <a:avLst/>
                <a:gdLst>
                  <a:gd name="T0" fmla="*/ 0 w 103"/>
                  <a:gd name="T1" fmla="*/ 0 h 742"/>
                  <a:gd name="T2" fmla="*/ 1 w 103"/>
                  <a:gd name="T3" fmla="*/ 8 h 742"/>
                  <a:gd name="T4" fmla="*/ 2 w 103"/>
                  <a:gd name="T5" fmla="*/ 10 h 742"/>
                  <a:gd name="T6" fmla="*/ 2 w 103"/>
                  <a:gd name="T7" fmla="*/ 12 h 742"/>
                  <a:gd name="T8" fmla="*/ 2 w 103"/>
                  <a:gd name="T9" fmla="*/ 13 h 742"/>
                  <a:gd name="T10" fmla="*/ 1 w 103"/>
                  <a:gd name="T11" fmla="*/ 15 h 742"/>
                  <a:gd name="T12" fmla="*/ 1 w 103"/>
                  <a:gd name="T13" fmla="*/ 17 h 742"/>
                  <a:gd name="T14" fmla="*/ 1 w 103"/>
                  <a:gd name="T15" fmla="*/ 20 h 742"/>
                  <a:gd name="T16" fmla="*/ 2 w 103"/>
                  <a:gd name="T17" fmla="*/ 22 h 742"/>
                  <a:gd name="T18" fmla="*/ 3 w 103"/>
                  <a:gd name="T19" fmla="*/ 24 h 742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103" h="742">
                    <a:moveTo>
                      <a:pt x="0" y="0"/>
                    </a:moveTo>
                    <a:lnTo>
                      <a:pt x="58" y="235"/>
                    </a:lnTo>
                    <a:lnTo>
                      <a:pt x="77" y="310"/>
                    </a:lnTo>
                    <a:lnTo>
                      <a:pt x="83" y="358"/>
                    </a:lnTo>
                    <a:lnTo>
                      <a:pt x="69" y="410"/>
                    </a:lnTo>
                    <a:lnTo>
                      <a:pt x="54" y="471"/>
                    </a:lnTo>
                    <a:lnTo>
                      <a:pt x="49" y="544"/>
                    </a:lnTo>
                    <a:lnTo>
                      <a:pt x="58" y="617"/>
                    </a:lnTo>
                    <a:lnTo>
                      <a:pt x="78" y="689"/>
                    </a:lnTo>
                    <a:lnTo>
                      <a:pt x="103" y="742"/>
                    </a:lnTo>
                  </a:path>
                </a:pathLst>
              </a:custGeom>
              <a:noFill/>
              <a:ln w="9525">
                <a:solidFill>
                  <a:srgbClr val="C0C0C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2541" name="Group 46"/>
            <p:cNvGrpSpPr>
              <a:grpSpLocks/>
            </p:cNvGrpSpPr>
            <p:nvPr/>
          </p:nvGrpSpPr>
          <p:grpSpPr bwMode="auto">
            <a:xfrm>
              <a:off x="4945" y="2044"/>
              <a:ext cx="300" cy="593"/>
              <a:chOff x="288" y="2285"/>
              <a:chExt cx="300" cy="593"/>
            </a:xfrm>
          </p:grpSpPr>
          <p:sp>
            <p:nvSpPr>
              <p:cNvPr id="22563" name="Freeform 43"/>
              <p:cNvSpPr>
                <a:spLocks/>
              </p:cNvSpPr>
              <p:nvPr/>
            </p:nvSpPr>
            <p:spPr bwMode="auto">
              <a:xfrm>
                <a:off x="288" y="2285"/>
                <a:ext cx="300" cy="593"/>
              </a:xfrm>
              <a:custGeom>
                <a:avLst/>
                <a:gdLst>
                  <a:gd name="T0" fmla="*/ 18 w 600"/>
                  <a:gd name="T1" fmla="*/ 6 h 1187"/>
                  <a:gd name="T2" fmla="*/ 19 w 600"/>
                  <a:gd name="T3" fmla="*/ 18 h 1187"/>
                  <a:gd name="T4" fmla="*/ 19 w 600"/>
                  <a:gd name="T5" fmla="*/ 32 h 1187"/>
                  <a:gd name="T6" fmla="*/ 18 w 600"/>
                  <a:gd name="T7" fmla="*/ 35 h 1187"/>
                  <a:gd name="T8" fmla="*/ 17 w 600"/>
                  <a:gd name="T9" fmla="*/ 36 h 1187"/>
                  <a:gd name="T10" fmla="*/ 16 w 600"/>
                  <a:gd name="T11" fmla="*/ 36 h 1187"/>
                  <a:gd name="T12" fmla="*/ 14 w 600"/>
                  <a:gd name="T13" fmla="*/ 37 h 1187"/>
                  <a:gd name="T14" fmla="*/ 12 w 600"/>
                  <a:gd name="T15" fmla="*/ 37 h 1187"/>
                  <a:gd name="T16" fmla="*/ 10 w 600"/>
                  <a:gd name="T17" fmla="*/ 36 h 1187"/>
                  <a:gd name="T18" fmla="*/ 8 w 600"/>
                  <a:gd name="T19" fmla="*/ 35 h 1187"/>
                  <a:gd name="T20" fmla="*/ 6 w 600"/>
                  <a:gd name="T21" fmla="*/ 33 h 1187"/>
                  <a:gd name="T22" fmla="*/ 4 w 600"/>
                  <a:gd name="T23" fmla="*/ 31 h 1187"/>
                  <a:gd name="T24" fmla="*/ 2 w 600"/>
                  <a:gd name="T25" fmla="*/ 27 h 1187"/>
                  <a:gd name="T26" fmla="*/ 1 w 600"/>
                  <a:gd name="T27" fmla="*/ 23 h 1187"/>
                  <a:gd name="T28" fmla="*/ 0 w 600"/>
                  <a:gd name="T29" fmla="*/ 20 h 1187"/>
                  <a:gd name="T30" fmla="*/ 4 w 600"/>
                  <a:gd name="T31" fmla="*/ 18 h 1187"/>
                  <a:gd name="T32" fmla="*/ 5 w 600"/>
                  <a:gd name="T33" fmla="*/ 14 h 1187"/>
                  <a:gd name="T34" fmla="*/ 6 w 600"/>
                  <a:gd name="T35" fmla="*/ 11 h 1187"/>
                  <a:gd name="T36" fmla="*/ 8 w 600"/>
                  <a:gd name="T37" fmla="*/ 9 h 1187"/>
                  <a:gd name="T38" fmla="*/ 10 w 600"/>
                  <a:gd name="T39" fmla="*/ 8 h 1187"/>
                  <a:gd name="T40" fmla="*/ 13 w 600"/>
                  <a:gd name="T41" fmla="*/ 8 h 1187"/>
                  <a:gd name="T42" fmla="*/ 15 w 600"/>
                  <a:gd name="T43" fmla="*/ 9 h 1187"/>
                  <a:gd name="T44" fmla="*/ 16 w 600"/>
                  <a:gd name="T45" fmla="*/ 10 h 1187"/>
                  <a:gd name="T46" fmla="*/ 16 w 600"/>
                  <a:gd name="T47" fmla="*/ 13 h 1187"/>
                  <a:gd name="T48" fmla="*/ 16 w 600"/>
                  <a:gd name="T49" fmla="*/ 18 h 1187"/>
                  <a:gd name="T50" fmla="*/ 16 w 600"/>
                  <a:gd name="T51" fmla="*/ 26 h 1187"/>
                  <a:gd name="T52" fmla="*/ 16 w 600"/>
                  <a:gd name="T53" fmla="*/ 29 h 1187"/>
                  <a:gd name="T54" fmla="*/ 15 w 600"/>
                  <a:gd name="T55" fmla="*/ 31 h 1187"/>
                  <a:gd name="T56" fmla="*/ 15 w 600"/>
                  <a:gd name="T57" fmla="*/ 31 h 1187"/>
                  <a:gd name="T58" fmla="*/ 13 w 600"/>
                  <a:gd name="T59" fmla="*/ 32 h 1187"/>
                  <a:gd name="T60" fmla="*/ 12 w 600"/>
                  <a:gd name="T61" fmla="*/ 32 h 1187"/>
                  <a:gd name="T62" fmla="*/ 10 w 600"/>
                  <a:gd name="T63" fmla="*/ 31 h 1187"/>
                  <a:gd name="T64" fmla="*/ 7 w 600"/>
                  <a:gd name="T65" fmla="*/ 29 h 1187"/>
                  <a:gd name="T66" fmla="*/ 5 w 600"/>
                  <a:gd name="T67" fmla="*/ 26 h 1187"/>
                  <a:gd name="T68" fmla="*/ 4 w 600"/>
                  <a:gd name="T69" fmla="*/ 21 h 1187"/>
                  <a:gd name="T70" fmla="*/ 0 w 600"/>
                  <a:gd name="T71" fmla="*/ 20 h 1187"/>
                  <a:gd name="T72" fmla="*/ 1 w 600"/>
                  <a:gd name="T73" fmla="*/ 16 h 1187"/>
                  <a:gd name="T74" fmla="*/ 2 w 600"/>
                  <a:gd name="T75" fmla="*/ 11 h 1187"/>
                  <a:gd name="T76" fmla="*/ 3 w 600"/>
                  <a:gd name="T77" fmla="*/ 8 h 1187"/>
                  <a:gd name="T78" fmla="*/ 6 w 600"/>
                  <a:gd name="T79" fmla="*/ 5 h 1187"/>
                  <a:gd name="T80" fmla="*/ 8 w 600"/>
                  <a:gd name="T81" fmla="*/ 4 h 1187"/>
                  <a:gd name="T82" fmla="*/ 11 w 600"/>
                  <a:gd name="T83" fmla="*/ 4 h 1187"/>
                  <a:gd name="T84" fmla="*/ 13 w 600"/>
                  <a:gd name="T85" fmla="*/ 4 h 1187"/>
                  <a:gd name="T86" fmla="*/ 15 w 600"/>
                  <a:gd name="T87" fmla="*/ 2 h 1187"/>
                  <a:gd name="T88" fmla="*/ 16 w 600"/>
                  <a:gd name="T89" fmla="*/ 0 h 1187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0" t="0" r="r" b="b"/>
                <a:pathLst>
                  <a:path w="600" h="1187">
                    <a:moveTo>
                      <a:pt x="488" y="0"/>
                    </a:moveTo>
                    <a:lnTo>
                      <a:pt x="573" y="200"/>
                    </a:lnTo>
                    <a:lnTo>
                      <a:pt x="595" y="373"/>
                    </a:lnTo>
                    <a:lnTo>
                      <a:pt x="600" y="605"/>
                    </a:lnTo>
                    <a:lnTo>
                      <a:pt x="600" y="811"/>
                    </a:lnTo>
                    <a:lnTo>
                      <a:pt x="584" y="1033"/>
                    </a:lnTo>
                    <a:lnTo>
                      <a:pt x="573" y="1093"/>
                    </a:lnTo>
                    <a:lnTo>
                      <a:pt x="560" y="1124"/>
                    </a:lnTo>
                    <a:lnTo>
                      <a:pt x="544" y="1142"/>
                    </a:lnTo>
                    <a:lnTo>
                      <a:pt x="524" y="1159"/>
                    </a:lnTo>
                    <a:lnTo>
                      <a:pt x="511" y="1167"/>
                    </a:lnTo>
                    <a:lnTo>
                      <a:pt x="483" y="1176"/>
                    </a:lnTo>
                    <a:lnTo>
                      <a:pt x="458" y="1181"/>
                    </a:lnTo>
                    <a:lnTo>
                      <a:pt x="431" y="1184"/>
                    </a:lnTo>
                    <a:lnTo>
                      <a:pt x="406" y="1187"/>
                    </a:lnTo>
                    <a:lnTo>
                      <a:pt x="382" y="1184"/>
                    </a:lnTo>
                    <a:lnTo>
                      <a:pt x="353" y="1179"/>
                    </a:lnTo>
                    <a:lnTo>
                      <a:pt x="320" y="1172"/>
                    </a:lnTo>
                    <a:lnTo>
                      <a:pt x="285" y="1156"/>
                    </a:lnTo>
                    <a:lnTo>
                      <a:pt x="248" y="1135"/>
                    </a:lnTo>
                    <a:lnTo>
                      <a:pt x="210" y="1107"/>
                    </a:lnTo>
                    <a:lnTo>
                      <a:pt x="176" y="1078"/>
                    </a:lnTo>
                    <a:lnTo>
                      <a:pt x="136" y="1036"/>
                    </a:lnTo>
                    <a:lnTo>
                      <a:pt x="103" y="992"/>
                    </a:lnTo>
                    <a:lnTo>
                      <a:pt x="67" y="946"/>
                    </a:lnTo>
                    <a:lnTo>
                      <a:pt x="43" y="894"/>
                    </a:lnTo>
                    <a:lnTo>
                      <a:pt x="23" y="831"/>
                    </a:lnTo>
                    <a:lnTo>
                      <a:pt x="8" y="754"/>
                    </a:lnTo>
                    <a:lnTo>
                      <a:pt x="2" y="676"/>
                    </a:lnTo>
                    <a:lnTo>
                      <a:pt x="0" y="646"/>
                    </a:lnTo>
                    <a:lnTo>
                      <a:pt x="117" y="646"/>
                    </a:lnTo>
                    <a:lnTo>
                      <a:pt x="121" y="605"/>
                    </a:lnTo>
                    <a:lnTo>
                      <a:pt x="129" y="544"/>
                    </a:lnTo>
                    <a:lnTo>
                      <a:pt x="138" y="473"/>
                    </a:lnTo>
                    <a:lnTo>
                      <a:pt x="156" y="402"/>
                    </a:lnTo>
                    <a:lnTo>
                      <a:pt x="175" y="355"/>
                    </a:lnTo>
                    <a:lnTo>
                      <a:pt x="199" y="319"/>
                    </a:lnTo>
                    <a:lnTo>
                      <a:pt x="228" y="299"/>
                    </a:lnTo>
                    <a:lnTo>
                      <a:pt x="261" y="278"/>
                    </a:lnTo>
                    <a:lnTo>
                      <a:pt x="307" y="264"/>
                    </a:lnTo>
                    <a:lnTo>
                      <a:pt x="343" y="260"/>
                    </a:lnTo>
                    <a:lnTo>
                      <a:pt x="386" y="261"/>
                    </a:lnTo>
                    <a:lnTo>
                      <a:pt x="423" y="269"/>
                    </a:lnTo>
                    <a:lnTo>
                      <a:pt x="455" y="290"/>
                    </a:lnTo>
                    <a:lnTo>
                      <a:pt x="477" y="316"/>
                    </a:lnTo>
                    <a:lnTo>
                      <a:pt x="485" y="349"/>
                    </a:lnTo>
                    <a:lnTo>
                      <a:pt x="489" y="387"/>
                    </a:lnTo>
                    <a:lnTo>
                      <a:pt x="494" y="419"/>
                    </a:lnTo>
                    <a:lnTo>
                      <a:pt x="501" y="498"/>
                    </a:lnTo>
                    <a:lnTo>
                      <a:pt x="506" y="597"/>
                    </a:lnTo>
                    <a:lnTo>
                      <a:pt x="509" y="729"/>
                    </a:lnTo>
                    <a:lnTo>
                      <a:pt x="506" y="841"/>
                    </a:lnTo>
                    <a:lnTo>
                      <a:pt x="501" y="892"/>
                    </a:lnTo>
                    <a:lnTo>
                      <a:pt x="495" y="940"/>
                    </a:lnTo>
                    <a:lnTo>
                      <a:pt x="491" y="966"/>
                    </a:lnTo>
                    <a:lnTo>
                      <a:pt x="480" y="998"/>
                    </a:lnTo>
                    <a:lnTo>
                      <a:pt x="463" y="1015"/>
                    </a:lnTo>
                    <a:lnTo>
                      <a:pt x="451" y="1023"/>
                    </a:lnTo>
                    <a:lnTo>
                      <a:pt x="435" y="1029"/>
                    </a:lnTo>
                    <a:lnTo>
                      <a:pt x="402" y="1033"/>
                    </a:lnTo>
                    <a:lnTo>
                      <a:pt x="377" y="1033"/>
                    </a:lnTo>
                    <a:lnTo>
                      <a:pt x="357" y="1032"/>
                    </a:lnTo>
                    <a:lnTo>
                      <a:pt x="322" y="1026"/>
                    </a:lnTo>
                    <a:lnTo>
                      <a:pt x="297" y="1017"/>
                    </a:lnTo>
                    <a:lnTo>
                      <a:pt x="256" y="984"/>
                    </a:lnTo>
                    <a:lnTo>
                      <a:pt x="216" y="949"/>
                    </a:lnTo>
                    <a:lnTo>
                      <a:pt x="176" y="900"/>
                    </a:lnTo>
                    <a:lnTo>
                      <a:pt x="141" y="841"/>
                    </a:lnTo>
                    <a:lnTo>
                      <a:pt x="129" y="783"/>
                    </a:lnTo>
                    <a:lnTo>
                      <a:pt x="117" y="702"/>
                    </a:lnTo>
                    <a:lnTo>
                      <a:pt x="117" y="646"/>
                    </a:lnTo>
                    <a:lnTo>
                      <a:pt x="0" y="646"/>
                    </a:lnTo>
                    <a:lnTo>
                      <a:pt x="2" y="602"/>
                    </a:lnTo>
                    <a:lnTo>
                      <a:pt x="12" y="531"/>
                    </a:lnTo>
                    <a:lnTo>
                      <a:pt x="23" y="453"/>
                    </a:lnTo>
                    <a:lnTo>
                      <a:pt x="41" y="382"/>
                    </a:lnTo>
                    <a:lnTo>
                      <a:pt x="63" y="319"/>
                    </a:lnTo>
                    <a:lnTo>
                      <a:pt x="92" y="269"/>
                    </a:lnTo>
                    <a:lnTo>
                      <a:pt x="127" y="220"/>
                    </a:lnTo>
                    <a:lnTo>
                      <a:pt x="166" y="186"/>
                    </a:lnTo>
                    <a:lnTo>
                      <a:pt x="201" y="166"/>
                    </a:lnTo>
                    <a:lnTo>
                      <a:pt x="239" y="152"/>
                    </a:lnTo>
                    <a:lnTo>
                      <a:pt x="290" y="144"/>
                    </a:lnTo>
                    <a:lnTo>
                      <a:pt x="337" y="138"/>
                    </a:lnTo>
                    <a:lnTo>
                      <a:pt x="376" y="135"/>
                    </a:lnTo>
                    <a:lnTo>
                      <a:pt x="408" y="128"/>
                    </a:lnTo>
                    <a:lnTo>
                      <a:pt x="429" y="111"/>
                    </a:lnTo>
                    <a:lnTo>
                      <a:pt x="449" y="88"/>
                    </a:lnTo>
                    <a:lnTo>
                      <a:pt x="468" y="55"/>
                    </a:lnTo>
                    <a:lnTo>
                      <a:pt x="488" y="0"/>
                    </a:lnTo>
                    <a:close/>
                  </a:path>
                </a:pathLst>
              </a:custGeom>
              <a:solidFill>
                <a:srgbClr val="3F3F3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64" name="Freeform 44"/>
              <p:cNvSpPr>
                <a:spLocks/>
              </p:cNvSpPr>
              <p:nvPr/>
            </p:nvSpPr>
            <p:spPr bwMode="auto">
              <a:xfrm>
                <a:off x="533" y="2290"/>
                <a:ext cx="49" cy="154"/>
              </a:xfrm>
              <a:custGeom>
                <a:avLst/>
                <a:gdLst>
                  <a:gd name="T0" fmla="*/ 0 w 100"/>
                  <a:gd name="T1" fmla="*/ 0 h 309"/>
                  <a:gd name="T2" fmla="*/ 2 w 100"/>
                  <a:gd name="T3" fmla="*/ 6 h 309"/>
                  <a:gd name="T4" fmla="*/ 3 w 100"/>
                  <a:gd name="T5" fmla="*/ 9 h 309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00" h="309">
                    <a:moveTo>
                      <a:pt x="0" y="0"/>
                    </a:moveTo>
                    <a:lnTo>
                      <a:pt x="84" y="194"/>
                    </a:lnTo>
                    <a:lnTo>
                      <a:pt x="100" y="309"/>
                    </a:lnTo>
                  </a:path>
                </a:pathLst>
              </a:custGeom>
              <a:noFill/>
              <a:ln w="9525">
                <a:solidFill>
                  <a:srgbClr val="C0C0C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65" name="Freeform 45"/>
              <p:cNvSpPr>
                <a:spLocks/>
              </p:cNvSpPr>
              <p:nvPr/>
            </p:nvSpPr>
            <p:spPr bwMode="auto">
              <a:xfrm>
                <a:off x="312" y="2384"/>
                <a:ext cx="115" cy="403"/>
              </a:xfrm>
              <a:custGeom>
                <a:avLst/>
                <a:gdLst>
                  <a:gd name="T0" fmla="*/ 8 w 230"/>
                  <a:gd name="T1" fmla="*/ 0 h 806"/>
                  <a:gd name="T2" fmla="*/ 6 w 230"/>
                  <a:gd name="T3" fmla="*/ 1 h 806"/>
                  <a:gd name="T4" fmla="*/ 5 w 230"/>
                  <a:gd name="T5" fmla="*/ 2 h 806"/>
                  <a:gd name="T6" fmla="*/ 4 w 230"/>
                  <a:gd name="T7" fmla="*/ 2 h 806"/>
                  <a:gd name="T8" fmla="*/ 3 w 230"/>
                  <a:gd name="T9" fmla="*/ 3 h 806"/>
                  <a:gd name="T10" fmla="*/ 3 w 230"/>
                  <a:gd name="T11" fmla="*/ 5 h 806"/>
                  <a:gd name="T12" fmla="*/ 2 w 230"/>
                  <a:gd name="T13" fmla="*/ 6 h 806"/>
                  <a:gd name="T14" fmla="*/ 1 w 230"/>
                  <a:gd name="T15" fmla="*/ 8 h 806"/>
                  <a:gd name="T16" fmla="*/ 1 w 230"/>
                  <a:gd name="T17" fmla="*/ 10 h 806"/>
                  <a:gd name="T18" fmla="*/ 1 w 230"/>
                  <a:gd name="T19" fmla="*/ 12 h 806"/>
                  <a:gd name="T20" fmla="*/ 0 w 230"/>
                  <a:gd name="T21" fmla="*/ 15 h 806"/>
                  <a:gd name="T22" fmla="*/ 1 w 230"/>
                  <a:gd name="T23" fmla="*/ 17 h 806"/>
                  <a:gd name="T24" fmla="*/ 1 w 230"/>
                  <a:gd name="T25" fmla="*/ 20 h 806"/>
                  <a:gd name="T26" fmla="*/ 2 w 230"/>
                  <a:gd name="T27" fmla="*/ 22 h 806"/>
                  <a:gd name="T28" fmla="*/ 3 w 230"/>
                  <a:gd name="T29" fmla="*/ 23 h 806"/>
                  <a:gd name="T30" fmla="*/ 3 w 230"/>
                  <a:gd name="T31" fmla="*/ 24 h 806"/>
                  <a:gd name="T32" fmla="*/ 4 w 230"/>
                  <a:gd name="T33" fmla="*/ 26 h 80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230" h="806">
                    <a:moveTo>
                      <a:pt x="230" y="0"/>
                    </a:moveTo>
                    <a:lnTo>
                      <a:pt x="184" y="16"/>
                    </a:lnTo>
                    <a:lnTo>
                      <a:pt x="153" y="37"/>
                    </a:lnTo>
                    <a:lnTo>
                      <a:pt x="119" y="62"/>
                    </a:lnTo>
                    <a:lnTo>
                      <a:pt x="90" y="94"/>
                    </a:lnTo>
                    <a:lnTo>
                      <a:pt x="65" y="129"/>
                    </a:lnTo>
                    <a:lnTo>
                      <a:pt x="44" y="189"/>
                    </a:lnTo>
                    <a:lnTo>
                      <a:pt x="29" y="237"/>
                    </a:lnTo>
                    <a:lnTo>
                      <a:pt x="16" y="303"/>
                    </a:lnTo>
                    <a:lnTo>
                      <a:pt x="6" y="381"/>
                    </a:lnTo>
                    <a:lnTo>
                      <a:pt x="0" y="467"/>
                    </a:lnTo>
                    <a:lnTo>
                      <a:pt x="3" y="544"/>
                    </a:lnTo>
                    <a:lnTo>
                      <a:pt x="21" y="630"/>
                    </a:lnTo>
                    <a:lnTo>
                      <a:pt x="39" y="680"/>
                    </a:lnTo>
                    <a:lnTo>
                      <a:pt x="69" y="731"/>
                    </a:lnTo>
                    <a:lnTo>
                      <a:pt x="93" y="765"/>
                    </a:lnTo>
                    <a:lnTo>
                      <a:pt x="127" y="806"/>
                    </a:lnTo>
                  </a:path>
                </a:pathLst>
              </a:custGeom>
              <a:noFill/>
              <a:ln w="9525">
                <a:solidFill>
                  <a:srgbClr val="9F9F9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aphicFrame>
          <p:nvGraphicFramePr>
            <p:cNvPr id="22542" name="Object 15"/>
            <p:cNvGraphicFramePr>
              <a:graphicFrameLocks noChangeAspect="1"/>
            </p:cNvGraphicFramePr>
            <p:nvPr/>
          </p:nvGraphicFramePr>
          <p:xfrm>
            <a:off x="4032" y="912"/>
            <a:ext cx="1647" cy="7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574" name="Clip" r:id="rId3" imgW="6134100" imgH="2635250" progId="MS_ClipArt_Gallery.2">
                    <p:embed/>
                  </p:oleObj>
                </mc:Choice>
                <mc:Fallback>
                  <p:oleObj name="Clip" r:id="rId3" imgW="6134100" imgH="2635250" progId="MS_ClipArt_Gallery.2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32" y="912"/>
                          <a:ext cx="1647" cy="70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2543" name="Group 37"/>
            <p:cNvGrpSpPr>
              <a:grpSpLocks/>
            </p:cNvGrpSpPr>
            <p:nvPr/>
          </p:nvGrpSpPr>
          <p:grpSpPr bwMode="auto">
            <a:xfrm>
              <a:off x="5088" y="816"/>
              <a:ext cx="299" cy="1514"/>
              <a:chOff x="431" y="1057"/>
              <a:chExt cx="299" cy="1514"/>
            </a:xfrm>
          </p:grpSpPr>
          <p:grpSp>
            <p:nvGrpSpPr>
              <p:cNvPr id="22544" name="Group 24"/>
              <p:cNvGrpSpPr>
                <a:grpSpLocks/>
              </p:cNvGrpSpPr>
              <p:nvPr/>
            </p:nvGrpSpPr>
            <p:grpSpPr bwMode="auto">
              <a:xfrm>
                <a:off x="431" y="1057"/>
                <a:ext cx="299" cy="1514"/>
                <a:chOff x="431" y="1057"/>
                <a:chExt cx="299" cy="1514"/>
              </a:xfrm>
            </p:grpSpPr>
            <p:grpSp>
              <p:nvGrpSpPr>
                <p:cNvPr id="22557" name="Group 21"/>
                <p:cNvGrpSpPr>
                  <a:grpSpLocks/>
                </p:cNvGrpSpPr>
                <p:nvPr/>
              </p:nvGrpSpPr>
              <p:grpSpPr bwMode="auto">
                <a:xfrm>
                  <a:off x="431" y="1057"/>
                  <a:ext cx="299" cy="1514"/>
                  <a:chOff x="431" y="1057"/>
                  <a:chExt cx="299" cy="1514"/>
                </a:xfrm>
              </p:grpSpPr>
              <p:sp>
                <p:nvSpPr>
                  <p:cNvPr id="22560" name="Freeform 18"/>
                  <p:cNvSpPr>
                    <a:spLocks/>
                  </p:cNvSpPr>
                  <p:nvPr/>
                </p:nvSpPr>
                <p:spPr bwMode="auto">
                  <a:xfrm>
                    <a:off x="431" y="1136"/>
                    <a:ext cx="292" cy="1435"/>
                  </a:xfrm>
                  <a:custGeom>
                    <a:avLst/>
                    <a:gdLst>
                      <a:gd name="T0" fmla="*/ 18 w 586"/>
                      <a:gd name="T1" fmla="*/ 81 h 2871"/>
                      <a:gd name="T2" fmla="*/ 2 w 586"/>
                      <a:gd name="T3" fmla="*/ 0 h 2871"/>
                      <a:gd name="T4" fmla="*/ 0 w 586"/>
                      <a:gd name="T5" fmla="*/ 6 h 2871"/>
                      <a:gd name="T6" fmla="*/ 0 w 586"/>
                      <a:gd name="T7" fmla="*/ 17 h 2871"/>
                      <a:gd name="T8" fmla="*/ 1 w 586"/>
                      <a:gd name="T9" fmla="*/ 29 h 2871"/>
                      <a:gd name="T10" fmla="*/ 5 w 586"/>
                      <a:gd name="T11" fmla="*/ 52 h 2871"/>
                      <a:gd name="T12" fmla="*/ 9 w 586"/>
                      <a:gd name="T13" fmla="*/ 73 h 2871"/>
                      <a:gd name="T14" fmla="*/ 11 w 586"/>
                      <a:gd name="T15" fmla="*/ 74 h 2871"/>
                      <a:gd name="T16" fmla="*/ 13 w 586"/>
                      <a:gd name="T17" fmla="*/ 77 h 2871"/>
                      <a:gd name="T18" fmla="*/ 18 w 586"/>
                      <a:gd name="T19" fmla="*/ 89 h 2871"/>
                      <a:gd name="T20" fmla="*/ 18 w 586"/>
                      <a:gd name="T21" fmla="*/ 81 h 2871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586" h="2871">
                        <a:moveTo>
                          <a:pt x="578" y="2607"/>
                        </a:moveTo>
                        <a:lnTo>
                          <a:pt x="66" y="0"/>
                        </a:lnTo>
                        <a:lnTo>
                          <a:pt x="0" y="213"/>
                        </a:lnTo>
                        <a:lnTo>
                          <a:pt x="8" y="546"/>
                        </a:lnTo>
                        <a:lnTo>
                          <a:pt x="54" y="955"/>
                        </a:lnTo>
                        <a:lnTo>
                          <a:pt x="186" y="1669"/>
                        </a:lnTo>
                        <a:lnTo>
                          <a:pt x="295" y="2340"/>
                        </a:lnTo>
                        <a:lnTo>
                          <a:pt x="356" y="2396"/>
                        </a:lnTo>
                        <a:lnTo>
                          <a:pt x="445" y="2470"/>
                        </a:lnTo>
                        <a:lnTo>
                          <a:pt x="586" y="2871"/>
                        </a:lnTo>
                        <a:lnTo>
                          <a:pt x="578" y="2607"/>
                        </a:lnTo>
                        <a:close/>
                      </a:path>
                    </a:pathLst>
                  </a:custGeom>
                  <a:solidFill>
                    <a:srgbClr val="3F3F3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2561" name="Freeform 19"/>
                  <p:cNvSpPr>
                    <a:spLocks/>
                  </p:cNvSpPr>
                  <p:nvPr/>
                </p:nvSpPr>
                <p:spPr bwMode="auto">
                  <a:xfrm>
                    <a:off x="439" y="1057"/>
                    <a:ext cx="291" cy="1501"/>
                  </a:xfrm>
                  <a:custGeom>
                    <a:avLst/>
                    <a:gdLst>
                      <a:gd name="T0" fmla="*/ 19 w 581"/>
                      <a:gd name="T1" fmla="*/ 86 h 3001"/>
                      <a:gd name="T2" fmla="*/ 4 w 581"/>
                      <a:gd name="T3" fmla="*/ 0 h 3001"/>
                      <a:gd name="T4" fmla="*/ 0 w 581"/>
                      <a:gd name="T5" fmla="*/ 11 h 3001"/>
                      <a:gd name="T6" fmla="*/ 1 w 581"/>
                      <a:gd name="T7" fmla="*/ 21 h 3001"/>
                      <a:gd name="T8" fmla="*/ 2 w 581"/>
                      <a:gd name="T9" fmla="*/ 34 h 3001"/>
                      <a:gd name="T10" fmla="*/ 6 w 581"/>
                      <a:gd name="T11" fmla="*/ 56 h 3001"/>
                      <a:gd name="T12" fmla="*/ 10 w 581"/>
                      <a:gd name="T13" fmla="*/ 77 h 3001"/>
                      <a:gd name="T14" fmla="*/ 12 w 581"/>
                      <a:gd name="T15" fmla="*/ 79 h 3001"/>
                      <a:gd name="T16" fmla="*/ 14 w 581"/>
                      <a:gd name="T17" fmla="*/ 81 h 3001"/>
                      <a:gd name="T18" fmla="*/ 18 w 581"/>
                      <a:gd name="T19" fmla="*/ 94 h 3001"/>
                      <a:gd name="T20" fmla="*/ 19 w 581"/>
                      <a:gd name="T21" fmla="*/ 86 h 3001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581" h="3001">
                        <a:moveTo>
                          <a:pt x="581" y="2726"/>
                        </a:moveTo>
                        <a:lnTo>
                          <a:pt x="97" y="0"/>
                        </a:lnTo>
                        <a:lnTo>
                          <a:pt x="0" y="336"/>
                        </a:lnTo>
                        <a:lnTo>
                          <a:pt x="9" y="667"/>
                        </a:lnTo>
                        <a:lnTo>
                          <a:pt x="57" y="1074"/>
                        </a:lnTo>
                        <a:lnTo>
                          <a:pt x="189" y="1790"/>
                        </a:lnTo>
                        <a:lnTo>
                          <a:pt x="296" y="2461"/>
                        </a:lnTo>
                        <a:lnTo>
                          <a:pt x="359" y="2516"/>
                        </a:lnTo>
                        <a:lnTo>
                          <a:pt x="446" y="2590"/>
                        </a:lnTo>
                        <a:lnTo>
                          <a:pt x="558" y="3001"/>
                        </a:lnTo>
                        <a:lnTo>
                          <a:pt x="581" y="2726"/>
                        </a:lnTo>
                        <a:close/>
                      </a:path>
                    </a:pathLst>
                  </a:custGeom>
                  <a:solidFill>
                    <a:srgbClr val="8F8F8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2562" name="Freeform 20"/>
                  <p:cNvSpPr>
                    <a:spLocks/>
                  </p:cNvSpPr>
                  <p:nvPr/>
                </p:nvSpPr>
                <p:spPr bwMode="auto">
                  <a:xfrm>
                    <a:off x="439" y="1226"/>
                    <a:ext cx="265" cy="1127"/>
                  </a:xfrm>
                  <a:custGeom>
                    <a:avLst/>
                    <a:gdLst>
                      <a:gd name="T0" fmla="*/ 16 w 531"/>
                      <a:gd name="T1" fmla="*/ 66 h 2254"/>
                      <a:gd name="T2" fmla="*/ 14 w 531"/>
                      <a:gd name="T3" fmla="*/ 56 h 2254"/>
                      <a:gd name="T4" fmla="*/ 9 w 531"/>
                      <a:gd name="T5" fmla="*/ 58 h 2254"/>
                      <a:gd name="T6" fmla="*/ 6 w 531"/>
                      <a:gd name="T7" fmla="*/ 44 h 2254"/>
                      <a:gd name="T8" fmla="*/ 4 w 531"/>
                      <a:gd name="T9" fmla="*/ 29 h 2254"/>
                      <a:gd name="T10" fmla="*/ 2 w 531"/>
                      <a:gd name="T11" fmla="*/ 15 h 2254"/>
                      <a:gd name="T12" fmla="*/ 0 w 531"/>
                      <a:gd name="T13" fmla="*/ 0 h 2254"/>
                      <a:gd name="T14" fmla="*/ 0 w 531"/>
                      <a:gd name="T15" fmla="*/ 11 h 2254"/>
                      <a:gd name="T16" fmla="*/ 1 w 531"/>
                      <a:gd name="T17" fmla="*/ 24 h 2254"/>
                      <a:gd name="T18" fmla="*/ 5 w 531"/>
                      <a:gd name="T19" fmla="*/ 46 h 2254"/>
                      <a:gd name="T20" fmla="*/ 9 w 531"/>
                      <a:gd name="T21" fmla="*/ 67 h 2254"/>
                      <a:gd name="T22" fmla="*/ 11 w 531"/>
                      <a:gd name="T23" fmla="*/ 69 h 2254"/>
                      <a:gd name="T24" fmla="*/ 13 w 531"/>
                      <a:gd name="T25" fmla="*/ 71 h 2254"/>
                      <a:gd name="T26" fmla="*/ 15 w 531"/>
                      <a:gd name="T27" fmla="*/ 69 h 2254"/>
                      <a:gd name="T28" fmla="*/ 16 w 531"/>
                      <a:gd name="T29" fmla="*/ 66 h 2254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0" t="0" r="r" b="b"/>
                    <a:pathLst>
                      <a:path w="531" h="2254">
                        <a:moveTo>
                          <a:pt x="531" y="2098"/>
                        </a:moveTo>
                        <a:lnTo>
                          <a:pt x="472" y="1783"/>
                        </a:lnTo>
                        <a:lnTo>
                          <a:pt x="288" y="1827"/>
                        </a:lnTo>
                        <a:lnTo>
                          <a:pt x="222" y="1387"/>
                        </a:lnTo>
                        <a:lnTo>
                          <a:pt x="156" y="925"/>
                        </a:lnTo>
                        <a:lnTo>
                          <a:pt x="72" y="470"/>
                        </a:lnTo>
                        <a:lnTo>
                          <a:pt x="0" y="0"/>
                        </a:lnTo>
                        <a:lnTo>
                          <a:pt x="9" y="332"/>
                        </a:lnTo>
                        <a:lnTo>
                          <a:pt x="57" y="739"/>
                        </a:lnTo>
                        <a:lnTo>
                          <a:pt x="189" y="1453"/>
                        </a:lnTo>
                        <a:lnTo>
                          <a:pt x="296" y="2125"/>
                        </a:lnTo>
                        <a:lnTo>
                          <a:pt x="359" y="2181"/>
                        </a:lnTo>
                        <a:lnTo>
                          <a:pt x="446" y="2254"/>
                        </a:lnTo>
                        <a:lnTo>
                          <a:pt x="503" y="2177"/>
                        </a:lnTo>
                        <a:lnTo>
                          <a:pt x="531" y="2098"/>
                        </a:lnTo>
                        <a:close/>
                      </a:path>
                    </a:pathLst>
                  </a:custGeom>
                  <a:solidFill>
                    <a:srgbClr val="C0C0C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2558" name="Freeform 22"/>
                <p:cNvSpPr>
                  <a:spLocks/>
                </p:cNvSpPr>
                <p:nvPr/>
              </p:nvSpPr>
              <p:spPr bwMode="auto">
                <a:xfrm>
                  <a:off x="559" y="2000"/>
                  <a:ext cx="117" cy="145"/>
                </a:xfrm>
                <a:custGeom>
                  <a:avLst/>
                  <a:gdLst>
                    <a:gd name="T0" fmla="*/ 1 w 233"/>
                    <a:gd name="T1" fmla="*/ 0 h 291"/>
                    <a:gd name="T2" fmla="*/ 2 w 233"/>
                    <a:gd name="T3" fmla="*/ 8 h 291"/>
                    <a:gd name="T4" fmla="*/ 8 w 233"/>
                    <a:gd name="T5" fmla="*/ 7 h 291"/>
                    <a:gd name="T6" fmla="*/ 8 w 233"/>
                    <a:gd name="T7" fmla="*/ 8 h 291"/>
                    <a:gd name="T8" fmla="*/ 5 w 233"/>
                    <a:gd name="T9" fmla="*/ 7 h 291"/>
                    <a:gd name="T10" fmla="*/ 1 w 233"/>
                    <a:gd name="T11" fmla="*/ 9 h 291"/>
                    <a:gd name="T12" fmla="*/ 0 w 233"/>
                    <a:gd name="T13" fmla="*/ 0 h 291"/>
                    <a:gd name="T14" fmla="*/ 1 w 233"/>
                    <a:gd name="T15" fmla="*/ 0 h 29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233" h="291">
                      <a:moveTo>
                        <a:pt x="4" y="4"/>
                      </a:moveTo>
                      <a:lnTo>
                        <a:pt x="46" y="275"/>
                      </a:lnTo>
                      <a:lnTo>
                        <a:pt x="230" y="228"/>
                      </a:lnTo>
                      <a:lnTo>
                        <a:pt x="233" y="266"/>
                      </a:lnTo>
                      <a:lnTo>
                        <a:pt x="153" y="255"/>
                      </a:lnTo>
                      <a:lnTo>
                        <a:pt x="27" y="291"/>
                      </a:lnTo>
                      <a:lnTo>
                        <a:pt x="0" y="0"/>
                      </a:lnTo>
                      <a:lnTo>
                        <a:pt x="4" y="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559" name="Freeform 23"/>
                <p:cNvSpPr>
                  <a:spLocks/>
                </p:cNvSpPr>
                <p:nvPr/>
              </p:nvSpPr>
              <p:spPr bwMode="auto">
                <a:xfrm>
                  <a:off x="635" y="1887"/>
                  <a:ext cx="61" cy="316"/>
                </a:xfrm>
                <a:custGeom>
                  <a:avLst/>
                  <a:gdLst>
                    <a:gd name="T0" fmla="*/ 0 w 121"/>
                    <a:gd name="T1" fmla="*/ 0 h 631"/>
                    <a:gd name="T2" fmla="*/ 2 w 121"/>
                    <a:gd name="T3" fmla="*/ 10 h 631"/>
                    <a:gd name="T4" fmla="*/ 3 w 121"/>
                    <a:gd name="T5" fmla="*/ 16 h 631"/>
                    <a:gd name="T6" fmla="*/ 4 w 121"/>
                    <a:gd name="T7" fmla="*/ 20 h 631"/>
                    <a:gd name="T8" fmla="*/ 4 w 121"/>
                    <a:gd name="T9" fmla="*/ 19 h 631"/>
                    <a:gd name="T10" fmla="*/ 0 w 121"/>
                    <a:gd name="T11" fmla="*/ 0 h 63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121" h="631">
                      <a:moveTo>
                        <a:pt x="0" y="0"/>
                      </a:moveTo>
                      <a:lnTo>
                        <a:pt x="55" y="311"/>
                      </a:lnTo>
                      <a:lnTo>
                        <a:pt x="85" y="490"/>
                      </a:lnTo>
                      <a:lnTo>
                        <a:pt x="111" y="631"/>
                      </a:lnTo>
                      <a:lnTo>
                        <a:pt x="121" y="57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2545" name="Group 36"/>
              <p:cNvGrpSpPr>
                <a:grpSpLocks/>
              </p:cNvGrpSpPr>
              <p:nvPr/>
            </p:nvGrpSpPr>
            <p:grpSpPr bwMode="auto">
              <a:xfrm>
                <a:off x="591" y="2144"/>
                <a:ext cx="93" cy="149"/>
                <a:chOff x="591" y="2144"/>
                <a:chExt cx="93" cy="149"/>
              </a:xfrm>
            </p:grpSpPr>
            <p:grpSp>
              <p:nvGrpSpPr>
                <p:cNvPr id="22546" name="Group 32"/>
                <p:cNvGrpSpPr>
                  <a:grpSpLocks/>
                </p:cNvGrpSpPr>
                <p:nvPr/>
              </p:nvGrpSpPr>
              <p:grpSpPr bwMode="auto">
                <a:xfrm>
                  <a:off x="591" y="2144"/>
                  <a:ext cx="80" cy="85"/>
                  <a:chOff x="591" y="2144"/>
                  <a:chExt cx="80" cy="85"/>
                </a:xfrm>
              </p:grpSpPr>
              <p:sp>
                <p:nvSpPr>
                  <p:cNvPr id="22550" name="Oval 25"/>
                  <p:cNvSpPr>
                    <a:spLocks noChangeArrowheads="1"/>
                  </p:cNvSpPr>
                  <p:nvPr/>
                </p:nvSpPr>
                <p:spPr bwMode="auto">
                  <a:xfrm>
                    <a:off x="593" y="2151"/>
                    <a:ext cx="78" cy="78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lr>
                        <a:srgbClr val="247C18"/>
                      </a:buClr>
                      <a:buSzPct val="70000"/>
                      <a:buFont typeface="Monotype Sorts" panose="05000000000000000000" pitchFamily="2" charset="2"/>
                      <a:buChar char="l"/>
                      <a:defRPr sz="3200" b="1">
                        <a:solidFill>
                          <a:schemeClr val="bg2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rgbClr val="247C18"/>
                      </a:buClr>
                      <a:buSzPct val="70000"/>
                      <a:buFont typeface="Monotype Sorts" panose="05000000000000000000" pitchFamily="2" charset="2"/>
                      <a:buChar char="u"/>
                      <a:defRPr sz="2800" b="1">
                        <a:solidFill>
                          <a:srgbClr val="4C2E00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defRPr sz="2400" b="1">
                        <a:solidFill>
                          <a:srgbClr val="900784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>
                      <a:buFont typeface="Monotype Sorts" panose="05000000000000000000" pitchFamily="2" charset="2"/>
                      <a:buNone/>
                    </a:pPr>
                    <a:endParaRPr lang="en-US" altLang="en-US" sz="2400">
                      <a:solidFill>
                        <a:srgbClr val="005400"/>
                      </a:solidFill>
                    </a:endParaRPr>
                  </a:p>
                </p:txBody>
              </p:sp>
              <p:sp>
                <p:nvSpPr>
                  <p:cNvPr id="22551" name="Oval 26"/>
                  <p:cNvSpPr>
                    <a:spLocks noChangeArrowheads="1"/>
                  </p:cNvSpPr>
                  <p:nvPr/>
                </p:nvSpPr>
                <p:spPr bwMode="auto">
                  <a:xfrm>
                    <a:off x="591" y="2144"/>
                    <a:ext cx="78" cy="79"/>
                  </a:xfrm>
                  <a:prstGeom prst="ellipse">
                    <a:avLst/>
                  </a:prstGeom>
                  <a:solidFill>
                    <a:srgbClr val="5F5F5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lr>
                        <a:srgbClr val="247C18"/>
                      </a:buClr>
                      <a:buSzPct val="70000"/>
                      <a:buFont typeface="Monotype Sorts" panose="05000000000000000000" pitchFamily="2" charset="2"/>
                      <a:buChar char="l"/>
                      <a:defRPr sz="3200" b="1">
                        <a:solidFill>
                          <a:schemeClr val="bg2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rgbClr val="247C18"/>
                      </a:buClr>
                      <a:buSzPct val="70000"/>
                      <a:buFont typeface="Monotype Sorts" panose="05000000000000000000" pitchFamily="2" charset="2"/>
                      <a:buChar char="u"/>
                      <a:defRPr sz="2800" b="1">
                        <a:solidFill>
                          <a:srgbClr val="4C2E00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defRPr sz="2400" b="1">
                        <a:solidFill>
                          <a:srgbClr val="900784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>
                      <a:buFont typeface="Monotype Sorts" panose="05000000000000000000" pitchFamily="2" charset="2"/>
                      <a:buNone/>
                    </a:pPr>
                    <a:endParaRPr lang="en-US" altLang="en-US" sz="2400">
                      <a:solidFill>
                        <a:srgbClr val="005400"/>
                      </a:solidFill>
                    </a:endParaRPr>
                  </a:p>
                </p:txBody>
              </p:sp>
              <p:sp>
                <p:nvSpPr>
                  <p:cNvPr id="22552" name="Oval 27"/>
                  <p:cNvSpPr>
                    <a:spLocks noChangeArrowheads="1"/>
                  </p:cNvSpPr>
                  <p:nvPr/>
                </p:nvSpPr>
                <p:spPr bwMode="auto">
                  <a:xfrm>
                    <a:off x="591" y="2148"/>
                    <a:ext cx="78" cy="78"/>
                  </a:xfrm>
                  <a:prstGeom prst="ellipse">
                    <a:avLst/>
                  </a:prstGeom>
                  <a:solidFill>
                    <a:srgbClr val="9F9F9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lr>
                        <a:srgbClr val="247C18"/>
                      </a:buClr>
                      <a:buSzPct val="70000"/>
                      <a:buFont typeface="Monotype Sorts" panose="05000000000000000000" pitchFamily="2" charset="2"/>
                      <a:buChar char="l"/>
                      <a:defRPr sz="3200" b="1">
                        <a:solidFill>
                          <a:schemeClr val="bg2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rgbClr val="247C18"/>
                      </a:buClr>
                      <a:buSzPct val="70000"/>
                      <a:buFont typeface="Monotype Sorts" panose="05000000000000000000" pitchFamily="2" charset="2"/>
                      <a:buChar char="u"/>
                      <a:defRPr sz="2800" b="1">
                        <a:solidFill>
                          <a:srgbClr val="4C2E00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defRPr sz="2400" b="1">
                        <a:solidFill>
                          <a:srgbClr val="900784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>
                      <a:buFont typeface="Monotype Sorts" panose="05000000000000000000" pitchFamily="2" charset="2"/>
                      <a:buNone/>
                    </a:pPr>
                    <a:endParaRPr lang="en-US" altLang="en-US" sz="2400">
                      <a:solidFill>
                        <a:srgbClr val="005400"/>
                      </a:solidFill>
                    </a:endParaRPr>
                  </a:p>
                </p:txBody>
              </p:sp>
              <p:sp>
                <p:nvSpPr>
                  <p:cNvPr id="22553" name="Arc 28"/>
                  <p:cNvSpPr>
                    <a:spLocks/>
                  </p:cNvSpPr>
                  <p:nvPr/>
                </p:nvSpPr>
                <p:spPr bwMode="auto">
                  <a:xfrm>
                    <a:off x="619" y="2148"/>
                    <a:ext cx="51" cy="37"/>
                  </a:xfrm>
                  <a:custGeom>
                    <a:avLst/>
                    <a:gdLst>
                      <a:gd name="T0" fmla="*/ 0 w 30903"/>
                      <a:gd name="T1" fmla="*/ 0 h 21600"/>
                      <a:gd name="T2" fmla="*/ 0 w 30903"/>
                      <a:gd name="T3" fmla="*/ 0 h 21600"/>
                      <a:gd name="T4" fmla="*/ 0 w 30903"/>
                      <a:gd name="T5" fmla="*/ 0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0903" h="21600" fill="none" extrusionOk="0">
                        <a:moveTo>
                          <a:pt x="0" y="2142"/>
                        </a:moveTo>
                        <a:cubicBezTo>
                          <a:pt x="2925" y="732"/>
                          <a:pt x="6130" y="0"/>
                          <a:pt x="9378" y="0"/>
                        </a:cubicBezTo>
                        <a:cubicBezTo>
                          <a:pt x="20611" y="0"/>
                          <a:pt x="29970" y="8610"/>
                          <a:pt x="30903" y="19805"/>
                        </a:cubicBezTo>
                      </a:path>
                      <a:path w="30903" h="21600" stroke="0" extrusionOk="0">
                        <a:moveTo>
                          <a:pt x="0" y="2142"/>
                        </a:moveTo>
                        <a:cubicBezTo>
                          <a:pt x="2925" y="732"/>
                          <a:pt x="6130" y="0"/>
                          <a:pt x="9378" y="0"/>
                        </a:cubicBezTo>
                        <a:cubicBezTo>
                          <a:pt x="20611" y="0"/>
                          <a:pt x="29970" y="8610"/>
                          <a:pt x="30903" y="19805"/>
                        </a:cubicBezTo>
                        <a:lnTo>
                          <a:pt x="9378" y="21600"/>
                        </a:lnTo>
                        <a:lnTo>
                          <a:pt x="0" y="2142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2554" name="Arc 29"/>
                  <p:cNvSpPr>
                    <a:spLocks/>
                  </p:cNvSpPr>
                  <p:nvPr/>
                </p:nvSpPr>
                <p:spPr bwMode="auto">
                  <a:xfrm>
                    <a:off x="594" y="2191"/>
                    <a:ext cx="44" cy="36"/>
                  </a:xfrm>
                  <a:custGeom>
                    <a:avLst/>
                    <a:gdLst>
                      <a:gd name="T0" fmla="*/ 0 w 27048"/>
                      <a:gd name="T1" fmla="*/ 0 h 21600"/>
                      <a:gd name="T2" fmla="*/ 0 w 27048"/>
                      <a:gd name="T3" fmla="*/ 0 h 21600"/>
                      <a:gd name="T4" fmla="*/ 0 w 27048"/>
                      <a:gd name="T5" fmla="*/ 0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27048" h="21600" fill="none" extrusionOk="0">
                        <a:moveTo>
                          <a:pt x="27047" y="20881"/>
                        </a:moveTo>
                        <a:cubicBezTo>
                          <a:pt x="25245" y="21358"/>
                          <a:pt x="23389" y="21600"/>
                          <a:pt x="21525" y="21600"/>
                        </a:cubicBezTo>
                        <a:cubicBezTo>
                          <a:pt x="10291" y="21600"/>
                          <a:pt x="932" y="12989"/>
                          <a:pt x="-1" y="1794"/>
                        </a:cubicBezTo>
                      </a:path>
                      <a:path w="27048" h="21600" stroke="0" extrusionOk="0">
                        <a:moveTo>
                          <a:pt x="27047" y="20881"/>
                        </a:moveTo>
                        <a:cubicBezTo>
                          <a:pt x="25245" y="21358"/>
                          <a:pt x="23389" y="21600"/>
                          <a:pt x="21525" y="21600"/>
                        </a:cubicBezTo>
                        <a:cubicBezTo>
                          <a:pt x="10291" y="21600"/>
                          <a:pt x="932" y="12989"/>
                          <a:pt x="-1" y="1794"/>
                        </a:cubicBezTo>
                        <a:lnTo>
                          <a:pt x="21525" y="0"/>
                        </a:lnTo>
                        <a:lnTo>
                          <a:pt x="27047" y="20881"/>
                        </a:lnTo>
                        <a:close/>
                      </a:path>
                    </a:pathLst>
                  </a:custGeom>
                  <a:solidFill>
                    <a:srgbClr val="C0C0C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2555" name="Freeform 30"/>
                  <p:cNvSpPr>
                    <a:spLocks/>
                  </p:cNvSpPr>
                  <p:nvPr/>
                </p:nvSpPr>
                <p:spPr bwMode="auto">
                  <a:xfrm>
                    <a:off x="605" y="2152"/>
                    <a:ext cx="44" cy="66"/>
                  </a:xfrm>
                  <a:custGeom>
                    <a:avLst/>
                    <a:gdLst>
                      <a:gd name="T0" fmla="*/ 0 w 87"/>
                      <a:gd name="T1" fmla="*/ 0 h 133"/>
                      <a:gd name="T2" fmla="*/ 3 w 87"/>
                      <a:gd name="T3" fmla="*/ 4 h 133"/>
                      <a:gd name="T4" fmla="*/ 3 w 87"/>
                      <a:gd name="T5" fmla="*/ 4 h 133"/>
                      <a:gd name="T6" fmla="*/ 3 w 87"/>
                      <a:gd name="T7" fmla="*/ 3 h 133"/>
                      <a:gd name="T8" fmla="*/ 1 w 87"/>
                      <a:gd name="T9" fmla="*/ 0 h 133"/>
                      <a:gd name="T10" fmla="*/ 1 w 87"/>
                      <a:gd name="T11" fmla="*/ 0 h 133"/>
                      <a:gd name="T12" fmla="*/ 0 w 87"/>
                      <a:gd name="T13" fmla="*/ 0 h 133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87" h="133">
                        <a:moveTo>
                          <a:pt x="0" y="13"/>
                        </a:moveTo>
                        <a:lnTo>
                          <a:pt x="66" y="133"/>
                        </a:lnTo>
                        <a:lnTo>
                          <a:pt x="81" y="133"/>
                        </a:lnTo>
                        <a:lnTo>
                          <a:pt x="87" y="125"/>
                        </a:lnTo>
                        <a:lnTo>
                          <a:pt x="21" y="0"/>
                        </a:lnTo>
                        <a:lnTo>
                          <a:pt x="11" y="5"/>
                        </a:lnTo>
                        <a:lnTo>
                          <a:pt x="0" y="13"/>
                        </a:lnTo>
                        <a:close/>
                      </a:path>
                    </a:pathLst>
                  </a:custGeom>
                  <a:solidFill>
                    <a:srgbClr val="5F5F5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2556" name="Freeform 31"/>
                  <p:cNvSpPr>
                    <a:spLocks/>
                  </p:cNvSpPr>
                  <p:nvPr/>
                </p:nvSpPr>
                <p:spPr bwMode="auto">
                  <a:xfrm>
                    <a:off x="623" y="2163"/>
                    <a:ext cx="29" cy="57"/>
                  </a:xfrm>
                  <a:custGeom>
                    <a:avLst/>
                    <a:gdLst>
                      <a:gd name="T0" fmla="*/ 2 w 58"/>
                      <a:gd name="T1" fmla="*/ 4 h 114"/>
                      <a:gd name="T2" fmla="*/ 2 w 58"/>
                      <a:gd name="T3" fmla="*/ 4 h 114"/>
                      <a:gd name="T4" fmla="*/ 0 w 58"/>
                      <a:gd name="T5" fmla="*/ 0 h 114"/>
                      <a:gd name="T6" fmla="*/ 2 w 58"/>
                      <a:gd name="T7" fmla="*/ 4 h 114"/>
                      <a:gd name="T8" fmla="*/ 2 w 58"/>
                      <a:gd name="T9" fmla="*/ 4 h 11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58" h="114">
                        <a:moveTo>
                          <a:pt x="43" y="114"/>
                        </a:moveTo>
                        <a:lnTo>
                          <a:pt x="52" y="101"/>
                        </a:lnTo>
                        <a:lnTo>
                          <a:pt x="0" y="0"/>
                        </a:lnTo>
                        <a:lnTo>
                          <a:pt x="58" y="97"/>
                        </a:lnTo>
                        <a:lnTo>
                          <a:pt x="43" y="114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2547" name="Group 35"/>
                <p:cNvGrpSpPr>
                  <a:grpSpLocks/>
                </p:cNvGrpSpPr>
                <p:nvPr/>
              </p:nvGrpSpPr>
              <p:grpSpPr bwMode="auto">
                <a:xfrm>
                  <a:off x="608" y="2264"/>
                  <a:ext cx="76" cy="29"/>
                  <a:chOff x="608" y="2264"/>
                  <a:chExt cx="76" cy="29"/>
                </a:xfrm>
              </p:grpSpPr>
              <p:sp>
                <p:nvSpPr>
                  <p:cNvPr id="22548" name="Freeform 33"/>
                  <p:cNvSpPr>
                    <a:spLocks/>
                  </p:cNvSpPr>
                  <p:nvPr/>
                </p:nvSpPr>
                <p:spPr bwMode="auto">
                  <a:xfrm>
                    <a:off x="609" y="2264"/>
                    <a:ext cx="75" cy="28"/>
                  </a:xfrm>
                  <a:custGeom>
                    <a:avLst/>
                    <a:gdLst>
                      <a:gd name="T0" fmla="*/ 0 w 151"/>
                      <a:gd name="T1" fmla="*/ 0 h 57"/>
                      <a:gd name="T2" fmla="*/ 4 w 151"/>
                      <a:gd name="T3" fmla="*/ 0 h 57"/>
                      <a:gd name="T4" fmla="*/ 4 w 151"/>
                      <a:gd name="T5" fmla="*/ 0 h 57"/>
                      <a:gd name="T6" fmla="*/ 0 w 151"/>
                      <a:gd name="T7" fmla="*/ 1 h 57"/>
                      <a:gd name="T8" fmla="*/ 0 w 151"/>
                      <a:gd name="T9" fmla="*/ 0 h 57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51" h="57">
                        <a:moveTo>
                          <a:pt x="0" y="31"/>
                        </a:moveTo>
                        <a:lnTo>
                          <a:pt x="146" y="0"/>
                        </a:lnTo>
                        <a:lnTo>
                          <a:pt x="151" y="29"/>
                        </a:lnTo>
                        <a:lnTo>
                          <a:pt x="7" y="57"/>
                        </a:lnTo>
                        <a:lnTo>
                          <a:pt x="0" y="31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2549" name="Freeform 34"/>
                  <p:cNvSpPr>
                    <a:spLocks/>
                  </p:cNvSpPr>
                  <p:nvPr/>
                </p:nvSpPr>
                <p:spPr bwMode="auto">
                  <a:xfrm>
                    <a:off x="608" y="2265"/>
                    <a:ext cx="76" cy="28"/>
                  </a:xfrm>
                  <a:custGeom>
                    <a:avLst/>
                    <a:gdLst>
                      <a:gd name="T0" fmla="*/ 0 w 150"/>
                      <a:gd name="T1" fmla="*/ 1 h 55"/>
                      <a:gd name="T2" fmla="*/ 5 w 150"/>
                      <a:gd name="T3" fmla="*/ 0 h 55"/>
                      <a:gd name="T4" fmla="*/ 5 w 150"/>
                      <a:gd name="T5" fmla="*/ 1 h 55"/>
                      <a:gd name="T6" fmla="*/ 1 w 150"/>
                      <a:gd name="T7" fmla="*/ 2 h 55"/>
                      <a:gd name="T8" fmla="*/ 0 w 150"/>
                      <a:gd name="T9" fmla="*/ 1 h 55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50" h="55">
                        <a:moveTo>
                          <a:pt x="0" y="29"/>
                        </a:moveTo>
                        <a:lnTo>
                          <a:pt x="146" y="0"/>
                        </a:lnTo>
                        <a:lnTo>
                          <a:pt x="150" y="28"/>
                        </a:lnTo>
                        <a:lnTo>
                          <a:pt x="6" y="55"/>
                        </a:lnTo>
                        <a:lnTo>
                          <a:pt x="0" y="29"/>
                        </a:lnTo>
                        <a:close/>
                      </a:path>
                    </a:pathLst>
                  </a:custGeom>
                  <a:solidFill>
                    <a:srgbClr val="9F9F9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</p:grp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6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127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26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86" grpId="0" animBg="1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Net Income to Net Sales</a:t>
            </a:r>
            <a:br>
              <a:rPr lang="en-US" altLang="en-US" dirty="0"/>
            </a:br>
            <a:r>
              <a:rPr lang="en-US" altLang="en-US" sz="2800" dirty="0"/>
              <a:t>A/K/A Return on Sales or Profit Margin</a:t>
            </a:r>
          </a:p>
        </p:txBody>
      </p:sp>
      <p:sp>
        <p:nvSpPr>
          <p:cNvPr id="23555" name="Rectangle 4"/>
          <p:cNvSpPr>
            <a:spLocks noChangeArrowheads="1"/>
          </p:cNvSpPr>
          <p:nvPr/>
        </p:nvSpPr>
        <p:spPr bwMode="auto">
          <a:xfrm>
            <a:off x="2093913" y="2322513"/>
            <a:ext cx="1874837" cy="123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l"/>
              <a:defRPr sz="3200"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u"/>
              <a:defRPr sz="2800" b="1">
                <a:solidFill>
                  <a:srgbClr val="4C2E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defRPr sz="2400" b="1">
                <a:solidFill>
                  <a:srgbClr val="900784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5400"/>
                </a:solidFill>
              </a:rPr>
              <a:t>Net Income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5400"/>
                </a:solidFill>
              </a:rPr>
              <a:t>to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5400"/>
                </a:solidFill>
              </a:rPr>
              <a:t>Net Sales</a:t>
            </a:r>
          </a:p>
        </p:txBody>
      </p:sp>
      <p:sp>
        <p:nvSpPr>
          <p:cNvPr id="23556" name="Rectangle 5"/>
          <p:cNvSpPr>
            <a:spLocks noChangeArrowheads="1"/>
          </p:cNvSpPr>
          <p:nvPr/>
        </p:nvSpPr>
        <p:spPr bwMode="auto">
          <a:xfrm>
            <a:off x="3922713" y="2687638"/>
            <a:ext cx="40957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l"/>
              <a:defRPr sz="3200"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u"/>
              <a:defRPr sz="2800" b="1">
                <a:solidFill>
                  <a:srgbClr val="4C2E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defRPr sz="2400" b="1">
                <a:solidFill>
                  <a:srgbClr val="900784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5400"/>
                </a:solidFill>
              </a:rPr>
              <a:t>=</a:t>
            </a:r>
          </a:p>
        </p:txBody>
      </p:sp>
      <p:sp>
        <p:nvSpPr>
          <p:cNvPr id="23557" name="Rectangle 6"/>
          <p:cNvSpPr>
            <a:spLocks noChangeArrowheads="1"/>
          </p:cNvSpPr>
          <p:nvPr/>
        </p:nvSpPr>
        <p:spPr bwMode="auto">
          <a:xfrm>
            <a:off x="4303713" y="2505075"/>
            <a:ext cx="2379662" cy="869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l"/>
              <a:defRPr sz="3200"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u"/>
              <a:defRPr sz="2800" b="1">
                <a:solidFill>
                  <a:srgbClr val="4C2E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defRPr sz="2400" b="1">
                <a:solidFill>
                  <a:srgbClr val="900784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u="sng">
                <a:solidFill>
                  <a:srgbClr val="005400"/>
                </a:solidFill>
              </a:rPr>
              <a:t>   Net Income   </a:t>
            </a:r>
            <a:endParaRPr lang="en-US" altLang="en-US" sz="2400">
              <a:solidFill>
                <a:srgbClr val="005400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5400"/>
                </a:solidFill>
              </a:rPr>
              <a:t>     Net Sales</a:t>
            </a:r>
          </a:p>
        </p:txBody>
      </p:sp>
      <p:sp>
        <p:nvSpPr>
          <p:cNvPr id="23558" name="Rectangle 7"/>
          <p:cNvSpPr>
            <a:spLocks noChangeArrowheads="1"/>
          </p:cNvSpPr>
          <p:nvPr/>
        </p:nvSpPr>
        <p:spPr bwMode="auto">
          <a:xfrm>
            <a:off x="2093913" y="3541713"/>
            <a:ext cx="1874837" cy="123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l"/>
              <a:defRPr sz="3200"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u"/>
              <a:defRPr sz="2800" b="1">
                <a:solidFill>
                  <a:srgbClr val="4C2E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defRPr sz="2400" b="1">
                <a:solidFill>
                  <a:srgbClr val="900784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5400"/>
                </a:solidFill>
              </a:rPr>
              <a:t>Net Income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5400"/>
                </a:solidFill>
              </a:rPr>
              <a:t>to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5400"/>
                </a:solidFill>
              </a:rPr>
              <a:t>Net Sales</a:t>
            </a:r>
          </a:p>
        </p:txBody>
      </p:sp>
      <p:sp>
        <p:nvSpPr>
          <p:cNvPr id="23559" name="Rectangle 8"/>
          <p:cNvSpPr>
            <a:spLocks noChangeArrowheads="1"/>
          </p:cNvSpPr>
          <p:nvPr/>
        </p:nvSpPr>
        <p:spPr bwMode="auto">
          <a:xfrm>
            <a:off x="3922713" y="3906838"/>
            <a:ext cx="40957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l"/>
              <a:defRPr sz="3200"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u"/>
              <a:defRPr sz="2800" b="1">
                <a:solidFill>
                  <a:srgbClr val="4C2E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defRPr sz="2400" b="1">
                <a:solidFill>
                  <a:srgbClr val="900784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5400"/>
                </a:solidFill>
              </a:rPr>
              <a:t>=</a:t>
            </a:r>
          </a:p>
        </p:txBody>
      </p:sp>
      <p:sp>
        <p:nvSpPr>
          <p:cNvPr id="23560" name="Rectangle 9"/>
          <p:cNvSpPr>
            <a:spLocks noChangeArrowheads="1"/>
          </p:cNvSpPr>
          <p:nvPr/>
        </p:nvSpPr>
        <p:spPr bwMode="auto">
          <a:xfrm>
            <a:off x="4608513" y="3724275"/>
            <a:ext cx="1839912" cy="869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l"/>
              <a:defRPr sz="3200"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u"/>
              <a:defRPr sz="2800" b="1">
                <a:solidFill>
                  <a:srgbClr val="4C2E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defRPr sz="2400" b="1">
                <a:solidFill>
                  <a:srgbClr val="900784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u="sng">
                <a:solidFill>
                  <a:srgbClr val="005400"/>
                </a:solidFill>
              </a:rPr>
              <a:t>   $53,690   </a:t>
            </a:r>
            <a:endParaRPr lang="en-US" altLang="en-US" sz="2400">
              <a:solidFill>
                <a:srgbClr val="005400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5400"/>
                </a:solidFill>
              </a:rPr>
              <a:t>  $494,000</a:t>
            </a:r>
          </a:p>
        </p:txBody>
      </p:sp>
      <p:sp>
        <p:nvSpPr>
          <p:cNvPr id="23561" name="Rectangle 10"/>
          <p:cNvSpPr>
            <a:spLocks noChangeArrowheads="1"/>
          </p:cNvSpPr>
          <p:nvPr/>
        </p:nvSpPr>
        <p:spPr bwMode="auto">
          <a:xfrm>
            <a:off x="6437313" y="3906838"/>
            <a:ext cx="1443037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l"/>
              <a:defRPr sz="3200"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u"/>
              <a:defRPr sz="2800" b="1">
                <a:solidFill>
                  <a:srgbClr val="4C2E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defRPr sz="2400" b="1">
                <a:solidFill>
                  <a:srgbClr val="900784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5400"/>
                </a:solidFill>
              </a:rPr>
              <a:t>=  10.9%</a:t>
            </a:r>
          </a:p>
        </p:txBody>
      </p:sp>
      <p:sp>
        <p:nvSpPr>
          <p:cNvPr id="23562" name="AutoShape 11"/>
          <p:cNvSpPr>
            <a:spLocks noChangeArrowheads="1"/>
          </p:cNvSpPr>
          <p:nvPr/>
        </p:nvSpPr>
        <p:spPr bwMode="auto">
          <a:xfrm>
            <a:off x="1247775" y="4905375"/>
            <a:ext cx="7334250" cy="1314450"/>
          </a:xfrm>
          <a:prstGeom prst="roundRect">
            <a:avLst>
              <a:gd name="adj" fmla="val 12495"/>
            </a:avLst>
          </a:prstGeom>
          <a:solidFill>
            <a:srgbClr val="C0FEF9"/>
          </a:solidFill>
          <a:ln w="57150" cmpd="thinThick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l"/>
              <a:defRPr sz="3200"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u"/>
              <a:defRPr sz="2800" b="1">
                <a:solidFill>
                  <a:srgbClr val="4C2E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defRPr sz="2400" b="1">
                <a:solidFill>
                  <a:srgbClr val="900784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Would a 1% return on sales be good?</a:t>
            </a:r>
            <a:endParaRPr lang="en-US" altLang="en-US" sz="1800" b="0">
              <a:latin typeface="Symbol" panose="05050102010706020507" pitchFamily="18" charset="2"/>
            </a:endParaRPr>
          </a:p>
        </p:txBody>
      </p:sp>
      <p:sp>
        <p:nvSpPr>
          <p:cNvPr id="56333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185150" cy="838200"/>
          </a:xfrm>
        </p:spPr>
        <p:txBody>
          <a:bodyPr/>
          <a:lstStyle/>
          <a:p>
            <a:pPr algn="ctr">
              <a:buFont typeface="Monotype Sorts" panose="05000000000000000000" pitchFamily="2" charset="2"/>
              <a:buNone/>
              <a:defRPr/>
            </a:pPr>
            <a:r>
              <a:rPr lang="en-US" altLang="en-US" sz="3600" u="sng">
                <a:solidFill>
                  <a:srgbClr val="247C1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#7</a:t>
            </a:r>
            <a:endParaRPr lang="en-US" altLang="en-US" sz="3600">
              <a:solidFill>
                <a:srgbClr val="247C18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23564" name="Group 14"/>
          <p:cNvGrpSpPr>
            <a:grpSpLocks/>
          </p:cNvGrpSpPr>
          <p:nvPr/>
        </p:nvGrpSpPr>
        <p:grpSpPr bwMode="auto">
          <a:xfrm>
            <a:off x="6400800" y="1295400"/>
            <a:ext cx="2614613" cy="2890838"/>
            <a:chOff x="4032" y="816"/>
            <a:chExt cx="1647" cy="1821"/>
          </a:xfrm>
        </p:grpSpPr>
        <p:sp>
          <p:nvSpPr>
            <p:cNvPr id="23565" name="Freeform 15"/>
            <p:cNvSpPr>
              <a:spLocks/>
            </p:cNvSpPr>
            <p:nvPr/>
          </p:nvSpPr>
          <p:spPr bwMode="auto">
            <a:xfrm>
              <a:off x="5183" y="975"/>
              <a:ext cx="331" cy="1319"/>
            </a:xfrm>
            <a:custGeom>
              <a:avLst/>
              <a:gdLst>
                <a:gd name="T0" fmla="*/ 20 w 663"/>
                <a:gd name="T1" fmla="*/ 0 h 2638"/>
                <a:gd name="T2" fmla="*/ 13 w 663"/>
                <a:gd name="T3" fmla="*/ 24 h 2638"/>
                <a:gd name="T4" fmla="*/ 2 w 663"/>
                <a:gd name="T5" fmla="*/ 64 h 2638"/>
                <a:gd name="T6" fmla="*/ 0 w 663"/>
                <a:gd name="T7" fmla="*/ 77 h 2638"/>
                <a:gd name="T8" fmla="*/ 2 w 663"/>
                <a:gd name="T9" fmla="*/ 83 h 2638"/>
                <a:gd name="T10" fmla="*/ 4 w 663"/>
                <a:gd name="T11" fmla="*/ 76 h 2638"/>
                <a:gd name="T12" fmla="*/ 6 w 663"/>
                <a:gd name="T13" fmla="*/ 71 h 2638"/>
                <a:gd name="T14" fmla="*/ 9 w 663"/>
                <a:gd name="T15" fmla="*/ 67 h 2638"/>
                <a:gd name="T16" fmla="*/ 16 w 663"/>
                <a:gd name="T17" fmla="*/ 38 h 2638"/>
                <a:gd name="T18" fmla="*/ 20 w 663"/>
                <a:gd name="T19" fmla="*/ 16 h 2638"/>
                <a:gd name="T20" fmla="*/ 20 w 663"/>
                <a:gd name="T21" fmla="*/ 0 h 263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663" h="2638">
                  <a:moveTo>
                    <a:pt x="663" y="0"/>
                  </a:moveTo>
                  <a:lnTo>
                    <a:pt x="425" y="763"/>
                  </a:lnTo>
                  <a:lnTo>
                    <a:pt x="85" y="2045"/>
                  </a:lnTo>
                  <a:lnTo>
                    <a:pt x="0" y="2450"/>
                  </a:lnTo>
                  <a:lnTo>
                    <a:pt x="74" y="2638"/>
                  </a:lnTo>
                  <a:lnTo>
                    <a:pt x="131" y="2403"/>
                  </a:lnTo>
                  <a:lnTo>
                    <a:pt x="204" y="2261"/>
                  </a:lnTo>
                  <a:lnTo>
                    <a:pt x="308" y="2120"/>
                  </a:lnTo>
                  <a:lnTo>
                    <a:pt x="519" y="1207"/>
                  </a:lnTo>
                  <a:lnTo>
                    <a:pt x="641" y="508"/>
                  </a:lnTo>
                  <a:lnTo>
                    <a:pt x="663" y="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6" name="Freeform 16"/>
            <p:cNvSpPr>
              <a:spLocks/>
            </p:cNvSpPr>
            <p:nvPr/>
          </p:nvSpPr>
          <p:spPr bwMode="auto">
            <a:xfrm>
              <a:off x="5163" y="857"/>
              <a:ext cx="370" cy="1404"/>
            </a:xfrm>
            <a:custGeom>
              <a:avLst/>
              <a:gdLst>
                <a:gd name="T0" fmla="*/ 24 w 739"/>
                <a:gd name="T1" fmla="*/ 0 h 2807"/>
                <a:gd name="T2" fmla="*/ 14 w 739"/>
                <a:gd name="T3" fmla="*/ 30 h 2807"/>
                <a:gd name="T4" fmla="*/ 3 w 739"/>
                <a:gd name="T5" fmla="*/ 70 h 2807"/>
                <a:gd name="T6" fmla="*/ 0 w 739"/>
                <a:gd name="T7" fmla="*/ 82 h 2807"/>
                <a:gd name="T8" fmla="*/ 5 w 739"/>
                <a:gd name="T9" fmla="*/ 88 h 2807"/>
                <a:gd name="T10" fmla="*/ 5 w 739"/>
                <a:gd name="T11" fmla="*/ 81 h 2807"/>
                <a:gd name="T12" fmla="*/ 7 w 739"/>
                <a:gd name="T13" fmla="*/ 77 h 2807"/>
                <a:gd name="T14" fmla="*/ 11 w 739"/>
                <a:gd name="T15" fmla="*/ 73 h 2807"/>
                <a:gd name="T16" fmla="*/ 18 w 739"/>
                <a:gd name="T17" fmla="*/ 44 h 2807"/>
                <a:gd name="T18" fmla="*/ 22 w 739"/>
                <a:gd name="T19" fmla="*/ 22 h 2807"/>
                <a:gd name="T20" fmla="*/ 23 w 739"/>
                <a:gd name="T21" fmla="*/ 8 h 2807"/>
                <a:gd name="T22" fmla="*/ 24 w 739"/>
                <a:gd name="T23" fmla="*/ 0 h 280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39" h="2807">
                  <a:moveTo>
                    <a:pt x="739" y="0"/>
                  </a:moveTo>
                  <a:lnTo>
                    <a:pt x="426" y="952"/>
                  </a:lnTo>
                  <a:lnTo>
                    <a:pt x="84" y="2233"/>
                  </a:lnTo>
                  <a:lnTo>
                    <a:pt x="0" y="2620"/>
                  </a:lnTo>
                  <a:lnTo>
                    <a:pt x="150" y="2807"/>
                  </a:lnTo>
                  <a:lnTo>
                    <a:pt x="138" y="2581"/>
                  </a:lnTo>
                  <a:lnTo>
                    <a:pt x="204" y="2449"/>
                  </a:lnTo>
                  <a:lnTo>
                    <a:pt x="346" y="2308"/>
                  </a:lnTo>
                  <a:lnTo>
                    <a:pt x="547" y="1387"/>
                  </a:lnTo>
                  <a:lnTo>
                    <a:pt x="679" y="679"/>
                  </a:lnTo>
                  <a:lnTo>
                    <a:pt x="727" y="237"/>
                  </a:lnTo>
                  <a:lnTo>
                    <a:pt x="739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3567" name="Group 17"/>
            <p:cNvGrpSpPr>
              <a:grpSpLocks/>
            </p:cNvGrpSpPr>
            <p:nvPr/>
          </p:nvGrpSpPr>
          <p:grpSpPr bwMode="auto">
            <a:xfrm>
              <a:off x="5317" y="2036"/>
              <a:ext cx="330" cy="532"/>
              <a:chOff x="660" y="2277"/>
              <a:chExt cx="330" cy="532"/>
            </a:xfrm>
          </p:grpSpPr>
          <p:sp>
            <p:nvSpPr>
              <p:cNvPr id="23593" name="Freeform 18"/>
              <p:cNvSpPr>
                <a:spLocks/>
              </p:cNvSpPr>
              <p:nvPr/>
            </p:nvSpPr>
            <p:spPr bwMode="auto">
              <a:xfrm>
                <a:off x="660" y="2277"/>
                <a:ext cx="330" cy="532"/>
              </a:xfrm>
              <a:custGeom>
                <a:avLst/>
                <a:gdLst>
                  <a:gd name="T0" fmla="*/ 2 w 660"/>
                  <a:gd name="T1" fmla="*/ 2 h 1066"/>
                  <a:gd name="T2" fmla="*/ 2 w 660"/>
                  <a:gd name="T3" fmla="*/ 9 h 1066"/>
                  <a:gd name="T4" fmla="*/ 3 w 660"/>
                  <a:gd name="T5" fmla="*/ 15 h 1066"/>
                  <a:gd name="T6" fmla="*/ 2 w 660"/>
                  <a:gd name="T7" fmla="*/ 18 h 1066"/>
                  <a:gd name="T8" fmla="*/ 2 w 660"/>
                  <a:gd name="T9" fmla="*/ 22 h 1066"/>
                  <a:gd name="T10" fmla="*/ 3 w 660"/>
                  <a:gd name="T11" fmla="*/ 25 h 1066"/>
                  <a:gd name="T12" fmla="*/ 4 w 660"/>
                  <a:gd name="T13" fmla="*/ 29 h 1066"/>
                  <a:gd name="T14" fmla="*/ 6 w 660"/>
                  <a:gd name="T15" fmla="*/ 31 h 1066"/>
                  <a:gd name="T16" fmla="*/ 8 w 660"/>
                  <a:gd name="T17" fmla="*/ 32 h 1066"/>
                  <a:gd name="T18" fmla="*/ 10 w 660"/>
                  <a:gd name="T19" fmla="*/ 33 h 1066"/>
                  <a:gd name="T20" fmla="*/ 12 w 660"/>
                  <a:gd name="T21" fmla="*/ 33 h 1066"/>
                  <a:gd name="T22" fmla="*/ 14 w 660"/>
                  <a:gd name="T23" fmla="*/ 33 h 1066"/>
                  <a:gd name="T24" fmla="*/ 15 w 660"/>
                  <a:gd name="T25" fmla="*/ 32 h 1066"/>
                  <a:gd name="T26" fmla="*/ 17 w 660"/>
                  <a:gd name="T27" fmla="*/ 31 h 1066"/>
                  <a:gd name="T28" fmla="*/ 18 w 660"/>
                  <a:gd name="T29" fmla="*/ 30 h 1066"/>
                  <a:gd name="T30" fmla="*/ 19 w 660"/>
                  <a:gd name="T31" fmla="*/ 28 h 1066"/>
                  <a:gd name="T32" fmla="*/ 20 w 660"/>
                  <a:gd name="T33" fmla="*/ 26 h 1066"/>
                  <a:gd name="T34" fmla="*/ 21 w 660"/>
                  <a:gd name="T35" fmla="*/ 23 h 1066"/>
                  <a:gd name="T36" fmla="*/ 21 w 660"/>
                  <a:gd name="T37" fmla="*/ 19 h 1066"/>
                  <a:gd name="T38" fmla="*/ 17 w 660"/>
                  <a:gd name="T39" fmla="*/ 18 h 1066"/>
                  <a:gd name="T40" fmla="*/ 17 w 660"/>
                  <a:gd name="T41" fmla="*/ 16 h 1066"/>
                  <a:gd name="T42" fmla="*/ 16 w 660"/>
                  <a:gd name="T43" fmla="*/ 14 h 1066"/>
                  <a:gd name="T44" fmla="*/ 15 w 660"/>
                  <a:gd name="T45" fmla="*/ 13 h 1066"/>
                  <a:gd name="T46" fmla="*/ 14 w 660"/>
                  <a:gd name="T47" fmla="*/ 11 h 1066"/>
                  <a:gd name="T48" fmla="*/ 13 w 660"/>
                  <a:gd name="T49" fmla="*/ 11 h 1066"/>
                  <a:gd name="T50" fmla="*/ 12 w 660"/>
                  <a:gd name="T51" fmla="*/ 11 h 1066"/>
                  <a:gd name="T52" fmla="*/ 10 w 660"/>
                  <a:gd name="T53" fmla="*/ 11 h 1066"/>
                  <a:gd name="T54" fmla="*/ 9 w 660"/>
                  <a:gd name="T55" fmla="*/ 12 h 1066"/>
                  <a:gd name="T56" fmla="*/ 7 w 660"/>
                  <a:gd name="T57" fmla="*/ 13 h 1066"/>
                  <a:gd name="T58" fmla="*/ 7 w 660"/>
                  <a:gd name="T59" fmla="*/ 14 h 1066"/>
                  <a:gd name="T60" fmla="*/ 6 w 660"/>
                  <a:gd name="T61" fmla="*/ 17 h 1066"/>
                  <a:gd name="T62" fmla="*/ 6 w 660"/>
                  <a:gd name="T63" fmla="*/ 19 h 1066"/>
                  <a:gd name="T64" fmla="*/ 6 w 660"/>
                  <a:gd name="T65" fmla="*/ 21 h 1066"/>
                  <a:gd name="T66" fmla="*/ 6 w 660"/>
                  <a:gd name="T67" fmla="*/ 23 h 1066"/>
                  <a:gd name="T68" fmla="*/ 6 w 660"/>
                  <a:gd name="T69" fmla="*/ 25 h 1066"/>
                  <a:gd name="T70" fmla="*/ 7 w 660"/>
                  <a:gd name="T71" fmla="*/ 27 h 1066"/>
                  <a:gd name="T72" fmla="*/ 8 w 660"/>
                  <a:gd name="T73" fmla="*/ 28 h 1066"/>
                  <a:gd name="T74" fmla="*/ 10 w 660"/>
                  <a:gd name="T75" fmla="*/ 29 h 1066"/>
                  <a:gd name="T76" fmla="*/ 11 w 660"/>
                  <a:gd name="T77" fmla="*/ 29 h 1066"/>
                  <a:gd name="T78" fmla="*/ 12 w 660"/>
                  <a:gd name="T79" fmla="*/ 29 h 1066"/>
                  <a:gd name="T80" fmla="*/ 13 w 660"/>
                  <a:gd name="T81" fmla="*/ 29 h 1066"/>
                  <a:gd name="T82" fmla="*/ 15 w 660"/>
                  <a:gd name="T83" fmla="*/ 28 h 1066"/>
                  <a:gd name="T84" fmla="*/ 16 w 660"/>
                  <a:gd name="T85" fmla="*/ 27 h 1066"/>
                  <a:gd name="T86" fmla="*/ 16 w 660"/>
                  <a:gd name="T87" fmla="*/ 26 h 1066"/>
                  <a:gd name="T88" fmla="*/ 17 w 660"/>
                  <a:gd name="T89" fmla="*/ 23 h 1066"/>
                  <a:gd name="T90" fmla="*/ 18 w 660"/>
                  <a:gd name="T91" fmla="*/ 20 h 1066"/>
                  <a:gd name="T92" fmla="*/ 21 w 660"/>
                  <a:gd name="T93" fmla="*/ 19 h 1066"/>
                  <a:gd name="T94" fmla="*/ 21 w 660"/>
                  <a:gd name="T95" fmla="*/ 16 h 1066"/>
                  <a:gd name="T96" fmla="*/ 19 w 660"/>
                  <a:gd name="T97" fmla="*/ 13 h 1066"/>
                  <a:gd name="T98" fmla="*/ 19 w 660"/>
                  <a:gd name="T99" fmla="*/ 11 h 1066"/>
                  <a:gd name="T100" fmla="*/ 18 w 660"/>
                  <a:gd name="T101" fmla="*/ 10 h 1066"/>
                  <a:gd name="T102" fmla="*/ 16 w 660"/>
                  <a:gd name="T103" fmla="*/ 9 h 1066"/>
                  <a:gd name="T104" fmla="*/ 14 w 660"/>
                  <a:gd name="T105" fmla="*/ 8 h 1066"/>
                  <a:gd name="T106" fmla="*/ 12 w 660"/>
                  <a:gd name="T107" fmla="*/ 7 h 1066"/>
                  <a:gd name="T108" fmla="*/ 9 w 660"/>
                  <a:gd name="T109" fmla="*/ 8 h 1066"/>
                  <a:gd name="T110" fmla="*/ 7 w 660"/>
                  <a:gd name="T111" fmla="*/ 9 h 1066"/>
                  <a:gd name="T112" fmla="*/ 6 w 660"/>
                  <a:gd name="T113" fmla="*/ 10 h 1066"/>
                  <a:gd name="T114" fmla="*/ 5 w 660"/>
                  <a:gd name="T115" fmla="*/ 9 h 1066"/>
                  <a:gd name="T116" fmla="*/ 3 w 660"/>
                  <a:gd name="T117" fmla="*/ 0 h 106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660" h="1066">
                    <a:moveTo>
                      <a:pt x="82" y="0"/>
                    </a:moveTo>
                    <a:lnTo>
                      <a:pt x="55" y="79"/>
                    </a:lnTo>
                    <a:lnTo>
                      <a:pt x="0" y="146"/>
                    </a:lnTo>
                    <a:lnTo>
                      <a:pt x="36" y="293"/>
                    </a:lnTo>
                    <a:lnTo>
                      <a:pt x="64" y="396"/>
                    </a:lnTo>
                    <a:lnTo>
                      <a:pt x="82" y="487"/>
                    </a:lnTo>
                    <a:lnTo>
                      <a:pt x="78" y="548"/>
                    </a:lnTo>
                    <a:lnTo>
                      <a:pt x="62" y="605"/>
                    </a:lnTo>
                    <a:lnTo>
                      <a:pt x="55" y="663"/>
                    </a:lnTo>
                    <a:lnTo>
                      <a:pt x="53" y="720"/>
                    </a:lnTo>
                    <a:lnTo>
                      <a:pt x="58" y="779"/>
                    </a:lnTo>
                    <a:lnTo>
                      <a:pt x="66" y="828"/>
                    </a:lnTo>
                    <a:lnTo>
                      <a:pt x="87" y="889"/>
                    </a:lnTo>
                    <a:lnTo>
                      <a:pt x="113" y="948"/>
                    </a:lnTo>
                    <a:lnTo>
                      <a:pt x="148" y="989"/>
                    </a:lnTo>
                    <a:lnTo>
                      <a:pt x="190" y="1023"/>
                    </a:lnTo>
                    <a:lnTo>
                      <a:pt x="211" y="1035"/>
                    </a:lnTo>
                    <a:lnTo>
                      <a:pt x="240" y="1047"/>
                    </a:lnTo>
                    <a:lnTo>
                      <a:pt x="286" y="1060"/>
                    </a:lnTo>
                    <a:lnTo>
                      <a:pt x="315" y="1064"/>
                    </a:lnTo>
                    <a:lnTo>
                      <a:pt x="345" y="1066"/>
                    </a:lnTo>
                    <a:lnTo>
                      <a:pt x="372" y="1064"/>
                    </a:lnTo>
                    <a:lnTo>
                      <a:pt x="398" y="1064"/>
                    </a:lnTo>
                    <a:lnTo>
                      <a:pt x="424" y="1060"/>
                    </a:lnTo>
                    <a:lnTo>
                      <a:pt x="450" y="1052"/>
                    </a:lnTo>
                    <a:lnTo>
                      <a:pt x="478" y="1041"/>
                    </a:lnTo>
                    <a:lnTo>
                      <a:pt x="501" y="1029"/>
                    </a:lnTo>
                    <a:lnTo>
                      <a:pt x="522" y="1015"/>
                    </a:lnTo>
                    <a:lnTo>
                      <a:pt x="539" y="1001"/>
                    </a:lnTo>
                    <a:lnTo>
                      <a:pt x="562" y="975"/>
                    </a:lnTo>
                    <a:lnTo>
                      <a:pt x="582" y="946"/>
                    </a:lnTo>
                    <a:lnTo>
                      <a:pt x="602" y="917"/>
                    </a:lnTo>
                    <a:lnTo>
                      <a:pt x="614" y="889"/>
                    </a:lnTo>
                    <a:lnTo>
                      <a:pt x="628" y="854"/>
                    </a:lnTo>
                    <a:lnTo>
                      <a:pt x="639" y="823"/>
                    </a:lnTo>
                    <a:lnTo>
                      <a:pt x="653" y="751"/>
                    </a:lnTo>
                    <a:lnTo>
                      <a:pt x="660" y="663"/>
                    </a:lnTo>
                    <a:lnTo>
                      <a:pt x="660" y="625"/>
                    </a:lnTo>
                    <a:lnTo>
                      <a:pt x="544" y="625"/>
                    </a:lnTo>
                    <a:lnTo>
                      <a:pt x="539" y="591"/>
                    </a:lnTo>
                    <a:lnTo>
                      <a:pt x="529" y="547"/>
                    </a:lnTo>
                    <a:lnTo>
                      <a:pt x="522" y="522"/>
                    </a:lnTo>
                    <a:lnTo>
                      <a:pt x="515" y="499"/>
                    </a:lnTo>
                    <a:lnTo>
                      <a:pt x="506" y="472"/>
                    </a:lnTo>
                    <a:lnTo>
                      <a:pt x="492" y="447"/>
                    </a:lnTo>
                    <a:lnTo>
                      <a:pt x="473" y="422"/>
                    </a:lnTo>
                    <a:lnTo>
                      <a:pt x="453" y="396"/>
                    </a:lnTo>
                    <a:lnTo>
                      <a:pt x="430" y="381"/>
                    </a:lnTo>
                    <a:lnTo>
                      <a:pt x="412" y="369"/>
                    </a:lnTo>
                    <a:lnTo>
                      <a:pt x="397" y="363"/>
                    </a:lnTo>
                    <a:lnTo>
                      <a:pt x="381" y="358"/>
                    </a:lnTo>
                    <a:lnTo>
                      <a:pt x="358" y="358"/>
                    </a:lnTo>
                    <a:lnTo>
                      <a:pt x="335" y="359"/>
                    </a:lnTo>
                    <a:lnTo>
                      <a:pt x="315" y="366"/>
                    </a:lnTo>
                    <a:lnTo>
                      <a:pt x="296" y="375"/>
                    </a:lnTo>
                    <a:lnTo>
                      <a:pt x="271" y="389"/>
                    </a:lnTo>
                    <a:lnTo>
                      <a:pt x="243" y="410"/>
                    </a:lnTo>
                    <a:lnTo>
                      <a:pt x="223" y="436"/>
                    </a:lnTo>
                    <a:lnTo>
                      <a:pt x="214" y="453"/>
                    </a:lnTo>
                    <a:lnTo>
                      <a:pt x="202" y="473"/>
                    </a:lnTo>
                    <a:lnTo>
                      <a:pt x="190" y="507"/>
                    </a:lnTo>
                    <a:lnTo>
                      <a:pt x="182" y="547"/>
                    </a:lnTo>
                    <a:lnTo>
                      <a:pt x="176" y="584"/>
                    </a:lnTo>
                    <a:lnTo>
                      <a:pt x="170" y="625"/>
                    </a:lnTo>
                    <a:lnTo>
                      <a:pt x="170" y="663"/>
                    </a:lnTo>
                    <a:lnTo>
                      <a:pt x="167" y="697"/>
                    </a:lnTo>
                    <a:lnTo>
                      <a:pt x="170" y="726"/>
                    </a:lnTo>
                    <a:lnTo>
                      <a:pt x="171" y="753"/>
                    </a:lnTo>
                    <a:lnTo>
                      <a:pt x="176" y="782"/>
                    </a:lnTo>
                    <a:lnTo>
                      <a:pt x="182" y="815"/>
                    </a:lnTo>
                    <a:lnTo>
                      <a:pt x="193" y="845"/>
                    </a:lnTo>
                    <a:lnTo>
                      <a:pt x="205" y="871"/>
                    </a:lnTo>
                    <a:lnTo>
                      <a:pt x="220" y="894"/>
                    </a:lnTo>
                    <a:lnTo>
                      <a:pt x="242" y="915"/>
                    </a:lnTo>
                    <a:lnTo>
                      <a:pt x="268" y="931"/>
                    </a:lnTo>
                    <a:lnTo>
                      <a:pt x="297" y="944"/>
                    </a:lnTo>
                    <a:lnTo>
                      <a:pt x="314" y="949"/>
                    </a:lnTo>
                    <a:lnTo>
                      <a:pt x="338" y="952"/>
                    </a:lnTo>
                    <a:lnTo>
                      <a:pt x="361" y="952"/>
                    </a:lnTo>
                    <a:lnTo>
                      <a:pt x="381" y="952"/>
                    </a:lnTo>
                    <a:lnTo>
                      <a:pt x="395" y="951"/>
                    </a:lnTo>
                    <a:lnTo>
                      <a:pt x="412" y="946"/>
                    </a:lnTo>
                    <a:lnTo>
                      <a:pt x="429" y="937"/>
                    </a:lnTo>
                    <a:lnTo>
                      <a:pt x="450" y="920"/>
                    </a:lnTo>
                    <a:lnTo>
                      <a:pt x="470" y="905"/>
                    </a:lnTo>
                    <a:lnTo>
                      <a:pt x="484" y="886"/>
                    </a:lnTo>
                    <a:lnTo>
                      <a:pt x="496" y="869"/>
                    </a:lnTo>
                    <a:lnTo>
                      <a:pt x="509" y="842"/>
                    </a:lnTo>
                    <a:lnTo>
                      <a:pt x="526" y="792"/>
                    </a:lnTo>
                    <a:lnTo>
                      <a:pt x="536" y="746"/>
                    </a:lnTo>
                    <a:lnTo>
                      <a:pt x="542" y="706"/>
                    </a:lnTo>
                    <a:lnTo>
                      <a:pt x="545" y="660"/>
                    </a:lnTo>
                    <a:lnTo>
                      <a:pt x="544" y="625"/>
                    </a:lnTo>
                    <a:lnTo>
                      <a:pt x="660" y="625"/>
                    </a:lnTo>
                    <a:lnTo>
                      <a:pt x="654" y="591"/>
                    </a:lnTo>
                    <a:lnTo>
                      <a:pt x="645" y="533"/>
                    </a:lnTo>
                    <a:lnTo>
                      <a:pt x="625" y="472"/>
                    </a:lnTo>
                    <a:lnTo>
                      <a:pt x="608" y="427"/>
                    </a:lnTo>
                    <a:lnTo>
                      <a:pt x="599" y="402"/>
                    </a:lnTo>
                    <a:lnTo>
                      <a:pt x="584" y="373"/>
                    </a:lnTo>
                    <a:lnTo>
                      <a:pt x="565" y="347"/>
                    </a:lnTo>
                    <a:lnTo>
                      <a:pt x="549" y="326"/>
                    </a:lnTo>
                    <a:lnTo>
                      <a:pt x="532" y="310"/>
                    </a:lnTo>
                    <a:lnTo>
                      <a:pt x="509" y="290"/>
                    </a:lnTo>
                    <a:lnTo>
                      <a:pt x="478" y="272"/>
                    </a:lnTo>
                    <a:lnTo>
                      <a:pt x="446" y="257"/>
                    </a:lnTo>
                    <a:lnTo>
                      <a:pt x="400" y="247"/>
                    </a:lnTo>
                    <a:lnTo>
                      <a:pt x="360" y="241"/>
                    </a:lnTo>
                    <a:lnTo>
                      <a:pt x="319" y="247"/>
                    </a:lnTo>
                    <a:lnTo>
                      <a:pt x="277" y="258"/>
                    </a:lnTo>
                    <a:lnTo>
                      <a:pt x="243" y="277"/>
                    </a:lnTo>
                    <a:lnTo>
                      <a:pt x="211" y="298"/>
                    </a:lnTo>
                    <a:lnTo>
                      <a:pt x="182" y="318"/>
                    </a:lnTo>
                    <a:lnTo>
                      <a:pt x="170" y="326"/>
                    </a:lnTo>
                    <a:lnTo>
                      <a:pt x="153" y="318"/>
                    </a:lnTo>
                    <a:lnTo>
                      <a:pt x="142" y="307"/>
                    </a:lnTo>
                    <a:lnTo>
                      <a:pt x="135" y="281"/>
                    </a:lnTo>
                    <a:lnTo>
                      <a:pt x="82" y="0"/>
                    </a:lnTo>
                    <a:close/>
                  </a:path>
                </a:pathLst>
              </a:custGeom>
              <a:solidFill>
                <a:srgbClr val="3F3F3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4" name="Freeform 19"/>
              <p:cNvSpPr>
                <a:spLocks/>
              </p:cNvSpPr>
              <p:nvPr/>
            </p:nvSpPr>
            <p:spPr bwMode="auto">
              <a:xfrm>
                <a:off x="887" y="2441"/>
                <a:ext cx="72" cy="140"/>
              </a:xfrm>
              <a:custGeom>
                <a:avLst/>
                <a:gdLst>
                  <a:gd name="T0" fmla="*/ 0 w 145"/>
                  <a:gd name="T1" fmla="*/ 0 h 279"/>
                  <a:gd name="T2" fmla="*/ 1 w 145"/>
                  <a:gd name="T3" fmla="*/ 1 h 279"/>
                  <a:gd name="T4" fmla="*/ 2 w 145"/>
                  <a:gd name="T5" fmla="*/ 3 h 279"/>
                  <a:gd name="T6" fmla="*/ 3 w 145"/>
                  <a:gd name="T7" fmla="*/ 4 h 279"/>
                  <a:gd name="T8" fmla="*/ 3 w 145"/>
                  <a:gd name="T9" fmla="*/ 6 h 279"/>
                  <a:gd name="T10" fmla="*/ 4 w 145"/>
                  <a:gd name="T11" fmla="*/ 8 h 279"/>
                  <a:gd name="T12" fmla="*/ 4 w 145"/>
                  <a:gd name="T13" fmla="*/ 9 h 27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45" h="279">
                    <a:moveTo>
                      <a:pt x="0" y="0"/>
                    </a:moveTo>
                    <a:lnTo>
                      <a:pt x="39" y="30"/>
                    </a:lnTo>
                    <a:lnTo>
                      <a:pt x="69" y="70"/>
                    </a:lnTo>
                    <a:lnTo>
                      <a:pt x="97" y="115"/>
                    </a:lnTo>
                    <a:lnTo>
                      <a:pt x="117" y="166"/>
                    </a:lnTo>
                    <a:lnTo>
                      <a:pt x="134" y="225"/>
                    </a:lnTo>
                    <a:lnTo>
                      <a:pt x="145" y="279"/>
                    </a:lnTo>
                  </a:path>
                </a:pathLst>
              </a:custGeom>
              <a:noFill/>
              <a:ln w="9525">
                <a:solidFill>
                  <a:srgbClr val="808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5" name="Freeform 20"/>
              <p:cNvSpPr>
                <a:spLocks/>
              </p:cNvSpPr>
              <p:nvPr/>
            </p:nvSpPr>
            <p:spPr bwMode="auto">
              <a:xfrm>
                <a:off x="681" y="2361"/>
                <a:ext cx="51" cy="371"/>
              </a:xfrm>
              <a:custGeom>
                <a:avLst/>
                <a:gdLst>
                  <a:gd name="T0" fmla="*/ 0 w 103"/>
                  <a:gd name="T1" fmla="*/ 0 h 742"/>
                  <a:gd name="T2" fmla="*/ 1 w 103"/>
                  <a:gd name="T3" fmla="*/ 8 h 742"/>
                  <a:gd name="T4" fmla="*/ 2 w 103"/>
                  <a:gd name="T5" fmla="*/ 10 h 742"/>
                  <a:gd name="T6" fmla="*/ 2 w 103"/>
                  <a:gd name="T7" fmla="*/ 12 h 742"/>
                  <a:gd name="T8" fmla="*/ 2 w 103"/>
                  <a:gd name="T9" fmla="*/ 13 h 742"/>
                  <a:gd name="T10" fmla="*/ 1 w 103"/>
                  <a:gd name="T11" fmla="*/ 15 h 742"/>
                  <a:gd name="T12" fmla="*/ 1 w 103"/>
                  <a:gd name="T13" fmla="*/ 17 h 742"/>
                  <a:gd name="T14" fmla="*/ 1 w 103"/>
                  <a:gd name="T15" fmla="*/ 20 h 742"/>
                  <a:gd name="T16" fmla="*/ 2 w 103"/>
                  <a:gd name="T17" fmla="*/ 22 h 742"/>
                  <a:gd name="T18" fmla="*/ 3 w 103"/>
                  <a:gd name="T19" fmla="*/ 24 h 742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103" h="742">
                    <a:moveTo>
                      <a:pt x="0" y="0"/>
                    </a:moveTo>
                    <a:lnTo>
                      <a:pt x="58" y="235"/>
                    </a:lnTo>
                    <a:lnTo>
                      <a:pt x="77" y="310"/>
                    </a:lnTo>
                    <a:lnTo>
                      <a:pt x="83" y="358"/>
                    </a:lnTo>
                    <a:lnTo>
                      <a:pt x="69" y="410"/>
                    </a:lnTo>
                    <a:lnTo>
                      <a:pt x="54" y="471"/>
                    </a:lnTo>
                    <a:lnTo>
                      <a:pt x="49" y="544"/>
                    </a:lnTo>
                    <a:lnTo>
                      <a:pt x="58" y="617"/>
                    </a:lnTo>
                    <a:lnTo>
                      <a:pt x="78" y="689"/>
                    </a:lnTo>
                    <a:lnTo>
                      <a:pt x="103" y="742"/>
                    </a:lnTo>
                  </a:path>
                </a:pathLst>
              </a:custGeom>
              <a:noFill/>
              <a:ln w="9525">
                <a:solidFill>
                  <a:srgbClr val="C0C0C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3568" name="Group 21"/>
            <p:cNvGrpSpPr>
              <a:grpSpLocks/>
            </p:cNvGrpSpPr>
            <p:nvPr/>
          </p:nvGrpSpPr>
          <p:grpSpPr bwMode="auto">
            <a:xfrm>
              <a:off x="4945" y="2044"/>
              <a:ext cx="300" cy="593"/>
              <a:chOff x="288" y="2285"/>
              <a:chExt cx="300" cy="593"/>
            </a:xfrm>
          </p:grpSpPr>
          <p:sp>
            <p:nvSpPr>
              <p:cNvPr id="23590" name="Freeform 22"/>
              <p:cNvSpPr>
                <a:spLocks/>
              </p:cNvSpPr>
              <p:nvPr/>
            </p:nvSpPr>
            <p:spPr bwMode="auto">
              <a:xfrm>
                <a:off x="288" y="2285"/>
                <a:ext cx="300" cy="593"/>
              </a:xfrm>
              <a:custGeom>
                <a:avLst/>
                <a:gdLst>
                  <a:gd name="T0" fmla="*/ 18 w 600"/>
                  <a:gd name="T1" fmla="*/ 6 h 1187"/>
                  <a:gd name="T2" fmla="*/ 19 w 600"/>
                  <a:gd name="T3" fmla="*/ 18 h 1187"/>
                  <a:gd name="T4" fmla="*/ 19 w 600"/>
                  <a:gd name="T5" fmla="*/ 32 h 1187"/>
                  <a:gd name="T6" fmla="*/ 18 w 600"/>
                  <a:gd name="T7" fmla="*/ 35 h 1187"/>
                  <a:gd name="T8" fmla="*/ 17 w 600"/>
                  <a:gd name="T9" fmla="*/ 36 h 1187"/>
                  <a:gd name="T10" fmla="*/ 16 w 600"/>
                  <a:gd name="T11" fmla="*/ 36 h 1187"/>
                  <a:gd name="T12" fmla="*/ 14 w 600"/>
                  <a:gd name="T13" fmla="*/ 37 h 1187"/>
                  <a:gd name="T14" fmla="*/ 12 w 600"/>
                  <a:gd name="T15" fmla="*/ 37 h 1187"/>
                  <a:gd name="T16" fmla="*/ 10 w 600"/>
                  <a:gd name="T17" fmla="*/ 36 h 1187"/>
                  <a:gd name="T18" fmla="*/ 8 w 600"/>
                  <a:gd name="T19" fmla="*/ 35 h 1187"/>
                  <a:gd name="T20" fmla="*/ 6 w 600"/>
                  <a:gd name="T21" fmla="*/ 33 h 1187"/>
                  <a:gd name="T22" fmla="*/ 4 w 600"/>
                  <a:gd name="T23" fmla="*/ 31 h 1187"/>
                  <a:gd name="T24" fmla="*/ 2 w 600"/>
                  <a:gd name="T25" fmla="*/ 27 h 1187"/>
                  <a:gd name="T26" fmla="*/ 1 w 600"/>
                  <a:gd name="T27" fmla="*/ 23 h 1187"/>
                  <a:gd name="T28" fmla="*/ 0 w 600"/>
                  <a:gd name="T29" fmla="*/ 20 h 1187"/>
                  <a:gd name="T30" fmla="*/ 4 w 600"/>
                  <a:gd name="T31" fmla="*/ 18 h 1187"/>
                  <a:gd name="T32" fmla="*/ 5 w 600"/>
                  <a:gd name="T33" fmla="*/ 14 h 1187"/>
                  <a:gd name="T34" fmla="*/ 6 w 600"/>
                  <a:gd name="T35" fmla="*/ 11 h 1187"/>
                  <a:gd name="T36" fmla="*/ 8 w 600"/>
                  <a:gd name="T37" fmla="*/ 9 h 1187"/>
                  <a:gd name="T38" fmla="*/ 10 w 600"/>
                  <a:gd name="T39" fmla="*/ 8 h 1187"/>
                  <a:gd name="T40" fmla="*/ 13 w 600"/>
                  <a:gd name="T41" fmla="*/ 8 h 1187"/>
                  <a:gd name="T42" fmla="*/ 15 w 600"/>
                  <a:gd name="T43" fmla="*/ 9 h 1187"/>
                  <a:gd name="T44" fmla="*/ 16 w 600"/>
                  <a:gd name="T45" fmla="*/ 10 h 1187"/>
                  <a:gd name="T46" fmla="*/ 16 w 600"/>
                  <a:gd name="T47" fmla="*/ 13 h 1187"/>
                  <a:gd name="T48" fmla="*/ 16 w 600"/>
                  <a:gd name="T49" fmla="*/ 18 h 1187"/>
                  <a:gd name="T50" fmla="*/ 16 w 600"/>
                  <a:gd name="T51" fmla="*/ 26 h 1187"/>
                  <a:gd name="T52" fmla="*/ 16 w 600"/>
                  <a:gd name="T53" fmla="*/ 29 h 1187"/>
                  <a:gd name="T54" fmla="*/ 15 w 600"/>
                  <a:gd name="T55" fmla="*/ 31 h 1187"/>
                  <a:gd name="T56" fmla="*/ 15 w 600"/>
                  <a:gd name="T57" fmla="*/ 31 h 1187"/>
                  <a:gd name="T58" fmla="*/ 13 w 600"/>
                  <a:gd name="T59" fmla="*/ 32 h 1187"/>
                  <a:gd name="T60" fmla="*/ 12 w 600"/>
                  <a:gd name="T61" fmla="*/ 32 h 1187"/>
                  <a:gd name="T62" fmla="*/ 10 w 600"/>
                  <a:gd name="T63" fmla="*/ 31 h 1187"/>
                  <a:gd name="T64" fmla="*/ 7 w 600"/>
                  <a:gd name="T65" fmla="*/ 29 h 1187"/>
                  <a:gd name="T66" fmla="*/ 5 w 600"/>
                  <a:gd name="T67" fmla="*/ 26 h 1187"/>
                  <a:gd name="T68" fmla="*/ 4 w 600"/>
                  <a:gd name="T69" fmla="*/ 21 h 1187"/>
                  <a:gd name="T70" fmla="*/ 0 w 600"/>
                  <a:gd name="T71" fmla="*/ 20 h 1187"/>
                  <a:gd name="T72" fmla="*/ 1 w 600"/>
                  <a:gd name="T73" fmla="*/ 16 h 1187"/>
                  <a:gd name="T74" fmla="*/ 2 w 600"/>
                  <a:gd name="T75" fmla="*/ 11 h 1187"/>
                  <a:gd name="T76" fmla="*/ 3 w 600"/>
                  <a:gd name="T77" fmla="*/ 8 h 1187"/>
                  <a:gd name="T78" fmla="*/ 6 w 600"/>
                  <a:gd name="T79" fmla="*/ 5 h 1187"/>
                  <a:gd name="T80" fmla="*/ 8 w 600"/>
                  <a:gd name="T81" fmla="*/ 4 h 1187"/>
                  <a:gd name="T82" fmla="*/ 11 w 600"/>
                  <a:gd name="T83" fmla="*/ 4 h 1187"/>
                  <a:gd name="T84" fmla="*/ 13 w 600"/>
                  <a:gd name="T85" fmla="*/ 4 h 1187"/>
                  <a:gd name="T86" fmla="*/ 15 w 600"/>
                  <a:gd name="T87" fmla="*/ 2 h 1187"/>
                  <a:gd name="T88" fmla="*/ 16 w 600"/>
                  <a:gd name="T89" fmla="*/ 0 h 1187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0" t="0" r="r" b="b"/>
                <a:pathLst>
                  <a:path w="600" h="1187">
                    <a:moveTo>
                      <a:pt x="488" y="0"/>
                    </a:moveTo>
                    <a:lnTo>
                      <a:pt x="573" y="200"/>
                    </a:lnTo>
                    <a:lnTo>
                      <a:pt x="595" y="373"/>
                    </a:lnTo>
                    <a:lnTo>
                      <a:pt x="600" y="605"/>
                    </a:lnTo>
                    <a:lnTo>
                      <a:pt x="600" y="811"/>
                    </a:lnTo>
                    <a:lnTo>
                      <a:pt x="584" y="1033"/>
                    </a:lnTo>
                    <a:lnTo>
                      <a:pt x="573" y="1093"/>
                    </a:lnTo>
                    <a:lnTo>
                      <a:pt x="560" y="1124"/>
                    </a:lnTo>
                    <a:lnTo>
                      <a:pt x="544" y="1142"/>
                    </a:lnTo>
                    <a:lnTo>
                      <a:pt x="524" y="1159"/>
                    </a:lnTo>
                    <a:lnTo>
                      <a:pt x="511" y="1167"/>
                    </a:lnTo>
                    <a:lnTo>
                      <a:pt x="483" y="1176"/>
                    </a:lnTo>
                    <a:lnTo>
                      <a:pt x="458" y="1181"/>
                    </a:lnTo>
                    <a:lnTo>
                      <a:pt x="431" y="1184"/>
                    </a:lnTo>
                    <a:lnTo>
                      <a:pt x="406" y="1187"/>
                    </a:lnTo>
                    <a:lnTo>
                      <a:pt x="382" y="1184"/>
                    </a:lnTo>
                    <a:lnTo>
                      <a:pt x="353" y="1179"/>
                    </a:lnTo>
                    <a:lnTo>
                      <a:pt x="320" y="1172"/>
                    </a:lnTo>
                    <a:lnTo>
                      <a:pt x="285" y="1156"/>
                    </a:lnTo>
                    <a:lnTo>
                      <a:pt x="248" y="1135"/>
                    </a:lnTo>
                    <a:lnTo>
                      <a:pt x="210" y="1107"/>
                    </a:lnTo>
                    <a:lnTo>
                      <a:pt x="176" y="1078"/>
                    </a:lnTo>
                    <a:lnTo>
                      <a:pt x="136" y="1036"/>
                    </a:lnTo>
                    <a:lnTo>
                      <a:pt x="103" y="992"/>
                    </a:lnTo>
                    <a:lnTo>
                      <a:pt x="67" y="946"/>
                    </a:lnTo>
                    <a:lnTo>
                      <a:pt x="43" y="894"/>
                    </a:lnTo>
                    <a:lnTo>
                      <a:pt x="23" y="831"/>
                    </a:lnTo>
                    <a:lnTo>
                      <a:pt x="8" y="754"/>
                    </a:lnTo>
                    <a:lnTo>
                      <a:pt x="2" y="676"/>
                    </a:lnTo>
                    <a:lnTo>
                      <a:pt x="0" y="646"/>
                    </a:lnTo>
                    <a:lnTo>
                      <a:pt x="117" y="646"/>
                    </a:lnTo>
                    <a:lnTo>
                      <a:pt x="121" y="605"/>
                    </a:lnTo>
                    <a:lnTo>
                      <a:pt x="129" y="544"/>
                    </a:lnTo>
                    <a:lnTo>
                      <a:pt x="138" y="473"/>
                    </a:lnTo>
                    <a:lnTo>
                      <a:pt x="156" y="402"/>
                    </a:lnTo>
                    <a:lnTo>
                      <a:pt x="175" y="355"/>
                    </a:lnTo>
                    <a:lnTo>
                      <a:pt x="199" y="319"/>
                    </a:lnTo>
                    <a:lnTo>
                      <a:pt x="228" y="299"/>
                    </a:lnTo>
                    <a:lnTo>
                      <a:pt x="261" y="278"/>
                    </a:lnTo>
                    <a:lnTo>
                      <a:pt x="307" y="264"/>
                    </a:lnTo>
                    <a:lnTo>
                      <a:pt x="343" y="260"/>
                    </a:lnTo>
                    <a:lnTo>
                      <a:pt x="386" y="261"/>
                    </a:lnTo>
                    <a:lnTo>
                      <a:pt x="423" y="269"/>
                    </a:lnTo>
                    <a:lnTo>
                      <a:pt x="455" y="290"/>
                    </a:lnTo>
                    <a:lnTo>
                      <a:pt x="477" y="316"/>
                    </a:lnTo>
                    <a:lnTo>
                      <a:pt x="485" y="349"/>
                    </a:lnTo>
                    <a:lnTo>
                      <a:pt x="489" y="387"/>
                    </a:lnTo>
                    <a:lnTo>
                      <a:pt x="494" y="419"/>
                    </a:lnTo>
                    <a:lnTo>
                      <a:pt x="501" y="498"/>
                    </a:lnTo>
                    <a:lnTo>
                      <a:pt x="506" y="597"/>
                    </a:lnTo>
                    <a:lnTo>
                      <a:pt x="509" y="729"/>
                    </a:lnTo>
                    <a:lnTo>
                      <a:pt x="506" y="841"/>
                    </a:lnTo>
                    <a:lnTo>
                      <a:pt x="501" y="892"/>
                    </a:lnTo>
                    <a:lnTo>
                      <a:pt x="495" y="940"/>
                    </a:lnTo>
                    <a:lnTo>
                      <a:pt x="491" y="966"/>
                    </a:lnTo>
                    <a:lnTo>
                      <a:pt x="480" y="998"/>
                    </a:lnTo>
                    <a:lnTo>
                      <a:pt x="463" y="1015"/>
                    </a:lnTo>
                    <a:lnTo>
                      <a:pt x="451" y="1023"/>
                    </a:lnTo>
                    <a:lnTo>
                      <a:pt x="435" y="1029"/>
                    </a:lnTo>
                    <a:lnTo>
                      <a:pt x="402" y="1033"/>
                    </a:lnTo>
                    <a:lnTo>
                      <a:pt x="377" y="1033"/>
                    </a:lnTo>
                    <a:lnTo>
                      <a:pt x="357" y="1032"/>
                    </a:lnTo>
                    <a:lnTo>
                      <a:pt x="322" y="1026"/>
                    </a:lnTo>
                    <a:lnTo>
                      <a:pt x="297" y="1017"/>
                    </a:lnTo>
                    <a:lnTo>
                      <a:pt x="256" y="984"/>
                    </a:lnTo>
                    <a:lnTo>
                      <a:pt x="216" y="949"/>
                    </a:lnTo>
                    <a:lnTo>
                      <a:pt x="176" y="900"/>
                    </a:lnTo>
                    <a:lnTo>
                      <a:pt x="141" y="841"/>
                    </a:lnTo>
                    <a:lnTo>
                      <a:pt x="129" y="783"/>
                    </a:lnTo>
                    <a:lnTo>
                      <a:pt x="117" y="702"/>
                    </a:lnTo>
                    <a:lnTo>
                      <a:pt x="117" y="646"/>
                    </a:lnTo>
                    <a:lnTo>
                      <a:pt x="0" y="646"/>
                    </a:lnTo>
                    <a:lnTo>
                      <a:pt x="2" y="602"/>
                    </a:lnTo>
                    <a:lnTo>
                      <a:pt x="12" y="531"/>
                    </a:lnTo>
                    <a:lnTo>
                      <a:pt x="23" y="453"/>
                    </a:lnTo>
                    <a:lnTo>
                      <a:pt x="41" y="382"/>
                    </a:lnTo>
                    <a:lnTo>
                      <a:pt x="63" y="319"/>
                    </a:lnTo>
                    <a:lnTo>
                      <a:pt x="92" y="269"/>
                    </a:lnTo>
                    <a:lnTo>
                      <a:pt x="127" y="220"/>
                    </a:lnTo>
                    <a:lnTo>
                      <a:pt x="166" y="186"/>
                    </a:lnTo>
                    <a:lnTo>
                      <a:pt x="201" y="166"/>
                    </a:lnTo>
                    <a:lnTo>
                      <a:pt x="239" y="152"/>
                    </a:lnTo>
                    <a:lnTo>
                      <a:pt x="290" y="144"/>
                    </a:lnTo>
                    <a:lnTo>
                      <a:pt x="337" y="138"/>
                    </a:lnTo>
                    <a:lnTo>
                      <a:pt x="376" y="135"/>
                    </a:lnTo>
                    <a:lnTo>
                      <a:pt x="408" y="128"/>
                    </a:lnTo>
                    <a:lnTo>
                      <a:pt x="429" y="111"/>
                    </a:lnTo>
                    <a:lnTo>
                      <a:pt x="449" y="88"/>
                    </a:lnTo>
                    <a:lnTo>
                      <a:pt x="468" y="55"/>
                    </a:lnTo>
                    <a:lnTo>
                      <a:pt x="488" y="0"/>
                    </a:lnTo>
                    <a:close/>
                  </a:path>
                </a:pathLst>
              </a:custGeom>
              <a:solidFill>
                <a:srgbClr val="3F3F3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1" name="Freeform 23"/>
              <p:cNvSpPr>
                <a:spLocks/>
              </p:cNvSpPr>
              <p:nvPr/>
            </p:nvSpPr>
            <p:spPr bwMode="auto">
              <a:xfrm>
                <a:off x="533" y="2290"/>
                <a:ext cx="49" cy="154"/>
              </a:xfrm>
              <a:custGeom>
                <a:avLst/>
                <a:gdLst>
                  <a:gd name="T0" fmla="*/ 0 w 100"/>
                  <a:gd name="T1" fmla="*/ 0 h 309"/>
                  <a:gd name="T2" fmla="*/ 2 w 100"/>
                  <a:gd name="T3" fmla="*/ 6 h 309"/>
                  <a:gd name="T4" fmla="*/ 3 w 100"/>
                  <a:gd name="T5" fmla="*/ 9 h 309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00" h="309">
                    <a:moveTo>
                      <a:pt x="0" y="0"/>
                    </a:moveTo>
                    <a:lnTo>
                      <a:pt x="84" y="194"/>
                    </a:lnTo>
                    <a:lnTo>
                      <a:pt x="100" y="309"/>
                    </a:lnTo>
                  </a:path>
                </a:pathLst>
              </a:custGeom>
              <a:noFill/>
              <a:ln w="9525">
                <a:solidFill>
                  <a:srgbClr val="C0C0C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2" name="Freeform 24"/>
              <p:cNvSpPr>
                <a:spLocks/>
              </p:cNvSpPr>
              <p:nvPr/>
            </p:nvSpPr>
            <p:spPr bwMode="auto">
              <a:xfrm>
                <a:off x="312" y="2384"/>
                <a:ext cx="115" cy="403"/>
              </a:xfrm>
              <a:custGeom>
                <a:avLst/>
                <a:gdLst>
                  <a:gd name="T0" fmla="*/ 8 w 230"/>
                  <a:gd name="T1" fmla="*/ 0 h 806"/>
                  <a:gd name="T2" fmla="*/ 6 w 230"/>
                  <a:gd name="T3" fmla="*/ 1 h 806"/>
                  <a:gd name="T4" fmla="*/ 5 w 230"/>
                  <a:gd name="T5" fmla="*/ 2 h 806"/>
                  <a:gd name="T6" fmla="*/ 4 w 230"/>
                  <a:gd name="T7" fmla="*/ 2 h 806"/>
                  <a:gd name="T8" fmla="*/ 3 w 230"/>
                  <a:gd name="T9" fmla="*/ 3 h 806"/>
                  <a:gd name="T10" fmla="*/ 3 w 230"/>
                  <a:gd name="T11" fmla="*/ 5 h 806"/>
                  <a:gd name="T12" fmla="*/ 2 w 230"/>
                  <a:gd name="T13" fmla="*/ 6 h 806"/>
                  <a:gd name="T14" fmla="*/ 1 w 230"/>
                  <a:gd name="T15" fmla="*/ 8 h 806"/>
                  <a:gd name="T16" fmla="*/ 1 w 230"/>
                  <a:gd name="T17" fmla="*/ 10 h 806"/>
                  <a:gd name="T18" fmla="*/ 1 w 230"/>
                  <a:gd name="T19" fmla="*/ 12 h 806"/>
                  <a:gd name="T20" fmla="*/ 0 w 230"/>
                  <a:gd name="T21" fmla="*/ 15 h 806"/>
                  <a:gd name="T22" fmla="*/ 1 w 230"/>
                  <a:gd name="T23" fmla="*/ 17 h 806"/>
                  <a:gd name="T24" fmla="*/ 1 w 230"/>
                  <a:gd name="T25" fmla="*/ 20 h 806"/>
                  <a:gd name="T26" fmla="*/ 2 w 230"/>
                  <a:gd name="T27" fmla="*/ 22 h 806"/>
                  <a:gd name="T28" fmla="*/ 3 w 230"/>
                  <a:gd name="T29" fmla="*/ 23 h 806"/>
                  <a:gd name="T30" fmla="*/ 3 w 230"/>
                  <a:gd name="T31" fmla="*/ 24 h 806"/>
                  <a:gd name="T32" fmla="*/ 4 w 230"/>
                  <a:gd name="T33" fmla="*/ 26 h 80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230" h="806">
                    <a:moveTo>
                      <a:pt x="230" y="0"/>
                    </a:moveTo>
                    <a:lnTo>
                      <a:pt x="184" y="16"/>
                    </a:lnTo>
                    <a:lnTo>
                      <a:pt x="153" y="37"/>
                    </a:lnTo>
                    <a:lnTo>
                      <a:pt x="119" y="62"/>
                    </a:lnTo>
                    <a:lnTo>
                      <a:pt x="90" y="94"/>
                    </a:lnTo>
                    <a:lnTo>
                      <a:pt x="65" y="129"/>
                    </a:lnTo>
                    <a:lnTo>
                      <a:pt x="44" y="189"/>
                    </a:lnTo>
                    <a:lnTo>
                      <a:pt x="29" y="237"/>
                    </a:lnTo>
                    <a:lnTo>
                      <a:pt x="16" y="303"/>
                    </a:lnTo>
                    <a:lnTo>
                      <a:pt x="6" y="381"/>
                    </a:lnTo>
                    <a:lnTo>
                      <a:pt x="0" y="467"/>
                    </a:lnTo>
                    <a:lnTo>
                      <a:pt x="3" y="544"/>
                    </a:lnTo>
                    <a:lnTo>
                      <a:pt x="21" y="630"/>
                    </a:lnTo>
                    <a:lnTo>
                      <a:pt x="39" y="680"/>
                    </a:lnTo>
                    <a:lnTo>
                      <a:pt x="69" y="731"/>
                    </a:lnTo>
                    <a:lnTo>
                      <a:pt x="93" y="765"/>
                    </a:lnTo>
                    <a:lnTo>
                      <a:pt x="127" y="806"/>
                    </a:lnTo>
                  </a:path>
                </a:pathLst>
              </a:custGeom>
              <a:noFill/>
              <a:ln w="9525">
                <a:solidFill>
                  <a:srgbClr val="9F9F9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aphicFrame>
          <p:nvGraphicFramePr>
            <p:cNvPr id="23569" name="Object 25"/>
            <p:cNvGraphicFramePr>
              <a:graphicFrameLocks noChangeAspect="1"/>
            </p:cNvGraphicFramePr>
            <p:nvPr/>
          </p:nvGraphicFramePr>
          <p:xfrm>
            <a:off x="4032" y="912"/>
            <a:ext cx="1647" cy="7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597" name="Clip" r:id="rId3" imgW="6134100" imgH="2635250" progId="MS_ClipArt_Gallery.2">
                    <p:embed/>
                  </p:oleObj>
                </mc:Choice>
                <mc:Fallback>
                  <p:oleObj name="Clip" r:id="rId3" imgW="6134100" imgH="2635250" progId="MS_ClipArt_Gallery.2">
                    <p:embed/>
                    <p:pic>
                      <p:nvPicPr>
                        <p:cNvPr id="0" name="Object 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32" y="912"/>
                          <a:ext cx="1647" cy="70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3570" name="Group 26"/>
            <p:cNvGrpSpPr>
              <a:grpSpLocks/>
            </p:cNvGrpSpPr>
            <p:nvPr/>
          </p:nvGrpSpPr>
          <p:grpSpPr bwMode="auto">
            <a:xfrm>
              <a:off x="5088" y="816"/>
              <a:ext cx="299" cy="1514"/>
              <a:chOff x="431" y="1057"/>
              <a:chExt cx="299" cy="1514"/>
            </a:xfrm>
          </p:grpSpPr>
          <p:grpSp>
            <p:nvGrpSpPr>
              <p:cNvPr id="23571" name="Group 27"/>
              <p:cNvGrpSpPr>
                <a:grpSpLocks/>
              </p:cNvGrpSpPr>
              <p:nvPr/>
            </p:nvGrpSpPr>
            <p:grpSpPr bwMode="auto">
              <a:xfrm>
                <a:off x="431" y="1057"/>
                <a:ext cx="299" cy="1514"/>
                <a:chOff x="431" y="1057"/>
                <a:chExt cx="299" cy="1514"/>
              </a:xfrm>
            </p:grpSpPr>
            <p:grpSp>
              <p:nvGrpSpPr>
                <p:cNvPr id="23584" name="Group 28"/>
                <p:cNvGrpSpPr>
                  <a:grpSpLocks/>
                </p:cNvGrpSpPr>
                <p:nvPr/>
              </p:nvGrpSpPr>
              <p:grpSpPr bwMode="auto">
                <a:xfrm>
                  <a:off x="431" y="1057"/>
                  <a:ext cx="299" cy="1514"/>
                  <a:chOff x="431" y="1057"/>
                  <a:chExt cx="299" cy="1514"/>
                </a:xfrm>
              </p:grpSpPr>
              <p:sp>
                <p:nvSpPr>
                  <p:cNvPr id="23587" name="Freeform 29"/>
                  <p:cNvSpPr>
                    <a:spLocks/>
                  </p:cNvSpPr>
                  <p:nvPr/>
                </p:nvSpPr>
                <p:spPr bwMode="auto">
                  <a:xfrm>
                    <a:off x="431" y="1136"/>
                    <a:ext cx="292" cy="1435"/>
                  </a:xfrm>
                  <a:custGeom>
                    <a:avLst/>
                    <a:gdLst>
                      <a:gd name="T0" fmla="*/ 18 w 586"/>
                      <a:gd name="T1" fmla="*/ 81 h 2871"/>
                      <a:gd name="T2" fmla="*/ 2 w 586"/>
                      <a:gd name="T3" fmla="*/ 0 h 2871"/>
                      <a:gd name="T4" fmla="*/ 0 w 586"/>
                      <a:gd name="T5" fmla="*/ 6 h 2871"/>
                      <a:gd name="T6" fmla="*/ 0 w 586"/>
                      <a:gd name="T7" fmla="*/ 17 h 2871"/>
                      <a:gd name="T8" fmla="*/ 1 w 586"/>
                      <a:gd name="T9" fmla="*/ 29 h 2871"/>
                      <a:gd name="T10" fmla="*/ 5 w 586"/>
                      <a:gd name="T11" fmla="*/ 52 h 2871"/>
                      <a:gd name="T12" fmla="*/ 9 w 586"/>
                      <a:gd name="T13" fmla="*/ 73 h 2871"/>
                      <a:gd name="T14" fmla="*/ 11 w 586"/>
                      <a:gd name="T15" fmla="*/ 74 h 2871"/>
                      <a:gd name="T16" fmla="*/ 13 w 586"/>
                      <a:gd name="T17" fmla="*/ 77 h 2871"/>
                      <a:gd name="T18" fmla="*/ 18 w 586"/>
                      <a:gd name="T19" fmla="*/ 89 h 2871"/>
                      <a:gd name="T20" fmla="*/ 18 w 586"/>
                      <a:gd name="T21" fmla="*/ 81 h 2871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586" h="2871">
                        <a:moveTo>
                          <a:pt x="578" y="2607"/>
                        </a:moveTo>
                        <a:lnTo>
                          <a:pt x="66" y="0"/>
                        </a:lnTo>
                        <a:lnTo>
                          <a:pt x="0" y="213"/>
                        </a:lnTo>
                        <a:lnTo>
                          <a:pt x="8" y="546"/>
                        </a:lnTo>
                        <a:lnTo>
                          <a:pt x="54" y="955"/>
                        </a:lnTo>
                        <a:lnTo>
                          <a:pt x="186" y="1669"/>
                        </a:lnTo>
                        <a:lnTo>
                          <a:pt x="295" y="2340"/>
                        </a:lnTo>
                        <a:lnTo>
                          <a:pt x="356" y="2396"/>
                        </a:lnTo>
                        <a:lnTo>
                          <a:pt x="445" y="2470"/>
                        </a:lnTo>
                        <a:lnTo>
                          <a:pt x="586" y="2871"/>
                        </a:lnTo>
                        <a:lnTo>
                          <a:pt x="578" y="2607"/>
                        </a:lnTo>
                        <a:close/>
                      </a:path>
                    </a:pathLst>
                  </a:custGeom>
                  <a:solidFill>
                    <a:srgbClr val="3F3F3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588" name="Freeform 30"/>
                  <p:cNvSpPr>
                    <a:spLocks/>
                  </p:cNvSpPr>
                  <p:nvPr/>
                </p:nvSpPr>
                <p:spPr bwMode="auto">
                  <a:xfrm>
                    <a:off x="439" y="1057"/>
                    <a:ext cx="291" cy="1501"/>
                  </a:xfrm>
                  <a:custGeom>
                    <a:avLst/>
                    <a:gdLst>
                      <a:gd name="T0" fmla="*/ 19 w 581"/>
                      <a:gd name="T1" fmla="*/ 86 h 3001"/>
                      <a:gd name="T2" fmla="*/ 4 w 581"/>
                      <a:gd name="T3" fmla="*/ 0 h 3001"/>
                      <a:gd name="T4" fmla="*/ 0 w 581"/>
                      <a:gd name="T5" fmla="*/ 11 h 3001"/>
                      <a:gd name="T6" fmla="*/ 1 w 581"/>
                      <a:gd name="T7" fmla="*/ 21 h 3001"/>
                      <a:gd name="T8" fmla="*/ 2 w 581"/>
                      <a:gd name="T9" fmla="*/ 34 h 3001"/>
                      <a:gd name="T10" fmla="*/ 6 w 581"/>
                      <a:gd name="T11" fmla="*/ 56 h 3001"/>
                      <a:gd name="T12" fmla="*/ 10 w 581"/>
                      <a:gd name="T13" fmla="*/ 77 h 3001"/>
                      <a:gd name="T14" fmla="*/ 12 w 581"/>
                      <a:gd name="T15" fmla="*/ 79 h 3001"/>
                      <a:gd name="T16" fmla="*/ 14 w 581"/>
                      <a:gd name="T17" fmla="*/ 81 h 3001"/>
                      <a:gd name="T18" fmla="*/ 18 w 581"/>
                      <a:gd name="T19" fmla="*/ 94 h 3001"/>
                      <a:gd name="T20" fmla="*/ 19 w 581"/>
                      <a:gd name="T21" fmla="*/ 86 h 3001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581" h="3001">
                        <a:moveTo>
                          <a:pt x="581" y="2726"/>
                        </a:moveTo>
                        <a:lnTo>
                          <a:pt x="97" y="0"/>
                        </a:lnTo>
                        <a:lnTo>
                          <a:pt x="0" y="336"/>
                        </a:lnTo>
                        <a:lnTo>
                          <a:pt x="9" y="667"/>
                        </a:lnTo>
                        <a:lnTo>
                          <a:pt x="57" y="1074"/>
                        </a:lnTo>
                        <a:lnTo>
                          <a:pt x="189" y="1790"/>
                        </a:lnTo>
                        <a:lnTo>
                          <a:pt x="296" y="2461"/>
                        </a:lnTo>
                        <a:lnTo>
                          <a:pt x="359" y="2516"/>
                        </a:lnTo>
                        <a:lnTo>
                          <a:pt x="446" y="2590"/>
                        </a:lnTo>
                        <a:lnTo>
                          <a:pt x="558" y="3001"/>
                        </a:lnTo>
                        <a:lnTo>
                          <a:pt x="581" y="2726"/>
                        </a:lnTo>
                        <a:close/>
                      </a:path>
                    </a:pathLst>
                  </a:custGeom>
                  <a:solidFill>
                    <a:srgbClr val="8F8F8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589" name="Freeform 31"/>
                  <p:cNvSpPr>
                    <a:spLocks/>
                  </p:cNvSpPr>
                  <p:nvPr/>
                </p:nvSpPr>
                <p:spPr bwMode="auto">
                  <a:xfrm>
                    <a:off x="439" y="1226"/>
                    <a:ext cx="265" cy="1127"/>
                  </a:xfrm>
                  <a:custGeom>
                    <a:avLst/>
                    <a:gdLst>
                      <a:gd name="T0" fmla="*/ 16 w 531"/>
                      <a:gd name="T1" fmla="*/ 66 h 2254"/>
                      <a:gd name="T2" fmla="*/ 14 w 531"/>
                      <a:gd name="T3" fmla="*/ 56 h 2254"/>
                      <a:gd name="T4" fmla="*/ 9 w 531"/>
                      <a:gd name="T5" fmla="*/ 58 h 2254"/>
                      <a:gd name="T6" fmla="*/ 6 w 531"/>
                      <a:gd name="T7" fmla="*/ 44 h 2254"/>
                      <a:gd name="T8" fmla="*/ 4 w 531"/>
                      <a:gd name="T9" fmla="*/ 29 h 2254"/>
                      <a:gd name="T10" fmla="*/ 2 w 531"/>
                      <a:gd name="T11" fmla="*/ 15 h 2254"/>
                      <a:gd name="T12" fmla="*/ 0 w 531"/>
                      <a:gd name="T13" fmla="*/ 0 h 2254"/>
                      <a:gd name="T14" fmla="*/ 0 w 531"/>
                      <a:gd name="T15" fmla="*/ 11 h 2254"/>
                      <a:gd name="T16" fmla="*/ 1 w 531"/>
                      <a:gd name="T17" fmla="*/ 24 h 2254"/>
                      <a:gd name="T18" fmla="*/ 5 w 531"/>
                      <a:gd name="T19" fmla="*/ 46 h 2254"/>
                      <a:gd name="T20" fmla="*/ 9 w 531"/>
                      <a:gd name="T21" fmla="*/ 67 h 2254"/>
                      <a:gd name="T22" fmla="*/ 11 w 531"/>
                      <a:gd name="T23" fmla="*/ 69 h 2254"/>
                      <a:gd name="T24" fmla="*/ 13 w 531"/>
                      <a:gd name="T25" fmla="*/ 71 h 2254"/>
                      <a:gd name="T26" fmla="*/ 15 w 531"/>
                      <a:gd name="T27" fmla="*/ 69 h 2254"/>
                      <a:gd name="T28" fmla="*/ 16 w 531"/>
                      <a:gd name="T29" fmla="*/ 66 h 2254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0" t="0" r="r" b="b"/>
                    <a:pathLst>
                      <a:path w="531" h="2254">
                        <a:moveTo>
                          <a:pt x="531" y="2098"/>
                        </a:moveTo>
                        <a:lnTo>
                          <a:pt x="472" y="1783"/>
                        </a:lnTo>
                        <a:lnTo>
                          <a:pt x="288" y="1827"/>
                        </a:lnTo>
                        <a:lnTo>
                          <a:pt x="222" y="1387"/>
                        </a:lnTo>
                        <a:lnTo>
                          <a:pt x="156" y="925"/>
                        </a:lnTo>
                        <a:lnTo>
                          <a:pt x="72" y="470"/>
                        </a:lnTo>
                        <a:lnTo>
                          <a:pt x="0" y="0"/>
                        </a:lnTo>
                        <a:lnTo>
                          <a:pt x="9" y="332"/>
                        </a:lnTo>
                        <a:lnTo>
                          <a:pt x="57" y="739"/>
                        </a:lnTo>
                        <a:lnTo>
                          <a:pt x="189" y="1453"/>
                        </a:lnTo>
                        <a:lnTo>
                          <a:pt x="296" y="2125"/>
                        </a:lnTo>
                        <a:lnTo>
                          <a:pt x="359" y="2181"/>
                        </a:lnTo>
                        <a:lnTo>
                          <a:pt x="446" y="2254"/>
                        </a:lnTo>
                        <a:lnTo>
                          <a:pt x="503" y="2177"/>
                        </a:lnTo>
                        <a:lnTo>
                          <a:pt x="531" y="2098"/>
                        </a:lnTo>
                        <a:close/>
                      </a:path>
                    </a:pathLst>
                  </a:custGeom>
                  <a:solidFill>
                    <a:srgbClr val="C0C0C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3585" name="Freeform 32"/>
                <p:cNvSpPr>
                  <a:spLocks/>
                </p:cNvSpPr>
                <p:nvPr/>
              </p:nvSpPr>
              <p:spPr bwMode="auto">
                <a:xfrm>
                  <a:off x="559" y="2000"/>
                  <a:ext cx="117" cy="145"/>
                </a:xfrm>
                <a:custGeom>
                  <a:avLst/>
                  <a:gdLst>
                    <a:gd name="T0" fmla="*/ 1 w 233"/>
                    <a:gd name="T1" fmla="*/ 0 h 291"/>
                    <a:gd name="T2" fmla="*/ 2 w 233"/>
                    <a:gd name="T3" fmla="*/ 8 h 291"/>
                    <a:gd name="T4" fmla="*/ 8 w 233"/>
                    <a:gd name="T5" fmla="*/ 7 h 291"/>
                    <a:gd name="T6" fmla="*/ 8 w 233"/>
                    <a:gd name="T7" fmla="*/ 8 h 291"/>
                    <a:gd name="T8" fmla="*/ 5 w 233"/>
                    <a:gd name="T9" fmla="*/ 7 h 291"/>
                    <a:gd name="T10" fmla="*/ 1 w 233"/>
                    <a:gd name="T11" fmla="*/ 9 h 291"/>
                    <a:gd name="T12" fmla="*/ 0 w 233"/>
                    <a:gd name="T13" fmla="*/ 0 h 291"/>
                    <a:gd name="T14" fmla="*/ 1 w 233"/>
                    <a:gd name="T15" fmla="*/ 0 h 29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233" h="291">
                      <a:moveTo>
                        <a:pt x="4" y="4"/>
                      </a:moveTo>
                      <a:lnTo>
                        <a:pt x="46" y="275"/>
                      </a:lnTo>
                      <a:lnTo>
                        <a:pt x="230" y="228"/>
                      </a:lnTo>
                      <a:lnTo>
                        <a:pt x="233" y="266"/>
                      </a:lnTo>
                      <a:lnTo>
                        <a:pt x="153" y="255"/>
                      </a:lnTo>
                      <a:lnTo>
                        <a:pt x="27" y="291"/>
                      </a:lnTo>
                      <a:lnTo>
                        <a:pt x="0" y="0"/>
                      </a:lnTo>
                      <a:lnTo>
                        <a:pt x="4" y="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586" name="Freeform 33"/>
                <p:cNvSpPr>
                  <a:spLocks/>
                </p:cNvSpPr>
                <p:nvPr/>
              </p:nvSpPr>
              <p:spPr bwMode="auto">
                <a:xfrm>
                  <a:off x="635" y="1887"/>
                  <a:ext cx="61" cy="316"/>
                </a:xfrm>
                <a:custGeom>
                  <a:avLst/>
                  <a:gdLst>
                    <a:gd name="T0" fmla="*/ 0 w 121"/>
                    <a:gd name="T1" fmla="*/ 0 h 631"/>
                    <a:gd name="T2" fmla="*/ 2 w 121"/>
                    <a:gd name="T3" fmla="*/ 10 h 631"/>
                    <a:gd name="T4" fmla="*/ 3 w 121"/>
                    <a:gd name="T5" fmla="*/ 16 h 631"/>
                    <a:gd name="T6" fmla="*/ 4 w 121"/>
                    <a:gd name="T7" fmla="*/ 20 h 631"/>
                    <a:gd name="T8" fmla="*/ 4 w 121"/>
                    <a:gd name="T9" fmla="*/ 19 h 631"/>
                    <a:gd name="T10" fmla="*/ 0 w 121"/>
                    <a:gd name="T11" fmla="*/ 0 h 63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121" h="631">
                      <a:moveTo>
                        <a:pt x="0" y="0"/>
                      </a:moveTo>
                      <a:lnTo>
                        <a:pt x="55" y="311"/>
                      </a:lnTo>
                      <a:lnTo>
                        <a:pt x="85" y="490"/>
                      </a:lnTo>
                      <a:lnTo>
                        <a:pt x="111" y="631"/>
                      </a:lnTo>
                      <a:lnTo>
                        <a:pt x="121" y="57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3572" name="Group 34"/>
              <p:cNvGrpSpPr>
                <a:grpSpLocks/>
              </p:cNvGrpSpPr>
              <p:nvPr/>
            </p:nvGrpSpPr>
            <p:grpSpPr bwMode="auto">
              <a:xfrm>
                <a:off x="591" y="2144"/>
                <a:ext cx="93" cy="149"/>
                <a:chOff x="591" y="2144"/>
                <a:chExt cx="93" cy="149"/>
              </a:xfrm>
            </p:grpSpPr>
            <p:grpSp>
              <p:nvGrpSpPr>
                <p:cNvPr id="23573" name="Group 35"/>
                <p:cNvGrpSpPr>
                  <a:grpSpLocks/>
                </p:cNvGrpSpPr>
                <p:nvPr/>
              </p:nvGrpSpPr>
              <p:grpSpPr bwMode="auto">
                <a:xfrm>
                  <a:off x="591" y="2144"/>
                  <a:ext cx="80" cy="85"/>
                  <a:chOff x="591" y="2144"/>
                  <a:chExt cx="80" cy="85"/>
                </a:xfrm>
              </p:grpSpPr>
              <p:sp>
                <p:nvSpPr>
                  <p:cNvPr id="23577" name="Oval 36"/>
                  <p:cNvSpPr>
                    <a:spLocks noChangeArrowheads="1"/>
                  </p:cNvSpPr>
                  <p:nvPr/>
                </p:nvSpPr>
                <p:spPr bwMode="auto">
                  <a:xfrm>
                    <a:off x="593" y="2151"/>
                    <a:ext cx="78" cy="78"/>
                  </a:xfrm>
                  <a:prstGeom prst="ellipse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lr>
                        <a:srgbClr val="247C18"/>
                      </a:buClr>
                      <a:buSzPct val="70000"/>
                      <a:buFont typeface="Monotype Sorts" panose="05000000000000000000" pitchFamily="2" charset="2"/>
                      <a:buChar char="l"/>
                      <a:defRPr sz="3200" b="1">
                        <a:solidFill>
                          <a:schemeClr val="bg2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rgbClr val="247C18"/>
                      </a:buClr>
                      <a:buSzPct val="70000"/>
                      <a:buFont typeface="Monotype Sorts" panose="05000000000000000000" pitchFamily="2" charset="2"/>
                      <a:buChar char="u"/>
                      <a:defRPr sz="2800" b="1">
                        <a:solidFill>
                          <a:srgbClr val="4C2E00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defRPr sz="2400" b="1">
                        <a:solidFill>
                          <a:srgbClr val="900784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>
                      <a:buFont typeface="Monotype Sorts" panose="05000000000000000000" pitchFamily="2" charset="2"/>
                      <a:buNone/>
                    </a:pPr>
                    <a:endParaRPr lang="en-US" altLang="en-US" sz="2400">
                      <a:solidFill>
                        <a:srgbClr val="005400"/>
                      </a:solidFill>
                    </a:endParaRPr>
                  </a:p>
                </p:txBody>
              </p:sp>
              <p:sp>
                <p:nvSpPr>
                  <p:cNvPr id="23578" name="Oval 37"/>
                  <p:cNvSpPr>
                    <a:spLocks noChangeArrowheads="1"/>
                  </p:cNvSpPr>
                  <p:nvPr/>
                </p:nvSpPr>
                <p:spPr bwMode="auto">
                  <a:xfrm>
                    <a:off x="591" y="2144"/>
                    <a:ext cx="78" cy="79"/>
                  </a:xfrm>
                  <a:prstGeom prst="ellipse">
                    <a:avLst/>
                  </a:prstGeom>
                  <a:solidFill>
                    <a:srgbClr val="5F5F5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lr>
                        <a:srgbClr val="247C18"/>
                      </a:buClr>
                      <a:buSzPct val="70000"/>
                      <a:buFont typeface="Monotype Sorts" panose="05000000000000000000" pitchFamily="2" charset="2"/>
                      <a:buChar char="l"/>
                      <a:defRPr sz="3200" b="1">
                        <a:solidFill>
                          <a:schemeClr val="bg2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rgbClr val="247C18"/>
                      </a:buClr>
                      <a:buSzPct val="70000"/>
                      <a:buFont typeface="Monotype Sorts" panose="05000000000000000000" pitchFamily="2" charset="2"/>
                      <a:buChar char="u"/>
                      <a:defRPr sz="2800" b="1">
                        <a:solidFill>
                          <a:srgbClr val="4C2E00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defRPr sz="2400" b="1">
                        <a:solidFill>
                          <a:srgbClr val="900784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>
                      <a:buFont typeface="Monotype Sorts" panose="05000000000000000000" pitchFamily="2" charset="2"/>
                      <a:buNone/>
                    </a:pPr>
                    <a:endParaRPr lang="en-US" altLang="en-US" sz="2400">
                      <a:solidFill>
                        <a:srgbClr val="005400"/>
                      </a:solidFill>
                    </a:endParaRPr>
                  </a:p>
                </p:txBody>
              </p:sp>
              <p:sp>
                <p:nvSpPr>
                  <p:cNvPr id="23579" name="Oval 38"/>
                  <p:cNvSpPr>
                    <a:spLocks noChangeArrowheads="1"/>
                  </p:cNvSpPr>
                  <p:nvPr/>
                </p:nvSpPr>
                <p:spPr bwMode="auto">
                  <a:xfrm>
                    <a:off x="591" y="2148"/>
                    <a:ext cx="78" cy="78"/>
                  </a:xfrm>
                  <a:prstGeom prst="ellipse">
                    <a:avLst/>
                  </a:prstGeom>
                  <a:solidFill>
                    <a:srgbClr val="9F9F9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>
                    <a:lvl1pPr>
                      <a:spcBef>
                        <a:spcPct val="20000"/>
                      </a:spcBef>
                      <a:buClr>
                        <a:srgbClr val="247C18"/>
                      </a:buClr>
                      <a:buSzPct val="70000"/>
                      <a:buFont typeface="Monotype Sorts" panose="05000000000000000000" pitchFamily="2" charset="2"/>
                      <a:buChar char="l"/>
                      <a:defRPr sz="3200" b="1">
                        <a:solidFill>
                          <a:schemeClr val="bg2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rgbClr val="247C18"/>
                      </a:buClr>
                      <a:buSzPct val="70000"/>
                      <a:buFont typeface="Monotype Sorts" panose="05000000000000000000" pitchFamily="2" charset="2"/>
                      <a:buChar char="u"/>
                      <a:defRPr sz="2800" b="1">
                        <a:solidFill>
                          <a:srgbClr val="4C2E00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defRPr sz="2400" b="1">
                        <a:solidFill>
                          <a:srgbClr val="900784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pPr algn="ctr">
                      <a:buFont typeface="Monotype Sorts" panose="05000000000000000000" pitchFamily="2" charset="2"/>
                      <a:buNone/>
                    </a:pPr>
                    <a:endParaRPr lang="en-US" altLang="en-US" sz="2400">
                      <a:solidFill>
                        <a:srgbClr val="005400"/>
                      </a:solidFill>
                    </a:endParaRPr>
                  </a:p>
                </p:txBody>
              </p:sp>
              <p:sp>
                <p:nvSpPr>
                  <p:cNvPr id="23580" name="Arc 39"/>
                  <p:cNvSpPr>
                    <a:spLocks/>
                  </p:cNvSpPr>
                  <p:nvPr/>
                </p:nvSpPr>
                <p:spPr bwMode="auto">
                  <a:xfrm>
                    <a:off x="619" y="2148"/>
                    <a:ext cx="51" cy="37"/>
                  </a:xfrm>
                  <a:custGeom>
                    <a:avLst/>
                    <a:gdLst>
                      <a:gd name="T0" fmla="*/ 0 w 30903"/>
                      <a:gd name="T1" fmla="*/ 0 h 21600"/>
                      <a:gd name="T2" fmla="*/ 0 w 30903"/>
                      <a:gd name="T3" fmla="*/ 0 h 21600"/>
                      <a:gd name="T4" fmla="*/ 0 w 30903"/>
                      <a:gd name="T5" fmla="*/ 0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0903" h="21600" fill="none" extrusionOk="0">
                        <a:moveTo>
                          <a:pt x="0" y="2142"/>
                        </a:moveTo>
                        <a:cubicBezTo>
                          <a:pt x="2925" y="732"/>
                          <a:pt x="6130" y="0"/>
                          <a:pt x="9378" y="0"/>
                        </a:cubicBezTo>
                        <a:cubicBezTo>
                          <a:pt x="20611" y="0"/>
                          <a:pt x="29970" y="8610"/>
                          <a:pt x="30903" y="19805"/>
                        </a:cubicBezTo>
                      </a:path>
                      <a:path w="30903" h="21600" stroke="0" extrusionOk="0">
                        <a:moveTo>
                          <a:pt x="0" y="2142"/>
                        </a:moveTo>
                        <a:cubicBezTo>
                          <a:pt x="2925" y="732"/>
                          <a:pt x="6130" y="0"/>
                          <a:pt x="9378" y="0"/>
                        </a:cubicBezTo>
                        <a:cubicBezTo>
                          <a:pt x="20611" y="0"/>
                          <a:pt x="29970" y="8610"/>
                          <a:pt x="30903" y="19805"/>
                        </a:cubicBezTo>
                        <a:lnTo>
                          <a:pt x="9378" y="21600"/>
                        </a:lnTo>
                        <a:lnTo>
                          <a:pt x="0" y="2142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581" name="Arc 40"/>
                  <p:cNvSpPr>
                    <a:spLocks/>
                  </p:cNvSpPr>
                  <p:nvPr/>
                </p:nvSpPr>
                <p:spPr bwMode="auto">
                  <a:xfrm>
                    <a:off x="594" y="2191"/>
                    <a:ext cx="44" cy="36"/>
                  </a:xfrm>
                  <a:custGeom>
                    <a:avLst/>
                    <a:gdLst>
                      <a:gd name="T0" fmla="*/ 0 w 27048"/>
                      <a:gd name="T1" fmla="*/ 0 h 21600"/>
                      <a:gd name="T2" fmla="*/ 0 w 27048"/>
                      <a:gd name="T3" fmla="*/ 0 h 21600"/>
                      <a:gd name="T4" fmla="*/ 0 w 27048"/>
                      <a:gd name="T5" fmla="*/ 0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27048" h="21600" fill="none" extrusionOk="0">
                        <a:moveTo>
                          <a:pt x="27047" y="20881"/>
                        </a:moveTo>
                        <a:cubicBezTo>
                          <a:pt x="25245" y="21358"/>
                          <a:pt x="23389" y="21600"/>
                          <a:pt x="21525" y="21600"/>
                        </a:cubicBezTo>
                        <a:cubicBezTo>
                          <a:pt x="10291" y="21600"/>
                          <a:pt x="932" y="12989"/>
                          <a:pt x="-1" y="1794"/>
                        </a:cubicBezTo>
                      </a:path>
                      <a:path w="27048" h="21600" stroke="0" extrusionOk="0">
                        <a:moveTo>
                          <a:pt x="27047" y="20881"/>
                        </a:moveTo>
                        <a:cubicBezTo>
                          <a:pt x="25245" y="21358"/>
                          <a:pt x="23389" y="21600"/>
                          <a:pt x="21525" y="21600"/>
                        </a:cubicBezTo>
                        <a:cubicBezTo>
                          <a:pt x="10291" y="21600"/>
                          <a:pt x="932" y="12989"/>
                          <a:pt x="-1" y="1794"/>
                        </a:cubicBezTo>
                        <a:lnTo>
                          <a:pt x="21525" y="0"/>
                        </a:lnTo>
                        <a:lnTo>
                          <a:pt x="27047" y="20881"/>
                        </a:lnTo>
                        <a:close/>
                      </a:path>
                    </a:pathLst>
                  </a:custGeom>
                  <a:solidFill>
                    <a:srgbClr val="C0C0C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582" name="Freeform 41"/>
                  <p:cNvSpPr>
                    <a:spLocks/>
                  </p:cNvSpPr>
                  <p:nvPr/>
                </p:nvSpPr>
                <p:spPr bwMode="auto">
                  <a:xfrm>
                    <a:off x="605" y="2152"/>
                    <a:ext cx="44" cy="66"/>
                  </a:xfrm>
                  <a:custGeom>
                    <a:avLst/>
                    <a:gdLst>
                      <a:gd name="T0" fmla="*/ 0 w 87"/>
                      <a:gd name="T1" fmla="*/ 0 h 133"/>
                      <a:gd name="T2" fmla="*/ 3 w 87"/>
                      <a:gd name="T3" fmla="*/ 4 h 133"/>
                      <a:gd name="T4" fmla="*/ 3 w 87"/>
                      <a:gd name="T5" fmla="*/ 4 h 133"/>
                      <a:gd name="T6" fmla="*/ 3 w 87"/>
                      <a:gd name="T7" fmla="*/ 3 h 133"/>
                      <a:gd name="T8" fmla="*/ 1 w 87"/>
                      <a:gd name="T9" fmla="*/ 0 h 133"/>
                      <a:gd name="T10" fmla="*/ 1 w 87"/>
                      <a:gd name="T11" fmla="*/ 0 h 133"/>
                      <a:gd name="T12" fmla="*/ 0 w 87"/>
                      <a:gd name="T13" fmla="*/ 0 h 133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87" h="133">
                        <a:moveTo>
                          <a:pt x="0" y="13"/>
                        </a:moveTo>
                        <a:lnTo>
                          <a:pt x="66" y="133"/>
                        </a:lnTo>
                        <a:lnTo>
                          <a:pt x="81" y="133"/>
                        </a:lnTo>
                        <a:lnTo>
                          <a:pt x="87" y="125"/>
                        </a:lnTo>
                        <a:lnTo>
                          <a:pt x="21" y="0"/>
                        </a:lnTo>
                        <a:lnTo>
                          <a:pt x="11" y="5"/>
                        </a:lnTo>
                        <a:lnTo>
                          <a:pt x="0" y="13"/>
                        </a:lnTo>
                        <a:close/>
                      </a:path>
                    </a:pathLst>
                  </a:custGeom>
                  <a:solidFill>
                    <a:srgbClr val="5F5F5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583" name="Freeform 42"/>
                  <p:cNvSpPr>
                    <a:spLocks/>
                  </p:cNvSpPr>
                  <p:nvPr/>
                </p:nvSpPr>
                <p:spPr bwMode="auto">
                  <a:xfrm>
                    <a:off x="623" y="2163"/>
                    <a:ext cx="29" cy="57"/>
                  </a:xfrm>
                  <a:custGeom>
                    <a:avLst/>
                    <a:gdLst>
                      <a:gd name="T0" fmla="*/ 2 w 58"/>
                      <a:gd name="T1" fmla="*/ 4 h 114"/>
                      <a:gd name="T2" fmla="*/ 2 w 58"/>
                      <a:gd name="T3" fmla="*/ 4 h 114"/>
                      <a:gd name="T4" fmla="*/ 0 w 58"/>
                      <a:gd name="T5" fmla="*/ 0 h 114"/>
                      <a:gd name="T6" fmla="*/ 2 w 58"/>
                      <a:gd name="T7" fmla="*/ 4 h 114"/>
                      <a:gd name="T8" fmla="*/ 2 w 58"/>
                      <a:gd name="T9" fmla="*/ 4 h 11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58" h="114">
                        <a:moveTo>
                          <a:pt x="43" y="114"/>
                        </a:moveTo>
                        <a:lnTo>
                          <a:pt x="52" y="101"/>
                        </a:lnTo>
                        <a:lnTo>
                          <a:pt x="0" y="0"/>
                        </a:lnTo>
                        <a:lnTo>
                          <a:pt x="58" y="97"/>
                        </a:lnTo>
                        <a:lnTo>
                          <a:pt x="43" y="114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3574" name="Group 43"/>
                <p:cNvGrpSpPr>
                  <a:grpSpLocks/>
                </p:cNvGrpSpPr>
                <p:nvPr/>
              </p:nvGrpSpPr>
              <p:grpSpPr bwMode="auto">
                <a:xfrm>
                  <a:off x="608" y="2264"/>
                  <a:ext cx="76" cy="29"/>
                  <a:chOff x="608" y="2264"/>
                  <a:chExt cx="76" cy="29"/>
                </a:xfrm>
              </p:grpSpPr>
              <p:sp>
                <p:nvSpPr>
                  <p:cNvPr id="23575" name="Freeform 44"/>
                  <p:cNvSpPr>
                    <a:spLocks/>
                  </p:cNvSpPr>
                  <p:nvPr/>
                </p:nvSpPr>
                <p:spPr bwMode="auto">
                  <a:xfrm>
                    <a:off x="609" y="2264"/>
                    <a:ext cx="75" cy="28"/>
                  </a:xfrm>
                  <a:custGeom>
                    <a:avLst/>
                    <a:gdLst>
                      <a:gd name="T0" fmla="*/ 0 w 151"/>
                      <a:gd name="T1" fmla="*/ 0 h 57"/>
                      <a:gd name="T2" fmla="*/ 4 w 151"/>
                      <a:gd name="T3" fmla="*/ 0 h 57"/>
                      <a:gd name="T4" fmla="*/ 4 w 151"/>
                      <a:gd name="T5" fmla="*/ 0 h 57"/>
                      <a:gd name="T6" fmla="*/ 0 w 151"/>
                      <a:gd name="T7" fmla="*/ 1 h 57"/>
                      <a:gd name="T8" fmla="*/ 0 w 151"/>
                      <a:gd name="T9" fmla="*/ 0 h 57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51" h="57">
                        <a:moveTo>
                          <a:pt x="0" y="31"/>
                        </a:moveTo>
                        <a:lnTo>
                          <a:pt x="146" y="0"/>
                        </a:lnTo>
                        <a:lnTo>
                          <a:pt x="151" y="29"/>
                        </a:lnTo>
                        <a:lnTo>
                          <a:pt x="7" y="57"/>
                        </a:lnTo>
                        <a:lnTo>
                          <a:pt x="0" y="31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576" name="Freeform 45"/>
                  <p:cNvSpPr>
                    <a:spLocks/>
                  </p:cNvSpPr>
                  <p:nvPr/>
                </p:nvSpPr>
                <p:spPr bwMode="auto">
                  <a:xfrm>
                    <a:off x="608" y="2265"/>
                    <a:ext cx="76" cy="28"/>
                  </a:xfrm>
                  <a:custGeom>
                    <a:avLst/>
                    <a:gdLst>
                      <a:gd name="T0" fmla="*/ 0 w 150"/>
                      <a:gd name="T1" fmla="*/ 1 h 55"/>
                      <a:gd name="T2" fmla="*/ 5 w 150"/>
                      <a:gd name="T3" fmla="*/ 0 h 55"/>
                      <a:gd name="T4" fmla="*/ 5 w 150"/>
                      <a:gd name="T5" fmla="*/ 1 h 55"/>
                      <a:gd name="T6" fmla="*/ 1 w 150"/>
                      <a:gd name="T7" fmla="*/ 2 h 55"/>
                      <a:gd name="T8" fmla="*/ 0 w 150"/>
                      <a:gd name="T9" fmla="*/ 1 h 55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50" h="55">
                        <a:moveTo>
                          <a:pt x="0" y="29"/>
                        </a:moveTo>
                        <a:lnTo>
                          <a:pt x="146" y="0"/>
                        </a:lnTo>
                        <a:lnTo>
                          <a:pt x="150" y="28"/>
                        </a:lnTo>
                        <a:lnTo>
                          <a:pt x="6" y="55"/>
                        </a:lnTo>
                        <a:lnTo>
                          <a:pt x="0" y="29"/>
                        </a:lnTo>
                        <a:close/>
                      </a:path>
                    </a:pathLst>
                  </a:custGeom>
                  <a:solidFill>
                    <a:srgbClr val="9F9F9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</p:grpSp>
    </p:spTree>
  </p:cSld>
  <p:clrMapOvr>
    <a:masterClrMapping/>
  </p:clrMapOvr>
  <p:transition>
    <p:dissolv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Return on Average Common Stockholders’ Equity (ROE)</a:t>
            </a:r>
          </a:p>
        </p:txBody>
      </p:sp>
      <p:sp>
        <p:nvSpPr>
          <p:cNvPr id="24579" name="Rectangle 4"/>
          <p:cNvSpPr>
            <a:spLocks noChangeArrowheads="1"/>
          </p:cNvSpPr>
          <p:nvPr/>
        </p:nvSpPr>
        <p:spPr bwMode="auto">
          <a:xfrm>
            <a:off x="388938" y="2794000"/>
            <a:ext cx="2390775" cy="123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l"/>
              <a:defRPr sz="3200"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u"/>
              <a:defRPr sz="2800" b="1">
                <a:solidFill>
                  <a:srgbClr val="4C2E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defRPr sz="2400" b="1">
                <a:solidFill>
                  <a:srgbClr val="900784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5400"/>
                </a:solidFill>
              </a:rPr>
              <a:t>Return on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5400"/>
                </a:solidFill>
              </a:rPr>
              <a:t>Stockholders’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5400"/>
                </a:solidFill>
              </a:rPr>
              <a:t>Equity</a:t>
            </a:r>
          </a:p>
        </p:txBody>
      </p:sp>
      <p:sp>
        <p:nvSpPr>
          <p:cNvPr id="24580" name="Rectangle 5"/>
          <p:cNvSpPr>
            <a:spLocks noChangeArrowheads="1"/>
          </p:cNvSpPr>
          <p:nvPr/>
        </p:nvSpPr>
        <p:spPr bwMode="auto">
          <a:xfrm>
            <a:off x="2646363" y="3159125"/>
            <a:ext cx="40957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l"/>
              <a:defRPr sz="3200"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u"/>
              <a:defRPr sz="2800" b="1">
                <a:solidFill>
                  <a:srgbClr val="4C2E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defRPr sz="2400" b="1">
                <a:solidFill>
                  <a:srgbClr val="900784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5400"/>
                </a:solidFill>
              </a:rPr>
              <a:t>=</a:t>
            </a:r>
          </a:p>
        </p:txBody>
      </p:sp>
      <p:sp>
        <p:nvSpPr>
          <p:cNvPr id="24581" name="Rectangle 6"/>
          <p:cNvSpPr>
            <a:spLocks noChangeArrowheads="1"/>
          </p:cNvSpPr>
          <p:nvPr/>
        </p:nvSpPr>
        <p:spPr bwMode="auto">
          <a:xfrm>
            <a:off x="3055938" y="2794000"/>
            <a:ext cx="3473450" cy="123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l"/>
              <a:defRPr sz="3200"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u"/>
              <a:defRPr sz="2800" b="1">
                <a:solidFill>
                  <a:srgbClr val="4C2E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defRPr sz="2400" b="1">
                <a:solidFill>
                  <a:srgbClr val="900784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u="sng">
                <a:solidFill>
                  <a:srgbClr val="005400"/>
                </a:solidFill>
              </a:rPr>
              <a:t>         Net Income          </a:t>
            </a:r>
            <a:endParaRPr lang="en-US" altLang="en-US" sz="2400">
              <a:solidFill>
                <a:srgbClr val="005400"/>
              </a:solidFill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5400"/>
                </a:solidFill>
              </a:rPr>
              <a:t>Average Common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5400"/>
                </a:solidFill>
              </a:rPr>
              <a:t>Stockholders’ Equity</a:t>
            </a:r>
          </a:p>
        </p:txBody>
      </p:sp>
      <p:grpSp>
        <p:nvGrpSpPr>
          <p:cNvPr id="57360" name="Group 16"/>
          <p:cNvGrpSpPr>
            <a:grpSpLocks/>
          </p:cNvGrpSpPr>
          <p:nvPr/>
        </p:nvGrpSpPr>
        <p:grpSpPr bwMode="auto">
          <a:xfrm>
            <a:off x="388938" y="4165600"/>
            <a:ext cx="8405812" cy="1235075"/>
            <a:chOff x="245" y="2624"/>
            <a:chExt cx="5295" cy="778"/>
          </a:xfrm>
        </p:grpSpPr>
        <p:sp>
          <p:nvSpPr>
            <p:cNvPr id="24586" name="Rectangle 7"/>
            <p:cNvSpPr>
              <a:spLocks noChangeArrowheads="1"/>
            </p:cNvSpPr>
            <p:nvPr/>
          </p:nvSpPr>
          <p:spPr bwMode="auto">
            <a:xfrm>
              <a:off x="1751" y="2854"/>
              <a:ext cx="258" cy="3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=</a:t>
              </a:r>
            </a:p>
          </p:txBody>
        </p:sp>
        <p:sp>
          <p:nvSpPr>
            <p:cNvPr id="24587" name="Rectangle 8"/>
            <p:cNvSpPr>
              <a:spLocks noChangeArrowheads="1"/>
            </p:cNvSpPr>
            <p:nvPr/>
          </p:nvSpPr>
          <p:spPr bwMode="auto">
            <a:xfrm>
              <a:off x="1991" y="2739"/>
              <a:ext cx="2590" cy="5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u="sng">
                  <a:solidFill>
                    <a:srgbClr val="005400"/>
                  </a:solidFill>
                </a:rPr>
                <a:t>                    $53,690             </a:t>
              </a:r>
              <a:endParaRPr lang="en-US" altLang="en-US" sz="2400">
                <a:solidFill>
                  <a:srgbClr val="005400"/>
                </a:solidFill>
              </a:endParaRP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  ($180,000 + $234,390) ÷ 2</a:t>
              </a:r>
            </a:p>
          </p:txBody>
        </p:sp>
        <p:sp>
          <p:nvSpPr>
            <p:cNvPr id="24588" name="Rectangle 9"/>
            <p:cNvSpPr>
              <a:spLocks noChangeArrowheads="1"/>
            </p:cNvSpPr>
            <p:nvPr/>
          </p:nvSpPr>
          <p:spPr bwMode="auto">
            <a:xfrm>
              <a:off x="4631" y="2854"/>
              <a:ext cx="909" cy="3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=  25.9%</a:t>
              </a:r>
            </a:p>
          </p:txBody>
        </p:sp>
        <p:sp>
          <p:nvSpPr>
            <p:cNvPr id="24589" name="Rectangle 10"/>
            <p:cNvSpPr>
              <a:spLocks noChangeArrowheads="1"/>
            </p:cNvSpPr>
            <p:nvPr/>
          </p:nvSpPr>
          <p:spPr bwMode="auto">
            <a:xfrm>
              <a:off x="245" y="2624"/>
              <a:ext cx="1506" cy="7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Return on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Stockholders’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Equity</a:t>
              </a:r>
            </a:p>
          </p:txBody>
        </p:sp>
      </p:grpSp>
      <p:sp>
        <p:nvSpPr>
          <p:cNvPr id="57355" name="AutoShape 11"/>
          <p:cNvSpPr>
            <a:spLocks noChangeArrowheads="1"/>
          </p:cNvSpPr>
          <p:nvPr/>
        </p:nvSpPr>
        <p:spPr bwMode="auto">
          <a:xfrm>
            <a:off x="2619375" y="5324475"/>
            <a:ext cx="4695825" cy="1162050"/>
          </a:xfrm>
          <a:prstGeom prst="roundRect">
            <a:avLst>
              <a:gd name="adj" fmla="val 12495"/>
            </a:avLst>
          </a:prstGeom>
          <a:solidFill>
            <a:srgbClr val="FCFEB9"/>
          </a:solidFill>
          <a:ln w="57150" cmpd="thinThick">
            <a:solidFill>
              <a:srgbClr val="4C2E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l"/>
              <a:defRPr sz="3200"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u"/>
              <a:defRPr sz="2800" b="1">
                <a:solidFill>
                  <a:srgbClr val="4C2E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defRPr sz="2400" b="1">
                <a:solidFill>
                  <a:srgbClr val="900784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4C2E00"/>
                </a:solidFill>
              </a:rPr>
              <a:t>Important measure of the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4C2E00"/>
                </a:solidFill>
              </a:rPr>
              <a:t>income-producing ability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4C2E00"/>
                </a:solidFill>
              </a:rPr>
              <a:t>of a company. </a:t>
            </a:r>
          </a:p>
        </p:txBody>
      </p:sp>
      <p:sp>
        <p:nvSpPr>
          <p:cNvPr id="57357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185150" cy="838200"/>
          </a:xfrm>
        </p:spPr>
        <p:txBody>
          <a:bodyPr/>
          <a:lstStyle/>
          <a:p>
            <a:pPr algn="ctr">
              <a:buFont typeface="Monotype Sorts" panose="05000000000000000000" pitchFamily="2" charset="2"/>
              <a:buNone/>
              <a:defRPr/>
            </a:pPr>
            <a:r>
              <a:rPr lang="en-US" altLang="en-US" sz="3600" u="sng">
                <a:solidFill>
                  <a:srgbClr val="247C1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#8</a:t>
            </a:r>
            <a:endParaRPr lang="en-US" altLang="en-US" sz="3600">
              <a:solidFill>
                <a:srgbClr val="247C18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7359" name="AutoShape 15"/>
          <p:cNvSpPr>
            <a:spLocks noChangeArrowheads="1"/>
          </p:cNvSpPr>
          <p:nvPr/>
        </p:nvSpPr>
        <p:spPr bwMode="auto">
          <a:xfrm>
            <a:off x="7010400" y="1600200"/>
            <a:ext cx="1828800" cy="2286000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6110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2" y="14285"/>
                </a:moveTo>
                <a:lnTo>
                  <a:pt x="21600" y="8310"/>
                </a:lnTo>
                <a:lnTo>
                  <a:pt x="18630" y="8310"/>
                </a:lnTo>
                <a:cubicBezTo>
                  <a:pt x="18630" y="3721"/>
                  <a:pt x="14430" y="0"/>
                  <a:pt x="9250" y="0"/>
                </a:cubicBezTo>
                <a:cubicBezTo>
                  <a:pt x="4141" y="0"/>
                  <a:pt x="0" y="3799"/>
                  <a:pt x="0" y="8485"/>
                </a:cubicBezTo>
                <a:lnTo>
                  <a:pt x="0" y="21600"/>
                </a:lnTo>
                <a:lnTo>
                  <a:pt x="6110" y="21600"/>
                </a:lnTo>
                <a:lnTo>
                  <a:pt x="6110" y="8310"/>
                </a:lnTo>
                <a:cubicBezTo>
                  <a:pt x="6110" y="6947"/>
                  <a:pt x="7362" y="5842"/>
                  <a:pt x="8907" y="5842"/>
                </a:cubicBezTo>
                <a:lnTo>
                  <a:pt x="9725" y="5842"/>
                </a:lnTo>
                <a:cubicBezTo>
                  <a:pt x="11269" y="5842"/>
                  <a:pt x="12520" y="6947"/>
                  <a:pt x="12520" y="8310"/>
                </a:cubicBezTo>
                <a:lnTo>
                  <a:pt x="9725" y="8310"/>
                </a:lnTo>
                <a:lnTo>
                  <a:pt x="15662" y="14285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/>
          <a:p>
            <a:endParaRPr lang="en-US"/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57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7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7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5" grpId="0" animBg="1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430213" y="2657475"/>
            <a:ext cx="1638300" cy="869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l"/>
              <a:defRPr sz="3200"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u"/>
              <a:defRPr sz="2800" b="1">
                <a:solidFill>
                  <a:srgbClr val="4C2E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defRPr sz="2400" b="1">
                <a:solidFill>
                  <a:srgbClr val="900784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5400"/>
                </a:solidFill>
              </a:rPr>
              <a:t>Earnings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5400"/>
                </a:solidFill>
              </a:rPr>
              <a:t>per Share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2338388" y="2474913"/>
            <a:ext cx="6753225" cy="123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l"/>
              <a:defRPr sz="3200"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u"/>
              <a:defRPr sz="2800" b="1">
                <a:solidFill>
                  <a:srgbClr val="4C2E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defRPr sz="2400" b="1">
                <a:solidFill>
                  <a:srgbClr val="900784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u="sng">
                <a:solidFill>
                  <a:srgbClr val="005400"/>
                </a:solidFill>
              </a:rPr>
              <a:t>Earnings Available to Common Stockholders</a:t>
            </a:r>
            <a:endParaRPr lang="en-US" altLang="en-US" sz="2400">
              <a:solidFill>
                <a:srgbClr val="005400"/>
              </a:solidFill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5400"/>
                </a:solidFill>
              </a:rPr>
              <a:t>Weighted-Average Number of Common Shares Outstanding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2030413" y="2840038"/>
            <a:ext cx="40957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l"/>
              <a:defRPr sz="3200"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u"/>
              <a:defRPr sz="2800" b="1">
                <a:solidFill>
                  <a:srgbClr val="4C2E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defRPr sz="2400" b="1">
                <a:solidFill>
                  <a:srgbClr val="900784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5400"/>
                </a:solidFill>
              </a:rPr>
              <a:t>=</a:t>
            </a:r>
          </a:p>
        </p:txBody>
      </p:sp>
      <p:graphicFrame>
        <p:nvGraphicFramePr>
          <p:cNvPr id="25605" name="Object 5">
            <a:hlinkClick r:id="" action="ppaction://ole?verb=0"/>
          </p:cNvPr>
          <p:cNvGraphicFramePr>
            <a:graphicFrameLocks/>
          </p:cNvGraphicFramePr>
          <p:nvPr/>
        </p:nvGraphicFramePr>
        <p:xfrm>
          <a:off x="7315200" y="4953000"/>
          <a:ext cx="1568450" cy="1392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5" name="Clip" r:id="rId3" imgW="3321050" imgH="2940050" progId="MS_ClipArt_Gallery.2">
                  <p:embed/>
                </p:oleObj>
              </mc:Choice>
              <mc:Fallback>
                <p:oleObj name="Clip" r:id="rId3" imgW="3321050" imgH="2940050" progId="MS_ClipArt_Gallery.2">
                  <p:embed/>
                  <p:pic>
                    <p:nvPicPr>
                      <p:cNvPr id="0" name="Object 5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4953000"/>
                        <a:ext cx="1568450" cy="1392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8798" name="Group 14"/>
          <p:cNvGrpSpPr>
            <a:grpSpLocks/>
          </p:cNvGrpSpPr>
          <p:nvPr/>
        </p:nvGrpSpPr>
        <p:grpSpPr bwMode="auto">
          <a:xfrm>
            <a:off x="442913" y="3903663"/>
            <a:ext cx="6743700" cy="869950"/>
            <a:chOff x="279" y="2459"/>
            <a:chExt cx="4248" cy="548"/>
          </a:xfrm>
        </p:grpSpPr>
        <p:sp>
          <p:nvSpPr>
            <p:cNvPr id="25610" name="Rectangle 6"/>
            <p:cNvSpPr>
              <a:spLocks noChangeArrowheads="1"/>
            </p:cNvSpPr>
            <p:nvPr/>
          </p:nvSpPr>
          <p:spPr bwMode="auto">
            <a:xfrm>
              <a:off x="279" y="2459"/>
              <a:ext cx="1032" cy="5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Earnings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per Share</a:t>
              </a:r>
            </a:p>
          </p:txBody>
        </p:sp>
        <p:sp>
          <p:nvSpPr>
            <p:cNvPr id="25611" name="Rectangle 7"/>
            <p:cNvSpPr>
              <a:spLocks noChangeArrowheads="1"/>
            </p:cNvSpPr>
            <p:nvPr/>
          </p:nvSpPr>
          <p:spPr bwMode="auto">
            <a:xfrm>
              <a:off x="1505" y="2459"/>
              <a:ext cx="2113" cy="5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u="sng">
                  <a:solidFill>
                    <a:srgbClr val="005400"/>
                  </a:solidFill>
                </a:rPr>
                <a:t>           $53,690             </a:t>
              </a:r>
              <a:endParaRPr lang="en-US" altLang="en-US" sz="2400">
                <a:solidFill>
                  <a:srgbClr val="005400"/>
                </a:solidFill>
              </a:endParaRP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(17,000 + 27,400) ÷ 2</a:t>
              </a:r>
            </a:p>
          </p:txBody>
        </p:sp>
        <p:sp>
          <p:nvSpPr>
            <p:cNvPr id="25612" name="Rectangle 8"/>
            <p:cNvSpPr>
              <a:spLocks noChangeArrowheads="1"/>
            </p:cNvSpPr>
            <p:nvPr/>
          </p:nvSpPr>
          <p:spPr bwMode="auto">
            <a:xfrm>
              <a:off x="1287" y="2574"/>
              <a:ext cx="258" cy="3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=</a:t>
              </a:r>
            </a:p>
          </p:txBody>
        </p:sp>
        <p:sp>
          <p:nvSpPr>
            <p:cNvPr id="25613" name="Rectangle 9"/>
            <p:cNvSpPr>
              <a:spLocks noChangeArrowheads="1"/>
            </p:cNvSpPr>
            <p:nvPr/>
          </p:nvSpPr>
          <p:spPr bwMode="auto">
            <a:xfrm>
              <a:off x="3735" y="2574"/>
              <a:ext cx="792" cy="3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= $2.42</a:t>
              </a:r>
            </a:p>
          </p:txBody>
        </p:sp>
      </p:grpSp>
      <p:sp>
        <p:nvSpPr>
          <p:cNvPr id="118794" name="AutoShape 10"/>
          <p:cNvSpPr>
            <a:spLocks noChangeArrowheads="1"/>
          </p:cNvSpPr>
          <p:nvPr/>
        </p:nvSpPr>
        <p:spPr bwMode="auto">
          <a:xfrm>
            <a:off x="533400" y="5130800"/>
            <a:ext cx="6502400" cy="1168400"/>
          </a:xfrm>
          <a:prstGeom prst="roundRect">
            <a:avLst>
              <a:gd name="adj" fmla="val 12495"/>
            </a:avLst>
          </a:prstGeom>
          <a:solidFill>
            <a:srgbClr val="DADADA"/>
          </a:solidFill>
          <a:ln w="508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l"/>
              <a:defRPr sz="3200"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u"/>
              <a:defRPr sz="2800" b="1">
                <a:solidFill>
                  <a:srgbClr val="4C2E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defRPr sz="2400" b="1">
                <a:solidFill>
                  <a:srgbClr val="900784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00"/>
                </a:solidFill>
              </a:rPr>
              <a:t>The financial press regularly publishes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00"/>
                </a:solidFill>
              </a:rPr>
              <a:t>actual and forecasted EPS amounts.</a:t>
            </a:r>
          </a:p>
        </p:txBody>
      </p:sp>
      <p:sp>
        <p:nvSpPr>
          <p:cNvPr id="118795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185150" cy="838200"/>
          </a:xfrm>
        </p:spPr>
        <p:txBody>
          <a:bodyPr/>
          <a:lstStyle/>
          <a:p>
            <a:pPr algn="ctr">
              <a:buFont typeface="Monotype Sorts" panose="05000000000000000000" pitchFamily="2" charset="2"/>
              <a:buNone/>
              <a:defRPr/>
            </a:pPr>
            <a:r>
              <a:rPr lang="en-US" altLang="en-US" sz="3600" u="sng">
                <a:solidFill>
                  <a:srgbClr val="247C1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#9</a:t>
            </a:r>
            <a:endParaRPr lang="en-US" altLang="en-US" sz="3600">
              <a:solidFill>
                <a:srgbClr val="247C18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18796" name="Rectangle 12"/>
          <p:cNvSpPr>
            <a:spLocks noGrp="1" noChangeArrowheads="1"/>
          </p:cNvSpPr>
          <p:nvPr>
            <p:ph type="title"/>
          </p:nvPr>
        </p:nvSpPr>
        <p:spPr>
          <a:xfrm>
            <a:off x="0" y="266700"/>
            <a:ext cx="9067800" cy="787400"/>
          </a:xfrm>
        </p:spPr>
        <p:txBody>
          <a:bodyPr/>
          <a:lstStyle/>
          <a:p>
            <a:pPr>
              <a:defRPr/>
            </a:pPr>
            <a:r>
              <a:rPr lang="en-US" altLang="en-US" dirty="0"/>
              <a:t>Earnings Per Share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8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8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94" grpId="0" animBg="1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Price-Earnings Ratio</a:t>
            </a:r>
            <a:br>
              <a:rPr lang="en-US" altLang="en-US" sz="4400" dirty="0"/>
            </a:br>
            <a:r>
              <a:rPr lang="en-US" altLang="en-US" sz="3200" dirty="0"/>
              <a:t>A/K/A P/E Multiple</a:t>
            </a:r>
          </a:p>
        </p:txBody>
      </p:sp>
      <p:graphicFrame>
        <p:nvGraphicFramePr>
          <p:cNvPr id="26627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5943600" y="1447800"/>
          <a:ext cx="3124200" cy="1217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9" name="Clip" r:id="rId3" imgW="5372100" imgH="2378075" progId="MS_ClipArt_Gallery.2">
                  <p:embed/>
                </p:oleObj>
              </mc:Choice>
              <mc:Fallback>
                <p:oleObj name="Clip" r:id="rId3" imgW="5372100" imgH="2378075" progId="MS_ClipArt_Gallery.2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1447800"/>
                        <a:ext cx="3124200" cy="1217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28" name="Rectangle 5"/>
          <p:cNvSpPr>
            <a:spLocks noChangeArrowheads="1"/>
          </p:cNvSpPr>
          <p:nvPr/>
        </p:nvSpPr>
        <p:spPr bwMode="auto">
          <a:xfrm>
            <a:off x="1408113" y="2627313"/>
            <a:ext cx="2382837" cy="869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l"/>
              <a:defRPr sz="3200"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u"/>
              <a:defRPr sz="2800" b="1">
                <a:solidFill>
                  <a:srgbClr val="4C2E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defRPr sz="2400" b="1">
                <a:solidFill>
                  <a:srgbClr val="900784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5400"/>
                </a:solidFill>
              </a:rPr>
              <a:t>Price-Earnings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5400"/>
                </a:solidFill>
              </a:rPr>
              <a:t>Ratio</a:t>
            </a:r>
          </a:p>
        </p:txBody>
      </p:sp>
      <p:sp>
        <p:nvSpPr>
          <p:cNvPr id="26629" name="Rectangle 6"/>
          <p:cNvSpPr>
            <a:spLocks noChangeArrowheads="1"/>
          </p:cNvSpPr>
          <p:nvPr/>
        </p:nvSpPr>
        <p:spPr bwMode="auto">
          <a:xfrm>
            <a:off x="4151313" y="2627313"/>
            <a:ext cx="3890962" cy="869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l"/>
              <a:defRPr sz="3200"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u"/>
              <a:defRPr sz="2800" b="1">
                <a:solidFill>
                  <a:srgbClr val="4C2E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defRPr sz="2400" b="1">
                <a:solidFill>
                  <a:srgbClr val="900784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u="sng">
                <a:solidFill>
                  <a:srgbClr val="005400"/>
                </a:solidFill>
              </a:rPr>
              <a:t>  Market Price Per Share  </a:t>
            </a:r>
            <a:endParaRPr lang="en-US" altLang="en-US" sz="2400">
              <a:solidFill>
                <a:srgbClr val="005400"/>
              </a:solidFill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5400"/>
                </a:solidFill>
              </a:rPr>
              <a:t>     EPS</a:t>
            </a:r>
          </a:p>
        </p:txBody>
      </p:sp>
      <p:sp>
        <p:nvSpPr>
          <p:cNvPr id="26630" name="Rectangle 7"/>
          <p:cNvSpPr>
            <a:spLocks noChangeArrowheads="1"/>
          </p:cNvSpPr>
          <p:nvPr/>
        </p:nvSpPr>
        <p:spPr bwMode="auto">
          <a:xfrm>
            <a:off x="3770313" y="2809875"/>
            <a:ext cx="409575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l"/>
              <a:defRPr sz="3200"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u"/>
              <a:defRPr sz="2800" b="1">
                <a:solidFill>
                  <a:srgbClr val="4C2E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defRPr sz="2400" b="1">
                <a:solidFill>
                  <a:srgbClr val="900784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5400"/>
                </a:solidFill>
              </a:rPr>
              <a:t>=</a:t>
            </a:r>
          </a:p>
        </p:txBody>
      </p:sp>
      <p:grpSp>
        <p:nvGrpSpPr>
          <p:cNvPr id="60432" name="Group 16"/>
          <p:cNvGrpSpPr>
            <a:grpSpLocks/>
          </p:cNvGrpSpPr>
          <p:nvPr/>
        </p:nvGrpSpPr>
        <p:grpSpPr bwMode="auto">
          <a:xfrm>
            <a:off x="1408113" y="3579813"/>
            <a:ext cx="5784850" cy="869950"/>
            <a:chOff x="887" y="2255"/>
            <a:chExt cx="3644" cy="548"/>
          </a:xfrm>
        </p:grpSpPr>
        <p:sp>
          <p:nvSpPr>
            <p:cNvPr id="26634" name="Rectangle 8"/>
            <p:cNvSpPr>
              <a:spLocks noChangeArrowheads="1"/>
            </p:cNvSpPr>
            <p:nvPr/>
          </p:nvSpPr>
          <p:spPr bwMode="auto">
            <a:xfrm>
              <a:off x="887" y="2255"/>
              <a:ext cx="1501" cy="5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Price-Earnings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Ratio</a:t>
              </a:r>
            </a:p>
          </p:txBody>
        </p:sp>
        <p:sp>
          <p:nvSpPr>
            <p:cNvPr id="26635" name="Rectangle 9"/>
            <p:cNvSpPr>
              <a:spLocks noChangeArrowheads="1"/>
            </p:cNvSpPr>
            <p:nvPr/>
          </p:nvSpPr>
          <p:spPr bwMode="auto">
            <a:xfrm>
              <a:off x="2375" y="2370"/>
              <a:ext cx="258" cy="3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=</a:t>
              </a:r>
            </a:p>
          </p:txBody>
        </p:sp>
        <p:sp>
          <p:nvSpPr>
            <p:cNvPr id="26636" name="Rectangle 10"/>
            <p:cNvSpPr>
              <a:spLocks noChangeArrowheads="1"/>
            </p:cNvSpPr>
            <p:nvPr/>
          </p:nvSpPr>
          <p:spPr bwMode="auto">
            <a:xfrm>
              <a:off x="2616" y="2255"/>
              <a:ext cx="999" cy="5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u="sng">
                  <a:solidFill>
                    <a:srgbClr val="005400"/>
                  </a:solidFill>
                </a:rPr>
                <a:t>   $20.00  </a:t>
              </a:r>
              <a:endParaRPr lang="en-US" altLang="en-US" sz="2400">
                <a:solidFill>
                  <a:srgbClr val="005400"/>
                </a:solidFill>
              </a:endParaRP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$ 2.42</a:t>
              </a:r>
            </a:p>
          </p:txBody>
        </p:sp>
        <p:sp>
          <p:nvSpPr>
            <p:cNvPr id="26637" name="Rectangle 11"/>
            <p:cNvSpPr>
              <a:spLocks noChangeArrowheads="1"/>
            </p:cNvSpPr>
            <p:nvPr/>
          </p:nvSpPr>
          <p:spPr bwMode="auto">
            <a:xfrm>
              <a:off x="3623" y="2370"/>
              <a:ext cx="908" cy="3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=  8.3 : 1</a:t>
              </a:r>
            </a:p>
          </p:txBody>
        </p:sp>
      </p:grpSp>
      <p:sp>
        <p:nvSpPr>
          <p:cNvPr id="60429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185150" cy="838200"/>
          </a:xfrm>
        </p:spPr>
        <p:txBody>
          <a:bodyPr/>
          <a:lstStyle/>
          <a:p>
            <a:pPr algn="ctr">
              <a:buFont typeface="Monotype Sorts" panose="05000000000000000000" pitchFamily="2" charset="2"/>
              <a:buNone/>
              <a:defRPr/>
            </a:pPr>
            <a:r>
              <a:rPr lang="en-US" altLang="en-US" sz="3600" u="sng">
                <a:solidFill>
                  <a:srgbClr val="247C1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#10</a:t>
            </a:r>
            <a:endParaRPr lang="en-US" altLang="en-US" sz="3600">
              <a:solidFill>
                <a:srgbClr val="247C18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0431" name="AutoShape 15"/>
          <p:cNvSpPr>
            <a:spLocks noChangeArrowheads="1"/>
          </p:cNvSpPr>
          <p:nvPr/>
        </p:nvSpPr>
        <p:spPr bwMode="auto">
          <a:xfrm>
            <a:off x="1422400" y="5130800"/>
            <a:ext cx="6502400" cy="1168400"/>
          </a:xfrm>
          <a:prstGeom prst="roundRect">
            <a:avLst>
              <a:gd name="adj" fmla="val 12495"/>
            </a:avLst>
          </a:prstGeom>
          <a:solidFill>
            <a:srgbClr val="DADADA"/>
          </a:solidFill>
          <a:ln w="508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l"/>
              <a:defRPr sz="3200"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u"/>
              <a:defRPr sz="2800" b="1">
                <a:solidFill>
                  <a:srgbClr val="4C2E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defRPr sz="2400" b="1">
                <a:solidFill>
                  <a:srgbClr val="900784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00"/>
                </a:solidFill>
              </a:rPr>
              <a:t>Provides some measure of whether the </a:t>
            </a:r>
            <a:br>
              <a:rPr lang="en-US" altLang="en-US" sz="2400">
                <a:solidFill>
                  <a:srgbClr val="000000"/>
                </a:solidFill>
              </a:rPr>
            </a:br>
            <a:r>
              <a:rPr lang="en-US" altLang="en-US" sz="2400">
                <a:solidFill>
                  <a:srgbClr val="000000"/>
                </a:solidFill>
              </a:rPr>
              <a:t>stock is under or overpriced.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0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0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31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2">
            <a:hlinkClick r:id="" action="ppaction://ole?verb=0"/>
          </p:cNvPr>
          <p:cNvGraphicFramePr>
            <a:graphicFrameLocks/>
          </p:cNvGraphicFramePr>
          <p:nvPr/>
        </p:nvGraphicFramePr>
        <p:xfrm>
          <a:off x="381000" y="381000"/>
          <a:ext cx="8158163" cy="6384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Worksheet" r:id="rId3" imgW="4057715" imgH="3952849" progId="Excel.Sheet.8">
                  <p:embed/>
                </p:oleObj>
              </mc:Choice>
              <mc:Fallback>
                <p:oleObj name="Worksheet" r:id="rId3" imgW="4057715" imgH="3952849" progId="Excel.Sheet.8">
                  <p:embed/>
                  <p:pic>
                    <p:nvPicPr>
                      <p:cNvPr id="0" name="Object 2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b="5693"/>
                      <a:stretch>
                        <a:fillRect/>
                      </a:stretch>
                    </p:blipFill>
                    <p:spPr bwMode="auto">
                      <a:xfrm>
                        <a:off x="381000" y="381000"/>
                        <a:ext cx="8158163" cy="6384925"/>
                      </a:xfrm>
                      <a:prstGeom prst="rect">
                        <a:avLst/>
                      </a:prstGeom>
                      <a:noFill/>
                      <a:ln w="50800">
                        <a:solidFill>
                          <a:schemeClr val="bg2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Object 2">
            <a:hlinkClick r:id="" action="ppaction://ole?verb=0"/>
          </p:cNvPr>
          <p:cNvGraphicFramePr>
            <a:graphicFrameLocks/>
          </p:cNvGraphicFramePr>
          <p:nvPr/>
        </p:nvGraphicFramePr>
        <p:xfrm>
          <a:off x="457200" y="381000"/>
          <a:ext cx="8148638" cy="6353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Worksheet" r:id="rId3" imgW="3419544" imgH="2752815" progId="Excel.Sheet.8">
                  <p:embed/>
                </p:oleObj>
              </mc:Choice>
              <mc:Fallback>
                <p:oleObj name="Worksheet" r:id="rId3" imgW="3419544" imgH="2752815" progId="Excel.Sheet.8">
                  <p:embed/>
                  <p:pic>
                    <p:nvPicPr>
                      <p:cNvPr id="0" name="Object 2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b="8516"/>
                      <a:stretch>
                        <a:fillRect/>
                      </a:stretch>
                    </p:blipFill>
                    <p:spPr bwMode="auto">
                      <a:xfrm>
                        <a:off x="457200" y="381000"/>
                        <a:ext cx="8148638" cy="6353175"/>
                      </a:xfrm>
                      <a:prstGeom prst="rect">
                        <a:avLst/>
                      </a:prstGeom>
                      <a:noFill/>
                      <a:ln w="50800">
                        <a:solidFill>
                          <a:schemeClr val="bg2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ct 2">
            <a:hlinkClick r:id="" action="ppaction://ole?verb=0"/>
          </p:cNvPr>
          <p:cNvGraphicFramePr>
            <a:graphicFrameLocks/>
          </p:cNvGraphicFramePr>
          <p:nvPr/>
        </p:nvGraphicFramePr>
        <p:xfrm>
          <a:off x="1828800" y="0"/>
          <a:ext cx="5562600" cy="6519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Clip" r:id="rId3" imgW="4962525" imgH="6010910" progId="MS_ClipArt_Gallery.2">
                  <p:embed/>
                </p:oleObj>
              </mc:Choice>
              <mc:Fallback>
                <p:oleObj name="Clip" r:id="rId3" imgW="4962525" imgH="6010910" progId="MS_ClipArt_Gallery.2">
                  <p:embed/>
                  <p:pic>
                    <p:nvPicPr>
                      <p:cNvPr id="0" name="Object 2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0"/>
                        <a:ext cx="5562600" cy="6519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4038600" y="280988"/>
            <a:ext cx="3095625" cy="1492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l"/>
              <a:defRPr sz="3200"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u"/>
              <a:defRPr sz="2800" b="1">
                <a:solidFill>
                  <a:srgbClr val="4C2E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defRPr sz="2400" b="1">
                <a:solidFill>
                  <a:srgbClr val="900784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300"/>
              <a:t>Now, let’s calculate the 10 ratios based on Norton’s financial statements.</a:t>
            </a:r>
          </a:p>
        </p:txBody>
      </p:sp>
    </p:spTree>
  </p:cSld>
  <p:clrMapOvr>
    <a:masterClrMapping/>
  </p:clrMapOvr>
  <p:transition>
    <p:cover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2">
            <a:hlinkClick r:id="" action="ppaction://ole?verb=0"/>
          </p:cNvPr>
          <p:cNvGraphicFramePr>
            <a:graphicFrameLocks/>
          </p:cNvGraphicFramePr>
          <p:nvPr/>
        </p:nvGraphicFramePr>
        <p:xfrm>
          <a:off x="990600" y="1295400"/>
          <a:ext cx="6985000" cy="524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Worksheet" r:id="rId3" imgW="2200112" imgH="2733701" progId="Excel.Sheet.8">
                  <p:embed/>
                </p:oleObj>
              </mc:Choice>
              <mc:Fallback>
                <p:oleObj name="Worksheet" r:id="rId3" imgW="2200112" imgH="2733701" progId="Excel.Sheet.8">
                  <p:embed/>
                  <p:pic>
                    <p:nvPicPr>
                      <p:cNvPr id="0" name="Object 2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295400"/>
                        <a:ext cx="6985000" cy="5241925"/>
                      </a:xfrm>
                      <a:prstGeom prst="rect">
                        <a:avLst/>
                      </a:prstGeom>
                      <a:noFill/>
                      <a:ln w="50800">
                        <a:solidFill>
                          <a:schemeClr val="bg2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228600"/>
            <a:ext cx="8229600" cy="3209925"/>
          </a:xfrm>
          <a:noFill/>
        </p:spPr>
        <p:txBody>
          <a:bodyPr/>
          <a:lstStyle/>
          <a:p>
            <a:pPr algn="ctr">
              <a:spcBef>
                <a:spcPct val="0"/>
              </a:spcBef>
              <a:buFont typeface="Monotype Sorts" panose="05000000000000000000" pitchFamily="2" charset="2"/>
              <a:buNone/>
            </a:pPr>
            <a:r>
              <a:rPr lang="en-US" altLang="en-US" sz="2800"/>
              <a:t>  We will use this information to calculate</a:t>
            </a:r>
            <a:br>
              <a:rPr lang="en-US" altLang="en-US" sz="2800"/>
            </a:br>
            <a:r>
              <a:rPr lang="en-US" altLang="en-US" sz="2800"/>
              <a:t>the liquidity ratios for Norton.</a:t>
            </a:r>
          </a:p>
        </p:txBody>
      </p:sp>
    </p:spTree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66700"/>
            <a:ext cx="9067800" cy="800100"/>
          </a:xfrm>
        </p:spPr>
        <p:txBody>
          <a:bodyPr/>
          <a:lstStyle/>
          <a:p>
            <a:pPr>
              <a:defRPr/>
            </a:pPr>
            <a:r>
              <a:rPr lang="en-US" altLang="en-US" dirty="0"/>
              <a:t>Working Capital*</a:t>
            </a:r>
          </a:p>
        </p:txBody>
      </p:sp>
      <p:graphicFrame>
        <p:nvGraphicFramePr>
          <p:cNvPr id="9219" name="Object 3">
            <a:hlinkClick r:id="" action="ppaction://ole?verb=0"/>
          </p:cNvPr>
          <p:cNvGraphicFramePr>
            <a:graphicFrameLocks/>
          </p:cNvGraphicFramePr>
          <p:nvPr/>
        </p:nvGraphicFramePr>
        <p:xfrm>
          <a:off x="479425" y="2533650"/>
          <a:ext cx="8183563" cy="2660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Worksheet" r:id="rId3" imgW="2400343" imgH="800023" progId="Excel.Sheet.8">
                  <p:embed/>
                </p:oleObj>
              </mc:Choice>
              <mc:Fallback>
                <p:oleObj name="Worksheet" r:id="rId3" imgW="2400343" imgH="800023" progId="Excel.Shee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425" y="2533650"/>
                        <a:ext cx="8183563" cy="2660650"/>
                      </a:xfrm>
                      <a:prstGeom prst="rect">
                        <a:avLst/>
                      </a:prstGeom>
                      <a:noFill/>
                      <a:ln w="50800">
                        <a:solidFill>
                          <a:srgbClr val="4C2E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517525" y="1223963"/>
            <a:ext cx="8185150" cy="1143000"/>
          </a:xfrm>
          <a:noFill/>
        </p:spPr>
        <p:txBody>
          <a:bodyPr/>
          <a:lstStyle/>
          <a:p>
            <a:pPr algn="ctr">
              <a:buFont typeface="Monotype Sorts" panose="05000000000000000000" pitchFamily="2" charset="2"/>
              <a:buNone/>
            </a:pPr>
            <a:r>
              <a:rPr lang="en-US" altLang="en-US"/>
              <a:t>The excess of current assets over current liabilities.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1600200" y="5791200"/>
            <a:ext cx="60198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l"/>
              <a:defRPr sz="3200"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u"/>
              <a:defRPr sz="2800" b="1">
                <a:solidFill>
                  <a:srgbClr val="4C2E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defRPr sz="2400" b="1">
                <a:solidFill>
                  <a:srgbClr val="900784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buFont typeface="Monotype Sorts" panose="05000000000000000000" pitchFamily="2" charset="2"/>
              <a:buNone/>
            </a:pPr>
            <a:r>
              <a:rPr lang="en-US" altLang="en-US" sz="2400">
                <a:solidFill>
                  <a:srgbClr val="005400"/>
                </a:solidFill>
              </a:rPr>
              <a:t>* While this is </a:t>
            </a:r>
            <a:r>
              <a:rPr lang="en-US" altLang="en-US" sz="2400" u="sng">
                <a:solidFill>
                  <a:srgbClr val="005400"/>
                </a:solidFill>
              </a:rPr>
              <a:t>not</a:t>
            </a:r>
            <a:r>
              <a:rPr lang="en-US" altLang="en-US" sz="2400">
                <a:solidFill>
                  <a:srgbClr val="005400"/>
                </a:solidFill>
              </a:rPr>
              <a:t> a ratio, it does give an indication of a company’s liquidity.</a:t>
            </a:r>
          </a:p>
        </p:txBody>
      </p:sp>
    </p:spTree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66700"/>
            <a:ext cx="9067800" cy="758825"/>
          </a:xfrm>
        </p:spPr>
        <p:txBody>
          <a:bodyPr/>
          <a:lstStyle/>
          <a:p>
            <a:pPr>
              <a:defRPr/>
            </a:pPr>
            <a:r>
              <a:rPr lang="en-US" altLang="en-US" dirty="0"/>
              <a:t>Current (Working Capital) Ratio</a:t>
            </a:r>
          </a:p>
        </p:txBody>
      </p:sp>
      <p:grpSp>
        <p:nvGrpSpPr>
          <p:cNvPr id="40970" name="Group 10"/>
          <p:cNvGrpSpPr>
            <a:grpSpLocks/>
          </p:cNvGrpSpPr>
          <p:nvPr/>
        </p:nvGrpSpPr>
        <p:grpSpPr bwMode="auto">
          <a:xfrm>
            <a:off x="1482725" y="3465513"/>
            <a:ext cx="5686425" cy="869950"/>
            <a:chOff x="934" y="2183"/>
            <a:chExt cx="3582" cy="548"/>
          </a:xfrm>
        </p:grpSpPr>
        <p:grpSp>
          <p:nvGrpSpPr>
            <p:cNvPr id="10251" name="Group 7"/>
            <p:cNvGrpSpPr>
              <a:grpSpLocks/>
            </p:cNvGrpSpPr>
            <p:nvPr/>
          </p:nvGrpSpPr>
          <p:grpSpPr bwMode="auto">
            <a:xfrm>
              <a:off x="934" y="2183"/>
              <a:ext cx="2361" cy="548"/>
              <a:chOff x="934" y="2183"/>
              <a:chExt cx="2361" cy="548"/>
            </a:xfrm>
          </p:grpSpPr>
          <p:sp>
            <p:nvSpPr>
              <p:cNvPr id="10254" name="Rectangle 4"/>
              <p:cNvSpPr>
                <a:spLocks noChangeArrowheads="1"/>
              </p:cNvSpPr>
              <p:nvPr/>
            </p:nvSpPr>
            <p:spPr bwMode="auto">
              <a:xfrm>
                <a:off x="934" y="2183"/>
                <a:ext cx="840" cy="54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247C18"/>
                  </a:buClr>
                  <a:buSzPct val="70000"/>
                  <a:buFont typeface="Monotype Sorts" panose="05000000000000000000" pitchFamily="2" charset="2"/>
                  <a:buChar char="l"/>
                  <a:defRPr sz="3200"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247C18"/>
                  </a:buClr>
                  <a:buSzPct val="70000"/>
                  <a:buFont typeface="Monotype Sorts" panose="05000000000000000000" pitchFamily="2" charset="2"/>
                  <a:buChar char="u"/>
                  <a:defRPr sz="2800" b="1">
                    <a:solidFill>
                      <a:srgbClr val="4C2E00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defRPr sz="2400" b="1">
                    <a:solidFill>
                      <a:srgbClr val="900784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>
                    <a:solidFill>
                      <a:srgbClr val="005400"/>
                    </a:solidFill>
                  </a:rPr>
                  <a:t>Current</a:t>
                </a:r>
              </a:p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>
                    <a:solidFill>
                      <a:srgbClr val="005400"/>
                    </a:solidFill>
                  </a:rPr>
                  <a:t>Ratio</a:t>
                </a:r>
              </a:p>
            </p:txBody>
          </p:sp>
          <p:sp>
            <p:nvSpPr>
              <p:cNvPr id="10255" name="Rectangle 5"/>
              <p:cNvSpPr>
                <a:spLocks noChangeArrowheads="1"/>
              </p:cNvSpPr>
              <p:nvPr/>
            </p:nvSpPr>
            <p:spPr bwMode="auto">
              <a:xfrm>
                <a:off x="2136" y="2183"/>
                <a:ext cx="1159" cy="54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247C18"/>
                  </a:buClr>
                  <a:buSzPct val="70000"/>
                  <a:buFont typeface="Monotype Sorts" panose="05000000000000000000" pitchFamily="2" charset="2"/>
                  <a:buChar char="l"/>
                  <a:defRPr sz="3200"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247C18"/>
                  </a:buClr>
                  <a:buSzPct val="70000"/>
                  <a:buFont typeface="Monotype Sorts" panose="05000000000000000000" pitchFamily="2" charset="2"/>
                  <a:buChar char="u"/>
                  <a:defRPr sz="2800" b="1">
                    <a:solidFill>
                      <a:srgbClr val="4C2E00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defRPr sz="2400" b="1">
                    <a:solidFill>
                      <a:srgbClr val="900784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 u="sng">
                    <a:solidFill>
                      <a:srgbClr val="005400"/>
                    </a:solidFill>
                  </a:rPr>
                  <a:t>   $65,000   </a:t>
                </a:r>
                <a:endParaRPr lang="en-US" altLang="en-US" sz="2400">
                  <a:solidFill>
                    <a:srgbClr val="005400"/>
                  </a:solidFill>
                </a:endParaRPr>
              </a:p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>
                    <a:solidFill>
                      <a:srgbClr val="005400"/>
                    </a:solidFill>
                  </a:rPr>
                  <a:t>$42,000</a:t>
                </a:r>
              </a:p>
            </p:txBody>
          </p:sp>
          <p:sp>
            <p:nvSpPr>
              <p:cNvPr id="10256" name="Rectangle 6"/>
              <p:cNvSpPr>
                <a:spLocks noChangeArrowheads="1"/>
              </p:cNvSpPr>
              <p:nvPr/>
            </p:nvSpPr>
            <p:spPr bwMode="auto">
              <a:xfrm>
                <a:off x="1847" y="2279"/>
                <a:ext cx="258" cy="31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247C18"/>
                  </a:buClr>
                  <a:buSzPct val="70000"/>
                  <a:buFont typeface="Monotype Sorts" panose="05000000000000000000" pitchFamily="2" charset="2"/>
                  <a:buChar char="l"/>
                  <a:defRPr sz="3200"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247C18"/>
                  </a:buClr>
                  <a:buSzPct val="70000"/>
                  <a:buFont typeface="Monotype Sorts" panose="05000000000000000000" pitchFamily="2" charset="2"/>
                  <a:buChar char="u"/>
                  <a:defRPr sz="2800" b="1">
                    <a:solidFill>
                      <a:srgbClr val="4C2E00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defRPr sz="2400" b="1">
                    <a:solidFill>
                      <a:srgbClr val="900784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400">
                    <a:solidFill>
                      <a:srgbClr val="005400"/>
                    </a:solidFill>
                  </a:rPr>
                  <a:t>=</a:t>
                </a:r>
              </a:p>
            </p:txBody>
          </p:sp>
        </p:grpSp>
        <p:sp>
          <p:nvSpPr>
            <p:cNvPr id="10252" name="Rectangle 8"/>
            <p:cNvSpPr>
              <a:spLocks noChangeArrowheads="1"/>
            </p:cNvSpPr>
            <p:nvPr/>
          </p:nvSpPr>
          <p:spPr bwMode="auto">
            <a:xfrm>
              <a:off x="3383" y="2279"/>
              <a:ext cx="258" cy="3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=</a:t>
              </a:r>
            </a:p>
          </p:txBody>
        </p:sp>
        <p:sp>
          <p:nvSpPr>
            <p:cNvPr id="10253" name="Rectangle 9"/>
            <p:cNvSpPr>
              <a:spLocks noChangeArrowheads="1"/>
            </p:cNvSpPr>
            <p:nvPr/>
          </p:nvSpPr>
          <p:spPr bwMode="auto">
            <a:xfrm>
              <a:off x="3719" y="2279"/>
              <a:ext cx="797" cy="3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1.55 : 1</a:t>
              </a:r>
            </a:p>
          </p:txBody>
        </p:sp>
      </p:grpSp>
      <p:sp>
        <p:nvSpPr>
          <p:cNvPr id="40971" name="Rectangle 11"/>
          <p:cNvSpPr>
            <a:spLocks noChangeArrowheads="1"/>
          </p:cNvSpPr>
          <p:nvPr/>
        </p:nvSpPr>
        <p:spPr bwMode="auto">
          <a:xfrm>
            <a:off x="2303463" y="4833938"/>
            <a:ext cx="4605337" cy="1241425"/>
          </a:xfrm>
          <a:prstGeom prst="rect">
            <a:avLst/>
          </a:prstGeom>
          <a:solidFill>
            <a:schemeClr val="tx1"/>
          </a:solidFill>
          <a:ln w="57150" cmpd="thinThick">
            <a:solidFill>
              <a:srgbClr val="00279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l"/>
              <a:defRPr sz="3200"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u"/>
              <a:defRPr sz="2800" b="1">
                <a:solidFill>
                  <a:srgbClr val="4C2E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defRPr sz="2400" b="1">
                <a:solidFill>
                  <a:srgbClr val="900784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279F"/>
                </a:solidFill>
              </a:rPr>
              <a:t>Measures the ability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279F"/>
                </a:solidFill>
              </a:rPr>
              <a:t>of the company to pay current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279F"/>
                </a:solidFill>
              </a:rPr>
              <a:t>debts as they become due.</a:t>
            </a:r>
          </a:p>
        </p:txBody>
      </p:sp>
      <p:grpSp>
        <p:nvGrpSpPr>
          <p:cNvPr id="10245" name="Group 15"/>
          <p:cNvGrpSpPr>
            <a:grpSpLocks/>
          </p:cNvGrpSpPr>
          <p:nvPr/>
        </p:nvGrpSpPr>
        <p:grpSpPr bwMode="auto">
          <a:xfrm>
            <a:off x="1482725" y="2474913"/>
            <a:ext cx="5168900" cy="869950"/>
            <a:chOff x="934" y="1559"/>
            <a:chExt cx="3256" cy="548"/>
          </a:xfrm>
        </p:grpSpPr>
        <p:sp>
          <p:nvSpPr>
            <p:cNvPr id="10248" name="Rectangle 12"/>
            <p:cNvSpPr>
              <a:spLocks noChangeArrowheads="1"/>
            </p:cNvSpPr>
            <p:nvPr/>
          </p:nvSpPr>
          <p:spPr bwMode="auto">
            <a:xfrm>
              <a:off x="934" y="1559"/>
              <a:ext cx="840" cy="5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Current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Ratio</a:t>
              </a:r>
            </a:p>
          </p:txBody>
        </p:sp>
        <p:sp>
          <p:nvSpPr>
            <p:cNvPr id="10249" name="Rectangle 13"/>
            <p:cNvSpPr>
              <a:spLocks noChangeArrowheads="1"/>
            </p:cNvSpPr>
            <p:nvPr/>
          </p:nvSpPr>
          <p:spPr bwMode="auto">
            <a:xfrm>
              <a:off x="2242" y="1559"/>
              <a:ext cx="1948" cy="5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u="sng">
                  <a:solidFill>
                    <a:srgbClr val="005400"/>
                  </a:solidFill>
                </a:rPr>
                <a:t>    Current Assets    </a:t>
              </a:r>
              <a:endParaRPr lang="en-US" altLang="en-US" sz="2400">
                <a:solidFill>
                  <a:srgbClr val="005400"/>
                </a:solidFill>
              </a:endParaRP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Current Liabilities</a:t>
              </a:r>
            </a:p>
          </p:txBody>
        </p:sp>
        <p:sp>
          <p:nvSpPr>
            <p:cNvPr id="10250" name="Rectangle 14"/>
            <p:cNvSpPr>
              <a:spLocks noChangeArrowheads="1"/>
            </p:cNvSpPr>
            <p:nvPr/>
          </p:nvSpPr>
          <p:spPr bwMode="auto">
            <a:xfrm>
              <a:off x="1847" y="1655"/>
              <a:ext cx="258" cy="3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=</a:t>
              </a:r>
            </a:p>
          </p:txBody>
        </p:sp>
      </p:grpSp>
      <p:sp>
        <p:nvSpPr>
          <p:cNvPr id="40981" name="Rectangle 21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185150" cy="838200"/>
          </a:xfrm>
        </p:spPr>
        <p:txBody>
          <a:bodyPr/>
          <a:lstStyle/>
          <a:p>
            <a:pPr algn="ctr">
              <a:buFont typeface="Monotype Sorts" panose="05000000000000000000" pitchFamily="2" charset="2"/>
              <a:buNone/>
              <a:defRPr/>
            </a:pPr>
            <a:r>
              <a:rPr lang="en-US" altLang="en-US" sz="3600" u="sng">
                <a:solidFill>
                  <a:srgbClr val="247C1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#1</a:t>
            </a:r>
            <a:endParaRPr lang="en-US" altLang="en-US" sz="3600">
              <a:solidFill>
                <a:srgbClr val="247C18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41012" name="Object 52"/>
          <p:cNvGraphicFramePr>
            <a:graphicFrameLocks noChangeAspect="1"/>
          </p:cNvGraphicFramePr>
          <p:nvPr/>
        </p:nvGraphicFramePr>
        <p:xfrm>
          <a:off x="7329488" y="4795838"/>
          <a:ext cx="1389062" cy="154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8" name="Clip" r:id="rId3" imgW="691286" imgH="769925" progId="MS_ClipArt_Gallery.2">
                  <p:embed/>
                </p:oleObj>
              </mc:Choice>
              <mc:Fallback>
                <p:oleObj name="Clip" r:id="rId3" imgW="691286" imgH="769925" progId="MS_ClipArt_Gallery.2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9488" y="4795838"/>
                        <a:ext cx="1389062" cy="154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0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1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0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1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66700"/>
            <a:ext cx="9067800" cy="846138"/>
          </a:xfrm>
        </p:spPr>
        <p:txBody>
          <a:bodyPr/>
          <a:lstStyle/>
          <a:p>
            <a:pPr>
              <a:defRPr/>
            </a:pPr>
            <a:r>
              <a:rPr lang="en-US" altLang="en-US" dirty="0"/>
              <a:t>Acid-Test (Quick) Ratio</a:t>
            </a:r>
          </a:p>
        </p:txBody>
      </p:sp>
      <p:grpSp>
        <p:nvGrpSpPr>
          <p:cNvPr id="11267" name="Group 7"/>
          <p:cNvGrpSpPr>
            <a:grpSpLocks/>
          </p:cNvGrpSpPr>
          <p:nvPr/>
        </p:nvGrpSpPr>
        <p:grpSpPr bwMode="auto">
          <a:xfrm>
            <a:off x="1484313" y="2474913"/>
            <a:ext cx="5065712" cy="869950"/>
            <a:chOff x="935" y="1559"/>
            <a:chExt cx="3191" cy="548"/>
          </a:xfrm>
        </p:grpSpPr>
        <p:sp>
          <p:nvSpPr>
            <p:cNvPr id="11296" name="Rectangle 4"/>
            <p:cNvSpPr>
              <a:spLocks noChangeArrowheads="1"/>
            </p:cNvSpPr>
            <p:nvPr/>
          </p:nvSpPr>
          <p:spPr bwMode="auto">
            <a:xfrm>
              <a:off x="2233" y="1559"/>
              <a:ext cx="1893" cy="5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u="sng">
                  <a:solidFill>
                    <a:srgbClr val="005400"/>
                  </a:solidFill>
                </a:rPr>
                <a:t>     Quick Assets     </a:t>
              </a:r>
              <a:endParaRPr lang="en-US" altLang="en-US" sz="2400">
                <a:solidFill>
                  <a:srgbClr val="005400"/>
                </a:solidFill>
              </a:endParaRP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Current Liabilities</a:t>
              </a:r>
            </a:p>
          </p:txBody>
        </p:sp>
        <p:sp>
          <p:nvSpPr>
            <p:cNvPr id="11297" name="Rectangle 5"/>
            <p:cNvSpPr>
              <a:spLocks noChangeArrowheads="1"/>
            </p:cNvSpPr>
            <p:nvPr/>
          </p:nvSpPr>
          <p:spPr bwMode="auto">
            <a:xfrm>
              <a:off x="1919" y="1674"/>
              <a:ext cx="258" cy="3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=</a:t>
              </a:r>
            </a:p>
          </p:txBody>
        </p:sp>
        <p:sp>
          <p:nvSpPr>
            <p:cNvPr id="11298" name="Rectangle 6"/>
            <p:cNvSpPr>
              <a:spLocks noChangeArrowheads="1"/>
            </p:cNvSpPr>
            <p:nvPr/>
          </p:nvSpPr>
          <p:spPr bwMode="auto">
            <a:xfrm>
              <a:off x="935" y="1559"/>
              <a:ext cx="1021" cy="5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l"/>
                <a:defRPr sz="3200"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247C18"/>
                </a:buClr>
                <a:buSzPct val="70000"/>
                <a:buFont typeface="Monotype Sorts" panose="05000000000000000000" pitchFamily="2" charset="2"/>
                <a:buChar char="u"/>
                <a:defRPr sz="2800" b="1">
                  <a:solidFill>
                    <a:srgbClr val="4C2E00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400" b="1">
                  <a:solidFill>
                    <a:srgbClr val="900784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Acid-Test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5400"/>
                  </a:solidFill>
                </a:rPr>
                <a:t>Ratio</a:t>
              </a:r>
            </a:p>
          </p:txBody>
        </p:sp>
      </p:grpSp>
      <p:grpSp>
        <p:nvGrpSpPr>
          <p:cNvPr id="42025" name="Group 41"/>
          <p:cNvGrpSpPr>
            <a:grpSpLocks/>
          </p:cNvGrpSpPr>
          <p:nvPr/>
        </p:nvGrpSpPr>
        <p:grpSpPr bwMode="auto">
          <a:xfrm rot="1726480">
            <a:off x="609600" y="3352800"/>
            <a:ext cx="1608138" cy="1843088"/>
            <a:chOff x="528" y="2784"/>
            <a:chExt cx="1013" cy="1161"/>
          </a:xfrm>
        </p:grpSpPr>
        <p:sp>
          <p:nvSpPr>
            <p:cNvPr id="11271" name="Freeform 16"/>
            <p:cNvSpPr>
              <a:spLocks/>
            </p:cNvSpPr>
            <p:nvPr/>
          </p:nvSpPr>
          <p:spPr bwMode="auto">
            <a:xfrm>
              <a:off x="575" y="3565"/>
              <a:ext cx="561" cy="305"/>
            </a:xfrm>
            <a:custGeom>
              <a:avLst/>
              <a:gdLst>
                <a:gd name="T0" fmla="*/ 134 w 561"/>
                <a:gd name="T1" fmla="*/ 0 h 305"/>
                <a:gd name="T2" fmla="*/ 0 w 561"/>
                <a:gd name="T3" fmla="*/ 19 h 305"/>
                <a:gd name="T4" fmla="*/ 0 w 561"/>
                <a:gd name="T5" fmla="*/ 27 h 305"/>
                <a:gd name="T6" fmla="*/ 0 w 561"/>
                <a:gd name="T7" fmla="*/ 37 h 305"/>
                <a:gd name="T8" fmla="*/ 0 w 561"/>
                <a:gd name="T9" fmla="*/ 49 h 305"/>
                <a:gd name="T10" fmla="*/ 2 w 561"/>
                <a:gd name="T11" fmla="*/ 60 h 305"/>
                <a:gd name="T12" fmla="*/ 7 w 561"/>
                <a:gd name="T13" fmla="*/ 74 h 305"/>
                <a:gd name="T14" fmla="*/ 14 w 561"/>
                <a:gd name="T15" fmla="*/ 88 h 305"/>
                <a:gd name="T16" fmla="*/ 24 w 561"/>
                <a:gd name="T17" fmla="*/ 104 h 305"/>
                <a:gd name="T18" fmla="*/ 39 w 561"/>
                <a:gd name="T19" fmla="*/ 121 h 305"/>
                <a:gd name="T20" fmla="*/ 60 w 561"/>
                <a:gd name="T21" fmla="*/ 138 h 305"/>
                <a:gd name="T22" fmla="*/ 87 w 561"/>
                <a:gd name="T23" fmla="*/ 158 h 305"/>
                <a:gd name="T24" fmla="*/ 119 w 561"/>
                <a:gd name="T25" fmla="*/ 177 h 305"/>
                <a:gd name="T26" fmla="*/ 159 w 561"/>
                <a:gd name="T27" fmla="*/ 198 h 305"/>
                <a:gd name="T28" fmla="*/ 207 w 561"/>
                <a:gd name="T29" fmla="*/ 220 h 305"/>
                <a:gd name="T30" fmla="*/ 264 w 561"/>
                <a:gd name="T31" fmla="*/ 243 h 305"/>
                <a:gd name="T32" fmla="*/ 331 w 561"/>
                <a:gd name="T33" fmla="*/ 267 h 305"/>
                <a:gd name="T34" fmla="*/ 407 w 561"/>
                <a:gd name="T35" fmla="*/ 293 h 305"/>
                <a:gd name="T36" fmla="*/ 430 w 561"/>
                <a:gd name="T37" fmla="*/ 298 h 305"/>
                <a:gd name="T38" fmla="*/ 451 w 561"/>
                <a:gd name="T39" fmla="*/ 303 h 305"/>
                <a:gd name="T40" fmla="*/ 471 w 561"/>
                <a:gd name="T41" fmla="*/ 305 h 305"/>
                <a:gd name="T42" fmla="*/ 488 w 561"/>
                <a:gd name="T43" fmla="*/ 305 h 305"/>
                <a:gd name="T44" fmla="*/ 504 w 561"/>
                <a:gd name="T45" fmla="*/ 304 h 305"/>
                <a:gd name="T46" fmla="*/ 519 w 561"/>
                <a:gd name="T47" fmla="*/ 302 h 305"/>
                <a:gd name="T48" fmla="*/ 531 w 561"/>
                <a:gd name="T49" fmla="*/ 297 h 305"/>
                <a:gd name="T50" fmla="*/ 541 w 561"/>
                <a:gd name="T51" fmla="*/ 293 h 305"/>
                <a:gd name="T52" fmla="*/ 549 w 561"/>
                <a:gd name="T53" fmla="*/ 287 h 305"/>
                <a:gd name="T54" fmla="*/ 555 w 561"/>
                <a:gd name="T55" fmla="*/ 280 h 305"/>
                <a:gd name="T56" fmla="*/ 558 w 561"/>
                <a:gd name="T57" fmla="*/ 273 h 305"/>
                <a:gd name="T58" fmla="*/ 561 w 561"/>
                <a:gd name="T59" fmla="*/ 266 h 305"/>
                <a:gd name="T60" fmla="*/ 560 w 561"/>
                <a:gd name="T61" fmla="*/ 258 h 305"/>
                <a:gd name="T62" fmla="*/ 556 w 561"/>
                <a:gd name="T63" fmla="*/ 250 h 305"/>
                <a:gd name="T64" fmla="*/ 550 w 561"/>
                <a:gd name="T65" fmla="*/ 242 h 305"/>
                <a:gd name="T66" fmla="*/ 542 w 561"/>
                <a:gd name="T67" fmla="*/ 235 h 305"/>
                <a:gd name="T68" fmla="*/ 531 w 561"/>
                <a:gd name="T69" fmla="*/ 228 h 305"/>
                <a:gd name="T70" fmla="*/ 517 w 561"/>
                <a:gd name="T71" fmla="*/ 220 h 305"/>
                <a:gd name="T72" fmla="*/ 500 w 561"/>
                <a:gd name="T73" fmla="*/ 213 h 305"/>
                <a:gd name="T74" fmla="*/ 480 w 561"/>
                <a:gd name="T75" fmla="*/ 205 h 305"/>
                <a:gd name="T76" fmla="*/ 458 w 561"/>
                <a:gd name="T77" fmla="*/ 197 h 305"/>
                <a:gd name="T78" fmla="*/ 434 w 561"/>
                <a:gd name="T79" fmla="*/ 188 h 305"/>
                <a:gd name="T80" fmla="*/ 409 w 561"/>
                <a:gd name="T81" fmla="*/ 177 h 305"/>
                <a:gd name="T82" fmla="*/ 381 w 561"/>
                <a:gd name="T83" fmla="*/ 166 h 305"/>
                <a:gd name="T84" fmla="*/ 352 w 561"/>
                <a:gd name="T85" fmla="*/ 153 h 305"/>
                <a:gd name="T86" fmla="*/ 323 w 561"/>
                <a:gd name="T87" fmla="*/ 138 h 305"/>
                <a:gd name="T88" fmla="*/ 291 w 561"/>
                <a:gd name="T89" fmla="*/ 121 h 305"/>
                <a:gd name="T90" fmla="*/ 260 w 561"/>
                <a:gd name="T91" fmla="*/ 103 h 305"/>
                <a:gd name="T92" fmla="*/ 228 w 561"/>
                <a:gd name="T93" fmla="*/ 81 h 305"/>
                <a:gd name="T94" fmla="*/ 197 w 561"/>
                <a:gd name="T95" fmla="*/ 57 h 305"/>
                <a:gd name="T96" fmla="*/ 165 w 561"/>
                <a:gd name="T97" fmla="*/ 30 h 305"/>
                <a:gd name="T98" fmla="*/ 134 w 561"/>
                <a:gd name="T99" fmla="*/ 0 h 305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561" h="305">
                  <a:moveTo>
                    <a:pt x="134" y="0"/>
                  </a:moveTo>
                  <a:lnTo>
                    <a:pt x="0" y="19"/>
                  </a:lnTo>
                  <a:lnTo>
                    <a:pt x="0" y="27"/>
                  </a:lnTo>
                  <a:lnTo>
                    <a:pt x="0" y="37"/>
                  </a:lnTo>
                  <a:lnTo>
                    <a:pt x="0" y="49"/>
                  </a:lnTo>
                  <a:lnTo>
                    <a:pt x="2" y="60"/>
                  </a:lnTo>
                  <a:lnTo>
                    <a:pt x="7" y="74"/>
                  </a:lnTo>
                  <a:lnTo>
                    <a:pt x="14" y="88"/>
                  </a:lnTo>
                  <a:lnTo>
                    <a:pt x="24" y="104"/>
                  </a:lnTo>
                  <a:lnTo>
                    <a:pt x="39" y="121"/>
                  </a:lnTo>
                  <a:lnTo>
                    <a:pt x="60" y="138"/>
                  </a:lnTo>
                  <a:lnTo>
                    <a:pt x="87" y="158"/>
                  </a:lnTo>
                  <a:lnTo>
                    <a:pt x="119" y="177"/>
                  </a:lnTo>
                  <a:lnTo>
                    <a:pt x="159" y="198"/>
                  </a:lnTo>
                  <a:lnTo>
                    <a:pt x="207" y="220"/>
                  </a:lnTo>
                  <a:lnTo>
                    <a:pt x="264" y="243"/>
                  </a:lnTo>
                  <a:lnTo>
                    <a:pt x="331" y="267"/>
                  </a:lnTo>
                  <a:lnTo>
                    <a:pt x="407" y="293"/>
                  </a:lnTo>
                  <a:lnTo>
                    <a:pt x="430" y="298"/>
                  </a:lnTo>
                  <a:lnTo>
                    <a:pt x="451" y="303"/>
                  </a:lnTo>
                  <a:lnTo>
                    <a:pt x="471" y="305"/>
                  </a:lnTo>
                  <a:lnTo>
                    <a:pt x="488" y="305"/>
                  </a:lnTo>
                  <a:lnTo>
                    <a:pt x="504" y="304"/>
                  </a:lnTo>
                  <a:lnTo>
                    <a:pt x="519" y="302"/>
                  </a:lnTo>
                  <a:lnTo>
                    <a:pt x="531" y="297"/>
                  </a:lnTo>
                  <a:lnTo>
                    <a:pt x="541" y="293"/>
                  </a:lnTo>
                  <a:lnTo>
                    <a:pt x="549" y="287"/>
                  </a:lnTo>
                  <a:lnTo>
                    <a:pt x="555" y="280"/>
                  </a:lnTo>
                  <a:lnTo>
                    <a:pt x="558" y="273"/>
                  </a:lnTo>
                  <a:lnTo>
                    <a:pt x="561" y="266"/>
                  </a:lnTo>
                  <a:lnTo>
                    <a:pt x="560" y="258"/>
                  </a:lnTo>
                  <a:lnTo>
                    <a:pt x="556" y="250"/>
                  </a:lnTo>
                  <a:lnTo>
                    <a:pt x="550" y="242"/>
                  </a:lnTo>
                  <a:lnTo>
                    <a:pt x="542" y="235"/>
                  </a:lnTo>
                  <a:lnTo>
                    <a:pt x="531" y="228"/>
                  </a:lnTo>
                  <a:lnTo>
                    <a:pt x="517" y="220"/>
                  </a:lnTo>
                  <a:lnTo>
                    <a:pt x="500" y="213"/>
                  </a:lnTo>
                  <a:lnTo>
                    <a:pt x="480" y="205"/>
                  </a:lnTo>
                  <a:lnTo>
                    <a:pt x="458" y="197"/>
                  </a:lnTo>
                  <a:lnTo>
                    <a:pt x="434" y="188"/>
                  </a:lnTo>
                  <a:lnTo>
                    <a:pt x="409" y="177"/>
                  </a:lnTo>
                  <a:lnTo>
                    <a:pt x="381" y="166"/>
                  </a:lnTo>
                  <a:lnTo>
                    <a:pt x="352" y="153"/>
                  </a:lnTo>
                  <a:lnTo>
                    <a:pt x="323" y="138"/>
                  </a:lnTo>
                  <a:lnTo>
                    <a:pt x="291" y="121"/>
                  </a:lnTo>
                  <a:lnTo>
                    <a:pt x="260" y="103"/>
                  </a:lnTo>
                  <a:lnTo>
                    <a:pt x="228" y="81"/>
                  </a:lnTo>
                  <a:lnTo>
                    <a:pt x="197" y="57"/>
                  </a:lnTo>
                  <a:lnTo>
                    <a:pt x="165" y="30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2" name="Freeform 17"/>
            <p:cNvSpPr>
              <a:spLocks/>
            </p:cNvSpPr>
            <p:nvPr/>
          </p:nvSpPr>
          <p:spPr bwMode="auto">
            <a:xfrm>
              <a:off x="576" y="3687"/>
              <a:ext cx="450" cy="207"/>
            </a:xfrm>
            <a:custGeom>
              <a:avLst/>
              <a:gdLst>
                <a:gd name="T0" fmla="*/ 28 w 450"/>
                <a:gd name="T1" fmla="*/ 6 h 207"/>
                <a:gd name="T2" fmla="*/ 29 w 450"/>
                <a:gd name="T3" fmla="*/ 7 h 207"/>
                <a:gd name="T4" fmla="*/ 30 w 450"/>
                <a:gd name="T5" fmla="*/ 9 h 207"/>
                <a:gd name="T6" fmla="*/ 35 w 450"/>
                <a:gd name="T7" fmla="*/ 14 h 207"/>
                <a:gd name="T8" fmla="*/ 42 w 450"/>
                <a:gd name="T9" fmla="*/ 21 h 207"/>
                <a:gd name="T10" fmla="*/ 51 w 450"/>
                <a:gd name="T11" fmla="*/ 29 h 207"/>
                <a:gd name="T12" fmla="*/ 64 w 450"/>
                <a:gd name="T13" fmla="*/ 38 h 207"/>
                <a:gd name="T14" fmla="*/ 80 w 450"/>
                <a:gd name="T15" fmla="*/ 50 h 207"/>
                <a:gd name="T16" fmla="*/ 99 w 450"/>
                <a:gd name="T17" fmla="*/ 62 h 207"/>
                <a:gd name="T18" fmla="*/ 124 w 450"/>
                <a:gd name="T19" fmla="*/ 76 h 207"/>
                <a:gd name="T20" fmla="*/ 152 w 450"/>
                <a:gd name="T21" fmla="*/ 92 h 207"/>
                <a:gd name="T22" fmla="*/ 187 w 450"/>
                <a:gd name="T23" fmla="*/ 108 h 207"/>
                <a:gd name="T24" fmla="*/ 227 w 450"/>
                <a:gd name="T25" fmla="*/ 127 h 207"/>
                <a:gd name="T26" fmla="*/ 273 w 450"/>
                <a:gd name="T27" fmla="*/ 145 h 207"/>
                <a:gd name="T28" fmla="*/ 325 w 450"/>
                <a:gd name="T29" fmla="*/ 165 h 207"/>
                <a:gd name="T30" fmla="*/ 384 w 450"/>
                <a:gd name="T31" fmla="*/ 186 h 207"/>
                <a:gd name="T32" fmla="*/ 450 w 450"/>
                <a:gd name="T33" fmla="*/ 207 h 207"/>
                <a:gd name="T34" fmla="*/ 433 w 450"/>
                <a:gd name="T35" fmla="*/ 205 h 207"/>
                <a:gd name="T36" fmla="*/ 412 w 450"/>
                <a:gd name="T37" fmla="*/ 200 h 207"/>
                <a:gd name="T38" fmla="*/ 388 w 450"/>
                <a:gd name="T39" fmla="*/ 196 h 207"/>
                <a:gd name="T40" fmla="*/ 362 w 450"/>
                <a:gd name="T41" fmla="*/ 189 h 207"/>
                <a:gd name="T42" fmla="*/ 333 w 450"/>
                <a:gd name="T43" fmla="*/ 181 h 207"/>
                <a:gd name="T44" fmla="*/ 303 w 450"/>
                <a:gd name="T45" fmla="*/ 172 h 207"/>
                <a:gd name="T46" fmla="*/ 272 w 450"/>
                <a:gd name="T47" fmla="*/ 161 h 207"/>
                <a:gd name="T48" fmla="*/ 240 w 450"/>
                <a:gd name="T49" fmla="*/ 149 h 207"/>
                <a:gd name="T50" fmla="*/ 206 w 450"/>
                <a:gd name="T51" fmla="*/ 136 h 207"/>
                <a:gd name="T52" fmla="*/ 174 w 450"/>
                <a:gd name="T53" fmla="*/ 121 h 207"/>
                <a:gd name="T54" fmla="*/ 142 w 450"/>
                <a:gd name="T55" fmla="*/ 105 h 207"/>
                <a:gd name="T56" fmla="*/ 110 w 450"/>
                <a:gd name="T57" fmla="*/ 87 h 207"/>
                <a:gd name="T58" fmla="*/ 80 w 450"/>
                <a:gd name="T59" fmla="*/ 67 h 207"/>
                <a:gd name="T60" fmla="*/ 51 w 450"/>
                <a:gd name="T61" fmla="*/ 46 h 207"/>
                <a:gd name="T62" fmla="*/ 25 w 450"/>
                <a:gd name="T63" fmla="*/ 24 h 207"/>
                <a:gd name="T64" fmla="*/ 0 w 450"/>
                <a:gd name="T65" fmla="*/ 0 h 207"/>
                <a:gd name="T66" fmla="*/ 28 w 450"/>
                <a:gd name="T67" fmla="*/ 6 h 207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450" h="207">
                  <a:moveTo>
                    <a:pt x="28" y="6"/>
                  </a:moveTo>
                  <a:lnTo>
                    <a:pt x="29" y="7"/>
                  </a:lnTo>
                  <a:lnTo>
                    <a:pt x="30" y="9"/>
                  </a:lnTo>
                  <a:lnTo>
                    <a:pt x="35" y="14"/>
                  </a:lnTo>
                  <a:lnTo>
                    <a:pt x="42" y="21"/>
                  </a:lnTo>
                  <a:lnTo>
                    <a:pt x="51" y="29"/>
                  </a:lnTo>
                  <a:lnTo>
                    <a:pt x="64" y="38"/>
                  </a:lnTo>
                  <a:lnTo>
                    <a:pt x="80" y="50"/>
                  </a:lnTo>
                  <a:lnTo>
                    <a:pt x="99" y="62"/>
                  </a:lnTo>
                  <a:lnTo>
                    <a:pt x="124" y="76"/>
                  </a:lnTo>
                  <a:lnTo>
                    <a:pt x="152" y="92"/>
                  </a:lnTo>
                  <a:lnTo>
                    <a:pt x="187" y="108"/>
                  </a:lnTo>
                  <a:lnTo>
                    <a:pt x="227" y="127"/>
                  </a:lnTo>
                  <a:lnTo>
                    <a:pt x="273" y="145"/>
                  </a:lnTo>
                  <a:lnTo>
                    <a:pt x="325" y="165"/>
                  </a:lnTo>
                  <a:lnTo>
                    <a:pt x="384" y="186"/>
                  </a:lnTo>
                  <a:lnTo>
                    <a:pt x="450" y="207"/>
                  </a:lnTo>
                  <a:lnTo>
                    <a:pt x="433" y="205"/>
                  </a:lnTo>
                  <a:lnTo>
                    <a:pt x="412" y="200"/>
                  </a:lnTo>
                  <a:lnTo>
                    <a:pt x="388" y="196"/>
                  </a:lnTo>
                  <a:lnTo>
                    <a:pt x="362" y="189"/>
                  </a:lnTo>
                  <a:lnTo>
                    <a:pt x="333" y="181"/>
                  </a:lnTo>
                  <a:lnTo>
                    <a:pt x="303" y="172"/>
                  </a:lnTo>
                  <a:lnTo>
                    <a:pt x="272" y="161"/>
                  </a:lnTo>
                  <a:lnTo>
                    <a:pt x="240" y="149"/>
                  </a:lnTo>
                  <a:lnTo>
                    <a:pt x="206" y="136"/>
                  </a:lnTo>
                  <a:lnTo>
                    <a:pt x="174" y="121"/>
                  </a:lnTo>
                  <a:lnTo>
                    <a:pt x="142" y="105"/>
                  </a:lnTo>
                  <a:lnTo>
                    <a:pt x="110" y="87"/>
                  </a:lnTo>
                  <a:lnTo>
                    <a:pt x="80" y="67"/>
                  </a:lnTo>
                  <a:lnTo>
                    <a:pt x="51" y="46"/>
                  </a:lnTo>
                  <a:lnTo>
                    <a:pt x="25" y="24"/>
                  </a:lnTo>
                  <a:lnTo>
                    <a:pt x="0" y="0"/>
                  </a:lnTo>
                  <a:lnTo>
                    <a:pt x="28" y="6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3" name="Freeform 18"/>
            <p:cNvSpPr>
              <a:spLocks/>
            </p:cNvSpPr>
            <p:nvPr/>
          </p:nvSpPr>
          <p:spPr bwMode="auto">
            <a:xfrm>
              <a:off x="603" y="3752"/>
              <a:ext cx="60" cy="57"/>
            </a:xfrm>
            <a:custGeom>
              <a:avLst/>
              <a:gdLst>
                <a:gd name="T0" fmla="*/ 18 w 60"/>
                <a:gd name="T1" fmla="*/ 0 h 57"/>
                <a:gd name="T2" fmla="*/ 52 w 60"/>
                <a:gd name="T3" fmla="*/ 11 h 57"/>
                <a:gd name="T4" fmla="*/ 60 w 60"/>
                <a:gd name="T5" fmla="*/ 51 h 57"/>
                <a:gd name="T6" fmla="*/ 24 w 60"/>
                <a:gd name="T7" fmla="*/ 57 h 57"/>
                <a:gd name="T8" fmla="*/ 0 w 60"/>
                <a:gd name="T9" fmla="*/ 25 h 57"/>
                <a:gd name="T10" fmla="*/ 18 w 60"/>
                <a:gd name="T11" fmla="*/ 0 h 5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57">
                  <a:moveTo>
                    <a:pt x="18" y="0"/>
                  </a:moveTo>
                  <a:lnTo>
                    <a:pt x="52" y="11"/>
                  </a:lnTo>
                  <a:lnTo>
                    <a:pt x="60" y="51"/>
                  </a:lnTo>
                  <a:lnTo>
                    <a:pt x="24" y="57"/>
                  </a:lnTo>
                  <a:lnTo>
                    <a:pt x="0" y="25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4" name="Freeform 19"/>
            <p:cNvSpPr>
              <a:spLocks/>
            </p:cNvSpPr>
            <p:nvPr/>
          </p:nvSpPr>
          <p:spPr bwMode="auto">
            <a:xfrm>
              <a:off x="909" y="3892"/>
              <a:ext cx="62" cy="53"/>
            </a:xfrm>
            <a:custGeom>
              <a:avLst/>
              <a:gdLst>
                <a:gd name="T0" fmla="*/ 46 w 62"/>
                <a:gd name="T1" fmla="*/ 2 h 53"/>
                <a:gd name="T2" fmla="*/ 62 w 62"/>
                <a:gd name="T3" fmla="*/ 32 h 53"/>
                <a:gd name="T4" fmla="*/ 38 w 62"/>
                <a:gd name="T5" fmla="*/ 53 h 53"/>
                <a:gd name="T6" fmla="*/ 0 w 62"/>
                <a:gd name="T7" fmla="*/ 35 h 53"/>
                <a:gd name="T8" fmla="*/ 12 w 62"/>
                <a:gd name="T9" fmla="*/ 0 h 53"/>
                <a:gd name="T10" fmla="*/ 46 w 62"/>
                <a:gd name="T11" fmla="*/ 2 h 5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2" h="53">
                  <a:moveTo>
                    <a:pt x="46" y="2"/>
                  </a:moveTo>
                  <a:lnTo>
                    <a:pt x="62" y="32"/>
                  </a:lnTo>
                  <a:lnTo>
                    <a:pt x="38" y="53"/>
                  </a:lnTo>
                  <a:lnTo>
                    <a:pt x="0" y="35"/>
                  </a:lnTo>
                  <a:lnTo>
                    <a:pt x="12" y="0"/>
                  </a:lnTo>
                  <a:lnTo>
                    <a:pt x="46" y="2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5" name="Freeform 20"/>
            <p:cNvSpPr>
              <a:spLocks/>
            </p:cNvSpPr>
            <p:nvPr/>
          </p:nvSpPr>
          <p:spPr bwMode="auto">
            <a:xfrm>
              <a:off x="841" y="2938"/>
              <a:ext cx="395" cy="559"/>
            </a:xfrm>
            <a:custGeom>
              <a:avLst/>
              <a:gdLst>
                <a:gd name="T0" fmla="*/ 176 w 395"/>
                <a:gd name="T1" fmla="*/ 6 h 559"/>
                <a:gd name="T2" fmla="*/ 182 w 395"/>
                <a:gd name="T3" fmla="*/ 5 h 559"/>
                <a:gd name="T4" fmla="*/ 197 w 395"/>
                <a:gd name="T5" fmla="*/ 2 h 559"/>
                <a:gd name="T6" fmla="*/ 219 w 395"/>
                <a:gd name="T7" fmla="*/ 0 h 559"/>
                <a:gd name="T8" fmla="*/ 245 w 395"/>
                <a:gd name="T9" fmla="*/ 0 h 559"/>
                <a:gd name="T10" fmla="*/ 274 w 395"/>
                <a:gd name="T11" fmla="*/ 5 h 559"/>
                <a:gd name="T12" fmla="*/ 303 w 395"/>
                <a:gd name="T13" fmla="*/ 15 h 559"/>
                <a:gd name="T14" fmla="*/ 329 w 395"/>
                <a:gd name="T15" fmla="*/ 34 h 559"/>
                <a:gd name="T16" fmla="*/ 350 w 395"/>
                <a:gd name="T17" fmla="*/ 61 h 559"/>
                <a:gd name="T18" fmla="*/ 357 w 395"/>
                <a:gd name="T19" fmla="*/ 90 h 559"/>
                <a:gd name="T20" fmla="*/ 366 w 395"/>
                <a:gd name="T21" fmla="*/ 147 h 559"/>
                <a:gd name="T22" fmla="*/ 374 w 395"/>
                <a:gd name="T23" fmla="*/ 223 h 559"/>
                <a:gd name="T24" fmla="*/ 383 w 395"/>
                <a:gd name="T25" fmla="*/ 310 h 559"/>
                <a:gd name="T26" fmla="*/ 389 w 395"/>
                <a:gd name="T27" fmla="*/ 395 h 559"/>
                <a:gd name="T28" fmla="*/ 394 w 395"/>
                <a:gd name="T29" fmla="*/ 472 h 559"/>
                <a:gd name="T30" fmla="*/ 395 w 395"/>
                <a:gd name="T31" fmla="*/ 529 h 559"/>
                <a:gd name="T32" fmla="*/ 391 w 395"/>
                <a:gd name="T33" fmla="*/ 559 h 559"/>
                <a:gd name="T34" fmla="*/ 379 w 395"/>
                <a:gd name="T35" fmla="*/ 551 h 559"/>
                <a:gd name="T36" fmla="*/ 365 w 395"/>
                <a:gd name="T37" fmla="*/ 542 h 559"/>
                <a:gd name="T38" fmla="*/ 348 w 395"/>
                <a:gd name="T39" fmla="*/ 534 h 559"/>
                <a:gd name="T40" fmla="*/ 329 w 395"/>
                <a:gd name="T41" fmla="*/ 526 h 559"/>
                <a:gd name="T42" fmla="*/ 310 w 395"/>
                <a:gd name="T43" fmla="*/ 518 h 559"/>
                <a:gd name="T44" fmla="*/ 289 w 395"/>
                <a:gd name="T45" fmla="*/ 511 h 559"/>
                <a:gd name="T46" fmla="*/ 267 w 395"/>
                <a:gd name="T47" fmla="*/ 504 h 559"/>
                <a:gd name="T48" fmla="*/ 245 w 395"/>
                <a:gd name="T49" fmla="*/ 497 h 559"/>
                <a:gd name="T50" fmla="*/ 225 w 395"/>
                <a:gd name="T51" fmla="*/ 492 h 559"/>
                <a:gd name="T52" fmla="*/ 204 w 395"/>
                <a:gd name="T53" fmla="*/ 487 h 559"/>
                <a:gd name="T54" fmla="*/ 183 w 395"/>
                <a:gd name="T55" fmla="*/ 481 h 559"/>
                <a:gd name="T56" fmla="*/ 165 w 395"/>
                <a:gd name="T57" fmla="*/ 478 h 559"/>
                <a:gd name="T58" fmla="*/ 149 w 395"/>
                <a:gd name="T59" fmla="*/ 474 h 559"/>
                <a:gd name="T60" fmla="*/ 134 w 395"/>
                <a:gd name="T61" fmla="*/ 472 h 559"/>
                <a:gd name="T62" fmla="*/ 121 w 395"/>
                <a:gd name="T63" fmla="*/ 471 h 559"/>
                <a:gd name="T64" fmla="*/ 112 w 395"/>
                <a:gd name="T65" fmla="*/ 470 h 559"/>
                <a:gd name="T66" fmla="*/ 97 w 395"/>
                <a:gd name="T67" fmla="*/ 465 h 559"/>
                <a:gd name="T68" fmla="*/ 81 w 395"/>
                <a:gd name="T69" fmla="*/ 452 h 559"/>
                <a:gd name="T70" fmla="*/ 65 w 395"/>
                <a:gd name="T71" fmla="*/ 436 h 559"/>
                <a:gd name="T72" fmla="*/ 48 w 395"/>
                <a:gd name="T73" fmla="*/ 416 h 559"/>
                <a:gd name="T74" fmla="*/ 33 w 395"/>
                <a:gd name="T75" fmla="*/ 395 h 559"/>
                <a:gd name="T76" fmla="*/ 21 w 395"/>
                <a:gd name="T77" fmla="*/ 373 h 559"/>
                <a:gd name="T78" fmla="*/ 9 w 395"/>
                <a:gd name="T79" fmla="*/ 355 h 559"/>
                <a:gd name="T80" fmla="*/ 0 w 395"/>
                <a:gd name="T81" fmla="*/ 340 h 559"/>
                <a:gd name="T82" fmla="*/ 17 w 395"/>
                <a:gd name="T83" fmla="*/ 329 h 559"/>
                <a:gd name="T84" fmla="*/ 35 w 395"/>
                <a:gd name="T85" fmla="*/ 318 h 559"/>
                <a:gd name="T86" fmla="*/ 52 w 395"/>
                <a:gd name="T87" fmla="*/ 304 h 559"/>
                <a:gd name="T88" fmla="*/ 68 w 395"/>
                <a:gd name="T89" fmla="*/ 290 h 559"/>
                <a:gd name="T90" fmla="*/ 82 w 395"/>
                <a:gd name="T91" fmla="*/ 276 h 559"/>
                <a:gd name="T92" fmla="*/ 93 w 395"/>
                <a:gd name="T93" fmla="*/ 261 h 559"/>
                <a:gd name="T94" fmla="*/ 101 w 395"/>
                <a:gd name="T95" fmla="*/ 246 h 559"/>
                <a:gd name="T96" fmla="*/ 106 w 395"/>
                <a:gd name="T97" fmla="*/ 231 h 559"/>
                <a:gd name="T98" fmla="*/ 108 w 395"/>
                <a:gd name="T99" fmla="*/ 211 h 559"/>
                <a:gd name="T100" fmla="*/ 112 w 395"/>
                <a:gd name="T101" fmla="*/ 180 h 559"/>
                <a:gd name="T102" fmla="*/ 118 w 395"/>
                <a:gd name="T103" fmla="*/ 143 h 559"/>
                <a:gd name="T104" fmla="*/ 124 w 395"/>
                <a:gd name="T105" fmla="*/ 104 h 559"/>
                <a:gd name="T106" fmla="*/ 134 w 395"/>
                <a:gd name="T107" fmla="*/ 67 h 559"/>
                <a:gd name="T108" fmla="*/ 145 w 395"/>
                <a:gd name="T109" fmla="*/ 36 h 559"/>
                <a:gd name="T110" fmla="*/ 159 w 395"/>
                <a:gd name="T111" fmla="*/ 14 h 559"/>
                <a:gd name="T112" fmla="*/ 176 w 395"/>
                <a:gd name="T113" fmla="*/ 6 h 559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395" h="559">
                  <a:moveTo>
                    <a:pt x="176" y="6"/>
                  </a:moveTo>
                  <a:lnTo>
                    <a:pt x="182" y="5"/>
                  </a:lnTo>
                  <a:lnTo>
                    <a:pt x="197" y="2"/>
                  </a:lnTo>
                  <a:lnTo>
                    <a:pt x="219" y="0"/>
                  </a:lnTo>
                  <a:lnTo>
                    <a:pt x="245" y="0"/>
                  </a:lnTo>
                  <a:lnTo>
                    <a:pt x="274" y="5"/>
                  </a:lnTo>
                  <a:lnTo>
                    <a:pt x="303" y="15"/>
                  </a:lnTo>
                  <a:lnTo>
                    <a:pt x="329" y="34"/>
                  </a:lnTo>
                  <a:lnTo>
                    <a:pt x="350" y="61"/>
                  </a:lnTo>
                  <a:lnTo>
                    <a:pt x="357" y="90"/>
                  </a:lnTo>
                  <a:lnTo>
                    <a:pt x="366" y="147"/>
                  </a:lnTo>
                  <a:lnTo>
                    <a:pt x="374" y="223"/>
                  </a:lnTo>
                  <a:lnTo>
                    <a:pt x="383" y="310"/>
                  </a:lnTo>
                  <a:lnTo>
                    <a:pt x="389" y="395"/>
                  </a:lnTo>
                  <a:lnTo>
                    <a:pt x="394" y="472"/>
                  </a:lnTo>
                  <a:lnTo>
                    <a:pt x="395" y="529"/>
                  </a:lnTo>
                  <a:lnTo>
                    <a:pt x="391" y="559"/>
                  </a:lnTo>
                  <a:lnTo>
                    <a:pt x="379" y="551"/>
                  </a:lnTo>
                  <a:lnTo>
                    <a:pt x="365" y="542"/>
                  </a:lnTo>
                  <a:lnTo>
                    <a:pt x="348" y="534"/>
                  </a:lnTo>
                  <a:lnTo>
                    <a:pt x="329" y="526"/>
                  </a:lnTo>
                  <a:lnTo>
                    <a:pt x="310" y="518"/>
                  </a:lnTo>
                  <a:lnTo>
                    <a:pt x="289" y="511"/>
                  </a:lnTo>
                  <a:lnTo>
                    <a:pt x="267" y="504"/>
                  </a:lnTo>
                  <a:lnTo>
                    <a:pt x="245" y="497"/>
                  </a:lnTo>
                  <a:lnTo>
                    <a:pt x="225" y="492"/>
                  </a:lnTo>
                  <a:lnTo>
                    <a:pt x="204" y="487"/>
                  </a:lnTo>
                  <a:lnTo>
                    <a:pt x="183" y="481"/>
                  </a:lnTo>
                  <a:lnTo>
                    <a:pt x="165" y="478"/>
                  </a:lnTo>
                  <a:lnTo>
                    <a:pt x="149" y="474"/>
                  </a:lnTo>
                  <a:lnTo>
                    <a:pt x="134" y="472"/>
                  </a:lnTo>
                  <a:lnTo>
                    <a:pt x="121" y="471"/>
                  </a:lnTo>
                  <a:lnTo>
                    <a:pt x="112" y="470"/>
                  </a:lnTo>
                  <a:lnTo>
                    <a:pt x="97" y="465"/>
                  </a:lnTo>
                  <a:lnTo>
                    <a:pt x="81" y="452"/>
                  </a:lnTo>
                  <a:lnTo>
                    <a:pt x="65" y="436"/>
                  </a:lnTo>
                  <a:lnTo>
                    <a:pt x="48" y="416"/>
                  </a:lnTo>
                  <a:lnTo>
                    <a:pt x="33" y="395"/>
                  </a:lnTo>
                  <a:lnTo>
                    <a:pt x="21" y="373"/>
                  </a:lnTo>
                  <a:lnTo>
                    <a:pt x="9" y="355"/>
                  </a:lnTo>
                  <a:lnTo>
                    <a:pt x="0" y="340"/>
                  </a:lnTo>
                  <a:lnTo>
                    <a:pt x="17" y="329"/>
                  </a:lnTo>
                  <a:lnTo>
                    <a:pt x="35" y="318"/>
                  </a:lnTo>
                  <a:lnTo>
                    <a:pt x="52" y="304"/>
                  </a:lnTo>
                  <a:lnTo>
                    <a:pt x="68" y="290"/>
                  </a:lnTo>
                  <a:lnTo>
                    <a:pt x="82" y="276"/>
                  </a:lnTo>
                  <a:lnTo>
                    <a:pt x="93" y="261"/>
                  </a:lnTo>
                  <a:lnTo>
                    <a:pt x="101" y="246"/>
                  </a:lnTo>
                  <a:lnTo>
                    <a:pt x="106" y="231"/>
                  </a:lnTo>
                  <a:lnTo>
                    <a:pt x="108" y="211"/>
                  </a:lnTo>
                  <a:lnTo>
                    <a:pt x="112" y="180"/>
                  </a:lnTo>
                  <a:lnTo>
                    <a:pt x="118" y="143"/>
                  </a:lnTo>
                  <a:lnTo>
                    <a:pt x="124" y="104"/>
                  </a:lnTo>
                  <a:lnTo>
                    <a:pt x="134" y="67"/>
                  </a:lnTo>
                  <a:lnTo>
                    <a:pt x="145" y="36"/>
                  </a:lnTo>
                  <a:lnTo>
                    <a:pt x="159" y="14"/>
                  </a:lnTo>
                  <a:lnTo>
                    <a:pt x="176" y="6"/>
                  </a:lnTo>
                  <a:close/>
                </a:path>
              </a:pathLst>
            </a:custGeom>
            <a:solidFill>
              <a:srgbClr val="7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6" name="Freeform 21"/>
            <p:cNvSpPr>
              <a:spLocks/>
            </p:cNvSpPr>
            <p:nvPr/>
          </p:nvSpPr>
          <p:spPr bwMode="auto">
            <a:xfrm>
              <a:off x="1167" y="2985"/>
              <a:ext cx="168" cy="146"/>
            </a:xfrm>
            <a:custGeom>
              <a:avLst/>
              <a:gdLst>
                <a:gd name="T0" fmla="*/ 0 w 168"/>
                <a:gd name="T1" fmla="*/ 31 h 146"/>
                <a:gd name="T2" fmla="*/ 26 w 168"/>
                <a:gd name="T3" fmla="*/ 0 h 146"/>
                <a:gd name="T4" fmla="*/ 168 w 168"/>
                <a:gd name="T5" fmla="*/ 80 h 146"/>
                <a:gd name="T6" fmla="*/ 143 w 168"/>
                <a:gd name="T7" fmla="*/ 146 h 146"/>
                <a:gd name="T8" fmla="*/ 101 w 168"/>
                <a:gd name="T9" fmla="*/ 112 h 146"/>
                <a:gd name="T10" fmla="*/ 33 w 168"/>
                <a:gd name="T11" fmla="*/ 115 h 146"/>
                <a:gd name="T12" fmla="*/ 0 w 168"/>
                <a:gd name="T13" fmla="*/ 31 h 14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8" h="146">
                  <a:moveTo>
                    <a:pt x="0" y="31"/>
                  </a:moveTo>
                  <a:lnTo>
                    <a:pt x="26" y="0"/>
                  </a:lnTo>
                  <a:lnTo>
                    <a:pt x="168" y="80"/>
                  </a:lnTo>
                  <a:lnTo>
                    <a:pt x="143" y="146"/>
                  </a:lnTo>
                  <a:lnTo>
                    <a:pt x="101" y="112"/>
                  </a:lnTo>
                  <a:lnTo>
                    <a:pt x="33" y="115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FF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7" name="Freeform 22"/>
            <p:cNvSpPr>
              <a:spLocks/>
            </p:cNvSpPr>
            <p:nvPr/>
          </p:nvSpPr>
          <p:spPr bwMode="auto">
            <a:xfrm>
              <a:off x="945" y="3509"/>
              <a:ext cx="113" cy="190"/>
            </a:xfrm>
            <a:custGeom>
              <a:avLst/>
              <a:gdLst>
                <a:gd name="T0" fmla="*/ 62 w 113"/>
                <a:gd name="T1" fmla="*/ 0 h 190"/>
                <a:gd name="T2" fmla="*/ 0 w 113"/>
                <a:gd name="T3" fmla="*/ 6 h 190"/>
                <a:gd name="T4" fmla="*/ 79 w 113"/>
                <a:gd name="T5" fmla="*/ 190 h 190"/>
                <a:gd name="T6" fmla="*/ 113 w 113"/>
                <a:gd name="T7" fmla="*/ 140 h 190"/>
                <a:gd name="T8" fmla="*/ 95 w 113"/>
                <a:gd name="T9" fmla="*/ 71 h 190"/>
                <a:gd name="T10" fmla="*/ 91 w 113"/>
                <a:gd name="T11" fmla="*/ 30 h 190"/>
                <a:gd name="T12" fmla="*/ 62 w 113"/>
                <a:gd name="T13" fmla="*/ 0 h 19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3" h="190">
                  <a:moveTo>
                    <a:pt x="62" y="0"/>
                  </a:moveTo>
                  <a:lnTo>
                    <a:pt x="0" y="6"/>
                  </a:lnTo>
                  <a:lnTo>
                    <a:pt x="79" y="190"/>
                  </a:lnTo>
                  <a:lnTo>
                    <a:pt x="113" y="140"/>
                  </a:lnTo>
                  <a:lnTo>
                    <a:pt x="95" y="71"/>
                  </a:lnTo>
                  <a:lnTo>
                    <a:pt x="91" y="30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FF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8" name="Freeform 23"/>
            <p:cNvSpPr>
              <a:spLocks/>
            </p:cNvSpPr>
            <p:nvPr/>
          </p:nvSpPr>
          <p:spPr bwMode="auto">
            <a:xfrm>
              <a:off x="887" y="3593"/>
              <a:ext cx="200" cy="221"/>
            </a:xfrm>
            <a:custGeom>
              <a:avLst/>
              <a:gdLst>
                <a:gd name="T0" fmla="*/ 106 w 200"/>
                <a:gd name="T1" fmla="*/ 101 h 221"/>
                <a:gd name="T2" fmla="*/ 12 w 200"/>
                <a:gd name="T3" fmla="*/ 166 h 221"/>
                <a:gd name="T4" fmla="*/ 0 w 200"/>
                <a:gd name="T5" fmla="*/ 198 h 221"/>
                <a:gd name="T6" fmla="*/ 81 w 200"/>
                <a:gd name="T7" fmla="*/ 221 h 221"/>
                <a:gd name="T8" fmla="*/ 127 w 200"/>
                <a:gd name="T9" fmla="*/ 184 h 221"/>
                <a:gd name="T10" fmla="*/ 169 w 200"/>
                <a:gd name="T11" fmla="*/ 185 h 221"/>
                <a:gd name="T12" fmla="*/ 177 w 200"/>
                <a:gd name="T13" fmla="*/ 122 h 221"/>
                <a:gd name="T14" fmla="*/ 200 w 200"/>
                <a:gd name="T15" fmla="*/ 25 h 221"/>
                <a:gd name="T16" fmla="*/ 98 w 200"/>
                <a:gd name="T17" fmla="*/ 0 h 221"/>
                <a:gd name="T18" fmla="*/ 106 w 200"/>
                <a:gd name="T19" fmla="*/ 101 h 22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00" h="221">
                  <a:moveTo>
                    <a:pt x="106" y="101"/>
                  </a:moveTo>
                  <a:lnTo>
                    <a:pt x="12" y="166"/>
                  </a:lnTo>
                  <a:lnTo>
                    <a:pt x="0" y="198"/>
                  </a:lnTo>
                  <a:lnTo>
                    <a:pt x="81" y="221"/>
                  </a:lnTo>
                  <a:lnTo>
                    <a:pt x="127" y="184"/>
                  </a:lnTo>
                  <a:lnTo>
                    <a:pt x="169" y="185"/>
                  </a:lnTo>
                  <a:lnTo>
                    <a:pt x="177" y="122"/>
                  </a:lnTo>
                  <a:lnTo>
                    <a:pt x="200" y="25"/>
                  </a:lnTo>
                  <a:lnTo>
                    <a:pt x="98" y="0"/>
                  </a:lnTo>
                  <a:lnTo>
                    <a:pt x="106" y="10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9" name="Freeform 24"/>
            <p:cNvSpPr>
              <a:spLocks/>
            </p:cNvSpPr>
            <p:nvPr/>
          </p:nvSpPr>
          <p:spPr bwMode="auto">
            <a:xfrm>
              <a:off x="924" y="3327"/>
              <a:ext cx="252" cy="177"/>
            </a:xfrm>
            <a:custGeom>
              <a:avLst/>
              <a:gdLst>
                <a:gd name="T0" fmla="*/ 214 w 252"/>
                <a:gd name="T1" fmla="*/ 0 h 177"/>
                <a:gd name="T2" fmla="*/ 252 w 252"/>
                <a:gd name="T3" fmla="*/ 93 h 177"/>
                <a:gd name="T4" fmla="*/ 46 w 252"/>
                <a:gd name="T5" fmla="*/ 177 h 177"/>
                <a:gd name="T6" fmla="*/ 14 w 252"/>
                <a:gd name="T7" fmla="*/ 173 h 177"/>
                <a:gd name="T8" fmla="*/ 0 w 252"/>
                <a:gd name="T9" fmla="*/ 126 h 177"/>
                <a:gd name="T10" fmla="*/ 14 w 252"/>
                <a:gd name="T11" fmla="*/ 100 h 177"/>
                <a:gd name="T12" fmla="*/ 214 w 252"/>
                <a:gd name="T13" fmla="*/ 0 h 17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52" h="177">
                  <a:moveTo>
                    <a:pt x="214" y="0"/>
                  </a:moveTo>
                  <a:lnTo>
                    <a:pt x="252" y="93"/>
                  </a:lnTo>
                  <a:lnTo>
                    <a:pt x="46" y="177"/>
                  </a:lnTo>
                  <a:lnTo>
                    <a:pt x="14" y="173"/>
                  </a:lnTo>
                  <a:lnTo>
                    <a:pt x="0" y="126"/>
                  </a:lnTo>
                  <a:lnTo>
                    <a:pt x="14" y="100"/>
                  </a:lnTo>
                  <a:lnTo>
                    <a:pt x="21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0" name="Freeform 25"/>
            <p:cNvSpPr>
              <a:spLocks/>
            </p:cNvSpPr>
            <p:nvPr/>
          </p:nvSpPr>
          <p:spPr bwMode="auto">
            <a:xfrm>
              <a:off x="1283" y="3090"/>
              <a:ext cx="138" cy="106"/>
            </a:xfrm>
            <a:custGeom>
              <a:avLst/>
              <a:gdLst>
                <a:gd name="T0" fmla="*/ 50 w 138"/>
                <a:gd name="T1" fmla="*/ 0 h 106"/>
                <a:gd name="T2" fmla="*/ 138 w 138"/>
                <a:gd name="T3" fmla="*/ 86 h 106"/>
                <a:gd name="T4" fmla="*/ 112 w 138"/>
                <a:gd name="T5" fmla="*/ 106 h 106"/>
                <a:gd name="T6" fmla="*/ 0 w 138"/>
                <a:gd name="T7" fmla="*/ 36 h 106"/>
                <a:gd name="T8" fmla="*/ 50 w 138"/>
                <a:gd name="T9" fmla="*/ 0 h 1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8" h="106">
                  <a:moveTo>
                    <a:pt x="50" y="0"/>
                  </a:moveTo>
                  <a:lnTo>
                    <a:pt x="138" y="86"/>
                  </a:lnTo>
                  <a:lnTo>
                    <a:pt x="112" y="106"/>
                  </a:lnTo>
                  <a:lnTo>
                    <a:pt x="0" y="36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FF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1" name="Freeform 26"/>
            <p:cNvSpPr>
              <a:spLocks/>
            </p:cNvSpPr>
            <p:nvPr/>
          </p:nvSpPr>
          <p:spPr bwMode="auto">
            <a:xfrm>
              <a:off x="1380" y="3189"/>
              <a:ext cx="161" cy="152"/>
            </a:xfrm>
            <a:custGeom>
              <a:avLst/>
              <a:gdLst>
                <a:gd name="T0" fmla="*/ 48 w 161"/>
                <a:gd name="T1" fmla="*/ 0 h 152"/>
                <a:gd name="T2" fmla="*/ 2 w 161"/>
                <a:gd name="T3" fmla="*/ 44 h 152"/>
                <a:gd name="T4" fmla="*/ 0 w 161"/>
                <a:gd name="T5" fmla="*/ 67 h 152"/>
                <a:gd name="T6" fmla="*/ 36 w 161"/>
                <a:gd name="T7" fmla="*/ 61 h 152"/>
                <a:gd name="T8" fmla="*/ 37 w 161"/>
                <a:gd name="T9" fmla="*/ 127 h 152"/>
                <a:gd name="T10" fmla="*/ 57 w 161"/>
                <a:gd name="T11" fmla="*/ 140 h 152"/>
                <a:gd name="T12" fmla="*/ 64 w 161"/>
                <a:gd name="T13" fmla="*/ 79 h 152"/>
                <a:gd name="T14" fmla="*/ 83 w 161"/>
                <a:gd name="T15" fmla="*/ 152 h 152"/>
                <a:gd name="T16" fmla="*/ 102 w 161"/>
                <a:gd name="T17" fmla="*/ 150 h 152"/>
                <a:gd name="T18" fmla="*/ 83 w 161"/>
                <a:gd name="T19" fmla="*/ 73 h 152"/>
                <a:gd name="T20" fmla="*/ 118 w 161"/>
                <a:gd name="T21" fmla="*/ 132 h 152"/>
                <a:gd name="T22" fmla="*/ 140 w 161"/>
                <a:gd name="T23" fmla="*/ 122 h 152"/>
                <a:gd name="T24" fmla="*/ 97 w 161"/>
                <a:gd name="T25" fmla="*/ 55 h 152"/>
                <a:gd name="T26" fmla="*/ 145 w 161"/>
                <a:gd name="T27" fmla="*/ 101 h 152"/>
                <a:gd name="T28" fmla="*/ 161 w 161"/>
                <a:gd name="T29" fmla="*/ 98 h 152"/>
                <a:gd name="T30" fmla="*/ 90 w 161"/>
                <a:gd name="T31" fmla="*/ 14 h 152"/>
                <a:gd name="T32" fmla="*/ 48 w 161"/>
                <a:gd name="T33" fmla="*/ 0 h 15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61" h="152">
                  <a:moveTo>
                    <a:pt x="48" y="0"/>
                  </a:moveTo>
                  <a:lnTo>
                    <a:pt x="2" y="44"/>
                  </a:lnTo>
                  <a:lnTo>
                    <a:pt x="0" y="67"/>
                  </a:lnTo>
                  <a:lnTo>
                    <a:pt x="36" y="61"/>
                  </a:lnTo>
                  <a:lnTo>
                    <a:pt x="37" y="127"/>
                  </a:lnTo>
                  <a:lnTo>
                    <a:pt x="57" y="140"/>
                  </a:lnTo>
                  <a:lnTo>
                    <a:pt x="64" y="79"/>
                  </a:lnTo>
                  <a:lnTo>
                    <a:pt x="83" y="152"/>
                  </a:lnTo>
                  <a:lnTo>
                    <a:pt x="102" y="150"/>
                  </a:lnTo>
                  <a:lnTo>
                    <a:pt x="83" y="73"/>
                  </a:lnTo>
                  <a:lnTo>
                    <a:pt x="118" y="132"/>
                  </a:lnTo>
                  <a:lnTo>
                    <a:pt x="140" y="122"/>
                  </a:lnTo>
                  <a:lnTo>
                    <a:pt x="97" y="55"/>
                  </a:lnTo>
                  <a:lnTo>
                    <a:pt x="145" y="101"/>
                  </a:lnTo>
                  <a:lnTo>
                    <a:pt x="161" y="98"/>
                  </a:lnTo>
                  <a:lnTo>
                    <a:pt x="90" y="14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2" name="Freeform 27"/>
            <p:cNvSpPr>
              <a:spLocks/>
            </p:cNvSpPr>
            <p:nvPr/>
          </p:nvSpPr>
          <p:spPr bwMode="auto">
            <a:xfrm>
              <a:off x="788" y="2973"/>
              <a:ext cx="197" cy="79"/>
            </a:xfrm>
            <a:custGeom>
              <a:avLst/>
              <a:gdLst>
                <a:gd name="T0" fmla="*/ 197 w 197"/>
                <a:gd name="T1" fmla="*/ 50 h 79"/>
                <a:gd name="T2" fmla="*/ 195 w 197"/>
                <a:gd name="T3" fmla="*/ 3 h 79"/>
                <a:gd name="T4" fmla="*/ 24 w 197"/>
                <a:gd name="T5" fmla="*/ 0 h 79"/>
                <a:gd name="T6" fmla="*/ 0 w 197"/>
                <a:gd name="T7" fmla="*/ 57 h 79"/>
                <a:gd name="T8" fmla="*/ 36 w 197"/>
                <a:gd name="T9" fmla="*/ 47 h 79"/>
                <a:gd name="T10" fmla="*/ 113 w 197"/>
                <a:gd name="T11" fmla="*/ 79 h 79"/>
                <a:gd name="T12" fmla="*/ 197 w 197"/>
                <a:gd name="T13" fmla="*/ 50 h 7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7" h="79">
                  <a:moveTo>
                    <a:pt x="197" y="50"/>
                  </a:moveTo>
                  <a:lnTo>
                    <a:pt x="195" y="3"/>
                  </a:lnTo>
                  <a:lnTo>
                    <a:pt x="24" y="0"/>
                  </a:lnTo>
                  <a:lnTo>
                    <a:pt x="0" y="57"/>
                  </a:lnTo>
                  <a:lnTo>
                    <a:pt x="36" y="47"/>
                  </a:lnTo>
                  <a:lnTo>
                    <a:pt x="113" y="79"/>
                  </a:lnTo>
                  <a:lnTo>
                    <a:pt x="197" y="50"/>
                  </a:lnTo>
                  <a:close/>
                </a:path>
              </a:pathLst>
            </a:custGeom>
            <a:solidFill>
              <a:srgbClr val="FF00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3" name="Freeform 28"/>
            <p:cNvSpPr>
              <a:spLocks/>
            </p:cNvSpPr>
            <p:nvPr/>
          </p:nvSpPr>
          <p:spPr bwMode="auto">
            <a:xfrm>
              <a:off x="656" y="2988"/>
              <a:ext cx="155" cy="51"/>
            </a:xfrm>
            <a:custGeom>
              <a:avLst/>
              <a:gdLst>
                <a:gd name="T0" fmla="*/ 113 w 155"/>
                <a:gd name="T1" fmla="*/ 1 h 51"/>
                <a:gd name="T2" fmla="*/ 0 w 155"/>
                <a:gd name="T3" fmla="*/ 0 h 51"/>
                <a:gd name="T4" fmla="*/ 30 w 155"/>
                <a:gd name="T5" fmla="*/ 30 h 51"/>
                <a:gd name="T6" fmla="*/ 155 w 155"/>
                <a:gd name="T7" fmla="*/ 51 h 51"/>
                <a:gd name="T8" fmla="*/ 113 w 155"/>
                <a:gd name="T9" fmla="*/ 1 h 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5" h="51">
                  <a:moveTo>
                    <a:pt x="113" y="1"/>
                  </a:moveTo>
                  <a:lnTo>
                    <a:pt x="0" y="0"/>
                  </a:lnTo>
                  <a:lnTo>
                    <a:pt x="30" y="30"/>
                  </a:lnTo>
                  <a:lnTo>
                    <a:pt x="155" y="51"/>
                  </a:lnTo>
                  <a:lnTo>
                    <a:pt x="113" y="1"/>
                  </a:lnTo>
                  <a:close/>
                </a:path>
              </a:pathLst>
            </a:custGeom>
            <a:solidFill>
              <a:srgbClr val="007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4" name="Freeform 29"/>
            <p:cNvSpPr>
              <a:spLocks/>
            </p:cNvSpPr>
            <p:nvPr/>
          </p:nvSpPr>
          <p:spPr bwMode="auto">
            <a:xfrm>
              <a:off x="528" y="2966"/>
              <a:ext cx="134" cy="126"/>
            </a:xfrm>
            <a:custGeom>
              <a:avLst/>
              <a:gdLst>
                <a:gd name="T0" fmla="*/ 134 w 134"/>
                <a:gd name="T1" fmla="*/ 56 h 126"/>
                <a:gd name="T2" fmla="*/ 131 w 134"/>
                <a:gd name="T3" fmla="*/ 107 h 126"/>
                <a:gd name="T4" fmla="*/ 121 w 134"/>
                <a:gd name="T5" fmla="*/ 126 h 126"/>
                <a:gd name="T6" fmla="*/ 108 w 134"/>
                <a:gd name="T7" fmla="*/ 93 h 126"/>
                <a:gd name="T8" fmla="*/ 51 w 134"/>
                <a:gd name="T9" fmla="*/ 123 h 126"/>
                <a:gd name="T10" fmla="*/ 29 w 134"/>
                <a:gd name="T11" fmla="*/ 111 h 126"/>
                <a:gd name="T12" fmla="*/ 79 w 134"/>
                <a:gd name="T13" fmla="*/ 77 h 126"/>
                <a:gd name="T14" fmla="*/ 7 w 134"/>
                <a:gd name="T15" fmla="*/ 94 h 126"/>
                <a:gd name="T16" fmla="*/ 0 w 134"/>
                <a:gd name="T17" fmla="*/ 76 h 126"/>
                <a:gd name="T18" fmla="*/ 77 w 134"/>
                <a:gd name="T19" fmla="*/ 57 h 126"/>
                <a:gd name="T20" fmla="*/ 6 w 134"/>
                <a:gd name="T21" fmla="*/ 54 h 126"/>
                <a:gd name="T22" fmla="*/ 6 w 134"/>
                <a:gd name="T23" fmla="*/ 30 h 126"/>
                <a:gd name="T24" fmla="*/ 85 w 134"/>
                <a:gd name="T25" fmla="*/ 37 h 126"/>
                <a:gd name="T26" fmla="*/ 22 w 134"/>
                <a:gd name="T27" fmla="*/ 16 h 126"/>
                <a:gd name="T28" fmla="*/ 17 w 134"/>
                <a:gd name="T29" fmla="*/ 0 h 126"/>
                <a:gd name="T30" fmla="*/ 114 w 134"/>
                <a:gd name="T31" fmla="*/ 24 h 126"/>
                <a:gd name="T32" fmla="*/ 134 w 134"/>
                <a:gd name="T33" fmla="*/ 56 h 12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34" h="126">
                  <a:moveTo>
                    <a:pt x="134" y="56"/>
                  </a:moveTo>
                  <a:lnTo>
                    <a:pt x="131" y="107"/>
                  </a:lnTo>
                  <a:lnTo>
                    <a:pt x="121" y="126"/>
                  </a:lnTo>
                  <a:lnTo>
                    <a:pt x="108" y="93"/>
                  </a:lnTo>
                  <a:lnTo>
                    <a:pt x="51" y="123"/>
                  </a:lnTo>
                  <a:lnTo>
                    <a:pt x="29" y="111"/>
                  </a:lnTo>
                  <a:lnTo>
                    <a:pt x="79" y="77"/>
                  </a:lnTo>
                  <a:lnTo>
                    <a:pt x="7" y="94"/>
                  </a:lnTo>
                  <a:lnTo>
                    <a:pt x="0" y="76"/>
                  </a:lnTo>
                  <a:lnTo>
                    <a:pt x="77" y="57"/>
                  </a:lnTo>
                  <a:lnTo>
                    <a:pt x="6" y="54"/>
                  </a:lnTo>
                  <a:lnTo>
                    <a:pt x="6" y="30"/>
                  </a:lnTo>
                  <a:lnTo>
                    <a:pt x="85" y="37"/>
                  </a:lnTo>
                  <a:lnTo>
                    <a:pt x="22" y="16"/>
                  </a:lnTo>
                  <a:lnTo>
                    <a:pt x="17" y="0"/>
                  </a:lnTo>
                  <a:lnTo>
                    <a:pt x="114" y="24"/>
                  </a:lnTo>
                  <a:lnTo>
                    <a:pt x="134" y="5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5" name="Freeform 30"/>
            <p:cNvSpPr>
              <a:spLocks/>
            </p:cNvSpPr>
            <p:nvPr/>
          </p:nvSpPr>
          <p:spPr bwMode="auto">
            <a:xfrm>
              <a:off x="754" y="3408"/>
              <a:ext cx="99" cy="99"/>
            </a:xfrm>
            <a:custGeom>
              <a:avLst/>
              <a:gdLst>
                <a:gd name="T0" fmla="*/ 54 w 99"/>
                <a:gd name="T1" fmla="*/ 0 h 99"/>
                <a:gd name="T2" fmla="*/ 0 w 99"/>
                <a:gd name="T3" fmla="*/ 19 h 99"/>
                <a:gd name="T4" fmla="*/ 38 w 99"/>
                <a:gd name="T5" fmla="*/ 93 h 99"/>
                <a:gd name="T6" fmla="*/ 89 w 99"/>
                <a:gd name="T7" fmla="*/ 99 h 99"/>
                <a:gd name="T8" fmla="*/ 99 w 99"/>
                <a:gd name="T9" fmla="*/ 79 h 99"/>
                <a:gd name="T10" fmla="*/ 54 w 99"/>
                <a:gd name="T11" fmla="*/ 0 h 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9" h="99">
                  <a:moveTo>
                    <a:pt x="54" y="0"/>
                  </a:moveTo>
                  <a:lnTo>
                    <a:pt x="0" y="19"/>
                  </a:lnTo>
                  <a:lnTo>
                    <a:pt x="38" y="93"/>
                  </a:lnTo>
                  <a:lnTo>
                    <a:pt x="89" y="99"/>
                  </a:lnTo>
                  <a:lnTo>
                    <a:pt x="99" y="79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6" name="Freeform 31"/>
            <p:cNvSpPr>
              <a:spLocks/>
            </p:cNvSpPr>
            <p:nvPr/>
          </p:nvSpPr>
          <p:spPr bwMode="auto">
            <a:xfrm>
              <a:off x="732" y="3273"/>
              <a:ext cx="316" cy="137"/>
            </a:xfrm>
            <a:custGeom>
              <a:avLst/>
              <a:gdLst>
                <a:gd name="T0" fmla="*/ 292 w 316"/>
                <a:gd name="T1" fmla="*/ 0 h 137"/>
                <a:gd name="T2" fmla="*/ 316 w 316"/>
                <a:gd name="T3" fmla="*/ 82 h 137"/>
                <a:gd name="T4" fmla="*/ 34 w 316"/>
                <a:gd name="T5" fmla="*/ 137 h 137"/>
                <a:gd name="T6" fmla="*/ 4 w 316"/>
                <a:gd name="T7" fmla="*/ 127 h 137"/>
                <a:gd name="T8" fmla="*/ 0 w 316"/>
                <a:gd name="T9" fmla="*/ 96 h 137"/>
                <a:gd name="T10" fmla="*/ 18 w 316"/>
                <a:gd name="T11" fmla="*/ 46 h 137"/>
                <a:gd name="T12" fmla="*/ 292 w 316"/>
                <a:gd name="T13" fmla="*/ 0 h 1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16" h="137">
                  <a:moveTo>
                    <a:pt x="292" y="0"/>
                  </a:moveTo>
                  <a:lnTo>
                    <a:pt x="316" y="82"/>
                  </a:lnTo>
                  <a:lnTo>
                    <a:pt x="34" y="137"/>
                  </a:lnTo>
                  <a:lnTo>
                    <a:pt x="4" y="127"/>
                  </a:lnTo>
                  <a:lnTo>
                    <a:pt x="0" y="96"/>
                  </a:lnTo>
                  <a:lnTo>
                    <a:pt x="18" y="46"/>
                  </a:lnTo>
                  <a:lnTo>
                    <a:pt x="292" y="0"/>
                  </a:lnTo>
                  <a:close/>
                </a:path>
              </a:pathLst>
            </a:custGeom>
            <a:solidFill>
              <a:srgbClr val="FF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7" name="Freeform 32"/>
            <p:cNvSpPr>
              <a:spLocks/>
            </p:cNvSpPr>
            <p:nvPr/>
          </p:nvSpPr>
          <p:spPr bwMode="auto">
            <a:xfrm>
              <a:off x="685" y="3504"/>
              <a:ext cx="195" cy="192"/>
            </a:xfrm>
            <a:custGeom>
              <a:avLst/>
              <a:gdLst>
                <a:gd name="T0" fmla="*/ 178 w 195"/>
                <a:gd name="T1" fmla="*/ 102 h 192"/>
                <a:gd name="T2" fmla="*/ 170 w 195"/>
                <a:gd name="T3" fmla="*/ 151 h 192"/>
                <a:gd name="T4" fmla="*/ 123 w 195"/>
                <a:gd name="T5" fmla="*/ 161 h 192"/>
                <a:gd name="T6" fmla="*/ 76 w 195"/>
                <a:gd name="T7" fmla="*/ 192 h 192"/>
                <a:gd name="T8" fmla="*/ 0 w 195"/>
                <a:gd name="T9" fmla="*/ 163 h 192"/>
                <a:gd name="T10" fmla="*/ 16 w 195"/>
                <a:gd name="T11" fmla="*/ 129 h 192"/>
                <a:gd name="T12" fmla="*/ 109 w 195"/>
                <a:gd name="T13" fmla="*/ 89 h 192"/>
                <a:gd name="T14" fmla="*/ 87 w 195"/>
                <a:gd name="T15" fmla="*/ 0 h 192"/>
                <a:gd name="T16" fmla="*/ 195 w 195"/>
                <a:gd name="T17" fmla="*/ 21 h 192"/>
                <a:gd name="T18" fmla="*/ 178 w 195"/>
                <a:gd name="T19" fmla="*/ 102 h 1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95" h="192">
                  <a:moveTo>
                    <a:pt x="178" y="102"/>
                  </a:moveTo>
                  <a:lnTo>
                    <a:pt x="170" y="151"/>
                  </a:lnTo>
                  <a:lnTo>
                    <a:pt x="123" y="161"/>
                  </a:lnTo>
                  <a:lnTo>
                    <a:pt x="76" y="192"/>
                  </a:lnTo>
                  <a:lnTo>
                    <a:pt x="0" y="163"/>
                  </a:lnTo>
                  <a:lnTo>
                    <a:pt x="16" y="129"/>
                  </a:lnTo>
                  <a:lnTo>
                    <a:pt x="109" y="89"/>
                  </a:lnTo>
                  <a:lnTo>
                    <a:pt x="87" y="0"/>
                  </a:lnTo>
                  <a:lnTo>
                    <a:pt x="195" y="21"/>
                  </a:lnTo>
                  <a:lnTo>
                    <a:pt x="178" y="102"/>
                  </a:lnTo>
                  <a:close/>
                </a:path>
              </a:pathLst>
            </a:custGeom>
            <a:solidFill>
              <a:srgbClr val="007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8" name="Freeform 33"/>
            <p:cNvSpPr>
              <a:spLocks/>
            </p:cNvSpPr>
            <p:nvPr/>
          </p:nvSpPr>
          <p:spPr bwMode="auto">
            <a:xfrm>
              <a:off x="795" y="3251"/>
              <a:ext cx="411" cy="286"/>
            </a:xfrm>
            <a:custGeom>
              <a:avLst/>
              <a:gdLst>
                <a:gd name="T0" fmla="*/ 0 w 411"/>
                <a:gd name="T1" fmla="*/ 39 h 286"/>
                <a:gd name="T2" fmla="*/ 67 w 411"/>
                <a:gd name="T3" fmla="*/ 189 h 286"/>
                <a:gd name="T4" fmla="*/ 190 w 411"/>
                <a:gd name="T5" fmla="*/ 142 h 286"/>
                <a:gd name="T6" fmla="*/ 136 w 411"/>
                <a:gd name="T7" fmla="*/ 177 h 286"/>
                <a:gd name="T8" fmla="*/ 275 w 411"/>
                <a:gd name="T9" fmla="*/ 286 h 286"/>
                <a:gd name="T10" fmla="*/ 411 w 411"/>
                <a:gd name="T11" fmla="*/ 132 h 286"/>
                <a:gd name="T12" fmla="*/ 233 w 411"/>
                <a:gd name="T13" fmla="*/ 0 h 286"/>
                <a:gd name="T14" fmla="*/ 0 w 411"/>
                <a:gd name="T15" fmla="*/ 39 h 28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11" h="286">
                  <a:moveTo>
                    <a:pt x="0" y="39"/>
                  </a:moveTo>
                  <a:lnTo>
                    <a:pt x="67" y="189"/>
                  </a:lnTo>
                  <a:lnTo>
                    <a:pt x="190" y="142"/>
                  </a:lnTo>
                  <a:lnTo>
                    <a:pt x="136" y="177"/>
                  </a:lnTo>
                  <a:lnTo>
                    <a:pt x="275" y="286"/>
                  </a:lnTo>
                  <a:lnTo>
                    <a:pt x="411" y="132"/>
                  </a:lnTo>
                  <a:lnTo>
                    <a:pt x="233" y="0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007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9" name="Freeform 34"/>
            <p:cNvSpPr>
              <a:spLocks/>
            </p:cNvSpPr>
            <p:nvPr/>
          </p:nvSpPr>
          <p:spPr bwMode="auto">
            <a:xfrm>
              <a:off x="952" y="2960"/>
              <a:ext cx="251" cy="465"/>
            </a:xfrm>
            <a:custGeom>
              <a:avLst/>
              <a:gdLst>
                <a:gd name="T0" fmla="*/ 0 w 251"/>
                <a:gd name="T1" fmla="*/ 7 h 465"/>
                <a:gd name="T2" fmla="*/ 86 w 251"/>
                <a:gd name="T3" fmla="*/ 0 h 465"/>
                <a:gd name="T4" fmla="*/ 251 w 251"/>
                <a:gd name="T5" fmla="*/ 43 h 465"/>
                <a:gd name="T6" fmla="*/ 248 w 251"/>
                <a:gd name="T7" fmla="*/ 60 h 465"/>
                <a:gd name="T8" fmla="*/ 243 w 251"/>
                <a:gd name="T9" fmla="*/ 106 h 465"/>
                <a:gd name="T10" fmla="*/ 234 w 251"/>
                <a:gd name="T11" fmla="*/ 171 h 465"/>
                <a:gd name="T12" fmla="*/ 225 w 251"/>
                <a:gd name="T13" fmla="*/ 247 h 465"/>
                <a:gd name="T14" fmla="*/ 216 w 251"/>
                <a:gd name="T15" fmla="*/ 323 h 465"/>
                <a:gd name="T16" fmla="*/ 207 w 251"/>
                <a:gd name="T17" fmla="*/ 391 h 465"/>
                <a:gd name="T18" fmla="*/ 201 w 251"/>
                <a:gd name="T19" fmla="*/ 442 h 465"/>
                <a:gd name="T20" fmla="*/ 198 w 251"/>
                <a:gd name="T21" fmla="*/ 464 h 465"/>
                <a:gd name="T22" fmla="*/ 163 w 251"/>
                <a:gd name="T23" fmla="*/ 465 h 465"/>
                <a:gd name="T24" fmla="*/ 135 w 251"/>
                <a:gd name="T25" fmla="*/ 464 h 465"/>
                <a:gd name="T26" fmla="*/ 114 w 251"/>
                <a:gd name="T27" fmla="*/ 458 h 465"/>
                <a:gd name="T28" fmla="*/ 96 w 251"/>
                <a:gd name="T29" fmla="*/ 450 h 465"/>
                <a:gd name="T30" fmla="*/ 83 w 251"/>
                <a:gd name="T31" fmla="*/ 441 h 465"/>
                <a:gd name="T32" fmla="*/ 72 w 251"/>
                <a:gd name="T33" fmla="*/ 428 h 465"/>
                <a:gd name="T34" fmla="*/ 65 w 251"/>
                <a:gd name="T35" fmla="*/ 415 h 465"/>
                <a:gd name="T36" fmla="*/ 59 w 251"/>
                <a:gd name="T37" fmla="*/ 400 h 465"/>
                <a:gd name="T38" fmla="*/ 56 w 251"/>
                <a:gd name="T39" fmla="*/ 387 h 465"/>
                <a:gd name="T40" fmla="*/ 53 w 251"/>
                <a:gd name="T41" fmla="*/ 372 h 465"/>
                <a:gd name="T42" fmla="*/ 48 w 251"/>
                <a:gd name="T43" fmla="*/ 358 h 465"/>
                <a:gd name="T44" fmla="*/ 43 w 251"/>
                <a:gd name="T45" fmla="*/ 344 h 465"/>
                <a:gd name="T46" fmla="*/ 38 w 251"/>
                <a:gd name="T47" fmla="*/ 333 h 465"/>
                <a:gd name="T48" fmla="*/ 28 w 251"/>
                <a:gd name="T49" fmla="*/ 323 h 465"/>
                <a:gd name="T50" fmla="*/ 17 w 251"/>
                <a:gd name="T51" fmla="*/ 316 h 465"/>
                <a:gd name="T52" fmla="*/ 1 w 251"/>
                <a:gd name="T53" fmla="*/ 312 h 465"/>
                <a:gd name="T54" fmla="*/ 2 w 251"/>
                <a:gd name="T55" fmla="*/ 254 h 465"/>
                <a:gd name="T56" fmla="*/ 1 w 251"/>
                <a:gd name="T57" fmla="*/ 151 h 465"/>
                <a:gd name="T58" fmla="*/ 0 w 251"/>
                <a:gd name="T59" fmla="*/ 51 h 465"/>
                <a:gd name="T60" fmla="*/ 0 w 251"/>
                <a:gd name="T61" fmla="*/ 7 h 465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251" h="465">
                  <a:moveTo>
                    <a:pt x="0" y="7"/>
                  </a:moveTo>
                  <a:lnTo>
                    <a:pt x="86" y="0"/>
                  </a:lnTo>
                  <a:lnTo>
                    <a:pt x="251" y="43"/>
                  </a:lnTo>
                  <a:lnTo>
                    <a:pt x="248" y="60"/>
                  </a:lnTo>
                  <a:lnTo>
                    <a:pt x="243" y="106"/>
                  </a:lnTo>
                  <a:lnTo>
                    <a:pt x="234" y="171"/>
                  </a:lnTo>
                  <a:lnTo>
                    <a:pt x="225" y="247"/>
                  </a:lnTo>
                  <a:lnTo>
                    <a:pt x="216" y="323"/>
                  </a:lnTo>
                  <a:lnTo>
                    <a:pt x="207" y="391"/>
                  </a:lnTo>
                  <a:lnTo>
                    <a:pt x="201" y="442"/>
                  </a:lnTo>
                  <a:lnTo>
                    <a:pt x="198" y="464"/>
                  </a:lnTo>
                  <a:lnTo>
                    <a:pt x="163" y="465"/>
                  </a:lnTo>
                  <a:lnTo>
                    <a:pt x="135" y="464"/>
                  </a:lnTo>
                  <a:lnTo>
                    <a:pt x="114" y="458"/>
                  </a:lnTo>
                  <a:lnTo>
                    <a:pt x="96" y="450"/>
                  </a:lnTo>
                  <a:lnTo>
                    <a:pt x="83" y="441"/>
                  </a:lnTo>
                  <a:lnTo>
                    <a:pt x="72" y="428"/>
                  </a:lnTo>
                  <a:lnTo>
                    <a:pt x="65" y="415"/>
                  </a:lnTo>
                  <a:lnTo>
                    <a:pt x="59" y="400"/>
                  </a:lnTo>
                  <a:lnTo>
                    <a:pt x="56" y="387"/>
                  </a:lnTo>
                  <a:lnTo>
                    <a:pt x="53" y="372"/>
                  </a:lnTo>
                  <a:lnTo>
                    <a:pt x="48" y="358"/>
                  </a:lnTo>
                  <a:lnTo>
                    <a:pt x="43" y="344"/>
                  </a:lnTo>
                  <a:lnTo>
                    <a:pt x="38" y="333"/>
                  </a:lnTo>
                  <a:lnTo>
                    <a:pt x="28" y="323"/>
                  </a:lnTo>
                  <a:lnTo>
                    <a:pt x="17" y="316"/>
                  </a:lnTo>
                  <a:lnTo>
                    <a:pt x="1" y="312"/>
                  </a:lnTo>
                  <a:lnTo>
                    <a:pt x="2" y="254"/>
                  </a:lnTo>
                  <a:lnTo>
                    <a:pt x="1" y="151"/>
                  </a:lnTo>
                  <a:lnTo>
                    <a:pt x="0" y="51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0" name="Freeform 35"/>
            <p:cNvSpPr>
              <a:spLocks/>
            </p:cNvSpPr>
            <p:nvPr/>
          </p:nvSpPr>
          <p:spPr bwMode="auto">
            <a:xfrm>
              <a:off x="702" y="2944"/>
              <a:ext cx="315" cy="398"/>
            </a:xfrm>
            <a:custGeom>
              <a:avLst/>
              <a:gdLst>
                <a:gd name="T0" fmla="*/ 315 w 315"/>
                <a:gd name="T1" fmla="*/ 0 h 398"/>
                <a:gd name="T2" fmla="*/ 205 w 315"/>
                <a:gd name="T3" fmla="*/ 23 h 398"/>
                <a:gd name="T4" fmla="*/ 0 w 315"/>
                <a:gd name="T5" fmla="*/ 23 h 398"/>
                <a:gd name="T6" fmla="*/ 38 w 315"/>
                <a:gd name="T7" fmla="*/ 145 h 398"/>
                <a:gd name="T8" fmla="*/ 129 w 315"/>
                <a:gd name="T9" fmla="*/ 112 h 398"/>
                <a:gd name="T10" fmla="*/ 242 w 315"/>
                <a:gd name="T11" fmla="*/ 118 h 398"/>
                <a:gd name="T12" fmla="*/ 239 w 315"/>
                <a:gd name="T13" fmla="*/ 128 h 398"/>
                <a:gd name="T14" fmla="*/ 235 w 315"/>
                <a:gd name="T15" fmla="*/ 151 h 398"/>
                <a:gd name="T16" fmla="*/ 225 w 315"/>
                <a:gd name="T17" fmla="*/ 183 h 398"/>
                <a:gd name="T18" fmla="*/ 214 w 315"/>
                <a:gd name="T19" fmla="*/ 221 h 398"/>
                <a:gd name="T20" fmla="*/ 199 w 315"/>
                <a:gd name="T21" fmla="*/ 260 h 398"/>
                <a:gd name="T22" fmla="*/ 182 w 315"/>
                <a:gd name="T23" fmla="*/ 295 h 398"/>
                <a:gd name="T24" fmla="*/ 161 w 315"/>
                <a:gd name="T25" fmla="*/ 321 h 398"/>
                <a:gd name="T26" fmla="*/ 139 w 315"/>
                <a:gd name="T27" fmla="*/ 334 h 398"/>
                <a:gd name="T28" fmla="*/ 160 w 315"/>
                <a:gd name="T29" fmla="*/ 338 h 398"/>
                <a:gd name="T30" fmla="*/ 177 w 315"/>
                <a:gd name="T31" fmla="*/ 347 h 398"/>
                <a:gd name="T32" fmla="*/ 193 w 315"/>
                <a:gd name="T33" fmla="*/ 358 h 398"/>
                <a:gd name="T34" fmla="*/ 206 w 315"/>
                <a:gd name="T35" fmla="*/ 369 h 398"/>
                <a:gd name="T36" fmla="*/ 216 w 315"/>
                <a:gd name="T37" fmla="*/ 380 h 398"/>
                <a:gd name="T38" fmla="*/ 224 w 315"/>
                <a:gd name="T39" fmla="*/ 389 h 398"/>
                <a:gd name="T40" fmla="*/ 229 w 315"/>
                <a:gd name="T41" fmla="*/ 396 h 398"/>
                <a:gd name="T42" fmla="*/ 230 w 315"/>
                <a:gd name="T43" fmla="*/ 398 h 398"/>
                <a:gd name="T44" fmla="*/ 244 w 315"/>
                <a:gd name="T45" fmla="*/ 370 h 398"/>
                <a:gd name="T46" fmla="*/ 257 w 315"/>
                <a:gd name="T47" fmla="*/ 339 h 398"/>
                <a:gd name="T48" fmla="*/ 268 w 315"/>
                <a:gd name="T49" fmla="*/ 307 h 398"/>
                <a:gd name="T50" fmla="*/ 278 w 315"/>
                <a:gd name="T51" fmla="*/ 274 h 398"/>
                <a:gd name="T52" fmla="*/ 286 w 315"/>
                <a:gd name="T53" fmla="*/ 243 h 398"/>
                <a:gd name="T54" fmla="*/ 292 w 315"/>
                <a:gd name="T55" fmla="*/ 214 h 398"/>
                <a:gd name="T56" fmla="*/ 296 w 315"/>
                <a:gd name="T57" fmla="*/ 190 h 398"/>
                <a:gd name="T58" fmla="*/ 297 w 315"/>
                <a:gd name="T59" fmla="*/ 171 h 398"/>
                <a:gd name="T60" fmla="*/ 297 w 315"/>
                <a:gd name="T61" fmla="*/ 131 h 398"/>
                <a:gd name="T62" fmla="*/ 301 w 315"/>
                <a:gd name="T63" fmla="*/ 79 h 398"/>
                <a:gd name="T64" fmla="*/ 307 w 315"/>
                <a:gd name="T65" fmla="*/ 31 h 398"/>
                <a:gd name="T66" fmla="*/ 315 w 315"/>
                <a:gd name="T67" fmla="*/ 0 h 39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315" h="398">
                  <a:moveTo>
                    <a:pt x="315" y="0"/>
                  </a:moveTo>
                  <a:lnTo>
                    <a:pt x="205" y="23"/>
                  </a:lnTo>
                  <a:lnTo>
                    <a:pt x="0" y="23"/>
                  </a:lnTo>
                  <a:lnTo>
                    <a:pt x="38" y="145"/>
                  </a:lnTo>
                  <a:lnTo>
                    <a:pt x="129" y="112"/>
                  </a:lnTo>
                  <a:lnTo>
                    <a:pt x="242" y="118"/>
                  </a:lnTo>
                  <a:lnTo>
                    <a:pt x="239" y="128"/>
                  </a:lnTo>
                  <a:lnTo>
                    <a:pt x="235" y="151"/>
                  </a:lnTo>
                  <a:lnTo>
                    <a:pt x="225" y="183"/>
                  </a:lnTo>
                  <a:lnTo>
                    <a:pt x="214" y="221"/>
                  </a:lnTo>
                  <a:lnTo>
                    <a:pt x="199" y="260"/>
                  </a:lnTo>
                  <a:lnTo>
                    <a:pt x="182" y="295"/>
                  </a:lnTo>
                  <a:lnTo>
                    <a:pt x="161" y="321"/>
                  </a:lnTo>
                  <a:lnTo>
                    <a:pt x="139" y="334"/>
                  </a:lnTo>
                  <a:lnTo>
                    <a:pt x="160" y="338"/>
                  </a:lnTo>
                  <a:lnTo>
                    <a:pt x="177" y="347"/>
                  </a:lnTo>
                  <a:lnTo>
                    <a:pt x="193" y="358"/>
                  </a:lnTo>
                  <a:lnTo>
                    <a:pt x="206" y="369"/>
                  </a:lnTo>
                  <a:lnTo>
                    <a:pt x="216" y="380"/>
                  </a:lnTo>
                  <a:lnTo>
                    <a:pt x="224" y="389"/>
                  </a:lnTo>
                  <a:lnTo>
                    <a:pt x="229" y="396"/>
                  </a:lnTo>
                  <a:lnTo>
                    <a:pt x="230" y="398"/>
                  </a:lnTo>
                  <a:lnTo>
                    <a:pt x="244" y="370"/>
                  </a:lnTo>
                  <a:lnTo>
                    <a:pt x="257" y="339"/>
                  </a:lnTo>
                  <a:lnTo>
                    <a:pt x="268" y="307"/>
                  </a:lnTo>
                  <a:lnTo>
                    <a:pt x="278" y="274"/>
                  </a:lnTo>
                  <a:lnTo>
                    <a:pt x="286" y="243"/>
                  </a:lnTo>
                  <a:lnTo>
                    <a:pt x="292" y="214"/>
                  </a:lnTo>
                  <a:lnTo>
                    <a:pt x="296" y="190"/>
                  </a:lnTo>
                  <a:lnTo>
                    <a:pt x="297" y="171"/>
                  </a:lnTo>
                  <a:lnTo>
                    <a:pt x="297" y="131"/>
                  </a:lnTo>
                  <a:lnTo>
                    <a:pt x="301" y="79"/>
                  </a:lnTo>
                  <a:lnTo>
                    <a:pt x="307" y="31"/>
                  </a:lnTo>
                  <a:lnTo>
                    <a:pt x="315" y="0"/>
                  </a:lnTo>
                  <a:close/>
                </a:path>
              </a:pathLst>
            </a:custGeom>
            <a:solidFill>
              <a:srgbClr val="E5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1" name="Freeform 36"/>
            <p:cNvSpPr>
              <a:spLocks/>
            </p:cNvSpPr>
            <p:nvPr/>
          </p:nvSpPr>
          <p:spPr bwMode="auto">
            <a:xfrm>
              <a:off x="1074" y="2970"/>
              <a:ext cx="353" cy="527"/>
            </a:xfrm>
            <a:custGeom>
              <a:avLst/>
              <a:gdLst>
                <a:gd name="T0" fmla="*/ 92 w 353"/>
                <a:gd name="T1" fmla="*/ 0 h 527"/>
                <a:gd name="T2" fmla="*/ 91 w 353"/>
                <a:gd name="T3" fmla="*/ 25 h 527"/>
                <a:gd name="T4" fmla="*/ 85 w 353"/>
                <a:gd name="T5" fmla="*/ 73 h 527"/>
                <a:gd name="T6" fmla="*/ 73 w 353"/>
                <a:gd name="T7" fmla="*/ 137 h 527"/>
                <a:gd name="T8" fmla="*/ 59 w 353"/>
                <a:gd name="T9" fmla="*/ 211 h 527"/>
                <a:gd name="T10" fmla="*/ 43 w 353"/>
                <a:gd name="T11" fmla="*/ 285 h 527"/>
                <a:gd name="T12" fmla="*/ 27 w 353"/>
                <a:gd name="T13" fmla="*/ 350 h 527"/>
                <a:gd name="T14" fmla="*/ 12 w 353"/>
                <a:gd name="T15" fmla="*/ 400 h 527"/>
                <a:gd name="T16" fmla="*/ 0 w 353"/>
                <a:gd name="T17" fmla="*/ 426 h 527"/>
                <a:gd name="T18" fmla="*/ 30 w 353"/>
                <a:gd name="T19" fmla="*/ 439 h 527"/>
                <a:gd name="T20" fmla="*/ 58 w 353"/>
                <a:gd name="T21" fmla="*/ 450 h 527"/>
                <a:gd name="T22" fmla="*/ 85 w 353"/>
                <a:gd name="T23" fmla="*/ 463 h 527"/>
                <a:gd name="T24" fmla="*/ 110 w 353"/>
                <a:gd name="T25" fmla="*/ 474 h 527"/>
                <a:gd name="T26" fmla="*/ 131 w 353"/>
                <a:gd name="T27" fmla="*/ 487 h 527"/>
                <a:gd name="T28" fmla="*/ 146 w 353"/>
                <a:gd name="T29" fmla="*/ 501 h 527"/>
                <a:gd name="T30" fmla="*/ 156 w 353"/>
                <a:gd name="T31" fmla="*/ 514 h 527"/>
                <a:gd name="T32" fmla="*/ 158 w 353"/>
                <a:gd name="T33" fmla="*/ 527 h 527"/>
                <a:gd name="T34" fmla="*/ 169 w 353"/>
                <a:gd name="T35" fmla="*/ 489 h 527"/>
                <a:gd name="T36" fmla="*/ 173 w 353"/>
                <a:gd name="T37" fmla="*/ 438 h 527"/>
                <a:gd name="T38" fmla="*/ 173 w 353"/>
                <a:gd name="T39" fmla="*/ 378 h 527"/>
                <a:gd name="T40" fmla="*/ 171 w 353"/>
                <a:gd name="T41" fmla="*/ 315 h 527"/>
                <a:gd name="T42" fmla="*/ 167 w 353"/>
                <a:gd name="T43" fmla="*/ 255 h 527"/>
                <a:gd name="T44" fmla="*/ 162 w 353"/>
                <a:gd name="T45" fmla="*/ 203 h 527"/>
                <a:gd name="T46" fmla="*/ 157 w 353"/>
                <a:gd name="T47" fmla="*/ 164 h 527"/>
                <a:gd name="T48" fmla="*/ 155 w 353"/>
                <a:gd name="T49" fmla="*/ 145 h 527"/>
                <a:gd name="T50" fmla="*/ 168 w 353"/>
                <a:gd name="T51" fmla="*/ 158 h 527"/>
                <a:gd name="T52" fmla="*/ 185 w 353"/>
                <a:gd name="T53" fmla="*/ 175 h 527"/>
                <a:gd name="T54" fmla="*/ 203 w 353"/>
                <a:gd name="T55" fmla="*/ 195 h 527"/>
                <a:gd name="T56" fmla="*/ 222 w 353"/>
                <a:gd name="T57" fmla="*/ 213 h 527"/>
                <a:gd name="T58" fmla="*/ 239 w 353"/>
                <a:gd name="T59" fmla="*/ 232 h 527"/>
                <a:gd name="T60" fmla="*/ 253 w 353"/>
                <a:gd name="T61" fmla="*/ 247 h 527"/>
                <a:gd name="T62" fmla="*/ 263 w 353"/>
                <a:gd name="T63" fmla="*/ 257 h 527"/>
                <a:gd name="T64" fmla="*/ 267 w 353"/>
                <a:gd name="T65" fmla="*/ 260 h 527"/>
                <a:gd name="T66" fmla="*/ 353 w 353"/>
                <a:gd name="T67" fmla="*/ 159 h 527"/>
                <a:gd name="T68" fmla="*/ 214 w 353"/>
                <a:gd name="T69" fmla="*/ 38 h 527"/>
                <a:gd name="T70" fmla="*/ 92 w 353"/>
                <a:gd name="T71" fmla="*/ 0 h 52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353" h="527">
                  <a:moveTo>
                    <a:pt x="92" y="0"/>
                  </a:moveTo>
                  <a:lnTo>
                    <a:pt x="91" y="25"/>
                  </a:lnTo>
                  <a:lnTo>
                    <a:pt x="85" y="73"/>
                  </a:lnTo>
                  <a:lnTo>
                    <a:pt x="73" y="137"/>
                  </a:lnTo>
                  <a:lnTo>
                    <a:pt x="59" y="211"/>
                  </a:lnTo>
                  <a:lnTo>
                    <a:pt x="43" y="285"/>
                  </a:lnTo>
                  <a:lnTo>
                    <a:pt x="27" y="350"/>
                  </a:lnTo>
                  <a:lnTo>
                    <a:pt x="12" y="400"/>
                  </a:lnTo>
                  <a:lnTo>
                    <a:pt x="0" y="426"/>
                  </a:lnTo>
                  <a:lnTo>
                    <a:pt x="30" y="439"/>
                  </a:lnTo>
                  <a:lnTo>
                    <a:pt x="58" y="450"/>
                  </a:lnTo>
                  <a:lnTo>
                    <a:pt x="85" y="463"/>
                  </a:lnTo>
                  <a:lnTo>
                    <a:pt x="110" y="474"/>
                  </a:lnTo>
                  <a:lnTo>
                    <a:pt x="131" y="487"/>
                  </a:lnTo>
                  <a:lnTo>
                    <a:pt x="146" y="501"/>
                  </a:lnTo>
                  <a:lnTo>
                    <a:pt x="156" y="514"/>
                  </a:lnTo>
                  <a:lnTo>
                    <a:pt x="158" y="527"/>
                  </a:lnTo>
                  <a:lnTo>
                    <a:pt x="169" y="489"/>
                  </a:lnTo>
                  <a:lnTo>
                    <a:pt x="173" y="438"/>
                  </a:lnTo>
                  <a:lnTo>
                    <a:pt x="173" y="378"/>
                  </a:lnTo>
                  <a:lnTo>
                    <a:pt x="171" y="315"/>
                  </a:lnTo>
                  <a:lnTo>
                    <a:pt x="167" y="255"/>
                  </a:lnTo>
                  <a:lnTo>
                    <a:pt x="162" y="203"/>
                  </a:lnTo>
                  <a:lnTo>
                    <a:pt x="157" y="164"/>
                  </a:lnTo>
                  <a:lnTo>
                    <a:pt x="155" y="145"/>
                  </a:lnTo>
                  <a:lnTo>
                    <a:pt x="168" y="158"/>
                  </a:lnTo>
                  <a:lnTo>
                    <a:pt x="185" y="175"/>
                  </a:lnTo>
                  <a:lnTo>
                    <a:pt x="203" y="195"/>
                  </a:lnTo>
                  <a:lnTo>
                    <a:pt x="222" y="213"/>
                  </a:lnTo>
                  <a:lnTo>
                    <a:pt x="239" y="232"/>
                  </a:lnTo>
                  <a:lnTo>
                    <a:pt x="253" y="247"/>
                  </a:lnTo>
                  <a:lnTo>
                    <a:pt x="263" y="257"/>
                  </a:lnTo>
                  <a:lnTo>
                    <a:pt x="267" y="260"/>
                  </a:lnTo>
                  <a:lnTo>
                    <a:pt x="353" y="159"/>
                  </a:lnTo>
                  <a:lnTo>
                    <a:pt x="214" y="38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rgbClr val="E5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2" name="Freeform 37"/>
            <p:cNvSpPr>
              <a:spLocks/>
            </p:cNvSpPr>
            <p:nvPr/>
          </p:nvSpPr>
          <p:spPr bwMode="auto">
            <a:xfrm>
              <a:off x="1028" y="2806"/>
              <a:ext cx="194" cy="223"/>
            </a:xfrm>
            <a:custGeom>
              <a:avLst/>
              <a:gdLst>
                <a:gd name="T0" fmla="*/ 112 w 194"/>
                <a:gd name="T1" fmla="*/ 0 h 223"/>
                <a:gd name="T2" fmla="*/ 40 w 194"/>
                <a:gd name="T3" fmla="*/ 24 h 223"/>
                <a:gd name="T4" fmla="*/ 26 w 194"/>
                <a:gd name="T5" fmla="*/ 70 h 223"/>
                <a:gd name="T6" fmla="*/ 39 w 194"/>
                <a:gd name="T7" fmla="*/ 92 h 223"/>
                <a:gd name="T8" fmla="*/ 0 w 194"/>
                <a:gd name="T9" fmla="*/ 175 h 223"/>
                <a:gd name="T10" fmla="*/ 82 w 194"/>
                <a:gd name="T11" fmla="*/ 223 h 223"/>
                <a:gd name="T12" fmla="*/ 88 w 194"/>
                <a:gd name="T13" fmla="*/ 161 h 223"/>
                <a:gd name="T14" fmla="*/ 115 w 194"/>
                <a:gd name="T15" fmla="*/ 167 h 223"/>
                <a:gd name="T16" fmla="*/ 133 w 194"/>
                <a:gd name="T17" fmla="*/ 158 h 223"/>
                <a:gd name="T18" fmla="*/ 149 w 194"/>
                <a:gd name="T19" fmla="*/ 134 h 223"/>
                <a:gd name="T20" fmla="*/ 167 w 194"/>
                <a:gd name="T21" fmla="*/ 136 h 223"/>
                <a:gd name="T22" fmla="*/ 178 w 194"/>
                <a:gd name="T23" fmla="*/ 88 h 223"/>
                <a:gd name="T24" fmla="*/ 194 w 194"/>
                <a:gd name="T25" fmla="*/ 54 h 223"/>
                <a:gd name="T26" fmla="*/ 112 w 194"/>
                <a:gd name="T27" fmla="*/ 0 h 22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94" h="223">
                  <a:moveTo>
                    <a:pt x="112" y="0"/>
                  </a:moveTo>
                  <a:lnTo>
                    <a:pt x="40" y="24"/>
                  </a:lnTo>
                  <a:lnTo>
                    <a:pt x="26" y="70"/>
                  </a:lnTo>
                  <a:lnTo>
                    <a:pt x="39" y="92"/>
                  </a:lnTo>
                  <a:lnTo>
                    <a:pt x="0" y="175"/>
                  </a:lnTo>
                  <a:lnTo>
                    <a:pt x="82" y="223"/>
                  </a:lnTo>
                  <a:lnTo>
                    <a:pt x="88" y="161"/>
                  </a:lnTo>
                  <a:lnTo>
                    <a:pt x="115" y="167"/>
                  </a:lnTo>
                  <a:lnTo>
                    <a:pt x="133" y="158"/>
                  </a:lnTo>
                  <a:lnTo>
                    <a:pt x="149" y="134"/>
                  </a:lnTo>
                  <a:lnTo>
                    <a:pt x="167" y="136"/>
                  </a:lnTo>
                  <a:lnTo>
                    <a:pt x="178" y="88"/>
                  </a:lnTo>
                  <a:lnTo>
                    <a:pt x="194" y="54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3" name="Freeform 38"/>
            <p:cNvSpPr>
              <a:spLocks/>
            </p:cNvSpPr>
            <p:nvPr/>
          </p:nvSpPr>
          <p:spPr bwMode="auto">
            <a:xfrm>
              <a:off x="1122" y="2870"/>
              <a:ext cx="108" cy="68"/>
            </a:xfrm>
            <a:custGeom>
              <a:avLst/>
              <a:gdLst>
                <a:gd name="T0" fmla="*/ 8 w 108"/>
                <a:gd name="T1" fmla="*/ 0 h 68"/>
                <a:gd name="T2" fmla="*/ 108 w 108"/>
                <a:gd name="T3" fmla="*/ 24 h 68"/>
                <a:gd name="T4" fmla="*/ 93 w 108"/>
                <a:gd name="T5" fmla="*/ 62 h 68"/>
                <a:gd name="T6" fmla="*/ 90 w 108"/>
                <a:gd name="T7" fmla="*/ 66 h 68"/>
                <a:gd name="T8" fmla="*/ 86 w 108"/>
                <a:gd name="T9" fmla="*/ 68 h 68"/>
                <a:gd name="T10" fmla="*/ 84 w 108"/>
                <a:gd name="T11" fmla="*/ 67 h 68"/>
                <a:gd name="T12" fmla="*/ 83 w 108"/>
                <a:gd name="T13" fmla="*/ 62 h 68"/>
                <a:gd name="T14" fmla="*/ 83 w 108"/>
                <a:gd name="T15" fmla="*/ 53 h 68"/>
                <a:gd name="T16" fmla="*/ 82 w 108"/>
                <a:gd name="T17" fmla="*/ 45 h 68"/>
                <a:gd name="T18" fmla="*/ 81 w 108"/>
                <a:gd name="T19" fmla="*/ 39 h 68"/>
                <a:gd name="T20" fmla="*/ 77 w 108"/>
                <a:gd name="T21" fmla="*/ 39 h 68"/>
                <a:gd name="T22" fmla="*/ 74 w 108"/>
                <a:gd name="T23" fmla="*/ 43 h 68"/>
                <a:gd name="T24" fmla="*/ 70 w 108"/>
                <a:gd name="T25" fmla="*/ 47 h 68"/>
                <a:gd name="T26" fmla="*/ 66 w 108"/>
                <a:gd name="T27" fmla="*/ 53 h 68"/>
                <a:gd name="T28" fmla="*/ 60 w 108"/>
                <a:gd name="T29" fmla="*/ 59 h 68"/>
                <a:gd name="T30" fmla="*/ 54 w 108"/>
                <a:gd name="T31" fmla="*/ 61 h 68"/>
                <a:gd name="T32" fmla="*/ 47 w 108"/>
                <a:gd name="T33" fmla="*/ 60 h 68"/>
                <a:gd name="T34" fmla="*/ 40 w 108"/>
                <a:gd name="T35" fmla="*/ 57 h 68"/>
                <a:gd name="T36" fmla="*/ 35 w 108"/>
                <a:gd name="T37" fmla="*/ 51 h 68"/>
                <a:gd name="T38" fmla="*/ 32 w 108"/>
                <a:gd name="T39" fmla="*/ 43 h 68"/>
                <a:gd name="T40" fmla="*/ 32 w 108"/>
                <a:gd name="T41" fmla="*/ 35 h 68"/>
                <a:gd name="T42" fmla="*/ 33 w 108"/>
                <a:gd name="T43" fmla="*/ 29 h 68"/>
                <a:gd name="T44" fmla="*/ 36 w 108"/>
                <a:gd name="T45" fmla="*/ 23 h 68"/>
                <a:gd name="T46" fmla="*/ 36 w 108"/>
                <a:gd name="T47" fmla="*/ 22 h 68"/>
                <a:gd name="T48" fmla="*/ 31 w 108"/>
                <a:gd name="T49" fmla="*/ 20 h 68"/>
                <a:gd name="T50" fmla="*/ 26 w 108"/>
                <a:gd name="T51" fmla="*/ 19 h 68"/>
                <a:gd name="T52" fmla="*/ 20 w 108"/>
                <a:gd name="T53" fmla="*/ 18 h 68"/>
                <a:gd name="T54" fmla="*/ 13 w 108"/>
                <a:gd name="T55" fmla="*/ 16 h 68"/>
                <a:gd name="T56" fmla="*/ 6 w 108"/>
                <a:gd name="T57" fmla="*/ 16 h 68"/>
                <a:gd name="T58" fmla="*/ 1 w 108"/>
                <a:gd name="T59" fmla="*/ 15 h 68"/>
                <a:gd name="T60" fmla="*/ 0 w 108"/>
                <a:gd name="T61" fmla="*/ 15 h 68"/>
                <a:gd name="T62" fmla="*/ 8 w 108"/>
                <a:gd name="T63" fmla="*/ 0 h 6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08" h="68">
                  <a:moveTo>
                    <a:pt x="8" y="0"/>
                  </a:moveTo>
                  <a:lnTo>
                    <a:pt x="108" y="24"/>
                  </a:lnTo>
                  <a:lnTo>
                    <a:pt x="93" y="62"/>
                  </a:lnTo>
                  <a:lnTo>
                    <a:pt x="90" y="66"/>
                  </a:lnTo>
                  <a:lnTo>
                    <a:pt x="86" y="68"/>
                  </a:lnTo>
                  <a:lnTo>
                    <a:pt x="84" y="67"/>
                  </a:lnTo>
                  <a:lnTo>
                    <a:pt x="83" y="62"/>
                  </a:lnTo>
                  <a:lnTo>
                    <a:pt x="83" y="53"/>
                  </a:lnTo>
                  <a:lnTo>
                    <a:pt x="82" y="45"/>
                  </a:lnTo>
                  <a:lnTo>
                    <a:pt x="81" y="39"/>
                  </a:lnTo>
                  <a:lnTo>
                    <a:pt x="77" y="39"/>
                  </a:lnTo>
                  <a:lnTo>
                    <a:pt x="74" y="43"/>
                  </a:lnTo>
                  <a:lnTo>
                    <a:pt x="70" y="47"/>
                  </a:lnTo>
                  <a:lnTo>
                    <a:pt x="66" y="53"/>
                  </a:lnTo>
                  <a:lnTo>
                    <a:pt x="60" y="59"/>
                  </a:lnTo>
                  <a:lnTo>
                    <a:pt x="54" y="61"/>
                  </a:lnTo>
                  <a:lnTo>
                    <a:pt x="47" y="60"/>
                  </a:lnTo>
                  <a:lnTo>
                    <a:pt x="40" y="57"/>
                  </a:lnTo>
                  <a:lnTo>
                    <a:pt x="35" y="51"/>
                  </a:lnTo>
                  <a:lnTo>
                    <a:pt x="32" y="43"/>
                  </a:lnTo>
                  <a:lnTo>
                    <a:pt x="32" y="35"/>
                  </a:lnTo>
                  <a:lnTo>
                    <a:pt x="33" y="29"/>
                  </a:lnTo>
                  <a:lnTo>
                    <a:pt x="36" y="23"/>
                  </a:lnTo>
                  <a:lnTo>
                    <a:pt x="36" y="22"/>
                  </a:lnTo>
                  <a:lnTo>
                    <a:pt x="31" y="20"/>
                  </a:lnTo>
                  <a:lnTo>
                    <a:pt x="26" y="19"/>
                  </a:lnTo>
                  <a:lnTo>
                    <a:pt x="20" y="18"/>
                  </a:lnTo>
                  <a:lnTo>
                    <a:pt x="13" y="16"/>
                  </a:lnTo>
                  <a:lnTo>
                    <a:pt x="6" y="16"/>
                  </a:lnTo>
                  <a:lnTo>
                    <a:pt x="1" y="15"/>
                  </a:lnTo>
                  <a:lnTo>
                    <a:pt x="0" y="1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4" name="Freeform 39"/>
            <p:cNvSpPr>
              <a:spLocks/>
            </p:cNvSpPr>
            <p:nvPr/>
          </p:nvSpPr>
          <p:spPr bwMode="auto">
            <a:xfrm>
              <a:off x="975" y="2817"/>
              <a:ext cx="137" cy="39"/>
            </a:xfrm>
            <a:custGeom>
              <a:avLst/>
              <a:gdLst>
                <a:gd name="T0" fmla="*/ 89 w 137"/>
                <a:gd name="T1" fmla="*/ 4 h 39"/>
                <a:gd name="T2" fmla="*/ 84 w 137"/>
                <a:gd name="T3" fmla="*/ 4 h 39"/>
                <a:gd name="T4" fmla="*/ 73 w 137"/>
                <a:gd name="T5" fmla="*/ 2 h 39"/>
                <a:gd name="T6" fmla="*/ 58 w 137"/>
                <a:gd name="T7" fmla="*/ 0 h 39"/>
                <a:gd name="T8" fmla="*/ 42 w 137"/>
                <a:gd name="T9" fmla="*/ 0 h 39"/>
                <a:gd name="T10" fmla="*/ 26 w 137"/>
                <a:gd name="T11" fmla="*/ 0 h 39"/>
                <a:gd name="T12" fmla="*/ 12 w 137"/>
                <a:gd name="T13" fmla="*/ 3 h 39"/>
                <a:gd name="T14" fmla="*/ 3 w 137"/>
                <a:gd name="T15" fmla="*/ 7 h 39"/>
                <a:gd name="T16" fmla="*/ 0 w 137"/>
                <a:gd name="T17" fmla="*/ 14 h 39"/>
                <a:gd name="T18" fmla="*/ 4 w 137"/>
                <a:gd name="T19" fmla="*/ 22 h 39"/>
                <a:gd name="T20" fmla="*/ 18 w 137"/>
                <a:gd name="T21" fmla="*/ 29 h 39"/>
                <a:gd name="T22" fmla="*/ 38 w 137"/>
                <a:gd name="T23" fmla="*/ 34 h 39"/>
                <a:gd name="T24" fmla="*/ 61 w 137"/>
                <a:gd name="T25" fmla="*/ 36 h 39"/>
                <a:gd name="T26" fmla="*/ 85 w 137"/>
                <a:gd name="T27" fmla="*/ 38 h 39"/>
                <a:gd name="T28" fmla="*/ 107 w 137"/>
                <a:gd name="T29" fmla="*/ 39 h 39"/>
                <a:gd name="T30" fmla="*/ 124 w 137"/>
                <a:gd name="T31" fmla="*/ 38 h 39"/>
                <a:gd name="T32" fmla="*/ 134 w 137"/>
                <a:gd name="T33" fmla="*/ 37 h 39"/>
                <a:gd name="T34" fmla="*/ 137 w 137"/>
                <a:gd name="T35" fmla="*/ 35 h 39"/>
                <a:gd name="T36" fmla="*/ 133 w 137"/>
                <a:gd name="T37" fmla="*/ 30 h 39"/>
                <a:gd name="T38" fmla="*/ 126 w 137"/>
                <a:gd name="T39" fmla="*/ 26 h 39"/>
                <a:gd name="T40" fmla="*/ 117 w 137"/>
                <a:gd name="T41" fmla="*/ 19 h 39"/>
                <a:gd name="T42" fmla="*/ 108 w 137"/>
                <a:gd name="T43" fmla="*/ 13 h 39"/>
                <a:gd name="T44" fmla="*/ 99 w 137"/>
                <a:gd name="T45" fmla="*/ 8 h 39"/>
                <a:gd name="T46" fmla="*/ 92 w 137"/>
                <a:gd name="T47" fmla="*/ 5 h 39"/>
                <a:gd name="T48" fmla="*/ 89 w 137"/>
                <a:gd name="T49" fmla="*/ 4 h 3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7" h="39">
                  <a:moveTo>
                    <a:pt x="89" y="4"/>
                  </a:moveTo>
                  <a:lnTo>
                    <a:pt x="84" y="4"/>
                  </a:lnTo>
                  <a:lnTo>
                    <a:pt x="73" y="2"/>
                  </a:lnTo>
                  <a:lnTo>
                    <a:pt x="58" y="0"/>
                  </a:lnTo>
                  <a:lnTo>
                    <a:pt x="42" y="0"/>
                  </a:lnTo>
                  <a:lnTo>
                    <a:pt x="26" y="0"/>
                  </a:lnTo>
                  <a:lnTo>
                    <a:pt x="12" y="3"/>
                  </a:lnTo>
                  <a:lnTo>
                    <a:pt x="3" y="7"/>
                  </a:lnTo>
                  <a:lnTo>
                    <a:pt x="0" y="14"/>
                  </a:lnTo>
                  <a:lnTo>
                    <a:pt x="4" y="22"/>
                  </a:lnTo>
                  <a:lnTo>
                    <a:pt x="18" y="29"/>
                  </a:lnTo>
                  <a:lnTo>
                    <a:pt x="38" y="34"/>
                  </a:lnTo>
                  <a:lnTo>
                    <a:pt x="61" y="36"/>
                  </a:lnTo>
                  <a:lnTo>
                    <a:pt x="85" y="38"/>
                  </a:lnTo>
                  <a:lnTo>
                    <a:pt x="107" y="39"/>
                  </a:lnTo>
                  <a:lnTo>
                    <a:pt x="124" y="38"/>
                  </a:lnTo>
                  <a:lnTo>
                    <a:pt x="134" y="37"/>
                  </a:lnTo>
                  <a:lnTo>
                    <a:pt x="137" y="35"/>
                  </a:lnTo>
                  <a:lnTo>
                    <a:pt x="133" y="30"/>
                  </a:lnTo>
                  <a:lnTo>
                    <a:pt x="126" y="26"/>
                  </a:lnTo>
                  <a:lnTo>
                    <a:pt x="117" y="19"/>
                  </a:lnTo>
                  <a:lnTo>
                    <a:pt x="108" y="13"/>
                  </a:lnTo>
                  <a:lnTo>
                    <a:pt x="99" y="8"/>
                  </a:lnTo>
                  <a:lnTo>
                    <a:pt x="92" y="5"/>
                  </a:lnTo>
                  <a:lnTo>
                    <a:pt x="89" y="4"/>
                  </a:lnTo>
                  <a:close/>
                </a:path>
              </a:pathLst>
            </a:custGeom>
            <a:solidFill>
              <a:srgbClr val="0000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5" name="Freeform 40"/>
            <p:cNvSpPr>
              <a:spLocks/>
            </p:cNvSpPr>
            <p:nvPr/>
          </p:nvSpPr>
          <p:spPr bwMode="auto">
            <a:xfrm>
              <a:off x="1054" y="2784"/>
              <a:ext cx="174" cy="86"/>
            </a:xfrm>
            <a:custGeom>
              <a:avLst/>
              <a:gdLst>
                <a:gd name="T0" fmla="*/ 172 w 174"/>
                <a:gd name="T1" fmla="*/ 86 h 86"/>
                <a:gd name="T2" fmla="*/ 168 w 174"/>
                <a:gd name="T3" fmla="*/ 86 h 86"/>
                <a:gd name="T4" fmla="*/ 159 w 174"/>
                <a:gd name="T5" fmla="*/ 86 h 86"/>
                <a:gd name="T6" fmla="*/ 145 w 174"/>
                <a:gd name="T7" fmla="*/ 86 h 86"/>
                <a:gd name="T8" fmla="*/ 128 w 174"/>
                <a:gd name="T9" fmla="*/ 86 h 86"/>
                <a:gd name="T10" fmla="*/ 108 w 174"/>
                <a:gd name="T11" fmla="*/ 85 h 86"/>
                <a:gd name="T12" fmla="*/ 86 w 174"/>
                <a:gd name="T13" fmla="*/ 83 h 86"/>
                <a:gd name="T14" fmla="*/ 63 w 174"/>
                <a:gd name="T15" fmla="*/ 78 h 86"/>
                <a:gd name="T16" fmla="*/ 42 w 174"/>
                <a:gd name="T17" fmla="*/ 72 h 86"/>
                <a:gd name="T18" fmla="*/ 28 w 174"/>
                <a:gd name="T19" fmla="*/ 68 h 86"/>
                <a:gd name="T20" fmla="*/ 17 w 174"/>
                <a:gd name="T21" fmla="*/ 63 h 86"/>
                <a:gd name="T22" fmla="*/ 10 w 174"/>
                <a:gd name="T23" fmla="*/ 59 h 86"/>
                <a:gd name="T24" fmla="*/ 6 w 174"/>
                <a:gd name="T25" fmla="*/ 54 h 86"/>
                <a:gd name="T26" fmla="*/ 2 w 174"/>
                <a:gd name="T27" fmla="*/ 51 h 86"/>
                <a:gd name="T28" fmla="*/ 1 w 174"/>
                <a:gd name="T29" fmla="*/ 47 h 86"/>
                <a:gd name="T30" fmla="*/ 0 w 174"/>
                <a:gd name="T31" fmla="*/ 46 h 86"/>
                <a:gd name="T32" fmla="*/ 0 w 174"/>
                <a:gd name="T33" fmla="*/ 45 h 86"/>
                <a:gd name="T34" fmla="*/ 90 w 174"/>
                <a:gd name="T35" fmla="*/ 0 h 86"/>
                <a:gd name="T36" fmla="*/ 150 w 174"/>
                <a:gd name="T37" fmla="*/ 20 h 86"/>
                <a:gd name="T38" fmla="*/ 151 w 174"/>
                <a:gd name="T39" fmla="*/ 22 h 86"/>
                <a:gd name="T40" fmla="*/ 155 w 174"/>
                <a:gd name="T41" fmla="*/ 26 h 86"/>
                <a:gd name="T42" fmla="*/ 160 w 174"/>
                <a:gd name="T43" fmla="*/ 33 h 86"/>
                <a:gd name="T44" fmla="*/ 166 w 174"/>
                <a:gd name="T45" fmla="*/ 43 h 86"/>
                <a:gd name="T46" fmla="*/ 170 w 174"/>
                <a:gd name="T47" fmla="*/ 53 h 86"/>
                <a:gd name="T48" fmla="*/ 174 w 174"/>
                <a:gd name="T49" fmla="*/ 64 h 86"/>
                <a:gd name="T50" fmla="*/ 174 w 174"/>
                <a:gd name="T51" fmla="*/ 76 h 86"/>
                <a:gd name="T52" fmla="*/ 172 w 174"/>
                <a:gd name="T53" fmla="*/ 86 h 8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74" h="86">
                  <a:moveTo>
                    <a:pt x="172" y="86"/>
                  </a:moveTo>
                  <a:lnTo>
                    <a:pt x="168" y="86"/>
                  </a:lnTo>
                  <a:lnTo>
                    <a:pt x="159" y="86"/>
                  </a:lnTo>
                  <a:lnTo>
                    <a:pt x="145" y="86"/>
                  </a:lnTo>
                  <a:lnTo>
                    <a:pt x="128" y="86"/>
                  </a:lnTo>
                  <a:lnTo>
                    <a:pt x="108" y="85"/>
                  </a:lnTo>
                  <a:lnTo>
                    <a:pt x="86" y="83"/>
                  </a:lnTo>
                  <a:lnTo>
                    <a:pt x="63" y="78"/>
                  </a:lnTo>
                  <a:lnTo>
                    <a:pt x="42" y="72"/>
                  </a:lnTo>
                  <a:lnTo>
                    <a:pt x="28" y="68"/>
                  </a:lnTo>
                  <a:lnTo>
                    <a:pt x="17" y="63"/>
                  </a:lnTo>
                  <a:lnTo>
                    <a:pt x="10" y="59"/>
                  </a:lnTo>
                  <a:lnTo>
                    <a:pt x="6" y="54"/>
                  </a:lnTo>
                  <a:lnTo>
                    <a:pt x="2" y="51"/>
                  </a:lnTo>
                  <a:lnTo>
                    <a:pt x="1" y="47"/>
                  </a:lnTo>
                  <a:lnTo>
                    <a:pt x="0" y="46"/>
                  </a:lnTo>
                  <a:lnTo>
                    <a:pt x="0" y="45"/>
                  </a:lnTo>
                  <a:lnTo>
                    <a:pt x="90" y="0"/>
                  </a:lnTo>
                  <a:lnTo>
                    <a:pt x="150" y="20"/>
                  </a:lnTo>
                  <a:lnTo>
                    <a:pt x="151" y="22"/>
                  </a:lnTo>
                  <a:lnTo>
                    <a:pt x="155" y="26"/>
                  </a:lnTo>
                  <a:lnTo>
                    <a:pt x="160" y="33"/>
                  </a:lnTo>
                  <a:lnTo>
                    <a:pt x="166" y="43"/>
                  </a:lnTo>
                  <a:lnTo>
                    <a:pt x="170" y="53"/>
                  </a:lnTo>
                  <a:lnTo>
                    <a:pt x="174" y="64"/>
                  </a:lnTo>
                  <a:lnTo>
                    <a:pt x="174" y="76"/>
                  </a:lnTo>
                  <a:lnTo>
                    <a:pt x="172" y="86"/>
                  </a:lnTo>
                  <a:close/>
                </a:path>
              </a:pathLst>
            </a:custGeom>
            <a:solidFill>
              <a:srgbClr val="007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4059238" y="3462338"/>
            <a:ext cx="4683125" cy="1606550"/>
          </a:xfrm>
          <a:prstGeom prst="rect">
            <a:avLst/>
          </a:prstGeom>
          <a:solidFill>
            <a:schemeClr val="tx1"/>
          </a:solidFill>
          <a:ln w="57150" cmpd="thinThick">
            <a:solidFill>
              <a:srgbClr val="DC008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l"/>
              <a:defRPr sz="3200"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247C18"/>
              </a:buClr>
              <a:buSzPct val="70000"/>
              <a:buFont typeface="Monotype Sorts" panose="05000000000000000000" pitchFamily="2" charset="2"/>
              <a:buChar char="u"/>
              <a:defRPr sz="2800" b="1">
                <a:solidFill>
                  <a:srgbClr val="4C2E00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defRPr sz="2400" b="1">
                <a:solidFill>
                  <a:srgbClr val="900784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DC0081"/>
                </a:solidFill>
              </a:rPr>
              <a:t>Quick assets are Cash,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DC0081"/>
                </a:solidFill>
              </a:rPr>
              <a:t>Marketable Securities, Accounts Receivable (net) and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DC0081"/>
                </a:solidFill>
              </a:rPr>
              <a:t>current Notes Receivable.</a:t>
            </a:r>
          </a:p>
        </p:txBody>
      </p:sp>
      <p:sp>
        <p:nvSpPr>
          <p:cNvPr id="41998" name="Rectangle 14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185150" cy="838200"/>
          </a:xfrm>
        </p:spPr>
        <p:txBody>
          <a:bodyPr/>
          <a:lstStyle/>
          <a:p>
            <a:pPr algn="ctr">
              <a:buFont typeface="Monotype Sorts" panose="05000000000000000000" pitchFamily="2" charset="2"/>
              <a:buNone/>
              <a:defRPr/>
            </a:pPr>
            <a:r>
              <a:rPr lang="en-US" altLang="en-US" sz="3600" u="sng">
                <a:solidFill>
                  <a:srgbClr val="247C1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#2</a:t>
            </a:r>
            <a:endParaRPr lang="en-US" altLang="en-US" sz="3600">
              <a:solidFill>
                <a:srgbClr val="247C18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1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3" grpId="0" animBg="1" autoUpdateAnimBg="0"/>
    </p:bldLst>
  </p:timing>
</p:sld>
</file>

<file path=ppt/theme/theme1.xml><?xml version="1.0" encoding="utf-8"?>
<a:theme xmlns:a="http://schemas.openxmlformats.org/drawingml/2006/main" name="sidebars">
  <a:themeElements>
    <a:clrScheme name="">
      <a:dk1>
        <a:srgbClr val="00279F"/>
      </a:dk1>
      <a:lt1>
        <a:srgbClr val="FFFFFF"/>
      </a:lt1>
      <a:dk2>
        <a:srgbClr val="F6BF69"/>
      </a:dk2>
      <a:lt2>
        <a:srgbClr val="FFFF00"/>
      </a:lt2>
      <a:accent1>
        <a:srgbClr val="F57B49"/>
      </a:accent1>
      <a:accent2>
        <a:srgbClr val="FF00FF"/>
      </a:accent2>
      <a:accent3>
        <a:srgbClr val="FADCB9"/>
      </a:accent3>
      <a:accent4>
        <a:srgbClr val="DADADA"/>
      </a:accent4>
      <a:accent5>
        <a:srgbClr val="F9BFB1"/>
      </a:accent5>
      <a:accent6>
        <a:srgbClr val="E700E7"/>
      </a:accent6>
      <a:hlink>
        <a:srgbClr val="FF0000"/>
      </a:hlink>
      <a:folHlink>
        <a:srgbClr val="919191"/>
      </a:folHlink>
    </a:clrScheme>
    <a:fontScheme name="sidebars.pp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247C18"/>
          </a:buClr>
          <a:buSzPct val="70000"/>
          <a:buFont typeface="Monotype Sorts" pitchFamily="2" charset="2"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rgbClr val="005400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247C18"/>
          </a:buClr>
          <a:buSzPct val="70000"/>
          <a:buFont typeface="Monotype Sorts" pitchFamily="2" charset="2"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rgbClr val="005400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sidebars.pp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debars.pp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debars.pp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debars.pp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debars.pp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debars.pp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debars.pp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c:\msoffice\powerpnt\template\sldshow\sidebars.ppt</Template>
  <TotalTime>938</TotalTime>
  <Pages>80</Pages>
  <Words>824</Words>
  <Application>Microsoft Office PowerPoint</Application>
  <PresentationFormat>On-screen Show (4:3)</PresentationFormat>
  <Paragraphs>239</Paragraphs>
  <Slides>24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Symbol</vt:lpstr>
      <vt:lpstr>Times New Roman</vt:lpstr>
      <vt:lpstr>Arial</vt:lpstr>
      <vt:lpstr>Monotype Sorts</vt:lpstr>
      <vt:lpstr>sidebars</vt:lpstr>
      <vt:lpstr>Clip</vt:lpstr>
      <vt:lpstr>Worksheet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Working Capital*</vt:lpstr>
      <vt:lpstr>Current (Working Capital) Ratio</vt:lpstr>
      <vt:lpstr>Acid-Test (Quick) Ratio</vt:lpstr>
      <vt:lpstr>Acid-Test (Quick) Ratio</vt:lpstr>
      <vt:lpstr>Acid-Test (Quick) Ratio</vt:lpstr>
      <vt:lpstr>Accounts Receivable Turnover We will use average</vt:lpstr>
      <vt:lpstr>Number of Days’ Sales in Accounts Receivable</vt:lpstr>
      <vt:lpstr>Number of Days’ Sales in Accounts Receivable</vt:lpstr>
      <vt:lpstr>Inventory Turnover</vt:lpstr>
      <vt:lpstr>Inventory Turnover</vt:lpstr>
      <vt:lpstr>Equity, or Long–Term Solvency Ratios</vt:lpstr>
      <vt:lpstr>PowerPoint Presentation</vt:lpstr>
      <vt:lpstr>Equity Ratio</vt:lpstr>
      <vt:lpstr>Net Income to Net Sales A/K/A Return on Sales or Profit Margin</vt:lpstr>
      <vt:lpstr>Net Income to Net Sales A/K/A Return on Sales or Profit Margin</vt:lpstr>
      <vt:lpstr>Return on Average Common Stockholders’ Equity (ROE)</vt:lpstr>
      <vt:lpstr>Earnings Per Share</vt:lpstr>
      <vt:lpstr>Price-Earnings Ratio A/K/A P/E Multiple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Ratios</dc:title>
  <dc:creator>dennis</dc:creator>
  <cp:lastModifiedBy>Dennis McCornac</cp:lastModifiedBy>
  <cp:revision>94</cp:revision>
  <cp:lastPrinted>1997-06-24T00:04:00Z</cp:lastPrinted>
  <dcterms:created xsi:type="dcterms:W3CDTF">1997-08-18T23:53:41Z</dcterms:created>
  <dcterms:modified xsi:type="dcterms:W3CDTF">2020-08-05T07:37:36Z</dcterms:modified>
</cp:coreProperties>
</file>