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320" r:id="rId2"/>
    <p:sldId id="259" r:id="rId3"/>
    <p:sldId id="260" r:id="rId4"/>
    <p:sldId id="289" r:id="rId5"/>
    <p:sldId id="290" r:id="rId6"/>
    <p:sldId id="291" r:id="rId7"/>
    <p:sldId id="292" r:id="rId8"/>
    <p:sldId id="261" r:id="rId9"/>
    <p:sldId id="293" r:id="rId10"/>
    <p:sldId id="294" r:id="rId11"/>
    <p:sldId id="321" r:id="rId12"/>
    <p:sldId id="322" r:id="rId13"/>
    <p:sldId id="323" r:id="rId14"/>
    <p:sldId id="324" r:id="rId15"/>
    <p:sldId id="333" r:id="rId16"/>
    <p:sldId id="325" r:id="rId17"/>
    <p:sldId id="326" r:id="rId18"/>
    <p:sldId id="327" r:id="rId19"/>
    <p:sldId id="301" r:id="rId20"/>
    <p:sldId id="329" r:id="rId21"/>
    <p:sldId id="318" r:id="rId22"/>
    <p:sldId id="303" r:id="rId23"/>
    <p:sldId id="273" r:id="rId24"/>
    <p:sldId id="304" r:id="rId25"/>
    <p:sldId id="305" r:id="rId26"/>
    <p:sldId id="314" r:id="rId27"/>
    <p:sldId id="306" r:id="rId28"/>
    <p:sldId id="307" r:id="rId29"/>
    <p:sldId id="311" r:id="rId30"/>
    <p:sldId id="281" r:id="rId31"/>
    <p:sldId id="315" r:id="rId32"/>
    <p:sldId id="331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D7549"/>
    <a:srgbClr val="FFEEAC"/>
    <a:srgbClr val="94302B"/>
    <a:srgbClr val="607698"/>
    <a:srgbClr val="D9D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04" autoAdjust="0"/>
  </p:normalViewPr>
  <p:slideViewPr>
    <p:cSldViewPr>
      <p:cViewPr varScale="1">
        <p:scale>
          <a:sx n="56" d="100"/>
          <a:sy n="56" d="100"/>
        </p:scale>
        <p:origin x="16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820"/>
    </p:cViewPr>
  </p:sorterViewPr>
  <p:notesViewPr>
    <p:cSldViewPr>
      <p:cViewPr varScale="1">
        <p:scale>
          <a:sx n="63" d="100"/>
          <a:sy n="63" d="100"/>
        </p:scale>
        <p:origin x="3206" y="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2563" y="157163"/>
            <a:ext cx="69088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algn="ctr" defTabSz="970766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1700" b="1"/>
              <a:t>Chapter 3 Lecture - Working with Financial Statements</a:t>
            </a:r>
          </a:p>
          <a:p>
            <a:pPr>
              <a:defRPr/>
            </a:pPr>
            <a:endParaRPr lang="en-US"/>
          </a:p>
        </p:txBody>
      </p:sp>
      <p:sp>
        <p:nvSpPr>
          <p:cNvPr id="491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90875" y="8970963"/>
            <a:ext cx="893763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algn="ctr" defTabSz="969963" eaLnBrk="1" hangingPunct="1">
              <a:defRPr sz="1700" b="1"/>
            </a:lvl1pPr>
          </a:lstStyle>
          <a:p>
            <a:pPr>
              <a:defRPr/>
            </a:pPr>
            <a:fld id="{2E0C02B1-7774-49AC-BF16-8DE38CB1F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algn="r"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/>
            </a:lvl1pPr>
          </a:lstStyle>
          <a:p>
            <a:pPr>
              <a:defRPr/>
            </a:pPr>
            <a:fld id="{AFAA4023-D180-4B90-BD5F-9F0A58E86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650CC-601C-4E42-9B28-2B875729C21D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CBECD-45B5-496F-BD5D-8B17EBDE234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77FBF9-DD0E-4B8B-9BE2-2E638245250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7465A-250A-4A23-9B0F-900540205CB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62C20-4B21-49A7-B4D4-630F671321F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545A0-BED5-4D70-8502-405ADBB4CC7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EBE08-DA38-4C90-A20B-9FEE31759B5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DBE9E-762A-45F9-8A1D-35DD20AA5B98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325B8D-E80C-42EF-AEE3-A5E2A0E6BD3E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1227C-54AA-47FF-8B33-CAB872628828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673A9-BD09-43D8-8EA9-A5218D42F57B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E60D3-390C-4CD9-A462-E8B3546D2A96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6E43C-C259-4834-B5CA-5058C65A6403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A12C5-E683-4441-85B7-BC0141DEDA4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AC6CED-4CA9-4007-9701-16FE2C338D5D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45808-6E6D-41D7-8423-9BEE813E7936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CE090-FC0F-44FF-834F-3BA85AC06552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86468-DCD2-4472-8F05-A64F82781855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A08DA-0477-442E-B3A7-A1A5B0175B6A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CB595-551C-40FB-B91F-2BF473A35347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452DBC-515A-436A-807E-F0F0E36E32AE}" type="slidenum">
              <a:rPr lang="en-US" altLang="en-US" sz="1300" smtClean="0"/>
              <a:pPr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AA265-56AF-473D-92D6-CC9C3971738C}" type="slidenum">
              <a:rPr lang="en-US" altLang="en-US" sz="1300" smtClean="0"/>
              <a:pPr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63E60F-F487-47B4-8ACB-CE3199636C3E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923BB-8A8B-4696-9ADD-EB0A2B554D2F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DC5356-5250-42FB-B638-0E49506EA2E7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93BBA-9F3D-498B-ADF0-D04DCFA7CA8D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A7667D-728F-4237-8E16-4CFA24A71250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3BD7B-D0C7-4F94-A24C-790113F6DA61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A86637-7411-4A64-A031-B6B8D7A74890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3A092-961D-4F14-8341-1AF2E5715977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047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81900" cy="1112838"/>
          </a:xfrm>
          <a:ln>
            <a:noFill/>
          </a:ln>
        </p:spPr>
        <p:txBody>
          <a:bodyPr/>
          <a:lstStyle>
            <a:lvl1pPr algn="ctr">
              <a:defRPr sz="3600" b="1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81900" cy="44497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Bookman Old Style" panose="02050604050505020204" pitchFamily="18" charset="0"/>
              </a:defRPr>
            </a:lvl1pPr>
            <a:lvl2pPr>
              <a:defRPr b="1">
                <a:latin typeface="Bookman Old Style" panose="02050604050505020204" pitchFamily="18" charset="0"/>
              </a:defRPr>
            </a:lvl2pPr>
            <a:lvl3pPr>
              <a:defRPr b="1">
                <a:latin typeface="Bookman Old Style" panose="02050604050505020204" pitchFamily="18" charset="0"/>
              </a:defRPr>
            </a:lvl3pPr>
            <a:lvl4pPr>
              <a:defRPr b="1">
                <a:latin typeface="Bookman Old Style" panose="02050604050505020204" pitchFamily="18" charset="0"/>
              </a:defRPr>
            </a:lvl4pPr>
            <a:lvl5pPr>
              <a:defRPr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261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320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" y="339072"/>
            <a:ext cx="7581900" cy="1112838"/>
          </a:xfrm>
        </p:spPr>
        <p:txBody>
          <a:bodyPr/>
          <a:lstStyle>
            <a:lvl1pPr>
              <a:defRPr sz="3600" b="1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83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7581900" cy="4449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5380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814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ED1345-01F5-4CC3-A921-BC6F96B8201A}" type="datetime1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57200"/>
          </a:xfrm>
          <a:prstGeom prst="ellipse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AA578C66-C9EA-4F0E-BBDF-B3E741392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8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581900" cy="1112838"/>
          </a:xfrm>
          <a:prstGeom prst="rect">
            <a:avLst/>
          </a:prstGeom>
          <a:noFill/>
          <a:ln w="317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Slide Number Placeholder 5"/>
          <p:cNvSpPr txBox="1">
            <a:spLocks noGrp="1"/>
          </p:cNvSpPr>
          <p:nvPr userDrawn="1"/>
        </p:nvSpPr>
        <p:spPr bwMode="auto">
          <a:xfrm>
            <a:off x="8332788" y="64135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latin typeface="Times New Roman" panose="02020603050405020304" pitchFamily="18" charset="0"/>
              </a:rPr>
              <a:t>3-</a:t>
            </a:r>
            <a:fld id="{CAC99D72-44CE-45D5-A5B7-B95CCF6E2923}" type="slidenum">
              <a:rPr lang="en-US" altLang="en-US" sz="1600" b="1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600" b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Cambria" panose="0204050305040603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Cambria" panose="0204050305040603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Cambria" panose="0204050305040603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Cambria" panose="0204050305040603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iccode.com/e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research/common/symbollookup/symbollookup.as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vesting.com/equities/" TargetMode="External"/><Relationship Id="rId4" Type="http://schemas.openxmlformats.org/officeDocument/2006/relationships/hyperlink" Target="https://finance.yaho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 txBox="1">
            <a:spLocks/>
          </p:cNvSpPr>
          <p:nvPr/>
        </p:nvSpPr>
        <p:spPr bwMode="auto">
          <a:xfrm>
            <a:off x="3175" y="141288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23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Chapter 3 Lecture - Working with Financial Statements</a:t>
            </a:r>
            <a:endParaRPr lang="en-US" altLang="en-US" sz="54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5334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Common Financial Ratios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68363"/>
          </a:xfrm>
        </p:spPr>
        <p:txBody>
          <a:bodyPr anchor="t"/>
          <a:lstStyle/>
          <a:p>
            <a:pPr eaLnBrk="1" hangingPunct="1"/>
            <a:r>
              <a:rPr lang="en-US" altLang="en-US" sz="3600" b="1">
                <a:latin typeface="Bookman Old Style" panose="02050604050505020204" pitchFamily="18" charset="0"/>
              </a:rPr>
              <a:t>Liquidity Ratios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4044950"/>
            <a:ext cx="67818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Current Ratio </a:t>
            </a:r>
            <a:r>
              <a:rPr lang="en-US" altLang="en-US" sz="2400"/>
              <a:t>= CA / CL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708 / 540 = 1.31 times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Quick Ratio </a:t>
            </a:r>
            <a:r>
              <a:rPr lang="en-US" altLang="en-US" sz="2400"/>
              <a:t>= (CA – Inventory) / CL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“Acid Test”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(708-422) / 540 = 0.53 times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Cash Ratio </a:t>
            </a:r>
            <a:r>
              <a:rPr lang="en-US" altLang="en-US" sz="2400"/>
              <a:t>= Cash / CL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 98/ 540 = .18 times</a:t>
            </a:r>
          </a:p>
        </p:txBody>
      </p:sp>
      <p:graphicFrame>
        <p:nvGraphicFramePr>
          <p:cNvPr id="30724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325438" y="1279525"/>
          <a:ext cx="83820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62684" imgH="2638374" progId="Excel.Sheet.8">
                  <p:embed/>
                </p:oleObj>
              </mc:Choice>
              <mc:Fallback>
                <p:oleObj name="Worksheet" r:id="rId3" imgW="7562684" imgH="2638374" progId="Excel.Shee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279525"/>
                        <a:ext cx="8382000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944563"/>
          </a:xfrm>
        </p:spPr>
        <p:txBody>
          <a:bodyPr anchor="t"/>
          <a:lstStyle/>
          <a:p>
            <a:pPr eaLnBrk="1" hangingPunct="1"/>
            <a:r>
              <a:rPr lang="en-US" altLang="en-US" sz="3600" b="1">
                <a:latin typeface="Bookman Old Style" panose="02050604050505020204" pitchFamily="18" charset="0"/>
              </a:rPr>
              <a:t>Financial Leverage Ratios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4191000"/>
            <a:ext cx="70104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/>
              <a:t>Total Debt Ratio</a:t>
            </a:r>
            <a:r>
              <a:rPr lang="en-US" altLang="en-US" sz="2400"/>
              <a:t> = (TA – TE) / TA</a:t>
            </a:r>
          </a:p>
          <a:p>
            <a:pPr lvl="1" eaLnBrk="1" hangingPunct="1"/>
            <a:r>
              <a:rPr lang="en-US" altLang="en-US" sz="2000"/>
              <a:t>(3,588 – 2,591) / 3,588 = 0.28 times</a:t>
            </a:r>
          </a:p>
          <a:p>
            <a:pPr eaLnBrk="1" hangingPunct="1"/>
            <a:r>
              <a:rPr lang="en-US" altLang="en-US" sz="2400" b="1"/>
              <a:t>Debt/Equity</a:t>
            </a:r>
            <a:r>
              <a:rPr lang="en-US" altLang="en-US" sz="2400"/>
              <a:t> = TD / TE</a:t>
            </a:r>
          </a:p>
          <a:p>
            <a:pPr lvl="1" eaLnBrk="1" hangingPunct="1"/>
            <a:r>
              <a:rPr lang="en-US" altLang="en-US" sz="2000"/>
              <a:t>(0.28 / 0.72) = 0.38 times</a:t>
            </a:r>
          </a:p>
          <a:p>
            <a:pPr eaLnBrk="1" hangingPunct="1"/>
            <a:r>
              <a:rPr lang="en-US" altLang="en-US" sz="2400" b="1"/>
              <a:t>Equity Multiplier </a:t>
            </a:r>
            <a:r>
              <a:rPr lang="en-US" altLang="en-US" sz="2400"/>
              <a:t>= TA/TE = 1 + D/E</a:t>
            </a:r>
          </a:p>
          <a:p>
            <a:pPr lvl="1" eaLnBrk="1" hangingPunct="1"/>
            <a:r>
              <a:rPr lang="en-US" altLang="en-US" sz="2000"/>
              <a:t>($1 / 0.72) = (1 + 0.38) = 1.38</a:t>
            </a:r>
          </a:p>
          <a:p>
            <a:pPr lvl="1" eaLnBrk="1" hangingPunct="1"/>
            <a:endParaRPr lang="en-US" altLang="en-US" sz="2000"/>
          </a:p>
        </p:txBody>
      </p:sp>
      <p:graphicFrame>
        <p:nvGraphicFramePr>
          <p:cNvPr id="32772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1371600"/>
          <a:ext cx="79248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62684" imgH="2638374" progId="Excel.Sheet.8">
                  <p:embed/>
                </p:oleObj>
              </mc:Choice>
              <mc:Fallback>
                <p:oleObj name="Worksheet" r:id="rId3" imgW="7562684" imgH="2638374" progId="Excel.Sheet.8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924800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868363"/>
          </a:xfrm>
        </p:spPr>
        <p:txBody>
          <a:bodyPr anchor="t"/>
          <a:lstStyle/>
          <a:p>
            <a:pPr eaLnBrk="1" hangingPunct="1"/>
            <a:r>
              <a:rPr lang="en-US" altLang="en-US" sz="3600" b="1">
                <a:latin typeface="Bookman Old Style" panose="02050604050505020204" pitchFamily="18" charset="0"/>
              </a:rPr>
              <a:t>Financial Leverage Ratios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4343400"/>
            <a:ext cx="7543800" cy="193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/>
              <a:t>Times Interest Earned</a:t>
            </a:r>
            <a:r>
              <a:rPr lang="en-US" altLang="en-US" sz="2400"/>
              <a:t> = EBIT / Interest</a:t>
            </a:r>
          </a:p>
          <a:p>
            <a:pPr lvl="1" eaLnBrk="1" hangingPunct="1"/>
            <a:r>
              <a:rPr lang="en-US" altLang="en-US" sz="2000"/>
              <a:t>691 / 141 = 4.9 times</a:t>
            </a:r>
          </a:p>
          <a:p>
            <a:pPr eaLnBrk="1" hangingPunct="1"/>
            <a:r>
              <a:rPr lang="en-US" altLang="en-US" sz="2400" b="1"/>
              <a:t>Cash Coverage</a:t>
            </a:r>
            <a:r>
              <a:rPr lang="en-US" altLang="en-US" sz="2400"/>
              <a:t> = (EBIT + Depreciation) / Interest</a:t>
            </a:r>
          </a:p>
          <a:p>
            <a:pPr lvl="1" eaLnBrk="1" hangingPunct="1"/>
            <a:r>
              <a:rPr lang="en-US" altLang="en-US" sz="2000"/>
              <a:t>(691 + 276) / 141 = 6.9 times</a:t>
            </a:r>
          </a:p>
          <a:p>
            <a:pPr lvl="1" eaLnBrk="1" hangingPunct="1"/>
            <a:endParaRPr lang="en-US" altLang="en-US" sz="2000"/>
          </a:p>
        </p:txBody>
      </p:sp>
      <p:graphicFrame>
        <p:nvGraphicFramePr>
          <p:cNvPr id="3482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1295400"/>
          <a:ext cx="5410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209633" imgH="2638374" progId="Excel.Sheet.8">
                  <p:embed/>
                </p:oleObj>
              </mc:Choice>
              <mc:Fallback>
                <p:oleObj name="Worksheet" r:id="rId3" imgW="2209633" imgH="2638374" progId="Excel.Shee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5410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t"/>
          <a:lstStyle/>
          <a:p>
            <a:pPr eaLnBrk="1" hangingPunct="1"/>
            <a:r>
              <a:rPr lang="en-US" altLang="en-US" sz="2800" b="1">
                <a:latin typeface="Bookman Old Style" panose="02050604050505020204" pitchFamily="18" charset="0"/>
              </a:rPr>
              <a:t>Asset Management: Inventory Ratios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4267200"/>
            <a:ext cx="78486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/>
              <a:t>Inventory Turnover</a:t>
            </a:r>
            <a:r>
              <a:rPr lang="en-US" altLang="en-US" sz="2400"/>
              <a:t> = COGS / Inventory</a:t>
            </a:r>
          </a:p>
          <a:p>
            <a:pPr lvl="1" eaLnBrk="1" hangingPunct="1"/>
            <a:r>
              <a:rPr lang="en-US" altLang="en-US" sz="2000"/>
              <a:t>1,344 / 422 = 3.2 times</a:t>
            </a:r>
          </a:p>
          <a:p>
            <a:pPr eaLnBrk="1" hangingPunct="1"/>
            <a:r>
              <a:rPr lang="en-US" altLang="en-US" sz="2400" b="1"/>
              <a:t>Days’ Sales in Inventory</a:t>
            </a:r>
            <a:r>
              <a:rPr lang="en-US" altLang="en-US" sz="2400"/>
              <a:t> = 365 / Inventory Turnover</a:t>
            </a:r>
          </a:p>
          <a:p>
            <a:pPr lvl="1" eaLnBrk="1" hangingPunct="1"/>
            <a:r>
              <a:rPr lang="en-US" altLang="en-US" sz="2000"/>
              <a:t>365 / 3.2 = 115 days</a:t>
            </a:r>
          </a:p>
        </p:txBody>
      </p:sp>
      <p:graphicFrame>
        <p:nvGraphicFramePr>
          <p:cNvPr id="36868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066800"/>
          <a:ext cx="81518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96652" imgH="2638374" progId="Excel.Sheet.8">
                  <p:embed/>
                </p:oleObj>
              </mc:Choice>
              <mc:Fallback>
                <p:oleObj name="Worksheet" r:id="rId3" imgW="10096652" imgH="2638374" progId="Excel.Shee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8151813" cy="320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/>
          <a:lstStyle/>
          <a:p>
            <a:pPr eaLnBrk="1" hangingPunct="1"/>
            <a:r>
              <a:rPr lang="en-US" altLang="en-US" sz="2800" b="1">
                <a:latin typeface="Bookman Old Style" panose="02050604050505020204" pitchFamily="18" charset="0"/>
              </a:rPr>
              <a:t>Asset Management: Receivables Ratios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3685996"/>
            <a:ext cx="8686800" cy="185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dirty="0"/>
              <a:t>Receivables Turnover</a:t>
            </a:r>
            <a:r>
              <a:rPr lang="en-US" altLang="en-US" sz="2400" dirty="0"/>
              <a:t> = Sales / AR</a:t>
            </a:r>
          </a:p>
          <a:p>
            <a:pPr lvl="1" eaLnBrk="1" hangingPunct="1"/>
            <a:r>
              <a:rPr lang="en-US" altLang="en-US" sz="2000" dirty="0"/>
              <a:t>2,311 / 188 = 12.3 times</a:t>
            </a:r>
          </a:p>
          <a:p>
            <a:pPr eaLnBrk="1" hangingPunct="1"/>
            <a:r>
              <a:rPr lang="en-US" altLang="en-US" sz="2400" b="1" dirty="0"/>
              <a:t>Days’ Sales in Receivables</a:t>
            </a:r>
            <a:r>
              <a:rPr lang="en-US" altLang="en-US" sz="2400" dirty="0"/>
              <a:t> = 365 / Receivables Turnover</a:t>
            </a:r>
          </a:p>
          <a:p>
            <a:pPr lvl="1" eaLnBrk="1" hangingPunct="1"/>
            <a:r>
              <a:rPr lang="en-US" altLang="en-US" sz="2000" dirty="0"/>
              <a:t>365 / 12.3 = 30 days</a:t>
            </a:r>
          </a:p>
        </p:txBody>
      </p:sp>
      <p:graphicFrame>
        <p:nvGraphicFramePr>
          <p:cNvPr id="38916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868591"/>
              </p:ext>
            </p:extLst>
          </p:nvPr>
        </p:nvGraphicFramePr>
        <p:xfrm>
          <a:off x="304800" y="876439"/>
          <a:ext cx="8534400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96652" imgH="2638374" progId="Excel.Sheet.8">
                  <p:embed/>
                </p:oleObj>
              </mc:Choice>
              <mc:Fallback>
                <p:oleObj name="Worksheet" r:id="rId3" imgW="10096652" imgH="2638374" progId="Excel.Shee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76439"/>
                        <a:ext cx="8534400" cy="2782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E637DE-4109-48AB-9898-B098861F6F1A}"/>
              </a:ext>
            </a:extLst>
          </p:cNvPr>
          <p:cNvSpPr txBox="1"/>
          <p:nvPr/>
        </p:nvSpPr>
        <p:spPr>
          <a:xfrm>
            <a:off x="255270" y="5304452"/>
            <a:ext cx="858393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accounts receivable turnover ratio is used to measure how effective your company is at collecting accounts receivable (money owed by clients). Typically measured on an annual basis, a high receivables turnover ratio may mean that your company’s accounts receivable process is effective, and that you have large numbers of high-quality clients who are happy to pay their debt quickly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/>
          <a:lstStyle/>
          <a:p>
            <a:pPr eaLnBrk="1" hangingPunct="1"/>
            <a:r>
              <a:rPr lang="en-US" altLang="en-US" sz="2800" b="1">
                <a:latin typeface="Bookman Old Style" panose="02050604050505020204" pitchFamily="18" charset="0"/>
              </a:rPr>
              <a:t>Asset Management: Payables Ratios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4013200"/>
            <a:ext cx="8686800" cy="185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dirty="0"/>
              <a:t>Payables Turnover</a:t>
            </a:r>
            <a:r>
              <a:rPr lang="en-US" altLang="en-US" sz="2400" dirty="0"/>
              <a:t> = COGS / AP</a:t>
            </a:r>
          </a:p>
          <a:p>
            <a:pPr lvl="1" eaLnBrk="1" hangingPunct="1"/>
            <a:r>
              <a:rPr lang="en-US" altLang="en-US" sz="2000" dirty="0"/>
              <a:t>1,344 / 344 = 3.9 times</a:t>
            </a:r>
          </a:p>
          <a:p>
            <a:pPr eaLnBrk="1" hangingPunct="1"/>
            <a:r>
              <a:rPr lang="en-US" altLang="en-US" sz="2400" b="1" dirty="0"/>
              <a:t>Days’ Costs in Payables</a:t>
            </a:r>
            <a:r>
              <a:rPr lang="en-US" altLang="en-US" sz="2400" dirty="0"/>
              <a:t> = 365 / Payables Turnover</a:t>
            </a:r>
          </a:p>
          <a:p>
            <a:pPr lvl="1" eaLnBrk="1" hangingPunct="1"/>
            <a:r>
              <a:rPr lang="en-US" altLang="en-US" sz="2000" dirty="0"/>
              <a:t>365 / 3.9 = 94 days</a:t>
            </a:r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4096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1112838"/>
          <a:ext cx="8456613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96652" imgH="2638374" progId="Excel.Sheet.8">
                  <p:embed/>
                </p:oleObj>
              </mc:Choice>
              <mc:Fallback>
                <p:oleObj name="Worksheet" r:id="rId3" imgW="10096652" imgH="2638374" progId="Excel.Shee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12838"/>
                        <a:ext cx="8456613" cy="292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5562600"/>
            <a:ext cx="8451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higher accounts payable ratio indicates that a company pays its bills in a shorter amount of time than those with a lower ratio. Low AP ratios could signal that a company is struggling to pay its bills, but that is not always the case. It could be using its cash strategically.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t"/>
          <a:lstStyle/>
          <a:p>
            <a:pPr eaLnBrk="1" hangingPunct="1"/>
            <a:r>
              <a:rPr lang="en-US" altLang="en-US" sz="2800" b="1">
                <a:latin typeface="Bookman Old Style" panose="02050604050505020204" pitchFamily="18" charset="0"/>
              </a:rPr>
              <a:t>Asset Management: Asset Turnover Ratios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4124036"/>
            <a:ext cx="8229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dirty="0"/>
              <a:t>Total Asset Turnover</a:t>
            </a:r>
            <a:r>
              <a:rPr lang="en-US" altLang="en-US" sz="2400" dirty="0"/>
              <a:t> = Sales / Total Assets</a:t>
            </a:r>
          </a:p>
          <a:p>
            <a:pPr lvl="1" eaLnBrk="1" hangingPunct="1"/>
            <a:r>
              <a:rPr lang="en-US" altLang="en-US" sz="2000" dirty="0"/>
              <a:t>2,311 / 3,588 = 0.64 times</a:t>
            </a:r>
          </a:p>
          <a:p>
            <a:pPr eaLnBrk="1" hangingPunct="1"/>
            <a:r>
              <a:rPr lang="en-US" altLang="en-US" sz="2400" b="1" dirty="0"/>
              <a:t>Capital Intensity Ratio</a:t>
            </a:r>
            <a:r>
              <a:rPr lang="en-US" altLang="en-US" sz="2400" dirty="0"/>
              <a:t> = 1/TAT</a:t>
            </a:r>
          </a:p>
          <a:p>
            <a:pPr lvl="1" eaLnBrk="1" hangingPunct="1"/>
            <a:r>
              <a:rPr lang="en-US" altLang="en-US" sz="2000" dirty="0"/>
              <a:t>1 / 0.64 = 1.56</a:t>
            </a:r>
            <a:endParaRPr lang="en-US" altLang="en-US" sz="2400" dirty="0"/>
          </a:p>
        </p:txBody>
      </p:sp>
      <p:graphicFrame>
        <p:nvGraphicFramePr>
          <p:cNvPr id="4301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143000"/>
          <a:ext cx="8534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96652" imgH="2638374" progId="Excel.Sheet.8">
                  <p:embed/>
                </p:oleObj>
              </mc:Choice>
              <mc:Fallback>
                <p:oleObj name="Worksheet" r:id="rId3" imgW="10096652" imgH="2638374" progId="Excel.Shee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534400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5652807"/>
            <a:ext cx="8552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Generally, a higher ratio TAT is favored because it implies that the company is efficient in generating sales or revenues from its asset base. A lower ratio indicates that a company is not using its assets efficiently and may have internal problems.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7543800" cy="639763"/>
          </a:xfrm>
        </p:spPr>
        <p:txBody>
          <a:bodyPr/>
          <a:lstStyle/>
          <a:p>
            <a:pPr eaLnBrk="1" hangingPunct="1"/>
            <a:r>
              <a:rPr lang="en-US" altLang="en-US" sz="2800" b="1"/>
              <a:t>Profitability Measures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4191000"/>
            <a:ext cx="8001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b="1"/>
              <a:t>Profit Margin</a:t>
            </a:r>
            <a:r>
              <a:rPr lang="en-US" altLang="en-US" sz="2000"/>
              <a:t> = NI / Sales</a:t>
            </a:r>
          </a:p>
          <a:p>
            <a:pPr marL="457200" lvl="1" indent="0" eaLnBrk="1" hangingPunct="1">
              <a:buFontTx/>
              <a:buNone/>
            </a:pPr>
            <a:r>
              <a:rPr lang="en-US" altLang="en-US" sz="1800"/>
              <a:t>= 363 / 2,311 = 15.70%</a:t>
            </a:r>
          </a:p>
          <a:p>
            <a:pPr eaLnBrk="1" hangingPunct="1"/>
            <a:r>
              <a:rPr lang="en-US" altLang="en-US" sz="2000" b="1"/>
              <a:t>Return on Assets (ROA)</a:t>
            </a:r>
            <a:r>
              <a:rPr lang="en-US" altLang="en-US" sz="2000"/>
              <a:t> = NI / TA</a:t>
            </a:r>
          </a:p>
          <a:p>
            <a:pPr marL="457200" lvl="1" indent="0" eaLnBrk="1" hangingPunct="1">
              <a:buFontTx/>
              <a:buNone/>
            </a:pPr>
            <a:r>
              <a:rPr lang="en-US" altLang="en-US" sz="1800"/>
              <a:t>= 363 / 3,588 = 10.12%</a:t>
            </a:r>
          </a:p>
          <a:p>
            <a:pPr eaLnBrk="1" hangingPunct="1"/>
            <a:r>
              <a:rPr lang="en-US" altLang="en-US" sz="2000" b="1"/>
              <a:t>Return on Equity (ROE)</a:t>
            </a:r>
            <a:r>
              <a:rPr lang="en-US" altLang="en-US" sz="2000"/>
              <a:t> = NI / TE</a:t>
            </a:r>
          </a:p>
          <a:p>
            <a:pPr marL="457200" lvl="1" indent="0" eaLnBrk="1" hangingPunct="1">
              <a:buFontTx/>
              <a:buNone/>
            </a:pPr>
            <a:r>
              <a:rPr lang="en-US" altLang="en-US" sz="1800"/>
              <a:t>= 363 / 2,591 = 14.01%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7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81900" cy="8382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400"/>
              <a:t>After studying this chapter, you should be able to: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 1 </a:t>
            </a:r>
            <a:r>
              <a:rPr lang="en-US" altLang="en-US" sz="2400"/>
              <a:t>Standardize financial statements for comparison purposes.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 2 </a:t>
            </a:r>
            <a:r>
              <a:rPr lang="en-US" altLang="en-US" sz="2400"/>
              <a:t>Compute and, more important, interpret some common ratios.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 3 </a:t>
            </a:r>
            <a:r>
              <a:rPr lang="en-US" altLang="en-US" sz="2400"/>
              <a:t>Assess the determinants of a firm's profitability and growth.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 4 </a:t>
            </a:r>
            <a:r>
              <a:rPr lang="en-US" altLang="en-US" sz="2400"/>
              <a:t>Identify and explain some of the problems and pitfalls in financial statement analysis.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/>
              <a:t>Market Value Measures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723900"/>
            <a:ext cx="83058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Market Price = $88 per share = PPS</a:t>
            </a:r>
          </a:p>
          <a:p>
            <a:pPr eaLnBrk="1" hangingPunct="1"/>
            <a:r>
              <a:rPr lang="en-US" altLang="en-US" sz="2400"/>
              <a:t>Shares outstanding = 33 million 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Earnings per Share </a:t>
            </a:r>
            <a:r>
              <a:rPr lang="en-US" altLang="en-US" sz="2400"/>
              <a:t>= EPS = 363 / 33 = $11</a:t>
            </a:r>
          </a:p>
          <a:p>
            <a:pPr eaLnBrk="1" hangingPunct="1"/>
            <a:r>
              <a:rPr lang="en-US" altLang="en-US" sz="2400"/>
              <a:t>PE ratio = PPS / EPS</a:t>
            </a:r>
          </a:p>
          <a:p>
            <a:pPr lvl="1" eaLnBrk="1" hangingPunct="1"/>
            <a:r>
              <a:rPr lang="en-US" altLang="en-US" sz="2000"/>
              <a:t>$88 / $11 = 8 times</a:t>
            </a:r>
          </a:p>
          <a:p>
            <a:pPr eaLnBrk="1" hangingPunct="1"/>
            <a:r>
              <a:rPr lang="en-US" altLang="en-US" sz="2400"/>
              <a:t>Price/Sales ratio = PPS/Sales per share</a:t>
            </a:r>
          </a:p>
          <a:p>
            <a:pPr lvl="1" eaLnBrk="1" hangingPunct="1"/>
            <a:r>
              <a:rPr lang="en-US" altLang="en-US" sz="2000"/>
              <a:t>$88 / ($2,311 / 33) = 1.26 times</a:t>
            </a:r>
          </a:p>
          <a:p>
            <a:pPr eaLnBrk="1" hangingPunct="1"/>
            <a:r>
              <a:rPr lang="en-US" altLang="en-US" sz="2400"/>
              <a:t>Market-to-book ratio = PPS / Book value per share</a:t>
            </a:r>
          </a:p>
          <a:p>
            <a:pPr lvl="1" eaLnBrk="1" hangingPunct="1"/>
            <a:r>
              <a:rPr lang="en-US" altLang="en-US" sz="2000"/>
              <a:t>Book value per share = Total Equity/shares outstanding 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			       = $2,591 / 33  = $78.52</a:t>
            </a:r>
          </a:p>
          <a:p>
            <a:pPr lvl="1" eaLnBrk="1" hangingPunct="1"/>
            <a:r>
              <a:rPr lang="en-US" altLang="en-US" sz="2000"/>
              <a:t>Market-to-Book = $88 / 78.52 = 1.12 times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620000" cy="11430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Market Value Measures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25" y="1295400"/>
            <a:ext cx="8305800" cy="3962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400" dirty="0"/>
              <a:t>Enterprise value = Total market value of the stock + Book value of all liabilities – Cash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dirty="0"/>
              <a:t>   EV = ($88 x 33) + (3,588 – 2,591) – (98) = 3,803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/>
          </a:p>
          <a:p>
            <a:pPr eaLnBrk="1" hangingPunct="1">
              <a:buFontTx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EBITDA ratio = Enterprise value / EBITDA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EBITDA = EBIT + Depreciation &amp; Amortization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dirty="0"/>
              <a:t>		= (691 + 276) = 967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EBITDA  ratio = (3,803 / 967) = 3.93 times</a:t>
            </a:r>
          </a:p>
          <a:p>
            <a:pPr algn="just" eaLnBrk="1" hangingPunct="1">
              <a:buFontTx/>
              <a:buNone/>
              <a:defRPr/>
            </a:pPr>
            <a:endParaRPr lang="en-US" altLang="en-US" sz="1600" b="0" dirty="0"/>
          </a:p>
          <a:p>
            <a:pPr algn="just" eaLnBrk="1" hangingPunct="1">
              <a:buFontTx/>
              <a:buNone/>
              <a:defRPr/>
            </a:pPr>
            <a:r>
              <a:rPr lang="en-US" sz="1800" dirty="0"/>
              <a:t>As a general guideline, an EV/EBITDA value below 10 is commonly</a:t>
            </a:r>
          </a:p>
          <a:p>
            <a:pPr algn="just" eaLnBrk="1" hangingPunct="1">
              <a:buFontTx/>
              <a:buNone/>
              <a:defRPr/>
            </a:pPr>
            <a:r>
              <a:rPr lang="en-US" sz="1800" dirty="0"/>
              <a:t>interpreted as healthy and above average by analysts and</a:t>
            </a:r>
          </a:p>
          <a:p>
            <a:pPr algn="just" eaLnBrk="1" hangingPunct="1">
              <a:buFontTx/>
              <a:buNone/>
              <a:defRPr/>
            </a:pPr>
            <a:r>
              <a:rPr lang="en-US" sz="1800" dirty="0"/>
              <a:t>investors. </a:t>
            </a: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390525" y="2438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Cash gets subtracted when calculating Enterprise Value because (1) cash is considered a non-operating asset AND (2) cash is already implicitly accounted for within equity value.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81900" cy="6858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Prufrock Ratios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62590-8778-4113-BACC-897EE313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0757"/>
            <a:ext cx="8191500" cy="56562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/>
              <a:t>Financial Information Example for 2014 for Lowe’s and Home Depot (millions of dollars</a:t>
            </a:r>
            <a:r>
              <a:rPr lang="en-US" altLang="en-US"/>
              <a:t>)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95400"/>
            <a:ext cx="8472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59700" cy="8382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The DuPont Identity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524000"/>
            <a:ext cx="84582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800" b="1" dirty="0"/>
              <a:t>Return on Equity = Net Income / Total Equity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/>
              <a:t>     = Basic Formula</a:t>
            </a:r>
          </a:p>
          <a:p>
            <a:pPr eaLnBrk="1" hangingPunct="1">
              <a:defRPr/>
            </a:pPr>
            <a:r>
              <a:rPr lang="en-US" altLang="en-US" sz="2800" b="1" dirty="0"/>
              <a:t>ROE = PM * TAT * EM	= DuPont Identity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/>
              <a:t>PM (profit margin)   = Net Income / Sales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/>
              <a:t>TAT (Total asset turnover )  = Sales / Total Assets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/>
              <a:t>EM  (Equity Multiplier)  = Total Assets / Total Equity</a:t>
            </a:r>
          </a:p>
          <a:p>
            <a:pPr lvl="1" eaLnBrk="1" hangingPunct="1">
              <a:defRPr/>
            </a:pPr>
            <a:endParaRPr lang="en-US" altLang="en-US" sz="2400" b="1" dirty="0"/>
          </a:p>
          <a:p>
            <a:pPr lvl="1" eaLnBrk="1" hangingPunct="1">
              <a:defRPr/>
            </a:pPr>
            <a:endParaRPr lang="en-US" altLang="en-US" sz="2400" b="1" dirty="0"/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4332288"/>
          <a:ext cx="662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35300" imgH="444500" progId="Equation.DSMT4">
                  <p:embed/>
                </p:oleObj>
              </mc:Choice>
              <mc:Fallback>
                <p:oleObj name="Equation" r:id="rId3" imgW="3035300" imgH="4445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32288"/>
                        <a:ext cx="6629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66800" y="5638800"/>
            <a:ext cx="6731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        Profit Margin      Asset Use     Leverage  =  ROE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	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42875"/>
            <a:ext cx="7543800" cy="11430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Using the DuPont Identity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ROE = PM x TAT x EM</a:t>
            </a:r>
          </a:p>
          <a:p>
            <a:pPr lvl="1" eaLnBrk="1" hangingPunct="1"/>
            <a:r>
              <a:rPr lang="en-US" altLang="en-US"/>
              <a:t>Profit margin </a:t>
            </a:r>
          </a:p>
          <a:p>
            <a:pPr lvl="2" eaLnBrk="1" hangingPunct="1"/>
            <a:r>
              <a:rPr lang="en-US" altLang="en-US"/>
              <a:t>Measures firm’s operating efficiency</a:t>
            </a:r>
          </a:p>
          <a:p>
            <a:pPr lvl="2" eaLnBrk="1" hangingPunct="1"/>
            <a:r>
              <a:rPr lang="en-US" altLang="en-US"/>
              <a:t>How well does it control costs</a:t>
            </a:r>
          </a:p>
          <a:p>
            <a:pPr lvl="1" eaLnBrk="1" hangingPunct="1"/>
            <a:r>
              <a:rPr lang="en-US" altLang="en-US"/>
              <a:t>Total asset turnover </a:t>
            </a:r>
          </a:p>
          <a:p>
            <a:pPr lvl="2" eaLnBrk="1" hangingPunct="1"/>
            <a:r>
              <a:rPr lang="en-US" altLang="en-US"/>
              <a:t>Measures the firm’s asset use efficiency </a:t>
            </a:r>
          </a:p>
          <a:p>
            <a:pPr lvl="2" eaLnBrk="1" hangingPunct="1"/>
            <a:r>
              <a:rPr lang="en-US" altLang="en-US"/>
              <a:t>How well does it manage its assets</a:t>
            </a:r>
          </a:p>
          <a:p>
            <a:pPr lvl="1" eaLnBrk="1" hangingPunct="1"/>
            <a:r>
              <a:rPr lang="en-US" altLang="en-US"/>
              <a:t>Equity multiplier </a:t>
            </a:r>
          </a:p>
          <a:p>
            <a:pPr lvl="2" eaLnBrk="1" hangingPunct="1"/>
            <a:r>
              <a:rPr lang="en-US" altLang="en-US"/>
              <a:t>Measures the firm’s financial leverage</a:t>
            </a:r>
          </a:p>
          <a:p>
            <a:pPr lvl="2" eaLnBrk="1" hangingPunct="1"/>
            <a:r>
              <a:rPr lang="en-US" altLang="en-US"/>
              <a:t>EM = TA / TE = 1 + D/E ratio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2725"/>
            <a:ext cx="75438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kern="1200" dirty="0" err="1">
                <a:latin typeface="Bookman Old Style" panose="02050604050505020204" pitchFamily="18" charset="0"/>
              </a:rPr>
              <a:t>Prufrock’s</a:t>
            </a:r>
            <a:r>
              <a:rPr lang="en-US" altLang="en-US" sz="2800" b="1" kern="1200" dirty="0">
                <a:latin typeface="Bookman Old Style" panose="02050604050505020204" pitchFamily="18" charset="0"/>
              </a:rPr>
              <a:t> DuPont Identity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4618038"/>
            <a:ext cx="6248400" cy="2011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ROE = PM x TAT x EM  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/>
              <a:t>PM  = 15.7%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/>
              <a:t>TAT = 0.64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/>
              <a:t>EM  = 1.39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ROE = 0.157 x 0.64 x 1.39  =  14%</a:t>
            </a: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19188"/>
            <a:ext cx="7848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0025"/>
            <a:ext cx="7772400" cy="12954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n-US" sz="3200"/>
              <a:t>Payout and Retention Ratios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66875"/>
            <a:ext cx="8382000" cy="359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800" dirty="0"/>
              <a:t>Dividend payout ratio =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800" dirty="0"/>
              <a:t>Retention ratio or plowback ratio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/>
              <a:t>   =</a:t>
            </a:r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5472113" y="1574800"/>
            <a:ext cx="3062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800" b="1" u="sng">
                <a:latin typeface="Bookman Old Style" panose="02050604050505020204" pitchFamily="18" charset="0"/>
              </a:rPr>
              <a:t>Cash Dividends</a:t>
            </a:r>
          </a:p>
          <a:p>
            <a:pPr algn="ctr"/>
            <a:r>
              <a:rPr lang="en-US" altLang="zh-CN" sz="2800" b="1">
                <a:latin typeface="Bookman Old Style" panose="02050604050505020204" pitchFamily="18" charset="0"/>
              </a:rPr>
              <a:t>Net Income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1427163" y="3492500"/>
            <a:ext cx="59848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Bookman Old Style" panose="02050604050505020204" pitchFamily="18" charset="0"/>
              </a:rPr>
              <a:t>Addition to Retained Earnings </a:t>
            </a:r>
            <a:endParaRPr lang="en-US" altLang="zh-CN" sz="2800" b="1" u="sng">
              <a:latin typeface="Bookman Old Style" panose="02050604050505020204" pitchFamily="18" charset="0"/>
            </a:endParaRPr>
          </a:p>
          <a:p>
            <a:pPr algn="ctr"/>
            <a:r>
              <a:rPr lang="en-US" altLang="zh-CN" sz="2800" b="1">
                <a:latin typeface="Bookman Old Style" panose="02050604050505020204" pitchFamily="18" charset="0"/>
              </a:rPr>
              <a:t>Net Income</a:t>
            </a:r>
          </a:p>
        </p:txBody>
      </p:sp>
      <p:sp>
        <p:nvSpPr>
          <p:cNvPr id="61446" name="Rectangle 3"/>
          <p:cNvSpPr>
            <a:spLocks noChangeArrowheads="1"/>
          </p:cNvSpPr>
          <p:nvPr/>
        </p:nvSpPr>
        <p:spPr bwMode="auto">
          <a:xfrm>
            <a:off x="685800" y="5330825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Bookman Old Style" panose="02050604050505020204" pitchFamily="18" charset="0"/>
              </a:rPr>
              <a:t>Dividend payout ratio (“1 – b”) Retention ratio (“b”)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5925" y="4040188"/>
            <a:ext cx="8458200" cy="2087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400" dirty="0"/>
              <a:t> Dividend payout ratio (“1 – b”)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  =  Cash dividends / Net income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 =  (DIV / NI)  = 121 / 363 = 33.3%</a:t>
            </a:r>
          </a:p>
          <a:p>
            <a:pPr eaLnBrk="1" hangingPunct="1">
              <a:defRPr/>
            </a:pPr>
            <a:r>
              <a:rPr lang="en-US" altLang="en-US" sz="2400" dirty="0"/>
              <a:t>Retention ratio (“b”) = (NI – DIV) / NI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/>
              <a:t>= Addition to Retained Earnings / Net income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/>
              <a:t>= $242 / 363 = 66.7%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317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altLang="en-US" sz="2800" b="1" dirty="0">
                <a:solidFill>
                  <a:srgbClr val="006666"/>
                </a:solidFill>
                <a:latin typeface="Bookman Old Style" panose="02050604050505020204" pitchFamily="18" charset="0"/>
                <a:ea typeface="+mj-ea"/>
                <a:cs typeface="+mj-cs"/>
              </a:rPr>
              <a:t>Payout and Retention Ratios</a:t>
            </a:r>
          </a:p>
        </p:txBody>
      </p:sp>
      <p:graphicFrame>
        <p:nvGraphicFramePr>
          <p:cNvPr id="63492" name="Object 9"/>
          <p:cNvGraphicFramePr>
            <a:graphicFrameLocks noChangeAspect="1"/>
          </p:cNvGraphicFramePr>
          <p:nvPr/>
        </p:nvGraphicFramePr>
        <p:xfrm>
          <a:off x="381000" y="1066800"/>
          <a:ext cx="84566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96489" imgH="2638440" progId="Excel.Sheet.8">
                  <p:embed/>
                </p:oleObj>
              </mc:Choice>
              <mc:Fallback>
                <p:oleObj name="Worksheet" r:id="rId3" imgW="10096489" imgH="263844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456613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81900" cy="6858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Determinants of Growth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90600"/>
            <a:ext cx="83820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Profit margin – operating efficiency</a:t>
            </a:r>
          </a:p>
          <a:p>
            <a:pPr eaLnBrk="1" hangingPunct="1"/>
            <a:r>
              <a:rPr lang="en-US" altLang="en-US" sz="2400"/>
              <a:t>Total asset turnover – asset use efficiency</a:t>
            </a:r>
          </a:p>
          <a:p>
            <a:pPr eaLnBrk="1" hangingPunct="1"/>
            <a:r>
              <a:rPr lang="en-US" altLang="en-US" sz="2400"/>
              <a:t>Financial leverage – choice of optimal debt ratio</a:t>
            </a:r>
          </a:p>
          <a:p>
            <a:pPr eaLnBrk="1" hangingPunct="1"/>
            <a:r>
              <a:rPr lang="en-US" altLang="en-US" sz="2400"/>
              <a:t>Dividend policy – choice of how much to pay to shareholders versus reinvesting in the firm</a:t>
            </a: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00400"/>
            <a:ext cx="84867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0513"/>
            <a:ext cx="7924800" cy="944562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Standardized Financial Statements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447800"/>
            <a:ext cx="8153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Common-Size Balance 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All accounts = percent of total assets (%TA)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Common-Size Income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All line items = percent of sales or revenue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(%SLS)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Standardized statements are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Comparing financial information year-to-year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Comparing companies of different sizes, particularly within the same industry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884238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/>
              <a:t>Why Evaluate Financial Statements?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3588"/>
            <a:ext cx="41148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/>
              <a:t>Internal uses</a:t>
            </a:r>
          </a:p>
          <a:p>
            <a:pPr lvl="1" eaLnBrk="1" hangingPunct="1"/>
            <a:r>
              <a:rPr lang="en-US" altLang="en-US" sz="2000"/>
              <a:t>Performance evaluation – compensation and comparison between divisions</a:t>
            </a:r>
          </a:p>
          <a:p>
            <a:pPr lvl="1" eaLnBrk="1" hangingPunct="1"/>
            <a:r>
              <a:rPr lang="en-US" altLang="en-US" sz="2000"/>
              <a:t>Planning for the future – guide in estimating future cash flows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14900" y="795338"/>
            <a:ext cx="4114800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/>
              <a:t>External uses</a:t>
            </a:r>
          </a:p>
          <a:p>
            <a:pPr lvl="1" eaLnBrk="1" hangingPunct="1">
              <a:defRPr/>
            </a:pPr>
            <a:r>
              <a:rPr lang="en-US" altLang="en-US" sz="2000" kern="0" dirty="0"/>
              <a:t>Creditors</a:t>
            </a:r>
          </a:p>
          <a:p>
            <a:pPr lvl="1" eaLnBrk="1" hangingPunct="1">
              <a:defRPr/>
            </a:pPr>
            <a:r>
              <a:rPr lang="en-US" altLang="en-US" sz="2000" kern="0" dirty="0"/>
              <a:t>Suppliers</a:t>
            </a:r>
          </a:p>
          <a:p>
            <a:pPr lvl="1" eaLnBrk="1" hangingPunct="1">
              <a:defRPr/>
            </a:pPr>
            <a:r>
              <a:rPr lang="en-US" altLang="en-US" sz="2000" kern="0" dirty="0"/>
              <a:t>Customers</a:t>
            </a:r>
          </a:p>
          <a:p>
            <a:pPr lvl="1" eaLnBrk="1" hangingPunct="1">
              <a:defRPr/>
            </a:pPr>
            <a:r>
              <a:rPr lang="en-US" altLang="en-US" sz="2000" kern="0" dirty="0"/>
              <a:t>Stockholders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57250" y="3138488"/>
            <a:ext cx="7696200" cy="838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66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Cambria" panose="020405030504060302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/>
              <a:t>Benchmarking</a:t>
            </a:r>
          </a:p>
        </p:txBody>
      </p:sp>
      <p:sp>
        <p:nvSpPr>
          <p:cNvPr id="67590" name="Rectangle 1"/>
          <p:cNvSpPr>
            <a:spLocks noChangeArrowheads="1"/>
          </p:cNvSpPr>
          <p:nvPr/>
        </p:nvSpPr>
        <p:spPr bwMode="auto">
          <a:xfrm>
            <a:off x="419100" y="3810000"/>
            <a:ext cx="8991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Ratios need to be compared to something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Time-Trend Analysis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How the firm’s performance is changing through time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Internal and external uses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Peer Group Analysis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Compare to similar companies or within industries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Bookman Old Style" panose="02050604050505020204" pitchFamily="18" charset="0"/>
              </a:rPr>
              <a:t>SIC and NAICS codes</a:t>
            </a:r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4648200" y="60182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http://siccode.com/en/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895" y="30018"/>
            <a:ext cx="8534400" cy="762000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Problems with Financial Analysis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164" y="787400"/>
            <a:ext cx="7962900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/>
              <a:t>Conglomerates </a:t>
            </a:r>
          </a:p>
          <a:p>
            <a:pPr lvl="1" eaLnBrk="1" hangingPunct="1"/>
            <a:r>
              <a:rPr lang="en-US" altLang="en-US" sz="2000" dirty="0"/>
              <a:t>No readily available </a:t>
            </a:r>
            <a:r>
              <a:rPr lang="en-US" altLang="en-US" sz="2000" dirty="0" err="1"/>
              <a:t>comparables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Global competitors</a:t>
            </a:r>
          </a:p>
          <a:p>
            <a:pPr eaLnBrk="1" hangingPunct="1"/>
            <a:r>
              <a:rPr lang="en-US" altLang="en-US" sz="2000" dirty="0"/>
              <a:t>Different accounting procedures</a:t>
            </a:r>
          </a:p>
          <a:p>
            <a:pPr eaLnBrk="1" hangingPunct="1"/>
            <a:r>
              <a:rPr lang="en-US" altLang="en-US" sz="2000" dirty="0"/>
              <a:t>Different fiscal year ends</a:t>
            </a:r>
          </a:p>
          <a:p>
            <a:pPr eaLnBrk="1" hangingPunct="1"/>
            <a:r>
              <a:rPr lang="en-US" altLang="en-US" sz="2000" dirty="0"/>
              <a:t>Differences in capital structure</a:t>
            </a:r>
          </a:p>
          <a:p>
            <a:pPr eaLnBrk="1" hangingPunct="1"/>
            <a:r>
              <a:rPr lang="en-US" altLang="en-US" sz="2000" dirty="0"/>
              <a:t>Seasonal variations and one-time events  </a:t>
            </a:r>
          </a:p>
          <a:p>
            <a:pPr eaLnBrk="1" hangingPunct="1"/>
            <a:endParaRPr lang="en-US" altLang="en-US" sz="2000" dirty="0">
              <a:hlinkClick r:id="rId3"/>
            </a:endParaRPr>
          </a:p>
          <a:p>
            <a:pPr eaLnBrk="1" hangingPunct="1"/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3581401"/>
            <a:ext cx="8536586" cy="2819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/>
              <a:t>Example: Work the Web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417638"/>
            <a:ext cx="8610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/>
              <a:t>The Internet makes ratio analysis much easier than it has been in the past</a:t>
            </a:r>
          </a:p>
          <a:p>
            <a:r>
              <a:rPr lang="en-US" altLang="en-US" sz="2000"/>
              <a:t>Click on the Web surfer to go to </a:t>
            </a:r>
            <a:r>
              <a:rPr lang="en-US" altLang="en-US" sz="2000">
                <a:hlinkClick r:id="rId3"/>
              </a:rPr>
              <a:t>www.reuters.com</a:t>
            </a:r>
            <a:r>
              <a:rPr lang="en-US" altLang="en-US" sz="2000"/>
              <a:t> or </a:t>
            </a:r>
            <a:r>
              <a:rPr lang="en-US" altLang="en-US" sz="2000">
                <a:hlinkClick r:id="rId4"/>
              </a:rPr>
              <a:t>https://finance.yahoo.com/</a:t>
            </a:r>
            <a:r>
              <a:rPr lang="en-US" altLang="en-US" sz="2000"/>
              <a:t> or </a:t>
            </a:r>
            <a:r>
              <a:rPr lang="en-US" altLang="en-US" sz="2000">
                <a:hlinkClick r:id="rId5"/>
              </a:rPr>
              <a:t>https://www.investing.com/equities/</a:t>
            </a:r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pPr lvl="1" eaLnBrk="1" hangingPunct="1"/>
            <a:r>
              <a:rPr lang="en-US" altLang="en-US" sz="2000"/>
              <a:t>Choose a company and enter its ticker symbol</a:t>
            </a:r>
          </a:p>
          <a:p>
            <a:pPr lvl="1" eaLnBrk="1" hangingPunct="1"/>
            <a:r>
              <a:rPr lang="en-US" altLang="en-US" sz="2000"/>
              <a:t>Click on “Financial Results” and “Key Ratios” to compare the firm to its industry and the S&amp;P 500 for various ratio categories</a:t>
            </a:r>
          </a:p>
          <a:p>
            <a:pPr lvl="1" eaLnBrk="1" hangingPunct="1"/>
            <a:r>
              <a:rPr lang="en-US" altLang="en-US" sz="2000"/>
              <a:t>Change the ratio category using the links to the left of the chart.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1275"/>
            <a:ext cx="7581900" cy="900113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/>
              <a:t>Prufrock Corporation</a:t>
            </a:r>
            <a:br>
              <a:rPr lang="en-US" altLang="en-US" sz="2800"/>
            </a:br>
            <a:r>
              <a:rPr lang="en-US" altLang="en-US" sz="2800"/>
              <a:t>Balance Sheets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1388"/>
            <a:ext cx="86106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28600"/>
            <a:ext cx="7581900" cy="1112838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Prufrock Corporation</a:t>
            </a:r>
            <a:br>
              <a:rPr lang="en-US" altLang="en-US" sz="4000"/>
            </a:br>
            <a:r>
              <a:rPr lang="en-US" altLang="en-US" sz="2500"/>
              <a:t>Common-Size Balance Sheets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6513"/>
            <a:ext cx="86106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81900" cy="1112838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Prufrock Corporation</a:t>
            </a:r>
            <a:br>
              <a:rPr lang="en-US" altLang="en-US" sz="4000"/>
            </a:br>
            <a:r>
              <a:rPr lang="en-US" altLang="en-US" sz="2500"/>
              <a:t>Income Statement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8"/>
            <a:ext cx="84582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Prufrock Corporation</a:t>
            </a:r>
            <a:br>
              <a:rPr lang="en-US" altLang="en-US" sz="4000"/>
            </a:br>
            <a:r>
              <a:rPr lang="en-US" altLang="en-US" sz="2500"/>
              <a:t>Common-Size Income Statement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209800" y="6200775"/>
            <a:ext cx="582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Tells us what happened to each dollar of sales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063"/>
            <a:ext cx="86106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Ratio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924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Allow for better comparison through time or between companies</a:t>
            </a:r>
          </a:p>
          <a:p>
            <a:pPr eaLnBrk="1" hangingPunct="1"/>
            <a:r>
              <a:rPr lang="en-US" altLang="en-US" sz="2800"/>
              <a:t>Used both internally and externally</a:t>
            </a:r>
          </a:p>
          <a:p>
            <a:pPr eaLnBrk="1" hangingPunct="1"/>
            <a:r>
              <a:rPr lang="en-US" altLang="en-US" sz="2800"/>
              <a:t>For each ratio, ask yourself:</a:t>
            </a:r>
          </a:p>
          <a:p>
            <a:pPr lvl="1" eaLnBrk="1" hangingPunct="1"/>
            <a:r>
              <a:rPr lang="en-US" altLang="en-US"/>
              <a:t>What the ratio is trying to measure </a:t>
            </a:r>
          </a:p>
          <a:p>
            <a:pPr lvl="1" eaLnBrk="1" hangingPunct="1"/>
            <a:r>
              <a:rPr lang="en-US" altLang="en-US"/>
              <a:t>Why that information is important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81900" cy="1112838"/>
          </a:xfrm>
          <a:extLst>
            <a:ext uri="{91240B29-F687-4F45-9708-019B960494DF}">
              <a14:hiddenLine xmlns:a14="http://schemas.microsoft.com/office/drawing/2010/main" w="3175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Categories of Financial Ratios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010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u="sng"/>
              <a:t>Liquidity ratios</a:t>
            </a:r>
            <a:r>
              <a:rPr lang="en-US" altLang="en-US" sz="2800"/>
              <a:t> or Short-term solvency </a:t>
            </a:r>
            <a:endParaRPr lang="en-US" altLang="en-US" sz="2800" u="sng"/>
          </a:p>
          <a:p>
            <a:pPr eaLnBrk="1" hangingPunct="1">
              <a:lnSpc>
                <a:spcPct val="110000"/>
              </a:lnSpc>
            </a:pPr>
            <a:r>
              <a:rPr lang="en-US" altLang="en-US" sz="2800" u="sng"/>
              <a:t>Financial leverage ratios </a:t>
            </a:r>
            <a:r>
              <a:rPr lang="en-US" altLang="en-US" sz="2800"/>
              <a:t>or Long-term solvency ratios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u="sng"/>
              <a:t>Asset management</a:t>
            </a:r>
            <a:r>
              <a:rPr lang="en-US" altLang="en-US" sz="2800"/>
              <a:t> or Turnover ratios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u="sng"/>
              <a:t>Profitability ratios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u="sng"/>
              <a:t>Market value ratios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475&quot;&gt;&lt;/object&gt;&lt;object type=&quot;2&quot; unique_id=&quot;10476&quot;&gt;&lt;object type=&quot;3&quot; unique_id=&quot;10477&quot;&gt;&lt;property id=&quot;20148&quot; value=&quot;5&quot;/&gt;&lt;property id=&quot;20300&quot; value=&quot;Slide 1&quot;/&gt;&lt;property id=&quot;20307&quot; value=&quot;316&quot;/&gt;&lt;/object&gt;&lt;object type=&quot;3&quot; unique_id=&quot;10478&quot;&gt;&lt;property id=&quot;20148&quot; value=&quot;5&quot;/&gt;&lt;property id=&quot;20300&quot; value=&quot;Slide 2 - &amp;quot;Key Concepts and Skills&amp;quot;&quot;/&gt;&lt;property id=&quot;20307&quot; value=&quot;258&quot;/&gt;&lt;/object&gt;&lt;object type=&quot;3&quot; unique_id=&quot;10479&quot;&gt;&lt;property id=&quot;20148&quot; value=&quot;5&quot;/&gt;&lt;property id=&quot;20300&quot; value=&quot;Slide 3 - &amp;quot;Chapter Outline&amp;quot;&quot;/&gt;&lt;property id=&quot;20307&quot; value=&quot;259&quot;/&gt;&lt;/object&gt;&lt;object type=&quot;3&quot; unique_id=&quot;10480&quot;&gt;&lt;property id=&quot;20148&quot; value=&quot;5&quot;/&gt;&lt;property id=&quot;20300&quot; value=&quot;Slide 4 - &amp;quot;Standardized Financial Statements&amp;quot;&quot;/&gt;&lt;property id=&quot;20307&quot; value=&quot;260&quot;/&gt;&lt;/object&gt;&lt;object type=&quot;3&quot; unique_id=&quot;10481&quot;&gt;&lt;property id=&quot;20148&quot; value=&quot;5&quot;/&gt;&lt;property id=&quot;20300&quot; value=&quot;Slide 5 - &amp;quot;Prufrock Corporation&amp;#x0D;&amp;#x0A;Balance Sheets - Table 3.1&amp;quot;&quot;/&gt;&lt;property id=&quot;20307&quot; value=&quot;289&quot;/&gt;&lt;/object&gt;&lt;object type=&quot;3&quot; unique_id=&quot;10482&quot;&gt;&lt;property id=&quot;20148&quot; value=&quot;5&quot;/&gt;&lt;property id=&quot;20300&quot; value=&quot;Slide 6 - &amp;quot;Prufrock Corporation&amp;#x0D;&amp;#x0A;Common-Size Balance Sheets    Table 3.2&amp;quot;&quot;/&gt;&lt;property id=&quot;20307&quot; value=&quot;290&quot;/&gt;&lt;/object&gt;&lt;object type=&quot;3&quot; unique_id=&quot;10483&quot;&gt;&lt;property id=&quot;20148&quot; value=&quot;5&quot;/&gt;&lt;property id=&quot;20300&quot; value=&quot;Slide 7 - &amp;quot;Prufrock Corporation&amp;#x0D;&amp;#x0A;Income Statement&amp;amp;#x09;&amp;amp;#x09;Table 3.3&amp;quot;&quot;/&gt;&lt;property id=&quot;20307&quot; value=&quot;291&quot;/&gt;&lt;/object&gt;&lt;object type=&quot;3&quot; unique_id=&quot;10484&quot;&gt;&lt;property id=&quot;20148&quot; value=&quot;5&quot;/&gt;&lt;property id=&quot;20300&quot; value=&quot;Slide 8 - &amp;quot;Prufrock Corporation&amp;#x0D;&amp;#x0A;Common-Size Income Statement          Table 3.4&amp;quot;&quot;/&gt;&lt;property id=&quot;20307&quot; value=&quot;292&quot;/&gt;&lt;/object&gt;&lt;object type=&quot;3&quot; unique_id=&quot;10485&quot;&gt;&lt;property id=&quot;20148&quot; value=&quot;5&quot;/&gt;&lt;property id=&quot;20300&quot; value=&quot;Slide 9 - &amp;quot;Ratio Analysis&amp;quot;&quot;/&gt;&lt;property id=&quot;20307&quot; value=&quot;261&quot;/&gt;&lt;/object&gt;&lt;object type=&quot;3&quot; unique_id=&quot;10486&quot;&gt;&lt;property id=&quot;20148&quot; value=&quot;5&quot;/&gt;&lt;property id=&quot;20300&quot; value=&quot;Slide 10 - &amp;quot;Categories of Financial Ratios&amp;quot;&quot;/&gt;&lt;property id=&quot;20307&quot; value=&quot;293&quot;/&gt;&lt;/object&gt;&lt;object type=&quot;3&quot; unique_id=&quot;10487&quot;&gt;&lt;property id=&quot;20148&quot; value=&quot;5&quot;/&gt;&lt;property id=&quot;20300&quot; value=&quot;Slide 11 - &amp;quot;Table 3.5&amp;quot;&quot;/&gt;&lt;property id=&quot;20307&quot; value=&quot;294&quot;/&gt;&lt;/object&gt;&lt;object type=&quot;3&quot; unique_id=&quot;10488&quot;&gt;&lt;property id=&quot;20148&quot; value=&quot;5&quot;/&gt;&lt;property id=&quot;20300&quot; value=&quot;Slide 12 - &amp;quot;Liquidity Ratios&amp;quot;&quot;/&gt;&lt;property id=&quot;20307&quot; value=&quot;295&quot;/&gt;&lt;/object&gt;&lt;object type=&quot;3&quot; unique_id=&quot;10489&quot;&gt;&lt;property id=&quot;20148&quot; value=&quot;5&quot;/&gt;&lt;property id=&quot;20300&quot; value=&quot;Slide 13 - &amp;quot;Financial Leverage Ratios&amp;quot;&quot;/&gt;&lt;property id=&quot;20307&quot; value=&quot;296&quot;/&gt;&lt;/object&gt;&lt;object type=&quot;3&quot; unique_id=&quot;10490&quot;&gt;&lt;property id=&quot;20148&quot; value=&quot;5&quot;/&gt;&lt;property id=&quot;20300&quot; value=&quot;Slide 14 - &amp;quot;Financial Leverage Ratios&amp;quot;&quot;/&gt;&lt;property id=&quot;20307&quot; value=&quot;297&quot;/&gt;&lt;/object&gt;&lt;object type=&quot;3&quot; unique_id=&quot;10491&quot;&gt;&lt;property id=&quot;20148&quot; value=&quot;5&quot;/&gt;&lt;property id=&quot;20300&quot; value=&quot;Slide 15 - &amp;quot;Asset Management: &amp;#x0D;&amp;#x0A;Inventory Ratios&amp;quot;&quot;/&gt;&lt;property id=&quot;20307&quot; value=&quot;298&quot;/&gt;&lt;/object&gt;&lt;object type=&quot;3&quot; unique_id=&quot;10492&quot;&gt;&lt;property id=&quot;20148&quot; value=&quot;5&quot;/&gt;&lt;property id=&quot;20300&quot; value=&quot;Slide 16 - &amp;quot;Asset Management: &amp;#x0D;&amp;#x0A;Receivables Ratios&amp;quot;&quot;/&gt;&lt;property id=&quot;20307&quot; value=&quot;299&quot;/&gt;&lt;/object&gt;&lt;object type=&quot;3&quot; unique_id=&quot;10493&quot;&gt;&lt;property id=&quot;20148&quot; value=&quot;5&quot;/&gt;&lt;property id=&quot;20300&quot; value=&quot;Slide 17 - &amp;quot;Asset Management: &amp;#x0D;&amp;#x0A;Payables Ratios&amp;quot;&quot;/&gt;&lt;property id=&quot;20307&quot; value=&quot;319&quot;/&gt;&lt;/object&gt;&lt;object type=&quot;3&quot; unique_id=&quot;10494&quot;&gt;&lt;property id=&quot;20148&quot; value=&quot;5&quot;/&gt;&lt;property id=&quot;20300&quot; value=&quot;Slide 18 - &amp;quot;Asset Management: &amp;#x0D;&amp;#x0A;Asset Turnover Ratios&amp;quot;&quot;/&gt;&lt;property id=&quot;20307&quot; value=&quot;300&quot;/&gt;&lt;/object&gt;&lt;object type=&quot;3&quot; unique_id=&quot;10495&quot;&gt;&lt;property id=&quot;20148&quot; value=&quot;5&quot;/&gt;&lt;property id=&quot;20300&quot; value=&quot;Slide 19 - &amp;quot;Profitability Measures&amp;quot;&quot;/&gt;&lt;property id=&quot;20307&quot; value=&quot;301&quot;/&gt;&lt;/object&gt;&lt;object type=&quot;3&quot; unique_id=&quot;10496&quot;&gt;&lt;property id=&quot;20148&quot; value=&quot;5&quot;/&gt;&lt;property id=&quot;20300&quot; value=&quot;Slide 20 - &amp;quot;Market Value Measures&amp;quot;&quot;/&gt;&lt;property id=&quot;20307&quot; value=&quot;302&quot;/&gt;&lt;/object&gt;&lt;object type=&quot;3&quot; unique_id=&quot;10497&quot;&gt;&lt;property id=&quot;20148&quot; value=&quot;5&quot;/&gt;&lt;property id=&quot;20300&quot; value=&quot;Slide 21 - &amp;quot;Market Value Measures&amp;quot;&quot;/&gt;&lt;property id=&quot;20307&quot; value=&quot;318&quot;/&gt;&lt;/object&gt;&lt;object type=&quot;3&quot; unique_id=&quot;10498&quot;&gt;&lt;property id=&quot;20148&quot; value=&quot;5&quot;/&gt;&lt;property id=&quot;20300&quot; value=&quot;Slide 22 - &amp;quot;Prufrock Ratios&amp;quot;&quot;/&gt;&lt;property id=&quot;20307&quot; value=&quot;303&quot;/&gt;&lt;/object&gt;&lt;object type=&quot;3&quot; unique_id=&quot;10499&quot;&gt;&lt;property id=&quot;20148&quot; value=&quot;5&quot;/&gt;&lt;property id=&quot;20300&quot; value=&quot;Slide 23 - &amp;quot;Table 3.6&amp;quot;&quot;/&gt;&lt;property id=&quot;20307&quot; value=&quot;273&quot;/&gt;&lt;/object&gt;&lt;object type=&quot;3&quot; unique_id=&quot;10500&quot;&gt;&lt;property id=&quot;20148&quot; value=&quot;5&quot;/&gt;&lt;property id=&quot;20300&quot; value=&quot;Slide 24 - &amp;quot;The DuPont Identity&amp;quot;&quot;/&gt;&lt;property id=&quot;20307&quot; value=&quot;304&quot;/&gt;&lt;/object&gt;&lt;object type=&quot;3&quot; unique_id=&quot;10501&quot;&gt;&lt;property id=&quot;20148&quot; value=&quot;5&quot;/&gt;&lt;property id=&quot;20300&quot; value=&quot;Slide 25 - &amp;quot;Using the DuPont Identity&amp;quot;&quot;/&gt;&lt;property id=&quot;20307&quot; value=&quot;305&quot;/&gt;&lt;/object&gt;&lt;object type=&quot;3&quot; unique_id=&quot;10502&quot;&gt;&lt;property id=&quot;20148&quot; value=&quot;5&quot;/&gt;&lt;property id=&quot;20300&quot; value=&quot;Slide 26 - &amp;quot;Prufrock’s DuPont Identity&amp;quot;&quot;/&gt;&lt;property id=&quot;20307&quot; value=&quot;314&quot;/&gt;&lt;/object&gt;&lt;object type=&quot;3&quot; unique_id=&quot;10503&quot;&gt;&lt;property id=&quot;20148&quot; value=&quot;5&quot;/&gt;&lt;property id=&quot;20300&quot; value=&quot;Slide 27 - &amp;quot;Internal and Sustainable Growth&amp;#x0D;&amp;#x0A;Payout and Retention Ratios&amp;quot;&quot;/&gt;&lt;property id=&quot;20307&quot; value=&quot;306&quot;/&gt;&lt;/object&gt;&lt;object type=&quot;3&quot; unique_id=&quot;10504&quot;&gt;&lt;property id=&quot;20148&quot; value=&quot;5&quot;/&gt;&lt;property id=&quot;20300&quot; value=&quot;Slide 28 - &amp;quot;Internal and Sustainable Growth&amp;#x0D;&amp;#x0A;Payout and Retention Ratios&amp;quot;&quot;/&gt;&lt;property id=&quot;20307&quot; value=&quot;307&quot;/&gt;&lt;/object&gt;&lt;object type=&quot;3&quot; unique_id=&quot;10505&quot;&gt;&lt;property id=&quot;20148&quot; value=&quot;5&quot;/&gt;&lt;property id=&quot;20300&quot; value=&quot;Slide 29 - &amp;quot;Internal and Sustainable Growth&amp;#x0D;&amp;#x0A;Payout and Retention Ratios&amp;quot;&quot;/&gt;&lt;property id=&quot;20307&quot; value=&quot;308&quot;/&gt;&lt;/object&gt;&lt;object type=&quot;3&quot; unique_id=&quot;10506&quot;&gt;&lt;property id=&quot;20148&quot; value=&quot;5&quot;/&gt;&lt;property id=&quot;20300&quot; value=&quot;Slide 30 - &amp;quot;The Internal Growth Rate&amp;quot;&quot;/&gt;&lt;property id=&quot;20307&quot; value=&quot;309&quot;/&gt;&lt;/object&gt;&lt;object type=&quot;3&quot; unique_id=&quot;10507&quot;&gt;&lt;property id=&quot;20148&quot; value=&quot;5&quot;/&gt;&lt;property id=&quot;20300&quot; value=&quot;Slide 31 - &amp;quot;The Sustainable Growth Rate&amp;quot;&quot;/&gt;&lt;property id=&quot;20307&quot; value=&quot;310&quot;/&gt;&lt;/object&gt;&lt;object type=&quot;3&quot; unique_id=&quot;10508&quot;&gt;&lt;property id=&quot;20148&quot; value=&quot;5&quot;/&gt;&lt;property id=&quot;20300&quot; value=&quot;Slide 32 - &amp;quot;Determinants of Growth&amp;quot;&quot;/&gt;&lt;property id=&quot;20307&quot; value=&quot;311&quot;/&gt;&lt;/object&gt;&lt;object type=&quot;3&quot; unique_id=&quot;10509&quot;&gt;&lt;property id=&quot;20148&quot; value=&quot;5&quot;/&gt;&lt;property id=&quot;20300&quot; value=&quot;Slide 33 - &amp;quot;Table 3.7&amp;quot;&quot;/&gt;&lt;property id=&quot;20307&quot; value=&quot;312&quot;/&gt;&lt;/object&gt;&lt;object type=&quot;3&quot; unique_id=&quot;10510&quot;&gt;&lt;property id=&quot;20148&quot; value=&quot;5&quot;/&gt;&lt;property id=&quot;20300&quot; value=&quot;Slide 34 - &amp;quot;Why Evaluate Financial Statements?&amp;quot;&quot;/&gt;&lt;property id=&quot;20307&quot; value=&quot;281&quot;/&gt;&lt;/object&gt;&lt;object type=&quot;3&quot; unique_id=&quot;10511&quot;&gt;&lt;property id=&quot;20148&quot; value=&quot;5&quot;/&gt;&lt;property id=&quot;20300&quot; value=&quot;Slide 35 - &amp;quot;Benchmarking&amp;quot;&quot;/&gt;&lt;property id=&quot;20307&quot; value=&quot;313&quot;/&gt;&lt;/object&gt;&lt;object type=&quot;3&quot; unique_id=&quot;10512&quot;&gt;&lt;property id=&quot;20148&quot; value=&quot;5&quot;/&gt;&lt;property id=&quot;20300&quot; value=&quot;Slide 36 - &amp;quot;Problems with Financial Analysis&amp;quot;&quot;/&gt;&lt;property id=&quot;20307&quot; value=&quot;315&quot;/&gt;&lt;/object&gt;&lt;object type=&quot;3&quot; unique_id=&quot;10513&quot;&gt;&lt;property id=&quot;20148&quot; value=&quot;5&quot;/&gt;&lt;property id=&quot;20300&quot; value=&quot;Slide 37 - &amp;quot;Example: Work the Web&amp;quot;&quot;/&gt;&lt;property id=&quot;20307&quot; value=&quot;286&quot;/&gt;&lt;/object&gt;&lt;object type=&quot;3&quot; unique_id=&quot;10514&quot;&gt;&lt;property id=&quot;20148&quot; value=&quot;5&quot;/&gt;&lt;property id=&quot;20300&quot; value=&quot;Slide 38 - &amp;quot;Quick Quiz&amp;quot;&quot;/&gt;&lt;property id=&quot;20307&quot; value=&quot;287&quot;/&gt;&lt;/object&gt;&lt;object type=&quot;3&quot; unique_id=&quot;10515&quot;&gt;&lt;property id=&quot;20148&quot; value=&quot;5&quot;/&gt;&lt;property id=&quot;20300&quot; value=&quot;Slide 39 - &amp;quot;Chapter 3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1503</Words>
  <Application>Microsoft Office PowerPoint</Application>
  <PresentationFormat>On-screen Show (4:3)</PresentationFormat>
  <Paragraphs>235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Bookman Old Style</vt:lpstr>
      <vt:lpstr>Britannic Bold</vt:lpstr>
      <vt:lpstr>Calibri</vt:lpstr>
      <vt:lpstr>Cambria</vt:lpstr>
      <vt:lpstr>Courier New</vt:lpstr>
      <vt:lpstr>Times New Roman</vt:lpstr>
      <vt:lpstr>Wingdings 2</vt:lpstr>
      <vt:lpstr>1_Default Design</vt:lpstr>
      <vt:lpstr>Worksheet</vt:lpstr>
      <vt:lpstr>Equation</vt:lpstr>
      <vt:lpstr>PowerPoint Presentation</vt:lpstr>
      <vt:lpstr>Learning Objectives</vt:lpstr>
      <vt:lpstr>Standardized Financial Statements</vt:lpstr>
      <vt:lpstr>Prufrock Corporation Balance Sheets</vt:lpstr>
      <vt:lpstr>Prufrock Corporation Common-Size Balance Sheets   </vt:lpstr>
      <vt:lpstr>Prufrock Corporation Income Statement</vt:lpstr>
      <vt:lpstr>Prufrock Corporation Common-Size Income Statement</vt:lpstr>
      <vt:lpstr>Ratio Analysis</vt:lpstr>
      <vt:lpstr>Categories of Financial Ratios</vt:lpstr>
      <vt:lpstr>Common Financial Ratios</vt:lpstr>
      <vt:lpstr>Liquidity Ratios</vt:lpstr>
      <vt:lpstr>Financial Leverage Ratios</vt:lpstr>
      <vt:lpstr>Financial Leverage Ratios</vt:lpstr>
      <vt:lpstr>Asset Management: Inventory Ratios</vt:lpstr>
      <vt:lpstr>PowerPoint Presentation</vt:lpstr>
      <vt:lpstr>Asset Management: Receivables Ratios</vt:lpstr>
      <vt:lpstr>Asset Management: Payables Ratios</vt:lpstr>
      <vt:lpstr>Asset Management: Asset Turnover Ratios</vt:lpstr>
      <vt:lpstr>Profitability Measures</vt:lpstr>
      <vt:lpstr>Market Value Measures</vt:lpstr>
      <vt:lpstr>Market Value Measures</vt:lpstr>
      <vt:lpstr>Prufrock Ratios</vt:lpstr>
      <vt:lpstr>Financial Information Example for 2014 for Lowe’s and Home Depot (millions of dollars)</vt:lpstr>
      <vt:lpstr>The DuPont Identity</vt:lpstr>
      <vt:lpstr>Using the DuPont Identity</vt:lpstr>
      <vt:lpstr>Prufrock’s DuPont Identity</vt:lpstr>
      <vt:lpstr>Payout and Retention Ratios</vt:lpstr>
      <vt:lpstr>PowerPoint Presentation</vt:lpstr>
      <vt:lpstr>Determinants of Growth</vt:lpstr>
      <vt:lpstr>Why Evaluate Financial Statements?</vt:lpstr>
      <vt:lpstr>Problems with Financial Analysis</vt:lpstr>
      <vt:lpstr>Example: Work the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Lecture - Working with Financial Statements</dc:title>
  <dc:creator>Dennis</dc:creator>
  <cp:lastModifiedBy>Dennis McCornac</cp:lastModifiedBy>
  <cp:revision>140</cp:revision>
  <cp:lastPrinted>2015-02-28T17:11:59Z</cp:lastPrinted>
  <dcterms:created xsi:type="dcterms:W3CDTF">2003-02-02T19:12:35Z</dcterms:created>
  <dcterms:modified xsi:type="dcterms:W3CDTF">2021-09-08T04:10:22Z</dcterms:modified>
</cp:coreProperties>
</file>