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34"/>
  </p:notesMasterIdLst>
  <p:handoutMasterIdLst>
    <p:handoutMasterId r:id="rId35"/>
  </p:handoutMasterIdLst>
  <p:sldIdLst>
    <p:sldId id="257" r:id="rId2"/>
    <p:sldId id="329" r:id="rId3"/>
    <p:sldId id="330" r:id="rId4"/>
    <p:sldId id="331" r:id="rId5"/>
    <p:sldId id="375" r:id="rId6"/>
    <p:sldId id="380" r:id="rId7"/>
    <p:sldId id="381" r:id="rId8"/>
    <p:sldId id="332" r:id="rId9"/>
    <p:sldId id="359" r:id="rId10"/>
    <p:sldId id="333" r:id="rId11"/>
    <p:sldId id="365" r:id="rId12"/>
    <p:sldId id="366" r:id="rId13"/>
    <p:sldId id="374" r:id="rId14"/>
    <p:sldId id="335" r:id="rId15"/>
    <p:sldId id="336" r:id="rId16"/>
    <p:sldId id="337" r:id="rId17"/>
    <p:sldId id="385" r:id="rId18"/>
    <p:sldId id="384" r:id="rId19"/>
    <p:sldId id="376" r:id="rId20"/>
    <p:sldId id="379" r:id="rId21"/>
    <p:sldId id="378" r:id="rId22"/>
    <p:sldId id="369" r:id="rId23"/>
    <p:sldId id="387" r:id="rId24"/>
    <p:sldId id="371" r:id="rId25"/>
    <p:sldId id="372" r:id="rId26"/>
    <p:sldId id="344" r:id="rId27"/>
    <p:sldId id="346" r:id="rId28"/>
    <p:sldId id="347" r:id="rId29"/>
    <p:sldId id="348" r:id="rId30"/>
    <p:sldId id="349" r:id="rId31"/>
    <p:sldId id="350" r:id="rId32"/>
    <p:sldId id="386" r:id="rId33"/>
  </p:sldIdLst>
  <p:sldSz cx="9144000" cy="6858000" type="screen4x3"/>
  <p:notesSz cx="7315200" cy="96012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0C0"/>
    <a:srgbClr val="66FFFF"/>
    <a:srgbClr val="FFFFFF"/>
    <a:srgbClr val="3399FF"/>
    <a:srgbClr val="FF63E1"/>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83" autoAdjust="0"/>
    <p:restoredTop sz="90750" autoAdjust="0"/>
  </p:normalViewPr>
  <p:slideViewPr>
    <p:cSldViewPr>
      <p:cViewPr varScale="1">
        <p:scale>
          <a:sx n="53" d="100"/>
          <a:sy n="53" d="100"/>
        </p:scale>
        <p:origin x="1296"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296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7500" y="157163"/>
            <a:ext cx="6838950" cy="481012"/>
          </a:xfrm>
          <a:prstGeom prst="rect">
            <a:avLst/>
          </a:prstGeom>
        </p:spPr>
        <p:txBody>
          <a:bodyPr vert="horz" lIns="94851" tIns="47425" rIns="94851" bIns="47425" rtlCol="0"/>
          <a:lstStyle>
            <a:lvl1pPr algn="l">
              <a:defRPr sz="1200" b="0">
                <a:latin typeface="Arial" pitchFamily="34" charset="0"/>
              </a:defRPr>
            </a:lvl1pPr>
          </a:lstStyle>
          <a:p>
            <a:pPr algn="ctr">
              <a:defRPr/>
            </a:pPr>
            <a:r>
              <a:rPr lang="en-US" sz="1700" b="1"/>
              <a:t>Chapter 2 Lecture - Financial Statements, Taxes, and Cash Flow</a:t>
            </a:r>
          </a:p>
          <a:p>
            <a:pPr>
              <a:defRPr/>
            </a:pPr>
            <a:endParaRPr lang="en-US"/>
          </a:p>
        </p:txBody>
      </p:sp>
      <p:sp>
        <p:nvSpPr>
          <p:cNvPr id="5" name="Slide Number Placeholder 4"/>
          <p:cNvSpPr>
            <a:spLocks noGrp="1"/>
          </p:cNvSpPr>
          <p:nvPr>
            <p:ph type="sldNum" sz="quarter" idx="3"/>
          </p:nvPr>
        </p:nvSpPr>
        <p:spPr>
          <a:xfrm>
            <a:off x="1987550" y="8893175"/>
            <a:ext cx="3170238" cy="479425"/>
          </a:xfrm>
          <a:prstGeom prst="rect">
            <a:avLst/>
          </a:prstGeom>
        </p:spPr>
        <p:txBody>
          <a:bodyPr vert="horz" wrap="square" lIns="94851" tIns="47425" rIns="94851" bIns="47425" numCol="1" anchor="b" anchorCtr="0" compatLnSpc="1">
            <a:prstTxWarp prst="textNoShape">
              <a:avLst/>
            </a:prstTxWarp>
          </a:bodyPr>
          <a:lstStyle>
            <a:lvl1pPr algn="ctr">
              <a:defRPr sz="1700" b="1"/>
            </a:lvl1pPr>
          </a:lstStyle>
          <a:p>
            <a:pPr>
              <a:defRPr/>
            </a:pPr>
            <a:fld id="{D2A40A5A-ED5E-4D26-B8B1-A8039A4127C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F553F231-AC6D-4B28-A352-5726BE57BE31}" type="datetimeFigureOut">
              <a:rPr lang="en-US"/>
              <a:pPr>
                <a:defRPr/>
              </a:pPr>
              <a:t>9/1/2020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64F6EB6-AFA5-4CF6-9B0C-42B45C14F2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fld id="{65B28B9D-7533-45AE-92A3-93198947FFC4}"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9CCEEF-E521-4A81-894B-84443C54C793}"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xfrm>
            <a:off x="1296988" y="708025"/>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326D2-6CAF-48D1-9370-707D4D7E275A}"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4D8DEF-5CDC-4F81-8FA7-A52DC95DC10F}"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xfrm>
            <a:off x="1296988" y="708025"/>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C3A7D2-156A-4E63-A0F1-84685C073E14}"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xfrm>
            <a:off x="1296988" y="708025"/>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2.</a:t>
            </a:r>
            <a:fld id="{064E3F12-0B61-4F1E-B7DB-279DD6A86EC7}"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2.</a:t>
            </a:r>
            <a:fld id="{A00253C1-2A7B-469A-9AB9-AF3ACC8B8CD4}"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0D4667-AC09-4D81-AB4D-FEF230CAD484}"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1B9262-7FCD-4785-A4B6-6486E5324C3B}"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856C14-E90A-4C68-9D88-F82CD89DC354}" type="slidenum">
              <a:rPr lang="en-US" altLang="en-US" smtClean="0">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827418-F9AA-48A4-A427-D10BA3E7F524}" type="slidenum">
              <a:rPr lang="en-US" altLang="en-US" smtClean="0">
                <a:latin typeface="Arial" panose="020B0604020202020204" pitchFamily="34" charset="0"/>
              </a:rPr>
              <a:pPr>
                <a:spcBef>
                  <a:spcPct val="0"/>
                </a:spcBef>
              </a:pPr>
              <a:t>30</a:t>
            </a:fld>
            <a:endParaRPr lang="en-US" altLang="en-US">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447732-E122-4206-A11F-8A164872EC81}"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2186E2-17A9-4752-8334-78F714A1070E}"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216AEA-85E4-41A5-A4FD-5CC66C24C975}"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9F31F6-2393-41B0-99C8-53CE95671F43}"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9C8760-F36F-4387-91DD-829AF5DB1A96}" type="slidenum">
              <a:rPr lang="en-US" altLang="en-US" smtClean="0">
                <a:latin typeface="Arial" panose="020B0604020202020204" pitchFamily="34" charset="0"/>
                <a:cs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ADE988-8652-4664-9E80-6395FC4EC969}" type="slidenum">
              <a:rPr lang="en-US" altLang="en-US" smtClean="0">
                <a:latin typeface="Arial" panose="020B0604020202020204" pitchFamily="34" charset="0"/>
                <a:cs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8938" indent="-236538">
              <a:defRPr>
                <a:solidFill>
                  <a:schemeClr val="tx1"/>
                </a:solidFill>
                <a:latin typeface="Arial" panose="020B0604020202020204" pitchFamily="34" charset="0"/>
              </a:defRPr>
            </a:lvl4pPr>
            <a:lvl5pPr marL="2133600" indent="-236538">
              <a:defRPr>
                <a:solidFill>
                  <a:schemeClr val="tx1"/>
                </a:solidFill>
                <a:latin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rPr>
              <a:t>2.</a:t>
            </a:r>
            <a:fld id="{3E4E9132-D0AE-451E-8E18-91B51308AFF6}"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D79CD0-E2ED-46B3-B175-0FEA55C72795}"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Calibri" panose="020F0502020204030204" pitchFamily="34" charset="0"/>
              </a:defRPr>
            </a:lvl1pPr>
            <a:lvl2pPr marL="769938" indent="-295275" defTabSz="960438">
              <a:spcBef>
                <a:spcPct val="30000"/>
              </a:spcBef>
              <a:defRPr sz="1200">
                <a:solidFill>
                  <a:schemeClr val="tx1"/>
                </a:solidFill>
                <a:latin typeface="Calibri" panose="020F0502020204030204" pitchFamily="34" charset="0"/>
              </a:defRPr>
            </a:lvl2pPr>
            <a:lvl3pPr marL="1184275" indent="-236538" defTabSz="960438">
              <a:spcBef>
                <a:spcPct val="30000"/>
              </a:spcBef>
              <a:defRPr sz="1200">
                <a:solidFill>
                  <a:schemeClr val="tx1"/>
                </a:solidFill>
                <a:latin typeface="Calibri" panose="020F0502020204030204" pitchFamily="34" charset="0"/>
              </a:defRPr>
            </a:lvl3pPr>
            <a:lvl4pPr marL="1658938" indent="-236538" defTabSz="960438">
              <a:spcBef>
                <a:spcPct val="30000"/>
              </a:spcBef>
              <a:defRPr sz="1200">
                <a:solidFill>
                  <a:schemeClr val="tx1"/>
                </a:solidFill>
                <a:latin typeface="Calibri" panose="020F0502020204030204" pitchFamily="34" charset="0"/>
              </a:defRPr>
            </a:lvl4pPr>
            <a:lvl5pPr marL="2133600" indent="-236538" defTabSz="960438">
              <a:spcBef>
                <a:spcPct val="30000"/>
              </a:spcBef>
              <a:defRPr sz="1200">
                <a:solidFill>
                  <a:schemeClr val="tx1"/>
                </a:solidFill>
                <a:latin typeface="Calibri" panose="020F0502020204030204" pitchFamily="34" charset="0"/>
              </a:defRPr>
            </a:lvl5pPr>
            <a:lvl6pPr marL="2590800" indent="-236538" defTabSz="9604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604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604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604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F76CC4-6944-4C05-9D3A-4570DED51764}"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76313" y="4560888"/>
            <a:ext cx="5362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p:cNvSpPr>
            <a:spLocks noGrp="1"/>
          </p:cNvSpPr>
          <p:nvPr>
            <p:ph type="ftr" sz="quarter" idx="10"/>
          </p:nvPr>
        </p:nvSpPr>
        <p:spPr>
          <a:xfrm>
            <a:off x="914400" y="6172200"/>
            <a:ext cx="3962400" cy="457200"/>
          </a:xfrm>
          <a:prstGeom prst="rect">
            <a:avLst/>
          </a:prstGeom>
        </p:spPr>
        <p:txBody>
          <a:bodyPr/>
          <a:lstStyle>
            <a:lvl1pPr>
              <a:defRPr>
                <a:latin typeface="Arial" pitchFamily="34" charset="0"/>
              </a:defRPr>
            </a:lvl1pPr>
          </a:lstStyle>
          <a:p>
            <a:pPr>
              <a:defRPr/>
            </a:pPr>
            <a:endParaRPr lang="en-US"/>
          </a:p>
        </p:txBody>
      </p:sp>
      <p:sp>
        <p:nvSpPr>
          <p:cNvPr id="5" name="Slide Number Placeholder 22"/>
          <p:cNvSpPr>
            <a:spLocks noGrp="1"/>
          </p:cNvSpPr>
          <p:nvPr>
            <p:ph type="sldNum" sz="quarter" idx="11"/>
          </p:nvPr>
        </p:nvSpPr>
        <p:spPr>
          <a:xfrm>
            <a:off x="4343400" y="4953000"/>
            <a:ext cx="457200" cy="457200"/>
          </a:xfrm>
          <a:prstGeom prst="ellipse">
            <a:avLst/>
          </a:prstGeom>
        </p:spPr>
        <p:txBody>
          <a:bodyPr vert="horz" wrap="square" lIns="91440" tIns="45720" rIns="91440" bIns="45720" numCol="1" anchor="t" anchorCtr="0" compatLnSpc="1">
            <a:prstTxWarp prst="textNoShape">
              <a:avLst/>
            </a:prstTxWarp>
          </a:bodyPr>
          <a:lstStyle>
            <a:lvl1pPr>
              <a:defRPr/>
            </a:lvl1pPr>
          </a:lstStyle>
          <a:p>
            <a:pPr>
              <a:defRPr/>
            </a:pPr>
            <a:r>
              <a:rPr lang="en-US" altLang="en-US"/>
              <a:t>2-</a:t>
            </a:r>
            <a:fld id="{D7CEC402-0543-46A5-87AF-BD21C15AACCD}" type="slidenum">
              <a:rPr lang="en-US" altLang="en-US"/>
              <a:pPr>
                <a:defRPr/>
              </a:pPr>
              <a:t>‹#›</a:t>
            </a:fld>
            <a:endParaRPr lang="en-US" altLang="en-US"/>
          </a:p>
        </p:txBody>
      </p:sp>
    </p:spTree>
    <p:extLst>
      <p:ext uri="{BB962C8B-B14F-4D97-AF65-F5344CB8AC3E}">
        <p14:creationId xmlns:p14="http://schemas.microsoft.com/office/powerpoint/2010/main" val="337958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defRPr>
            </a:lvl1pPr>
          </a:lstStyle>
          <a:p>
            <a:pPr>
              <a:defRPr/>
            </a:pPr>
            <a:endParaRPr lang="en-US"/>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US" altLang="en-US"/>
              <a:t>2-</a:t>
            </a:r>
            <a:fld id="{B2FFBA1B-1107-4805-8E82-6F2265C802B9}" type="slidenum">
              <a:rPr lang="en-US" altLang="en-US"/>
              <a:pPr>
                <a:defRPr/>
              </a:pPr>
              <a:t>‹#›</a:t>
            </a:fld>
            <a:endParaRPr lang="en-US" altLang="en-US"/>
          </a:p>
        </p:txBody>
      </p:sp>
    </p:spTree>
    <p:extLst>
      <p:ext uri="{BB962C8B-B14F-4D97-AF65-F5344CB8AC3E}">
        <p14:creationId xmlns:p14="http://schemas.microsoft.com/office/powerpoint/2010/main" val="271178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noChangeArrowheads="1"/>
          </p:cNvSpPr>
          <p:nvPr>
            <p:ph type="dt" sz="half" idx="10"/>
          </p:nvPr>
        </p:nvSpPr>
        <p:spPr>
          <a:xfrm>
            <a:off x="628650" y="6356350"/>
            <a:ext cx="2057400" cy="36512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028950" y="6356350"/>
            <a:ext cx="3086100" cy="365125"/>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368102987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atin typeface="Arial" charset="0"/>
              </a:defRPr>
            </a:lvl1pPr>
          </a:lstStyle>
          <a:p>
            <a:pPr>
              <a:defRPr/>
            </a:pPr>
            <a:endParaRPr lang="en-US"/>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19220251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8809" y="228600"/>
            <a:ext cx="7772400" cy="868362"/>
          </a:xfrm>
        </p:spPr>
        <p:txBody>
          <a:bodyPr/>
          <a:lstStyle>
            <a:lvl1pPr algn="ctr">
              <a:defRPr>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defRPr>
            </a:lvl1pPr>
          </a:lstStyle>
          <a:p>
            <a:pPr>
              <a:defRPr/>
            </a:pPr>
            <a:endParaRPr lang="en-US"/>
          </a:p>
        </p:txBody>
      </p:sp>
      <p:sp>
        <p:nvSpPr>
          <p:cNvPr id="4"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US" altLang="en-US"/>
              <a:t>2-</a:t>
            </a:r>
            <a:fld id="{BC347B88-96BC-4A50-9640-03B63A890109}" type="slidenum">
              <a:rPr lang="en-US" altLang="en-US"/>
              <a:pPr>
                <a:defRPr/>
              </a:pPr>
              <a:t>‹#›</a:t>
            </a:fld>
            <a:endParaRPr lang="en-US" altLang="en-US"/>
          </a:p>
        </p:txBody>
      </p:sp>
    </p:spTree>
    <p:extLst>
      <p:ext uri="{BB962C8B-B14F-4D97-AF65-F5344CB8AC3E}">
        <p14:creationId xmlns:p14="http://schemas.microsoft.com/office/powerpoint/2010/main" val="1906696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1"/>
          <p:cNvSpPr txBox="1">
            <a:spLocks noChangeArrowheads="1"/>
          </p:cNvSpPr>
          <p:nvPr userDrawn="1"/>
        </p:nvSpPr>
        <p:spPr bwMode="auto">
          <a:xfrm>
            <a:off x="8348663" y="64849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a:t>2- </a:t>
            </a:r>
            <a:fld id="{D02B9D9F-8BCB-42C2-9AC5-28DC48F175B2}" type="slidenum">
              <a:rPr lang="en-US" altLang="en-US" sz="1200" b="1" smtClean="0"/>
              <a:pPr>
                <a:defRPr/>
              </a:pPr>
              <a:t>‹#›</a:t>
            </a:fld>
            <a:endParaRPr lang="en-US" altLang="en-US" sz="1200" b="1"/>
          </a:p>
        </p:txBody>
      </p:sp>
    </p:spTree>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Lst>
  <p:hf hdr="0" ftr="0" dt="0"/>
  <p:txStyles>
    <p:titleStyle>
      <a:lvl1pPr algn="ctr" rtl="0" eaLnBrk="0" fontAlgn="base" hangingPunct="0">
        <a:spcBef>
          <a:spcPct val="0"/>
        </a:spcBef>
        <a:spcAft>
          <a:spcPct val="0"/>
        </a:spcAft>
        <a:defRPr sz="3600" b="1">
          <a:solidFill>
            <a:schemeClr val="tx2"/>
          </a:solidFill>
          <a:latin typeface="Aharoni" panose="02010803020104030203" pitchFamily="2" charset="-79"/>
          <a:ea typeface="+mj-ea"/>
          <a:cs typeface="Aharoni" panose="02010803020104030203" pitchFamily="2" charset="-79"/>
        </a:defRPr>
      </a:lvl1pPr>
      <a:lvl2pPr algn="ctr" rtl="0" eaLnBrk="0" fontAlgn="base" hangingPunct="0">
        <a:spcBef>
          <a:spcPct val="0"/>
        </a:spcBef>
        <a:spcAft>
          <a:spcPct val="0"/>
        </a:spcAft>
        <a:defRPr sz="3600" b="1">
          <a:solidFill>
            <a:schemeClr val="tx2"/>
          </a:solidFill>
          <a:latin typeface="Aharoni" panose="02010803020104030203" pitchFamily="2" charset="-79"/>
          <a:cs typeface="Aharoni" panose="02010803020104030203" pitchFamily="2" charset="-79"/>
        </a:defRPr>
      </a:lvl2pPr>
      <a:lvl3pPr algn="ctr" rtl="0" eaLnBrk="0" fontAlgn="base" hangingPunct="0">
        <a:spcBef>
          <a:spcPct val="0"/>
        </a:spcBef>
        <a:spcAft>
          <a:spcPct val="0"/>
        </a:spcAft>
        <a:defRPr sz="3600" b="1">
          <a:solidFill>
            <a:schemeClr val="tx2"/>
          </a:solidFill>
          <a:latin typeface="Aharoni" panose="02010803020104030203" pitchFamily="2" charset="-79"/>
          <a:cs typeface="Aharoni" panose="02010803020104030203" pitchFamily="2" charset="-79"/>
        </a:defRPr>
      </a:lvl3pPr>
      <a:lvl4pPr algn="ctr" rtl="0" eaLnBrk="0" fontAlgn="base" hangingPunct="0">
        <a:spcBef>
          <a:spcPct val="0"/>
        </a:spcBef>
        <a:spcAft>
          <a:spcPct val="0"/>
        </a:spcAft>
        <a:defRPr sz="3600" b="1">
          <a:solidFill>
            <a:schemeClr val="tx2"/>
          </a:solidFill>
          <a:latin typeface="Aharoni" panose="02010803020104030203" pitchFamily="2" charset="-79"/>
          <a:cs typeface="Aharoni" panose="02010803020104030203" pitchFamily="2" charset="-79"/>
        </a:defRPr>
      </a:lvl4pPr>
      <a:lvl5pPr algn="ctr" rtl="0" eaLnBrk="0" fontAlgn="base" hangingPunct="0">
        <a:spcBef>
          <a:spcPct val="0"/>
        </a:spcBef>
        <a:spcAft>
          <a:spcPct val="0"/>
        </a:spcAft>
        <a:defRPr sz="3600" b="1">
          <a:solidFill>
            <a:schemeClr val="tx2"/>
          </a:solidFill>
          <a:latin typeface="Aharoni" panose="02010803020104030203" pitchFamily="2" charset="-79"/>
          <a:cs typeface="Aharoni" panose="02010803020104030203" pitchFamily="2" charset="-79"/>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just" rtl="0" eaLnBrk="0" fontAlgn="base" hangingPunct="0">
        <a:spcBef>
          <a:spcPts val="575"/>
        </a:spcBef>
        <a:spcAft>
          <a:spcPct val="0"/>
        </a:spcAft>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ea typeface="+mn-ea"/>
          <a:cs typeface="+mn-cs"/>
        </a:defRPr>
      </a:lvl1pPr>
      <a:lvl2pPr marL="547688" indent="-228600" algn="just" rtl="0" eaLnBrk="0" fontAlgn="base" hangingPunct="0">
        <a:spcBef>
          <a:spcPts val="375"/>
        </a:spcBef>
        <a:spcAft>
          <a:spcPct val="0"/>
        </a:spcAft>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822325" indent="-228600" algn="just" rtl="0" eaLnBrk="0" fontAlgn="base" hangingPunct="0">
        <a:spcBef>
          <a:spcPts val="375"/>
        </a:spcBef>
        <a:spcAft>
          <a:spcPct val="0"/>
        </a:spcAft>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096963" indent="-228600" algn="just" rtl="0" eaLnBrk="0" fontAlgn="base" hangingPunct="0">
        <a:spcBef>
          <a:spcPts val="375"/>
        </a:spcBef>
        <a:spcAft>
          <a:spcPct val="0"/>
        </a:spcAft>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1371600" indent="-228600" algn="just" rtl="0"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5pPr>
      <a:lvl6pPr marL="1828800" indent="-228600" algn="l" rtl="0" fontAlgn="base">
        <a:spcBef>
          <a:spcPts val="375"/>
        </a:spcBef>
        <a:spcAft>
          <a:spcPct val="0"/>
        </a:spcAft>
        <a:buClr>
          <a:srgbClr val="E68422"/>
        </a:buClr>
        <a:buChar char="o"/>
        <a:defRPr sz="2000">
          <a:solidFill>
            <a:schemeClr val="tx1"/>
          </a:solidFill>
          <a:latin typeface="+mn-lt"/>
        </a:defRPr>
      </a:lvl6pPr>
      <a:lvl7pPr marL="2286000" indent="-228600" algn="l" rtl="0" fontAlgn="base">
        <a:spcBef>
          <a:spcPts val="375"/>
        </a:spcBef>
        <a:spcAft>
          <a:spcPct val="0"/>
        </a:spcAft>
        <a:buClr>
          <a:srgbClr val="E68422"/>
        </a:buClr>
        <a:buChar char="o"/>
        <a:defRPr sz="2000">
          <a:solidFill>
            <a:schemeClr val="tx1"/>
          </a:solidFill>
          <a:latin typeface="+mn-lt"/>
        </a:defRPr>
      </a:lvl7pPr>
      <a:lvl8pPr marL="2743200" indent="-228600" algn="l" rtl="0" fontAlgn="base">
        <a:spcBef>
          <a:spcPts val="375"/>
        </a:spcBef>
        <a:spcAft>
          <a:spcPct val="0"/>
        </a:spcAft>
        <a:buClr>
          <a:srgbClr val="E68422"/>
        </a:buClr>
        <a:buChar char="o"/>
        <a:defRPr sz="2000">
          <a:solidFill>
            <a:schemeClr val="tx1"/>
          </a:solidFill>
          <a:latin typeface="+mn-lt"/>
        </a:defRPr>
      </a:lvl8pPr>
      <a:lvl9pPr marL="3200400" indent="-228600" algn="l" rtl="0" fontAlgn="base">
        <a:spcBef>
          <a:spcPts val="375"/>
        </a:spcBef>
        <a:spcAft>
          <a:spcPct val="0"/>
        </a:spcAft>
        <a:buClr>
          <a:srgbClr val="E68422"/>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vestopedia.com/terms/g/gaap.as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ifrs.org/Pages/default.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6.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sec.gov/investor/pubs/begfinstmtguide.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304800"/>
            <a:ext cx="838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b="1" dirty="0">
                <a:solidFill>
                  <a:srgbClr val="FF0000"/>
                </a:solidFill>
                <a:latin typeface="Franklin Gothic Book" panose="020B0503020102020204" pitchFamily="34" charset="0"/>
              </a:rPr>
              <a:t>Chapter 2 Lecture - Financial Statements, Taxes, and Cash Flow</a:t>
            </a:r>
          </a:p>
        </p:txBody>
      </p:sp>
      <p:pic>
        <p:nvPicPr>
          <p:cNvPr id="92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0838"/>
            <a:ext cx="830580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E0BCCF4-4D46-4135-98DD-BC0BCE547783}"/>
              </a:ext>
            </a:extLst>
          </p:cNvPr>
          <p:cNvSpPr>
            <a:spLocks noGrp="1" noChangeArrowheads="1"/>
          </p:cNvSpPr>
          <p:nvPr>
            <p:ph type="title"/>
          </p:nvPr>
        </p:nvSpPr>
        <p:spPr>
          <a:xfrm>
            <a:off x="552450" y="274638"/>
            <a:ext cx="7886700" cy="715962"/>
          </a:xfrm>
        </p:spPr>
        <p:txBody>
          <a:bodyPr/>
          <a:lstStyle/>
          <a:p>
            <a:pPr eaLnBrk="1" hangingPunct="1"/>
            <a:r>
              <a:rPr lang="en-US" altLang="en-US" sz="3200" dirty="0">
                <a:latin typeface="Aharoni" panose="02010803020104030203" pitchFamily="2" charset="0"/>
                <a:ea typeface="SimSun" panose="02010600030101010101" pitchFamily="2" charset="-122"/>
                <a:cs typeface="Aharoni" panose="02010803020104030203" pitchFamily="2" charset="0"/>
              </a:rPr>
              <a:t>Balance Sheet Once Again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ejmclaughlin\Local Settings\Temporary Internet Files\Content.IE5\1TBU1WV2\MPj0409268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99394"/>
            <a:ext cx="7924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9945" y="1862931"/>
            <a:ext cx="2971800" cy="646113"/>
          </a:xfrm>
          <a:prstGeom prst="rect">
            <a:avLst/>
          </a:prstGeom>
          <a:noFill/>
        </p:spPr>
        <p:txBody>
          <a:bodyPr>
            <a:spAutoFit/>
          </a:bodyPr>
          <a:lstStyle/>
          <a:p>
            <a:pPr algn="ctr" eaLnBrk="1" fontAlgn="auto" hangingPunct="1">
              <a:spcBef>
                <a:spcPts val="0"/>
              </a:spcBef>
              <a:spcAft>
                <a:spcPts val="0"/>
              </a:spcAft>
              <a:defRPr/>
            </a:pPr>
            <a:r>
              <a:rPr lang="en-US" sz="3600" b="1" dirty="0">
                <a:solidFill>
                  <a:srgbClr val="0070C0"/>
                </a:solidFill>
                <a:effectLst>
                  <a:outerShdw blurRad="38100" dist="38100" dir="2700000" algn="tl">
                    <a:srgbClr val="000000">
                      <a:alpha val="43137"/>
                    </a:srgbClr>
                  </a:outerShdw>
                </a:effectLst>
                <a:latin typeface="+mj-lt"/>
              </a:rPr>
              <a:t>Book Value</a:t>
            </a:r>
          </a:p>
        </p:txBody>
      </p:sp>
      <p:sp>
        <p:nvSpPr>
          <p:cNvPr id="4" name="TextBox 3"/>
          <p:cNvSpPr txBox="1"/>
          <p:nvPr/>
        </p:nvSpPr>
        <p:spPr>
          <a:xfrm>
            <a:off x="5355055" y="1862931"/>
            <a:ext cx="3429000" cy="646113"/>
          </a:xfrm>
          <a:prstGeom prst="rect">
            <a:avLst/>
          </a:prstGeom>
          <a:noFill/>
        </p:spPr>
        <p:txBody>
          <a:bodyPr>
            <a:spAutoFit/>
          </a:bodyPr>
          <a:lstStyle/>
          <a:p>
            <a:pPr algn="ctr" eaLnBrk="1" fontAlgn="auto" hangingPunct="1">
              <a:spcBef>
                <a:spcPts val="0"/>
              </a:spcBef>
              <a:spcAft>
                <a:spcPts val="0"/>
              </a:spcAft>
              <a:defRPr/>
            </a:pPr>
            <a:r>
              <a:rPr lang="en-US" sz="3600" b="1" dirty="0">
                <a:solidFill>
                  <a:srgbClr val="0070C0"/>
                </a:solidFill>
                <a:effectLst>
                  <a:outerShdw blurRad="38100" dist="38100" dir="2700000" algn="tl">
                    <a:srgbClr val="000000">
                      <a:alpha val="43137"/>
                    </a:srgbClr>
                  </a:outerShdw>
                </a:effectLst>
                <a:latin typeface="+mj-lt"/>
              </a:rPr>
              <a:t>Market Value</a:t>
            </a:r>
          </a:p>
        </p:txBody>
      </p:sp>
      <p:sp>
        <p:nvSpPr>
          <p:cNvPr id="5" name="TextBox 4"/>
          <p:cNvSpPr txBox="1"/>
          <p:nvPr/>
        </p:nvSpPr>
        <p:spPr>
          <a:xfrm>
            <a:off x="2971800" y="989806"/>
            <a:ext cx="3200400" cy="647700"/>
          </a:xfrm>
          <a:prstGeom prst="rect">
            <a:avLst/>
          </a:prstGeom>
          <a:noFill/>
        </p:spPr>
        <p:txBody>
          <a:bodyPr>
            <a:spAutoFit/>
          </a:bodyPr>
          <a:lstStyle/>
          <a:p>
            <a:pPr algn="ctr" eaLnBrk="1" fontAlgn="auto" hangingPunct="1">
              <a:spcBef>
                <a:spcPts val="0"/>
              </a:spcBef>
              <a:spcAft>
                <a:spcPts val="0"/>
              </a:spcAft>
              <a:defRPr/>
            </a:pPr>
            <a:r>
              <a:rPr lang="en-US" sz="3600" b="1" dirty="0">
                <a:solidFill>
                  <a:srgbClr val="FF0000"/>
                </a:solidFill>
                <a:latin typeface="+mj-lt"/>
              </a:rPr>
              <a:t>Versus</a:t>
            </a:r>
          </a:p>
        </p:txBody>
      </p:sp>
      <p:sp>
        <p:nvSpPr>
          <p:cNvPr id="6" name="Rectangle 3"/>
          <p:cNvSpPr txBox="1">
            <a:spLocks noChangeArrowheads="1"/>
          </p:cNvSpPr>
          <p:nvPr/>
        </p:nvSpPr>
        <p:spPr>
          <a:xfrm>
            <a:off x="323850" y="2734469"/>
            <a:ext cx="8801100" cy="3805237"/>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buFont typeface="Wingdings 2" panose="05020102010507070707" pitchFamily="18" charset="2"/>
              <a:buNone/>
              <a:defRPr/>
            </a:pPr>
            <a:r>
              <a:rPr lang="en-US" altLang="en-US" sz="2400" b="1" dirty="0">
                <a:latin typeface="Bookman Old Style" panose="02050604050505020204" pitchFamily="18" charset="0"/>
              </a:rPr>
              <a:t>The balance sheet provides the </a:t>
            </a:r>
            <a:r>
              <a:rPr lang="en-US" altLang="en-US" sz="2400" b="1" dirty="0">
                <a:solidFill>
                  <a:srgbClr val="0070C0"/>
                </a:solidFill>
                <a:latin typeface="Bookman Old Style" panose="02050604050505020204" pitchFamily="18" charset="0"/>
              </a:rPr>
              <a:t>book value </a:t>
            </a:r>
            <a:r>
              <a:rPr lang="en-US" altLang="en-US" sz="2400" b="1" dirty="0">
                <a:latin typeface="Bookman Old Style" panose="02050604050505020204" pitchFamily="18" charset="0"/>
              </a:rPr>
              <a:t>of the assets, liabilities, and equity.</a:t>
            </a:r>
          </a:p>
          <a:p>
            <a:pPr marL="0" indent="0" eaLnBrk="1" hangingPunct="1">
              <a:buFont typeface="Wingdings 2" panose="05020102010507070707" pitchFamily="18" charset="2"/>
              <a:buNone/>
              <a:defRPr/>
            </a:pPr>
            <a:endParaRPr lang="en-US" altLang="en-US" sz="2400" b="1" dirty="0">
              <a:latin typeface="Bookman Old Style" panose="02050604050505020204" pitchFamily="18" charset="0"/>
            </a:endParaRPr>
          </a:p>
          <a:p>
            <a:pPr marL="0" indent="0" eaLnBrk="1" hangingPunct="1">
              <a:buFont typeface="Wingdings 2" panose="05020102010507070707" pitchFamily="18" charset="2"/>
              <a:buNone/>
              <a:defRPr/>
            </a:pPr>
            <a:r>
              <a:rPr lang="en-US" altLang="en-US" sz="2400" b="1" dirty="0">
                <a:solidFill>
                  <a:srgbClr val="0070C0"/>
                </a:solidFill>
                <a:latin typeface="Bookman Old Style" panose="02050604050505020204" pitchFamily="18" charset="0"/>
              </a:rPr>
              <a:t>Market value </a:t>
            </a:r>
            <a:r>
              <a:rPr lang="en-US" altLang="en-US" sz="2400" b="1" dirty="0">
                <a:latin typeface="Bookman Old Style" panose="02050604050505020204" pitchFamily="18" charset="0"/>
              </a:rPr>
              <a:t>is the </a:t>
            </a:r>
            <a:r>
              <a:rPr lang="en-US" altLang="en-US" sz="2400" b="1" dirty="0">
                <a:solidFill>
                  <a:srgbClr val="7030A0"/>
                </a:solidFill>
                <a:latin typeface="Bookman Old Style" panose="02050604050505020204" pitchFamily="18" charset="0"/>
              </a:rPr>
              <a:t>price</a:t>
            </a:r>
            <a:r>
              <a:rPr lang="en-US" altLang="en-US" sz="2400" b="1" dirty="0">
                <a:latin typeface="Bookman Old Style" panose="02050604050505020204" pitchFamily="18" charset="0"/>
              </a:rPr>
              <a:t> at which the assets, liabilities, or equity can actually be bought or sold.</a:t>
            </a:r>
          </a:p>
          <a:p>
            <a:pPr marL="0" indent="0" eaLnBrk="1" hangingPunct="1">
              <a:buFont typeface="Wingdings 2" panose="05020102010507070707" pitchFamily="18" charset="2"/>
              <a:buNone/>
              <a:defRPr/>
            </a:pPr>
            <a:endParaRPr lang="en-US" altLang="en-US" sz="2400" b="1" dirty="0">
              <a:latin typeface="Bookman Old Style" panose="02050604050505020204" pitchFamily="18" charset="0"/>
            </a:endParaRPr>
          </a:p>
          <a:p>
            <a:pPr marL="509588" indent="-509588" eaLnBrk="1" hangingPunct="1">
              <a:buFont typeface="Wingdings 2" panose="05020102010507070707" pitchFamily="18" charset="2"/>
              <a:buNone/>
              <a:defRPr/>
            </a:pPr>
            <a:r>
              <a:rPr lang="en-US" altLang="en-US" sz="2400" b="1" dirty="0">
                <a:latin typeface="Bookman Old Style" panose="02050604050505020204" pitchFamily="18" charset="0"/>
              </a:rPr>
              <a:t>1.  Market value and book value are often very different. Why?</a:t>
            </a:r>
          </a:p>
          <a:p>
            <a:pPr marL="509588" indent="-509588" eaLnBrk="1" hangingPunct="1">
              <a:buFont typeface="Wingdings 2" panose="05020102010507070707" pitchFamily="18" charset="2"/>
              <a:buNone/>
              <a:defRPr/>
            </a:pPr>
            <a:r>
              <a:rPr lang="en-US" altLang="en-US" sz="2400" b="1" dirty="0">
                <a:latin typeface="Bookman Old Style" panose="02050604050505020204" pitchFamily="18" charset="0"/>
              </a:rPr>
              <a:t>2.  Which is more important to the decision-making process?</a:t>
            </a:r>
          </a:p>
        </p:txBody>
      </p:sp>
      <p:sp>
        <p:nvSpPr>
          <p:cNvPr id="27655" name="Rectangle 1"/>
          <p:cNvSpPr>
            <a:spLocks noChangeArrowheads="1"/>
          </p:cNvSpPr>
          <p:nvPr/>
        </p:nvSpPr>
        <p:spPr bwMode="auto">
          <a:xfrm>
            <a:off x="272716" y="196056"/>
            <a:ext cx="88201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chemeClr val="tx2"/>
                </a:solidFill>
                <a:latin typeface="Aharoni" panose="02010803020104030203" pitchFamily="2" charset="0"/>
                <a:ea typeface="SimSun" panose="02010600030101010101" pitchFamily="2" charset="-122"/>
                <a:cs typeface="Aharoni" panose="02010803020104030203" pitchFamily="2" charset="0"/>
              </a:rPr>
              <a:t>Debt versus Equity </a:t>
            </a:r>
          </a:p>
          <a:p>
            <a:pPr algn="ctr" eaLnBrk="1" hangingPunct="1"/>
            <a:r>
              <a:rPr lang="en-US" altLang="en-US" sz="3200" b="1" dirty="0">
                <a:solidFill>
                  <a:schemeClr val="tx2"/>
                </a:solidFill>
                <a:latin typeface="Aharoni" panose="02010803020104030203" pitchFamily="2" charset="0"/>
                <a:ea typeface="SimSun" panose="02010600030101010101" pitchFamily="2" charset="-122"/>
                <a:cs typeface="Aharoni" panose="02010803020104030203" pitchFamily="2" charset="0"/>
              </a:rPr>
              <a:t>Shareholders’ Equity = Assets - Liabilities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10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6">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6">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p:cTn id="41"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8650" y="228600"/>
            <a:ext cx="7886700" cy="685800"/>
          </a:xfrm>
        </p:spPr>
        <p:txBody>
          <a:bodyPr/>
          <a:lstStyle/>
          <a:p>
            <a:pPr>
              <a:defRPr/>
            </a:pPr>
            <a:r>
              <a:rPr lang="en-US" altLang="en-US" sz="3200" kern="1200" dirty="0">
                <a:ea typeface="SimSun" panose="02010600030101010101" pitchFamily="2" charset="-122"/>
              </a:rPr>
              <a:t>Book versus Market</a:t>
            </a:r>
          </a:p>
        </p:txBody>
      </p:sp>
      <p:sp>
        <p:nvSpPr>
          <p:cNvPr id="28675" name="Rectangle 3"/>
          <p:cNvSpPr>
            <a:spLocks noChangeArrowheads="1"/>
          </p:cNvSpPr>
          <p:nvPr/>
        </p:nvSpPr>
        <p:spPr bwMode="auto">
          <a:xfrm>
            <a:off x="228600" y="948690"/>
            <a:ext cx="86868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n-US" altLang="en-US" sz="2400" b="1" dirty="0">
                <a:latin typeface="Bookman Old Style" panose="02050604050505020204" pitchFamily="18" charset="0"/>
              </a:rPr>
              <a:t>Current assets and liabilities generally have book values and market values that are very close.  This is not necessarily the case with the other assets, liabilities, and equity of the firm.</a:t>
            </a:r>
          </a:p>
          <a:p>
            <a:pPr algn="just" eaLnBrk="1" hangingPunct="1">
              <a:buFont typeface="Arial" panose="020B0604020202020204" pitchFamily="34" charset="0"/>
              <a:buChar char="•"/>
            </a:pPr>
            <a:endParaRPr lang="en-US" altLang="en-US" sz="2400" b="1" dirty="0">
              <a:latin typeface="Bookman Old Style" panose="02050604050505020204" pitchFamily="18" charset="0"/>
            </a:endParaRPr>
          </a:p>
          <a:p>
            <a:pPr algn="just" eaLnBrk="1" hangingPunct="1">
              <a:buFont typeface="Arial" panose="020B0604020202020204" pitchFamily="34" charset="0"/>
              <a:buChar char="•"/>
            </a:pPr>
            <a:r>
              <a:rPr lang="en-US" altLang="en-US" sz="2400" b="1" dirty="0">
                <a:latin typeface="Bookman Old Style" panose="02050604050505020204" pitchFamily="18" charset="0"/>
              </a:rPr>
              <a:t>Assets are listed at historical costs less accumulated depreciation – this may bear little resemblance to what they could actually be sold for today</a:t>
            </a:r>
          </a:p>
          <a:p>
            <a:pPr algn="just" eaLnBrk="1" hangingPunct="1">
              <a:buFont typeface="Arial" panose="020B0604020202020204" pitchFamily="34" charset="0"/>
              <a:buChar char="•"/>
            </a:pPr>
            <a:endParaRPr lang="en-US" altLang="en-US" sz="2400" b="1" dirty="0">
              <a:latin typeface="Bookman Old Style" panose="02050604050505020204" pitchFamily="18" charset="0"/>
            </a:endParaRPr>
          </a:p>
          <a:p>
            <a:pPr algn="just" eaLnBrk="1" hangingPunct="1">
              <a:buFont typeface="Arial" panose="020B0604020202020204" pitchFamily="34" charset="0"/>
              <a:buChar char="•"/>
            </a:pPr>
            <a:r>
              <a:rPr lang="en-US" altLang="en-US" sz="2400" b="1" dirty="0">
                <a:latin typeface="Bookman Old Style" panose="02050604050505020204" pitchFamily="18" charset="0"/>
              </a:rPr>
              <a:t>Liabilities are listed at face value.  When interest rates change or the risk of the firm changes, the value of those liabilities change in the market as well.  This is especially true for longer-term liabilities.</a:t>
            </a:r>
          </a:p>
          <a:p>
            <a:pPr eaLnBrk="1" hangingPunct="1">
              <a:buFont typeface="Arial" panose="020B0604020202020204" pitchFamily="34" charset="0"/>
              <a:buChar char="•"/>
            </a:pPr>
            <a:endParaRPr lang="en-US" alt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8650" y="241300"/>
            <a:ext cx="7886700" cy="685800"/>
          </a:xfrm>
        </p:spPr>
        <p:txBody>
          <a:bodyPr/>
          <a:lstStyle/>
          <a:p>
            <a:pPr>
              <a:defRPr/>
            </a:pPr>
            <a:r>
              <a:rPr lang="en-US" altLang="en-US" sz="3200" kern="1200" dirty="0">
                <a:ea typeface="SimSun" panose="02010600030101010101" pitchFamily="2" charset="-122"/>
              </a:rPr>
              <a:t>Book versus Market</a:t>
            </a:r>
          </a:p>
        </p:txBody>
      </p:sp>
      <p:sp>
        <p:nvSpPr>
          <p:cNvPr id="29699" name="Rectangle 3"/>
          <p:cNvSpPr>
            <a:spLocks noChangeArrowheads="1"/>
          </p:cNvSpPr>
          <p:nvPr/>
        </p:nvSpPr>
        <p:spPr bwMode="auto">
          <a:xfrm>
            <a:off x="152400" y="1143000"/>
            <a:ext cx="8610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n-US" altLang="en-US" sz="2400" b="1" dirty="0">
                <a:latin typeface="Bookman Old Style" panose="02050604050505020204" pitchFamily="18" charset="0"/>
              </a:rPr>
              <a:t>Equity is the ownership interest in the firm.  The market value of equity (stock price times number of shares) depends on the future growth prospects of the firm and on the market’s estimation of the current value of ALL of the assets of the firm.</a:t>
            </a:r>
          </a:p>
          <a:p>
            <a:pPr algn="just" eaLnBrk="1" hangingPunct="1">
              <a:buFont typeface="Arial" panose="020B0604020202020204" pitchFamily="34" charset="0"/>
              <a:buChar char="•"/>
            </a:pPr>
            <a:endParaRPr lang="en-US" altLang="en-US" sz="2400" b="1" dirty="0">
              <a:latin typeface="Bookman Old Style" panose="02050604050505020204" pitchFamily="18" charset="0"/>
            </a:endParaRPr>
          </a:p>
          <a:p>
            <a:pPr algn="just" eaLnBrk="1" hangingPunct="1">
              <a:buFont typeface="Arial" panose="020B0604020202020204" pitchFamily="34" charset="0"/>
              <a:buChar char="•"/>
            </a:pPr>
            <a:r>
              <a:rPr lang="en-US" altLang="en-US" sz="2400" b="1" dirty="0">
                <a:latin typeface="Bookman Old Style" panose="02050604050505020204" pitchFamily="18" charset="0"/>
              </a:rPr>
              <a:t>The best estimate of the market value of the firm’s assets is market value of liabilities + market value of equity.</a:t>
            </a:r>
          </a:p>
          <a:p>
            <a:pPr algn="just" eaLnBrk="1" hangingPunct="1">
              <a:buFont typeface="Arial" panose="020B0604020202020204" pitchFamily="34" charset="0"/>
              <a:buChar char="•"/>
            </a:pPr>
            <a:endParaRPr lang="en-US" altLang="en-US" sz="2400" b="1" dirty="0">
              <a:latin typeface="Bookman Old Style" panose="02050604050505020204" pitchFamily="18" charset="0"/>
            </a:endParaRPr>
          </a:p>
          <a:p>
            <a:pPr algn="just" eaLnBrk="1" hangingPunct="1">
              <a:buFont typeface="Arial" panose="020B0604020202020204" pitchFamily="34" charset="0"/>
              <a:buChar char="•"/>
            </a:pPr>
            <a:r>
              <a:rPr lang="en-US" altLang="en-US" sz="2400" b="1" dirty="0">
                <a:latin typeface="Bookman Old Style" panose="02050604050505020204" pitchFamily="18" charset="0"/>
              </a:rPr>
              <a:t>Market values are generally more important for the decision making process because they are more reflective of the cash flows that would occur today.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0" descr="C:\Users\travisd\Desktop\EKU Courses\McGraw Updates Summer 2012\New JPEGs\JPG\ch02\ros34752_untb0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2375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7543800" cy="609600"/>
          </a:xfrm>
        </p:spPr>
        <p:txBody>
          <a:bodyPr/>
          <a:lstStyle/>
          <a:p>
            <a:pPr eaLnBrk="1" hangingPunct="1"/>
            <a:r>
              <a:rPr lang="en-US" altLang="en-US">
                <a:latin typeface="Aharoni" panose="02010803020104030203" pitchFamily="2" charset="0"/>
                <a:cs typeface="Aharoni" panose="02010803020104030203" pitchFamily="2" charset="0"/>
              </a:rPr>
              <a:t>Income Statement</a:t>
            </a:r>
          </a:p>
        </p:txBody>
      </p:sp>
      <p:sp>
        <p:nvSpPr>
          <p:cNvPr id="34819" name="Rectangle 3"/>
          <p:cNvSpPr>
            <a:spLocks noGrp="1" noChangeArrowheads="1"/>
          </p:cNvSpPr>
          <p:nvPr>
            <p:ph idx="1"/>
          </p:nvPr>
        </p:nvSpPr>
        <p:spPr>
          <a:xfrm>
            <a:off x="457200" y="1219200"/>
            <a:ext cx="8458200" cy="4724400"/>
          </a:xfrm>
        </p:spPr>
        <p:txBody>
          <a:bodyPr/>
          <a:lstStyle/>
          <a:p>
            <a:pPr algn="l" eaLnBrk="1" hangingPunct="1"/>
            <a:r>
              <a:rPr lang="en-US" altLang="en-US" sz="2800" dirty="0"/>
              <a:t>The income statement measures performance over a specified period of time (period, quarter, year).</a:t>
            </a:r>
          </a:p>
          <a:p>
            <a:pPr algn="l" eaLnBrk="1" hangingPunct="1"/>
            <a:r>
              <a:rPr lang="en-US" altLang="en-US" sz="2800" dirty="0"/>
              <a:t>Report revenues first and then deduct any expenses for the period</a:t>
            </a:r>
          </a:p>
          <a:p>
            <a:pPr algn="l" eaLnBrk="1" hangingPunct="1"/>
            <a:r>
              <a:rPr lang="en-US" altLang="en-US" sz="2800" dirty="0"/>
              <a:t>End result = Net Income = “Bottom Line”</a:t>
            </a:r>
          </a:p>
          <a:p>
            <a:pPr lvl="1" algn="l" eaLnBrk="1" hangingPunct="1"/>
            <a:r>
              <a:rPr lang="en-US" altLang="en-US" sz="2800" dirty="0"/>
              <a:t>Dividends paid to shareholders</a:t>
            </a:r>
          </a:p>
          <a:p>
            <a:pPr lvl="1" algn="l" eaLnBrk="1" hangingPunct="1"/>
            <a:r>
              <a:rPr lang="en-US" altLang="en-US" sz="2800" dirty="0"/>
              <a:t>Addition to retained earnings</a:t>
            </a:r>
          </a:p>
          <a:p>
            <a:pPr algn="l" eaLnBrk="1" hangingPunct="1"/>
            <a:r>
              <a:rPr lang="en-US" altLang="en-US" sz="2800" dirty="0"/>
              <a:t>Income Statement Equation:</a:t>
            </a:r>
          </a:p>
          <a:p>
            <a:pPr lvl="1" algn="l" eaLnBrk="1" hangingPunct="1">
              <a:buFontTx/>
              <a:buChar char="•"/>
            </a:pPr>
            <a:r>
              <a:rPr lang="en-US" altLang="en-US" sz="2800" dirty="0"/>
              <a:t>Net Income = Revenue - Expenses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586788"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C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47700" y="228600"/>
            <a:ext cx="7772400" cy="715963"/>
          </a:xfrm>
        </p:spPr>
        <p:txBody>
          <a:bodyPr/>
          <a:lstStyle/>
          <a:p>
            <a:r>
              <a:rPr lang="en-US" altLang="en-US">
                <a:latin typeface="Aharoni" panose="02010803020104030203" pitchFamily="2" charset="0"/>
                <a:cs typeface="Aharoni" panose="02010803020104030203" pitchFamily="2" charset="0"/>
              </a:rPr>
              <a:t>Noncash Items</a:t>
            </a:r>
          </a:p>
        </p:txBody>
      </p:sp>
      <p:sp>
        <p:nvSpPr>
          <p:cNvPr id="38915" name="Rectangle 3"/>
          <p:cNvSpPr>
            <a:spLocks noChangeArrowheads="1"/>
          </p:cNvSpPr>
          <p:nvPr/>
        </p:nvSpPr>
        <p:spPr bwMode="auto">
          <a:xfrm>
            <a:off x="228600" y="944563"/>
            <a:ext cx="8610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Arial" panose="020B0604020202020204" pitchFamily="34" charset="0"/>
              <a:buChar char="•"/>
            </a:pPr>
            <a:r>
              <a:rPr lang="en-US" altLang="en-US" sz="2000" b="1" dirty="0">
                <a:latin typeface="Bookman Old Style" panose="02050604050505020204" pitchFamily="18" charset="0"/>
              </a:rPr>
              <a:t>A primary reason that accounting income differs from cash flow is that an income statement contains noncash items. </a:t>
            </a:r>
          </a:p>
          <a:p>
            <a:pPr algn="just">
              <a:buFont typeface="Arial" panose="020B0604020202020204" pitchFamily="34" charset="0"/>
              <a:buChar char="•"/>
            </a:pPr>
            <a:endParaRPr lang="en-US" altLang="en-US" sz="2000" b="1" dirty="0">
              <a:latin typeface="Bookman Old Style" panose="02050604050505020204" pitchFamily="18" charset="0"/>
            </a:endParaRPr>
          </a:p>
          <a:p>
            <a:pPr algn="just">
              <a:buFont typeface="Arial" panose="020B0604020202020204" pitchFamily="34" charset="0"/>
              <a:buChar char="•"/>
            </a:pPr>
            <a:r>
              <a:rPr lang="en-US" altLang="en-US" sz="2000" b="1" dirty="0">
                <a:latin typeface="Bookman Old Style" panose="02050604050505020204" pitchFamily="18" charset="0"/>
              </a:rPr>
              <a:t>The most important of these is </a:t>
            </a:r>
            <a:r>
              <a:rPr lang="en-US" altLang="en-US" sz="2000" b="1" i="1" dirty="0">
                <a:solidFill>
                  <a:srgbClr val="FF0000"/>
                </a:solidFill>
                <a:latin typeface="Bookman Old Style" panose="02050604050505020204" pitchFamily="18" charset="0"/>
              </a:rPr>
              <a:t>depreciation</a:t>
            </a:r>
            <a:r>
              <a:rPr lang="en-US" altLang="en-US" sz="2000" b="1" dirty="0">
                <a:solidFill>
                  <a:srgbClr val="FF0000"/>
                </a:solidFill>
                <a:latin typeface="Bookman Old Style" panose="02050604050505020204" pitchFamily="18" charset="0"/>
              </a:rPr>
              <a:t>.</a:t>
            </a:r>
          </a:p>
          <a:p>
            <a:pPr algn="just">
              <a:buFont typeface="Arial" panose="020B0604020202020204" pitchFamily="34" charset="0"/>
              <a:buChar char="•"/>
            </a:pPr>
            <a:endParaRPr lang="en-US" altLang="en-US" sz="2000" b="1" dirty="0">
              <a:latin typeface="Bookman Old Style" panose="02050604050505020204" pitchFamily="18" charset="0"/>
            </a:endParaRPr>
          </a:p>
          <a:p>
            <a:pPr algn="just">
              <a:buFont typeface="Arial" panose="020B0604020202020204" pitchFamily="34" charset="0"/>
              <a:buChar char="•"/>
            </a:pPr>
            <a:r>
              <a:rPr lang="en-US" altLang="en-US" sz="2000" b="1" dirty="0">
                <a:latin typeface="Bookman Old Style" panose="02050604050505020204" pitchFamily="18" charset="0"/>
              </a:rPr>
              <a:t> Suppose a firm purchases a fixed asset for $5,000 and pays in cash. Obviously, the firm has a $5,000 cash outflow at the time of purchase. However, instead of deducting the $5,000 as an expense, an accountant might depreciate the asset over a five-year period.</a:t>
            </a:r>
          </a:p>
          <a:p>
            <a:pPr algn="just">
              <a:buFont typeface="Arial" panose="020B0604020202020204" pitchFamily="34" charset="0"/>
              <a:buChar char="•"/>
            </a:pPr>
            <a:endParaRPr lang="en-US" altLang="en-US" sz="2000" b="1" dirty="0">
              <a:latin typeface="Bookman Old Style" panose="02050604050505020204" pitchFamily="18" charset="0"/>
            </a:endParaRPr>
          </a:p>
          <a:p>
            <a:pPr algn="just">
              <a:buFont typeface="Arial" panose="020B0604020202020204" pitchFamily="34" charset="0"/>
              <a:buChar char="•"/>
            </a:pPr>
            <a:r>
              <a:rPr lang="en-US" altLang="en-US" sz="2000" b="1" dirty="0">
                <a:latin typeface="Bookman Old Style" panose="02050604050505020204" pitchFamily="18" charset="0"/>
              </a:rPr>
              <a:t>If the depreciation is straight-line and the asset is written down to zero over that period, then $5,000/5 = $1,000 would be deducted each year as an expense.</a:t>
            </a:r>
          </a:p>
          <a:p>
            <a:pPr algn="just">
              <a:buFont typeface="Arial" panose="020B0604020202020204" pitchFamily="34" charset="0"/>
              <a:buChar char="•"/>
            </a:pPr>
            <a:endParaRPr lang="en-US" altLang="en-US" sz="2000" b="1" dirty="0">
              <a:latin typeface="Bookman Old Style" panose="02050604050505020204" pitchFamily="18" charset="0"/>
            </a:endParaRPr>
          </a:p>
          <a:p>
            <a:pPr algn="just">
              <a:buFont typeface="Arial" panose="020B0604020202020204" pitchFamily="34" charset="0"/>
              <a:buChar char="•"/>
            </a:pPr>
            <a:r>
              <a:rPr lang="en-US" altLang="en-US" sz="2000" b="1" dirty="0">
                <a:latin typeface="Bookman Old Style" panose="02050604050505020204" pitchFamily="18" charset="0"/>
              </a:rPr>
              <a:t>The important thing to recognize is that this $1,000 deduction isn't cash—it's an accounting number. The actual cash outflow occurred when the asset was purchased.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176213"/>
            <a:ext cx="7772400" cy="715962"/>
          </a:xfrm>
        </p:spPr>
        <p:txBody>
          <a:bodyPr/>
          <a:lstStyle/>
          <a:p>
            <a:r>
              <a:rPr lang="en-US" altLang="en-US">
                <a:latin typeface="Aharoni" panose="02010803020104030203" pitchFamily="2" charset="0"/>
                <a:cs typeface="Aharoni" panose="02010803020104030203" pitchFamily="2" charset="0"/>
              </a:rPr>
              <a:t>Time and Costs</a:t>
            </a:r>
          </a:p>
        </p:txBody>
      </p:sp>
      <p:sp>
        <p:nvSpPr>
          <p:cNvPr id="39939" name="Rectangle 3"/>
          <p:cNvSpPr>
            <a:spLocks noChangeArrowheads="1"/>
          </p:cNvSpPr>
          <p:nvPr/>
        </p:nvSpPr>
        <p:spPr bwMode="auto">
          <a:xfrm>
            <a:off x="228600" y="893763"/>
            <a:ext cx="8534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Arial" panose="020B0604020202020204" pitchFamily="34" charset="0"/>
              <a:buChar char="•"/>
            </a:pPr>
            <a:r>
              <a:rPr lang="en-US" altLang="en-US" b="1" dirty="0">
                <a:latin typeface="Bookman Old Style" panose="02050604050505020204" pitchFamily="18" charset="0"/>
              </a:rPr>
              <a:t>It is often useful to think of the future as having two distinct parts: </a:t>
            </a:r>
            <a:r>
              <a:rPr lang="en-US" altLang="en-US" b="1" dirty="0">
                <a:solidFill>
                  <a:srgbClr val="FF0000"/>
                </a:solidFill>
                <a:latin typeface="Bookman Old Style" panose="02050604050505020204" pitchFamily="18" charset="0"/>
              </a:rPr>
              <a:t>the short run and the long run</a:t>
            </a:r>
            <a:r>
              <a:rPr lang="en-US" altLang="en-US" b="1" dirty="0">
                <a:latin typeface="Bookman Old Style" panose="02050604050505020204" pitchFamily="18" charset="0"/>
              </a:rPr>
              <a:t>. </a:t>
            </a:r>
          </a:p>
          <a:p>
            <a:pPr algn="just">
              <a:buFont typeface="Arial" panose="020B0604020202020204" pitchFamily="34" charset="0"/>
              <a:buChar char="•"/>
            </a:pPr>
            <a:endParaRPr lang="en-US" altLang="en-US" b="1" dirty="0">
              <a:latin typeface="Bookman Old Style" panose="02050604050505020204" pitchFamily="18" charset="0"/>
            </a:endParaRPr>
          </a:p>
          <a:p>
            <a:pPr algn="just">
              <a:buFont typeface="Arial" panose="020B0604020202020204" pitchFamily="34" charset="0"/>
              <a:buChar char="•"/>
            </a:pPr>
            <a:r>
              <a:rPr lang="en-US" altLang="en-US" b="1" dirty="0">
                <a:latin typeface="Bookman Old Style" panose="02050604050505020204" pitchFamily="18" charset="0"/>
              </a:rPr>
              <a:t>The distinction has to do with whether costs are fixed or variable. </a:t>
            </a:r>
          </a:p>
          <a:p>
            <a:pPr algn="just">
              <a:buFont typeface="Arial" panose="020B0604020202020204" pitchFamily="34" charset="0"/>
              <a:buChar char="•"/>
            </a:pPr>
            <a:endParaRPr lang="en-US" altLang="en-US" b="1" dirty="0">
              <a:latin typeface="Bookman Old Style" panose="02050604050505020204" pitchFamily="18" charset="0"/>
            </a:endParaRPr>
          </a:p>
          <a:p>
            <a:pPr algn="just">
              <a:buFont typeface="Arial" panose="020B0604020202020204" pitchFamily="34" charset="0"/>
              <a:buChar char="•"/>
            </a:pPr>
            <a:r>
              <a:rPr lang="en-US" altLang="en-US" b="1" dirty="0">
                <a:latin typeface="Bookman Old Style" panose="02050604050505020204" pitchFamily="18" charset="0"/>
              </a:rPr>
              <a:t>The distinction between fixed and variable costs is important, at times, to the financial manager, but the way costs are reported on the income statement is not a good guide as to which costs are which.</a:t>
            </a:r>
          </a:p>
          <a:p>
            <a:pPr algn="just">
              <a:buFont typeface="Arial" panose="020B0604020202020204" pitchFamily="34" charset="0"/>
              <a:buChar char="•"/>
            </a:pPr>
            <a:endParaRPr lang="en-US" altLang="en-US" b="1" dirty="0">
              <a:latin typeface="Bookman Old Style" panose="02050604050505020204" pitchFamily="18" charset="0"/>
            </a:endParaRPr>
          </a:p>
          <a:p>
            <a:pPr algn="just">
              <a:buFont typeface="Arial" panose="020B0604020202020204" pitchFamily="34" charset="0"/>
              <a:buChar char="•"/>
            </a:pPr>
            <a:r>
              <a:rPr lang="en-US" altLang="en-US" b="1" dirty="0">
                <a:latin typeface="Bookman Old Style" panose="02050604050505020204" pitchFamily="18" charset="0"/>
              </a:rPr>
              <a:t>Accountants tend to classify costs as either product costs or period costs.</a:t>
            </a:r>
          </a:p>
          <a:p>
            <a:pPr algn="just">
              <a:buFont typeface="Arial" panose="020B0604020202020204" pitchFamily="34" charset="0"/>
              <a:buChar char="•"/>
            </a:pPr>
            <a:endParaRPr lang="en-US" altLang="en-US" b="1" dirty="0">
              <a:latin typeface="Bookman Old Style" panose="02050604050505020204" pitchFamily="18" charset="0"/>
            </a:endParaRPr>
          </a:p>
          <a:p>
            <a:pPr algn="just">
              <a:buFont typeface="Arial" panose="020B0604020202020204" pitchFamily="34" charset="0"/>
              <a:buChar char="•"/>
            </a:pPr>
            <a:r>
              <a:rPr lang="en-US" altLang="en-US" b="1" dirty="0">
                <a:latin typeface="Bookman Old Style" panose="02050604050505020204" pitchFamily="18" charset="0"/>
              </a:rPr>
              <a:t>Product costs include such things as raw materials, direct labor expense, and manufacturing overhead. These are reported on the income statement as costs of goods sold, but they include both fixed and variable costs.</a:t>
            </a:r>
          </a:p>
          <a:p>
            <a:pPr algn="just">
              <a:buFont typeface="Arial" panose="020B0604020202020204" pitchFamily="34" charset="0"/>
              <a:buChar char="•"/>
            </a:pPr>
            <a:endParaRPr lang="en-US" altLang="en-US" b="1" dirty="0">
              <a:latin typeface="Bookman Old Style" panose="02050604050505020204" pitchFamily="18" charset="0"/>
            </a:endParaRPr>
          </a:p>
          <a:p>
            <a:pPr algn="just">
              <a:buFont typeface="Arial" panose="020B0604020202020204" pitchFamily="34" charset="0"/>
              <a:buChar char="•"/>
            </a:pPr>
            <a:r>
              <a:rPr lang="en-US" altLang="en-US" b="1" dirty="0">
                <a:latin typeface="Bookman Old Style" panose="02050604050505020204" pitchFamily="18" charset="0"/>
              </a:rPr>
              <a:t> Similarly, period costs are incurred during a particular time period and might be reported as selling, general, and administrative expenses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12788" y="317500"/>
            <a:ext cx="7772400" cy="715963"/>
          </a:xfrm>
        </p:spPr>
        <p:txBody>
          <a:bodyPr/>
          <a:lstStyle/>
          <a:p>
            <a:r>
              <a:rPr lang="en-US" altLang="en-US">
                <a:latin typeface="Aharoni" panose="02010803020104030203" pitchFamily="2" charset="0"/>
                <a:cs typeface="Aharoni" panose="02010803020104030203" pitchFamily="2" charset="0"/>
              </a:rPr>
              <a:t>Earnings and Dividend Per Share</a:t>
            </a:r>
          </a:p>
        </p:txBody>
      </p:sp>
      <p:pic>
        <p:nvPicPr>
          <p:cNvPr id="40963" name="Picture 4" descr="http://textflow.mheducation.com/figures/0077511255/ros34752_uneq0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44196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ChangeArrowheads="1"/>
          </p:cNvSpPr>
          <p:nvPr/>
        </p:nvSpPr>
        <p:spPr bwMode="auto">
          <a:xfrm>
            <a:off x="514350" y="1143000"/>
            <a:ext cx="800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3200C0"/>
                </a:solidFill>
                <a:latin typeface="Bookman Old Style" panose="02050604050505020204" pitchFamily="18" charset="0"/>
              </a:rPr>
              <a:t>EARNINGS AND DIVIDENDS PER SHARE </a:t>
            </a:r>
          </a:p>
          <a:p>
            <a:endParaRPr lang="en-US" altLang="en-US" b="1" dirty="0">
              <a:latin typeface="Bookman Old Style" panose="02050604050505020204" pitchFamily="18" charset="0"/>
            </a:endParaRPr>
          </a:p>
          <a:p>
            <a:r>
              <a:rPr lang="en-US" altLang="en-US" b="1" dirty="0">
                <a:latin typeface="Bookman Old Style" panose="02050604050505020204" pitchFamily="18" charset="0"/>
              </a:rPr>
              <a:t>Suppose U.S. had 200 million shares outstanding at the end of 2014. Based on the income statement on Slide 16, what was EPS? What were dividends per share?</a:t>
            </a:r>
          </a:p>
          <a:p>
            <a:endParaRPr lang="en-US" altLang="en-US" b="1" dirty="0">
              <a:latin typeface="Bookman Old Style" panose="02050604050505020204" pitchFamily="18" charset="0"/>
            </a:endParaRPr>
          </a:p>
          <a:p>
            <a:r>
              <a:rPr lang="en-US" altLang="en-US" b="1" dirty="0">
                <a:latin typeface="Bookman Old Style" panose="02050604050505020204" pitchFamily="18" charset="0"/>
              </a:rPr>
              <a:t>From the income statement, U.S. had a net income of $412 million for the year. Total dividends were $103 million. Since 200 million shares were outstanding, we can calculate earnings per share and dividends per share as follows: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63538" y="1143000"/>
            <a:ext cx="8458200" cy="5181600"/>
          </a:xfrm>
        </p:spPr>
        <p:txBody>
          <a:bodyPr/>
          <a:lstStyle/>
          <a:p>
            <a:pPr marL="0" indent="0">
              <a:buFont typeface="Wingdings 2" panose="05020102010507070707" pitchFamily="18" charset="2"/>
              <a:buNone/>
            </a:pPr>
            <a:r>
              <a:rPr lang="en-US" altLang="en-US" sz="2400"/>
              <a:t>After studying this chapter, you should be able to:</a:t>
            </a:r>
          </a:p>
          <a:p>
            <a:pPr marL="0" indent="0">
              <a:buFont typeface="Wingdings 2" panose="05020102010507070707" pitchFamily="18" charset="2"/>
              <a:buNone/>
            </a:pPr>
            <a:endParaRPr lang="en-US" altLang="en-US" sz="2400"/>
          </a:p>
          <a:p>
            <a:pPr marL="0" indent="0">
              <a:buFont typeface="Wingdings 2" panose="05020102010507070707" pitchFamily="18" charset="2"/>
              <a:buNone/>
            </a:pPr>
            <a:r>
              <a:rPr lang="en-US" altLang="en-US" sz="2400">
                <a:solidFill>
                  <a:srgbClr val="FF0000"/>
                </a:solidFill>
              </a:rPr>
              <a:t>LO1</a:t>
            </a:r>
            <a:r>
              <a:rPr lang="en-US" altLang="en-US" sz="2400"/>
              <a:t> Differentiate between accounting value (or “book” value) and market value. </a:t>
            </a:r>
          </a:p>
          <a:p>
            <a:pPr marL="0" indent="0">
              <a:buFont typeface="Wingdings 2" panose="05020102010507070707" pitchFamily="18" charset="2"/>
              <a:buNone/>
            </a:pPr>
            <a:endParaRPr lang="en-US" altLang="en-US" sz="2400"/>
          </a:p>
          <a:p>
            <a:pPr marL="0" indent="0">
              <a:buFont typeface="Wingdings 2" panose="05020102010507070707" pitchFamily="18" charset="2"/>
              <a:buNone/>
            </a:pPr>
            <a:r>
              <a:rPr lang="en-US" altLang="en-US" sz="2400">
                <a:solidFill>
                  <a:srgbClr val="FF0000"/>
                </a:solidFill>
              </a:rPr>
              <a:t>LO2</a:t>
            </a:r>
            <a:r>
              <a:rPr lang="en-US" altLang="en-US" sz="2400"/>
              <a:t> Distinguish accounting income from cash flow. </a:t>
            </a:r>
          </a:p>
          <a:p>
            <a:pPr marL="0" indent="0">
              <a:buFont typeface="Wingdings 2" panose="05020102010507070707" pitchFamily="18" charset="2"/>
              <a:buNone/>
            </a:pPr>
            <a:endParaRPr lang="en-US" altLang="en-US" sz="2400">
              <a:solidFill>
                <a:srgbClr val="FF0000"/>
              </a:solidFill>
            </a:endParaRPr>
          </a:p>
          <a:p>
            <a:pPr marL="0" indent="0">
              <a:buFont typeface="Wingdings 2" panose="05020102010507070707" pitchFamily="18" charset="2"/>
              <a:buNone/>
            </a:pPr>
            <a:r>
              <a:rPr lang="en-US" altLang="en-US" sz="2400">
                <a:solidFill>
                  <a:srgbClr val="FF0000"/>
                </a:solidFill>
              </a:rPr>
              <a:t>LO3 </a:t>
            </a:r>
            <a:r>
              <a:rPr lang="en-US" altLang="en-US" sz="2400"/>
              <a:t>Explain the difference between average and marginal tax rates.</a:t>
            </a:r>
          </a:p>
          <a:p>
            <a:pPr marL="0" indent="0">
              <a:buFont typeface="Wingdings 2" panose="05020102010507070707" pitchFamily="18" charset="2"/>
              <a:buNone/>
            </a:pPr>
            <a:endParaRPr lang="en-US" altLang="en-US" sz="2400"/>
          </a:p>
          <a:p>
            <a:pPr marL="0" indent="0">
              <a:buFont typeface="Wingdings 2" panose="05020102010507070707" pitchFamily="18" charset="2"/>
              <a:buNone/>
            </a:pPr>
            <a:r>
              <a:rPr lang="en-US" altLang="en-US" sz="2400">
                <a:solidFill>
                  <a:srgbClr val="FF0000"/>
                </a:solidFill>
              </a:rPr>
              <a:t>LO4 </a:t>
            </a:r>
            <a:r>
              <a:rPr lang="en-US" altLang="en-US" sz="2400"/>
              <a:t>Determine a firm's cash flow from its financial</a:t>
            </a:r>
          </a:p>
        </p:txBody>
      </p:sp>
      <p:sp>
        <p:nvSpPr>
          <p:cNvPr id="4" name="Rectangle 4"/>
          <p:cNvSpPr>
            <a:spLocks noChangeArrowheads="1"/>
          </p:cNvSpPr>
          <p:nvPr/>
        </p:nvSpPr>
        <p:spPr bwMode="auto">
          <a:xfrm>
            <a:off x="2344738" y="304800"/>
            <a:ext cx="4494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defRPr/>
            </a:pPr>
            <a:r>
              <a:rPr lang="en-US" altLang="en-US" sz="3600" b="1" dirty="0">
                <a:solidFill>
                  <a:schemeClr val="tx2"/>
                </a:solidFill>
                <a:latin typeface="Aharoni" panose="02010803020104030203" pitchFamily="2" charset="-79"/>
                <a:ea typeface="+mj-ea"/>
                <a:cs typeface="Aharoni" panose="02010803020104030203" pitchFamily="2" charset="-79"/>
              </a:rPr>
              <a:t>Learning Objectives</a:t>
            </a:r>
          </a:p>
        </p:txBody>
      </p:sp>
      <p:sp>
        <p:nvSpPr>
          <p:cNvPr id="11268" name="Rectangle 6"/>
          <p:cNvSpPr>
            <a:spLocks noChangeArrowheads="1"/>
          </p:cNvSpPr>
          <p:nvPr/>
        </p:nvSpPr>
        <p:spPr bwMode="auto">
          <a:xfrm>
            <a:off x="304800" y="6276975"/>
            <a:ext cx="861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Tx/>
              <a:buNone/>
            </a:pPr>
            <a:r>
              <a:rPr lang="en-US" altLang="en-US" sz="1000" b="0" i="1">
                <a:solidFill>
                  <a:srgbClr val="000000"/>
                </a:solidFill>
                <a:latin typeface="Times New Roman" panose="02020603050405020304" pitchFamily="18" charset="0"/>
                <a:cs typeface="Times New Roman" panose="02020603050405020304" pitchFamily="18" charset="0"/>
              </a:rPr>
              <a:t>Copyright (c) 2017 McGraw-Hill Education. All rights reserved. No reproduction or distribution without the prior written consent of McGraw-Hill Education.</a:t>
            </a:r>
            <a:endParaRPr lang="en-US" altLang="en-US" sz="1000" b="0" i="1">
              <a:solidFill>
                <a:srgbClr val="08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00013"/>
            <a:ext cx="7772400" cy="792162"/>
          </a:xfrm>
        </p:spPr>
        <p:txBody>
          <a:bodyPr/>
          <a:lstStyle/>
          <a:p>
            <a:pPr eaLnBrk="1" hangingPunct="1"/>
            <a:r>
              <a:rPr lang="en-US" altLang="en-US">
                <a:latin typeface="Aharoni" panose="02010803020104030203" pitchFamily="2" charset="0"/>
                <a:cs typeface="Aharoni" panose="02010803020104030203" pitchFamily="2" charset="0"/>
              </a:rPr>
              <a:t>Financial Statements</a:t>
            </a:r>
          </a:p>
        </p:txBody>
      </p:sp>
      <p:sp>
        <p:nvSpPr>
          <p:cNvPr id="41987" name="Rectangle 3"/>
          <p:cNvSpPr>
            <a:spLocks noGrp="1" noChangeArrowheads="1"/>
          </p:cNvSpPr>
          <p:nvPr>
            <p:ph idx="1"/>
          </p:nvPr>
        </p:nvSpPr>
        <p:spPr>
          <a:xfrm>
            <a:off x="381000" y="2895600"/>
            <a:ext cx="8382000" cy="4724400"/>
          </a:xfrm>
        </p:spPr>
        <p:txBody>
          <a:bodyPr/>
          <a:lstStyle/>
          <a:p>
            <a:pPr eaLnBrk="1" hangingPunct="1">
              <a:lnSpc>
                <a:spcPct val="90000"/>
              </a:lnSpc>
            </a:pPr>
            <a:r>
              <a:rPr lang="en-US" altLang="en-US" sz="2400"/>
              <a:t>GAAP Matching Principle:</a:t>
            </a:r>
          </a:p>
          <a:p>
            <a:pPr lvl="1" eaLnBrk="1" hangingPunct="1">
              <a:lnSpc>
                <a:spcPct val="90000"/>
              </a:lnSpc>
            </a:pPr>
            <a:r>
              <a:rPr lang="en-US" altLang="en-US"/>
              <a:t>Recognize revenue when it is fully earned </a:t>
            </a:r>
          </a:p>
          <a:p>
            <a:pPr lvl="1" eaLnBrk="1" hangingPunct="1">
              <a:lnSpc>
                <a:spcPct val="90000"/>
              </a:lnSpc>
            </a:pPr>
            <a:r>
              <a:rPr lang="en-US" altLang="en-US"/>
              <a:t>Match expenses required to generate revenue to the period of recognition</a:t>
            </a:r>
          </a:p>
          <a:p>
            <a:pPr lvl="1" eaLnBrk="1" hangingPunct="1">
              <a:lnSpc>
                <a:spcPct val="90000"/>
              </a:lnSpc>
            </a:pPr>
            <a:endParaRPr lang="en-US" altLang="en-US"/>
          </a:p>
          <a:p>
            <a:pPr eaLnBrk="1" hangingPunct="1">
              <a:lnSpc>
                <a:spcPct val="90000"/>
              </a:lnSpc>
            </a:pPr>
            <a:r>
              <a:rPr lang="en-US" altLang="en-US" sz="2400"/>
              <a:t>Noncash Items</a:t>
            </a:r>
          </a:p>
          <a:p>
            <a:pPr lvl="1" eaLnBrk="1" hangingPunct="1">
              <a:lnSpc>
                <a:spcPct val="90000"/>
              </a:lnSpc>
            </a:pPr>
            <a:r>
              <a:rPr lang="en-US" altLang="en-US"/>
              <a:t>Expenses charged against revenue that do not affect cash flow</a:t>
            </a:r>
          </a:p>
          <a:p>
            <a:pPr lvl="1" eaLnBrk="1" hangingPunct="1">
              <a:lnSpc>
                <a:spcPct val="90000"/>
              </a:lnSpc>
            </a:pPr>
            <a:r>
              <a:rPr lang="en-US" altLang="en-US"/>
              <a:t>Depreciation = most important</a:t>
            </a:r>
          </a:p>
          <a:p>
            <a:pPr lvl="1" eaLnBrk="1" hangingPunct="1">
              <a:lnSpc>
                <a:spcPct val="90000"/>
              </a:lnSpc>
            </a:pPr>
            <a:endParaRPr lang="en-US" altLang="en-US" sz="3100"/>
          </a:p>
        </p:txBody>
      </p:sp>
      <p:sp>
        <p:nvSpPr>
          <p:cNvPr id="41988" name="Rectangle 1"/>
          <p:cNvSpPr>
            <a:spLocks noChangeArrowheads="1"/>
          </p:cNvSpPr>
          <p:nvPr/>
        </p:nvSpPr>
        <p:spPr bwMode="auto">
          <a:xfrm>
            <a:off x="304800" y="914400"/>
            <a:ext cx="8382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dirty="0">
                <a:latin typeface="Bookman Old Style" panose="02050604050505020204" pitchFamily="18" charset="0"/>
              </a:rPr>
              <a:t>DEFINITION of </a:t>
            </a:r>
            <a:r>
              <a:rPr lang="en-US" altLang="en-US" b="1" dirty="0">
                <a:solidFill>
                  <a:srgbClr val="7030A0"/>
                </a:solidFill>
                <a:latin typeface="Bookman Old Style" panose="02050604050505020204" pitchFamily="18" charset="0"/>
              </a:rPr>
              <a:t>'Generally Accepted Accounting Principles </a:t>
            </a:r>
            <a:r>
              <a:rPr lang="en-US" altLang="en-US" b="1" dirty="0">
                <a:latin typeface="Bookman Old Style" panose="02050604050505020204" pitchFamily="18" charset="0"/>
              </a:rPr>
              <a:t>- GAAP'</a:t>
            </a:r>
          </a:p>
          <a:p>
            <a:pPr algn="just"/>
            <a:r>
              <a:rPr lang="en-US" altLang="en-US" b="1" dirty="0">
                <a:latin typeface="Bookman Old Style" panose="02050604050505020204" pitchFamily="18" charset="0"/>
              </a:rPr>
              <a:t>The common set of accounting principles, standards and procedures that companies use to compile their financial statements. GAAP are a combination of authoritative standards (set by policy boards) and simply the commonly accepted ways of recording and reporting accounting information.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7772400" cy="792163"/>
          </a:xfrm>
        </p:spPr>
        <p:txBody>
          <a:bodyPr/>
          <a:lstStyle/>
          <a:p>
            <a:pPr eaLnBrk="1" hangingPunct="1"/>
            <a:r>
              <a:rPr lang="en-US" altLang="en-US">
                <a:latin typeface="Aharoni" panose="02010803020104030203" pitchFamily="2" charset="0"/>
                <a:cs typeface="Aharoni" panose="02010803020104030203" pitchFamily="2" charset="0"/>
              </a:rPr>
              <a:t>Financial Statements</a:t>
            </a:r>
          </a:p>
        </p:txBody>
      </p:sp>
      <p:sp>
        <p:nvSpPr>
          <p:cNvPr id="44035" name="Rectangle 3"/>
          <p:cNvSpPr>
            <a:spLocks noGrp="1" noChangeArrowheads="1"/>
          </p:cNvSpPr>
          <p:nvPr>
            <p:ph idx="1"/>
          </p:nvPr>
        </p:nvSpPr>
        <p:spPr>
          <a:xfrm>
            <a:off x="381000" y="1524000"/>
            <a:ext cx="8382000" cy="4724400"/>
          </a:xfrm>
        </p:spPr>
        <p:txBody>
          <a:bodyPr/>
          <a:lstStyle/>
          <a:p>
            <a:pPr eaLnBrk="1" hangingPunct="1"/>
            <a:r>
              <a:rPr lang="en-US" altLang="en-US" sz="2400" dirty="0"/>
              <a:t>Time and Costs</a:t>
            </a:r>
          </a:p>
          <a:p>
            <a:pPr lvl="1" eaLnBrk="1" hangingPunct="1"/>
            <a:r>
              <a:rPr lang="en-US" altLang="en-US" dirty="0"/>
              <a:t>Fixed or variable costs</a:t>
            </a:r>
          </a:p>
          <a:p>
            <a:pPr lvl="1" eaLnBrk="1" hangingPunct="1"/>
            <a:r>
              <a:rPr lang="en-US" altLang="en-US" dirty="0"/>
              <a:t>Not obvious on income statement</a:t>
            </a:r>
          </a:p>
          <a:p>
            <a:pPr eaLnBrk="1" hangingPunct="1"/>
            <a:r>
              <a:rPr lang="en-US" altLang="en-US" sz="2400" dirty="0"/>
              <a:t>Earnings Management</a:t>
            </a:r>
          </a:p>
          <a:p>
            <a:pPr lvl="1" eaLnBrk="1" hangingPunct="1"/>
            <a:r>
              <a:rPr lang="en-US" altLang="en-US" dirty="0"/>
              <a:t>Smoothing earnings</a:t>
            </a:r>
          </a:p>
          <a:p>
            <a:pPr lvl="1" eaLnBrk="1" hangingPunct="1"/>
            <a:r>
              <a:rPr lang="en-US" altLang="en-US" dirty="0"/>
              <a:t>GAAP leaves “wiggle room”</a:t>
            </a:r>
          </a:p>
          <a:p>
            <a:pPr lvl="1" eaLnBrk="1" hangingPunct="1"/>
            <a:r>
              <a:rPr lang="en-US" altLang="en-US" dirty="0"/>
              <a:t>Global standardization of accounting</a:t>
            </a:r>
          </a:p>
          <a:p>
            <a:pPr lvl="2" algn="l" eaLnBrk="1" hangingPunct="1"/>
            <a:r>
              <a:rPr lang="en-US" altLang="en-US" sz="2400" dirty="0">
                <a:hlinkClick r:id="rId3"/>
              </a:rPr>
              <a:t>GAAP</a:t>
            </a:r>
            <a:r>
              <a:rPr lang="en-US" altLang="en-US" sz="2400" dirty="0"/>
              <a:t> versus </a:t>
            </a:r>
            <a:r>
              <a:rPr lang="en-US" altLang="en-US" sz="2400" dirty="0">
                <a:hlinkClick r:id="rId4"/>
              </a:rPr>
              <a:t>International Financial Reporting Standards</a:t>
            </a:r>
            <a:endParaRPr lang="en-US" altLang="en-US" sz="2400" dirty="0"/>
          </a:p>
          <a:p>
            <a:pPr lvl="1" eaLnBrk="1" hangingPunct="1">
              <a:lnSpc>
                <a:spcPct val="90000"/>
              </a:lnSpc>
            </a:pPr>
            <a:endParaRPr lang="en-US" altLang="en-US" sz="3100"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228600"/>
            <a:ext cx="7886700" cy="685800"/>
          </a:xfrm>
        </p:spPr>
        <p:txBody>
          <a:bodyPr/>
          <a:lstStyle/>
          <a:p>
            <a:pPr eaLnBrk="1" hangingPunct="1"/>
            <a:r>
              <a:rPr lang="en-US" altLang="en-US">
                <a:latin typeface="Aharoni" panose="02010803020104030203" pitchFamily="2" charset="0"/>
                <a:cs typeface="Aharoni" panose="02010803020104030203" pitchFamily="2" charset="0"/>
              </a:rPr>
              <a:t>Taxes</a:t>
            </a:r>
          </a:p>
        </p:txBody>
      </p:sp>
      <p:sp>
        <p:nvSpPr>
          <p:cNvPr id="23555" name="Rectangle 3"/>
          <p:cNvSpPr>
            <a:spLocks noGrp="1" noChangeArrowheads="1"/>
          </p:cNvSpPr>
          <p:nvPr>
            <p:ph idx="1"/>
          </p:nvPr>
        </p:nvSpPr>
        <p:spPr>
          <a:xfrm>
            <a:off x="228600" y="1143000"/>
            <a:ext cx="8382000" cy="4808538"/>
          </a:xfrm>
        </p:spPr>
        <p:txBody>
          <a:bodyPr/>
          <a:lstStyle/>
          <a:p>
            <a:pPr marL="404813" indent="-404813" eaLnBrk="1" hangingPunct="1">
              <a:buFont typeface="Wingdings" panose="05000000000000000000" pitchFamily="2" charset="2"/>
              <a:buChar char="Ø"/>
              <a:defRPr/>
            </a:pPr>
            <a:r>
              <a:rPr lang="en-US" altLang="en-US" sz="2400" dirty="0"/>
              <a:t>The one thing we can rely on with taxes is that they are always changing!</a:t>
            </a:r>
          </a:p>
          <a:p>
            <a:pPr marL="404813" indent="-404813" eaLnBrk="1" hangingPunct="1">
              <a:buFont typeface="Wingdings" panose="05000000000000000000" pitchFamily="2" charset="2"/>
              <a:buChar char="Ø"/>
              <a:defRPr/>
            </a:pPr>
            <a:r>
              <a:rPr lang="en-US" altLang="en-US" sz="2400" dirty="0"/>
              <a:t>We must distinguish between marginal vs. average tax rates - </a:t>
            </a:r>
            <a:r>
              <a:rPr lang="en-US" altLang="en-US" dirty="0"/>
              <a:t>See next slide</a:t>
            </a:r>
          </a:p>
          <a:p>
            <a:pPr marL="1020763" lvl="1" indent="-501650" eaLnBrk="1" hangingPunct="1">
              <a:buFont typeface="Wingdings" panose="05000000000000000000" pitchFamily="2" charset="2"/>
              <a:buChar char="Ø"/>
              <a:defRPr/>
            </a:pPr>
            <a:endParaRPr lang="en-US" altLang="en-US" dirty="0"/>
          </a:p>
          <a:p>
            <a:pPr marL="746125" indent="-501650" eaLnBrk="1" hangingPunct="1">
              <a:buFont typeface="Wingdings" panose="05000000000000000000" pitchFamily="2" charset="2"/>
              <a:buChar char="Ø"/>
              <a:defRPr/>
            </a:pPr>
            <a:r>
              <a:rPr lang="en-US" altLang="en-US" dirty="0"/>
              <a:t>Other taxes</a:t>
            </a:r>
          </a:p>
          <a:p>
            <a:pPr marL="1020763" lvl="1" indent="-501650" eaLnBrk="1" hangingPunct="1">
              <a:buFont typeface="Wingdings" panose="05000000000000000000" pitchFamily="2" charset="2"/>
              <a:buChar char="Ø"/>
              <a:defRPr/>
            </a:pPr>
            <a:r>
              <a:rPr lang="en-US" altLang="en-US" dirty="0"/>
              <a:t>State</a:t>
            </a:r>
          </a:p>
          <a:p>
            <a:pPr marL="1020763" lvl="1" indent="-501650" eaLnBrk="1" hangingPunct="1">
              <a:buFont typeface="Wingdings" panose="05000000000000000000" pitchFamily="2" charset="2"/>
              <a:buChar char="Ø"/>
              <a:defRPr/>
            </a:pPr>
            <a:r>
              <a:rPr lang="en-US" altLang="en-US" dirty="0"/>
              <a:t>Local (City or Town)</a:t>
            </a:r>
          </a:p>
          <a:p>
            <a:pPr marL="1020763" lvl="1" indent="-501650" eaLnBrk="1" hangingPunct="1">
              <a:buFont typeface="Wingdings" panose="05000000000000000000" pitchFamily="2" charset="2"/>
              <a:buChar char="Ø"/>
              <a:defRPr/>
            </a:pPr>
            <a:endParaRPr lang="en-US" altLang="en-US" dirty="0"/>
          </a:p>
          <a:p>
            <a:pPr marL="519113" lvl="1" indent="0" eaLnBrk="1" hangingPunct="1">
              <a:buFont typeface="Wingdings 2" panose="05020102010507070707" pitchFamily="18" charset="2"/>
              <a:buNone/>
              <a:defRPr/>
            </a:pPr>
            <a:r>
              <a:rPr lang="en-US" altLang="en-US" dirty="0"/>
              <a:t>Will vary by countries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 calcmode="lin" valueType="num">
                                      <p:cBhvr>
                                        <p:cTn id="17"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355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355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3555">
                                            <p:txEl>
                                              <p:pRg st="4" end="4"/>
                                            </p:txEl>
                                          </p:spTgt>
                                        </p:tgtEl>
                                        <p:attrNameLst>
                                          <p:attrName>style.visibility</p:attrName>
                                        </p:attrNameLst>
                                      </p:cBhvr>
                                      <p:to>
                                        <p:strVal val="visible"/>
                                      </p:to>
                                    </p:set>
                                    <p:anim calcmode="lin" valueType="num">
                                      <p:cBhvr>
                                        <p:cTn id="24"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3555">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3555">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p:cTn id="31" dur="5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23555">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3555">
                                            <p:txEl>
                                              <p:pRg st="7" end="7"/>
                                            </p:txEl>
                                          </p:spTgt>
                                        </p:tgtEl>
                                        <p:attrNameLst>
                                          <p:attrName>style.visibility</p:attrName>
                                        </p:attrNameLst>
                                      </p:cBhvr>
                                      <p:to>
                                        <p:strVal val="visible"/>
                                      </p:to>
                                    </p:set>
                                    <p:anim calcmode="lin" valueType="num">
                                      <p:cBhvr>
                                        <p:cTn id="38" dur="500" fill="hold"/>
                                        <p:tgtEl>
                                          <p:spTgt spid="23555">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23555">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8600"/>
            <a:ext cx="8991600" cy="6248400"/>
          </a:xfrm>
          <a:prstGeom prst="rect">
            <a:avLst/>
          </a:prstGeom>
        </p:spPr>
      </p:pic>
    </p:spTree>
    <p:extLst>
      <p:ext uri="{BB962C8B-B14F-4D97-AF65-F5344CB8AC3E}">
        <p14:creationId xmlns:p14="http://schemas.microsoft.com/office/powerpoint/2010/main" val="220246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9125" y="246063"/>
            <a:ext cx="7886700" cy="668337"/>
          </a:xfrm>
          <a:solidFill>
            <a:schemeClr val="bg1"/>
          </a:solidFill>
        </p:spPr>
        <p:txBody>
          <a:bodyPr/>
          <a:lstStyle/>
          <a:p>
            <a:pPr eaLnBrk="1" hangingPunct="1"/>
            <a:r>
              <a:rPr lang="en-US" altLang="en-US">
                <a:latin typeface="Aharoni" panose="02010803020104030203" pitchFamily="2" charset="0"/>
                <a:cs typeface="Aharoni" panose="02010803020104030203" pitchFamily="2" charset="0"/>
              </a:rPr>
              <a:t>Corporate Progressive Taxes</a:t>
            </a:r>
          </a:p>
        </p:txBody>
      </p:sp>
      <p:sp>
        <p:nvSpPr>
          <p:cNvPr id="3" name="TextBox 2"/>
          <p:cNvSpPr txBox="1">
            <a:spLocks noChangeArrowheads="1"/>
          </p:cNvSpPr>
          <p:nvPr/>
        </p:nvSpPr>
        <p:spPr bwMode="auto">
          <a:xfrm>
            <a:off x="333375" y="990600"/>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400" b="1">
                <a:solidFill>
                  <a:srgbClr val="0070C0"/>
                </a:solidFill>
                <a:latin typeface="Bookman Old Style" panose="02050604050505020204" pitchFamily="18" charset="0"/>
                <a:cs typeface="Arial" panose="020B0604020202020204" pitchFamily="34" charset="0"/>
              </a:rPr>
              <a:t>Marginal Tax Rate</a:t>
            </a:r>
            <a:r>
              <a:rPr lang="en-US" altLang="en-US" sz="2400" b="1">
                <a:latin typeface="Bookman Old Style" panose="02050604050505020204" pitchFamily="18" charset="0"/>
                <a:cs typeface="Arial" panose="020B0604020202020204" pitchFamily="34" charset="0"/>
              </a:rPr>
              <a:t>:  The tax rate you would pay if you had </a:t>
            </a:r>
            <a:r>
              <a:rPr lang="en-US" altLang="en-US" sz="2400" b="1">
                <a:solidFill>
                  <a:srgbClr val="7030A0"/>
                </a:solidFill>
                <a:latin typeface="Bookman Old Style" panose="02050604050505020204" pitchFamily="18" charset="0"/>
                <a:cs typeface="Arial" panose="020B0604020202020204" pitchFamily="34" charset="0"/>
              </a:rPr>
              <a:t>one more </a:t>
            </a:r>
            <a:r>
              <a:rPr lang="en-US" altLang="en-US" sz="2400" b="1">
                <a:latin typeface="Bookman Old Style" panose="02050604050505020204" pitchFamily="18" charset="0"/>
                <a:cs typeface="Arial" panose="020B0604020202020204" pitchFamily="34" charset="0"/>
              </a:rPr>
              <a:t>taxable dollar</a:t>
            </a:r>
          </a:p>
          <a:p>
            <a:pPr eaLnBrk="1" hangingPunct="1">
              <a:buFont typeface="Arial" panose="020B0604020202020204" pitchFamily="34" charset="0"/>
              <a:buChar char="•"/>
            </a:pPr>
            <a:endParaRPr lang="en-US" altLang="en-US" sz="2400" b="1">
              <a:latin typeface="Bookman Old Style" panose="02050604050505020204" pitchFamily="18" charset="0"/>
              <a:cs typeface="Arial" panose="020B0604020202020204" pitchFamily="34" charset="0"/>
            </a:endParaRPr>
          </a:p>
          <a:p>
            <a:pPr eaLnBrk="1" hangingPunct="1">
              <a:buFont typeface="Arial" panose="020B0604020202020204" pitchFamily="34" charset="0"/>
              <a:buChar char="•"/>
            </a:pPr>
            <a:r>
              <a:rPr lang="en-US" altLang="en-US" sz="2400" b="1">
                <a:solidFill>
                  <a:srgbClr val="0070C0"/>
                </a:solidFill>
                <a:latin typeface="Bookman Old Style" panose="02050604050505020204" pitchFamily="18" charset="0"/>
                <a:cs typeface="Arial" panose="020B0604020202020204" pitchFamily="34" charset="0"/>
              </a:rPr>
              <a:t>Average Tax Rate</a:t>
            </a:r>
            <a:r>
              <a:rPr lang="en-US" altLang="en-US" sz="2400" b="1">
                <a:latin typeface="Bookman Old Style" panose="02050604050505020204" pitchFamily="18" charset="0"/>
                <a:cs typeface="Arial" panose="020B0604020202020204" pitchFamily="34" charset="0"/>
              </a:rPr>
              <a:t>: The tax rate you are paying on </a:t>
            </a:r>
            <a:r>
              <a:rPr lang="en-US" altLang="en-US" sz="2400" b="1">
                <a:solidFill>
                  <a:srgbClr val="7030A0"/>
                </a:solidFill>
                <a:latin typeface="Bookman Old Style" panose="02050604050505020204" pitchFamily="18" charset="0"/>
                <a:cs typeface="Arial" panose="020B0604020202020204" pitchFamily="34" charset="0"/>
              </a:rPr>
              <a:t>all</a:t>
            </a:r>
            <a:r>
              <a:rPr lang="en-US" altLang="en-US" sz="2400" b="1">
                <a:latin typeface="Bookman Old Style" panose="02050604050505020204" pitchFamily="18" charset="0"/>
                <a:cs typeface="Arial" panose="020B0604020202020204" pitchFamily="34" charset="0"/>
              </a:rPr>
              <a:t> of your taxable income which averages across all of your corporate tax categories</a:t>
            </a:r>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3351213"/>
            <a:ext cx="8582025" cy="312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C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228600" y="304800"/>
            <a:ext cx="8763000" cy="838200"/>
          </a:xfrm>
        </p:spPr>
        <p:txBody>
          <a:bodyPr/>
          <a:lstStyle/>
          <a:p>
            <a:pPr eaLnBrk="1" hangingPunct="1">
              <a:lnSpc>
                <a:spcPct val="80000"/>
              </a:lnSpc>
            </a:pPr>
            <a:r>
              <a:rPr lang="en-US" altLang="en-US">
                <a:latin typeface="Aharoni" panose="02010803020104030203" pitchFamily="2" charset="0"/>
                <a:cs typeface="Aharoni" panose="02010803020104030203" pitchFamily="2" charset="0"/>
              </a:rPr>
              <a:t>Example: Marginal Vs. Average Rates</a:t>
            </a:r>
          </a:p>
        </p:txBody>
      </p:sp>
      <p:sp>
        <p:nvSpPr>
          <p:cNvPr id="27651" name="Rectangle 1027"/>
          <p:cNvSpPr>
            <a:spLocks noGrp="1" noChangeArrowheads="1"/>
          </p:cNvSpPr>
          <p:nvPr>
            <p:ph idx="1"/>
          </p:nvPr>
        </p:nvSpPr>
        <p:spPr>
          <a:xfrm>
            <a:off x="381000" y="1524000"/>
            <a:ext cx="8382000" cy="4530725"/>
          </a:xfrm>
        </p:spPr>
        <p:txBody>
          <a:bodyPr/>
          <a:lstStyle/>
          <a:p>
            <a:pPr eaLnBrk="1" hangingPunct="1"/>
            <a:r>
              <a:rPr lang="en-US" altLang="en-US" sz="2800"/>
              <a:t>Suppose your firm earns $4 million in taxable income.</a:t>
            </a:r>
          </a:p>
          <a:p>
            <a:pPr lvl="1" eaLnBrk="1" hangingPunct="1"/>
            <a:r>
              <a:rPr lang="en-US" altLang="en-US" sz="2800">
                <a:solidFill>
                  <a:srgbClr val="0070C0"/>
                </a:solidFill>
              </a:rPr>
              <a:t>What is the firm’s tax liability?</a:t>
            </a:r>
          </a:p>
          <a:p>
            <a:pPr lvl="1" eaLnBrk="1" hangingPunct="1"/>
            <a:r>
              <a:rPr lang="en-US" altLang="en-US" sz="2800">
                <a:solidFill>
                  <a:srgbClr val="0070C0"/>
                </a:solidFill>
              </a:rPr>
              <a:t>What is the average tax rate?</a:t>
            </a:r>
          </a:p>
          <a:p>
            <a:pPr lvl="1" eaLnBrk="1" hangingPunct="1"/>
            <a:r>
              <a:rPr lang="en-US" altLang="en-US" sz="2800">
                <a:solidFill>
                  <a:srgbClr val="0070C0"/>
                </a:solidFill>
              </a:rPr>
              <a:t>What is the marginal tax rate?</a:t>
            </a:r>
          </a:p>
          <a:p>
            <a:pPr eaLnBrk="1" hangingPunct="1"/>
            <a:r>
              <a:rPr lang="en-US" altLang="en-US" sz="2800"/>
              <a:t>If you are considering a project that will increase the firm’s taxable income by $1 million, what tax rate should you use in your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 calcmode="lin" valueType="num">
                                      <p:cBhvr>
                                        <p:cTn id="12"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765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765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27651">
                                            <p:txEl>
                                              <p:pRg st="3" end="3"/>
                                            </p:txEl>
                                          </p:spTgt>
                                        </p:tgtEl>
                                        <p:attrNameLst>
                                          <p:attrName>style.visibility</p:attrName>
                                        </p:attrNameLst>
                                      </p:cBhvr>
                                      <p:to>
                                        <p:strVal val="visible"/>
                                      </p:to>
                                    </p:set>
                                    <p:anim calcmode="lin" valueType="num">
                                      <p:cBhvr>
                                        <p:cTn id="26"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7651">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765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7651">
                                            <p:txEl>
                                              <p:pRg st="4" end="4"/>
                                            </p:txEl>
                                          </p:spTgt>
                                        </p:tgtEl>
                                        <p:attrNameLst>
                                          <p:attrName>style.visibility</p:attrName>
                                        </p:attrNameLst>
                                      </p:cBhvr>
                                      <p:to>
                                        <p:strVal val="visible"/>
                                      </p:to>
                                    </p:set>
                                    <p:animEffect transition="in" filter="fade">
                                      <p:cBhvr>
                                        <p:cTn id="33"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685800" y="228600"/>
            <a:ext cx="7772400" cy="715963"/>
          </a:xfrm>
        </p:spPr>
        <p:txBody>
          <a:bodyPr/>
          <a:lstStyle/>
          <a:p>
            <a:pPr eaLnBrk="1" hangingPunct="1"/>
            <a:r>
              <a:rPr lang="en-US" altLang="en-US">
                <a:latin typeface="Aharoni" panose="02010803020104030203" pitchFamily="2" charset="0"/>
                <a:cs typeface="Aharoni" panose="02010803020104030203" pitchFamily="2" charset="0"/>
              </a:rPr>
              <a:t>Tax on </a:t>
            </a:r>
            <a:r>
              <a:rPr lang="en-US" altLang="en-US" sz="4800">
                <a:latin typeface="Aharoni" panose="02010803020104030203" pitchFamily="2" charset="0"/>
                <a:cs typeface="Aharoni" panose="02010803020104030203" pitchFamily="2" charset="0"/>
              </a:rPr>
              <a:t>$4 </a:t>
            </a:r>
            <a:r>
              <a:rPr lang="en-US" altLang="en-US">
                <a:latin typeface="Aharoni" panose="02010803020104030203" pitchFamily="2" charset="0"/>
                <a:cs typeface="Aharoni" panose="02010803020104030203" pitchFamily="2" charset="0"/>
              </a:rPr>
              <a:t>million</a:t>
            </a:r>
          </a:p>
        </p:txBody>
      </p:sp>
      <p:graphicFrame>
        <p:nvGraphicFramePr>
          <p:cNvPr id="51203" name="Object 3"/>
          <p:cNvGraphicFramePr>
            <a:graphicFrameLocks noGrp="1" noChangeAspect="1"/>
          </p:cNvGraphicFramePr>
          <p:nvPr>
            <p:ph idx="1"/>
          </p:nvPr>
        </p:nvGraphicFramePr>
        <p:xfrm>
          <a:off x="457200" y="1143000"/>
          <a:ext cx="8305800" cy="4648200"/>
        </p:xfrm>
        <a:graphic>
          <a:graphicData uri="http://schemas.openxmlformats.org/presentationml/2006/ole">
            <mc:AlternateContent xmlns:mc="http://schemas.openxmlformats.org/markup-compatibility/2006">
              <mc:Choice xmlns:v="urn:schemas-microsoft-com:vml" Requires="v">
                <p:oleObj spid="_x0000_s51214" name="Worksheet" r:id="rId3" imgW="5590984" imgH="3343275" progId="Excel.Sheet.12">
                  <p:embed/>
                </p:oleObj>
              </mc:Choice>
              <mc:Fallback>
                <p:oleObj name="Worksheet" r:id="rId3" imgW="5590984" imgH="3343275" progId="Excel.Sheet.12">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72400" cy="800100"/>
          </a:xfrm>
        </p:spPr>
        <p:txBody>
          <a:bodyPr/>
          <a:lstStyle/>
          <a:p>
            <a:pPr eaLnBrk="1" hangingPunct="1"/>
            <a:r>
              <a:rPr lang="en-US" altLang="en-US">
                <a:latin typeface="Aharoni" panose="02010803020104030203" pitchFamily="2" charset="0"/>
                <a:cs typeface="Aharoni" panose="02010803020104030203" pitchFamily="2" charset="0"/>
              </a:rPr>
              <a:t>The Concept of Cash Flow</a:t>
            </a:r>
          </a:p>
        </p:txBody>
      </p:sp>
      <p:sp>
        <p:nvSpPr>
          <p:cNvPr id="52227" name="Rectangle 3"/>
          <p:cNvSpPr>
            <a:spLocks noGrp="1" noChangeArrowheads="1"/>
          </p:cNvSpPr>
          <p:nvPr>
            <p:ph idx="1"/>
          </p:nvPr>
        </p:nvSpPr>
        <p:spPr>
          <a:xfrm>
            <a:off x="304800" y="1524000"/>
            <a:ext cx="8077200" cy="4525963"/>
          </a:xfrm>
        </p:spPr>
        <p:txBody>
          <a:bodyPr/>
          <a:lstStyle/>
          <a:p>
            <a:pPr eaLnBrk="1" hangingPunct="1">
              <a:tabLst>
                <a:tab pos="341313" algn="l"/>
              </a:tabLst>
            </a:pPr>
            <a:r>
              <a:rPr lang="en-US" altLang="en-US" dirty="0"/>
              <a:t>Cash flow = one of the most important  pieces of information that can be derived from financial statements</a:t>
            </a:r>
          </a:p>
          <a:p>
            <a:pPr eaLnBrk="1" hangingPunct="1">
              <a:tabLst>
                <a:tab pos="341313" algn="l"/>
              </a:tabLst>
            </a:pPr>
            <a:r>
              <a:rPr lang="en-US" altLang="en-US" dirty="0"/>
              <a:t>The accounting Statement of Cash Flows does </a:t>
            </a:r>
            <a:r>
              <a:rPr lang="en-US" altLang="en-US" u="sng" dirty="0"/>
              <a:t>not </a:t>
            </a:r>
            <a:r>
              <a:rPr lang="en-US" altLang="en-US" dirty="0"/>
              <a:t>provide the same information that we are interested in here</a:t>
            </a:r>
          </a:p>
          <a:p>
            <a:pPr eaLnBrk="1" hangingPunct="1">
              <a:tabLst>
                <a:tab pos="341313" algn="l"/>
              </a:tabLst>
            </a:pPr>
            <a:r>
              <a:rPr lang="en-US" altLang="en-US" dirty="0"/>
              <a:t>Our focus: how cash is generated from utilizing assets and how it is paid to those who finance the asset purchase.</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38200" y="228600"/>
            <a:ext cx="7772400" cy="792163"/>
          </a:xfrm>
        </p:spPr>
        <p:txBody>
          <a:bodyPr/>
          <a:lstStyle/>
          <a:p>
            <a:pPr eaLnBrk="1" hangingPunct="1"/>
            <a:r>
              <a:rPr lang="en-US" altLang="en-US">
                <a:latin typeface="Aharoni" panose="02010803020104030203" pitchFamily="2" charset="0"/>
                <a:cs typeface="Aharoni" panose="02010803020104030203" pitchFamily="2" charset="0"/>
              </a:rPr>
              <a:t>Cash Flow From Assets</a:t>
            </a:r>
          </a:p>
        </p:txBody>
      </p:sp>
      <p:sp>
        <p:nvSpPr>
          <p:cNvPr id="54275" name="Rectangle 3"/>
          <p:cNvSpPr>
            <a:spLocks noGrp="1" noChangeArrowheads="1"/>
          </p:cNvSpPr>
          <p:nvPr>
            <p:ph idx="1"/>
          </p:nvPr>
        </p:nvSpPr>
        <p:spPr>
          <a:xfrm>
            <a:off x="419100" y="1554163"/>
            <a:ext cx="8610600" cy="5303837"/>
          </a:xfrm>
        </p:spPr>
        <p:txBody>
          <a:bodyPr/>
          <a:lstStyle/>
          <a:p>
            <a:pPr eaLnBrk="1" hangingPunct="1">
              <a:lnSpc>
                <a:spcPct val="90000"/>
              </a:lnSpc>
            </a:pPr>
            <a:r>
              <a:rPr lang="en-US" altLang="en-US" sz="2800"/>
              <a:t>Cash Flow From Assets (CFFA)</a:t>
            </a:r>
          </a:p>
          <a:p>
            <a:pPr eaLnBrk="1" hangingPunct="1">
              <a:lnSpc>
                <a:spcPct val="90000"/>
              </a:lnSpc>
              <a:buFontTx/>
              <a:buNone/>
            </a:pPr>
            <a:r>
              <a:rPr lang="en-US" altLang="en-US" sz="2800"/>
              <a:t>		= Operating Cash Flow (OCF)</a:t>
            </a:r>
          </a:p>
          <a:p>
            <a:pPr eaLnBrk="1" hangingPunct="1">
              <a:lnSpc>
                <a:spcPct val="90000"/>
              </a:lnSpc>
              <a:buFontTx/>
              <a:buNone/>
            </a:pPr>
            <a:r>
              <a:rPr lang="en-US" altLang="en-US" sz="2800"/>
              <a:t>		– Net Capital Spending (NCS)</a:t>
            </a:r>
          </a:p>
          <a:p>
            <a:pPr eaLnBrk="1" hangingPunct="1">
              <a:lnSpc>
                <a:spcPct val="90000"/>
              </a:lnSpc>
              <a:buFontTx/>
              <a:buNone/>
            </a:pPr>
            <a:r>
              <a:rPr lang="en-US" altLang="en-US" sz="2800"/>
              <a:t>		– Changes in NWC (</a:t>
            </a:r>
            <a:r>
              <a:rPr lang="el-GR" altLang="en-US" sz="2800">
                <a:cs typeface="Arial" panose="020B0604020202020204" pitchFamily="34" charset="0"/>
              </a:rPr>
              <a:t>Δ</a:t>
            </a:r>
            <a:r>
              <a:rPr lang="en-US" altLang="en-US" sz="2800">
                <a:cs typeface="Arial" panose="020B0604020202020204" pitchFamily="34" charset="0"/>
              </a:rPr>
              <a:t>NWC)</a:t>
            </a:r>
          </a:p>
          <a:p>
            <a:pPr eaLnBrk="1" hangingPunct="1">
              <a:lnSpc>
                <a:spcPct val="90000"/>
              </a:lnSpc>
              <a:buFontTx/>
              <a:buNone/>
            </a:pPr>
            <a:endParaRPr lang="en-US" altLang="en-US" sz="2800">
              <a:cs typeface="Arial" panose="020B0604020202020204" pitchFamily="34" charset="0"/>
            </a:endParaRPr>
          </a:p>
          <a:p>
            <a:pPr eaLnBrk="1" hangingPunct="1">
              <a:lnSpc>
                <a:spcPct val="90000"/>
              </a:lnSpc>
            </a:pPr>
            <a:r>
              <a:rPr lang="en-US" altLang="en-US" sz="2800"/>
              <a:t>Cash Flow From Assets (CFFA) </a:t>
            </a:r>
          </a:p>
          <a:p>
            <a:pPr eaLnBrk="1" hangingPunct="1">
              <a:lnSpc>
                <a:spcPct val="90000"/>
              </a:lnSpc>
              <a:buFontTx/>
              <a:buNone/>
            </a:pPr>
            <a:r>
              <a:rPr lang="en-US" altLang="en-US" sz="2800"/>
              <a:t>		= Cash Flow to Creditors (CF/CR)</a:t>
            </a:r>
          </a:p>
          <a:p>
            <a:pPr eaLnBrk="1" hangingPunct="1">
              <a:lnSpc>
                <a:spcPct val="90000"/>
              </a:lnSpc>
              <a:buFontTx/>
              <a:buNone/>
            </a:pPr>
            <a:r>
              <a:rPr lang="en-US" altLang="en-US" sz="2800"/>
              <a:t>		+ Cash Flow to Stockholders (CF/SH)</a:t>
            </a:r>
            <a:endParaRPr lang="el-GR" altLang="en-US" sz="2800">
              <a:cs typeface="Arial" panose="020B0604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25400"/>
            <a:ext cx="7620000" cy="868363"/>
          </a:xfrm>
        </p:spPr>
        <p:txBody>
          <a:bodyPr/>
          <a:lstStyle/>
          <a:p>
            <a:pPr eaLnBrk="1" hangingPunct="1"/>
            <a:r>
              <a:rPr lang="en-US" altLang="en-US" sz="3200">
                <a:latin typeface="Aharoni" panose="02010803020104030203" pitchFamily="2" charset="0"/>
                <a:cs typeface="Aharoni" panose="02010803020104030203" pitchFamily="2" charset="0"/>
              </a:rPr>
              <a:t>Example: U.S. Corporation</a:t>
            </a:r>
          </a:p>
        </p:txBody>
      </p:sp>
      <p:sp>
        <p:nvSpPr>
          <p:cNvPr id="56323" name="Rectangle 3"/>
          <p:cNvSpPr>
            <a:spLocks noGrp="1" noChangeArrowheads="1"/>
          </p:cNvSpPr>
          <p:nvPr>
            <p:ph type="body" sz="half" idx="1"/>
          </p:nvPr>
        </p:nvSpPr>
        <p:spPr>
          <a:xfrm>
            <a:off x="417513" y="3810000"/>
            <a:ext cx="8610600" cy="2695575"/>
          </a:xfrm>
        </p:spPr>
        <p:txBody>
          <a:bodyPr/>
          <a:lstStyle/>
          <a:p>
            <a:pPr eaLnBrk="1" hangingPunct="1">
              <a:lnSpc>
                <a:spcPct val="80000"/>
              </a:lnSpc>
            </a:pPr>
            <a:r>
              <a:rPr lang="en-US" altLang="en-US" sz="2000"/>
              <a:t>CFFA 	= OCF – NCS - </a:t>
            </a:r>
            <a:r>
              <a:rPr lang="el-GR" altLang="en-US" sz="2000">
                <a:cs typeface="Arial" panose="020B0604020202020204" pitchFamily="34" charset="0"/>
              </a:rPr>
              <a:t>Δ</a:t>
            </a:r>
            <a:r>
              <a:rPr lang="en-US" altLang="en-US" sz="2000">
                <a:cs typeface="Arial" panose="020B0604020202020204" pitchFamily="34" charset="0"/>
              </a:rPr>
              <a:t>NWC</a:t>
            </a:r>
            <a:endParaRPr lang="el-GR" altLang="en-US" sz="2000">
              <a:cs typeface="Arial" panose="020B0604020202020204" pitchFamily="34" charset="0"/>
            </a:endParaRPr>
          </a:p>
          <a:p>
            <a:pPr eaLnBrk="1" hangingPunct="1">
              <a:lnSpc>
                <a:spcPct val="80000"/>
              </a:lnSpc>
              <a:buFontTx/>
              <a:buNone/>
            </a:pPr>
            <a:r>
              <a:rPr lang="en-US" altLang="en-US" sz="2000"/>
              <a:t>	OCF  	= EBIT + depreciation – taxes </a:t>
            </a:r>
          </a:p>
          <a:p>
            <a:pPr eaLnBrk="1" hangingPunct="1">
              <a:lnSpc>
                <a:spcPct val="80000"/>
              </a:lnSpc>
              <a:buFontTx/>
              <a:buNone/>
            </a:pPr>
            <a:r>
              <a:rPr lang="en-US" altLang="en-US" sz="2000"/>
              <a:t>		  	= $694 + 65 – 212 = $547</a:t>
            </a:r>
          </a:p>
          <a:p>
            <a:pPr eaLnBrk="1" hangingPunct="1">
              <a:lnSpc>
                <a:spcPct val="80000"/>
              </a:lnSpc>
              <a:buFontTx/>
              <a:buNone/>
            </a:pPr>
            <a:r>
              <a:rPr lang="en-US" altLang="en-US" sz="2000"/>
              <a:t>	NCS  	= ending net FA– beginning net FA + depreciation</a:t>
            </a:r>
          </a:p>
          <a:p>
            <a:pPr eaLnBrk="1" hangingPunct="1">
              <a:lnSpc>
                <a:spcPct val="80000"/>
              </a:lnSpc>
              <a:buFontTx/>
              <a:buNone/>
            </a:pPr>
            <a:r>
              <a:rPr lang="en-US" altLang="en-US" sz="2000"/>
              <a:t>		  	= $1709 – 1644 + 65 = $130</a:t>
            </a:r>
          </a:p>
          <a:p>
            <a:pPr eaLnBrk="1" hangingPunct="1">
              <a:lnSpc>
                <a:spcPct val="80000"/>
              </a:lnSpc>
              <a:buFontTx/>
              <a:buNone/>
            </a:pPr>
            <a:r>
              <a:rPr lang="en-US" altLang="en-US" sz="2000">
                <a:cs typeface="Arial" panose="020B0604020202020204" pitchFamily="34" charset="0"/>
              </a:rPr>
              <a:t>	</a:t>
            </a:r>
            <a:r>
              <a:rPr lang="el-GR" altLang="en-US" sz="2000">
                <a:cs typeface="Arial" panose="020B0604020202020204" pitchFamily="34" charset="0"/>
              </a:rPr>
              <a:t>Δ</a:t>
            </a:r>
            <a:r>
              <a:rPr lang="en-US" altLang="en-US" sz="2000"/>
              <a:t>NWC  	= ending NWC – beginning NWC </a:t>
            </a:r>
          </a:p>
          <a:p>
            <a:pPr lvl="1" eaLnBrk="1" hangingPunct="1">
              <a:lnSpc>
                <a:spcPct val="80000"/>
              </a:lnSpc>
              <a:buFontTx/>
              <a:buNone/>
            </a:pPr>
            <a:r>
              <a:rPr lang="en-US" altLang="en-US" sz="2000"/>
              <a:t>			= ($1403 – 389) – ($1112 – 428) = $330</a:t>
            </a:r>
          </a:p>
          <a:p>
            <a:pPr eaLnBrk="1" hangingPunct="1">
              <a:lnSpc>
                <a:spcPct val="80000"/>
              </a:lnSpc>
            </a:pPr>
            <a:r>
              <a:rPr lang="en-US" altLang="en-US" sz="2000"/>
              <a:t>CFFA 	= 547 – 130 – 330 = $87</a:t>
            </a:r>
          </a:p>
        </p:txBody>
      </p:sp>
      <p:graphicFrame>
        <p:nvGraphicFramePr>
          <p:cNvPr id="56324" name="Object 5"/>
          <p:cNvGraphicFramePr>
            <a:graphicFrameLocks noGrp="1" noChangeAspect="1"/>
          </p:cNvGraphicFramePr>
          <p:nvPr>
            <p:ph sz="quarter" idx="2"/>
          </p:nvPr>
        </p:nvGraphicFramePr>
        <p:xfrm>
          <a:off x="228600" y="838200"/>
          <a:ext cx="4286250" cy="2867025"/>
        </p:xfrm>
        <a:graphic>
          <a:graphicData uri="http://schemas.openxmlformats.org/presentationml/2006/ole">
            <mc:AlternateContent xmlns:mc="http://schemas.openxmlformats.org/markup-compatibility/2006">
              <mc:Choice xmlns:v="urn:schemas-microsoft-com:vml" Requires="v">
                <p:oleObj spid="_x0000_s56346" name="Worksheet" r:id="rId4" imgW="6753243" imgH="3676732" progId="Excel.Sheet.8">
                  <p:embed/>
                </p:oleObj>
              </mc:Choice>
              <mc:Fallback>
                <p:oleObj name="Worksheet" r:id="rId4" imgW="6753243" imgH="3676732" progId="Excel.Shee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42862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5" name="Object 7"/>
          <p:cNvGraphicFramePr>
            <a:graphicFrameLocks noGrp="1" noChangeAspect="1"/>
          </p:cNvGraphicFramePr>
          <p:nvPr>
            <p:ph sz="quarter" idx="3"/>
          </p:nvPr>
        </p:nvGraphicFramePr>
        <p:xfrm>
          <a:off x="4648200" y="838200"/>
          <a:ext cx="4343400" cy="2720975"/>
        </p:xfrm>
        <a:graphic>
          <a:graphicData uri="http://schemas.openxmlformats.org/presentationml/2006/ole">
            <mc:AlternateContent xmlns:mc="http://schemas.openxmlformats.org/markup-compatibility/2006">
              <mc:Choice xmlns:v="urn:schemas-microsoft-com:vml" Requires="v">
                <p:oleObj spid="_x0000_s56347" name="Worksheet" r:id="rId6" imgW="3800618" imgH="2467166" progId="Excel.Sheet.8">
                  <p:embed/>
                </p:oleObj>
              </mc:Choice>
              <mc:Fallback>
                <p:oleObj name="Worksheet" r:id="rId6" imgW="3800618" imgH="2467166" progId="Excel.Sheet.8">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838200"/>
                        <a:ext cx="4343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620000" cy="609600"/>
          </a:xfrm>
        </p:spPr>
        <p:txBody>
          <a:bodyPr/>
          <a:lstStyle/>
          <a:p>
            <a:pPr eaLnBrk="1" hangingPunct="1"/>
            <a:r>
              <a:rPr lang="en-US" altLang="en-US">
                <a:latin typeface="Aharoni" panose="02010803020104030203" pitchFamily="2" charset="0"/>
                <a:cs typeface="Aharoni" panose="02010803020104030203" pitchFamily="2" charset="0"/>
              </a:rPr>
              <a:t>The Balance Sheet</a:t>
            </a:r>
          </a:p>
        </p:txBody>
      </p:sp>
      <p:sp>
        <p:nvSpPr>
          <p:cNvPr id="13315" name="Rectangle 3"/>
          <p:cNvSpPr>
            <a:spLocks noGrp="1" noChangeArrowheads="1"/>
          </p:cNvSpPr>
          <p:nvPr>
            <p:ph idx="1"/>
          </p:nvPr>
        </p:nvSpPr>
        <p:spPr>
          <a:xfrm>
            <a:off x="228600" y="914400"/>
            <a:ext cx="8686800" cy="4267200"/>
          </a:xfrm>
        </p:spPr>
        <p:txBody>
          <a:bodyPr/>
          <a:lstStyle/>
          <a:p>
            <a:pPr eaLnBrk="1" hangingPunct="1"/>
            <a:r>
              <a:rPr lang="en-US" altLang="en-US" sz="2400"/>
              <a:t>A snapshot of the firm’s assets and liabilities at a given point in time (“as of …”)</a:t>
            </a:r>
          </a:p>
          <a:p>
            <a:pPr eaLnBrk="1" hangingPunct="1"/>
            <a:r>
              <a:rPr lang="en-US" altLang="en-US" sz="2400"/>
              <a:t>Assets </a:t>
            </a:r>
          </a:p>
          <a:p>
            <a:pPr lvl="1" eaLnBrk="1" hangingPunct="1">
              <a:buFont typeface="Arial" panose="020B0604020202020204" pitchFamily="34" charset="0"/>
              <a:buChar char="−"/>
            </a:pPr>
            <a:r>
              <a:rPr lang="en-US" altLang="en-US"/>
              <a:t>Left-hand side (or upper portion)</a:t>
            </a:r>
          </a:p>
          <a:p>
            <a:pPr lvl="1" eaLnBrk="1" hangingPunct="1">
              <a:buFont typeface="Arial" panose="020B0604020202020204" pitchFamily="34" charset="0"/>
              <a:buChar char="−"/>
            </a:pPr>
            <a:r>
              <a:rPr lang="en-US" altLang="en-US"/>
              <a:t>In order of decreasing liquidity</a:t>
            </a:r>
          </a:p>
          <a:p>
            <a:pPr eaLnBrk="1" hangingPunct="1"/>
            <a:r>
              <a:rPr lang="en-US" altLang="en-US" sz="2400"/>
              <a:t>Liabilities and Owners’ Equity</a:t>
            </a:r>
          </a:p>
          <a:p>
            <a:pPr lvl="1" eaLnBrk="1" hangingPunct="1"/>
            <a:r>
              <a:rPr lang="en-US" altLang="en-US"/>
              <a:t>Right-hand side (or lower portion)</a:t>
            </a:r>
          </a:p>
          <a:p>
            <a:pPr lvl="1" eaLnBrk="1" hangingPunct="1"/>
            <a:r>
              <a:rPr lang="en-US" altLang="en-US"/>
              <a:t>In ascending order of when due to be paid</a:t>
            </a:r>
          </a:p>
          <a:p>
            <a:pPr eaLnBrk="1" hangingPunct="1"/>
            <a:r>
              <a:rPr lang="en-US" altLang="en-US" sz="2400"/>
              <a:t>Balance Sheet Identity</a:t>
            </a:r>
          </a:p>
          <a:p>
            <a:pPr lvl="1" eaLnBrk="1" hangingPunct="1">
              <a:buFont typeface="Wingdings" panose="05000000000000000000" pitchFamily="2" charset="2"/>
              <a:buChar char="§"/>
            </a:pPr>
            <a:r>
              <a:rPr lang="en-US" altLang="en-US"/>
              <a:t>Assets = Liabilities + Stockholders’ Equity</a:t>
            </a:r>
          </a:p>
        </p:txBody>
      </p:sp>
      <p:pic>
        <p:nvPicPr>
          <p:cNvPr id="4" name="Picture 3" descr="http://knol.google.com/k/-/-/y2cary3n6mng/76r9m3/accounting-equ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5416550"/>
            <a:ext cx="73152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152400"/>
            <a:ext cx="7620000" cy="715963"/>
          </a:xfrm>
        </p:spPr>
        <p:txBody>
          <a:bodyPr/>
          <a:lstStyle/>
          <a:p>
            <a:pPr eaLnBrk="1" hangingPunct="1"/>
            <a:r>
              <a:rPr lang="en-US" altLang="en-US" sz="3200">
                <a:latin typeface="Aharoni" panose="02010803020104030203" pitchFamily="2" charset="0"/>
                <a:cs typeface="Aharoni" panose="02010803020104030203" pitchFamily="2" charset="0"/>
              </a:rPr>
              <a:t>Example: U.S. Corporation</a:t>
            </a:r>
          </a:p>
        </p:txBody>
      </p:sp>
      <p:sp>
        <p:nvSpPr>
          <p:cNvPr id="58371" name="Rectangle 3"/>
          <p:cNvSpPr>
            <a:spLocks noGrp="1" noChangeArrowheads="1"/>
          </p:cNvSpPr>
          <p:nvPr>
            <p:ph type="body" sz="half" idx="1"/>
          </p:nvPr>
        </p:nvSpPr>
        <p:spPr>
          <a:xfrm>
            <a:off x="457200" y="4114800"/>
            <a:ext cx="8077200" cy="2209800"/>
          </a:xfrm>
        </p:spPr>
        <p:txBody>
          <a:bodyPr/>
          <a:lstStyle/>
          <a:p>
            <a:pPr eaLnBrk="1" hangingPunct="1"/>
            <a:r>
              <a:rPr lang="en-US" altLang="en-US" sz="2000"/>
              <a:t>CFFA 	= CF/CR (creditors) + CF/SH (shareholders)</a:t>
            </a:r>
          </a:p>
          <a:p>
            <a:pPr eaLnBrk="1" hangingPunct="1">
              <a:buFontTx/>
              <a:buNone/>
            </a:pPr>
            <a:r>
              <a:rPr lang="en-US" altLang="en-US" sz="2000"/>
              <a:t>	CF/CR 	= interest paid – net new borrowing</a:t>
            </a:r>
          </a:p>
          <a:p>
            <a:pPr eaLnBrk="1" hangingPunct="1">
              <a:buFontTx/>
              <a:buNone/>
            </a:pPr>
            <a:r>
              <a:rPr lang="en-US" altLang="en-US" sz="2000"/>
              <a:t>			= $70 – ($454 – 408) =  $24</a:t>
            </a:r>
          </a:p>
          <a:p>
            <a:pPr eaLnBrk="1" hangingPunct="1">
              <a:buFontTx/>
              <a:buNone/>
            </a:pPr>
            <a:r>
              <a:rPr lang="en-US" altLang="en-US" sz="2000"/>
              <a:t>	CF/SH 	= dividends paid – net new equity </a:t>
            </a:r>
          </a:p>
          <a:p>
            <a:pPr eaLnBrk="1" hangingPunct="1">
              <a:buFontTx/>
              <a:buNone/>
            </a:pPr>
            <a:r>
              <a:rPr lang="en-US" altLang="en-US" sz="2000"/>
              <a:t>			= $103 – ($640 – 600) = $63</a:t>
            </a:r>
          </a:p>
          <a:p>
            <a:pPr eaLnBrk="1" hangingPunct="1"/>
            <a:r>
              <a:rPr lang="en-US" altLang="en-US" sz="2000"/>
              <a:t>CFFA 	= $24 + $63 = $87</a:t>
            </a:r>
          </a:p>
        </p:txBody>
      </p:sp>
      <p:graphicFrame>
        <p:nvGraphicFramePr>
          <p:cNvPr id="58372" name="Object 5"/>
          <p:cNvGraphicFramePr>
            <a:graphicFrameLocks noGrp="1" noChangeAspect="1"/>
          </p:cNvGraphicFramePr>
          <p:nvPr>
            <p:ph sz="quarter" idx="2"/>
          </p:nvPr>
        </p:nvGraphicFramePr>
        <p:xfrm>
          <a:off x="228600" y="868363"/>
          <a:ext cx="4343400" cy="3017837"/>
        </p:xfrm>
        <a:graphic>
          <a:graphicData uri="http://schemas.openxmlformats.org/presentationml/2006/ole">
            <mc:AlternateContent xmlns:mc="http://schemas.openxmlformats.org/markup-compatibility/2006">
              <mc:Choice xmlns:v="urn:schemas-microsoft-com:vml" Requires="v">
                <p:oleObj spid="_x0000_s58394" name="Worksheet" r:id="rId4" imgW="6753243" imgH="3657600" progId="Excel.Sheet.8">
                  <p:embed/>
                </p:oleObj>
              </mc:Choice>
              <mc:Fallback>
                <p:oleObj name="Worksheet" r:id="rId4" imgW="6753243" imgH="3657600" progId="Excel.Shee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68363"/>
                        <a:ext cx="43434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3" name="Object 7"/>
          <p:cNvGraphicFramePr>
            <a:graphicFrameLocks noGrp="1" noChangeAspect="1"/>
          </p:cNvGraphicFramePr>
          <p:nvPr>
            <p:ph sz="quarter" idx="3"/>
          </p:nvPr>
        </p:nvGraphicFramePr>
        <p:xfrm>
          <a:off x="5181600" y="1004888"/>
          <a:ext cx="3581400" cy="2743200"/>
        </p:xfrm>
        <a:graphic>
          <a:graphicData uri="http://schemas.openxmlformats.org/presentationml/2006/ole">
            <mc:AlternateContent xmlns:mc="http://schemas.openxmlformats.org/markup-compatibility/2006">
              <mc:Choice xmlns:v="urn:schemas-microsoft-com:vml" Requires="v">
                <p:oleObj spid="_x0000_s58395" name="Worksheet" r:id="rId6" imgW="3800528" imgH="2352493" progId="Excel.Sheet.8">
                  <p:embed/>
                </p:oleObj>
              </mc:Choice>
              <mc:Fallback>
                <p:oleObj name="Worksheet" r:id="rId6" imgW="3800528" imgH="2352493" progId="Excel.Sheet.8">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004888"/>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685800"/>
          </a:xfrm>
        </p:spPr>
        <p:txBody>
          <a:bodyPr/>
          <a:lstStyle/>
          <a:p>
            <a:pPr eaLnBrk="1" hangingPunct="1"/>
            <a:r>
              <a:rPr lang="en-US" altLang="en-US" sz="3200">
                <a:latin typeface="Aharoni" panose="02010803020104030203" pitchFamily="2" charset="0"/>
                <a:cs typeface="Aharoni" panose="02010803020104030203" pitchFamily="2" charset="0"/>
              </a:rPr>
              <a:t>Cash Flow Summary</a:t>
            </a:r>
          </a:p>
        </p:txBody>
      </p:sp>
      <p:pic>
        <p:nvPicPr>
          <p:cNvPr id="60419" name="Picture 3" descr="table02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7632"/>
          <a:stretch>
            <a:fillRect/>
          </a:stretch>
        </p:blipFill>
        <p:spPr>
          <a:xfrm>
            <a:off x="228600" y="1103313"/>
            <a:ext cx="8686800" cy="5221287"/>
          </a:xfrm>
          <a:noFill/>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
            <a:ext cx="8382000" cy="6400800"/>
          </a:xfrm>
          <a:prstGeom prst="rect">
            <a:avLst/>
          </a:prstGeom>
        </p:spPr>
      </p:pic>
    </p:spTree>
    <p:extLst>
      <p:ext uri="{BB962C8B-B14F-4D97-AF65-F5344CB8AC3E}">
        <p14:creationId xmlns:p14="http://schemas.microsoft.com/office/powerpoint/2010/main" val="252028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04800"/>
            <a:ext cx="7620000" cy="762000"/>
          </a:xfrm>
        </p:spPr>
        <p:txBody>
          <a:bodyPr/>
          <a:lstStyle/>
          <a:p>
            <a:pPr eaLnBrk="1" hangingPunct="1"/>
            <a:r>
              <a:rPr lang="en-US" altLang="en-US">
                <a:latin typeface="Aharoni" panose="02010803020104030203" pitchFamily="2" charset="0"/>
                <a:cs typeface="Aharoni" panose="02010803020104030203" pitchFamily="2" charset="0"/>
              </a:rPr>
              <a:t>The Balance Sheet</a:t>
            </a:r>
          </a:p>
        </p:txBody>
      </p:sp>
      <p:pic>
        <p:nvPicPr>
          <p:cNvPr id="1536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3400" y="1219200"/>
            <a:ext cx="8001000" cy="4984750"/>
          </a:xfrm>
          <a:noFill/>
        </p:spPr>
      </p:pic>
      <p:sp>
        <p:nvSpPr>
          <p:cNvPr id="15364" name="Rectangle 2"/>
          <p:cNvSpPr>
            <a:spLocks noChangeArrowheads="1"/>
          </p:cNvSpPr>
          <p:nvPr/>
        </p:nvSpPr>
        <p:spPr bwMode="auto">
          <a:xfrm>
            <a:off x="1295400" y="635200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hlinkClick r:id="rId4"/>
              </a:rPr>
              <a:t>Beginners' Guide to Financial Statements</a:t>
            </a:r>
            <a:endParaRPr lang="en-US" altLang="en-US" b="1"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35013" y="228600"/>
            <a:ext cx="7772400" cy="685800"/>
          </a:xfrm>
        </p:spPr>
        <p:txBody>
          <a:bodyPr/>
          <a:lstStyle/>
          <a:p>
            <a:r>
              <a:rPr lang="en-US" altLang="en-US">
                <a:latin typeface="Aharoni" panose="02010803020104030203" pitchFamily="2" charset="0"/>
                <a:cs typeface="Aharoni" panose="02010803020104030203" pitchFamily="2" charset="0"/>
              </a:rPr>
              <a:t>The Balance Sheet</a:t>
            </a:r>
          </a:p>
        </p:txBody>
      </p:sp>
      <p:sp>
        <p:nvSpPr>
          <p:cNvPr id="17411" name="Rectangle 1"/>
          <p:cNvSpPr>
            <a:spLocks noChangeArrowheads="1"/>
          </p:cNvSpPr>
          <p:nvPr/>
        </p:nvSpPr>
        <p:spPr bwMode="auto">
          <a:xfrm>
            <a:off x="212725" y="4191000"/>
            <a:ext cx="8664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Arial" panose="020B0604020202020204" pitchFamily="34" charset="0"/>
              <a:buChar char="•"/>
            </a:pPr>
            <a:r>
              <a:rPr lang="en-US" altLang="en-US" b="1">
                <a:solidFill>
                  <a:srgbClr val="3200C0"/>
                </a:solidFill>
              </a:rPr>
              <a:t>Assets</a:t>
            </a:r>
            <a:r>
              <a:rPr lang="en-US" altLang="en-US" b="1"/>
              <a:t> are generally listed based on how quickly they will be converted into cash. Current assets are things a company expects to convert to cash within one year. A good example is inventory. </a:t>
            </a:r>
          </a:p>
          <a:p>
            <a:pPr algn="just">
              <a:buFont typeface="Arial" panose="020B0604020202020204" pitchFamily="34" charset="0"/>
              <a:buChar char="•"/>
            </a:pPr>
            <a:r>
              <a:rPr lang="en-US" altLang="en-US" b="1">
                <a:solidFill>
                  <a:srgbClr val="3200C0"/>
                </a:solidFill>
              </a:rPr>
              <a:t>Fixed assets </a:t>
            </a:r>
            <a:r>
              <a:rPr lang="en-US" altLang="en-US" b="1"/>
              <a:t>are those assets used to operate the business but that are not available for sale, such as trucks, office furniture and other property. </a:t>
            </a:r>
          </a:p>
          <a:p>
            <a:pPr algn="just">
              <a:buFont typeface="Arial" panose="020B0604020202020204" pitchFamily="34" charset="0"/>
              <a:buChar char="•"/>
            </a:pPr>
            <a:r>
              <a:rPr lang="en-US" altLang="en-US" b="1">
                <a:solidFill>
                  <a:srgbClr val="3200C0"/>
                </a:solidFill>
              </a:rPr>
              <a:t>Net Fixed Assets </a:t>
            </a:r>
            <a:r>
              <a:rPr lang="en-US" altLang="en-US" b="1"/>
              <a:t>is the purchase price of all fixed assets (Land, buildings, equipment, machinery, vehicles, leasehold improvements) less accumulated Depreciation.</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746125"/>
            <a:ext cx="86645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1125" y="303213"/>
            <a:ext cx="8915400" cy="776287"/>
          </a:xfrm>
        </p:spPr>
        <p:txBody>
          <a:bodyPr/>
          <a:lstStyle/>
          <a:p>
            <a:pPr eaLnBrk="1" hangingPunct="1"/>
            <a:r>
              <a:rPr lang="en-US" altLang="zh-CN" sz="3200">
                <a:latin typeface="Aharoni" panose="02010803020104030203" pitchFamily="2" charset="0"/>
                <a:ea typeface="SimSun" panose="02010600030101010101" pitchFamily="2" charset="-122"/>
                <a:cs typeface="Aharoni" panose="02010803020104030203" pitchFamily="2" charset="0"/>
              </a:rPr>
              <a:t>Balance Sheet Classification: Overview</a:t>
            </a:r>
          </a:p>
        </p:txBody>
      </p:sp>
      <p:sp>
        <p:nvSpPr>
          <p:cNvPr id="18435" name="Text Box 3"/>
          <p:cNvSpPr txBox="1">
            <a:spLocks noChangeArrowheads="1"/>
          </p:cNvSpPr>
          <p:nvPr/>
        </p:nvSpPr>
        <p:spPr bwMode="auto">
          <a:xfrm>
            <a:off x="628650" y="3392488"/>
            <a:ext cx="2743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Tx/>
              <a:buChar char="•"/>
            </a:pPr>
            <a:r>
              <a:rPr lang="zh-CN" altLang="en-US" sz="1800">
                <a:ea typeface="SimSun" panose="02010600030101010101" pitchFamily="2" charset="-122"/>
                <a:cs typeface="Arial" panose="020B0604020202020204" pitchFamily="34" charset="0"/>
              </a:rPr>
              <a:t> </a:t>
            </a:r>
            <a:r>
              <a:rPr lang="en-US" altLang="zh-CN" sz="1800">
                <a:ea typeface="SimSun" panose="02010600030101010101" pitchFamily="2" charset="-122"/>
                <a:cs typeface="Arial" panose="020B0604020202020204" pitchFamily="34" charset="0"/>
              </a:rPr>
              <a:t>Current assets</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Property, plant and </a:t>
            </a:r>
          </a:p>
          <a:p>
            <a:pPr algn="l" eaLnBrk="1" hangingPunct="1">
              <a:spcBef>
                <a:spcPct val="0"/>
              </a:spcBef>
              <a:buClrTx/>
              <a:buSzTx/>
              <a:buFont typeface="Wingdings 2" panose="05020102010507070707" pitchFamily="18" charset="2"/>
              <a:buNone/>
            </a:pPr>
            <a:r>
              <a:rPr lang="en-US" altLang="zh-CN" sz="1800">
                <a:ea typeface="SimSun" panose="02010600030101010101" pitchFamily="2" charset="-122"/>
                <a:cs typeface="Arial" panose="020B0604020202020204" pitchFamily="34" charset="0"/>
              </a:rPr>
              <a:t>   equipment</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Investments</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Other assets</a:t>
            </a:r>
          </a:p>
        </p:txBody>
      </p:sp>
      <p:sp>
        <p:nvSpPr>
          <p:cNvPr id="18436" name="Text Box 4"/>
          <p:cNvSpPr txBox="1">
            <a:spLocks noChangeArrowheads="1"/>
          </p:cNvSpPr>
          <p:nvPr/>
        </p:nvSpPr>
        <p:spPr bwMode="auto">
          <a:xfrm>
            <a:off x="3533775" y="3505200"/>
            <a:ext cx="2503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Tx/>
              <a:buChar char="•"/>
            </a:pPr>
            <a:r>
              <a:rPr lang="zh-CN" altLang="en-US" sz="1800">
                <a:ea typeface="SimSun" panose="02010600030101010101" pitchFamily="2" charset="-122"/>
                <a:cs typeface="Arial" panose="020B0604020202020204" pitchFamily="34" charset="0"/>
              </a:rPr>
              <a:t> </a:t>
            </a:r>
            <a:r>
              <a:rPr lang="en-US" altLang="zh-CN" sz="1800">
                <a:ea typeface="SimSun" panose="02010600030101010101" pitchFamily="2" charset="-122"/>
                <a:cs typeface="Arial" panose="020B0604020202020204" pitchFamily="34" charset="0"/>
              </a:rPr>
              <a:t>Current liabilities</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Long-term debt</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Other liabilities</a:t>
            </a:r>
          </a:p>
        </p:txBody>
      </p:sp>
      <p:sp>
        <p:nvSpPr>
          <p:cNvPr id="18437" name="Text Box 5"/>
          <p:cNvSpPr txBox="1">
            <a:spLocks noChangeArrowheads="1"/>
          </p:cNvSpPr>
          <p:nvPr/>
        </p:nvSpPr>
        <p:spPr bwMode="auto">
          <a:xfrm>
            <a:off x="3733800" y="5048250"/>
            <a:ext cx="417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 typeface="Arial" panose="020B0604020202020204" pitchFamily="34" charset="0"/>
              <a:buChar char="•"/>
            </a:pPr>
            <a:r>
              <a:rPr lang="zh-CN" altLang="en-US" sz="1800">
                <a:ea typeface="SimSun" panose="02010600030101010101" pitchFamily="2" charset="-122"/>
                <a:cs typeface="Arial" panose="020B0604020202020204" pitchFamily="34" charset="0"/>
              </a:rPr>
              <a:t> </a:t>
            </a:r>
            <a:r>
              <a:rPr lang="en-US" altLang="zh-CN" sz="1800">
                <a:ea typeface="SimSun" panose="02010600030101010101" pitchFamily="2" charset="-122"/>
                <a:cs typeface="Arial" panose="020B0604020202020204" pitchFamily="34" charset="0"/>
              </a:rPr>
              <a:t>Preferred and common stock</a:t>
            </a:r>
          </a:p>
          <a:p>
            <a:pPr algn="l" eaLnBrk="1" hangingPunct="1">
              <a:spcBef>
                <a:spcPct val="0"/>
              </a:spcBef>
              <a:buClrTx/>
              <a:buSzTx/>
              <a:buFont typeface="Arial" panose="020B0604020202020204" pitchFamily="34" charset="0"/>
              <a:buChar char="•"/>
            </a:pPr>
            <a:r>
              <a:rPr lang="en-US" altLang="zh-CN" sz="1800">
                <a:ea typeface="SimSun" panose="02010600030101010101" pitchFamily="2" charset="-122"/>
                <a:cs typeface="Arial" panose="020B0604020202020204" pitchFamily="34" charset="0"/>
              </a:rPr>
              <a:t> Additional paid-in  capital</a:t>
            </a:r>
          </a:p>
          <a:p>
            <a:pPr algn="l" eaLnBrk="1" hangingPunct="1">
              <a:spcBef>
                <a:spcPct val="0"/>
              </a:spcBef>
              <a:buClrTx/>
              <a:buSzTx/>
              <a:buFont typeface="Arial" panose="020B0604020202020204" pitchFamily="34" charset="0"/>
              <a:buChar char="•"/>
            </a:pPr>
            <a:r>
              <a:rPr lang="en-US" altLang="zh-CN" sz="1800">
                <a:ea typeface="SimSun" panose="02010600030101010101" pitchFamily="2" charset="-122"/>
                <a:cs typeface="Arial" panose="020B0604020202020204" pitchFamily="34" charset="0"/>
              </a:rPr>
              <a:t> Retained earnings</a:t>
            </a:r>
          </a:p>
        </p:txBody>
      </p:sp>
      <p:sp>
        <p:nvSpPr>
          <p:cNvPr id="5126" name="Rectangle 6"/>
          <p:cNvSpPr>
            <a:spLocks noChangeArrowheads="1"/>
          </p:cNvSpPr>
          <p:nvPr/>
        </p:nvSpPr>
        <p:spPr bwMode="auto">
          <a:xfrm>
            <a:off x="990600" y="1736725"/>
            <a:ext cx="2133600" cy="930275"/>
          </a:xfrm>
          <a:prstGeom prst="rect">
            <a:avLst/>
          </a:prstGeom>
          <a:solidFill>
            <a:srgbClr val="66FFFF"/>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zh-CN" sz="2400" b="1" dirty="0">
                <a:solidFill>
                  <a:schemeClr val="tx1">
                    <a:lumMod val="95000"/>
                    <a:lumOff val="5000"/>
                  </a:schemeClr>
                </a:solidFill>
                <a:latin typeface="Bookman Old Style" panose="02050604050505020204" pitchFamily="18" charset="0"/>
                <a:ea typeface="SimSun" panose="02010600030101010101" pitchFamily="2" charset="-122"/>
              </a:rPr>
              <a:t>ASSETS</a:t>
            </a:r>
            <a:endParaRPr lang="zh-CN" altLang="en-US" sz="2400" b="1" dirty="0">
              <a:solidFill>
                <a:schemeClr val="tx1">
                  <a:lumMod val="95000"/>
                  <a:lumOff val="5000"/>
                </a:schemeClr>
              </a:solidFill>
              <a:latin typeface="Bookman Old Style" panose="02050604050505020204" pitchFamily="18" charset="0"/>
              <a:ea typeface="SimSun" panose="02010600030101010101" pitchFamily="2" charset="-122"/>
            </a:endParaRPr>
          </a:p>
        </p:txBody>
      </p:sp>
      <p:sp>
        <p:nvSpPr>
          <p:cNvPr id="5127" name="Rectangle 7"/>
          <p:cNvSpPr>
            <a:spLocks noChangeArrowheads="1"/>
          </p:cNvSpPr>
          <p:nvPr/>
        </p:nvSpPr>
        <p:spPr bwMode="auto">
          <a:xfrm>
            <a:off x="3581400" y="1736725"/>
            <a:ext cx="1981200" cy="930275"/>
          </a:xfrm>
          <a:prstGeom prst="rect">
            <a:avLst/>
          </a:prstGeom>
          <a:solidFill>
            <a:srgbClr val="FF63E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zh-CN" sz="2400" b="1" dirty="0">
                <a:solidFill>
                  <a:schemeClr val="tx1">
                    <a:lumMod val="95000"/>
                    <a:lumOff val="5000"/>
                  </a:schemeClr>
                </a:solidFill>
                <a:latin typeface="Bookman Old Style" panose="02050604050505020204" pitchFamily="18" charset="0"/>
                <a:ea typeface="SimSun" panose="02010600030101010101" pitchFamily="2" charset="-122"/>
              </a:rPr>
              <a:t>LIABILITIES</a:t>
            </a:r>
            <a:endParaRPr lang="en-US" altLang="zh-CN" sz="2400" b="1" dirty="0">
              <a:solidFill>
                <a:schemeClr val="bg1"/>
              </a:solidFill>
              <a:latin typeface="Bookman Old Style" panose="02050604050505020204" pitchFamily="18" charset="0"/>
              <a:ea typeface="SimSun" panose="02010600030101010101" pitchFamily="2" charset="-122"/>
            </a:endParaRPr>
          </a:p>
        </p:txBody>
      </p:sp>
      <p:sp>
        <p:nvSpPr>
          <p:cNvPr id="5128" name="Rectangle 8"/>
          <p:cNvSpPr>
            <a:spLocks noChangeArrowheads="1"/>
          </p:cNvSpPr>
          <p:nvPr/>
        </p:nvSpPr>
        <p:spPr bwMode="auto">
          <a:xfrm>
            <a:off x="6037263" y="1736725"/>
            <a:ext cx="1871662" cy="979488"/>
          </a:xfrm>
          <a:prstGeom prst="rect">
            <a:avLst/>
          </a:prstGeom>
          <a:solidFill>
            <a:schemeClr val="tx2">
              <a:lumMod val="20000"/>
              <a:lumOff val="8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zh-CN" sz="2400" b="1" dirty="0">
                <a:latin typeface="Bookman Old Style" panose="02050604050505020204" pitchFamily="18" charset="0"/>
                <a:ea typeface="SimSun" panose="02010600030101010101" pitchFamily="2" charset="-122"/>
              </a:rPr>
              <a:t>EQUITY</a:t>
            </a:r>
          </a:p>
        </p:txBody>
      </p:sp>
      <p:sp>
        <p:nvSpPr>
          <p:cNvPr id="18441" name="Text Box 9"/>
          <p:cNvSpPr txBox="1">
            <a:spLocks noChangeArrowheads="1"/>
          </p:cNvSpPr>
          <p:nvPr/>
        </p:nvSpPr>
        <p:spPr bwMode="auto">
          <a:xfrm>
            <a:off x="3124200" y="2133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50000"/>
              </a:spcBef>
              <a:buClrTx/>
              <a:buSzTx/>
              <a:buFontTx/>
              <a:buNone/>
            </a:pPr>
            <a:r>
              <a:rPr lang="zh-CN" altLang="en-US" sz="1800">
                <a:solidFill>
                  <a:srgbClr val="A193CF"/>
                </a:solidFill>
                <a:ea typeface="SimSun" panose="02010600030101010101" pitchFamily="2" charset="-122"/>
                <a:cs typeface="Arial" panose="020B0604020202020204" pitchFamily="34" charset="0"/>
              </a:rPr>
              <a:t>=</a:t>
            </a:r>
          </a:p>
        </p:txBody>
      </p:sp>
      <p:sp>
        <p:nvSpPr>
          <p:cNvPr id="18442" name="Text Box 10"/>
          <p:cNvSpPr txBox="1">
            <a:spLocks noChangeArrowheads="1"/>
          </p:cNvSpPr>
          <p:nvPr/>
        </p:nvSpPr>
        <p:spPr bwMode="auto">
          <a:xfrm>
            <a:off x="5486400" y="2133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50000"/>
              </a:spcBef>
              <a:buClrTx/>
              <a:buSzTx/>
              <a:buFontTx/>
              <a:buNone/>
            </a:pPr>
            <a:r>
              <a:rPr lang="zh-CN" altLang="en-US" sz="1800">
                <a:solidFill>
                  <a:srgbClr val="A193CF"/>
                </a:solidFill>
                <a:ea typeface="SimSun" panose="02010600030101010101" pitchFamily="2" charset="-122"/>
                <a:cs typeface="Arial" panose="020B0604020202020204" pitchFamily="34" charset="0"/>
              </a:rPr>
              <a:t>+</a:t>
            </a:r>
          </a:p>
        </p:txBody>
      </p:sp>
      <p:sp>
        <p:nvSpPr>
          <p:cNvPr id="18443" name="Line 11"/>
          <p:cNvSpPr>
            <a:spLocks noChangeShapeType="1"/>
          </p:cNvSpPr>
          <p:nvPr/>
        </p:nvSpPr>
        <p:spPr bwMode="auto">
          <a:xfrm>
            <a:off x="2000250" y="2667000"/>
            <a:ext cx="0" cy="7254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2"/>
          <p:cNvSpPr>
            <a:spLocks noChangeShapeType="1"/>
          </p:cNvSpPr>
          <p:nvPr/>
        </p:nvSpPr>
        <p:spPr bwMode="auto">
          <a:xfrm>
            <a:off x="4584700" y="2667000"/>
            <a:ext cx="0" cy="838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13"/>
          <p:cNvSpPr>
            <a:spLocks noChangeShapeType="1"/>
          </p:cNvSpPr>
          <p:nvPr/>
        </p:nvSpPr>
        <p:spPr bwMode="auto">
          <a:xfrm flipH="1">
            <a:off x="6477000" y="2667000"/>
            <a:ext cx="533400" cy="23812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5"/>
          <p:cNvSpPr>
            <a:spLocks noChangeShapeType="1"/>
          </p:cNvSpPr>
          <p:nvPr/>
        </p:nvSpPr>
        <p:spPr bwMode="auto">
          <a:xfrm>
            <a:off x="7686675" y="5180013"/>
            <a:ext cx="0" cy="3048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17"/>
          <p:cNvSpPr txBox="1">
            <a:spLocks noChangeArrowheads="1"/>
          </p:cNvSpPr>
          <p:nvPr/>
        </p:nvSpPr>
        <p:spPr bwMode="auto">
          <a:xfrm>
            <a:off x="7666038" y="5059363"/>
            <a:ext cx="1309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Tx/>
              <a:buNone/>
            </a:pPr>
            <a:r>
              <a:rPr lang="en-US" altLang="en-US" sz="1400">
                <a:cs typeface="Arial" panose="020B0604020202020204" pitchFamily="34" charset="0"/>
              </a:rPr>
              <a:t>Contributed</a:t>
            </a:r>
          </a:p>
          <a:p>
            <a:pPr algn="l" eaLnBrk="1" hangingPunct="1">
              <a:spcBef>
                <a:spcPct val="0"/>
              </a:spcBef>
              <a:buClrTx/>
              <a:buSzTx/>
              <a:buFontTx/>
              <a:buNone/>
            </a:pPr>
            <a:r>
              <a:rPr lang="en-US" altLang="en-US" sz="1400">
                <a:cs typeface="Arial" panose="020B0604020202020204" pitchFamily="34" charset="0"/>
              </a:rPr>
              <a:t>Capital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74638"/>
            <a:ext cx="7772400" cy="728662"/>
          </a:xfrm>
        </p:spPr>
        <p:txBody>
          <a:bodyPr/>
          <a:lstStyle/>
          <a:p>
            <a:pPr eaLnBrk="1" hangingPunct="1"/>
            <a:r>
              <a:rPr lang="en-US" altLang="zh-CN" sz="3200">
                <a:latin typeface="Aharoni" panose="02010803020104030203" pitchFamily="2" charset="0"/>
                <a:ea typeface="SimSun" panose="02010600030101010101" pitchFamily="2" charset="-122"/>
                <a:cs typeface="Aharoni" panose="02010803020104030203" pitchFamily="2" charset="0"/>
              </a:rPr>
              <a:t>Elements of the Balance Sheet</a:t>
            </a:r>
          </a:p>
        </p:txBody>
      </p:sp>
      <p:sp>
        <p:nvSpPr>
          <p:cNvPr id="20483" name="Text Box 3"/>
          <p:cNvSpPr txBox="1">
            <a:spLocks noChangeArrowheads="1"/>
          </p:cNvSpPr>
          <p:nvPr/>
        </p:nvSpPr>
        <p:spPr bwMode="auto">
          <a:xfrm>
            <a:off x="685800" y="3606800"/>
            <a:ext cx="322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 typeface="Arial" panose="020B0604020202020204" pitchFamily="34" charset="0"/>
              <a:buChar char="•"/>
            </a:pPr>
            <a:r>
              <a:rPr lang="zh-CN" altLang="en-US" sz="1800">
                <a:ea typeface="SimSun" panose="02010600030101010101" pitchFamily="2" charset="-122"/>
                <a:cs typeface="Arial" panose="020B0604020202020204" pitchFamily="34" charset="0"/>
              </a:rPr>
              <a:t> </a:t>
            </a:r>
            <a:r>
              <a:rPr lang="en-US" altLang="zh-CN" sz="1800">
                <a:ea typeface="SimSun" panose="02010600030101010101" pitchFamily="2" charset="-122"/>
                <a:cs typeface="Arial" panose="020B0604020202020204" pitchFamily="34" charset="0"/>
              </a:rPr>
              <a:t>Probable future   economic benefits</a:t>
            </a:r>
          </a:p>
          <a:p>
            <a:pPr algn="l" eaLnBrk="1" hangingPunct="1">
              <a:spcBef>
                <a:spcPct val="0"/>
              </a:spcBef>
              <a:buClrTx/>
              <a:buSzTx/>
              <a:buFont typeface="Arial" panose="020B0604020202020204" pitchFamily="34" charset="0"/>
              <a:buChar char="•"/>
            </a:pPr>
            <a:r>
              <a:rPr lang="en-US" altLang="zh-CN" sz="1800">
                <a:ea typeface="SimSun" panose="02010600030101010101" pitchFamily="2" charset="-122"/>
                <a:cs typeface="Arial" panose="020B0604020202020204" pitchFamily="34" charset="0"/>
              </a:rPr>
              <a:t> Obtained from past transactions or events</a:t>
            </a:r>
          </a:p>
        </p:txBody>
      </p:sp>
      <p:sp>
        <p:nvSpPr>
          <p:cNvPr id="20484" name="Text Box 4"/>
          <p:cNvSpPr txBox="1">
            <a:spLocks noChangeArrowheads="1"/>
          </p:cNvSpPr>
          <p:nvPr/>
        </p:nvSpPr>
        <p:spPr bwMode="auto">
          <a:xfrm>
            <a:off x="1752600" y="5054600"/>
            <a:ext cx="6486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Tx/>
              <a:buChar char="•"/>
            </a:pPr>
            <a:r>
              <a:rPr lang="zh-CN" altLang="en-US" sz="1800">
                <a:ea typeface="SimSun" panose="02010600030101010101" pitchFamily="2" charset="-122"/>
                <a:cs typeface="Arial" panose="020B0604020202020204" pitchFamily="34" charset="0"/>
              </a:rPr>
              <a:t> </a:t>
            </a:r>
            <a:r>
              <a:rPr lang="en-US" altLang="zh-CN" sz="1800">
                <a:ea typeface="SimSun" panose="02010600030101010101" pitchFamily="2" charset="-122"/>
                <a:cs typeface="Arial" panose="020B0604020202020204" pitchFamily="34" charset="0"/>
              </a:rPr>
              <a:t>Probable future sacrifices of economic benefits</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Arising from present obligations</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To transfer assets or provide services in the future</a:t>
            </a:r>
          </a:p>
          <a:p>
            <a:pPr algn="l" eaLnBrk="1" hangingPunct="1">
              <a:spcBef>
                <a:spcPct val="0"/>
              </a:spcBef>
              <a:buClrTx/>
              <a:buSzTx/>
              <a:buFontTx/>
              <a:buChar char="•"/>
            </a:pPr>
            <a:r>
              <a:rPr lang="en-US" altLang="zh-CN" sz="1800">
                <a:ea typeface="SimSun" panose="02010600030101010101" pitchFamily="2" charset="-122"/>
                <a:cs typeface="Arial" panose="020B0604020202020204" pitchFamily="34" charset="0"/>
              </a:rPr>
              <a:t> As a result of past transactions or events</a:t>
            </a:r>
          </a:p>
        </p:txBody>
      </p:sp>
      <p:sp>
        <p:nvSpPr>
          <p:cNvPr id="20485" name="Text Box 5"/>
          <p:cNvSpPr txBox="1">
            <a:spLocks noChangeArrowheads="1"/>
          </p:cNvSpPr>
          <p:nvPr/>
        </p:nvSpPr>
        <p:spPr bwMode="auto">
          <a:xfrm>
            <a:off x="5867400" y="3733800"/>
            <a:ext cx="2884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l" eaLnBrk="1" hangingPunct="1">
              <a:spcBef>
                <a:spcPct val="0"/>
              </a:spcBef>
              <a:buClrTx/>
              <a:buSzTx/>
              <a:buFontTx/>
              <a:buChar char="•"/>
            </a:pPr>
            <a:r>
              <a:rPr lang="zh-CN" altLang="en-US" sz="1800">
                <a:ea typeface="SimSun" panose="02010600030101010101" pitchFamily="2" charset="-122"/>
                <a:cs typeface="Arial" panose="020B0604020202020204" pitchFamily="34" charset="0"/>
              </a:rPr>
              <a:t> </a:t>
            </a:r>
            <a:r>
              <a:rPr lang="en-US" altLang="zh-CN" sz="1800">
                <a:ea typeface="SimSun" panose="02010600030101010101" pitchFamily="2" charset="-122"/>
                <a:cs typeface="Arial" panose="020B0604020202020204" pitchFamily="34" charset="0"/>
              </a:rPr>
              <a:t>The residual interest</a:t>
            </a:r>
          </a:p>
          <a:p>
            <a:pPr algn="l" eaLnBrk="1" hangingPunct="1">
              <a:spcBef>
                <a:spcPct val="0"/>
              </a:spcBef>
              <a:buClrTx/>
              <a:buSzTx/>
              <a:buFontTx/>
              <a:buNone/>
            </a:pPr>
            <a:r>
              <a:rPr lang="en-US" altLang="zh-CN" sz="1800">
                <a:ea typeface="SimSun" panose="02010600030101010101" pitchFamily="2" charset="-122"/>
                <a:cs typeface="Arial" panose="020B0604020202020204" pitchFamily="34" charset="0"/>
              </a:rPr>
              <a:t>   in </a:t>
            </a:r>
            <a:r>
              <a:rPr lang="en-US" altLang="zh-CN" sz="1800" u="sng">
                <a:solidFill>
                  <a:srgbClr val="FF0000"/>
                </a:solidFill>
                <a:ea typeface="SimSun" panose="02010600030101010101" pitchFamily="2" charset="-122"/>
                <a:cs typeface="Arial" panose="020B0604020202020204" pitchFamily="34" charset="0"/>
              </a:rPr>
              <a:t>net</a:t>
            </a:r>
            <a:r>
              <a:rPr lang="en-US" altLang="zh-CN" sz="1800">
                <a:ea typeface="SimSun" panose="02010600030101010101" pitchFamily="2" charset="-122"/>
                <a:cs typeface="Arial" panose="020B0604020202020204" pitchFamily="34" charset="0"/>
              </a:rPr>
              <a:t> assets.</a:t>
            </a:r>
          </a:p>
        </p:txBody>
      </p:sp>
      <p:sp>
        <p:nvSpPr>
          <p:cNvPr id="20486" name="Rectangle 6"/>
          <p:cNvSpPr>
            <a:spLocks noChangeArrowheads="1"/>
          </p:cNvSpPr>
          <p:nvPr/>
        </p:nvSpPr>
        <p:spPr bwMode="auto">
          <a:xfrm>
            <a:off x="1524000" y="2209800"/>
            <a:ext cx="1676400" cy="6858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0"/>
              </a:spcBef>
              <a:buClrTx/>
              <a:buSzTx/>
              <a:buFontTx/>
              <a:buNone/>
            </a:pPr>
            <a:r>
              <a:rPr lang="en-US" altLang="zh-CN" sz="2400">
                <a:ea typeface="SimSun" panose="02010600030101010101" pitchFamily="2" charset="-122"/>
                <a:cs typeface="Arial" panose="020B0604020202020204" pitchFamily="34" charset="0"/>
              </a:rPr>
              <a:t>ASSETS</a:t>
            </a:r>
            <a:endParaRPr lang="zh-CN" altLang="en-US" sz="2400">
              <a:ea typeface="SimSun" panose="02010600030101010101" pitchFamily="2" charset="-122"/>
              <a:cs typeface="Arial" panose="020B0604020202020204" pitchFamily="34" charset="0"/>
            </a:endParaRPr>
          </a:p>
        </p:txBody>
      </p:sp>
      <p:sp>
        <p:nvSpPr>
          <p:cNvPr id="20487" name="Rectangle 7"/>
          <p:cNvSpPr>
            <a:spLocks noChangeArrowheads="1"/>
          </p:cNvSpPr>
          <p:nvPr/>
        </p:nvSpPr>
        <p:spPr bwMode="auto">
          <a:xfrm>
            <a:off x="3657600" y="2209800"/>
            <a:ext cx="1905000" cy="685800"/>
          </a:xfrm>
          <a:prstGeom prst="rect">
            <a:avLst/>
          </a:prstGeom>
          <a:solidFill>
            <a:srgbClr val="FF63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0"/>
              </a:spcBef>
              <a:buClrTx/>
              <a:buSzTx/>
              <a:buFontTx/>
              <a:buNone/>
            </a:pPr>
            <a:r>
              <a:rPr lang="en-US" altLang="zh-CN" sz="2400">
                <a:ea typeface="SimSun" panose="02010600030101010101" pitchFamily="2" charset="-122"/>
                <a:cs typeface="Arial" panose="020B0604020202020204" pitchFamily="34" charset="0"/>
              </a:rPr>
              <a:t>LIABILITIES</a:t>
            </a:r>
          </a:p>
        </p:txBody>
      </p:sp>
      <p:sp>
        <p:nvSpPr>
          <p:cNvPr id="6152" name="Rectangle 8"/>
          <p:cNvSpPr>
            <a:spLocks noChangeArrowheads="1"/>
          </p:cNvSpPr>
          <p:nvPr/>
        </p:nvSpPr>
        <p:spPr bwMode="auto">
          <a:xfrm>
            <a:off x="6134100" y="2222500"/>
            <a:ext cx="1676400" cy="685800"/>
          </a:xfrm>
          <a:prstGeom prst="rect">
            <a:avLst/>
          </a:prstGeom>
          <a:solidFill>
            <a:schemeClr val="accent1">
              <a:lumMod val="60000"/>
              <a:lumOff val="4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zh-CN" sz="2400" b="1" dirty="0">
                <a:latin typeface="Bookman Old Style" panose="02050604050505020204" pitchFamily="18" charset="0"/>
                <a:ea typeface="SimSun" panose="02010600030101010101" pitchFamily="2" charset="-122"/>
              </a:rPr>
              <a:t>EQUITY</a:t>
            </a:r>
          </a:p>
        </p:txBody>
      </p:sp>
      <p:sp>
        <p:nvSpPr>
          <p:cNvPr id="20489" name="Text Box 9"/>
          <p:cNvSpPr txBox="1">
            <a:spLocks noChangeArrowheads="1"/>
          </p:cNvSpPr>
          <p:nvPr/>
        </p:nvSpPr>
        <p:spPr bwMode="auto">
          <a:xfrm>
            <a:off x="3200400" y="2362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50000"/>
              </a:spcBef>
              <a:buClrTx/>
              <a:buSzTx/>
              <a:buFontTx/>
              <a:buNone/>
            </a:pPr>
            <a:r>
              <a:rPr lang="zh-CN" altLang="en-US" sz="1800" b="0">
                <a:solidFill>
                  <a:srgbClr val="A193CF"/>
                </a:solidFill>
                <a:ea typeface="SimSun" panose="02010600030101010101" pitchFamily="2" charset="-122"/>
                <a:cs typeface="Arial" panose="020B0604020202020204" pitchFamily="34" charset="0"/>
              </a:rPr>
              <a:t>=</a:t>
            </a:r>
          </a:p>
        </p:txBody>
      </p:sp>
      <p:sp>
        <p:nvSpPr>
          <p:cNvPr id="20490" name="Text Box 10"/>
          <p:cNvSpPr txBox="1">
            <a:spLocks noChangeArrowheads="1"/>
          </p:cNvSpPr>
          <p:nvPr/>
        </p:nvSpPr>
        <p:spPr bwMode="auto">
          <a:xfrm>
            <a:off x="5562600" y="2362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50000"/>
              </a:spcBef>
              <a:buClrTx/>
              <a:buSzTx/>
              <a:buFontTx/>
              <a:buNone/>
            </a:pPr>
            <a:r>
              <a:rPr lang="zh-CN" altLang="en-US" sz="1800" b="0">
                <a:solidFill>
                  <a:srgbClr val="A193CF"/>
                </a:solidFill>
                <a:ea typeface="SimSun" panose="02010600030101010101" pitchFamily="2" charset="-122"/>
                <a:cs typeface="Arial" panose="020B0604020202020204" pitchFamily="34" charset="0"/>
              </a:rPr>
              <a:t>+</a:t>
            </a:r>
          </a:p>
        </p:txBody>
      </p:sp>
      <p:grpSp>
        <p:nvGrpSpPr>
          <p:cNvPr id="20491" name="Group 11"/>
          <p:cNvGrpSpPr>
            <a:grpSpLocks/>
          </p:cNvGrpSpPr>
          <p:nvPr/>
        </p:nvGrpSpPr>
        <p:grpSpPr bwMode="auto">
          <a:xfrm>
            <a:off x="1511300" y="2006600"/>
            <a:ext cx="6400800" cy="152400"/>
            <a:chOff x="808" y="1248"/>
            <a:chExt cx="4032" cy="96"/>
          </a:xfrm>
        </p:grpSpPr>
        <p:sp>
          <p:nvSpPr>
            <p:cNvPr id="20497" name="Line 12"/>
            <p:cNvSpPr>
              <a:spLocks noChangeShapeType="1"/>
            </p:cNvSpPr>
            <p:nvPr/>
          </p:nvSpPr>
          <p:spPr bwMode="auto">
            <a:xfrm>
              <a:off x="816" y="1248"/>
              <a:ext cx="0" cy="96"/>
            </a:xfrm>
            <a:prstGeom prst="line">
              <a:avLst/>
            </a:prstGeom>
            <a:noFill/>
            <a:ln w="25400">
              <a:solidFill>
                <a:srgbClr val="A193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3"/>
            <p:cNvSpPr>
              <a:spLocks noChangeShapeType="1"/>
            </p:cNvSpPr>
            <p:nvPr/>
          </p:nvSpPr>
          <p:spPr bwMode="auto">
            <a:xfrm>
              <a:off x="1856" y="1248"/>
              <a:ext cx="0" cy="96"/>
            </a:xfrm>
            <a:prstGeom prst="line">
              <a:avLst/>
            </a:prstGeom>
            <a:noFill/>
            <a:ln w="25400">
              <a:solidFill>
                <a:srgbClr val="A193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4"/>
            <p:cNvSpPr>
              <a:spLocks noChangeShapeType="1"/>
            </p:cNvSpPr>
            <p:nvPr/>
          </p:nvSpPr>
          <p:spPr bwMode="auto">
            <a:xfrm>
              <a:off x="2304" y="1248"/>
              <a:ext cx="0" cy="96"/>
            </a:xfrm>
            <a:prstGeom prst="line">
              <a:avLst/>
            </a:prstGeom>
            <a:noFill/>
            <a:ln w="25400">
              <a:solidFill>
                <a:srgbClr val="A193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15"/>
            <p:cNvSpPr>
              <a:spLocks noChangeShapeType="1"/>
            </p:cNvSpPr>
            <p:nvPr/>
          </p:nvSpPr>
          <p:spPr bwMode="auto">
            <a:xfrm>
              <a:off x="4832" y="1248"/>
              <a:ext cx="0" cy="96"/>
            </a:xfrm>
            <a:prstGeom prst="line">
              <a:avLst/>
            </a:prstGeom>
            <a:noFill/>
            <a:ln w="25400">
              <a:solidFill>
                <a:srgbClr val="A193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16"/>
            <p:cNvSpPr>
              <a:spLocks noChangeShapeType="1"/>
            </p:cNvSpPr>
            <p:nvPr/>
          </p:nvSpPr>
          <p:spPr bwMode="auto">
            <a:xfrm>
              <a:off x="808" y="1248"/>
              <a:ext cx="1056" cy="0"/>
            </a:xfrm>
            <a:prstGeom prst="line">
              <a:avLst/>
            </a:prstGeom>
            <a:noFill/>
            <a:ln w="25400">
              <a:solidFill>
                <a:srgbClr val="A193C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17"/>
            <p:cNvSpPr>
              <a:spLocks noChangeShapeType="1"/>
            </p:cNvSpPr>
            <p:nvPr/>
          </p:nvSpPr>
          <p:spPr bwMode="auto">
            <a:xfrm>
              <a:off x="2296" y="1248"/>
              <a:ext cx="2544" cy="0"/>
            </a:xfrm>
            <a:prstGeom prst="line">
              <a:avLst/>
            </a:prstGeom>
            <a:noFill/>
            <a:ln w="25400">
              <a:solidFill>
                <a:srgbClr val="A193C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92" name="Text Box 18"/>
          <p:cNvSpPr txBox="1">
            <a:spLocks noChangeArrowheads="1"/>
          </p:cNvSpPr>
          <p:nvPr/>
        </p:nvSpPr>
        <p:spPr bwMode="auto">
          <a:xfrm>
            <a:off x="228600" y="1512888"/>
            <a:ext cx="3681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50000"/>
              </a:spcBef>
              <a:buClrTx/>
              <a:buSzTx/>
              <a:buFontTx/>
              <a:buNone/>
            </a:pPr>
            <a:r>
              <a:rPr lang="en-US" altLang="zh-CN" sz="1800">
                <a:ea typeface="SimSun" panose="02010600030101010101" pitchFamily="2" charset="-122"/>
                <a:cs typeface="Arial" panose="020B0604020202020204" pitchFamily="34" charset="0"/>
              </a:rPr>
              <a:t>How the money is invested</a:t>
            </a:r>
          </a:p>
        </p:txBody>
      </p:sp>
      <p:sp>
        <p:nvSpPr>
          <p:cNvPr id="20493" name="Text Box 19"/>
          <p:cNvSpPr txBox="1">
            <a:spLocks noChangeArrowheads="1"/>
          </p:cNvSpPr>
          <p:nvPr/>
        </p:nvSpPr>
        <p:spPr bwMode="auto">
          <a:xfrm>
            <a:off x="3910013" y="1489075"/>
            <a:ext cx="3900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ts val="575"/>
              </a:spcBef>
              <a:buClr>
                <a:schemeClr val="accent1"/>
              </a:buClr>
              <a:buSzPct val="85000"/>
              <a:buFont typeface="Wingdings 2" panose="05020102010507070707" pitchFamily="18" charset="2"/>
              <a:buChar char=""/>
              <a:defRPr sz="2600" b="1">
                <a:solidFill>
                  <a:schemeClr val="tx1"/>
                </a:solidFill>
                <a:latin typeface="Bookman Old Style" panose="02050604050505020204" pitchFamily="18" charset="0"/>
              </a:defRPr>
            </a:lvl1pPr>
            <a:lvl2pPr marL="742950" indent="-285750" algn="just">
              <a:spcBef>
                <a:spcPts val="375"/>
              </a:spcBef>
              <a:buClr>
                <a:schemeClr val="accent2"/>
              </a:buClr>
              <a:buSzPct val="85000"/>
              <a:buFont typeface="Wingdings 2" panose="05020102010507070707" pitchFamily="18" charset="2"/>
              <a:buChar char=""/>
              <a:defRPr sz="2400" b="1">
                <a:solidFill>
                  <a:schemeClr val="tx1"/>
                </a:solidFill>
                <a:latin typeface="Bookman Old Style" panose="02050604050505020204" pitchFamily="18" charset="0"/>
              </a:defRPr>
            </a:lvl2pPr>
            <a:lvl3pPr marL="1143000" indent="-228600" algn="just">
              <a:spcBef>
                <a:spcPts val="375"/>
              </a:spcBef>
              <a:buClr>
                <a:srgbClr val="B6BDD6"/>
              </a:buClr>
              <a:buSzPct val="85000"/>
              <a:buFont typeface="Wingdings 2" panose="05020102010507070707" pitchFamily="18" charset="2"/>
              <a:buChar char=""/>
              <a:defRPr sz="2000" b="1">
                <a:solidFill>
                  <a:schemeClr val="tx1"/>
                </a:solidFill>
                <a:latin typeface="Bookman Old Style" panose="02050604050505020204" pitchFamily="18" charset="0"/>
              </a:defRPr>
            </a:lvl3pPr>
            <a:lvl4pPr marL="1600200" indent="-228600" algn="just">
              <a:spcBef>
                <a:spcPts val="375"/>
              </a:spcBef>
              <a:buClr>
                <a:srgbClr val="E68422"/>
              </a:buClr>
              <a:buSzPct val="80000"/>
              <a:buFont typeface="Wingdings 2" panose="05020102010507070707" pitchFamily="18" charset="2"/>
              <a:buChar char=""/>
              <a:defRPr sz="2000" b="1">
                <a:solidFill>
                  <a:schemeClr val="tx1"/>
                </a:solidFill>
                <a:latin typeface="Bookman Old Style" panose="02050604050505020204" pitchFamily="18" charset="0"/>
              </a:defRPr>
            </a:lvl4pPr>
            <a:lvl5pPr marL="2057400" indent="-228600" algn="just">
              <a:spcBef>
                <a:spcPts val="375"/>
              </a:spcBef>
              <a:buClr>
                <a:srgbClr val="E68422"/>
              </a:buClr>
              <a:buChar char="o"/>
              <a:defRPr sz="2000" b="1">
                <a:solidFill>
                  <a:schemeClr val="tx1"/>
                </a:solidFill>
                <a:latin typeface="Bookman Old Style" panose="02050604050505020204" pitchFamily="18" charset="0"/>
              </a:defRPr>
            </a:lvl5pPr>
            <a:lvl6pPr marL="25146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6pPr>
            <a:lvl7pPr marL="29718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7pPr>
            <a:lvl8pPr marL="34290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8pPr>
            <a:lvl9pPr marL="3886200" indent="-228600" algn="just" eaLnBrk="0" fontAlgn="base" hangingPunct="0">
              <a:spcBef>
                <a:spcPts val="375"/>
              </a:spcBef>
              <a:spcAft>
                <a:spcPct val="0"/>
              </a:spcAft>
              <a:buClr>
                <a:srgbClr val="E68422"/>
              </a:buClr>
              <a:buChar char="o"/>
              <a:defRPr sz="2000" b="1">
                <a:solidFill>
                  <a:schemeClr val="tx1"/>
                </a:solidFill>
                <a:latin typeface="Bookman Old Style" panose="02050604050505020204" pitchFamily="18" charset="0"/>
              </a:defRPr>
            </a:lvl9pPr>
          </a:lstStyle>
          <a:p>
            <a:pPr algn="ctr" eaLnBrk="1" hangingPunct="1">
              <a:spcBef>
                <a:spcPct val="50000"/>
              </a:spcBef>
              <a:buClrTx/>
              <a:buSzTx/>
              <a:buFontTx/>
              <a:buNone/>
            </a:pPr>
            <a:r>
              <a:rPr lang="en-US" altLang="zh-CN" sz="1800">
                <a:ea typeface="SimSun" panose="02010600030101010101" pitchFamily="2" charset="-122"/>
                <a:cs typeface="Arial" panose="020B0604020202020204" pitchFamily="34" charset="0"/>
              </a:rPr>
              <a:t>Where the money came from</a:t>
            </a:r>
          </a:p>
        </p:txBody>
      </p:sp>
      <p:sp>
        <p:nvSpPr>
          <p:cNvPr id="20494" name="Line 20"/>
          <p:cNvSpPr>
            <a:spLocks noChangeShapeType="1"/>
          </p:cNvSpPr>
          <p:nvPr/>
        </p:nvSpPr>
        <p:spPr bwMode="auto">
          <a:xfrm>
            <a:off x="2362200" y="2895600"/>
            <a:ext cx="0" cy="762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21"/>
          <p:cNvSpPr>
            <a:spLocks noChangeShapeType="1"/>
          </p:cNvSpPr>
          <p:nvPr/>
        </p:nvSpPr>
        <p:spPr bwMode="auto">
          <a:xfrm>
            <a:off x="4748213" y="2908300"/>
            <a:ext cx="0" cy="19685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22"/>
          <p:cNvSpPr>
            <a:spLocks noChangeShapeType="1"/>
          </p:cNvSpPr>
          <p:nvPr/>
        </p:nvSpPr>
        <p:spPr bwMode="auto">
          <a:xfrm>
            <a:off x="7086600" y="2895600"/>
            <a:ext cx="0" cy="838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228600"/>
            <a:ext cx="7696200" cy="762000"/>
          </a:xfrm>
        </p:spPr>
        <p:txBody>
          <a:bodyPr/>
          <a:lstStyle/>
          <a:p>
            <a:pPr eaLnBrk="1" hangingPunct="1"/>
            <a:r>
              <a:rPr lang="en-US" altLang="en-US" sz="3200">
                <a:latin typeface="Aharoni" panose="02010803020104030203" pitchFamily="2" charset="0"/>
                <a:ea typeface="SimSun" panose="02010600030101010101" pitchFamily="2" charset="-122"/>
                <a:cs typeface="Aharoni" panose="02010803020104030203" pitchFamily="2" charset="0"/>
              </a:rPr>
              <a:t>The Balance Sheet</a:t>
            </a:r>
          </a:p>
        </p:txBody>
      </p:sp>
      <p:sp>
        <p:nvSpPr>
          <p:cNvPr id="22531" name="Rectangle 3"/>
          <p:cNvSpPr>
            <a:spLocks noGrp="1" noChangeArrowheads="1"/>
          </p:cNvSpPr>
          <p:nvPr>
            <p:ph idx="1"/>
          </p:nvPr>
        </p:nvSpPr>
        <p:spPr>
          <a:xfrm>
            <a:off x="304800" y="990600"/>
            <a:ext cx="8534400" cy="4525963"/>
          </a:xfrm>
        </p:spPr>
        <p:txBody>
          <a:bodyPr/>
          <a:lstStyle/>
          <a:p>
            <a:pPr eaLnBrk="1" hangingPunct="1"/>
            <a:r>
              <a:rPr lang="en-US" altLang="en-US" sz="2800"/>
              <a:t>Net working capital</a:t>
            </a:r>
          </a:p>
          <a:p>
            <a:pPr lvl="1" eaLnBrk="1" hangingPunct="1"/>
            <a:r>
              <a:rPr lang="en-US" altLang="en-US" sz="2800"/>
              <a:t>Current Assets minus Current Liabilities</a:t>
            </a:r>
          </a:p>
          <a:p>
            <a:pPr lvl="1" eaLnBrk="1" hangingPunct="1"/>
            <a:r>
              <a:rPr lang="en-US" altLang="en-US" sz="2800"/>
              <a:t>Usually positive for a healthy firm</a:t>
            </a:r>
          </a:p>
          <a:p>
            <a:pPr lvl="1" eaLnBrk="1" hangingPunct="1"/>
            <a:endParaRPr lang="en-US" altLang="en-US" sz="2800"/>
          </a:p>
          <a:p>
            <a:pPr lvl="1" eaLnBrk="1" hangingPunct="1"/>
            <a:endParaRPr lang="en-US" altLang="en-US" sz="2800"/>
          </a:p>
          <a:p>
            <a:pPr eaLnBrk="1" hangingPunct="1"/>
            <a:r>
              <a:rPr lang="en-US" altLang="en-US" sz="2800"/>
              <a:t>Liquidity</a:t>
            </a:r>
          </a:p>
          <a:p>
            <a:pPr lvl="1" eaLnBrk="1" hangingPunct="1">
              <a:buFont typeface="Arial" panose="020B0604020202020204" pitchFamily="34" charset="0"/>
              <a:buChar char="−"/>
            </a:pPr>
            <a:r>
              <a:rPr lang="en-US" altLang="en-US" sz="2800"/>
              <a:t>Speed and ease of conversion to cash without significant loss of value</a:t>
            </a:r>
          </a:p>
          <a:p>
            <a:pPr lvl="1" eaLnBrk="1" hangingPunct="1">
              <a:buFont typeface="Arial" panose="020B0604020202020204" pitchFamily="34" charset="0"/>
              <a:buChar char="−"/>
            </a:pPr>
            <a:r>
              <a:rPr lang="en-US" altLang="en-US" sz="2800"/>
              <a:t>Valuable in avoiding financial distress</a:t>
            </a:r>
          </a:p>
          <a:p>
            <a:pPr lvl="1" eaLnBrk="1" hangingPunct="1"/>
            <a:endParaRPr lang="en-US" altLang="en-US"/>
          </a:p>
        </p:txBody>
      </p:sp>
      <p:sp>
        <p:nvSpPr>
          <p:cNvPr id="22532" name="Rectangle 2"/>
          <p:cNvSpPr>
            <a:spLocks noChangeArrowheads="1"/>
          </p:cNvSpPr>
          <p:nvPr/>
        </p:nvSpPr>
        <p:spPr bwMode="auto">
          <a:xfrm>
            <a:off x="190500" y="25908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2" panose="05020102010507070707" pitchFamily="18" charset="2"/>
              <a:buNone/>
            </a:pPr>
            <a:r>
              <a:rPr lang="en-US" altLang="en-US" sz="3200" b="1">
                <a:solidFill>
                  <a:srgbClr val="FF0000"/>
                </a:solidFill>
              </a:rPr>
              <a:t>NWC = Current Assets – Current Liabilities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52450" y="274638"/>
            <a:ext cx="7886700" cy="715962"/>
          </a:xfrm>
        </p:spPr>
        <p:txBody>
          <a:bodyPr/>
          <a:lstStyle/>
          <a:p>
            <a:pPr eaLnBrk="1" hangingPunct="1"/>
            <a:r>
              <a:rPr lang="en-US" altLang="en-US" sz="3200" dirty="0">
                <a:latin typeface="Aharoni" panose="02010803020104030203" pitchFamily="2" charset="0"/>
                <a:ea typeface="SimSun" panose="02010600030101010101" pitchFamily="2" charset="-122"/>
                <a:cs typeface="Aharoni" panose="02010803020104030203" pitchFamily="2" charset="0"/>
              </a:rPr>
              <a:t>Concept of Liquidity</a:t>
            </a:r>
          </a:p>
        </p:txBody>
      </p:sp>
      <p:sp>
        <p:nvSpPr>
          <p:cNvPr id="54275" name="Rectangle 3"/>
          <p:cNvSpPr>
            <a:spLocks noGrp="1" noChangeArrowheads="1"/>
          </p:cNvSpPr>
          <p:nvPr>
            <p:ph idx="1"/>
          </p:nvPr>
        </p:nvSpPr>
        <p:spPr>
          <a:xfrm>
            <a:off x="304800" y="1057275"/>
            <a:ext cx="8305800" cy="4525963"/>
          </a:xfrm>
        </p:spPr>
        <p:txBody>
          <a:bodyPr/>
          <a:lstStyle/>
          <a:p>
            <a:pPr eaLnBrk="1" hangingPunct="1"/>
            <a:r>
              <a:rPr lang="en-US" altLang="en-US" sz="2400"/>
              <a:t>Ability to convert to cash quickly without a significant loss in value</a:t>
            </a:r>
          </a:p>
          <a:p>
            <a:pPr eaLnBrk="1" hangingPunct="1"/>
            <a:r>
              <a:rPr lang="en-US" altLang="en-US" sz="2400"/>
              <a:t>Liquid firms are less likely to experience financial distress</a:t>
            </a:r>
          </a:p>
          <a:p>
            <a:pPr eaLnBrk="1" hangingPunct="1"/>
            <a:r>
              <a:rPr lang="en-US" altLang="en-US" sz="2400"/>
              <a:t>But liquid assets typically earn a lower return</a:t>
            </a:r>
          </a:p>
          <a:p>
            <a:pPr eaLnBrk="1" hangingPunct="1"/>
            <a:r>
              <a:rPr lang="en-US" altLang="en-US" sz="2400"/>
              <a:t>Trade-off to find balance between liquid and illiquid </a:t>
            </a:r>
            <a:r>
              <a:rPr lang="en-US" altLang="en-US" sz="2800"/>
              <a:t>assets</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91000"/>
            <a:ext cx="3581400" cy="205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10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10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10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10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7.0&quot;&gt;&lt;object type=&quot;1&quot; unique_id=&quot;10001&quot;&gt;&lt;object type=&quot;8&quot; unique_id=&quot;15205&quot;&gt;&lt;/object&gt;&lt;object type=&quot;2&quot; unique_id=&quot;15206&quot;&gt;&lt;object type=&quot;3&quot; unique_id=&quot;15207&quot;&gt;&lt;property id=&quot;20148&quot; value=&quot;5&quot;/&gt;&lt;property id=&quot;20300&quot; value=&quot;Slide 1&quot;/&gt;&lt;property id=&quot;20307&quot; value=&quot;257&quot;/&gt;&lt;/object&gt;&lt;object type=&quot;3&quot; unique_id=&quot;15208&quot;&gt;&lt;property id=&quot;20148&quot; value=&quot;5&quot;/&gt;&lt;property id=&quot;20300&quot; value=&quot;Slide 2&quot;/&gt;&lt;property id=&quot;20307&quot; value=&quot;282&quot;/&gt;&lt;/object&gt;&lt;object type=&quot;3&quot; unique_id=&quot;15209&quot;&gt;&lt;property id=&quot;20148&quot; value=&quot;5&quot;/&gt;&lt;property id=&quot;20300&quot; value=&quot;Slide 3&quot;/&gt;&lt;property id=&quot;20307&quot; value=&quot;306&quot;/&gt;&lt;/object&gt;&lt;object type=&quot;3&quot; unique_id=&quot;15210&quot;&gt;&lt;property id=&quot;20148&quot; value=&quot;5&quot;/&gt;&lt;property id=&quot;20300&quot; value=&quot;Slide 4 - &amp;quot;Balance Sheet&amp;quot;&quot;/&gt;&lt;property id=&quot;20307&quot; value=&quot;265&quot;/&gt;&lt;/object&gt;&lt;object type=&quot;3&quot; unique_id=&quot;15211&quot;&gt;&lt;property id=&quot;20148&quot; value=&quot;5&quot;/&gt;&lt;property id=&quot;20300&quot; value=&quot;Slide 5 - &amp;quot;Balance Sheet&amp;quot;&quot;/&gt;&lt;property id=&quot;20307&quot; value=&quot;267&quot;/&gt;&lt;/object&gt;&lt;object type=&quot;3&quot; unique_id=&quot;15212&quot;&gt;&lt;property id=&quot;20148&quot; value=&quot;5&quot;/&gt;&lt;property id=&quot;20300&quot; value=&quot;Slide 6 - &amp;quot;The Balance Sheet &amp;#x0D;&amp;#x0A;Figure 2.1&amp;quot;&quot;/&gt;&lt;property id=&quot;20307&quot; value=&quot;266&quot;/&gt;&lt;/object&gt;&lt;object type=&quot;3&quot; unique_id=&quot;15213&quot;&gt;&lt;property id=&quot;20148&quot; value=&quot;5&quot;/&gt;&lt;property id=&quot;20300&quot; value=&quot;Slide 7 - &amp;quot;Net Working Capital &amp;quot;&quot;/&gt;&lt;property id=&quot;20307&quot; value=&quot;268&quot;/&gt;&lt;/object&gt;&lt;object type=&quot;3&quot; unique_id=&quot;15214&quot;&gt;&lt;property id=&quot;20148&quot; value=&quot;5&quot;/&gt;&lt;property id=&quot;20300&quot; value=&quot;Slide 8 - &amp;quot;Liquidity&amp;quot;&quot;/&gt;&lt;property id=&quot;20307&quot; value=&quot;269&quot;/&gt;&lt;/object&gt;&lt;object type=&quot;3&quot; unique_id=&quot;15215&quot;&gt;&lt;property id=&quot;20148&quot; value=&quot;5&quot;/&gt;&lt;property id=&quot;20300&quot; value=&quot;Slide 9 - &amp;quot;US Corporation Balance Sheet – Table 2.1&amp;quot;&quot;/&gt;&lt;property id=&quot;20307&quot; value=&quot;270&quot;/&gt;&lt;/object&gt;&lt;object type=&quot;3&quot; unique_id=&quot;15216&quot;&gt;&lt;property id=&quot;20148&quot; value=&quot;5&quot;/&gt;&lt;property id=&quot;20300&quot; value=&quot;Slide 10&quot;/&gt;&lt;property id=&quot;20307&quot; value=&quot;273&quot;/&gt;&lt;/object&gt;&lt;object type=&quot;3&quot; unique_id=&quot;15217&quot;&gt;&lt;property id=&quot;20148&quot; value=&quot;5&quot;/&gt;&lt;property id=&quot;20300&quot; value=&quot;Slide 11 - &amp;quot;Market Value vs. Book Value&amp;quot;&quot;/&gt;&lt;property id=&quot;20307&quot; value=&quot;271&quot;/&gt;&lt;/object&gt;&lt;object type=&quot;3&quot; unique_id=&quot;15218&quot;&gt;&lt;property id=&quot;20148&quot; value=&quot;5&quot;/&gt;&lt;property id=&quot;20300&quot; value=&quot;Slide 12 - &amp;quot;Market Value vs. Book Value&amp;#x0D;&amp;#x0A;Classroom Discussion Questions&amp;quot;&quot;/&gt;&lt;property id=&quot;20307&quot; value=&quot;274&quot;/&gt;&lt;/object&gt;&lt;object type=&quot;3&quot; unique_id=&quot;15219&quot;&gt;&lt;property id=&quot;20148&quot; value=&quot;5&quot;/&gt;&lt;property id=&quot;20300&quot; value=&quot;Slide 13 - &amp;quot;Example 2.2 Klingon Corporation&amp;quot;&quot;/&gt;&lt;property id=&quot;20307&quot; value=&quot;275&quot;/&gt;&lt;/object&gt;&lt;object type=&quot;3&quot; unique_id=&quot;15220&quot;&gt;&lt;property id=&quot;20148&quot; value=&quot;5&quot;/&gt;&lt;property id=&quot;20300&quot; value=&quot;Slide 14&quot;/&gt;&lt;property id=&quot;20307&quot; value=&quot;285&quot;/&gt;&lt;/object&gt;&lt;object type=&quot;3&quot; unique_id=&quot;15221&quot;&gt;&lt;property id=&quot;20148&quot; value=&quot;5&quot;/&gt;&lt;property id=&quot;20300&quot; value=&quot;Slide 15 - &amp;quot;Income Statement&amp;quot;&quot;/&gt;&lt;property id=&quot;20307&quot; value=&quot;276&quot;/&gt;&lt;/object&gt;&lt;object type=&quot;3&quot; unique_id=&quot;15222&quot;&gt;&lt;property id=&quot;20148&quot; value=&quot;5&quot;/&gt;&lt;property id=&quot;20300&quot; value=&quot;Slide 16 - &amp;quot;US Corporation Income Statement – Table 2.2&amp;quot;&quot;/&gt;&lt;property id=&quot;20307&quot; value=&quot;277&quot;/&gt;&lt;/object&gt;&lt;object type=&quot;3&quot; unique_id=&quot;15223&quot;&gt;&lt;property id=&quot;20148&quot; value=&quot;5&quot;/&gt;&lt;property id=&quot;20300&quot; value=&quot;Slide 17 - &amp;quot;Work the Web Example&amp;quot;&quot;/&gt;&lt;property id=&quot;20307&quot; value=&quot;278&quot;/&gt;&lt;/object&gt;&lt;object type=&quot;3&quot; unique_id=&quot;15224&quot;&gt;&lt;property id=&quot;20148&quot; value=&quot;5&quot;/&gt;&lt;property id=&quot;20300&quot; value=&quot;Slide 18&quot;/&gt;&lt;property id=&quot;20307&quot; value=&quot;284&quot;/&gt;&lt;/object&gt;&lt;object type=&quot;3&quot; unique_id=&quot;15225&quot;&gt;&lt;property id=&quot;20148&quot; value=&quot;5&quot;/&gt;&lt;property id=&quot;20300&quot; value=&quot;Slide 19 - &amp;quot;Taxes&amp;quot;&quot;/&gt;&lt;property id=&quot;20307&quot; value=&quot;279&quot;/&gt;&lt;/object&gt;&lt;object type=&quot;3&quot; unique_id=&quot;15226&quot;&gt;&lt;property id=&quot;20148&quot; value=&quot;5&quot;/&gt;&lt;property id=&quot;20300&quot; value=&quot;Slide 20 - &amp;quot;Corporate Progressive Taxes&amp;quot;&quot;/&gt;&lt;property id=&quot;20307&quot; value=&quot;301&quot;/&gt;&lt;/object&gt;&lt;object type=&quot;3&quot; unique_id=&quot;15227&quot;&gt;&lt;property id=&quot;20148&quot; value=&quot;5&quot;/&gt;&lt;property id=&quot;20300&quot; value=&quot;Slide 21 - &amp;quot;Corporate Progressive Taxes&amp;quot;&quot;/&gt;&lt;property id=&quot;20307&quot; value=&quot;302&quot;/&gt;&lt;/object&gt;&lt;object type=&quot;3&quot; unique_id=&quot;15228&quot;&gt;&lt;property id=&quot;20148&quot; value=&quot;5&quot;/&gt;&lt;property id=&quot;20300&quot; value=&quot;Slide 22 - &amp;quot;Corporate Progressive Taxes&amp;quot;&quot;/&gt;&lt;property id=&quot;20307&quot; value=&quot;303&quot;/&gt;&lt;/object&gt;&lt;object type=&quot;3&quot; unique_id=&quot;15229&quot;&gt;&lt;property id=&quot;20148&quot; value=&quot;5&quot;/&gt;&lt;property id=&quot;20300&quot; value=&quot;Slide 23 - &amp;quot;Corporate Tax Rates&amp;quot;&quot;/&gt;&lt;property id=&quot;20307&quot; value=&quot;304&quot;/&gt;&lt;/object&gt;&lt;object type=&quot;3&quot; unique_id=&quot;15230&quot;&gt;&lt;property id=&quot;20148&quot; value=&quot;5&quot;/&gt;&lt;property id=&quot;20300&quot; value=&quot;Slide 24 - &amp;quot;Example: Marginal Vs. Average Rates&amp;quot;&quot;/&gt;&lt;property id=&quot;20307&quot; value=&quot;281&quot;/&gt;&lt;/object&gt;&lt;object type=&quot;3&quot; unique_id=&quot;15231&quot;&gt;&lt;property id=&quot;20148&quot; value=&quot;5&quot;/&gt;&lt;property id=&quot;20300&quot; value=&quot;Slide 25 - &amp;quot;Corporate Tax Rates&amp;quot;&quot;/&gt;&lt;property id=&quot;20307&quot; value=&quot;305&quot;/&gt;&lt;/object&gt;&lt;object type=&quot;3&quot; unique_id=&quot;15232&quot;&gt;&lt;property id=&quot;20148&quot; value=&quot;5&quot;/&gt;&lt;property id=&quot;20300&quot; value=&quot;Slide 26&quot;/&gt;&lt;property id=&quot;20307&quot; value=&quot;283&quot;/&gt;&lt;/object&gt;&lt;object type=&quot;3&quot; unique_id=&quot;15233&quot;&gt;&lt;property id=&quot;20148&quot; value=&quot;5&quot;/&gt;&lt;property id=&quot;20300&quot; value=&quot;Slide 27 - &amp;quot;The Concept of Cash Flow&amp;quot;&quot;/&gt;&lt;property id=&quot;20307&quot; value=&quot;286&quot;/&gt;&lt;/object&gt;&lt;object type=&quot;3&quot; unique_id=&quot;15234&quot;&gt;&lt;property id=&quot;20148&quot; value=&quot;5&quot;/&gt;&lt;property id=&quot;20300&quot; value=&quot;Slide 28 - &amp;quot;Cash Flow Summary Table 2.6&amp;quot;&quot;/&gt;&lt;property id=&quot;20307&quot; value=&quot;290&quot;/&gt;&lt;/object&gt;&lt;object type=&quot;3&quot; unique_id=&quot;15235&quot;&gt;&lt;property id=&quot;20148&quot; value=&quot;5&quot;/&gt;&lt;property id=&quot;20300&quot; value=&quot;Slide 29 - &amp;quot;Cash Flow From Assets&amp;quot;&quot;/&gt;&lt;property id=&quot;20307&quot; value=&quot;287&quot;/&gt;&lt;/object&gt;&lt;object type=&quot;3&quot; unique_id=&quot;15236&quot;&gt;&lt;property id=&quot;20148&quot; value=&quot;5&quot;/&gt;&lt;property id=&quot;20300&quot; value=&quot;Slide 30 - &amp;quot;Example of CCFA: Part I&amp;quot;&quot;/&gt;&lt;property id=&quot;20307&quot; value=&quot;289&quot;/&gt;&lt;/object&gt;&lt;object type=&quot;3&quot; unique_id=&quot;15237&quot;&gt;&lt;property id=&quot;20148&quot; value=&quot;5&quot;/&gt;&lt;property id=&quot;20300&quot; value=&quot;Slide 31 - &amp;quot;Cash Flow From Assets&amp;quot;&quot;/&gt;&lt;property id=&quot;20307&quot; value=&quot;291&quot;/&gt;&lt;/object&gt;&lt;object type=&quot;3&quot; unique_id=&quot;15238&quot;&gt;&lt;property id=&quot;20148&quot; value=&quot;5&quot;/&gt;&lt;property id=&quot;20300&quot; value=&quot;Slide 32 - &amp;quot;Example of CCFA: Part II&amp;quot;&quot;/&gt;&lt;property id=&quot;20307&quot; value=&quot;288&quot;/&gt;&lt;/object&gt;&lt;object type=&quot;3&quot; unique_id=&quot;15239&quot;&gt;&lt;property id=&quot;20148&quot; value=&quot;5&quot;/&gt;&lt;property id=&quot;20300&quot; value=&quot;Slide 33 - &amp;quot;The Big Picture Problem: Balance Sheet and Income Statement Information&amp;quot;&quot;/&gt;&lt;property id=&quot;20307&quot; value=&quot;292&quot;/&gt;&lt;/object&gt;&lt;object type=&quot;3&quot; unique_id=&quot;15240&quot;&gt;&lt;property id=&quot;20148&quot; value=&quot;5&quot;/&gt;&lt;property id=&quot;20300&quot; value=&quot;Slide 34 - &amp;quot;Task: use the information on the previous slide to compute the following:&amp;quot;&quot;/&gt;&lt;property id=&quot;20307&quot; value=&quot;298&quot;/&gt;&lt;/object&gt;&lt;object type=&quot;3&quot; unique_id=&quot;15241&quot;&gt;&lt;property id=&quot;20148&quot; value=&quot;5&quot;/&gt;&lt;property id=&quot;20300&quot; value=&quot;Slide 35 - &amp;quot;Cash Flow Problem Answers:&amp;quot;&quot;/&gt;&lt;property id=&quot;20307&quot; value=&quot;293&quot;/&gt;&lt;/object&gt;&lt;object type=&quot;3&quot; unique_id=&quot;15242&quot;&gt;&lt;property id=&quot;20148&quot; value=&quot;5&quot;/&gt;&lt;property id=&quot;20300&quot; value=&quot;Slide 36 - &amp;quot;Quick Quiz&amp;quot;&quot;/&gt;&lt;property id=&quot;20307&quot; value=&quot;294&quot;/&gt;&lt;/object&gt;&lt;object type=&quot;3&quot; unique_id=&quot;15243&quot;&gt;&lt;property id=&quot;20148&quot; value=&quot;5&quot;/&gt;&lt;property id=&quot;20300&quot; value=&quot;Slide 37 - &amp;quot;Quick Quiz&amp;quot;&quot;/&gt;&lt;property id=&quot;20307&quot; value=&quot;299&quot;/&gt;&lt;/object&gt;&lt;object type=&quot;3&quot; unique_id=&quot;15244&quot;&gt;&lt;property id=&quot;20148&quot; value=&quot;5&quot;/&gt;&lt;property id=&quot;20300&quot; value=&quot;Slide 38 - &amp;quot;Comprehensive Problem&amp;quot;&quot;/&gt;&lt;property id=&quot;20307&quot; value=&quot;296&quot;/&gt;&lt;/object&gt;&lt;object type=&quot;3&quot; unique_id=&quot;15245&quot;&gt;&lt;property id=&quot;20148&quot; value=&quot;5&quot;/&gt;&lt;property id=&quot;20300&quot; value=&quot;Slide 39 - &amp;quot;Ethics Issues&amp;quot;&quot;/&gt;&lt;property id=&quot;20307&quot; value=&quot;297&quot;/&gt;&lt;/object&gt;&lt;object type=&quot;3&quot; unique_id=&quot;15246&quot;&gt;&lt;property id=&quot;20148&quot; value=&quot;5&quot;/&gt;&lt;property id=&quot;20300&quot; value=&quot;Slide 40&quot;/&gt;&lt;property id=&quot;20307&quot; value=&quot;259&quot;/&gt;&lt;/object&gt;&lt;object type=&quot;3&quot; unique_id=&quot;15247&quot;&gt;&lt;property id=&quot;20148&quot; value=&quot;5&quot;/&gt;&lt;property id=&quot;20300&quot; value=&quot;Slide 41&quot;/&gt;&lt;property id=&quot;20307&quot; value=&quot;260&quot;/&gt;&lt;/object&gt;&lt;object type=&quot;3&quot; unique_id=&quot;15248&quot;&gt;&lt;property id=&quot;20148&quot; value=&quot;5&quot;/&gt;&lt;property id=&quot;20300&quot; value=&quot;Slide 42&quot;/&gt;&lt;property id=&quot;20307&quot; value=&quot;261&quot;/&gt;&lt;/object&gt;&lt;object type=&quot;3&quot; unique_id=&quot;15249&quot;&gt;&lt;property id=&quot;20148&quot; value=&quot;5&quot;/&gt;&lt;property id=&quot;20300&quot; value=&quot;Slide 43&quot;/&gt;&lt;property id=&quot;20307&quot; value=&quot;262&quot;/&gt;&lt;/object&gt;&lt;object type=&quot;3&quot; unique_id=&quot;15250&quot;&gt;&lt;property id=&quot;20148&quot; value=&quot;5&quot;/&gt;&lt;property id=&quot;20300&quot; value=&quot;Slide 44&quot;/&gt;&lt;property id=&quot;20307&quot; value=&quot;300&quot;/&gt;&lt;/object&gt;&lt;/object&gt;&lt;/object&gt;&lt;/database&gt;"/>
  <p:tag name="SECTOMILLISECCONVERTED" val="1"/>
</p:tagLst>
</file>

<file path=ppt/theme/theme1.xml><?xml version="1.0" encoding="utf-8"?>
<a:theme xmlns:a="http://schemas.openxmlformats.org/drawingml/2006/main" name="1_Equity">
  <a:themeElements>
    <a:clrScheme name="1_Equity 1">
      <a:dk1>
        <a:srgbClr val="000000"/>
      </a:dk1>
      <a:lt1>
        <a:srgbClr val="FFFFFF"/>
      </a:lt1>
      <a:dk2>
        <a:srgbClr val="2F5897"/>
      </a:dk2>
      <a:lt2>
        <a:srgbClr val="E4E9EF"/>
      </a:lt2>
      <a:accent1>
        <a:srgbClr val="6076B4"/>
      </a:accent1>
      <a:accent2>
        <a:srgbClr val="9C5252"/>
      </a:accent2>
      <a:accent3>
        <a:srgbClr val="FFFFFF"/>
      </a:accent3>
      <a:accent4>
        <a:srgbClr val="000000"/>
      </a:accent4>
      <a:accent5>
        <a:srgbClr val="B6BDD6"/>
      </a:accent5>
      <a:accent6>
        <a:srgbClr val="8D4949"/>
      </a:accent6>
      <a:hlink>
        <a:srgbClr val="3399FF"/>
      </a:hlink>
      <a:folHlink>
        <a:srgbClr val="B2B2B2"/>
      </a:folHlink>
    </a:clrScheme>
    <a:fontScheme name="1_Equity">
      <a:majorFont>
        <a:latin typeface="Franklin Gothic Book"/>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quity 1">
        <a:dk1>
          <a:srgbClr val="000000"/>
        </a:dk1>
        <a:lt1>
          <a:srgbClr val="FFFFFF"/>
        </a:lt1>
        <a:dk2>
          <a:srgbClr val="2F5897"/>
        </a:dk2>
        <a:lt2>
          <a:srgbClr val="E4E9EF"/>
        </a:lt2>
        <a:accent1>
          <a:srgbClr val="6076B4"/>
        </a:accent1>
        <a:accent2>
          <a:srgbClr val="9C5252"/>
        </a:accent2>
        <a:accent3>
          <a:srgbClr val="FFFFFF"/>
        </a:accent3>
        <a:accent4>
          <a:srgbClr val="000000"/>
        </a:accent4>
        <a:accent5>
          <a:srgbClr val="B6BDD6"/>
        </a:accent5>
        <a:accent6>
          <a:srgbClr val="8D4949"/>
        </a:accent6>
        <a:hlink>
          <a:srgbClr val="3399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1840</Words>
  <Application>Microsoft Office PowerPoint</Application>
  <PresentationFormat>On-screen Show (4:3)</PresentationFormat>
  <Paragraphs>227</Paragraphs>
  <Slides>32</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Aharoni</vt:lpstr>
      <vt:lpstr>Arial</vt:lpstr>
      <vt:lpstr>Bookman Old Style</vt:lpstr>
      <vt:lpstr>Calibri</vt:lpstr>
      <vt:lpstr>Franklin Gothic Book</vt:lpstr>
      <vt:lpstr>Times New Roman</vt:lpstr>
      <vt:lpstr>Wingdings</vt:lpstr>
      <vt:lpstr>Wingdings 2</vt:lpstr>
      <vt:lpstr>1_Equity</vt:lpstr>
      <vt:lpstr>Worksheet</vt:lpstr>
      <vt:lpstr>PowerPoint Presentation</vt:lpstr>
      <vt:lpstr>PowerPoint Presentation</vt:lpstr>
      <vt:lpstr>The Balance Sheet</vt:lpstr>
      <vt:lpstr>The Balance Sheet</vt:lpstr>
      <vt:lpstr>The Balance Sheet</vt:lpstr>
      <vt:lpstr>Balance Sheet Classification: Overview</vt:lpstr>
      <vt:lpstr>Elements of the Balance Sheet</vt:lpstr>
      <vt:lpstr>The Balance Sheet</vt:lpstr>
      <vt:lpstr>Concept of Liquidity</vt:lpstr>
      <vt:lpstr>Balance Sheet Once Again</vt:lpstr>
      <vt:lpstr>PowerPoint Presentation</vt:lpstr>
      <vt:lpstr>Book versus Market</vt:lpstr>
      <vt:lpstr>Book versus Market</vt:lpstr>
      <vt:lpstr>PowerPoint Presentation</vt:lpstr>
      <vt:lpstr>Income Statement</vt:lpstr>
      <vt:lpstr>PowerPoint Presentation</vt:lpstr>
      <vt:lpstr>Noncash Items</vt:lpstr>
      <vt:lpstr>Time and Costs</vt:lpstr>
      <vt:lpstr>Earnings and Dividend Per Share</vt:lpstr>
      <vt:lpstr>Financial Statements</vt:lpstr>
      <vt:lpstr>Financial Statements</vt:lpstr>
      <vt:lpstr>Taxes</vt:lpstr>
      <vt:lpstr>PowerPoint Presentation</vt:lpstr>
      <vt:lpstr>Corporate Progressive Taxes</vt:lpstr>
      <vt:lpstr>Example: Marginal Vs. Average Rates</vt:lpstr>
      <vt:lpstr>Tax on $4 million</vt:lpstr>
      <vt:lpstr>The Concept of Cash Flow</vt:lpstr>
      <vt:lpstr>Cash Flow From Assets</vt:lpstr>
      <vt:lpstr>Example: U.S. Corporation</vt:lpstr>
      <vt:lpstr>Example: U.S. Corporation</vt:lpstr>
      <vt:lpstr>Cash Flow Summary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Lecture - Financial Statements, Taxes, and Cash Flow</dc:title>
  <dc:creator>Dennis</dc:creator>
  <cp:lastModifiedBy>Dennis McCornac</cp:lastModifiedBy>
  <cp:revision>128</cp:revision>
  <cp:lastPrinted>2015-03-03T12:34:46Z</cp:lastPrinted>
  <dcterms:created xsi:type="dcterms:W3CDTF">2012-01-15T21:59:36Z</dcterms:created>
  <dcterms:modified xsi:type="dcterms:W3CDTF">2020-09-01T10:20:31Z</dcterms:modified>
</cp:coreProperties>
</file>