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6" r:id="rId1"/>
  </p:sldMasterIdLst>
  <p:notesMasterIdLst>
    <p:notesMasterId r:id="rId42"/>
  </p:notesMasterIdLst>
  <p:handoutMasterIdLst>
    <p:handoutMasterId r:id="rId43"/>
  </p:handoutMasterIdLst>
  <p:sldIdLst>
    <p:sldId id="419" r:id="rId2"/>
    <p:sldId id="559" r:id="rId3"/>
    <p:sldId id="513" r:id="rId4"/>
    <p:sldId id="516" r:id="rId5"/>
    <p:sldId id="518" r:id="rId6"/>
    <p:sldId id="537" r:id="rId7"/>
    <p:sldId id="538" r:id="rId8"/>
    <p:sldId id="521" r:id="rId9"/>
    <p:sldId id="539" r:id="rId10"/>
    <p:sldId id="540" r:id="rId11"/>
    <p:sldId id="541" r:id="rId12"/>
    <p:sldId id="542" r:id="rId13"/>
    <p:sldId id="543" r:id="rId14"/>
    <p:sldId id="544" r:id="rId15"/>
    <p:sldId id="545" r:id="rId16"/>
    <p:sldId id="546" r:id="rId17"/>
    <p:sldId id="527" r:id="rId18"/>
    <p:sldId id="439" r:id="rId19"/>
    <p:sldId id="451" r:id="rId20"/>
    <p:sldId id="548" r:id="rId21"/>
    <p:sldId id="549" r:id="rId22"/>
    <p:sldId id="550" r:id="rId23"/>
    <p:sldId id="551" r:id="rId24"/>
    <p:sldId id="552" r:id="rId25"/>
    <p:sldId id="553" r:id="rId26"/>
    <p:sldId id="554" r:id="rId27"/>
    <p:sldId id="555" r:id="rId28"/>
    <p:sldId id="556" r:id="rId29"/>
    <p:sldId id="557" r:id="rId30"/>
    <p:sldId id="558" r:id="rId31"/>
    <p:sldId id="401" r:id="rId32"/>
    <p:sldId id="534" r:id="rId33"/>
    <p:sldId id="535" r:id="rId34"/>
    <p:sldId id="494" r:id="rId35"/>
    <p:sldId id="563" r:id="rId36"/>
    <p:sldId id="560" r:id="rId37"/>
    <p:sldId id="562" r:id="rId38"/>
    <p:sldId id="495" r:id="rId39"/>
    <p:sldId id="565" r:id="rId40"/>
    <p:sldId id="566" r:id="rId4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537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ADFF"/>
    <a:srgbClr val="333399"/>
    <a:srgbClr val="66CCFF"/>
    <a:srgbClr val="FFCCFF"/>
    <a:srgbClr val="8CF4EA"/>
    <a:srgbClr val="0000FF"/>
    <a:srgbClr val="6600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75622" autoAdjust="0"/>
  </p:normalViewPr>
  <p:slideViewPr>
    <p:cSldViewPr>
      <p:cViewPr varScale="1">
        <p:scale>
          <a:sx n="58" d="100"/>
          <a:sy n="58" d="100"/>
        </p:scale>
        <p:origin x="1540" y="80"/>
      </p:cViewPr>
      <p:guideLst>
        <p:guide orient="horz" pos="1200"/>
        <p:guide pos="5376"/>
      </p:guideLst>
    </p:cSldViewPr>
  </p:slideViewPr>
  <p:outlineViewPr>
    <p:cViewPr>
      <p:scale>
        <a:sx n="33" d="100"/>
        <a:sy n="33" d="100"/>
      </p:scale>
      <p:origin x="0" y="6768"/>
    </p:cViewPr>
  </p:outlineViewPr>
  <p:notesTextViewPr>
    <p:cViewPr>
      <p:scale>
        <a:sx n="100" d="100"/>
        <a:sy n="100" d="100"/>
      </p:scale>
      <p:origin x="0" y="0"/>
    </p:cViewPr>
  </p:notesTextViewPr>
  <p:sorterViewPr>
    <p:cViewPr varScale="1">
      <p:scale>
        <a:sx n="100" d="100"/>
        <a:sy n="100" d="100"/>
      </p:scale>
      <p:origin x="0" y="-8635"/>
    </p:cViewPr>
  </p:sorterViewPr>
  <p:notesViewPr>
    <p:cSldViewPr>
      <p:cViewPr varScale="1">
        <p:scale>
          <a:sx n="60" d="100"/>
          <a:sy n="60" d="100"/>
        </p:scale>
        <p:origin x="-292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AAEE2-CB34-4E2F-A626-A1E3E9694EFE}" type="doc">
      <dgm:prSet loTypeId="urn:microsoft.com/office/officeart/2005/8/layout/orgChart1" loCatId="hierarchy" qsTypeId="urn:microsoft.com/office/officeart/2005/8/quickstyle/simple1" qsCatId="simple" csTypeId="urn:microsoft.com/office/officeart/2005/8/colors/accent1_2" csCatId="accent1" phldr="1"/>
      <dgm:spPr/>
    </dgm:pt>
    <dgm:pt modelId="{4AE11719-FA40-41D6-9853-7DF1DD7B7E1A}">
      <dgm:prSet/>
      <dgm:spPr>
        <a:solidFill>
          <a:srgbClr val="FFFF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Financial markets</a:t>
          </a:r>
          <a:endParaRPr kumimoji="0" lang="ru-RU" altLang="en-US" b="0" i="0" u="none" strike="noStrike" cap="none" normalizeH="0" baseline="0">
            <a:ln>
              <a:noFill/>
            </a:ln>
            <a:solidFill>
              <a:schemeClr val="tx1"/>
            </a:solidFill>
            <a:effectLst/>
            <a:latin typeface="Arial" panose="020B0604020202020204" pitchFamily="34" charset="0"/>
          </a:endParaRPr>
        </a:p>
      </dgm:t>
    </dgm:pt>
    <dgm:pt modelId="{194487AC-5FFF-424E-A7B5-794971798B03}" type="parTrans" cxnId="{5F3A940D-16F9-470F-B5E9-C32C42A8CD98}">
      <dgm:prSet/>
      <dgm:spPr/>
      <dgm:t>
        <a:bodyPr/>
        <a:lstStyle/>
        <a:p>
          <a:endParaRPr lang="en-US"/>
        </a:p>
      </dgm:t>
    </dgm:pt>
    <dgm:pt modelId="{3C0E4A39-58CC-41C5-BEA0-D39EAD4C946D}" type="sibTrans" cxnId="{5F3A940D-16F9-470F-B5E9-C32C42A8CD98}">
      <dgm:prSet/>
      <dgm:spPr/>
      <dgm:t>
        <a:bodyPr/>
        <a:lstStyle/>
        <a:p>
          <a:endParaRPr lang="en-US"/>
        </a:p>
      </dgm:t>
    </dgm:pt>
    <dgm:pt modelId="{DB810279-C853-4CB8-8373-93D2D0DC5D4C}">
      <dgm:prSet/>
      <dgm:spPr>
        <a:solidFill>
          <a:srgbClr val="66CCF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Primary markets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Secondary markets</a:t>
          </a:r>
          <a:endParaRPr kumimoji="0" lang="ru-RU" altLang="en-US" b="0" i="0" u="none" strike="noStrike" cap="none" normalizeH="0" baseline="0">
            <a:ln>
              <a:noFill/>
            </a:ln>
            <a:solidFill>
              <a:schemeClr val="tx1"/>
            </a:solidFill>
            <a:effectLst/>
            <a:latin typeface="Arial" panose="020B0604020202020204" pitchFamily="34" charset="0"/>
          </a:endParaRPr>
        </a:p>
      </dgm:t>
    </dgm:pt>
    <dgm:pt modelId="{D602AA67-72E3-4D3D-AD5F-98E3EC5AFA1E}" type="parTrans" cxnId="{4C1E1A8A-F955-4764-8951-BE4A1B4A0B91}">
      <dgm:prSet/>
      <dgm:spPr/>
      <dgm:t>
        <a:bodyPr/>
        <a:lstStyle/>
        <a:p>
          <a:endParaRPr lang="en-US"/>
        </a:p>
      </dgm:t>
    </dgm:pt>
    <dgm:pt modelId="{D73F3A23-CE21-48A9-95FC-3BC262AAC0F3}" type="sibTrans" cxnId="{4C1E1A8A-F955-4764-8951-BE4A1B4A0B91}">
      <dgm:prSet/>
      <dgm:spPr/>
      <dgm:t>
        <a:bodyPr/>
        <a:lstStyle/>
        <a:p>
          <a:endParaRPr lang="en-US"/>
        </a:p>
      </dgm:t>
    </dgm:pt>
    <dgm:pt modelId="{029EE514-992D-4FB9-9901-6A37A7F728C1}">
      <dgm:prSet/>
      <dgm:spPr>
        <a:solidFill>
          <a:srgbClr val="FFCCF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Money market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Capital market</a:t>
          </a:r>
          <a:endParaRPr kumimoji="0" lang="ru-RU" altLang="en-US" b="0" i="0" u="none" strike="noStrike" cap="none" normalizeH="0" baseline="0" dirty="0">
            <a:ln>
              <a:noFill/>
            </a:ln>
            <a:solidFill>
              <a:schemeClr val="tx1"/>
            </a:solidFill>
            <a:effectLst/>
            <a:latin typeface="Arial" panose="020B0604020202020204" pitchFamily="34" charset="0"/>
          </a:endParaRPr>
        </a:p>
      </dgm:t>
    </dgm:pt>
    <dgm:pt modelId="{B5291AA6-D083-4D76-A671-4829AA642A0A}" type="parTrans" cxnId="{3545DF22-0686-4CA0-BBCE-2571A238101F}">
      <dgm:prSet/>
      <dgm:spPr/>
      <dgm:t>
        <a:bodyPr/>
        <a:lstStyle/>
        <a:p>
          <a:endParaRPr lang="en-US"/>
        </a:p>
      </dgm:t>
    </dgm:pt>
    <dgm:pt modelId="{DDBF5165-DA3D-41FC-911B-C3D5223E60A1}" type="sibTrans" cxnId="{3545DF22-0686-4CA0-BBCE-2571A238101F}">
      <dgm:prSet/>
      <dgm:spPr/>
      <dgm:t>
        <a:bodyPr/>
        <a:lstStyle/>
        <a:p>
          <a:endParaRPr lang="en-US"/>
        </a:p>
      </dgm:t>
    </dgm:pt>
    <dgm:pt modelId="{10A1DAA9-85BF-4E6A-849F-63460EF77100}">
      <dgm:prSet/>
      <dgm:spPr>
        <a:solidFill>
          <a:srgbClr val="8CF4EA"/>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Organized exchanges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Over-the-counter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en-US" b="0" i="0" u="none" strike="noStrike" cap="none" normalizeH="0" baseline="0" dirty="0">
            <a:ln>
              <a:noFill/>
            </a:ln>
            <a:solidFill>
              <a:schemeClr val="tx1"/>
            </a:solidFill>
            <a:effectLst/>
            <a:latin typeface="Arial" panose="020B0604020202020204" pitchFamily="34" charset="0"/>
          </a:endParaRPr>
        </a:p>
      </dgm:t>
    </dgm:pt>
    <dgm:pt modelId="{13E83305-D8A7-41D2-BB0C-A7F65BDD96C4}" type="parTrans" cxnId="{34939CDC-CE5A-4438-8DA6-4A6DAC9662FF}">
      <dgm:prSet/>
      <dgm:spPr/>
      <dgm:t>
        <a:bodyPr/>
        <a:lstStyle/>
        <a:p>
          <a:endParaRPr lang="en-US"/>
        </a:p>
      </dgm:t>
    </dgm:pt>
    <dgm:pt modelId="{C3ABA583-1FD2-476B-98D0-A9BDB1CCCC90}" type="sibTrans" cxnId="{34939CDC-CE5A-4438-8DA6-4A6DAC9662FF}">
      <dgm:prSet/>
      <dgm:spPr/>
      <dgm:t>
        <a:bodyPr/>
        <a:lstStyle/>
        <a:p>
          <a:endParaRPr lang="en-US"/>
        </a:p>
      </dgm:t>
    </dgm:pt>
    <dgm:pt modelId="{95047CEB-A6C9-45BA-BB53-214763916715}" type="pres">
      <dgm:prSet presAssocID="{0E8AAEE2-CB34-4E2F-A626-A1E3E9694EFE}" presName="hierChild1" presStyleCnt="0">
        <dgm:presLayoutVars>
          <dgm:orgChart val="1"/>
          <dgm:chPref val="1"/>
          <dgm:dir/>
          <dgm:animOne val="branch"/>
          <dgm:animLvl val="lvl"/>
          <dgm:resizeHandles/>
        </dgm:presLayoutVars>
      </dgm:prSet>
      <dgm:spPr/>
    </dgm:pt>
    <dgm:pt modelId="{97EF2DBE-CD10-45E5-97BA-58899AD22805}" type="pres">
      <dgm:prSet presAssocID="{4AE11719-FA40-41D6-9853-7DF1DD7B7E1A}" presName="hierRoot1" presStyleCnt="0">
        <dgm:presLayoutVars>
          <dgm:hierBranch/>
        </dgm:presLayoutVars>
      </dgm:prSet>
      <dgm:spPr/>
    </dgm:pt>
    <dgm:pt modelId="{9F1A4484-0548-48BD-AC40-4AD616D68B8A}" type="pres">
      <dgm:prSet presAssocID="{4AE11719-FA40-41D6-9853-7DF1DD7B7E1A}" presName="rootComposite1" presStyleCnt="0"/>
      <dgm:spPr/>
    </dgm:pt>
    <dgm:pt modelId="{54CC13A3-EFA5-4D98-9A38-70BD22A11535}" type="pres">
      <dgm:prSet presAssocID="{4AE11719-FA40-41D6-9853-7DF1DD7B7E1A}" presName="rootText1" presStyleLbl="node0" presStyleIdx="0" presStyleCnt="1" custLinFactNeighborX="-4397" custLinFactNeighborY="-41653">
        <dgm:presLayoutVars>
          <dgm:chPref val="3"/>
        </dgm:presLayoutVars>
      </dgm:prSet>
      <dgm:spPr/>
    </dgm:pt>
    <dgm:pt modelId="{76FFD838-78D0-4BD2-82C8-D8D8E0CAC9CF}" type="pres">
      <dgm:prSet presAssocID="{4AE11719-FA40-41D6-9853-7DF1DD7B7E1A}" presName="rootConnector1" presStyleLbl="node1" presStyleIdx="0" presStyleCnt="0"/>
      <dgm:spPr/>
    </dgm:pt>
    <dgm:pt modelId="{AEB15586-F106-4C1C-87FE-57560ED131D1}" type="pres">
      <dgm:prSet presAssocID="{4AE11719-FA40-41D6-9853-7DF1DD7B7E1A}" presName="hierChild2" presStyleCnt="0"/>
      <dgm:spPr/>
    </dgm:pt>
    <dgm:pt modelId="{0D4584E4-42DE-46AB-837D-92DB5F5B5D9D}" type="pres">
      <dgm:prSet presAssocID="{D602AA67-72E3-4D3D-AD5F-98E3EC5AFA1E}" presName="Name35" presStyleLbl="parChTrans1D2" presStyleIdx="0" presStyleCnt="3"/>
      <dgm:spPr/>
    </dgm:pt>
    <dgm:pt modelId="{C512AD4D-2793-4444-9A0A-DB6A77F3C459}" type="pres">
      <dgm:prSet presAssocID="{DB810279-C853-4CB8-8373-93D2D0DC5D4C}" presName="hierRoot2" presStyleCnt="0">
        <dgm:presLayoutVars>
          <dgm:hierBranch/>
        </dgm:presLayoutVars>
      </dgm:prSet>
      <dgm:spPr/>
    </dgm:pt>
    <dgm:pt modelId="{8DEF1BE4-9BD0-4ACC-AC53-430DAD338E82}" type="pres">
      <dgm:prSet presAssocID="{DB810279-C853-4CB8-8373-93D2D0DC5D4C}" presName="rootComposite" presStyleCnt="0"/>
      <dgm:spPr/>
    </dgm:pt>
    <dgm:pt modelId="{227C1C78-931B-4384-AE86-9E2EA7ED477B}" type="pres">
      <dgm:prSet presAssocID="{DB810279-C853-4CB8-8373-93D2D0DC5D4C}" presName="rootText" presStyleLbl="node2" presStyleIdx="0" presStyleCnt="3">
        <dgm:presLayoutVars>
          <dgm:chPref val="3"/>
        </dgm:presLayoutVars>
      </dgm:prSet>
      <dgm:spPr/>
    </dgm:pt>
    <dgm:pt modelId="{CDD951E2-F9DF-4915-B796-F13B217995BB}" type="pres">
      <dgm:prSet presAssocID="{DB810279-C853-4CB8-8373-93D2D0DC5D4C}" presName="rootConnector" presStyleLbl="node2" presStyleIdx="0" presStyleCnt="3"/>
      <dgm:spPr/>
    </dgm:pt>
    <dgm:pt modelId="{D31413CC-18F3-4175-A172-ABF2507A9522}" type="pres">
      <dgm:prSet presAssocID="{DB810279-C853-4CB8-8373-93D2D0DC5D4C}" presName="hierChild4" presStyleCnt="0"/>
      <dgm:spPr/>
    </dgm:pt>
    <dgm:pt modelId="{380A211E-D086-4493-8DB6-E890813188A8}" type="pres">
      <dgm:prSet presAssocID="{DB810279-C853-4CB8-8373-93D2D0DC5D4C}" presName="hierChild5" presStyleCnt="0"/>
      <dgm:spPr/>
    </dgm:pt>
    <dgm:pt modelId="{8604202F-2430-4204-B450-7C99590878DF}" type="pres">
      <dgm:prSet presAssocID="{B5291AA6-D083-4D76-A671-4829AA642A0A}" presName="Name35" presStyleLbl="parChTrans1D2" presStyleIdx="1" presStyleCnt="3"/>
      <dgm:spPr/>
    </dgm:pt>
    <dgm:pt modelId="{CA01E355-B2B7-4E8C-87B0-A984AA4A730B}" type="pres">
      <dgm:prSet presAssocID="{029EE514-992D-4FB9-9901-6A37A7F728C1}" presName="hierRoot2" presStyleCnt="0">
        <dgm:presLayoutVars>
          <dgm:hierBranch/>
        </dgm:presLayoutVars>
      </dgm:prSet>
      <dgm:spPr/>
    </dgm:pt>
    <dgm:pt modelId="{9E9431F0-BA37-4A75-8379-39B8ECF41349}" type="pres">
      <dgm:prSet presAssocID="{029EE514-992D-4FB9-9901-6A37A7F728C1}" presName="rootComposite" presStyleCnt="0"/>
      <dgm:spPr/>
    </dgm:pt>
    <dgm:pt modelId="{E686F240-0D04-445B-88A8-BA94DDC41A7A}" type="pres">
      <dgm:prSet presAssocID="{029EE514-992D-4FB9-9901-6A37A7F728C1}" presName="rootText" presStyleLbl="node2" presStyleIdx="1" presStyleCnt="3">
        <dgm:presLayoutVars>
          <dgm:chPref val="3"/>
        </dgm:presLayoutVars>
      </dgm:prSet>
      <dgm:spPr/>
    </dgm:pt>
    <dgm:pt modelId="{EBBB3FB2-ED73-49AC-98B4-113B53C82FBA}" type="pres">
      <dgm:prSet presAssocID="{029EE514-992D-4FB9-9901-6A37A7F728C1}" presName="rootConnector" presStyleLbl="node2" presStyleIdx="1" presStyleCnt="3"/>
      <dgm:spPr/>
    </dgm:pt>
    <dgm:pt modelId="{D4D9CC04-3CB6-4A68-B874-F8B79A15BADA}" type="pres">
      <dgm:prSet presAssocID="{029EE514-992D-4FB9-9901-6A37A7F728C1}" presName="hierChild4" presStyleCnt="0"/>
      <dgm:spPr/>
    </dgm:pt>
    <dgm:pt modelId="{52CF1A21-96C4-4BB2-8844-B152D31FD962}" type="pres">
      <dgm:prSet presAssocID="{029EE514-992D-4FB9-9901-6A37A7F728C1}" presName="hierChild5" presStyleCnt="0"/>
      <dgm:spPr/>
    </dgm:pt>
    <dgm:pt modelId="{9ED1FB00-9829-4565-8062-C00C25417B94}" type="pres">
      <dgm:prSet presAssocID="{13E83305-D8A7-41D2-BB0C-A7F65BDD96C4}" presName="Name35" presStyleLbl="parChTrans1D2" presStyleIdx="2" presStyleCnt="3"/>
      <dgm:spPr/>
    </dgm:pt>
    <dgm:pt modelId="{7FD0DD23-1AE0-4A12-A90D-B145ECC45576}" type="pres">
      <dgm:prSet presAssocID="{10A1DAA9-85BF-4E6A-849F-63460EF77100}" presName="hierRoot2" presStyleCnt="0">
        <dgm:presLayoutVars>
          <dgm:hierBranch/>
        </dgm:presLayoutVars>
      </dgm:prSet>
      <dgm:spPr/>
    </dgm:pt>
    <dgm:pt modelId="{2B358006-C868-4C38-8176-D4CB003EDE2C}" type="pres">
      <dgm:prSet presAssocID="{10A1DAA9-85BF-4E6A-849F-63460EF77100}" presName="rootComposite" presStyleCnt="0"/>
      <dgm:spPr/>
    </dgm:pt>
    <dgm:pt modelId="{410932AB-20D9-4AE5-92DE-FA29387B002A}" type="pres">
      <dgm:prSet presAssocID="{10A1DAA9-85BF-4E6A-849F-63460EF77100}" presName="rootText" presStyleLbl="node2" presStyleIdx="2" presStyleCnt="3">
        <dgm:presLayoutVars>
          <dgm:chPref val="3"/>
        </dgm:presLayoutVars>
      </dgm:prSet>
      <dgm:spPr/>
    </dgm:pt>
    <dgm:pt modelId="{0FDE7FE4-6913-411D-8BE7-C759BB5A7F8B}" type="pres">
      <dgm:prSet presAssocID="{10A1DAA9-85BF-4E6A-849F-63460EF77100}" presName="rootConnector" presStyleLbl="node2" presStyleIdx="2" presStyleCnt="3"/>
      <dgm:spPr/>
    </dgm:pt>
    <dgm:pt modelId="{0B6AD953-52AC-4CF2-AC8A-6F298AA74A98}" type="pres">
      <dgm:prSet presAssocID="{10A1DAA9-85BF-4E6A-849F-63460EF77100}" presName="hierChild4" presStyleCnt="0"/>
      <dgm:spPr/>
    </dgm:pt>
    <dgm:pt modelId="{B6015B54-EB96-48A7-ACC3-0E49B7C33EA0}" type="pres">
      <dgm:prSet presAssocID="{10A1DAA9-85BF-4E6A-849F-63460EF77100}" presName="hierChild5" presStyleCnt="0"/>
      <dgm:spPr/>
    </dgm:pt>
    <dgm:pt modelId="{9E31540B-E1CE-4F48-91DA-C4900FACB1E9}" type="pres">
      <dgm:prSet presAssocID="{4AE11719-FA40-41D6-9853-7DF1DD7B7E1A}" presName="hierChild3" presStyleCnt="0"/>
      <dgm:spPr/>
    </dgm:pt>
  </dgm:ptLst>
  <dgm:cxnLst>
    <dgm:cxn modelId="{C2B56609-17B4-48D6-8BAA-DDCFA00E9764}" type="presOf" srcId="{DB810279-C853-4CB8-8373-93D2D0DC5D4C}" destId="{CDD951E2-F9DF-4915-B796-F13B217995BB}" srcOrd="1" destOrd="0" presId="urn:microsoft.com/office/officeart/2005/8/layout/orgChart1"/>
    <dgm:cxn modelId="{5F3A940D-16F9-470F-B5E9-C32C42A8CD98}" srcId="{0E8AAEE2-CB34-4E2F-A626-A1E3E9694EFE}" destId="{4AE11719-FA40-41D6-9853-7DF1DD7B7E1A}" srcOrd="0" destOrd="0" parTransId="{194487AC-5FFF-424E-A7B5-794971798B03}" sibTransId="{3C0E4A39-58CC-41C5-BEA0-D39EAD4C946D}"/>
    <dgm:cxn modelId="{19B1C915-CE0D-45C0-BBB3-9162F41D514A}" type="presOf" srcId="{D602AA67-72E3-4D3D-AD5F-98E3EC5AFA1E}" destId="{0D4584E4-42DE-46AB-837D-92DB5F5B5D9D}" srcOrd="0" destOrd="0" presId="urn:microsoft.com/office/officeart/2005/8/layout/orgChart1"/>
    <dgm:cxn modelId="{3545DF22-0686-4CA0-BBCE-2571A238101F}" srcId="{4AE11719-FA40-41D6-9853-7DF1DD7B7E1A}" destId="{029EE514-992D-4FB9-9901-6A37A7F728C1}" srcOrd="1" destOrd="0" parTransId="{B5291AA6-D083-4D76-A671-4829AA642A0A}" sibTransId="{DDBF5165-DA3D-41FC-911B-C3D5223E60A1}"/>
    <dgm:cxn modelId="{BC4A0123-508E-440B-8AE3-6ACE68D81809}" type="presOf" srcId="{10A1DAA9-85BF-4E6A-849F-63460EF77100}" destId="{0FDE7FE4-6913-411D-8BE7-C759BB5A7F8B}" srcOrd="1" destOrd="0" presId="urn:microsoft.com/office/officeart/2005/8/layout/orgChart1"/>
    <dgm:cxn modelId="{E7DE5B24-A4C6-4C92-AF6B-3D655D1CA475}" type="presOf" srcId="{4AE11719-FA40-41D6-9853-7DF1DD7B7E1A}" destId="{54CC13A3-EFA5-4D98-9A38-70BD22A11535}" srcOrd="0" destOrd="0" presId="urn:microsoft.com/office/officeart/2005/8/layout/orgChart1"/>
    <dgm:cxn modelId="{5C8A3F2E-7F3B-4104-9E68-6AE90F75FEE3}" type="presOf" srcId="{10A1DAA9-85BF-4E6A-849F-63460EF77100}" destId="{410932AB-20D9-4AE5-92DE-FA29387B002A}" srcOrd="0" destOrd="0" presId="urn:microsoft.com/office/officeart/2005/8/layout/orgChart1"/>
    <dgm:cxn modelId="{D0B9A350-DB22-4722-A277-2614377FCBCF}" type="presOf" srcId="{029EE514-992D-4FB9-9901-6A37A7F728C1}" destId="{E686F240-0D04-445B-88A8-BA94DDC41A7A}" srcOrd="0" destOrd="0" presId="urn:microsoft.com/office/officeart/2005/8/layout/orgChart1"/>
    <dgm:cxn modelId="{7A440758-5A9A-4DF3-85DE-4F48A25DC98F}" type="presOf" srcId="{B5291AA6-D083-4D76-A671-4829AA642A0A}" destId="{8604202F-2430-4204-B450-7C99590878DF}" srcOrd="0" destOrd="0" presId="urn:microsoft.com/office/officeart/2005/8/layout/orgChart1"/>
    <dgm:cxn modelId="{1B8EEE86-946C-4FCB-A870-757E27D67F5D}" type="presOf" srcId="{0E8AAEE2-CB34-4E2F-A626-A1E3E9694EFE}" destId="{95047CEB-A6C9-45BA-BB53-214763916715}" srcOrd="0" destOrd="0" presId="urn:microsoft.com/office/officeart/2005/8/layout/orgChart1"/>
    <dgm:cxn modelId="{4C1E1A8A-F955-4764-8951-BE4A1B4A0B91}" srcId="{4AE11719-FA40-41D6-9853-7DF1DD7B7E1A}" destId="{DB810279-C853-4CB8-8373-93D2D0DC5D4C}" srcOrd="0" destOrd="0" parTransId="{D602AA67-72E3-4D3D-AD5F-98E3EC5AFA1E}" sibTransId="{D73F3A23-CE21-48A9-95FC-3BC262AAC0F3}"/>
    <dgm:cxn modelId="{F104A38A-5A32-4FBF-985F-A1E54181C8FD}" type="presOf" srcId="{DB810279-C853-4CB8-8373-93D2D0DC5D4C}" destId="{227C1C78-931B-4384-AE86-9E2EA7ED477B}" srcOrd="0" destOrd="0" presId="urn:microsoft.com/office/officeart/2005/8/layout/orgChart1"/>
    <dgm:cxn modelId="{C744B193-F346-4B72-BF09-B8CD2D38963B}" type="presOf" srcId="{029EE514-992D-4FB9-9901-6A37A7F728C1}" destId="{EBBB3FB2-ED73-49AC-98B4-113B53C82FBA}" srcOrd="1" destOrd="0" presId="urn:microsoft.com/office/officeart/2005/8/layout/orgChart1"/>
    <dgm:cxn modelId="{34939CDC-CE5A-4438-8DA6-4A6DAC9662FF}" srcId="{4AE11719-FA40-41D6-9853-7DF1DD7B7E1A}" destId="{10A1DAA9-85BF-4E6A-849F-63460EF77100}" srcOrd="2" destOrd="0" parTransId="{13E83305-D8A7-41D2-BB0C-A7F65BDD96C4}" sibTransId="{C3ABA583-1FD2-476B-98D0-A9BDB1CCCC90}"/>
    <dgm:cxn modelId="{04C936E1-B43D-464B-8345-498C39FFB991}" type="presOf" srcId="{13E83305-D8A7-41D2-BB0C-A7F65BDD96C4}" destId="{9ED1FB00-9829-4565-8062-C00C25417B94}" srcOrd="0" destOrd="0" presId="urn:microsoft.com/office/officeart/2005/8/layout/orgChart1"/>
    <dgm:cxn modelId="{07925BF7-8D22-4754-AF85-2147F47FC38D}" type="presOf" srcId="{4AE11719-FA40-41D6-9853-7DF1DD7B7E1A}" destId="{76FFD838-78D0-4BD2-82C8-D8D8E0CAC9CF}" srcOrd="1" destOrd="0" presId="urn:microsoft.com/office/officeart/2005/8/layout/orgChart1"/>
    <dgm:cxn modelId="{08C07A8B-AC13-41BB-8983-E3B578827BEE}" type="presParOf" srcId="{95047CEB-A6C9-45BA-BB53-214763916715}" destId="{97EF2DBE-CD10-45E5-97BA-58899AD22805}" srcOrd="0" destOrd="0" presId="urn:microsoft.com/office/officeart/2005/8/layout/orgChart1"/>
    <dgm:cxn modelId="{E3F995C1-6203-40BB-A941-91C0F8286237}" type="presParOf" srcId="{97EF2DBE-CD10-45E5-97BA-58899AD22805}" destId="{9F1A4484-0548-48BD-AC40-4AD616D68B8A}" srcOrd="0" destOrd="0" presId="urn:microsoft.com/office/officeart/2005/8/layout/orgChart1"/>
    <dgm:cxn modelId="{31DBFF9A-A5BD-49D9-9B1B-5D415225F461}" type="presParOf" srcId="{9F1A4484-0548-48BD-AC40-4AD616D68B8A}" destId="{54CC13A3-EFA5-4D98-9A38-70BD22A11535}" srcOrd="0" destOrd="0" presId="urn:microsoft.com/office/officeart/2005/8/layout/orgChart1"/>
    <dgm:cxn modelId="{A697EDAA-B981-4DAC-9595-3B87B55E841B}" type="presParOf" srcId="{9F1A4484-0548-48BD-AC40-4AD616D68B8A}" destId="{76FFD838-78D0-4BD2-82C8-D8D8E0CAC9CF}" srcOrd="1" destOrd="0" presId="urn:microsoft.com/office/officeart/2005/8/layout/orgChart1"/>
    <dgm:cxn modelId="{492DD89F-B5D9-4A6E-9CC3-952608B622AB}" type="presParOf" srcId="{97EF2DBE-CD10-45E5-97BA-58899AD22805}" destId="{AEB15586-F106-4C1C-87FE-57560ED131D1}" srcOrd="1" destOrd="0" presId="urn:microsoft.com/office/officeart/2005/8/layout/orgChart1"/>
    <dgm:cxn modelId="{959F114E-B22A-4937-9CCA-1D6BE5C392AA}" type="presParOf" srcId="{AEB15586-F106-4C1C-87FE-57560ED131D1}" destId="{0D4584E4-42DE-46AB-837D-92DB5F5B5D9D}" srcOrd="0" destOrd="0" presId="urn:microsoft.com/office/officeart/2005/8/layout/orgChart1"/>
    <dgm:cxn modelId="{80613873-BC33-4E4B-8B7E-4F0F0F12C5BA}" type="presParOf" srcId="{AEB15586-F106-4C1C-87FE-57560ED131D1}" destId="{C512AD4D-2793-4444-9A0A-DB6A77F3C459}" srcOrd="1" destOrd="0" presId="urn:microsoft.com/office/officeart/2005/8/layout/orgChart1"/>
    <dgm:cxn modelId="{07F320FA-60CD-4EE7-BE40-601576962873}" type="presParOf" srcId="{C512AD4D-2793-4444-9A0A-DB6A77F3C459}" destId="{8DEF1BE4-9BD0-4ACC-AC53-430DAD338E82}" srcOrd="0" destOrd="0" presId="urn:microsoft.com/office/officeart/2005/8/layout/orgChart1"/>
    <dgm:cxn modelId="{6152EBAD-5D2D-4147-9B51-A1D9787D5109}" type="presParOf" srcId="{8DEF1BE4-9BD0-4ACC-AC53-430DAD338E82}" destId="{227C1C78-931B-4384-AE86-9E2EA7ED477B}" srcOrd="0" destOrd="0" presId="urn:microsoft.com/office/officeart/2005/8/layout/orgChart1"/>
    <dgm:cxn modelId="{73EEE293-9EF1-4828-AD1D-2AC551E57064}" type="presParOf" srcId="{8DEF1BE4-9BD0-4ACC-AC53-430DAD338E82}" destId="{CDD951E2-F9DF-4915-B796-F13B217995BB}" srcOrd="1" destOrd="0" presId="urn:microsoft.com/office/officeart/2005/8/layout/orgChart1"/>
    <dgm:cxn modelId="{09863106-41F3-4E94-9830-25C324D3EEA6}" type="presParOf" srcId="{C512AD4D-2793-4444-9A0A-DB6A77F3C459}" destId="{D31413CC-18F3-4175-A172-ABF2507A9522}" srcOrd="1" destOrd="0" presId="urn:microsoft.com/office/officeart/2005/8/layout/orgChart1"/>
    <dgm:cxn modelId="{9831A805-A04B-4532-BA93-0F9FA1C4266C}" type="presParOf" srcId="{C512AD4D-2793-4444-9A0A-DB6A77F3C459}" destId="{380A211E-D086-4493-8DB6-E890813188A8}" srcOrd="2" destOrd="0" presId="urn:microsoft.com/office/officeart/2005/8/layout/orgChart1"/>
    <dgm:cxn modelId="{8961F2F8-FA85-4ABE-966B-6E8FF177F017}" type="presParOf" srcId="{AEB15586-F106-4C1C-87FE-57560ED131D1}" destId="{8604202F-2430-4204-B450-7C99590878DF}" srcOrd="2" destOrd="0" presId="urn:microsoft.com/office/officeart/2005/8/layout/orgChart1"/>
    <dgm:cxn modelId="{713B3947-3865-433D-B681-36896A7EDFD7}" type="presParOf" srcId="{AEB15586-F106-4C1C-87FE-57560ED131D1}" destId="{CA01E355-B2B7-4E8C-87B0-A984AA4A730B}" srcOrd="3" destOrd="0" presId="urn:microsoft.com/office/officeart/2005/8/layout/orgChart1"/>
    <dgm:cxn modelId="{83371DEE-32EC-49C1-8034-013141900103}" type="presParOf" srcId="{CA01E355-B2B7-4E8C-87B0-A984AA4A730B}" destId="{9E9431F0-BA37-4A75-8379-39B8ECF41349}" srcOrd="0" destOrd="0" presId="urn:microsoft.com/office/officeart/2005/8/layout/orgChart1"/>
    <dgm:cxn modelId="{C672B055-B410-4C9B-8BB4-4F22F5720433}" type="presParOf" srcId="{9E9431F0-BA37-4A75-8379-39B8ECF41349}" destId="{E686F240-0D04-445B-88A8-BA94DDC41A7A}" srcOrd="0" destOrd="0" presId="urn:microsoft.com/office/officeart/2005/8/layout/orgChart1"/>
    <dgm:cxn modelId="{64B871F8-3EB0-4F41-9073-54E81D8E0DC5}" type="presParOf" srcId="{9E9431F0-BA37-4A75-8379-39B8ECF41349}" destId="{EBBB3FB2-ED73-49AC-98B4-113B53C82FBA}" srcOrd="1" destOrd="0" presId="urn:microsoft.com/office/officeart/2005/8/layout/orgChart1"/>
    <dgm:cxn modelId="{D50FDAE1-85D7-4898-9FDB-6A836A01BD8D}" type="presParOf" srcId="{CA01E355-B2B7-4E8C-87B0-A984AA4A730B}" destId="{D4D9CC04-3CB6-4A68-B874-F8B79A15BADA}" srcOrd="1" destOrd="0" presId="urn:microsoft.com/office/officeart/2005/8/layout/orgChart1"/>
    <dgm:cxn modelId="{EF2E95E0-5FDE-4AB7-8822-1A2D208D6B9D}" type="presParOf" srcId="{CA01E355-B2B7-4E8C-87B0-A984AA4A730B}" destId="{52CF1A21-96C4-4BB2-8844-B152D31FD962}" srcOrd="2" destOrd="0" presId="urn:microsoft.com/office/officeart/2005/8/layout/orgChart1"/>
    <dgm:cxn modelId="{04F9543E-FCC0-438B-821B-F616CC60DB92}" type="presParOf" srcId="{AEB15586-F106-4C1C-87FE-57560ED131D1}" destId="{9ED1FB00-9829-4565-8062-C00C25417B94}" srcOrd="4" destOrd="0" presId="urn:microsoft.com/office/officeart/2005/8/layout/orgChart1"/>
    <dgm:cxn modelId="{6044CF3F-5455-403E-8147-F4A9910B8B13}" type="presParOf" srcId="{AEB15586-F106-4C1C-87FE-57560ED131D1}" destId="{7FD0DD23-1AE0-4A12-A90D-B145ECC45576}" srcOrd="5" destOrd="0" presId="urn:microsoft.com/office/officeart/2005/8/layout/orgChart1"/>
    <dgm:cxn modelId="{B516F8CA-20D1-44B0-BC46-6BEAEFE65285}" type="presParOf" srcId="{7FD0DD23-1AE0-4A12-A90D-B145ECC45576}" destId="{2B358006-C868-4C38-8176-D4CB003EDE2C}" srcOrd="0" destOrd="0" presId="urn:microsoft.com/office/officeart/2005/8/layout/orgChart1"/>
    <dgm:cxn modelId="{9A2DF630-14CD-4E84-A5F4-8DCD7AB89DD4}" type="presParOf" srcId="{2B358006-C868-4C38-8176-D4CB003EDE2C}" destId="{410932AB-20D9-4AE5-92DE-FA29387B002A}" srcOrd="0" destOrd="0" presId="urn:microsoft.com/office/officeart/2005/8/layout/orgChart1"/>
    <dgm:cxn modelId="{CDD219E5-11B7-4B59-9BDF-C2EA2DB094FD}" type="presParOf" srcId="{2B358006-C868-4C38-8176-D4CB003EDE2C}" destId="{0FDE7FE4-6913-411D-8BE7-C759BB5A7F8B}" srcOrd="1" destOrd="0" presId="urn:microsoft.com/office/officeart/2005/8/layout/orgChart1"/>
    <dgm:cxn modelId="{19BCB8A7-E46A-437E-A611-6E926020DBD9}" type="presParOf" srcId="{7FD0DD23-1AE0-4A12-A90D-B145ECC45576}" destId="{0B6AD953-52AC-4CF2-AC8A-6F298AA74A98}" srcOrd="1" destOrd="0" presId="urn:microsoft.com/office/officeart/2005/8/layout/orgChart1"/>
    <dgm:cxn modelId="{0CA488CF-18C4-46FD-85FB-1EFFFD2C9172}" type="presParOf" srcId="{7FD0DD23-1AE0-4A12-A90D-B145ECC45576}" destId="{B6015B54-EB96-48A7-ACC3-0E49B7C33EA0}" srcOrd="2" destOrd="0" presId="urn:microsoft.com/office/officeart/2005/8/layout/orgChart1"/>
    <dgm:cxn modelId="{229616AD-271A-4420-BA24-6242FADC1273}" type="presParOf" srcId="{97EF2DBE-CD10-45E5-97BA-58899AD22805}" destId="{9E31540B-E1CE-4F48-91DA-C4900FACB1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FB00-9829-4565-8062-C00C25417B94}">
      <dsp:nvSpPr>
        <dsp:cNvPr id="0" name=""/>
        <dsp:cNvSpPr/>
      </dsp:nvSpPr>
      <dsp:spPr>
        <a:xfrm>
          <a:off x="4281903" y="1132547"/>
          <a:ext cx="2840360" cy="476887"/>
        </a:xfrm>
        <a:custGeom>
          <a:avLst/>
          <a:gdLst/>
          <a:ahLst/>
          <a:cxnLst/>
          <a:rect l="0" t="0" r="0" b="0"/>
          <a:pathLst>
            <a:path>
              <a:moveTo>
                <a:pt x="0" y="0"/>
              </a:moveTo>
              <a:lnTo>
                <a:pt x="0" y="239052"/>
              </a:lnTo>
              <a:lnTo>
                <a:pt x="2840360" y="239052"/>
              </a:lnTo>
              <a:lnTo>
                <a:pt x="2840360" y="476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04202F-2430-4204-B450-7C99590878DF}">
      <dsp:nvSpPr>
        <dsp:cNvPr id="0" name=""/>
        <dsp:cNvSpPr/>
      </dsp:nvSpPr>
      <dsp:spPr>
        <a:xfrm>
          <a:off x="4281903" y="1132547"/>
          <a:ext cx="99596" cy="476887"/>
        </a:xfrm>
        <a:custGeom>
          <a:avLst/>
          <a:gdLst/>
          <a:ahLst/>
          <a:cxnLst/>
          <a:rect l="0" t="0" r="0" b="0"/>
          <a:pathLst>
            <a:path>
              <a:moveTo>
                <a:pt x="0" y="0"/>
              </a:moveTo>
              <a:lnTo>
                <a:pt x="0" y="239052"/>
              </a:lnTo>
              <a:lnTo>
                <a:pt x="99596" y="239052"/>
              </a:lnTo>
              <a:lnTo>
                <a:pt x="99596" y="476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4584E4-42DE-46AB-837D-92DB5F5B5D9D}">
      <dsp:nvSpPr>
        <dsp:cNvPr id="0" name=""/>
        <dsp:cNvSpPr/>
      </dsp:nvSpPr>
      <dsp:spPr>
        <a:xfrm>
          <a:off x="1640735" y="1132547"/>
          <a:ext cx="2641167" cy="476887"/>
        </a:xfrm>
        <a:custGeom>
          <a:avLst/>
          <a:gdLst/>
          <a:ahLst/>
          <a:cxnLst/>
          <a:rect l="0" t="0" r="0" b="0"/>
          <a:pathLst>
            <a:path>
              <a:moveTo>
                <a:pt x="2641167" y="0"/>
              </a:moveTo>
              <a:lnTo>
                <a:pt x="2641167" y="239052"/>
              </a:lnTo>
              <a:lnTo>
                <a:pt x="0" y="239052"/>
              </a:lnTo>
              <a:lnTo>
                <a:pt x="0" y="476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CC13A3-EFA5-4D98-9A38-70BD22A11535}">
      <dsp:nvSpPr>
        <dsp:cNvPr id="0" name=""/>
        <dsp:cNvSpPr/>
      </dsp:nvSpPr>
      <dsp:spPr>
        <a:xfrm>
          <a:off x="3149356" y="0"/>
          <a:ext cx="2265094" cy="113254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latin typeface="Arial" panose="020B0604020202020204" pitchFamily="34" charset="0"/>
            </a:rPr>
            <a:t>Financial markets</a:t>
          </a:r>
          <a:endParaRPr kumimoji="0" lang="ru-RU" altLang="en-US" sz="1800" b="0" i="0" u="none" strike="noStrike" kern="1200" cap="none" normalizeH="0" baseline="0">
            <a:ln>
              <a:noFill/>
            </a:ln>
            <a:solidFill>
              <a:schemeClr val="tx1"/>
            </a:solidFill>
            <a:effectLst/>
            <a:latin typeface="Arial" panose="020B0604020202020204" pitchFamily="34" charset="0"/>
          </a:endParaRPr>
        </a:p>
      </dsp:txBody>
      <dsp:txXfrm>
        <a:off x="3149356" y="0"/>
        <a:ext cx="2265094" cy="1132547"/>
      </dsp:txXfrm>
    </dsp:sp>
    <dsp:sp modelId="{227C1C78-931B-4384-AE86-9E2EA7ED477B}">
      <dsp:nvSpPr>
        <dsp:cNvPr id="0" name=""/>
        <dsp:cNvSpPr/>
      </dsp:nvSpPr>
      <dsp:spPr>
        <a:xfrm>
          <a:off x="508188" y="1609434"/>
          <a:ext cx="2265094" cy="1132547"/>
        </a:xfrm>
        <a:prstGeom prst="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latin typeface="Arial" panose="020B0604020202020204" pitchFamily="34" charset="0"/>
            </a:rPr>
            <a:t>Primary markets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a:ln>
                <a:noFill/>
              </a:ln>
              <a:solidFill>
                <a:schemeClr val="tx1"/>
              </a:solidFill>
              <a:effectLst/>
              <a:latin typeface="Arial" panose="020B0604020202020204" pitchFamily="34" charset="0"/>
            </a:rPr>
            <a:t>Secondary markets</a:t>
          </a:r>
          <a:endParaRPr kumimoji="0" lang="ru-RU" altLang="en-US" sz="1800" b="0" i="0" u="none" strike="noStrike" kern="1200" cap="none" normalizeH="0" baseline="0">
            <a:ln>
              <a:noFill/>
            </a:ln>
            <a:solidFill>
              <a:schemeClr val="tx1"/>
            </a:solidFill>
            <a:effectLst/>
            <a:latin typeface="Arial" panose="020B0604020202020204" pitchFamily="34" charset="0"/>
          </a:endParaRPr>
        </a:p>
      </dsp:txBody>
      <dsp:txXfrm>
        <a:off x="508188" y="1609434"/>
        <a:ext cx="2265094" cy="1132547"/>
      </dsp:txXfrm>
    </dsp:sp>
    <dsp:sp modelId="{E686F240-0D04-445B-88A8-BA94DDC41A7A}">
      <dsp:nvSpPr>
        <dsp:cNvPr id="0" name=""/>
        <dsp:cNvSpPr/>
      </dsp:nvSpPr>
      <dsp:spPr>
        <a:xfrm>
          <a:off x="3248952" y="1609434"/>
          <a:ext cx="2265094" cy="1132547"/>
        </a:xfrm>
        <a:prstGeom prst="rect">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Arial" panose="020B0604020202020204" pitchFamily="34" charset="0"/>
            </a:rPr>
            <a:t>Money market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Arial" panose="020B0604020202020204" pitchFamily="34" charset="0"/>
            </a:rPr>
            <a:t>Capital market</a:t>
          </a:r>
          <a:endParaRPr kumimoji="0" lang="ru-RU" altLang="en-US" sz="1800" b="0" i="0" u="none" strike="noStrike" kern="1200" cap="none" normalizeH="0" baseline="0" dirty="0">
            <a:ln>
              <a:noFill/>
            </a:ln>
            <a:solidFill>
              <a:schemeClr val="tx1"/>
            </a:solidFill>
            <a:effectLst/>
            <a:latin typeface="Arial" panose="020B0604020202020204" pitchFamily="34" charset="0"/>
          </a:endParaRPr>
        </a:p>
      </dsp:txBody>
      <dsp:txXfrm>
        <a:off x="3248952" y="1609434"/>
        <a:ext cx="2265094" cy="1132547"/>
      </dsp:txXfrm>
    </dsp:sp>
    <dsp:sp modelId="{410932AB-20D9-4AE5-92DE-FA29387B002A}">
      <dsp:nvSpPr>
        <dsp:cNvPr id="0" name=""/>
        <dsp:cNvSpPr/>
      </dsp:nvSpPr>
      <dsp:spPr>
        <a:xfrm>
          <a:off x="5989716" y="1609434"/>
          <a:ext cx="2265094" cy="1132547"/>
        </a:xfrm>
        <a:prstGeom prst="rect">
          <a:avLst/>
        </a:prstGeom>
        <a:solidFill>
          <a:srgbClr val="8CF4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Arial" panose="020B0604020202020204" pitchFamily="34" charset="0"/>
            </a:rPr>
            <a:t>Organized exchanges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Arial" panose="020B0604020202020204" pitchFamily="34" charset="0"/>
            </a:rPr>
            <a:t>Over-the-counter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en-US" sz="1800" b="0" i="0" u="none" strike="noStrike" kern="1200" cap="none" normalizeH="0" baseline="0" dirty="0">
            <a:ln>
              <a:noFill/>
            </a:ln>
            <a:solidFill>
              <a:schemeClr val="tx1"/>
            </a:solidFill>
            <a:effectLst/>
            <a:latin typeface="Arial" panose="020B0604020202020204" pitchFamily="34" charset="0"/>
          </a:endParaRPr>
        </a:p>
      </dsp:txBody>
      <dsp:txXfrm>
        <a:off x="5989716" y="1609434"/>
        <a:ext cx="2265094" cy="11325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58825" y="327025"/>
            <a:ext cx="5832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469" tIns="48235" rIns="96469" bIns="48235">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defRPr/>
            </a:pPr>
            <a:r>
              <a:rPr lang="en-US" sz="1600" b="1" dirty="0"/>
              <a:t>Chapter 1 Lecture - Introduction to Financial Management</a:t>
            </a:r>
            <a:endParaRPr lang="en-US" altLang="en-US" sz="1600" b="1" dirty="0">
              <a:solidFill>
                <a:schemeClr val="tx2"/>
              </a:solidFill>
            </a:endParaRPr>
          </a:p>
        </p:txBody>
      </p:sp>
      <p:sp>
        <p:nvSpPr>
          <p:cNvPr id="3075" name="Text Box 3"/>
          <p:cNvSpPr txBox="1">
            <a:spLocks noChangeArrowheads="1"/>
          </p:cNvSpPr>
          <p:nvPr/>
        </p:nvSpPr>
        <p:spPr bwMode="auto">
          <a:xfrm>
            <a:off x="3414713" y="8953500"/>
            <a:ext cx="446087" cy="342900"/>
          </a:xfrm>
          <a:prstGeom prst="rect">
            <a:avLst/>
          </a:prstGeom>
          <a:noFill/>
          <a:ln w="12700">
            <a:noFill/>
            <a:miter lim="800000"/>
            <a:headEnd/>
            <a:tailEnd/>
          </a:ln>
          <a:effectLst/>
        </p:spPr>
        <p:txBody>
          <a:bodyPr wrap="none" lIns="96469" tIns="48235" rIns="96469" bIns="48235">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fld id="{704610A9-921A-4649-9650-C951EEFEED71}" type="slidenum">
              <a:rPr lang="en-US" altLang="en-US" sz="1600" b="1" smtClean="0"/>
              <a:pPr>
                <a:defRPr/>
              </a:pPr>
              <a:t>‹#›</a:t>
            </a:fld>
            <a:endParaRPr lang="en-US" altLang="en-US" sz="1600" b="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60888"/>
            <a:ext cx="5360987" cy="4319587"/>
          </a:xfrm>
          <a:prstGeom prst="rect">
            <a:avLst/>
          </a:prstGeom>
          <a:noFill/>
          <a:ln w="12700">
            <a:noFill/>
            <a:miter lim="800000"/>
            <a:headEnd/>
            <a:tailEnd/>
          </a:ln>
          <a:effectLst/>
        </p:spPr>
        <p:txBody>
          <a:bodyPr vert="horz" wrap="square" lIns="98991" tIns="50336" rIns="98991" bIns="503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1" name="Rectangle 3"/>
          <p:cNvSpPr>
            <a:spLocks noGrp="1" noRot="1" noChangeAspect="1" noChangeArrowheads="1" noTextEdit="1"/>
          </p:cNvSpPr>
          <p:nvPr>
            <p:ph type="sldImg" idx="2"/>
          </p:nvPr>
        </p:nvSpPr>
        <p:spPr bwMode="auto">
          <a:xfrm>
            <a:off x="1266825" y="727075"/>
            <a:ext cx="4783138"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1763"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0075"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F12BFEB-8877-4981-9CC4-AB34CA55797A}" type="slidenum">
              <a:rPr lang="en-US" altLang="en-US" sz="3200">
                <a:latin typeface="Arial" panose="020B0604020202020204" pitchFamily="34" charset="0"/>
              </a:rPr>
              <a:pPr eaLnBrk="1" hangingPunct="1">
                <a:spcBef>
                  <a:spcPct val="0"/>
                </a:spcBef>
              </a:pPr>
              <a:t>3</a:t>
            </a:fld>
            <a:endParaRPr lang="en-US" altLang="en-US" sz="3200">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74725" y="4560888"/>
            <a:ext cx="53657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141788" y="0"/>
            <a:ext cx="31734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080" tIns="47540" rIns="95080" bIns="4754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48131" name="Rectangle 3"/>
          <p:cNvSpPr>
            <a:spLocks noChangeArrowheads="1"/>
          </p:cNvSpPr>
          <p:nvPr/>
        </p:nvSpPr>
        <p:spPr bwMode="auto">
          <a:xfrm>
            <a:off x="4141788" y="9120188"/>
            <a:ext cx="317341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5" tIns="0" rIns="20135" bIns="0" anchor="b"/>
          <a:lstStyle>
            <a:lvl1pPr defTabSz="1009650">
              <a:defRPr sz="3200">
                <a:solidFill>
                  <a:schemeClr val="tx1"/>
                </a:solidFill>
                <a:latin typeface="Arial" panose="020B0604020202020204" pitchFamily="34" charset="0"/>
              </a:defRPr>
            </a:lvl1pPr>
            <a:lvl2pPr marL="742950" indent="-285750" defTabSz="1009650">
              <a:defRPr sz="3200">
                <a:solidFill>
                  <a:schemeClr val="tx1"/>
                </a:solidFill>
                <a:latin typeface="Arial" panose="020B0604020202020204" pitchFamily="34" charset="0"/>
              </a:defRPr>
            </a:lvl2pPr>
            <a:lvl3pPr marL="1143000" indent="-228600" defTabSz="1009650">
              <a:defRPr sz="3200">
                <a:solidFill>
                  <a:schemeClr val="tx1"/>
                </a:solidFill>
                <a:latin typeface="Arial" panose="020B0604020202020204" pitchFamily="34" charset="0"/>
              </a:defRPr>
            </a:lvl3pPr>
            <a:lvl4pPr marL="1600200" indent="-228600" defTabSz="1009650">
              <a:defRPr sz="3200">
                <a:solidFill>
                  <a:schemeClr val="tx1"/>
                </a:solidFill>
                <a:latin typeface="Arial" panose="020B0604020202020204" pitchFamily="34" charset="0"/>
              </a:defRPr>
            </a:lvl4pPr>
            <a:lvl5pPr marL="2057400" indent="-228600" defTabSz="1009650">
              <a:defRPr sz="3200">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sz="3200">
                <a:solidFill>
                  <a:schemeClr val="tx1"/>
                </a:solidFill>
                <a:latin typeface="Arial" panose="020B0604020202020204" pitchFamily="34" charset="0"/>
              </a:defRPr>
            </a:lvl9pPr>
          </a:lstStyle>
          <a:p>
            <a:pPr algn="r"/>
            <a:r>
              <a:rPr lang="en-US" altLang="en-US" sz="1100" i="1">
                <a:latin typeface="Times New Roman" panose="02020603050405020304" pitchFamily="18" charset="0"/>
              </a:rPr>
              <a:t>7</a:t>
            </a:r>
          </a:p>
        </p:txBody>
      </p:sp>
      <p:sp>
        <p:nvSpPr>
          <p:cNvPr id="48132" name="Rectangle 4"/>
          <p:cNvSpPr>
            <a:spLocks noChangeArrowheads="1"/>
          </p:cNvSpPr>
          <p:nvPr/>
        </p:nvSpPr>
        <p:spPr bwMode="auto">
          <a:xfrm>
            <a:off x="0"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080" tIns="47540" rIns="95080" bIns="4754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48133" name="Rectangle 5"/>
          <p:cNvSpPr>
            <a:spLocks noChangeArrowheads="1"/>
          </p:cNvSpPr>
          <p:nvPr/>
        </p:nvSpPr>
        <p:spPr bwMode="auto">
          <a:xfrm>
            <a:off x="0"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080" tIns="47540" rIns="95080" bIns="4754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48134" name="Rectangle 6"/>
          <p:cNvSpPr>
            <a:spLocks noGrp="1" noRot="1" noChangeAspect="1" noChangeArrowheads="1" noTextEdit="1"/>
          </p:cNvSpPr>
          <p:nvPr>
            <p:ph type="sldImg"/>
          </p:nvPr>
        </p:nvSpPr>
        <p:spPr>
          <a:ln cap="flat"/>
        </p:spPr>
      </p:sp>
      <p:sp>
        <p:nvSpPr>
          <p:cNvPr id="481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a:t>1.</a:t>
            </a:r>
            <a:fld id="{5FC6C44A-ED4C-4A84-9D01-88D7D9FCC530}" type="slidenum">
              <a:rPr lang="en-US" altLang="en-US"/>
              <a:pPr/>
              <a:t>30</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en-US" altLang="en-US"/>
              <a:t>These </a:t>
            </a:r>
            <a:r>
              <a:rPr lang="en-US" altLang="en-US" i="1"/>
              <a:t>Ethics Issues</a:t>
            </a:r>
            <a:r>
              <a:rPr lang="en-US" altLang="en-US"/>
              <a:t> can be addressed throughout the chapter or as a dedicated discussion as given here.</a:t>
            </a:r>
          </a:p>
          <a:p>
            <a:pPr eaLnBrk="1" hangingPunct="1">
              <a:spcBef>
                <a:spcPct val="0"/>
              </a:spcBef>
            </a:pPr>
            <a:endParaRPr lang="en-US" altLang="en-US"/>
          </a:p>
          <a:p>
            <a:pPr eaLnBrk="1" hangingPunct="1">
              <a:spcBef>
                <a:spcPct val="0"/>
              </a:spcBef>
            </a:pPr>
            <a:r>
              <a:rPr lang="en-US" altLang="en-US"/>
              <a:t>The second issue relates to the buyout offer for Gillette that was rejected due to information regarding the launch of the highly successful “Sensor” razor.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26DE1C1-A003-4DF6-8ED3-A68B99C9CB83}" type="slidenum">
              <a:rPr lang="en-US" altLang="en-US" sz="3200">
                <a:latin typeface="Arial" panose="020B0604020202020204" pitchFamily="34" charset="0"/>
              </a:rPr>
              <a:pPr eaLnBrk="1" hangingPunct="1">
                <a:spcBef>
                  <a:spcPct val="0"/>
                </a:spcBef>
              </a:pPr>
              <a:t>32</a:t>
            </a:fld>
            <a:endParaRPr lang="en-US" altLang="en-US" sz="3200">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0C58534-F6DE-455E-9D30-60C694630216}" type="slidenum">
              <a:rPr lang="en-US" altLang="en-US" sz="3200">
                <a:latin typeface="Arial" panose="020B0604020202020204" pitchFamily="34" charset="0"/>
              </a:rPr>
              <a:pPr eaLnBrk="1" hangingPunct="1">
                <a:spcBef>
                  <a:spcPct val="0"/>
                </a:spcBef>
              </a:pPr>
              <a:t>33</a:t>
            </a:fld>
            <a:endParaRPr lang="en-US" altLang="en-US" sz="320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974725" y="4560888"/>
            <a:ext cx="5365750" cy="4321175"/>
          </a:xfrm>
        </p:spPr>
        <p:txBody>
          <a:bodyPr/>
          <a:lstStyle/>
          <a:p>
            <a:pPr eaLnBrk="1" hangingPunct="1">
              <a:defRPr/>
            </a:pPr>
            <a:endParaRPr lang="en-US" sz="1400" b="1" i="1" dirty="0">
              <a:effectLst>
                <a:outerShdw blurRad="38100" dist="38100" dir="2700000" algn="tl">
                  <a:srgbClr val="C0C0C0"/>
                </a:outerShdw>
              </a:effectLs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spcBef>
                <a:spcPct val="30000"/>
              </a:spcBef>
              <a:defRPr sz="1200">
                <a:solidFill>
                  <a:schemeClr val="tx1"/>
                </a:solidFill>
                <a:latin typeface="Times New Roman" panose="02020603050405020304" pitchFamily="18" charset="0"/>
              </a:defRPr>
            </a:lvl1pPr>
            <a:lvl2pPr marL="784225" indent="-301625">
              <a:spcBef>
                <a:spcPct val="30000"/>
              </a:spcBef>
              <a:defRPr sz="1200">
                <a:solidFill>
                  <a:schemeClr val="tx1"/>
                </a:solidFill>
                <a:latin typeface="Times New Roman" panose="02020603050405020304" pitchFamily="18" charset="0"/>
              </a:defRPr>
            </a:lvl2pPr>
            <a:lvl3pPr marL="1208088" indent="-241300">
              <a:spcBef>
                <a:spcPct val="30000"/>
              </a:spcBef>
              <a:defRPr sz="1200">
                <a:solidFill>
                  <a:schemeClr val="tx1"/>
                </a:solidFill>
                <a:latin typeface="Times New Roman" panose="02020603050405020304" pitchFamily="18" charset="0"/>
              </a:defRPr>
            </a:lvl3pPr>
            <a:lvl4pPr marL="1690688" indent="-241300">
              <a:spcBef>
                <a:spcPct val="30000"/>
              </a:spcBef>
              <a:defRPr sz="1200">
                <a:solidFill>
                  <a:schemeClr val="tx1"/>
                </a:solidFill>
                <a:latin typeface="Times New Roman" panose="02020603050405020304" pitchFamily="18" charset="0"/>
              </a:defRPr>
            </a:lvl4pPr>
            <a:lvl5pPr marL="2174875" indent="-241300">
              <a:spcBef>
                <a:spcPct val="30000"/>
              </a:spcBef>
              <a:defRPr sz="1200">
                <a:solidFill>
                  <a:schemeClr val="tx1"/>
                </a:solidFill>
                <a:latin typeface="Times New Roman" panose="02020603050405020304" pitchFamily="18" charset="0"/>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BFFBCBF-E240-4D38-9D3D-3813F61530EA}" type="slidenum">
              <a:rPr lang="en-US" altLang="en-US" sz="3200"/>
              <a:pPr eaLnBrk="1" hangingPunct="1">
                <a:spcBef>
                  <a:spcPct val="0"/>
                </a:spcBef>
              </a:pPr>
              <a:t>34</a:t>
            </a:fld>
            <a:endParaRPr lang="en-US" altLang="en-US" sz="3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CF4BB6C-15CB-45E3-9187-06366C39AF52}" type="slidenum">
              <a:rPr lang="en-US" altLang="en-US" sz="3200">
                <a:latin typeface="Arial" panose="020B0604020202020204" pitchFamily="34" charset="0"/>
              </a:rPr>
              <a:pPr eaLnBrk="1" hangingPunct="1">
                <a:spcBef>
                  <a:spcPct val="0"/>
                </a:spcBef>
              </a:pPr>
              <a:t>4</a:t>
            </a:fld>
            <a:endParaRPr lang="en-US" altLang="en-US" sz="3200">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6A88B3E-0FD5-4240-8A7C-B31706DE7EB2}" type="slidenum">
              <a:rPr lang="en-US" altLang="en-US" sz="3200">
                <a:latin typeface="Arial" panose="020B0604020202020204" pitchFamily="34" charset="0"/>
              </a:rPr>
              <a:pPr eaLnBrk="1" hangingPunct="1">
                <a:spcBef>
                  <a:spcPct val="0"/>
                </a:spcBef>
              </a:pPr>
              <a:t>5</a:t>
            </a:fld>
            <a:endParaRPr lang="en-US" altLang="en-US" sz="320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74725" y="4560888"/>
            <a:ext cx="53657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7CEA2CB-6A92-4C21-97E8-F30F46F8A50A}" type="slidenum">
              <a:rPr lang="en-US" altLang="en-US" sz="3200">
                <a:latin typeface="Arial" panose="020B0604020202020204" pitchFamily="34" charset="0"/>
              </a:rPr>
              <a:pPr eaLnBrk="1" hangingPunct="1">
                <a:spcBef>
                  <a:spcPct val="0"/>
                </a:spcBef>
              </a:pPr>
              <a:t>8</a:t>
            </a:fld>
            <a:endParaRPr lang="en-US" altLang="en-US" sz="3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defTabSz="969963">
              <a:spcBef>
                <a:spcPct val="30000"/>
              </a:spcBef>
              <a:defRPr sz="1200">
                <a:solidFill>
                  <a:schemeClr val="tx1"/>
                </a:solidFill>
                <a:latin typeface="Times New Roman" panose="02020603050405020304" pitchFamily="18" charset="0"/>
              </a:defRPr>
            </a:lvl1pPr>
            <a:lvl2pPr marL="777875" indent="-298450" defTabSz="969963">
              <a:spcBef>
                <a:spcPct val="30000"/>
              </a:spcBef>
              <a:defRPr sz="1200">
                <a:solidFill>
                  <a:schemeClr val="tx1"/>
                </a:solidFill>
                <a:latin typeface="Times New Roman" panose="02020603050405020304" pitchFamily="18" charset="0"/>
              </a:defRPr>
            </a:lvl2pPr>
            <a:lvl3pPr marL="1195388" indent="-238125" defTabSz="969963">
              <a:spcBef>
                <a:spcPct val="30000"/>
              </a:spcBef>
              <a:defRPr sz="1200">
                <a:solidFill>
                  <a:schemeClr val="tx1"/>
                </a:solidFill>
                <a:latin typeface="Times New Roman" panose="02020603050405020304" pitchFamily="18" charset="0"/>
              </a:defRPr>
            </a:lvl3pPr>
            <a:lvl4pPr marL="1674813" indent="-238125" defTabSz="969963">
              <a:spcBef>
                <a:spcPct val="30000"/>
              </a:spcBef>
              <a:defRPr sz="1200">
                <a:solidFill>
                  <a:schemeClr val="tx1"/>
                </a:solidFill>
                <a:latin typeface="Times New Roman" panose="02020603050405020304" pitchFamily="18" charset="0"/>
              </a:defRPr>
            </a:lvl4pPr>
            <a:lvl5pPr marL="2154238" indent="-238125" defTabSz="969963">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3BDD56-1BFC-457F-8D2A-3298C96D6156}" type="slidenum">
              <a:rPr lang="en-US" altLang="en-US" sz="3200">
                <a:latin typeface="Arial" panose="020B0604020202020204" pitchFamily="34" charset="0"/>
              </a:rPr>
              <a:pPr eaLnBrk="1" hangingPunct="1">
                <a:spcBef>
                  <a:spcPct val="0"/>
                </a:spcBef>
              </a:pPr>
              <a:t>17</a:t>
            </a:fld>
            <a:endParaRPr lang="en-US" altLang="en-US" sz="320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2" tIns="48661" rIns="97322" bIns="48661"/>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879C527-4674-466D-A6A6-7973512FE96A}" type="slidenum">
              <a:rPr lang="en-US" altLang="en-US"/>
              <a:pPr>
                <a:defRPr/>
              </a:pPr>
              <a:t>‹#›</a:t>
            </a:fld>
            <a:endParaRPr lang="en-US" altLang="en-US"/>
          </a:p>
        </p:txBody>
      </p:sp>
    </p:spTree>
    <p:extLst>
      <p:ext uri="{BB962C8B-B14F-4D97-AF65-F5344CB8AC3E}">
        <p14:creationId xmlns:p14="http://schemas.microsoft.com/office/powerpoint/2010/main" val="24410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92FC82D-7985-47FB-A992-EB1892770C2E}" type="datetimeFigureOut">
              <a:rPr lang="en-US"/>
              <a:pPr>
                <a:defRPr/>
              </a:pPr>
              <a:t>8/5/2020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AEDA1B4-9606-41EC-83CC-BAE58965D83D}" type="slidenum">
              <a:rPr lang="en-US" altLang="en-US"/>
              <a:pPr>
                <a:defRPr/>
              </a:pPr>
              <a:t>‹#›</a:t>
            </a:fld>
            <a:endParaRPr lang="en-US" altLang="en-US"/>
          </a:p>
        </p:txBody>
      </p:sp>
    </p:spTree>
    <p:extLst>
      <p:ext uri="{BB962C8B-B14F-4D97-AF65-F5344CB8AC3E}">
        <p14:creationId xmlns:p14="http://schemas.microsoft.com/office/powerpoint/2010/main" val="257564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264386B-8F79-4B06-8E78-FC37A9F0936D}" type="datetimeFigureOut">
              <a:rPr lang="en-US"/>
              <a:pPr>
                <a:defRPr/>
              </a:pPr>
              <a:t>8/5/2020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759F258-CA82-4DF0-985A-0216916E541C}" type="slidenum">
              <a:rPr lang="en-US" altLang="en-US"/>
              <a:pPr>
                <a:defRPr/>
              </a:pPr>
              <a:t>‹#›</a:t>
            </a:fld>
            <a:endParaRPr lang="en-US" altLang="en-US"/>
          </a:p>
        </p:txBody>
      </p:sp>
    </p:spTree>
    <p:extLst>
      <p:ext uri="{BB962C8B-B14F-4D97-AF65-F5344CB8AC3E}">
        <p14:creationId xmlns:p14="http://schemas.microsoft.com/office/powerpoint/2010/main" val="70936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fld id="{1A82DD3B-9237-4070-A756-1F90AA63900A}" type="datetime1">
              <a:rPr lang="en-US"/>
              <a:pPr>
                <a:defRPr/>
              </a:pPr>
              <a:t>8/5/2020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US" altLang="en-US"/>
              <a:t>1-</a:t>
            </a:r>
            <a:fld id="{CA8CACE5-A953-461C-B98A-812F48785C41}" type="slidenum">
              <a:rPr lang="en-US" altLang="en-US"/>
              <a:pPr>
                <a:defRPr/>
              </a:pPr>
              <a:t>‹#›</a:t>
            </a:fld>
            <a:endParaRPr lang="en-US" altLang="en-US"/>
          </a:p>
        </p:txBody>
      </p:sp>
    </p:spTree>
    <p:extLst>
      <p:ext uri="{BB962C8B-B14F-4D97-AF65-F5344CB8AC3E}">
        <p14:creationId xmlns:p14="http://schemas.microsoft.com/office/powerpoint/2010/main" val="37636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gn="just">
              <a:defRPr b="1">
                <a:latin typeface="Bookman Old Style" panose="02050604050505020204" pitchFamily="18" charset="0"/>
              </a:defRPr>
            </a:lvl1pPr>
            <a:lvl2pPr algn="just">
              <a:defRPr b="1">
                <a:latin typeface="Bookman Old Style" panose="02050604050505020204" pitchFamily="18" charset="0"/>
              </a:defRPr>
            </a:lvl2pPr>
            <a:lvl3pPr algn="just">
              <a:defRPr b="1">
                <a:latin typeface="Bookman Old Style" panose="02050604050505020204" pitchFamily="18" charset="0"/>
              </a:defRPr>
            </a:lvl3pPr>
            <a:lvl4pPr algn="just">
              <a:defRPr b="1">
                <a:latin typeface="Bookman Old Style" panose="02050604050505020204" pitchFamily="18" charset="0"/>
              </a:defRPr>
            </a:lvl4pPr>
            <a:lvl5pPr algn="just">
              <a:defRPr b="1">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602B22B-6C7D-4475-933B-5EC071879213}" type="datetimeFigureOut">
              <a:rPr lang="en-US"/>
              <a:pPr>
                <a:defRPr/>
              </a:pPr>
              <a:t>8/5/2020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1336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3047B5-906D-4E84-B83A-322C4AADA8F8}" type="datetimeFigureOut">
              <a:rPr lang="en-US"/>
              <a:pPr>
                <a:defRPr/>
              </a:pPr>
              <a:t>8/5/2020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133D78E-2354-4C8E-AC39-D44517FC2191}" type="slidenum">
              <a:rPr lang="en-US" altLang="en-US"/>
              <a:pPr>
                <a:defRPr/>
              </a:pPr>
              <a:t>‹#›</a:t>
            </a:fld>
            <a:endParaRPr lang="en-US" altLang="en-US"/>
          </a:p>
        </p:txBody>
      </p:sp>
    </p:spTree>
    <p:extLst>
      <p:ext uri="{BB962C8B-B14F-4D97-AF65-F5344CB8AC3E}">
        <p14:creationId xmlns:p14="http://schemas.microsoft.com/office/powerpoint/2010/main" val="17079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C6507DB-3D4E-40DA-B28D-4FD1A6DFF36A}" type="datetimeFigureOut">
              <a:rPr lang="en-US"/>
              <a:pPr>
                <a:defRPr/>
              </a:pPr>
              <a:t>8/5/2020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F312421-D363-4A00-B4FB-CD20AF87E536}" type="slidenum">
              <a:rPr lang="en-US" altLang="en-US"/>
              <a:pPr>
                <a:defRPr/>
              </a:pPr>
              <a:t>‹#›</a:t>
            </a:fld>
            <a:endParaRPr lang="en-US" altLang="en-US"/>
          </a:p>
        </p:txBody>
      </p:sp>
    </p:spTree>
    <p:extLst>
      <p:ext uri="{BB962C8B-B14F-4D97-AF65-F5344CB8AC3E}">
        <p14:creationId xmlns:p14="http://schemas.microsoft.com/office/powerpoint/2010/main" val="410833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1FF0906-BF04-4C51-8B4D-12D2A05DF6BB}" type="datetimeFigureOut">
              <a:rPr lang="en-US"/>
              <a:pPr>
                <a:defRPr/>
              </a:pPr>
              <a:t>8/5/2020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3D17DBA-472F-4589-9C79-57E418024182}" type="slidenum">
              <a:rPr lang="en-US" altLang="en-US"/>
              <a:pPr>
                <a:defRPr/>
              </a:pPr>
              <a:t>‹#›</a:t>
            </a:fld>
            <a:endParaRPr lang="en-US" altLang="en-US"/>
          </a:p>
        </p:txBody>
      </p:sp>
    </p:spTree>
    <p:extLst>
      <p:ext uri="{BB962C8B-B14F-4D97-AF65-F5344CB8AC3E}">
        <p14:creationId xmlns:p14="http://schemas.microsoft.com/office/powerpoint/2010/main" val="137399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1"/>
            <a:ext cx="7886700" cy="9144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4B99B0D-6DD9-4EDF-82BD-AC52EF317D84}" type="datetimeFigureOut">
              <a:rPr lang="en-US"/>
              <a:pPr>
                <a:defRPr/>
              </a:pPr>
              <a:t>8/5/2020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FBBEB35-CF65-453F-80D2-F2E407A37984}" type="slidenum">
              <a:rPr lang="en-US" altLang="en-US"/>
              <a:pPr>
                <a:defRPr/>
              </a:pPr>
              <a:t>‹#›</a:t>
            </a:fld>
            <a:endParaRPr lang="en-US" altLang="en-US"/>
          </a:p>
        </p:txBody>
      </p:sp>
    </p:spTree>
    <p:extLst>
      <p:ext uri="{BB962C8B-B14F-4D97-AF65-F5344CB8AC3E}">
        <p14:creationId xmlns:p14="http://schemas.microsoft.com/office/powerpoint/2010/main" val="329181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325459-9804-4C67-B6FB-B827292108C8}" type="datetimeFigureOut">
              <a:rPr lang="en-US"/>
              <a:pPr>
                <a:defRPr/>
              </a:pPr>
              <a:t>8/5/2020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29456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1EDC91-06D3-4AE7-929F-D9A7B46B031C}" type="datetimeFigureOut">
              <a:rPr lang="en-US"/>
              <a:pPr>
                <a:defRPr/>
              </a:pPr>
              <a:t>8/5/2020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58DC071-F40B-48C0-8F72-94FD5D9457BB}" type="slidenum">
              <a:rPr lang="en-US" altLang="en-US"/>
              <a:pPr>
                <a:defRPr/>
              </a:pPr>
              <a:t>‹#›</a:t>
            </a:fld>
            <a:endParaRPr lang="en-US" altLang="en-US"/>
          </a:p>
        </p:txBody>
      </p:sp>
    </p:spTree>
    <p:extLst>
      <p:ext uri="{BB962C8B-B14F-4D97-AF65-F5344CB8AC3E}">
        <p14:creationId xmlns:p14="http://schemas.microsoft.com/office/powerpoint/2010/main" val="222637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03ED04-575C-4888-8182-3B4E9EC339B2}" type="datetimeFigureOut">
              <a:rPr lang="en-US"/>
              <a:pPr>
                <a:defRPr/>
              </a:pPr>
              <a:t>8/5/2020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ACFC2DF-260E-4206-8076-488222561F0D}" type="slidenum">
              <a:rPr lang="en-US" altLang="en-US"/>
              <a:pPr>
                <a:defRPr/>
              </a:pPr>
              <a:t>‹#›</a:t>
            </a:fld>
            <a:endParaRPr lang="en-US" altLang="en-US"/>
          </a:p>
        </p:txBody>
      </p:sp>
    </p:spTree>
    <p:extLst>
      <p:ext uri="{BB962C8B-B14F-4D97-AF65-F5344CB8AC3E}">
        <p14:creationId xmlns:p14="http://schemas.microsoft.com/office/powerpoint/2010/main" val="146602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152400"/>
            <a:ext cx="78867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094803A5-4C7F-435D-9718-6E5678E90A78}" type="datetimeFigureOut">
              <a:rPr lang="en-US"/>
              <a:pPr>
                <a:defRPr/>
              </a:pPr>
              <a:t>8/5/2020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7" name="Text Box 13"/>
          <p:cNvSpPr txBox="1">
            <a:spLocks noChangeArrowheads="1"/>
          </p:cNvSpPr>
          <p:nvPr userDrawn="1"/>
        </p:nvSpPr>
        <p:spPr bwMode="auto">
          <a:xfrm>
            <a:off x="8420100" y="6530975"/>
            <a:ext cx="595313" cy="276225"/>
          </a:xfrm>
          <a:prstGeom prst="rect">
            <a:avLst/>
          </a:prstGeom>
          <a:noFill/>
          <a:ln w="12700">
            <a:noFill/>
            <a:miter lim="800000"/>
            <a:headEnd/>
            <a:tailEnd/>
          </a:ln>
          <a:effec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altLang="en-US" sz="1200" b="1"/>
              <a:t>1 - </a:t>
            </a:r>
            <a:fld id="{778478D2-1EC5-4612-848A-045E1D09070E}" type="slidenum">
              <a:rPr lang="en-US" altLang="en-US" sz="1200" b="1" smtClean="0"/>
              <a:pPr>
                <a:defRPr/>
              </a:pPr>
              <a:t>‹#›</a:t>
            </a:fld>
            <a:endParaRPr lang="en-US" altLang="en-US" sz="1200" b="1"/>
          </a:p>
        </p:txBody>
      </p:sp>
    </p:spTree>
  </p:cSld>
  <p:clrMap bg1="lt1" tx1="dk1" bg2="lt2" tx2="dk2" accent1="accent1" accent2="accent2" accent3="accent3" accent4="accent4" accent5="accent5" accent6="accent6" hlink="hlink" folHlink="folHlink"/>
  <p:sldLayoutIdLst>
    <p:sldLayoutId id="2147484437" r:id="rId1"/>
    <p:sldLayoutId id="2147484435" r:id="rId2"/>
    <p:sldLayoutId id="2147484438" r:id="rId3"/>
    <p:sldLayoutId id="2147484439" r:id="rId4"/>
    <p:sldLayoutId id="2147484440" r:id="rId5"/>
    <p:sldLayoutId id="2147484441" r:id="rId6"/>
    <p:sldLayoutId id="2147484436" r:id="rId7"/>
    <p:sldLayoutId id="2147484442" r:id="rId8"/>
    <p:sldLayoutId id="2147484443" r:id="rId9"/>
    <p:sldLayoutId id="2147484444" r:id="rId10"/>
    <p:sldLayoutId id="2147484445" r:id="rId11"/>
    <p:sldLayoutId id="2147484446" r:id="rId12"/>
  </p:sldLayoutIdLst>
  <p:txStyles>
    <p:titleStyle>
      <a:lvl1pPr algn="ctr" rtl="0" eaLnBrk="0" fontAlgn="base" hangingPunct="0">
        <a:lnSpc>
          <a:spcPct val="90000"/>
        </a:lnSpc>
        <a:spcBef>
          <a:spcPct val="0"/>
        </a:spcBef>
        <a:spcAft>
          <a:spcPct val="0"/>
        </a:spcAft>
        <a:defRPr sz="3600" b="1" kern="1200">
          <a:solidFill>
            <a:srgbClr val="7030A0"/>
          </a:solidFill>
          <a:latin typeface="Bookman Old Style" panose="02050604050505020204" pitchFamily="18" charset="0"/>
          <a:ea typeface="+mj-ea"/>
          <a:cs typeface="+mj-cs"/>
        </a:defRPr>
      </a:lvl1pPr>
      <a:lvl2pPr algn="ctr" rtl="0" eaLnBrk="0" fontAlgn="base" hangingPunct="0">
        <a:lnSpc>
          <a:spcPct val="90000"/>
        </a:lnSpc>
        <a:spcBef>
          <a:spcPct val="0"/>
        </a:spcBef>
        <a:spcAft>
          <a:spcPct val="0"/>
        </a:spcAft>
        <a:defRPr sz="3600" b="1">
          <a:solidFill>
            <a:srgbClr val="7030A0"/>
          </a:solidFill>
          <a:latin typeface="Bookman Old Style" panose="02050604050505020204" pitchFamily="18" charset="0"/>
        </a:defRPr>
      </a:lvl2pPr>
      <a:lvl3pPr algn="ctr" rtl="0" eaLnBrk="0" fontAlgn="base" hangingPunct="0">
        <a:lnSpc>
          <a:spcPct val="90000"/>
        </a:lnSpc>
        <a:spcBef>
          <a:spcPct val="0"/>
        </a:spcBef>
        <a:spcAft>
          <a:spcPct val="0"/>
        </a:spcAft>
        <a:defRPr sz="3600" b="1">
          <a:solidFill>
            <a:srgbClr val="7030A0"/>
          </a:solidFill>
          <a:latin typeface="Bookman Old Style" panose="02050604050505020204" pitchFamily="18" charset="0"/>
        </a:defRPr>
      </a:lvl3pPr>
      <a:lvl4pPr algn="ctr" rtl="0" eaLnBrk="0" fontAlgn="base" hangingPunct="0">
        <a:lnSpc>
          <a:spcPct val="90000"/>
        </a:lnSpc>
        <a:spcBef>
          <a:spcPct val="0"/>
        </a:spcBef>
        <a:spcAft>
          <a:spcPct val="0"/>
        </a:spcAft>
        <a:defRPr sz="3600" b="1">
          <a:solidFill>
            <a:srgbClr val="7030A0"/>
          </a:solidFill>
          <a:latin typeface="Bookman Old Style" panose="02050604050505020204" pitchFamily="18" charset="0"/>
        </a:defRPr>
      </a:lvl4pPr>
      <a:lvl5pPr algn="ctr" rtl="0" eaLnBrk="0" fontAlgn="base" hangingPunct="0">
        <a:lnSpc>
          <a:spcPct val="90000"/>
        </a:lnSpc>
        <a:spcBef>
          <a:spcPct val="0"/>
        </a:spcBef>
        <a:spcAft>
          <a:spcPct val="0"/>
        </a:spcAft>
        <a:defRPr sz="3600" b="1">
          <a:solidFill>
            <a:srgbClr val="7030A0"/>
          </a:solidFill>
          <a:latin typeface="Bookman Old Style" panose="02050604050505020204" pitchFamily="18"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ookman Old Style" panose="02050604050505020204" pitchFamily="18"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orbes.com/global2000/li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www.vimeo.com/326136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e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qfma.org.qa/English/Pages/default.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finance.yahoo.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loomberg.com/markets/stocks/world-indexes/" TargetMode="External"/><Relationship Id="rId2" Type="http://schemas.openxmlformats.org/officeDocument/2006/relationships/hyperlink" Target="http://www.qe.com.qa/pps/qe/qe%20english%20portal/Pages/Home/" TargetMode="External"/><Relationship Id="rId1" Type="http://schemas.openxmlformats.org/officeDocument/2006/relationships/slideLayout" Target="../slideLayouts/slideLayout6.xml"/><Relationship Id="rId6" Type="http://schemas.openxmlformats.org/officeDocument/2006/relationships/hyperlink" Target="http://www.bloomberg.com/markets/stocks/world-indexes/americas/" TargetMode="External"/><Relationship Id="rId5" Type="http://schemas.openxmlformats.org/officeDocument/2006/relationships/hyperlink" Target="http://www.bloomberg.com/markets/stocks/world-indexes/europe-africa-middle-east/" TargetMode="External"/><Relationship Id="rId4" Type="http://schemas.openxmlformats.org/officeDocument/2006/relationships/hyperlink" Target="http://www.bloomberg.com/markets/stocks/world-indexes/asia-pacifi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458200" cy="1290638"/>
          </a:xfrm>
          <a:gradFill>
            <a:gsLst>
              <a:gs pos="100000">
                <a:schemeClr val="bg1"/>
              </a:gs>
              <a:gs pos="95000">
                <a:schemeClr val="bg1"/>
              </a:gs>
              <a:gs pos="100000">
                <a:srgbClr val="C4D6EB"/>
              </a:gs>
              <a:gs pos="100000">
                <a:srgbClr val="FFEBFA"/>
              </a:gs>
            </a:gsLst>
            <a:path path="shape">
              <a:fillToRect l="50000" t="50000" r="50000" b="50000"/>
            </a:path>
          </a:gradFill>
        </p:spPr>
        <p:txBody>
          <a:bodyPr rtlCol="0">
            <a:normAutofit/>
          </a:bodyPr>
          <a:lstStyle/>
          <a:p>
            <a:pPr eaLnBrk="1" fontAlgn="auto" hangingPunct="1">
              <a:spcAft>
                <a:spcPts val="0"/>
              </a:spcAft>
              <a:defRPr/>
            </a:pPr>
            <a:r>
              <a:rPr lang="en-US" sz="3600" dirty="0">
                <a:ea typeface="+mn-ea"/>
                <a:cs typeface="+mn-cs"/>
              </a:rPr>
              <a:t>Chapter 1 Lecture - </a:t>
            </a:r>
            <a:r>
              <a:rPr lang="en-US" sz="3600" dirty="0"/>
              <a:t>Introduction to Financial Management</a:t>
            </a:r>
          </a:p>
        </p:txBody>
      </p:sp>
      <p:pic>
        <p:nvPicPr>
          <p:cNvPr id="14339" name="Picture 5" descr="new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19238"/>
            <a:ext cx="381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31938"/>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52850"/>
            <a:ext cx="8763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ttps://encrypted-tbn2.gstatic.com/images?q=tbn:ANd9GcSy_CuiG8fm9P5UAEStZH8b8uSEyAwXfQZXkcwgpjvEreeZyk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19238"/>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152400"/>
            <a:ext cx="8229600" cy="887413"/>
          </a:xfrm>
        </p:spPr>
        <p:txBody>
          <a:bodyPr/>
          <a:lstStyle/>
          <a:p>
            <a:r>
              <a:rPr lang="en-US" altLang="en-US"/>
              <a:t>Financial Management Decisions</a:t>
            </a:r>
          </a:p>
        </p:txBody>
      </p:sp>
      <p:sp>
        <p:nvSpPr>
          <p:cNvPr id="28675" name="Content Placeholder 2"/>
          <p:cNvSpPr>
            <a:spLocks noGrp="1"/>
          </p:cNvSpPr>
          <p:nvPr>
            <p:ph idx="1"/>
          </p:nvPr>
        </p:nvSpPr>
        <p:spPr>
          <a:xfrm>
            <a:off x="457200" y="1219200"/>
            <a:ext cx="8305800" cy="4351338"/>
          </a:xfrm>
        </p:spPr>
        <p:txBody>
          <a:bodyPr/>
          <a:lstStyle/>
          <a:p>
            <a:r>
              <a:rPr lang="en-US" altLang="en-US" sz="2400">
                <a:solidFill>
                  <a:srgbClr val="0000FF"/>
                </a:solidFill>
              </a:rPr>
              <a:t>Capital Structure - </a:t>
            </a:r>
            <a:r>
              <a:rPr lang="en-US" altLang="en-US" sz="2400"/>
              <a:t>ways in which the firm obtains and manages the long-term financing it needs to support its long-term investments. </a:t>
            </a:r>
          </a:p>
          <a:p>
            <a:r>
              <a:rPr lang="en-US" altLang="en-US" sz="2400"/>
              <a:t>Needs to be concerned with the specific mixture of long-term debt and equity the firm uses to finance its operations. </a:t>
            </a:r>
          </a:p>
          <a:p>
            <a:r>
              <a:rPr lang="en-US" altLang="en-US" sz="2400"/>
              <a:t>The financial manager has two concerns in this area. </a:t>
            </a:r>
          </a:p>
          <a:p>
            <a:pPr marL="457200" lvl="1" indent="0">
              <a:buFont typeface="Arial" panose="020B0604020202020204" pitchFamily="34" charset="0"/>
              <a:buNone/>
            </a:pPr>
            <a:r>
              <a:rPr lang="en-US" altLang="en-US"/>
              <a:t>(1) How much should the firm borrow? That is, what mixture of debt and equity is best? The mixture chosen will affect both the risk and the value of the firm.</a:t>
            </a:r>
          </a:p>
          <a:p>
            <a:pPr marL="457200" lvl="1" indent="0">
              <a:buFont typeface="Arial" panose="020B0604020202020204" pitchFamily="34" charset="0"/>
              <a:buNone/>
            </a:pPr>
            <a:r>
              <a:rPr lang="en-US" altLang="en-US"/>
              <a:t>(2) What are the least expensive sources of funds for the firm?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38100"/>
            <a:ext cx="8382000" cy="887413"/>
          </a:xfrm>
        </p:spPr>
        <p:txBody>
          <a:bodyPr/>
          <a:lstStyle/>
          <a:p>
            <a:r>
              <a:rPr lang="en-US" altLang="en-US"/>
              <a:t>Financial Management Decisions</a:t>
            </a:r>
          </a:p>
        </p:txBody>
      </p:sp>
      <p:sp>
        <p:nvSpPr>
          <p:cNvPr id="29699" name="Content Placeholder 2"/>
          <p:cNvSpPr>
            <a:spLocks noGrp="1"/>
          </p:cNvSpPr>
          <p:nvPr>
            <p:ph idx="1"/>
          </p:nvPr>
        </p:nvSpPr>
        <p:spPr>
          <a:xfrm>
            <a:off x="228600" y="838200"/>
            <a:ext cx="8610600" cy="4351338"/>
          </a:xfrm>
        </p:spPr>
        <p:txBody>
          <a:bodyPr/>
          <a:lstStyle/>
          <a:p>
            <a:r>
              <a:rPr lang="en-US" altLang="en-US" sz="2400">
                <a:solidFill>
                  <a:srgbClr val="09ADFF"/>
                </a:solidFill>
              </a:rPr>
              <a:t>Working Capital  Management - </a:t>
            </a:r>
            <a:r>
              <a:rPr lang="en-US" altLang="en-US" sz="2400" i="1"/>
              <a:t>working capital</a:t>
            </a:r>
            <a:r>
              <a:rPr lang="en-US" altLang="en-US" sz="2400"/>
              <a:t> refers to a firm's short-term assets, such as inventory, and its short-term liabilities, such as money owed to suppliers.</a:t>
            </a:r>
          </a:p>
          <a:p>
            <a:r>
              <a:rPr lang="en-US" altLang="en-US" sz="2400"/>
              <a:t>Managing the firm's working capital is a day-to-day activity that ensures that the firm has sufficient resources to continue its operations and avoid costly interruptions. </a:t>
            </a:r>
          </a:p>
          <a:p>
            <a:r>
              <a:rPr lang="en-US" altLang="en-US" sz="2400"/>
              <a:t>Some questions about working capital that must be answered are the following: </a:t>
            </a:r>
          </a:p>
          <a:p>
            <a:pPr marL="457200" lvl="1" indent="0">
              <a:buFont typeface="Arial" panose="020B0604020202020204" pitchFamily="34" charset="0"/>
              <a:buNone/>
            </a:pPr>
            <a:r>
              <a:rPr lang="en-US" altLang="en-US"/>
              <a:t>(1) How much cash and inventory should we keep on hand? </a:t>
            </a:r>
          </a:p>
          <a:p>
            <a:pPr marL="457200" lvl="1" indent="0">
              <a:buFont typeface="Arial" panose="020B0604020202020204" pitchFamily="34" charset="0"/>
              <a:buNone/>
            </a:pPr>
            <a:r>
              <a:rPr lang="en-US" altLang="en-US"/>
              <a:t>(2) Should we sell on credit? If so, what terms will we offer, and to whom will we extend them?</a:t>
            </a:r>
          </a:p>
          <a:p>
            <a:pPr marL="457200" lvl="1" indent="0">
              <a:buFont typeface="Arial" panose="020B0604020202020204" pitchFamily="34" charset="0"/>
              <a:buNone/>
            </a:pPr>
            <a:r>
              <a:rPr lang="en-US" altLang="en-US"/>
              <a:t> (3) How will we obtain any needed short-term financing?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8650" y="228600"/>
            <a:ext cx="7886700" cy="914400"/>
          </a:xfrm>
          <a:solidFill>
            <a:schemeClr val="bg1"/>
          </a:solidFill>
        </p:spPr>
        <p:txBody>
          <a:bodyPr/>
          <a:lstStyle/>
          <a:p>
            <a:pPr eaLnBrk="1" hangingPunct="1">
              <a:lnSpc>
                <a:spcPct val="75000"/>
              </a:lnSpc>
            </a:pPr>
            <a:r>
              <a:rPr lang="en-US" altLang="en-US"/>
              <a:t>Forms of Business Organization in the U.S.</a:t>
            </a:r>
          </a:p>
        </p:txBody>
      </p:sp>
      <p:sp>
        <p:nvSpPr>
          <p:cNvPr id="6" name="Freeform 5"/>
          <p:cNvSpPr/>
          <p:nvPr/>
        </p:nvSpPr>
        <p:spPr>
          <a:xfrm>
            <a:off x="3554413" y="1828800"/>
            <a:ext cx="4827587" cy="1198563"/>
          </a:xfrm>
          <a:custGeom>
            <a:avLst/>
            <a:gdLst>
              <a:gd name="connsiteX0" fmla="*/ 199731 w 1198364"/>
              <a:gd name="connsiteY0" fmla="*/ 0 h 4828032"/>
              <a:gd name="connsiteX1" fmla="*/ 998633 w 1198364"/>
              <a:gd name="connsiteY1" fmla="*/ 0 h 4828032"/>
              <a:gd name="connsiteX2" fmla="*/ 1139864 w 1198364"/>
              <a:gd name="connsiteY2" fmla="*/ 58500 h 4828032"/>
              <a:gd name="connsiteX3" fmla="*/ 1198364 w 1198364"/>
              <a:gd name="connsiteY3" fmla="*/ 199731 h 4828032"/>
              <a:gd name="connsiteX4" fmla="*/ 1198364 w 1198364"/>
              <a:gd name="connsiteY4" fmla="*/ 4828032 h 4828032"/>
              <a:gd name="connsiteX5" fmla="*/ 1198364 w 1198364"/>
              <a:gd name="connsiteY5" fmla="*/ 4828032 h 4828032"/>
              <a:gd name="connsiteX6" fmla="*/ 1198364 w 1198364"/>
              <a:gd name="connsiteY6" fmla="*/ 4828032 h 4828032"/>
              <a:gd name="connsiteX7" fmla="*/ 0 w 1198364"/>
              <a:gd name="connsiteY7" fmla="*/ 4828032 h 4828032"/>
              <a:gd name="connsiteX8" fmla="*/ 0 w 1198364"/>
              <a:gd name="connsiteY8" fmla="*/ 4828032 h 4828032"/>
              <a:gd name="connsiteX9" fmla="*/ 0 w 1198364"/>
              <a:gd name="connsiteY9" fmla="*/ 4828032 h 4828032"/>
              <a:gd name="connsiteX10" fmla="*/ 0 w 1198364"/>
              <a:gd name="connsiteY10" fmla="*/ 199731 h 4828032"/>
              <a:gd name="connsiteX11" fmla="*/ 58500 w 1198364"/>
              <a:gd name="connsiteY11" fmla="*/ 58500 h 4828032"/>
              <a:gd name="connsiteX12" fmla="*/ 199731 w 1198364"/>
              <a:gd name="connsiteY12" fmla="*/ 0 h 48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364" h="4828032">
                <a:moveTo>
                  <a:pt x="1198364" y="804687"/>
                </a:moveTo>
                <a:lnTo>
                  <a:pt x="1198364" y="4023345"/>
                </a:lnTo>
                <a:cubicBezTo>
                  <a:pt x="1198364" y="4236762"/>
                  <a:pt x="1193141" y="4441435"/>
                  <a:pt x="1183844" y="4592344"/>
                </a:cubicBezTo>
                <a:cubicBezTo>
                  <a:pt x="1174547" y="4743253"/>
                  <a:pt x="1161937" y="4828032"/>
                  <a:pt x="1148789" y="4828032"/>
                </a:cubicBezTo>
                <a:lnTo>
                  <a:pt x="0" y="4828032"/>
                </a:lnTo>
                <a:lnTo>
                  <a:pt x="0" y="4828032"/>
                </a:lnTo>
                <a:lnTo>
                  <a:pt x="0" y="4828032"/>
                </a:lnTo>
                <a:lnTo>
                  <a:pt x="0" y="0"/>
                </a:lnTo>
                <a:lnTo>
                  <a:pt x="0" y="0"/>
                </a:lnTo>
                <a:lnTo>
                  <a:pt x="0" y="0"/>
                </a:lnTo>
                <a:lnTo>
                  <a:pt x="1148789" y="0"/>
                </a:lnTo>
                <a:cubicBezTo>
                  <a:pt x="1161937" y="0"/>
                  <a:pt x="1174547" y="84779"/>
                  <a:pt x="1183844" y="235688"/>
                </a:cubicBezTo>
                <a:cubicBezTo>
                  <a:pt x="1193141" y="386597"/>
                  <a:pt x="1198364" y="591270"/>
                  <a:pt x="1198364" y="80468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247651" tIns="182323" rIns="306148" bIns="182325" anchor="ctr"/>
          <a:lstStyle/>
          <a:p>
            <a:pPr marL="285750" lvl="1" indent="-285750" defTabSz="1422400">
              <a:lnSpc>
                <a:spcPct val="90000"/>
              </a:lnSpc>
              <a:spcAft>
                <a:spcPct val="15000"/>
              </a:spcAft>
              <a:buFontTx/>
              <a:buChar char="•"/>
              <a:defRPr/>
            </a:pPr>
            <a:r>
              <a:rPr lang="en-US" sz="2400" b="1">
                <a:solidFill>
                  <a:srgbClr val="000000"/>
                </a:solidFill>
              </a:rPr>
              <a:t>Single Owner</a:t>
            </a:r>
          </a:p>
        </p:txBody>
      </p:sp>
      <p:sp>
        <p:nvSpPr>
          <p:cNvPr id="7" name="Freeform 6"/>
          <p:cNvSpPr/>
          <p:nvPr/>
        </p:nvSpPr>
        <p:spPr>
          <a:xfrm>
            <a:off x="838200" y="1701800"/>
            <a:ext cx="2716213" cy="1498600"/>
          </a:xfrm>
          <a:custGeom>
            <a:avLst/>
            <a:gdLst>
              <a:gd name="connsiteX0" fmla="*/ 0 w 2715768"/>
              <a:gd name="connsiteY0" fmla="*/ 249664 h 1497955"/>
              <a:gd name="connsiteX1" fmla="*/ 73125 w 2715768"/>
              <a:gd name="connsiteY1" fmla="*/ 73125 h 1497955"/>
              <a:gd name="connsiteX2" fmla="*/ 249664 w 2715768"/>
              <a:gd name="connsiteY2" fmla="*/ 0 h 1497955"/>
              <a:gd name="connsiteX3" fmla="*/ 2466104 w 2715768"/>
              <a:gd name="connsiteY3" fmla="*/ 0 h 1497955"/>
              <a:gd name="connsiteX4" fmla="*/ 2642643 w 2715768"/>
              <a:gd name="connsiteY4" fmla="*/ 73125 h 1497955"/>
              <a:gd name="connsiteX5" fmla="*/ 2715768 w 2715768"/>
              <a:gd name="connsiteY5" fmla="*/ 249664 h 1497955"/>
              <a:gd name="connsiteX6" fmla="*/ 2715768 w 2715768"/>
              <a:gd name="connsiteY6" fmla="*/ 1248291 h 1497955"/>
              <a:gd name="connsiteX7" fmla="*/ 2642643 w 2715768"/>
              <a:gd name="connsiteY7" fmla="*/ 1424830 h 1497955"/>
              <a:gd name="connsiteX8" fmla="*/ 2466104 w 2715768"/>
              <a:gd name="connsiteY8" fmla="*/ 1497955 h 1497955"/>
              <a:gd name="connsiteX9" fmla="*/ 249664 w 2715768"/>
              <a:gd name="connsiteY9" fmla="*/ 1497955 h 1497955"/>
              <a:gd name="connsiteX10" fmla="*/ 73125 w 2715768"/>
              <a:gd name="connsiteY10" fmla="*/ 1424830 h 1497955"/>
              <a:gd name="connsiteX11" fmla="*/ 0 w 2715768"/>
              <a:gd name="connsiteY11" fmla="*/ 1248291 h 1497955"/>
              <a:gd name="connsiteX12" fmla="*/ 0 w 2715768"/>
              <a:gd name="connsiteY12" fmla="*/ 249664 h 149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5768" h="1497955">
                <a:moveTo>
                  <a:pt x="0" y="249664"/>
                </a:moveTo>
                <a:cubicBezTo>
                  <a:pt x="0" y="183449"/>
                  <a:pt x="26304" y="119946"/>
                  <a:pt x="73125" y="73125"/>
                </a:cubicBezTo>
                <a:cubicBezTo>
                  <a:pt x="119946" y="26304"/>
                  <a:pt x="183449" y="0"/>
                  <a:pt x="249664" y="0"/>
                </a:cubicBezTo>
                <a:lnTo>
                  <a:pt x="2466104" y="0"/>
                </a:lnTo>
                <a:cubicBezTo>
                  <a:pt x="2532319" y="0"/>
                  <a:pt x="2595822" y="26304"/>
                  <a:pt x="2642643" y="73125"/>
                </a:cubicBezTo>
                <a:cubicBezTo>
                  <a:pt x="2689464" y="119946"/>
                  <a:pt x="2715768" y="183449"/>
                  <a:pt x="2715768" y="249664"/>
                </a:cubicBezTo>
                <a:lnTo>
                  <a:pt x="2715768" y="1248291"/>
                </a:lnTo>
                <a:cubicBezTo>
                  <a:pt x="2715768" y="1314506"/>
                  <a:pt x="2689464" y="1378009"/>
                  <a:pt x="2642643" y="1424830"/>
                </a:cubicBezTo>
                <a:cubicBezTo>
                  <a:pt x="2595822" y="1471651"/>
                  <a:pt x="2532319" y="1497955"/>
                  <a:pt x="2466104" y="1497955"/>
                </a:cubicBezTo>
                <a:lnTo>
                  <a:pt x="249664" y="1497955"/>
                </a:lnTo>
                <a:cubicBezTo>
                  <a:pt x="183449" y="1497955"/>
                  <a:pt x="119946" y="1471651"/>
                  <a:pt x="73125" y="1424830"/>
                </a:cubicBezTo>
                <a:cubicBezTo>
                  <a:pt x="26304" y="1378009"/>
                  <a:pt x="0" y="1314506"/>
                  <a:pt x="0" y="1248291"/>
                </a:cubicBezTo>
                <a:lnTo>
                  <a:pt x="0" y="24966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83614" tIns="128369" rIns="183614" bIns="128369" spcCol="1270" anchor="ctr"/>
          <a:lstStyle/>
          <a:p>
            <a:pPr algn="ctr" defTabSz="1289050" fontAlgn="auto">
              <a:lnSpc>
                <a:spcPct val="90000"/>
              </a:lnSpc>
              <a:spcAft>
                <a:spcPct val="35000"/>
              </a:spcAft>
              <a:defRPr/>
            </a:pPr>
            <a:r>
              <a:rPr lang="en-US" sz="2900" b="1" dirty="0"/>
              <a:t>Sole Proprietorship</a:t>
            </a:r>
          </a:p>
        </p:txBody>
      </p:sp>
      <p:sp>
        <p:nvSpPr>
          <p:cNvPr id="8" name="Freeform 7"/>
          <p:cNvSpPr/>
          <p:nvPr/>
        </p:nvSpPr>
        <p:spPr>
          <a:xfrm>
            <a:off x="3554413" y="3402013"/>
            <a:ext cx="4827587" cy="1196975"/>
          </a:xfrm>
          <a:custGeom>
            <a:avLst/>
            <a:gdLst>
              <a:gd name="connsiteX0" fmla="*/ 199731 w 1198364"/>
              <a:gd name="connsiteY0" fmla="*/ 0 h 4828032"/>
              <a:gd name="connsiteX1" fmla="*/ 998633 w 1198364"/>
              <a:gd name="connsiteY1" fmla="*/ 0 h 4828032"/>
              <a:gd name="connsiteX2" fmla="*/ 1139864 w 1198364"/>
              <a:gd name="connsiteY2" fmla="*/ 58500 h 4828032"/>
              <a:gd name="connsiteX3" fmla="*/ 1198364 w 1198364"/>
              <a:gd name="connsiteY3" fmla="*/ 199731 h 4828032"/>
              <a:gd name="connsiteX4" fmla="*/ 1198364 w 1198364"/>
              <a:gd name="connsiteY4" fmla="*/ 4828032 h 4828032"/>
              <a:gd name="connsiteX5" fmla="*/ 1198364 w 1198364"/>
              <a:gd name="connsiteY5" fmla="*/ 4828032 h 4828032"/>
              <a:gd name="connsiteX6" fmla="*/ 1198364 w 1198364"/>
              <a:gd name="connsiteY6" fmla="*/ 4828032 h 4828032"/>
              <a:gd name="connsiteX7" fmla="*/ 0 w 1198364"/>
              <a:gd name="connsiteY7" fmla="*/ 4828032 h 4828032"/>
              <a:gd name="connsiteX8" fmla="*/ 0 w 1198364"/>
              <a:gd name="connsiteY8" fmla="*/ 4828032 h 4828032"/>
              <a:gd name="connsiteX9" fmla="*/ 0 w 1198364"/>
              <a:gd name="connsiteY9" fmla="*/ 4828032 h 4828032"/>
              <a:gd name="connsiteX10" fmla="*/ 0 w 1198364"/>
              <a:gd name="connsiteY10" fmla="*/ 199731 h 4828032"/>
              <a:gd name="connsiteX11" fmla="*/ 58500 w 1198364"/>
              <a:gd name="connsiteY11" fmla="*/ 58500 h 4828032"/>
              <a:gd name="connsiteX12" fmla="*/ 199731 w 1198364"/>
              <a:gd name="connsiteY12" fmla="*/ 0 h 48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364" h="4828032">
                <a:moveTo>
                  <a:pt x="1198364" y="804687"/>
                </a:moveTo>
                <a:lnTo>
                  <a:pt x="1198364" y="4023345"/>
                </a:lnTo>
                <a:cubicBezTo>
                  <a:pt x="1198364" y="4236762"/>
                  <a:pt x="1193141" y="4441435"/>
                  <a:pt x="1183844" y="4592344"/>
                </a:cubicBezTo>
                <a:cubicBezTo>
                  <a:pt x="1174547" y="4743253"/>
                  <a:pt x="1161937" y="4828032"/>
                  <a:pt x="1148789" y="4828032"/>
                </a:cubicBezTo>
                <a:lnTo>
                  <a:pt x="0" y="4828032"/>
                </a:lnTo>
                <a:lnTo>
                  <a:pt x="0" y="4828032"/>
                </a:lnTo>
                <a:lnTo>
                  <a:pt x="0" y="4828032"/>
                </a:lnTo>
                <a:lnTo>
                  <a:pt x="0" y="0"/>
                </a:lnTo>
                <a:lnTo>
                  <a:pt x="0" y="0"/>
                </a:lnTo>
                <a:lnTo>
                  <a:pt x="0" y="0"/>
                </a:lnTo>
                <a:lnTo>
                  <a:pt x="1148789" y="0"/>
                </a:lnTo>
                <a:cubicBezTo>
                  <a:pt x="1161937" y="0"/>
                  <a:pt x="1174547" y="84779"/>
                  <a:pt x="1183844" y="235688"/>
                </a:cubicBezTo>
                <a:cubicBezTo>
                  <a:pt x="1193141" y="386597"/>
                  <a:pt x="1198364" y="591270"/>
                  <a:pt x="1198364" y="804687"/>
                </a:cubicBezTo>
                <a:close/>
              </a:path>
            </a:pathLst>
          </a:custGeom>
        </p:spPr>
        <p:style>
          <a:lnRef idx="2">
            <a:schemeClr val="accent3">
              <a:tint val="40000"/>
              <a:alpha val="90000"/>
              <a:hueOff val="5358425"/>
              <a:satOff val="-6896"/>
              <a:lumOff val="-537"/>
              <a:alphaOff val="0"/>
            </a:schemeClr>
          </a:lnRef>
          <a:fillRef idx="1">
            <a:schemeClr val="accent3">
              <a:tint val="40000"/>
              <a:alpha val="90000"/>
              <a:hueOff val="5358425"/>
              <a:satOff val="-6896"/>
              <a:lumOff val="-537"/>
              <a:alphaOff val="0"/>
            </a:schemeClr>
          </a:fillRef>
          <a:effectRef idx="0">
            <a:schemeClr val="accent3">
              <a:tint val="40000"/>
              <a:alpha val="90000"/>
              <a:hueOff val="5358425"/>
              <a:satOff val="-6896"/>
              <a:lumOff val="-537"/>
              <a:alphaOff val="0"/>
            </a:schemeClr>
          </a:effectRef>
          <a:fontRef idx="minor">
            <a:schemeClr val="dk1">
              <a:hueOff val="0"/>
              <a:satOff val="0"/>
              <a:lumOff val="0"/>
              <a:alphaOff val="0"/>
            </a:schemeClr>
          </a:fontRef>
        </p:style>
        <p:txBody>
          <a:bodyPr lIns="247651" tIns="182323" rIns="306148" bIns="182325" anchor="ctr"/>
          <a:lstStyle/>
          <a:p>
            <a:pPr marL="285750" lvl="1" indent="-285750" defTabSz="1422400">
              <a:lnSpc>
                <a:spcPct val="90000"/>
              </a:lnSpc>
              <a:spcAft>
                <a:spcPct val="15000"/>
              </a:spcAft>
              <a:buFontTx/>
              <a:buChar char="•"/>
              <a:defRPr/>
            </a:pPr>
            <a:r>
              <a:rPr lang="en-US" sz="2400" b="1">
                <a:solidFill>
                  <a:srgbClr val="000000"/>
                </a:solidFill>
              </a:rPr>
              <a:t>General</a:t>
            </a:r>
          </a:p>
          <a:p>
            <a:pPr marL="285750" lvl="1" indent="-285750" defTabSz="1422400">
              <a:lnSpc>
                <a:spcPct val="90000"/>
              </a:lnSpc>
              <a:spcAft>
                <a:spcPct val="15000"/>
              </a:spcAft>
              <a:buFontTx/>
              <a:buChar char="•"/>
              <a:defRPr/>
            </a:pPr>
            <a:r>
              <a:rPr lang="en-US" sz="2400" b="1">
                <a:solidFill>
                  <a:srgbClr val="000000"/>
                </a:solidFill>
              </a:rPr>
              <a:t>Limited</a:t>
            </a:r>
          </a:p>
        </p:txBody>
      </p:sp>
      <p:sp>
        <p:nvSpPr>
          <p:cNvPr id="9" name="Freeform 8"/>
          <p:cNvSpPr/>
          <p:nvPr/>
        </p:nvSpPr>
        <p:spPr>
          <a:xfrm>
            <a:off x="838200" y="3251200"/>
            <a:ext cx="2716213" cy="1498600"/>
          </a:xfrm>
          <a:custGeom>
            <a:avLst/>
            <a:gdLst>
              <a:gd name="connsiteX0" fmla="*/ 0 w 2715768"/>
              <a:gd name="connsiteY0" fmla="*/ 249664 h 1497955"/>
              <a:gd name="connsiteX1" fmla="*/ 73125 w 2715768"/>
              <a:gd name="connsiteY1" fmla="*/ 73125 h 1497955"/>
              <a:gd name="connsiteX2" fmla="*/ 249664 w 2715768"/>
              <a:gd name="connsiteY2" fmla="*/ 0 h 1497955"/>
              <a:gd name="connsiteX3" fmla="*/ 2466104 w 2715768"/>
              <a:gd name="connsiteY3" fmla="*/ 0 h 1497955"/>
              <a:gd name="connsiteX4" fmla="*/ 2642643 w 2715768"/>
              <a:gd name="connsiteY4" fmla="*/ 73125 h 1497955"/>
              <a:gd name="connsiteX5" fmla="*/ 2715768 w 2715768"/>
              <a:gd name="connsiteY5" fmla="*/ 249664 h 1497955"/>
              <a:gd name="connsiteX6" fmla="*/ 2715768 w 2715768"/>
              <a:gd name="connsiteY6" fmla="*/ 1248291 h 1497955"/>
              <a:gd name="connsiteX7" fmla="*/ 2642643 w 2715768"/>
              <a:gd name="connsiteY7" fmla="*/ 1424830 h 1497955"/>
              <a:gd name="connsiteX8" fmla="*/ 2466104 w 2715768"/>
              <a:gd name="connsiteY8" fmla="*/ 1497955 h 1497955"/>
              <a:gd name="connsiteX9" fmla="*/ 249664 w 2715768"/>
              <a:gd name="connsiteY9" fmla="*/ 1497955 h 1497955"/>
              <a:gd name="connsiteX10" fmla="*/ 73125 w 2715768"/>
              <a:gd name="connsiteY10" fmla="*/ 1424830 h 1497955"/>
              <a:gd name="connsiteX11" fmla="*/ 0 w 2715768"/>
              <a:gd name="connsiteY11" fmla="*/ 1248291 h 1497955"/>
              <a:gd name="connsiteX12" fmla="*/ 0 w 2715768"/>
              <a:gd name="connsiteY12" fmla="*/ 249664 h 149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5768" h="1497955">
                <a:moveTo>
                  <a:pt x="0" y="249664"/>
                </a:moveTo>
                <a:cubicBezTo>
                  <a:pt x="0" y="183449"/>
                  <a:pt x="26304" y="119946"/>
                  <a:pt x="73125" y="73125"/>
                </a:cubicBezTo>
                <a:cubicBezTo>
                  <a:pt x="119946" y="26304"/>
                  <a:pt x="183449" y="0"/>
                  <a:pt x="249664" y="0"/>
                </a:cubicBezTo>
                <a:lnTo>
                  <a:pt x="2466104" y="0"/>
                </a:lnTo>
                <a:cubicBezTo>
                  <a:pt x="2532319" y="0"/>
                  <a:pt x="2595822" y="26304"/>
                  <a:pt x="2642643" y="73125"/>
                </a:cubicBezTo>
                <a:cubicBezTo>
                  <a:pt x="2689464" y="119946"/>
                  <a:pt x="2715768" y="183449"/>
                  <a:pt x="2715768" y="249664"/>
                </a:cubicBezTo>
                <a:lnTo>
                  <a:pt x="2715768" y="1248291"/>
                </a:lnTo>
                <a:cubicBezTo>
                  <a:pt x="2715768" y="1314506"/>
                  <a:pt x="2689464" y="1378009"/>
                  <a:pt x="2642643" y="1424830"/>
                </a:cubicBezTo>
                <a:cubicBezTo>
                  <a:pt x="2595822" y="1471651"/>
                  <a:pt x="2532319" y="1497955"/>
                  <a:pt x="2466104" y="1497955"/>
                </a:cubicBezTo>
                <a:lnTo>
                  <a:pt x="249664" y="1497955"/>
                </a:lnTo>
                <a:cubicBezTo>
                  <a:pt x="183449" y="1497955"/>
                  <a:pt x="119946" y="1471651"/>
                  <a:pt x="73125" y="1424830"/>
                </a:cubicBezTo>
                <a:cubicBezTo>
                  <a:pt x="26304" y="1378009"/>
                  <a:pt x="0" y="1314506"/>
                  <a:pt x="0" y="1248291"/>
                </a:cubicBezTo>
                <a:lnTo>
                  <a:pt x="0" y="249664"/>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lIns="195044" tIns="134084" rIns="195044" bIns="134084" spcCol="1270" anchor="ctr"/>
          <a:lstStyle/>
          <a:p>
            <a:pPr algn="ctr" defTabSz="1422400" fontAlgn="auto">
              <a:lnSpc>
                <a:spcPct val="90000"/>
              </a:lnSpc>
              <a:spcAft>
                <a:spcPct val="35000"/>
              </a:spcAft>
              <a:defRPr/>
            </a:pPr>
            <a:r>
              <a:rPr lang="en-US" b="1" dirty="0"/>
              <a:t>Partnership</a:t>
            </a:r>
          </a:p>
        </p:txBody>
      </p:sp>
      <p:sp>
        <p:nvSpPr>
          <p:cNvPr id="10" name="Freeform 9"/>
          <p:cNvSpPr/>
          <p:nvPr/>
        </p:nvSpPr>
        <p:spPr>
          <a:xfrm>
            <a:off x="3554413" y="4973638"/>
            <a:ext cx="4979987" cy="1198562"/>
          </a:xfrm>
          <a:custGeom>
            <a:avLst/>
            <a:gdLst>
              <a:gd name="connsiteX0" fmla="*/ 199731 w 1198364"/>
              <a:gd name="connsiteY0" fmla="*/ 0 h 4828032"/>
              <a:gd name="connsiteX1" fmla="*/ 998633 w 1198364"/>
              <a:gd name="connsiteY1" fmla="*/ 0 h 4828032"/>
              <a:gd name="connsiteX2" fmla="*/ 1139864 w 1198364"/>
              <a:gd name="connsiteY2" fmla="*/ 58500 h 4828032"/>
              <a:gd name="connsiteX3" fmla="*/ 1198364 w 1198364"/>
              <a:gd name="connsiteY3" fmla="*/ 199731 h 4828032"/>
              <a:gd name="connsiteX4" fmla="*/ 1198364 w 1198364"/>
              <a:gd name="connsiteY4" fmla="*/ 4828032 h 4828032"/>
              <a:gd name="connsiteX5" fmla="*/ 1198364 w 1198364"/>
              <a:gd name="connsiteY5" fmla="*/ 4828032 h 4828032"/>
              <a:gd name="connsiteX6" fmla="*/ 1198364 w 1198364"/>
              <a:gd name="connsiteY6" fmla="*/ 4828032 h 4828032"/>
              <a:gd name="connsiteX7" fmla="*/ 0 w 1198364"/>
              <a:gd name="connsiteY7" fmla="*/ 4828032 h 4828032"/>
              <a:gd name="connsiteX8" fmla="*/ 0 w 1198364"/>
              <a:gd name="connsiteY8" fmla="*/ 4828032 h 4828032"/>
              <a:gd name="connsiteX9" fmla="*/ 0 w 1198364"/>
              <a:gd name="connsiteY9" fmla="*/ 4828032 h 4828032"/>
              <a:gd name="connsiteX10" fmla="*/ 0 w 1198364"/>
              <a:gd name="connsiteY10" fmla="*/ 199731 h 4828032"/>
              <a:gd name="connsiteX11" fmla="*/ 58500 w 1198364"/>
              <a:gd name="connsiteY11" fmla="*/ 58500 h 4828032"/>
              <a:gd name="connsiteX12" fmla="*/ 199731 w 1198364"/>
              <a:gd name="connsiteY12" fmla="*/ 0 h 48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364" h="4828032">
                <a:moveTo>
                  <a:pt x="1198364" y="804687"/>
                </a:moveTo>
                <a:lnTo>
                  <a:pt x="1198364" y="4023345"/>
                </a:lnTo>
                <a:cubicBezTo>
                  <a:pt x="1198364" y="4236762"/>
                  <a:pt x="1193141" y="4441435"/>
                  <a:pt x="1183844" y="4592344"/>
                </a:cubicBezTo>
                <a:cubicBezTo>
                  <a:pt x="1174547" y="4743253"/>
                  <a:pt x="1161937" y="4828032"/>
                  <a:pt x="1148789" y="4828032"/>
                </a:cubicBezTo>
                <a:lnTo>
                  <a:pt x="0" y="4828032"/>
                </a:lnTo>
                <a:lnTo>
                  <a:pt x="0" y="4828032"/>
                </a:lnTo>
                <a:lnTo>
                  <a:pt x="0" y="4828032"/>
                </a:lnTo>
                <a:lnTo>
                  <a:pt x="0" y="0"/>
                </a:lnTo>
                <a:lnTo>
                  <a:pt x="0" y="0"/>
                </a:lnTo>
                <a:lnTo>
                  <a:pt x="0" y="0"/>
                </a:lnTo>
                <a:lnTo>
                  <a:pt x="1148789" y="0"/>
                </a:lnTo>
                <a:cubicBezTo>
                  <a:pt x="1161937" y="0"/>
                  <a:pt x="1174547" y="84779"/>
                  <a:pt x="1183844" y="235688"/>
                </a:cubicBezTo>
                <a:cubicBezTo>
                  <a:pt x="1193141" y="386597"/>
                  <a:pt x="1198364" y="591270"/>
                  <a:pt x="1198364" y="804687"/>
                </a:cubicBezTo>
                <a:close/>
              </a:path>
            </a:pathLst>
          </a:cu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txBody>
          <a:bodyPr lIns="247651" tIns="182324" rIns="306148" bIns="182324" anchor="ctr"/>
          <a:lstStyle/>
          <a:p>
            <a:pPr marL="171450" lvl="1" indent="-171450" defTabSz="800100">
              <a:lnSpc>
                <a:spcPct val="90000"/>
              </a:lnSpc>
              <a:spcAft>
                <a:spcPct val="15000"/>
              </a:spcAft>
              <a:buFontTx/>
              <a:buChar char="•"/>
              <a:defRPr/>
            </a:pPr>
            <a:r>
              <a:rPr lang="en-US" sz="2400" b="1">
                <a:solidFill>
                  <a:srgbClr val="000000"/>
                </a:solidFill>
              </a:rPr>
              <a:t>C-Corporation</a:t>
            </a:r>
          </a:p>
          <a:p>
            <a:pPr marL="171450" lvl="1" indent="-171450" defTabSz="800100">
              <a:lnSpc>
                <a:spcPct val="90000"/>
              </a:lnSpc>
              <a:spcAft>
                <a:spcPct val="15000"/>
              </a:spcAft>
              <a:buFontTx/>
              <a:buChar char="•"/>
              <a:defRPr/>
            </a:pPr>
            <a:r>
              <a:rPr lang="en-US" sz="2400" b="1">
                <a:solidFill>
                  <a:srgbClr val="000000"/>
                </a:solidFill>
              </a:rPr>
              <a:t>S-Corporation</a:t>
            </a:r>
          </a:p>
          <a:p>
            <a:pPr marL="171450" lvl="1" indent="-171450" defTabSz="800100">
              <a:lnSpc>
                <a:spcPct val="90000"/>
              </a:lnSpc>
              <a:spcAft>
                <a:spcPct val="15000"/>
              </a:spcAft>
              <a:buFontTx/>
              <a:buChar char="•"/>
              <a:defRPr/>
            </a:pPr>
            <a:r>
              <a:rPr lang="en-US" sz="2400" b="1">
                <a:solidFill>
                  <a:srgbClr val="000000"/>
                </a:solidFill>
              </a:rPr>
              <a:t>Limited Liability Company (LLC)</a:t>
            </a:r>
          </a:p>
        </p:txBody>
      </p:sp>
      <p:sp>
        <p:nvSpPr>
          <p:cNvPr id="11" name="Freeform 10"/>
          <p:cNvSpPr/>
          <p:nvPr/>
        </p:nvSpPr>
        <p:spPr>
          <a:xfrm>
            <a:off x="838200" y="4824413"/>
            <a:ext cx="2716213" cy="1498600"/>
          </a:xfrm>
          <a:custGeom>
            <a:avLst/>
            <a:gdLst>
              <a:gd name="connsiteX0" fmla="*/ 0 w 2715768"/>
              <a:gd name="connsiteY0" fmla="*/ 249664 h 1497955"/>
              <a:gd name="connsiteX1" fmla="*/ 73125 w 2715768"/>
              <a:gd name="connsiteY1" fmla="*/ 73125 h 1497955"/>
              <a:gd name="connsiteX2" fmla="*/ 249664 w 2715768"/>
              <a:gd name="connsiteY2" fmla="*/ 0 h 1497955"/>
              <a:gd name="connsiteX3" fmla="*/ 2466104 w 2715768"/>
              <a:gd name="connsiteY3" fmla="*/ 0 h 1497955"/>
              <a:gd name="connsiteX4" fmla="*/ 2642643 w 2715768"/>
              <a:gd name="connsiteY4" fmla="*/ 73125 h 1497955"/>
              <a:gd name="connsiteX5" fmla="*/ 2715768 w 2715768"/>
              <a:gd name="connsiteY5" fmla="*/ 249664 h 1497955"/>
              <a:gd name="connsiteX6" fmla="*/ 2715768 w 2715768"/>
              <a:gd name="connsiteY6" fmla="*/ 1248291 h 1497955"/>
              <a:gd name="connsiteX7" fmla="*/ 2642643 w 2715768"/>
              <a:gd name="connsiteY7" fmla="*/ 1424830 h 1497955"/>
              <a:gd name="connsiteX8" fmla="*/ 2466104 w 2715768"/>
              <a:gd name="connsiteY8" fmla="*/ 1497955 h 1497955"/>
              <a:gd name="connsiteX9" fmla="*/ 249664 w 2715768"/>
              <a:gd name="connsiteY9" fmla="*/ 1497955 h 1497955"/>
              <a:gd name="connsiteX10" fmla="*/ 73125 w 2715768"/>
              <a:gd name="connsiteY10" fmla="*/ 1424830 h 1497955"/>
              <a:gd name="connsiteX11" fmla="*/ 0 w 2715768"/>
              <a:gd name="connsiteY11" fmla="*/ 1248291 h 1497955"/>
              <a:gd name="connsiteX12" fmla="*/ 0 w 2715768"/>
              <a:gd name="connsiteY12" fmla="*/ 249664 h 149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5768" h="1497955">
                <a:moveTo>
                  <a:pt x="0" y="249664"/>
                </a:moveTo>
                <a:cubicBezTo>
                  <a:pt x="0" y="183449"/>
                  <a:pt x="26304" y="119946"/>
                  <a:pt x="73125" y="73125"/>
                </a:cubicBezTo>
                <a:cubicBezTo>
                  <a:pt x="119946" y="26304"/>
                  <a:pt x="183449" y="0"/>
                  <a:pt x="249664" y="0"/>
                </a:cubicBezTo>
                <a:lnTo>
                  <a:pt x="2466104" y="0"/>
                </a:lnTo>
                <a:cubicBezTo>
                  <a:pt x="2532319" y="0"/>
                  <a:pt x="2595822" y="26304"/>
                  <a:pt x="2642643" y="73125"/>
                </a:cubicBezTo>
                <a:cubicBezTo>
                  <a:pt x="2689464" y="119946"/>
                  <a:pt x="2715768" y="183449"/>
                  <a:pt x="2715768" y="249664"/>
                </a:cubicBezTo>
                <a:lnTo>
                  <a:pt x="2715768" y="1248291"/>
                </a:lnTo>
                <a:cubicBezTo>
                  <a:pt x="2715768" y="1314506"/>
                  <a:pt x="2689464" y="1378009"/>
                  <a:pt x="2642643" y="1424830"/>
                </a:cubicBezTo>
                <a:cubicBezTo>
                  <a:pt x="2595822" y="1471651"/>
                  <a:pt x="2532319" y="1497955"/>
                  <a:pt x="2466104" y="1497955"/>
                </a:cubicBezTo>
                <a:lnTo>
                  <a:pt x="249664" y="1497955"/>
                </a:lnTo>
                <a:cubicBezTo>
                  <a:pt x="183449" y="1497955"/>
                  <a:pt x="119946" y="1471651"/>
                  <a:pt x="73125" y="1424830"/>
                </a:cubicBezTo>
                <a:cubicBezTo>
                  <a:pt x="26304" y="1378009"/>
                  <a:pt x="0" y="1314506"/>
                  <a:pt x="0" y="1248291"/>
                </a:cubicBezTo>
                <a:lnTo>
                  <a:pt x="0" y="249664"/>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lIns="195044" tIns="134084" rIns="195044" bIns="134084" spcCol="1270" anchor="ctr"/>
          <a:lstStyle/>
          <a:p>
            <a:pPr algn="ctr" defTabSz="1422400" fontAlgn="auto">
              <a:lnSpc>
                <a:spcPct val="90000"/>
              </a:lnSpc>
              <a:spcAft>
                <a:spcPct val="35000"/>
              </a:spcAft>
              <a:defRPr/>
            </a:pPr>
            <a:r>
              <a:rPr lang="en-US" b="1" dirty="0"/>
              <a:t>Corporation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90600" y="128588"/>
            <a:ext cx="7886700" cy="914400"/>
          </a:xfrm>
          <a:solidFill>
            <a:schemeClr val="bg1"/>
          </a:solidFill>
        </p:spPr>
        <p:txBody>
          <a:bodyPr/>
          <a:lstStyle/>
          <a:p>
            <a:pPr eaLnBrk="1" hangingPunct="1">
              <a:lnSpc>
                <a:spcPct val="140000"/>
              </a:lnSpc>
            </a:pPr>
            <a:r>
              <a:rPr lang="en-US" altLang="en-US"/>
              <a:t>Sole Proprietorship</a:t>
            </a:r>
          </a:p>
        </p:txBody>
      </p:sp>
      <p:sp>
        <p:nvSpPr>
          <p:cNvPr id="4" name="TextBox 3"/>
          <p:cNvSpPr txBox="1">
            <a:spLocks noChangeArrowheads="1"/>
          </p:cNvSpPr>
          <p:nvPr/>
        </p:nvSpPr>
        <p:spPr bwMode="auto">
          <a:xfrm>
            <a:off x="381000" y="1981200"/>
            <a:ext cx="396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862013" indent="-465138">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2400" b="1"/>
              <a:t>Advantages:</a:t>
            </a:r>
          </a:p>
          <a:p>
            <a:pPr>
              <a:lnSpc>
                <a:spcPct val="100000"/>
              </a:lnSpc>
              <a:spcBef>
                <a:spcPct val="0"/>
              </a:spcBef>
              <a:buFontTx/>
              <a:buNone/>
            </a:pPr>
            <a:endParaRPr lang="en-US" altLang="en-US" sz="2400" b="1"/>
          </a:p>
          <a:p>
            <a:pPr lvl="1">
              <a:lnSpc>
                <a:spcPct val="100000"/>
              </a:lnSpc>
              <a:spcBef>
                <a:spcPct val="0"/>
              </a:spcBef>
            </a:pPr>
            <a:r>
              <a:rPr lang="en-US" altLang="en-US" b="1"/>
              <a:t>Easiest to start</a:t>
            </a:r>
          </a:p>
          <a:p>
            <a:pPr lvl="1">
              <a:lnSpc>
                <a:spcPct val="100000"/>
              </a:lnSpc>
              <a:spcBef>
                <a:spcPct val="0"/>
              </a:spcBef>
            </a:pPr>
            <a:endParaRPr lang="en-US" altLang="en-US" b="1"/>
          </a:p>
          <a:p>
            <a:pPr lvl="1">
              <a:lnSpc>
                <a:spcPct val="100000"/>
              </a:lnSpc>
              <a:spcBef>
                <a:spcPct val="0"/>
              </a:spcBef>
            </a:pPr>
            <a:r>
              <a:rPr lang="en-US" altLang="en-US" b="1"/>
              <a:t>Least regulated</a:t>
            </a:r>
          </a:p>
          <a:p>
            <a:pPr lvl="1">
              <a:lnSpc>
                <a:spcPct val="100000"/>
              </a:lnSpc>
              <a:spcBef>
                <a:spcPct val="0"/>
              </a:spcBef>
            </a:pPr>
            <a:endParaRPr lang="en-US" altLang="en-US" b="1"/>
          </a:p>
          <a:p>
            <a:pPr lvl="1">
              <a:lnSpc>
                <a:spcPct val="100000"/>
              </a:lnSpc>
              <a:spcBef>
                <a:spcPct val="0"/>
              </a:spcBef>
            </a:pPr>
            <a:r>
              <a:rPr lang="en-US" altLang="en-US" b="1"/>
              <a:t>Single owner keeps all the profits</a:t>
            </a:r>
          </a:p>
          <a:p>
            <a:pPr lvl="1">
              <a:lnSpc>
                <a:spcPct val="100000"/>
              </a:lnSpc>
              <a:spcBef>
                <a:spcPct val="0"/>
              </a:spcBef>
            </a:pPr>
            <a:endParaRPr lang="en-US" altLang="en-US" b="1"/>
          </a:p>
          <a:p>
            <a:pPr lvl="1">
              <a:lnSpc>
                <a:spcPct val="100000"/>
              </a:lnSpc>
              <a:spcBef>
                <a:spcPct val="0"/>
              </a:spcBef>
            </a:pPr>
            <a:r>
              <a:rPr lang="en-US" altLang="en-US" b="1"/>
              <a:t>Taxed once as personal income</a:t>
            </a:r>
          </a:p>
        </p:txBody>
      </p:sp>
      <p:sp>
        <p:nvSpPr>
          <p:cNvPr id="5" name="Plus 4"/>
          <p:cNvSpPr/>
          <p:nvPr/>
        </p:nvSpPr>
        <p:spPr>
          <a:xfrm>
            <a:off x="827088" y="725488"/>
            <a:ext cx="2133600" cy="1350962"/>
          </a:xfrm>
          <a:prstGeom prst="mathPlus">
            <a:avLst/>
          </a:prstGeom>
          <a:solidFill>
            <a:srgbClr val="33CC33"/>
          </a:solidFill>
          <a:effectLst>
            <a:outerShdw blurRad="76200" dist="12700" dir="2700000" sy="-23000" kx="-8004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31749" name="Rectangle 2"/>
          <p:cNvSpPr>
            <a:spLocks noChangeArrowheads="1"/>
          </p:cNvSpPr>
          <p:nvPr/>
        </p:nvSpPr>
        <p:spPr bwMode="auto">
          <a:xfrm>
            <a:off x="4540250" y="1600200"/>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lvl="1">
              <a:lnSpc>
                <a:spcPct val="100000"/>
              </a:lnSpc>
              <a:spcBef>
                <a:spcPct val="0"/>
              </a:spcBef>
              <a:buFontTx/>
              <a:buNone/>
            </a:pPr>
            <a:endParaRPr lang="en-US" altLang="en-US" sz="2800" b="1">
              <a:latin typeface="Perpetua" panose="02020502060401020303" pitchFamily="18" charset="0"/>
            </a:endParaRPr>
          </a:p>
          <a:p>
            <a:pPr>
              <a:lnSpc>
                <a:spcPct val="100000"/>
              </a:lnSpc>
              <a:spcBef>
                <a:spcPct val="0"/>
              </a:spcBef>
              <a:buFontTx/>
              <a:buNone/>
            </a:pPr>
            <a:r>
              <a:rPr lang="en-US" altLang="en-US" sz="2400" b="1"/>
              <a:t>Disadvantages:</a:t>
            </a:r>
          </a:p>
          <a:p>
            <a:pPr>
              <a:lnSpc>
                <a:spcPct val="100000"/>
              </a:lnSpc>
              <a:spcBef>
                <a:spcPct val="0"/>
              </a:spcBef>
              <a:buFontTx/>
              <a:buNone/>
            </a:pPr>
            <a:endParaRPr lang="en-US" altLang="en-US" sz="2400" b="1"/>
          </a:p>
          <a:p>
            <a:pPr lvl="1">
              <a:lnSpc>
                <a:spcPct val="100000"/>
              </a:lnSpc>
              <a:spcBef>
                <a:spcPct val="0"/>
              </a:spcBef>
              <a:buFontTx/>
              <a:buNone/>
            </a:pPr>
            <a:r>
              <a:rPr lang="en-US" altLang="en-US" b="1"/>
              <a:t>Limited to life of owner</a:t>
            </a:r>
          </a:p>
          <a:p>
            <a:pPr lvl="1">
              <a:lnSpc>
                <a:spcPct val="100000"/>
              </a:lnSpc>
              <a:spcBef>
                <a:spcPct val="0"/>
              </a:spcBef>
              <a:buFontTx/>
              <a:buNone/>
            </a:pPr>
            <a:endParaRPr lang="en-US" altLang="en-US" b="1"/>
          </a:p>
          <a:p>
            <a:pPr lvl="1">
              <a:lnSpc>
                <a:spcPct val="100000"/>
              </a:lnSpc>
              <a:spcBef>
                <a:spcPct val="0"/>
              </a:spcBef>
              <a:buFontTx/>
              <a:buNone/>
            </a:pPr>
            <a:r>
              <a:rPr lang="en-US" altLang="en-US" b="1"/>
              <a:t>Equity capital limited to owner’s personal wealth</a:t>
            </a:r>
          </a:p>
          <a:p>
            <a:pPr lvl="1">
              <a:lnSpc>
                <a:spcPct val="100000"/>
              </a:lnSpc>
              <a:spcBef>
                <a:spcPct val="0"/>
              </a:spcBef>
              <a:buFontTx/>
              <a:buNone/>
            </a:pPr>
            <a:endParaRPr lang="en-US" altLang="en-US" b="1"/>
          </a:p>
          <a:p>
            <a:pPr lvl="1">
              <a:lnSpc>
                <a:spcPct val="100000"/>
              </a:lnSpc>
              <a:spcBef>
                <a:spcPct val="0"/>
              </a:spcBef>
              <a:buFontTx/>
              <a:buNone/>
            </a:pPr>
            <a:r>
              <a:rPr lang="en-US" altLang="en-US" b="1"/>
              <a:t>Unlimited liability</a:t>
            </a:r>
          </a:p>
          <a:p>
            <a:pPr lvl="1">
              <a:lnSpc>
                <a:spcPct val="100000"/>
              </a:lnSpc>
              <a:spcBef>
                <a:spcPct val="0"/>
              </a:spcBef>
              <a:buFontTx/>
              <a:buNone/>
            </a:pPr>
            <a:endParaRPr lang="en-US" altLang="en-US" b="1"/>
          </a:p>
          <a:p>
            <a:pPr lvl="1">
              <a:lnSpc>
                <a:spcPct val="100000"/>
              </a:lnSpc>
              <a:spcBef>
                <a:spcPct val="0"/>
              </a:spcBef>
              <a:buFontTx/>
              <a:buNone/>
            </a:pPr>
            <a:r>
              <a:rPr lang="en-US" altLang="en-US" b="1"/>
              <a:t>Difficult to sell ownership interest</a:t>
            </a:r>
            <a:endParaRPr lang="en-US" altLang="en-US" sz="2800" b="1">
              <a:latin typeface="Perpetua" panose="02020502060401020303" pitchFamily="18" charset="0"/>
            </a:endParaRPr>
          </a:p>
          <a:p>
            <a:pPr lvl="1">
              <a:lnSpc>
                <a:spcPct val="100000"/>
              </a:lnSpc>
              <a:spcBef>
                <a:spcPct val="0"/>
              </a:spcBef>
              <a:buFontTx/>
              <a:buNone/>
            </a:pPr>
            <a:endParaRPr lang="en-US" altLang="en-US" sz="2800" b="1">
              <a:latin typeface="Perpetua" panose="02020502060401020303" pitchFamily="18" charset="0"/>
            </a:endParaRPr>
          </a:p>
        </p:txBody>
      </p:sp>
      <p:pic>
        <p:nvPicPr>
          <p:cNvPr id="317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00175"/>
            <a:ext cx="1719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17"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84225" y="150813"/>
            <a:ext cx="7886700" cy="882650"/>
          </a:xfrm>
          <a:solidFill>
            <a:schemeClr val="bg1"/>
          </a:solidFill>
        </p:spPr>
        <p:txBody>
          <a:bodyPr/>
          <a:lstStyle/>
          <a:p>
            <a:pPr eaLnBrk="1" hangingPunct="1">
              <a:lnSpc>
                <a:spcPct val="145000"/>
              </a:lnSpc>
            </a:pPr>
            <a:r>
              <a:rPr lang="en-US" altLang="en-US"/>
              <a:t>Partnership</a:t>
            </a:r>
          </a:p>
        </p:txBody>
      </p:sp>
      <p:sp>
        <p:nvSpPr>
          <p:cNvPr id="4" name="TextBox 3"/>
          <p:cNvSpPr txBox="1">
            <a:spLocks noChangeArrowheads="1"/>
          </p:cNvSpPr>
          <p:nvPr/>
        </p:nvSpPr>
        <p:spPr bwMode="auto">
          <a:xfrm>
            <a:off x="304800" y="1828800"/>
            <a:ext cx="43434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862013" indent="-404813">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2400" b="1"/>
              <a:t>Advantages:</a:t>
            </a:r>
          </a:p>
          <a:p>
            <a:pPr>
              <a:lnSpc>
                <a:spcPct val="100000"/>
              </a:lnSpc>
              <a:spcBef>
                <a:spcPct val="0"/>
              </a:spcBef>
              <a:buFontTx/>
              <a:buNone/>
            </a:pPr>
            <a:endParaRPr lang="en-US" altLang="en-US" sz="2400" b="1"/>
          </a:p>
          <a:p>
            <a:pPr lvl="1">
              <a:lnSpc>
                <a:spcPct val="100000"/>
              </a:lnSpc>
              <a:spcBef>
                <a:spcPct val="0"/>
              </a:spcBef>
            </a:pPr>
            <a:r>
              <a:rPr lang="en-US" altLang="en-US" b="1"/>
              <a:t>Two or more owners</a:t>
            </a:r>
          </a:p>
          <a:p>
            <a:pPr lvl="1">
              <a:lnSpc>
                <a:spcPct val="100000"/>
              </a:lnSpc>
              <a:spcBef>
                <a:spcPct val="0"/>
              </a:spcBef>
            </a:pPr>
            <a:endParaRPr lang="en-US" altLang="en-US" b="1"/>
          </a:p>
          <a:p>
            <a:pPr lvl="1">
              <a:lnSpc>
                <a:spcPct val="100000"/>
              </a:lnSpc>
              <a:spcBef>
                <a:spcPct val="0"/>
              </a:spcBef>
            </a:pPr>
            <a:r>
              <a:rPr lang="en-US" altLang="en-US" b="1"/>
              <a:t>More capital available</a:t>
            </a:r>
          </a:p>
          <a:p>
            <a:pPr lvl="1">
              <a:lnSpc>
                <a:spcPct val="100000"/>
              </a:lnSpc>
              <a:spcBef>
                <a:spcPct val="0"/>
              </a:spcBef>
            </a:pPr>
            <a:endParaRPr lang="en-US" altLang="en-US" b="1"/>
          </a:p>
          <a:p>
            <a:pPr lvl="1">
              <a:lnSpc>
                <a:spcPct val="100000"/>
              </a:lnSpc>
              <a:spcBef>
                <a:spcPct val="0"/>
              </a:spcBef>
            </a:pPr>
            <a:r>
              <a:rPr lang="en-US" altLang="en-US" b="1"/>
              <a:t>Relatively easy to start</a:t>
            </a:r>
          </a:p>
          <a:p>
            <a:pPr lvl="1">
              <a:lnSpc>
                <a:spcPct val="100000"/>
              </a:lnSpc>
              <a:spcBef>
                <a:spcPct val="0"/>
              </a:spcBef>
            </a:pPr>
            <a:endParaRPr lang="en-US" altLang="en-US" b="1"/>
          </a:p>
          <a:p>
            <a:pPr lvl="1">
              <a:lnSpc>
                <a:spcPct val="100000"/>
              </a:lnSpc>
              <a:spcBef>
                <a:spcPct val="0"/>
              </a:spcBef>
            </a:pPr>
            <a:r>
              <a:rPr lang="en-US" altLang="en-US" b="1"/>
              <a:t>Income taxed once as personal income</a:t>
            </a:r>
          </a:p>
          <a:p>
            <a:pPr lvl="1">
              <a:lnSpc>
                <a:spcPct val="100000"/>
              </a:lnSpc>
              <a:spcBef>
                <a:spcPct val="0"/>
              </a:spcBef>
            </a:pPr>
            <a:endParaRPr lang="en-US" altLang="en-US" sz="1400">
              <a:latin typeface="Arial Black" panose="020B0A04020102020204" pitchFamily="34" charset="0"/>
            </a:endParaRPr>
          </a:p>
        </p:txBody>
      </p:sp>
      <p:sp>
        <p:nvSpPr>
          <p:cNvPr id="5" name="Plus 4"/>
          <p:cNvSpPr/>
          <p:nvPr/>
        </p:nvSpPr>
        <p:spPr>
          <a:xfrm>
            <a:off x="762000" y="914400"/>
            <a:ext cx="1981200" cy="957263"/>
          </a:xfrm>
          <a:prstGeom prst="mathPlus">
            <a:avLst/>
          </a:prstGeom>
          <a:solidFill>
            <a:srgbClr val="33CC33"/>
          </a:solidFill>
          <a:effectLst>
            <a:outerShdw blurRad="76200" dist="12700" dir="2700000" sy="-23000" kx="-8004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876800" y="1828800"/>
            <a:ext cx="4038600" cy="4894263"/>
          </a:xfrm>
          <a:prstGeom prst="rect">
            <a:avLst/>
          </a:prstGeom>
        </p:spPr>
        <p:txBody>
          <a:bodyPr>
            <a:spAutoFit/>
          </a:bodyPr>
          <a:lstStyle/>
          <a:p>
            <a:pPr>
              <a:defRPr/>
            </a:pPr>
            <a:r>
              <a:rPr lang="en-US" sz="2400" b="1" dirty="0">
                <a:latin typeface="Bookman Old Style" panose="02050604050505020204" pitchFamily="18" charset="0"/>
              </a:rPr>
              <a:t>Disadvantages:</a:t>
            </a:r>
          </a:p>
          <a:p>
            <a:pPr>
              <a:defRPr/>
            </a:pPr>
            <a:endParaRPr lang="en-US" sz="2400" b="1" dirty="0">
              <a:latin typeface="Bookman Old Style" panose="02050604050505020204" pitchFamily="18" charset="0"/>
            </a:endParaRPr>
          </a:p>
          <a:p>
            <a:pPr marL="457200" indent="-457200">
              <a:buFont typeface="Arial" panose="020B0604020202020204" pitchFamily="34" charset="0"/>
              <a:buChar char="•"/>
              <a:defRPr/>
            </a:pPr>
            <a:r>
              <a:rPr lang="en-US" sz="2400" b="1" dirty="0">
                <a:latin typeface="Bookman Old Style" panose="02050604050505020204" pitchFamily="18" charset="0"/>
              </a:rPr>
              <a:t> Unlimited liability</a:t>
            </a:r>
          </a:p>
          <a:p>
            <a:pPr marL="457200" indent="-457200">
              <a:buFont typeface="Arial" panose="020B0604020202020204" pitchFamily="34" charset="0"/>
              <a:buChar char="•"/>
              <a:defRPr/>
            </a:pPr>
            <a:r>
              <a:rPr lang="en-US" sz="2400" b="1" dirty="0">
                <a:latin typeface="Bookman Old Style" panose="02050604050505020204" pitchFamily="18" charset="0"/>
              </a:rPr>
              <a:t>	 General partnership</a:t>
            </a:r>
            <a:br>
              <a:rPr lang="en-US" sz="2400" b="1" dirty="0">
                <a:latin typeface="Bookman Old Style" panose="02050604050505020204" pitchFamily="18" charset="0"/>
              </a:rPr>
            </a:br>
            <a:r>
              <a:rPr lang="en-US" sz="2400" b="1" dirty="0">
                <a:latin typeface="Bookman Old Style" panose="02050604050505020204" pitchFamily="18" charset="0"/>
              </a:rPr>
              <a:t> Limited partnership</a:t>
            </a:r>
          </a:p>
          <a:p>
            <a:pPr marL="457200" indent="-457200">
              <a:buFont typeface="Arial" panose="020B0604020202020204" pitchFamily="34" charset="0"/>
              <a:buChar char="•"/>
              <a:defRPr/>
            </a:pPr>
            <a:endParaRPr lang="en-US" sz="2400" b="1" dirty="0">
              <a:latin typeface="Bookman Old Style" panose="02050604050505020204" pitchFamily="18" charset="0"/>
            </a:endParaRPr>
          </a:p>
          <a:p>
            <a:pPr marL="457200" indent="-457200">
              <a:buFont typeface="Arial" panose="020B0604020202020204" pitchFamily="34" charset="0"/>
              <a:buChar char="•"/>
              <a:defRPr/>
            </a:pPr>
            <a:r>
              <a:rPr lang="en-US" sz="2400" b="1" dirty="0">
                <a:latin typeface="Bookman Old Style" panose="02050604050505020204" pitchFamily="18" charset="0"/>
              </a:rPr>
              <a:t>Partnership dissolves when one partner dies or wishes to sell</a:t>
            </a:r>
          </a:p>
          <a:p>
            <a:pPr marL="457200" indent="-457200">
              <a:buFont typeface="Arial" panose="020B0604020202020204" pitchFamily="34" charset="0"/>
              <a:buChar char="•"/>
              <a:defRPr/>
            </a:pPr>
            <a:endParaRPr lang="en-US" sz="2400" b="1" dirty="0">
              <a:latin typeface="Bookman Old Style" panose="02050604050505020204" pitchFamily="18" charset="0"/>
            </a:endParaRPr>
          </a:p>
          <a:p>
            <a:pPr marL="457200" indent="-457200">
              <a:buFont typeface="Arial" panose="020B0604020202020204" pitchFamily="34" charset="0"/>
              <a:buChar char="•"/>
              <a:defRPr/>
            </a:pPr>
            <a:r>
              <a:rPr lang="en-US" sz="2400" b="1" dirty="0">
                <a:latin typeface="Bookman Old Style" panose="02050604050505020204" pitchFamily="18" charset="0"/>
              </a:rPr>
              <a:t>Difficult to transfer ownership</a:t>
            </a:r>
          </a:p>
        </p:txBody>
      </p:sp>
      <p:pic>
        <p:nvPicPr>
          <p:cNvPr id="3277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77963"/>
            <a:ext cx="18780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17"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395288"/>
            <a:ext cx="7886700" cy="403225"/>
          </a:xfrm>
          <a:solidFill>
            <a:schemeClr val="bg1"/>
          </a:solidFill>
        </p:spPr>
        <p:txBody>
          <a:bodyPr/>
          <a:lstStyle/>
          <a:p>
            <a:pPr eaLnBrk="1" hangingPunct="1">
              <a:lnSpc>
                <a:spcPct val="130000"/>
              </a:lnSpc>
            </a:pPr>
            <a:r>
              <a:rPr lang="en-US" altLang="en-US"/>
              <a:t>Corporation</a:t>
            </a:r>
          </a:p>
        </p:txBody>
      </p:sp>
      <p:sp>
        <p:nvSpPr>
          <p:cNvPr id="4" name="TextBox 3"/>
          <p:cNvSpPr txBox="1">
            <a:spLocks noChangeArrowheads="1"/>
          </p:cNvSpPr>
          <p:nvPr/>
        </p:nvSpPr>
        <p:spPr bwMode="auto">
          <a:xfrm>
            <a:off x="152400" y="1587500"/>
            <a:ext cx="502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914400" indent="-45720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2400" b="1"/>
              <a:t>Advantages:</a:t>
            </a:r>
          </a:p>
          <a:p>
            <a:pPr lvl="1">
              <a:lnSpc>
                <a:spcPct val="100000"/>
              </a:lnSpc>
              <a:spcBef>
                <a:spcPct val="0"/>
              </a:spcBef>
              <a:buFontTx/>
              <a:buNone/>
            </a:pPr>
            <a:endParaRPr lang="en-US" altLang="en-US" b="1"/>
          </a:p>
          <a:p>
            <a:pPr lvl="1">
              <a:lnSpc>
                <a:spcPct val="100000"/>
              </a:lnSpc>
              <a:spcBef>
                <a:spcPct val="0"/>
              </a:spcBef>
            </a:pPr>
            <a:r>
              <a:rPr lang="en-US" altLang="en-US" b="1"/>
              <a:t>Limited liability</a:t>
            </a:r>
          </a:p>
          <a:p>
            <a:pPr lvl="1">
              <a:lnSpc>
                <a:spcPct val="100000"/>
              </a:lnSpc>
              <a:spcBef>
                <a:spcPct val="0"/>
              </a:spcBef>
            </a:pPr>
            <a:endParaRPr lang="en-US" altLang="en-US" b="1"/>
          </a:p>
          <a:p>
            <a:pPr lvl="1">
              <a:lnSpc>
                <a:spcPct val="100000"/>
              </a:lnSpc>
              <a:spcBef>
                <a:spcPct val="0"/>
              </a:spcBef>
            </a:pPr>
            <a:r>
              <a:rPr lang="en-US" altLang="en-US" b="1"/>
              <a:t>Unlimited life</a:t>
            </a:r>
          </a:p>
          <a:p>
            <a:pPr lvl="1">
              <a:lnSpc>
                <a:spcPct val="100000"/>
              </a:lnSpc>
              <a:spcBef>
                <a:spcPct val="0"/>
              </a:spcBef>
            </a:pPr>
            <a:endParaRPr lang="en-US" altLang="en-US" b="1"/>
          </a:p>
          <a:p>
            <a:pPr lvl="1">
              <a:lnSpc>
                <a:spcPct val="100000"/>
              </a:lnSpc>
              <a:spcBef>
                <a:spcPct val="0"/>
              </a:spcBef>
            </a:pPr>
            <a:r>
              <a:rPr lang="en-US" altLang="en-US" b="1"/>
              <a:t>Separation of ownership and management</a:t>
            </a:r>
          </a:p>
          <a:p>
            <a:pPr lvl="1">
              <a:lnSpc>
                <a:spcPct val="100000"/>
              </a:lnSpc>
              <a:spcBef>
                <a:spcPct val="0"/>
              </a:spcBef>
            </a:pPr>
            <a:endParaRPr lang="en-US" altLang="en-US" b="1"/>
          </a:p>
          <a:p>
            <a:pPr lvl="1">
              <a:lnSpc>
                <a:spcPct val="100000"/>
              </a:lnSpc>
              <a:spcBef>
                <a:spcPct val="0"/>
              </a:spcBef>
            </a:pPr>
            <a:r>
              <a:rPr lang="en-US" altLang="en-US" b="1"/>
              <a:t>Transfer of ownership is easy</a:t>
            </a:r>
          </a:p>
          <a:p>
            <a:pPr lvl="1">
              <a:lnSpc>
                <a:spcPct val="100000"/>
              </a:lnSpc>
              <a:spcBef>
                <a:spcPct val="0"/>
              </a:spcBef>
            </a:pPr>
            <a:endParaRPr lang="en-US" altLang="en-US" b="1"/>
          </a:p>
          <a:p>
            <a:pPr lvl="1">
              <a:lnSpc>
                <a:spcPct val="100000"/>
              </a:lnSpc>
              <a:spcBef>
                <a:spcPct val="0"/>
              </a:spcBef>
            </a:pPr>
            <a:r>
              <a:rPr lang="en-US" altLang="en-US" b="1"/>
              <a:t>Easier to raise capital</a:t>
            </a:r>
          </a:p>
          <a:p>
            <a:pPr lvl="1">
              <a:lnSpc>
                <a:spcPct val="100000"/>
              </a:lnSpc>
              <a:spcBef>
                <a:spcPct val="0"/>
              </a:spcBef>
            </a:pPr>
            <a:endParaRPr lang="en-US" altLang="en-US">
              <a:latin typeface="Arial Black" panose="020B0A04020102020204" pitchFamily="34" charset="0"/>
            </a:endParaRPr>
          </a:p>
        </p:txBody>
      </p:sp>
      <p:sp>
        <p:nvSpPr>
          <p:cNvPr id="5" name="Plus 4"/>
          <p:cNvSpPr/>
          <p:nvPr/>
        </p:nvSpPr>
        <p:spPr>
          <a:xfrm>
            <a:off x="752475" y="685800"/>
            <a:ext cx="1838325" cy="1046163"/>
          </a:xfrm>
          <a:prstGeom prst="mathPlus">
            <a:avLst/>
          </a:prstGeom>
          <a:solidFill>
            <a:srgbClr val="33CC33"/>
          </a:solidFill>
          <a:effectLst>
            <a:outerShdw blurRad="76200" dist="12700" dir="2700000" sy="-23000" kx="-800400" algn="bl"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37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74763"/>
            <a:ext cx="18780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797425" y="1587500"/>
            <a:ext cx="41941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914400" indent="-45720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2400" b="1"/>
              <a:t>Disadvantages:</a:t>
            </a:r>
          </a:p>
          <a:p>
            <a:pPr>
              <a:lnSpc>
                <a:spcPct val="100000"/>
              </a:lnSpc>
              <a:spcBef>
                <a:spcPct val="0"/>
              </a:spcBef>
              <a:buFontTx/>
              <a:buNone/>
            </a:pPr>
            <a:endParaRPr lang="en-US" altLang="en-US" sz="2400" b="1"/>
          </a:p>
          <a:p>
            <a:pPr lvl="1">
              <a:lnSpc>
                <a:spcPct val="100000"/>
              </a:lnSpc>
              <a:spcBef>
                <a:spcPct val="0"/>
              </a:spcBef>
            </a:pPr>
            <a:r>
              <a:rPr lang="en-US" altLang="en-US" b="1"/>
              <a:t>Separation of ownership and management</a:t>
            </a:r>
          </a:p>
          <a:p>
            <a:pPr lvl="1">
              <a:lnSpc>
                <a:spcPct val="100000"/>
              </a:lnSpc>
              <a:spcBef>
                <a:spcPct val="0"/>
              </a:spcBef>
            </a:pPr>
            <a:endParaRPr lang="en-US" altLang="en-US" b="1"/>
          </a:p>
          <a:p>
            <a:pPr lvl="1">
              <a:lnSpc>
                <a:spcPct val="100000"/>
              </a:lnSpc>
              <a:spcBef>
                <a:spcPct val="0"/>
              </a:spcBef>
            </a:pPr>
            <a:r>
              <a:rPr lang="en-US" altLang="en-US" b="1"/>
              <a:t>Double taxation (income taxed at the corporate rate and then dividends taxed at the personal rate)</a:t>
            </a:r>
          </a:p>
          <a:p>
            <a:pPr lvl="1">
              <a:lnSpc>
                <a:spcPct val="100000"/>
              </a:lnSpc>
              <a:spcBef>
                <a:spcPct val="0"/>
              </a:spcBef>
            </a:pPr>
            <a:endParaRPr lang="en-US" altLang="en-US" sz="140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17"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1000"/>
                                        <p:tgtEl>
                                          <p:spTgt spid="4">
                                            <p:txEl>
                                              <p:pRg st="10" end="10"/>
                                            </p:txEl>
                                          </p:spTgt>
                                        </p:tgtEl>
                                      </p:cBhvr>
                                    </p:animEffect>
                                  </p:childTnLst>
                                </p:cTn>
                              </p:par>
                            </p:childTnLst>
                          </p:cTn>
                        </p:par>
                        <p:par>
                          <p:cTn id="40" fill="hold" nodeType="afterGroup">
                            <p:stCondLst>
                              <p:cond delay="1000"/>
                            </p:stCondLst>
                            <p:childTnLst>
                              <p:par>
                                <p:cTn id="41" presetID="53" presetClass="entr" presetSubtype="0" fill="hold"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0">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Effect transition="in" filter="fade">
                                      <p:cBhvr>
                                        <p:cTn id="50" dur="1000"/>
                                        <p:tgtEl>
                                          <p:spTgt spid="10">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Effect transition="in" filter="fade">
                                      <p:cBhvr>
                                        <p:cTn id="55"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8163" y="304800"/>
            <a:ext cx="7886700" cy="533400"/>
          </a:xfrm>
        </p:spPr>
        <p:txBody>
          <a:bodyPr/>
          <a:lstStyle/>
          <a:p>
            <a:r>
              <a:rPr lang="en-US" altLang="en-US" sz="3200"/>
              <a:t>Other Types of Business Ownership</a:t>
            </a:r>
            <a:endParaRPr lang="en-US" altLang="en-US"/>
          </a:p>
        </p:txBody>
      </p:sp>
      <p:sp>
        <p:nvSpPr>
          <p:cNvPr id="34819" name="Content Placeholder 3"/>
          <p:cNvSpPr>
            <a:spLocks noGrp="1"/>
          </p:cNvSpPr>
          <p:nvPr>
            <p:ph idx="1"/>
          </p:nvPr>
        </p:nvSpPr>
        <p:spPr>
          <a:xfrm>
            <a:off x="254000" y="838200"/>
            <a:ext cx="8737600" cy="5868988"/>
          </a:xfrm>
        </p:spPr>
        <p:txBody>
          <a:bodyPr>
            <a:spAutoFit/>
          </a:bodyPr>
          <a:lstStyle/>
          <a:p>
            <a:r>
              <a:rPr lang="en-US" altLang="en-US" sz="2000"/>
              <a:t>Most corporations (in the USA) are C corporations, which are taxed as an entity by the federal government.</a:t>
            </a:r>
          </a:p>
          <a:p>
            <a:r>
              <a:rPr lang="en-US" altLang="en-US" sz="2000"/>
              <a:t>The S-corporation gives small business owners limited liability protection, but taxes company profits only once, when they are paid out as dividends. It can’t have more than one hundred stockholders.</a:t>
            </a:r>
          </a:p>
          <a:p>
            <a:r>
              <a:rPr lang="en-US" altLang="en-US" sz="2000"/>
              <a:t>A limited-liability company (LLC) is similar to an S-corporation: its members are not personally liable for company debts and its earnings are taxed only once, when they’re paid out as dividends. But it has fewer rules and restrictions than does an S-corporation. For example, an LLC can have any number of members.</a:t>
            </a:r>
          </a:p>
          <a:p>
            <a:r>
              <a:rPr lang="en-US" altLang="en-US" sz="2000"/>
              <a:t>A cooperative is a business owned and controlled by those who use its services. Individuals and firms who belong to the cooperative join together to market products, purchase supplies, and provide services for its members.</a:t>
            </a:r>
          </a:p>
          <a:p>
            <a:r>
              <a:rPr lang="en-US" altLang="en-US" sz="2000"/>
              <a:t>A not-for-profit corporation is an organization formed to serve some public purpose rather than for financial gain. It enjoys favorable tax treatment.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International Corporate Forms</a:t>
            </a:r>
          </a:p>
        </p:txBody>
      </p:sp>
      <p:sp>
        <p:nvSpPr>
          <p:cNvPr id="35843" name="Rectangle 3"/>
          <p:cNvSpPr>
            <a:spLocks noGrp="1" noChangeArrowheads="1"/>
          </p:cNvSpPr>
          <p:nvPr>
            <p:ph idx="1"/>
          </p:nvPr>
        </p:nvSpPr>
        <p:spPr>
          <a:xfrm>
            <a:off x="400050" y="846138"/>
            <a:ext cx="7886700" cy="906462"/>
          </a:xfrm>
        </p:spPr>
        <p:txBody>
          <a:bodyPr/>
          <a:lstStyle/>
          <a:p>
            <a:pPr eaLnBrk="1" hangingPunct="1"/>
            <a:r>
              <a:rPr lang="en-US" altLang="en-US" sz="2400" i="1"/>
              <a:t>All of these forms feature public ownership and limited liability</a:t>
            </a:r>
          </a:p>
        </p:txBody>
      </p:sp>
      <p:sp>
        <p:nvSpPr>
          <p:cNvPr id="35844" name="Rectangle 2"/>
          <p:cNvSpPr>
            <a:spLocks noChangeArrowheads="1"/>
          </p:cNvSpPr>
          <p:nvPr/>
        </p:nvSpPr>
        <p:spPr bwMode="auto">
          <a:xfrm>
            <a:off x="914400" y="5881688"/>
            <a:ext cx="792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2000" b="1">
                <a:latin typeface="Arial" panose="020B0604020202020204" pitchFamily="34" charset="0"/>
                <a:hlinkClick r:id="rId3"/>
              </a:rPr>
              <a:t>http://www.forbes.com/global2000/list</a:t>
            </a:r>
            <a:endParaRPr lang="en-US" altLang="en-US" sz="2400" b="1">
              <a:latin typeface="Arial" panose="020B0604020202020204" pitchFamily="34" charset="0"/>
            </a:endParaRPr>
          </a:p>
        </p:txBody>
      </p:sp>
      <p:pic>
        <p:nvPicPr>
          <p:cNvPr id="358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86106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28650" y="228600"/>
            <a:ext cx="7886700" cy="914400"/>
          </a:xfrm>
          <a:solidFill>
            <a:schemeClr val="bg1"/>
          </a:solidFill>
        </p:spPr>
        <p:txBody>
          <a:bodyPr/>
          <a:lstStyle/>
          <a:p>
            <a:pPr eaLnBrk="1" hangingPunct="1">
              <a:lnSpc>
                <a:spcPct val="200000"/>
              </a:lnSpc>
            </a:pPr>
            <a:r>
              <a:rPr lang="en-US" altLang="en-US"/>
              <a:t>Goal of Financial Management</a:t>
            </a:r>
          </a:p>
        </p:txBody>
      </p:sp>
      <p:sp>
        <p:nvSpPr>
          <p:cNvPr id="3" name="TextBox 2"/>
          <p:cNvSpPr txBox="1">
            <a:spLocks noChangeArrowheads="1"/>
          </p:cNvSpPr>
          <p:nvPr/>
        </p:nvSpPr>
        <p:spPr bwMode="auto">
          <a:xfrm>
            <a:off x="628650" y="1524000"/>
            <a:ext cx="8229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b="1"/>
              <a:t>What should be the goal of a corporation?</a:t>
            </a:r>
          </a:p>
          <a:p>
            <a:pPr lvl="1">
              <a:lnSpc>
                <a:spcPct val="100000"/>
              </a:lnSpc>
              <a:spcBef>
                <a:spcPct val="0"/>
              </a:spcBef>
              <a:buFontTx/>
              <a:buNone/>
            </a:pPr>
            <a:r>
              <a:rPr lang="en-US" altLang="en-US" b="1">
                <a:solidFill>
                  <a:srgbClr val="0070C0"/>
                </a:solidFill>
              </a:rPr>
              <a:t>Maximize profits?</a:t>
            </a:r>
          </a:p>
          <a:p>
            <a:pPr lvl="1">
              <a:lnSpc>
                <a:spcPct val="100000"/>
              </a:lnSpc>
              <a:spcBef>
                <a:spcPct val="0"/>
              </a:spcBef>
              <a:buFontTx/>
              <a:buNone/>
            </a:pPr>
            <a:r>
              <a:rPr lang="en-US" altLang="en-US" b="1">
                <a:solidFill>
                  <a:srgbClr val="0070C0"/>
                </a:solidFill>
              </a:rPr>
              <a:t>Minimize costs?</a:t>
            </a:r>
          </a:p>
          <a:p>
            <a:pPr lvl="1">
              <a:lnSpc>
                <a:spcPct val="100000"/>
              </a:lnSpc>
              <a:spcBef>
                <a:spcPct val="0"/>
              </a:spcBef>
              <a:buFontTx/>
              <a:buNone/>
            </a:pPr>
            <a:r>
              <a:rPr lang="en-US" altLang="en-US" b="1">
                <a:solidFill>
                  <a:srgbClr val="0070C0"/>
                </a:solidFill>
              </a:rPr>
              <a:t>Maximize market share?</a:t>
            </a:r>
          </a:p>
          <a:p>
            <a:pPr lvl="1">
              <a:lnSpc>
                <a:spcPct val="100000"/>
              </a:lnSpc>
              <a:spcBef>
                <a:spcPct val="0"/>
              </a:spcBef>
              <a:buFontTx/>
              <a:buNone/>
            </a:pPr>
            <a:r>
              <a:rPr lang="en-US" altLang="en-US" b="1">
                <a:solidFill>
                  <a:srgbClr val="0070C0"/>
                </a:solidFill>
              </a:rPr>
              <a:t>Maximize the current value of the company’s stock?</a:t>
            </a:r>
          </a:p>
          <a:p>
            <a:pPr lvl="1">
              <a:lnSpc>
                <a:spcPct val="100000"/>
              </a:lnSpc>
              <a:spcBef>
                <a:spcPct val="0"/>
              </a:spcBef>
              <a:buFontTx/>
              <a:buNone/>
            </a:pPr>
            <a:endParaRPr lang="en-US" altLang="en-US" b="1"/>
          </a:p>
          <a:p>
            <a:pPr>
              <a:lnSpc>
                <a:spcPct val="100000"/>
              </a:lnSpc>
              <a:spcBef>
                <a:spcPct val="0"/>
              </a:spcBef>
              <a:buFontTx/>
              <a:buNone/>
            </a:pPr>
            <a:r>
              <a:rPr lang="en-US" altLang="en-US" b="1"/>
              <a:t>Does this mean we should do anything and everything to maximize owner wealth?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endParaRPr lang="en-US" altLang="en-US" sz="3200">
              <a:latin typeface="Arial" panose="020B0604020202020204" pitchFamily="34" charset="0"/>
            </a:endParaRPr>
          </a:p>
        </p:txBody>
      </p:sp>
      <p:sp>
        <p:nvSpPr>
          <p:cNvPr id="389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endParaRPr lang="en-US" altLang="en-US" sz="3200">
              <a:latin typeface="Arial" panose="020B0604020202020204" pitchFamily="34" charset="0"/>
            </a:endParaRPr>
          </a:p>
        </p:txBody>
      </p:sp>
      <p:sp>
        <p:nvSpPr>
          <p:cNvPr id="90117" name="Rectangle 5"/>
          <p:cNvSpPr>
            <a:spLocks noGrp="1" noChangeArrowheads="1"/>
          </p:cNvSpPr>
          <p:nvPr>
            <p:ph idx="1"/>
          </p:nvPr>
        </p:nvSpPr>
        <p:spPr>
          <a:xfrm>
            <a:off x="152400" y="1514475"/>
            <a:ext cx="8534400" cy="4419600"/>
          </a:xfrm>
        </p:spPr>
        <p:txBody>
          <a:bodyPr lIns="90488" tIns="44450" rIns="90488" bIns="44450" rtlCol="0">
            <a:normAutofit/>
          </a:bodyPr>
          <a:lstStyle/>
          <a:p>
            <a:pPr marL="609600" indent="-609600" eaLnBrk="1" fontAlgn="auto" hangingPunct="1">
              <a:lnSpc>
                <a:spcPct val="80000"/>
              </a:lnSpc>
              <a:spcAft>
                <a:spcPts val="0"/>
              </a:spcAft>
              <a:defRPr/>
            </a:pPr>
            <a:r>
              <a:rPr lang="en-US" dirty="0"/>
              <a:t>The primary objective should be </a:t>
            </a:r>
            <a:r>
              <a:rPr lang="en-US" dirty="0">
                <a:solidFill>
                  <a:schemeClr val="accent1">
                    <a:lumMod val="50000"/>
                  </a:schemeClr>
                </a:solidFill>
              </a:rPr>
              <a:t>shareholder wealth maximization, </a:t>
            </a:r>
            <a:r>
              <a:rPr lang="en-US" dirty="0"/>
              <a:t>which usually translates to maximizing stock price</a:t>
            </a:r>
          </a:p>
          <a:p>
            <a:pPr marL="609600" indent="-609600" eaLnBrk="1" fontAlgn="auto" hangingPunct="1">
              <a:lnSpc>
                <a:spcPct val="80000"/>
              </a:lnSpc>
              <a:spcAft>
                <a:spcPts val="0"/>
              </a:spcAft>
              <a:defRPr/>
            </a:pPr>
            <a:endParaRPr lang="en-US" dirty="0"/>
          </a:p>
          <a:p>
            <a:pPr marL="609600" indent="-609600" eaLnBrk="1" fontAlgn="auto" hangingPunct="1">
              <a:lnSpc>
                <a:spcPct val="80000"/>
              </a:lnSpc>
              <a:spcAft>
                <a:spcPts val="0"/>
              </a:spcAft>
              <a:defRPr/>
            </a:pPr>
            <a:r>
              <a:rPr lang="en-US" dirty="0"/>
              <a:t>Should firms behave ethically?  </a:t>
            </a:r>
            <a:r>
              <a:rPr lang="en-US" dirty="0">
                <a:solidFill>
                  <a:srgbClr val="0000FF"/>
                </a:solidFill>
              </a:rPr>
              <a:t>YES!</a:t>
            </a:r>
          </a:p>
          <a:p>
            <a:pPr marL="609600" indent="-609600" eaLnBrk="1" fontAlgn="auto" hangingPunct="1">
              <a:lnSpc>
                <a:spcPct val="80000"/>
              </a:lnSpc>
              <a:spcAft>
                <a:spcPts val="0"/>
              </a:spcAft>
              <a:defRPr/>
            </a:pPr>
            <a:endParaRPr lang="en-US" dirty="0"/>
          </a:p>
          <a:p>
            <a:pPr marL="609600" indent="-609600" eaLnBrk="1" fontAlgn="auto" hangingPunct="1">
              <a:lnSpc>
                <a:spcPct val="80000"/>
              </a:lnSpc>
              <a:spcAft>
                <a:spcPts val="0"/>
              </a:spcAft>
              <a:defRPr/>
            </a:pPr>
            <a:r>
              <a:rPr lang="en-US" dirty="0"/>
              <a:t>Do firms have any responsibilities to society at large? </a:t>
            </a:r>
            <a:r>
              <a:rPr lang="en-US" dirty="0">
                <a:solidFill>
                  <a:schemeClr val="accent1">
                    <a:lumMod val="50000"/>
                  </a:schemeClr>
                </a:solidFill>
              </a:rPr>
              <a:t>YES!  Shareholders are also members of society.</a:t>
            </a:r>
          </a:p>
        </p:txBody>
      </p:sp>
      <p:sp>
        <p:nvSpPr>
          <p:cNvPr id="45061" name="Rectangle 6"/>
          <p:cNvSpPr>
            <a:spLocks noChangeArrowheads="1"/>
          </p:cNvSpPr>
          <p:nvPr/>
        </p:nvSpPr>
        <p:spPr bwMode="auto">
          <a:xfrm>
            <a:off x="725488" y="228600"/>
            <a:ext cx="7693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defRPr/>
            </a:pPr>
            <a:r>
              <a:rPr lang="en-US" altLang="en-US" sz="3200" b="1" dirty="0">
                <a:solidFill>
                  <a:srgbClr val="7030A0"/>
                </a:solidFill>
                <a:latin typeface="Bookman Old Style" panose="02050604050505020204" pitchFamily="18" charset="0"/>
                <a:ea typeface="+mj-ea"/>
                <a:cs typeface="+mj-cs"/>
              </a:rPr>
              <a:t>What Should Management’s Primary Objective Be?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34975" y="1066800"/>
            <a:ext cx="830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just">
              <a:lnSpc>
                <a:spcPct val="100000"/>
              </a:lnSpc>
              <a:spcBef>
                <a:spcPct val="0"/>
              </a:spcBef>
              <a:buFontTx/>
              <a:buNone/>
            </a:pPr>
            <a:r>
              <a:rPr lang="en-US" altLang="en-US" sz="2400" b="1"/>
              <a:t>After studying this chapter, you should be able to:</a:t>
            </a:r>
          </a:p>
          <a:p>
            <a:pPr algn="just">
              <a:lnSpc>
                <a:spcPct val="100000"/>
              </a:lnSpc>
              <a:spcBef>
                <a:spcPct val="0"/>
              </a:spcBef>
              <a:buFontTx/>
              <a:buNone/>
            </a:pPr>
            <a:endParaRPr lang="en-US" altLang="en-US" sz="2400" b="1"/>
          </a:p>
          <a:p>
            <a:pPr algn="just">
              <a:lnSpc>
                <a:spcPct val="100000"/>
              </a:lnSpc>
              <a:spcBef>
                <a:spcPct val="0"/>
              </a:spcBef>
              <a:buFontTx/>
              <a:buNone/>
            </a:pPr>
            <a:r>
              <a:rPr lang="en-US" altLang="en-US" sz="2400" b="1">
                <a:solidFill>
                  <a:srgbClr val="FF0000"/>
                </a:solidFill>
              </a:rPr>
              <a:t>LO1 </a:t>
            </a:r>
            <a:r>
              <a:rPr lang="en-US" altLang="en-US" sz="2400" b="1"/>
              <a:t>	Discuss the basic types of financial management decisions and the role of the financial manager.</a:t>
            </a:r>
          </a:p>
          <a:p>
            <a:pPr algn="just">
              <a:lnSpc>
                <a:spcPct val="100000"/>
              </a:lnSpc>
              <a:spcBef>
                <a:spcPct val="0"/>
              </a:spcBef>
              <a:buFontTx/>
              <a:buNone/>
            </a:pPr>
            <a:endParaRPr lang="en-US" altLang="en-US" sz="2400" b="1"/>
          </a:p>
          <a:p>
            <a:pPr algn="just">
              <a:lnSpc>
                <a:spcPct val="100000"/>
              </a:lnSpc>
              <a:spcBef>
                <a:spcPct val="0"/>
              </a:spcBef>
              <a:buFontTx/>
              <a:buNone/>
            </a:pPr>
            <a:r>
              <a:rPr lang="en-US" altLang="en-US" sz="2400" b="1">
                <a:solidFill>
                  <a:srgbClr val="FF0000"/>
                </a:solidFill>
              </a:rPr>
              <a:t>LO2</a:t>
            </a:r>
            <a:r>
              <a:rPr lang="en-US" altLang="en-US" sz="2400" b="1"/>
              <a:t> 	Identify the goal of financial management.</a:t>
            </a:r>
          </a:p>
          <a:p>
            <a:pPr algn="just">
              <a:lnSpc>
                <a:spcPct val="100000"/>
              </a:lnSpc>
              <a:spcBef>
                <a:spcPct val="0"/>
              </a:spcBef>
              <a:buFontTx/>
              <a:buNone/>
            </a:pPr>
            <a:endParaRPr lang="en-US" altLang="en-US" sz="2400" b="1"/>
          </a:p>
          <a:p>
            <a:pPr algn="just">
              <a:lnSpc>
                <a:spcPct val="100000"/>
              </a:lnSpc>
              <a:spcBef>
                <a:spcPct val="0"/>
              </a:spcBef>
              <a:buFontTx/>
              <a:buNone/>
            </a:pPr>
            <a:r>
              <a:rPr lang="en-US" altLang="en-US" sz="2400" b="1">
                <a:solidFill>
                  <a:srgbClr val="FF0000"/>
                </a:solidFill>
              </a:rPr>
              <a:t>LO3</a:t>
            </a:r>
            <a:r>
              <a:rPr lang="en-US" altLang="en-US" sz="2400" b="1"/>
              <a:t> 	Compare the financial implications of the different forms of business organizations.</a:t>
            </a:r>
          </a:p>
          <a:p>
            <a:pPr algn="just">
              <a:lnSpc>
                <a:spcPct val="100000"/>
              </a:lnSpc>
              <a:spcBef>
                <a:spcPct val="0"/>
              </a:spcBef>
              <a:buFontTx/>
              <a:buNone/>
            </a:pPr>
            <a:endParaRPr lang="en-US" altLang="en-US" sz="2400" b="1"/>
          </a:p>
          <a:p>
            <a:pPr algn="just">
              <a:lnSpc>
                <a:spcPct val="100000"/>
              </a:lnSpc>
              <a:spcBef>
                <a:spcPct val="0"/>
              </a:spcBef>
              <a:buFontTx/>
              <a:buNone/>
            </a:pPr>
            <a:r>
              <a:rPr lang="en-US" altLang="en-US" sz="2400" b="1">
                <a:solidFill>
                  <a:srgbClr val="FF0000"/>
                </a:solidFill>
              </a:rPr>
              <a:t>LO4</a:t>
            </a:r>
            <a:r>
              <a:rPr lang="en-US" altLang="en-US" sz="2400" b="1"/>
              <a:t> 	Describe the conflicts of interest that can arise between managers and owners</a:t>
            </a:r>
          </a:p>
        </p:txBody>
      </p:sp>
      <p:sp>
        <p:nvSpPr>
          <p:cNvPr id="15363" name="Rectangle 4"/>
          <p:cNvSpPr>
            <a:spLocks noChangeArrowheads="1"/>
          </p:cNvSpPr>
          <p:nvPr/>
        </p:nvSpPr>
        <p:spPr bwMode="auto">
          <a:xfrm>
            <a:off x="2112963" y="304800"/>
            <a:ext cx="4948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600" b="1">
                <a:solidFill>
                  <a:srgbClr val="7030A0"/>
                </a:solidFill>
              </a:rPr>
              <a:t>Learning Objectives</a:t>
            </a:r>
          </a:p>
        </p:txBody>
      </p:sp>
      <p:sp>
        <p:nvSpPr>
          <p:cNvPr id="15364" name="Rectangle 6"/>
          <p:cNvSpPr>
            <a:spLocks noChangeArrowheads="1"/>
          </p:cNvSpPr>
          <p:nvPr/>
        </p:nvSpPr>
        <p:spPr bwMode="auto">
          <a:xfrm>
            <a:off x="304800" y="6276975"/>
            <a:ext cx="861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eaLnBrk="1" hangingPunct="1">
              <a:lnSpc>
                <a:spcPct val="100000"/>
              </a:lnSpc>
              <a:spcBef>
                <a:spcPct val="0"/>
              </a:spcBef>
              <a:buFontTx/>
              <a:buNone/>
            </a:pPr>
            <a:r>
              <a:rPr lang="en-US" altLang="en-US" sz="1000" i="1">
                <a:solidFill>
                  <a:srgbClr val="000000"/>
                </a:solidFill>
                <a:latin typeface="Times New Roman" panose="02020603050405020304" pitchFamily="18" charset="0"/>
                <a:cs typeface="Times New Roman" panose="02020603050405020304" pitchFamily="18" charset="0"/>
              </a:rPr>
              <a:t>Copyright (c) 2017 McGraw-Hill Education. All rights reserved. No reproduction or distribution without the prior written consent of McGraw-Hill Education.</a:t>
            </a:r>
            <a:endParaRPr lang="en-US" altLang="en-US" sz="1000" i="1">
              <a:solidFill>
                <a:srgbClr val="08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685800"/>
          </a:xfrm>
        </p:spPr>
        <p:txBody>
          <a:bodyPr lIns="92075" tIns="46038" rIns="92075" bIns="46038"/>
          <a:lstStyle/>
          <a:p>
            <a:pPr eaLnBrk="1" hangingPunct="1"/>
            <a:r>
              <a:rPr lang="en-US" altLang="en-US" sz="3200"/>
              <a:t>Shareholder Wealth Maximization </a:t>
            </a:r>
          </a:p>
        </p:txBody>
      </p:sp>
      <p:sp>
        <p:nvSpPr>
          <p:cNvPr id="40963" name="Rectangle 3"/>
          <p:cNvSpPr>
            <a:spLocks noGrp="1" noChangeArrowheads="1"/>
          </p:cNvSpPr>
          <p:nvPr>
            <p:ph idx="1"/>
          </p:nvPr>
        </p:nvSpPr>
        <p:spPr>
          <a:xfrm>
            <a:off x="381000" y="1143000"/>
            <a:ext cx="7772400" cy="4114800"/>
          </a:xfrm>
        </p:spPr>
        <p:txBody>
          <a:bodyPr lIns="92075" tIns="46038" rIns="92075" bIns="46038"/>
          <a:lstStyle/>
          <a:p>
            <a:pPr eaLnBrk="1" hangingPunct="1">
              <a:buSzPct val="90000"/>
            </a:pPr>
            <a:r>
              <a:rPr lang="en-US" altLang="en-US" sz="2000"/>
              <a:t>Considers the timing and risk of the benefits from stock ownership</a:t>
            </a:r>
          </a:p>
          <a:p>
            <a:pPr eaLnBrk="1" hangingPunct="1">
              <a:buSzPct val="90000"/>
            </a:pPr>
            <a:r>
              <a:rPr lang="en-US" altLang="en-US" sz="2000"/>
              <a:t>Determines that a good decision increases the price of the firm's common stock ( c/s )</a:t>
            </a:r>
          </a:p>
          <a:p>
            <a:pPr eaLnBrk="1" hangingPunct="1">
              <a:buSzPct val="90000"/>
            </a:pPr>
            <a:r>
              <a:rPr lang="en-US" altLang="en-US" sz="2000"/>
              <a:t>Is an impersonal objective</a:t>
            </a:r>
          </a:p>
          <a:p>
            <a:pPr eaLnBrk="1" hangingPunct="1">
              <a:buSzPct val="90000"/>
            </a:pPr>
            <a:r>
              <a:rPr lang="en-US" altLang="en-US" sz="2000"/>
              <a:t>Is concerned for social responsibility</a:t>
            </a:r>
          </a:p>
        </p:txBody>
      </p:sp>
      <p:sp>
        <p:nvSpPr>
          <p:cNvPr id="40964" name="Rectangle 4"/>
          <p:cNvSpPr>
            <a:spLocks noChangeArrowheads="1"/>
          </p:cNvSpPr>
          <p:nvPr/>
        </p:nvSpPr>
        <p:spPr bwMode="auto">
          <a:xfrm>
            <a:off x="1066800" y="6324600"/>
            <a:ext cx="746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endParaRPr lang="en-US" altLang="en-US" sz="3200">
              <a:latin typeface="Arial" panose="020B0604020202020204" pitchFamily="34" charset="0"/>
            </a:endParaRPr>
          </a:p>
        </p:txBody>
      </p:sp>
      <p:sp>
        <p:nvSpPr>
          <p:cNvPr id="40965" name="Rectangle 5"/>
          <p:cNvSpPr>
            <a:spLocks noChangeArrowheads="1"/>
          </p:cNvSpPr>
          <p:nvPr/>
        </p:nvSpPr>
        <p:spPr bwMode="auto">
          <a:xfrm>
            <a:off x="609600" y="3200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eaLnBrk="1" hangingPunct="1">
              <a:lnSpc>
                <a:spcPct val="100000"/>
              </a:lnSpc>
              <a:spcBef>
                <a:spcPct val="0"/>
              </a:spcBef>
              <a:buFontTx/>
              <a:buNone/>
            </a:pPr>
            <a:r>
              <a:rPr lang="en-US" altLang="en-US" sz="2500" b="1" i="1">
                <a:solidFill>
                  <a:schemeClr val="tx2"/>
                </a:solidFill>
                <a:latin typeface="Arial" panose="020B0604020202020204" pitchFamily="34" charset="0"/>
              </a:rPr>
              <a:t>Social Responsibility</a:t>
            </a:r>
            <a:endParaRPr lang="en-US" altLang="en-US" sz="3800">
              <a:solidFill>
                <a:schemeClr val="tx2"/>
              </a:solidFill>
              <a:latin typeface="Arial" panose="020B0604020202020204" pitchFamily="34" charset="0"/>
            </a:endParaRPr>
          </a:p>
        </p:txBody>
      </p:sp>
      <p:sp>
        <p:nvSpPr>
          <p:cNvPr id="40966" name="Rectangle 6"/>
          <p:cNvSpPr>
            <a:spLocks noChangeArrowheads="1"/>
          </p:cNvSpPr>
          <p:nvPr/>
        </p:nvSpPr>
        <p:spPr bwMode="auto">
          <a:xfrm>
            <a:off x="533400" y="3959225"/>
            <a:ext cx="8153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just" eaLnBrk="1" hangingPunct="1">
              <a:lnSpc>
                <a:spcPct val="100000"/>
              </a:lnSpc>
              <a:spcBef>
                <a:spcPct val="20000"/>
              </a:spcBef>
              <a:buClr>
                <a:srgbClr val="0000FF"/>
              </a:buClr>
              <a:buFont typeface="Arial" panose="020B0604020202020204" pitchFamily="34" charset="0"/>
              <a:buNone/>
            </a:pPr>
            <a:r>
              <a:rPr lang="en-US" altLang="en-US" sz="2000" b="1"/>
              <a:t>Ethical issues will constantly confront financial managers as they achieve the goal of the firm ( SWM ).</a:t>
            </a:r>
          </a:p>
        </p:txBody>
      </p:sp>
      <p:sp>
        <p:nvSpPr>
          <p:cNvPr id="40967" name="Rectangle 7"/>
          <p:cNvSpPr>
            <a:spLocks noChangeArrowheads="1"/>
          </p:cNvSpPr>
          <p:nvPr/>
        </p:nvSpPr>
        <p:spPr bwMode="auto">
          <a:xfrm>
            <a:off x="533400" y="50292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b="1">
                <a:latin typeface="Arial" panose="020B0604020202020204" pitchFamily="34" charset="0"/>
              </a:rPr>
              <a:t>Managers Must:</a:t>
            </a:r>
          </a:p>
        </p:txBody>
      </p:sp>
      <p:sp>
        <p:nvSpPr>
          <p:cNvPr id="40968" name="Rectangle 8"/>
          <p:cNvSpPr>
            <a:spLocks noChangeArrowheads="1"/>
          </p:cNvSpPr>
          <p:nvPr/>
        </p:nvSpPr>
        <p:spPr bwMode="auto">
          <a:xfrm>
            <a:off x="4621213" y="5011738"/>
            <a:ext cx="42243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Char char="•"/>
            </a:pPr>
            <a:r>
              <a:rPr lang="en-US" altLang="en-US" sz="2400" b="1"/>
              <a:t>Avoid personal conflicts</a:t>
            </a:r>
          </a:p>
          <a:p>
            <a:pPr>
              <a:lnSpc>
                <a:spcPct val="100000"/>
              </a:lnSpc>
              <a:spcBef>
                <a:spcPct val="0"/>
              </a:spcBef>
              <a:buFontTx/>
              <a:buChar char="•"/>
            </a:pPr>
            <a:r>
              <a:rPr lang="en-US" altLang="en-US" sz="2400" b="1"/>
              <a:t>Maintain confidentiality</a:t>
            </a:r>
          </a:p>
          <a:p>
            <a:pPr>
              <a:lnSpc>
                <a:spcPct val="100000"/>
              </a:lnSpc>
              <a:spcBef>
                <a:spcPct val="0"/>
              </a:spcBef>
              <a:buFontTx/>
              <a:buChar char="•"/>
            </a:pPr>
            <a:r>
              <a:rPr lang="en-US" altLang="en-US" sz="2400" b="1"/>
              <a:t>Be objective</a:t>
            </a:r>
          </a:p>
          <a:p>
            <a:pPr>
              <a:lnSpc>
                <a:spcPct val="100000"/>
              </a:lnSpc>
              <a:spcBef>
                <a:spcPct val="0"/>
              </a:spcBef>
              <a:buFontTx/>
              <a:buChar char="•"/>
            </a:pPr>
            <a:r>
              <a:rPr lang="en-US" altLang="en-US" sz="2400" b="1"/>
              <a:t>Act fairly</a:t>
            </a: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endParaRPr lang="en-US" altLang="en-US" sz="3200">
              <a:latin typeface="Arial" panose="020B0604020202020204" pitchFamily="34" charset="0"/>
            </a:endParaRPr>
          </a:p>
        </p:txBody>
      </p:sp>
      <p:sp>
        <p:nvSpPr>
          <p:cNvPr id="430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endParaRPr lang="en-US" altLang="en-US" sz="3200">
              <a:latin typeface="Arial" panose="020B0604020202020204" pitchFamily="34" charset="0"/>
            </a:endParaRPr>
          </a:p>
        </p:txBody>
      </p:sp>
      <p:sp>
        <p:nvSpPr>
          <p:cNvPr id="43012" name="Rectangle 4"/>
          <p:cNvSpPr>
            <a:spLocks noGrp="1" noChangeArrowheads="1"/>
          </p:cNvSpPr>
          <p:nvPr>
            <p:ph type="title"/>
          </p:nvPr>
        </p:nvSpPr>
        <p:spPr>
          <a:xfrm>
            <a:off x="571500" y="152400"/>
            <a:ext cx="8001000" cy="1143000"/>
          </a:xfrm>
        </p:spPr>
        <p:txBody>
          <a:bodyPr/>
          <a:lstStyle/>
          <a:p>
            <a:pPr eaLnBrk="1" hangingPunct="1"/>
            <a:r>
              <a:rPr lang="en-US" altLang="en-US" sz="2800"/>
              <a:t>Maximizing Stock Price – Is it Good for Society, Employees, and Customers?</a:t>
            </a:r>
          </a:p>
        </p:txBody>
      </p:sp>
      <p:sp>
        <p:nvSpPr>
          <p:cNvPr id="43013" name="Rectangle 5"/>
          <p:cNvSpPr>
            <a:spLocks noGrp="1" noChangeArrowheads="1"/>
          </p:cNvSpPr>
          <p:nvPr>
            <p:ph idx="1"/>
          </p:nvPr>
        </p:nvSpPr>
        <p:spPr>
          <a:xfrm>
            <a:off x="381000" y="1524000"/>
            <a:ext cx="8382000" cy="4121150"/>
          </a:xfrm>
        </p:spPr>
        <p:txBody>
          <a:bodyPr/>
          <a:lstStyle/>
          <a:p>
            <a:pPr eaLnBrk="1" hangingPunct="1"/>
            <a:r>
              <a:rPr lang="en-US" altLang="en-US" sz="2400"/>
              <a:t>Employment growth is higher in firms that try to maximize stock price. On average, employment goes up in: </a:t>
            </a:r>
          </a:p>
          <a:p>
            <a:pPr lvl="1" eaLnBrk="1" hangingPunct="1"/>
            <a:r>
              <a:rPr lang="en-US" altLang="en-US"/>
              <a:t>firms that make managers into owners (such as LBO firms)</a:t>
            </a:r>
          </a:p>
          <a:p>
            <a:pPr lvl="1" eaLnBrk="1" hangingPunct="1"/>
            <a:r>
              <a:rPr lang="en-US" altLang="en-US"/>
              <a:t>firms that were owned by the government but that have been sold to private investors</a:t>
            </a:r>
          </a:p>
          <a:p>
            <a:pPr lvl="1" eaLnBrk="1" hangingPunct="1"/>
            <a:endParaRPr lang="en-US" altLang="en-US"/>
          </a:p>
          <a:p>
            <a:pPr eaLnBrk="1" hangingPunct="1"/>
            <a:r>
              <a:rPr lang="en-US" altLang="en-US" sz="2400"/>
              <a:t>What about SOEs?</a:t>
            </a:r>
          </a:p>
        </p:txBody>
      </p:sp>
      <p:pic>
        <p:nvPicPr>
          <p:cNvPr id="430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95863"/>
            <a:ext cx="71628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228600"/>
            <a:ext cx="7886700" cy="914400"/>
          </a:xfrm>
          <a:solidFill>
            <a:schemeClr val="bg1"/>
          </a:solidFill>
        </p:spPr>
        <p:txBody>
          <a:bodyPr/>
          <a:lstStyle/>
          <a:p>
            <a:pPr eaLnBrk="1" hangingPunct="1"/>
            <a:r>
              <a:rPr lang="en-US" altLang="en-US"/>
              <a:t>Managing Managers</a:t>
            </a:r>
          </a:p>
        </p:txBody>
      </p:sp>
      <p:sp>
        <p:nvSpPr>
          <p:cNvPr id="6" name="TextBox 5"/>
          <p:cNvSpPr txBox="1">
            <a:spLocks noChangeArrowheads="1"/>
          </p:cNvSpPr>
          <p:nvPr/>
        </p:nvSpPr>
        <p:spPr bwMode="auto">
          <a:xfrm>
            <a:off x="304800" y="1114425"/>
            <a:ext cx="6705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95338" indent="-338138">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spcBef>
                <a:spcPct val="0"/>
              </a:spcBef>
              <a:buFontTx/>
              <a:buNone/>
            </a:pPr>
            <a:r>
              <a:rPr lang="en-US" altLang="en-US" sz="2400" b="1">
                <a:cs typeface="Arial" panose="020B0604020202020204" pitchFamily="34" charset="0"/>
              </a:rPr>
              <a:t>Managerial compensation</a:t>
            </a:r>
          </a:p>
          <a:p>
            <a:pPr>
              <a:spcBef>
                <a:spcPct val="0"/>
              </a:spcBef>
              <a:buFontTx/>
              <a:buNone/>
            </a:pPr>
            <a:endParaRPr lang="en-US" altLang="en-US" sz="2400" b="1">
              <a:cs typeface="Arial" panose="020B0604020202020204" pitchFamily="34" charset="0"/>
            </a:endParaRPr>
          </a:p>
          <a:p>
            <a:pPr lvl="1">
              <a:spcBef>
                <a:spcPct val="0"/>
              </a:spcBef>
            </a:pPr>
            <a:r>
              <a:rPr lang="en-US" altLang="en-US" b="1">
                <a:cs typeface="Arial" panose="020B0604020202020204" pitchFamily="34" charset="0"/>
              </a:rPr>
              <a:t>Incentives can be used to align management and stockholder interests</a:t>
            </a:r>
          </a:p>
          <a:p>
            <a:pPr lvl="1">
              <a:spcBef>
                <a:spcPct val="0"/>
              </a:spcBef>
              <a:buFontTx/>
              <a:buNone/>
            </a:pPr>
            <a:endParaRPr lang="en-US" altLang="en-US" b="1">
              <a:cs typeface="Arial" panose="020B0604020202020204" pitchFamily="34" charset="0"/>
            </a:endParaRPr>
          </a:p>
          <a:p>
            <a:pPr lvl="1">
              <a:spcBef>
                <a:spcPct val="0"/>
              </a:spcBef>
            </a:pPr>
            <a:r>
              <a:rPr lang="en-US" altLang="en-US" b="1">
                <a:cs typeface="Arial" panose="020B0604020202020204" pitchFamily="34" charset="0"/>
              </a:rPr>
              <a:t>The incentives need to be structured carefully to make sure that they achieve their goal</a:t>
            </a:r>
          </a:p>
          <a:p>
            <a:pPr lvl="1">
              <a:spcBef>
                <a:spcPct val="0"/>
              </a:spcBef>
              <a:buFontTx/>
              <a:buNone/>
            </a:pPr>
            <a:endParaRPr lang="en-US" altLang="en-US" b="1">
              <a:cs typeface="Arial" panose="020B0604020202020204" pitchFamily="34" charset="0"/>
            </a:endParaRPr>
          </a:p>
          <a:p>
            <a:pPr>
              <a:spcBef>
                <a:spcPct val="0"/>
              </a:spcBef>
              <a:buFontTx/>
              <a:buNone/>
            </a:pPr>
            <a:r>
              <a:rPr lang="en-US" altLang="en-US" sz="2400" b="1">
                <a:cs typeface="Arial" panose="020B0604020202020204" pitchFamily="34" charset="0"/>
              </a:rPr>
              <a:t>Corporate control</a:t>
            </a:r>
          </a:p>
          <a:p>
            <a:pPr>
              <a:spcBef>
                <a:spcPct val="0"/>
              </a:spcBef>
              <a:buFontTx/>
              <a:buNone/>
            </a:pPr>
            <a:endParaRPr lang="en-US" altLang="en-US" sz="2400" b="1">
              <a:cs typeface="Arial" panose="020B0604020202020204" pitchFamily="34" charset="0"/>
            </a:endParaRPr>
          </a:p>
          <a:p>
            <a:pPr lvl="1">
              <a:spcBef>
                <a:spcPct val="0"/>
              </a:spcBef>
              <a:buFontTx/>
              <a:buNone/>
            </a:pPr>
            <a:r>
              <a:rPr lang="en-US" altLang="en-US" b="1">
                <a:cs typeface="Arial" panose="020B0604020202020204" pitchFamily="34" charset="0"/>
              </a:rPr>
              <a:t>	The threat of a takeover may result in better management</a:t>
            </a:r>
          </a:p>
          <a:p>
            <a:pPr lvl="1">
              <a:spcBef>
                <a:spcPct val="0"/>
              </a:spcBef>
              <a:buFontTx/>
              <a:buNone/>
            </a:pPr>
            <a:endParaRPr lang="en-US" altLang="en-US">
              <a:cs typeface="Arial" panose="020B0604020202020204" pitchFamily="34" charset="0"/>
            </a:endParaRPr>
          </a:p>
          <a:p>
            <a:pPr>
              <a:spcBef>
                <a:spcPct val="0"/>
              </a:spcBef>
              <a:buFontTx/>
              <a:buNone/>
            </a:pPr>
            <a:r>
              <a:rPr lang="en-US" altLang="en-US" sz="2400" b="1">
                <a:cs typeface="Arial" panose="020B0604020202020204" pitchFamily="34" charset="0"/>
              </a:rPr>
              <a:t>Other stakeholders</a:t>
            </a:r>
          </a:p>
        </p:txBody>
      </p:sp>
      <p:pic>
        <p:nvPicPr>
          <p:cNvPr id="450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141413"/>
            <a:ext cx="28194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1000"/>
                                        <p:tgtEl>
                                          <p:spTgt spid="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228600"/>
            <a:ext cx="7886700" cy="914400"/>
          </a:xfrm>
          <a:solidFill>
            <a:schemeClr val="bg1"/>
          </a:solidFill>
        </p:spPr>
        <p:txBody>
          <a:bodyPr/>
          <a:lstStyle/>
          <a:p>
            <a:pPr eaLnBrk="1" hangingPunct="1"/>
            <a:r>
              <a:rPr lang="en-US" altLang="en-US"/>
              <a:t>The Agency Problem</a:t>
            </a:r>
          </a:p>
        </p:txBody>
      </p:sp>
      <p:sp>
        <p:nvSpPr>
          <p:cNvPr id="3" name="TextBox 2"/>
          <p:cNvSpPr txBox="1">
            <a:spLocks noChangeArrowheads="1"/>
          </p:cNvSpPr>
          <p:nvPr/>
        </p:nvSpPr>
        <p:spPr bwMode="auto">
          <a:xfrm>
            <a:off x="457200" y="1295400"/>
            <a:ext cx="83820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862013" indent="-404813">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spcBef>
                <a:spcPct val="0"/>
              </a:spcBef>
              <a:buFontTx/>
              <a:buNone/>
            </a:pPr>
            <a:r>
              <a:rPr lang="en-US" altLang="en-US" b="1"/>
              <a:t>Agency relationship</a:t>
            </a:r>
          </a:p>
          <a:p>
            <a:pPr>
              <a:spcBef>
                <a:spcPct val="0"/>
              </a:spcBef>
              <a:buFontTx/>
              <a:buNone/>
            </a:pPr>
            <a:endParaRPr lang="en-US" altLang="en-US" sz="1400" b="1"/>
          </a:p>
          <a:p>
            <a:pPr lvl="1">
              <a:spcBef>
                <a:spcPct val="0"/>
              </a:spcBef>
            </a:pPr>
            <a:r>
              <a:rPr lang="en-US" altLang="en-US" sz="2800" b="1">
                <a:cs typeface="Arial" panose="020B0604020202020204" pitchFamily="34" charset="0"/>
              </a:rPr>
              <a:t>Principal hires an agent to represent his/her interests</a:t>
            </a:r>
          </a:p>
          <a:p>
            <a:pPr lvl="1">
              <a:spcBef>
                <a:spcPct val="0"/>
              </a:spcBef>
            </a:pPr>
            <a:endParaRPr lang="en-US" altLang="en-US" sz="1400" b="1">
              <a:cs typeface="Arial" panose="020B0604020202020204" pitchFamily="34" charset="0"/>
            </a:endParaRPr>
          </a:p>
          <a:p>
            <a:pPr lvl="1">
              <a:spcBef>
                <a:spcPct val="0"/>
              </a:spcBef>
            </a:pPr>
            <a:r>
              <a:rPr lang="en-US" altLang="en-US" sz="2800" b="1">
                <a:cs typeface="Arial" panose="020B0604020202020204" pitchFamily="34" charset="0"/>
              </a:rPr>
              <a:t>Stockholders (principals) hire managers (agents) to run the company</a:t>
            </a:r>
          </a:p>
          <a:p>
            <a:pPr lvl="1">
              <a:spcBef>
                <a:spcPct val="0"/>
              </a:spcBef>
              <a:buFontTx/>
              <a:buNone/>
            </a:pPr>
            <a:endParaRPr lang="en-US" altLang="en-US" sz="1400" b="1">
              <a:cs typeface="Arial" panose="020B0604020202020204" pitchFamily="34" charset="0"/>
            </a:endParaRPr>
          </a:p>
          <a:p>
            <a:pPr>
              <a:spcBef>
                <a:spcPct val="0"/>
              </a:spcBef>
              <a:buFontTx/>
              <a:buNone/>
            </a:pPr>
            <a:r>
              <a:rPr lang="en-US" altLang="en-US" b="1"/>
              <a:t>Agency problem</a:t>
            </a:r>
          </a:p>
          <a:p>
            <a:pPr>
              <a:spcBef>
                <a:spcPct val="0"/>
              </a:spcBef>
              <a:buFontTx/>
              <a:buNone/>
            </a:pPr>
            <a:endParaRPr lang="en-US" altLang="en-US" sz="1400" b="1"/>
          </a:p>
          <a:p>
            <a:pPr lvl="1">
              <a:spcBef>
                <a:spcPct val="0"/>
              </a:spcBef>
              <a:buFontTx/>
              <a:buNone/>
            </a:pPr>
            <a:r>
              <a:rPr lang="en-US" altLang="en-US" sz="2800" b="1">
                <a:cs typeface="Arial" panose="020B0604020202020204" pitchFamily="34" charset="0"/>
              </a:rPr>
              <a:t>	Conflict of interest between principal and agent</a:t>
            </a:r>
          </a:p>
          <a:p>
            <a:pPr lvl="1">
              <a:spcBef>
                <a:spcPct val="0"/>
              </a:spcBef>
              <a:buFontTx/>
              <a:buNone/>
            </a:pPr>
            <a:endParaRPr lang="en-US" altLang="en-US" sz="1600" b="1">
              <a:cs typeface="Arial" panose="020B0604020202020204" pitchFamily="34" charset="0"/>
            </a:endParaRPr>
          </a:p>
          <a:p>
            <a:pPr>
              <a:spcBef>
                <a:spcPct val="0"/>
              </a:spcBef>
              <a:buFontTx/>
              <a:buNone/>
            </a:pPr>
            <a:r>
              <a:rPr lang="en-US" altLang="en-US" b="1"/>
              <a:t>	Management goals and agency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p:cTn id="4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a:xfrm>
            <a:off x="533400" y="152400"/>
            <a:ext cx="8382000" cy="887413"/>
          </a:xfrm>
        </p:spPr>
        <p:txBody>
          <a:bodyPr/>
          <a:lstStyle/>
          <a:p>
            <a:pPr eaLnBrk="1" hangingPunct="1"/>
            <a:r>
              <a:rPr lang="en-US" altLang="en-US" sz="3200"/>
              <a:t>Agency Relationship and/or Problem?</a:t>
            </a:r>
          </a:p>
        </p:txBody>
      </p:sp>
      <p:sp>
        <p:nvSpPr>
          <p:cNvPr id="173062" name="Rectangle 6"/>
          <p:cNvSpPr>
            <a:spLocks noGrp="1" noChangeArrowheads="1"/>
          </p:cNvSpPr>
          <p:nvPr>
            <p:ph idx="1"/>
          </p:nvPr>
        </p:nvSpPr>
        <p:spPr>
          <a:xfrm>
            <a:off x="381000" y="1219200"/>
            <a:ext cx="8305800" cy="4648200"/>
          </a:xfrm>
        </p:spPr>
        <p:txBody>
          <a:bodyPr lIns="90488" tIns="44450" rIns="90488" bIns="44450" rtlCol="0">
            <a:normAutofit lnSpcReduction="10000"/>
          </a:bodyPr>
          <a:lstStyle/>
          <a:p>
            <a:pPr eaLnBrk="1" fontAlgn="auto" hangingPunct="1">
              <a:spcBef>
                <a:spcPct val="30000"/>
              </a:spcBef>
              <a:spcAft>
                <a:spcPts val="0"/>
              </a:spcAft>
              <a:defRPr/>
            </a:pPr>
            <a:r>
              <a:rPr lang="en-US" sz="2400" dirty="0"/>
              <a:t>An agency relationship arises whenever one or more individuals, called </a:t>
            </a:r>
            <a:r>
              <a:rPr lang="en-US" sz="2400" i="1" dirty="0">
                <a:solidFill>
                  <a:schemeClr val="accent1">
                    <a:lumMod val="25000"/>
                  </a:schemeClr>
                </a:solidFill>
              </a:rPr>
              <a:t>principals</a:t>
            </a:r>
            <a:r>
              <a:rPr lang="en-US" sz="2400" dirty="0"/>
              <a:t>, (1) hires another individual or organization, called an </a:t>
            </a:r>
            <a:r>
              <a:rPr lang="en-US" sz="2400" i="1" dirty="0">
                <a:solidFill>
                  <a:srgbClr val="FF0000"/>
                </a:solidFill>
              </a:rPr>
              <a:t>agent</a:t>
            </a:r>
            <a:r>
              <a:rPr lang="en-US" sz="2400" dirty="0"/>
              <a:t>, to perform some service and (2) then delegates decision-making authority to that agent. </a:t>
            </a:r>
          </a:p>
          <a:p>
            <a:pPr eaLnBrk="1" fontAlgn="auto" hangingPunct="1">
              <a:spcBef>
                <a:spcPct val="30000"/>
              </a:spcBef>
              <a:spcAft>
                <a:spcPts val="0"/>
              </a:spcAft>
              <a:defRPr/>
            </a:pPr>
            <a:endParaRPr lang="en-US" sz="2400" dirty="0"/>
          </a:p>
          <a:p>
            <a:pPr eaLnBrk="1" fontAlgn="auto" hangingPunct="1">
              <a:spcBef>
                <a:spcPct val="30000"/>
              </a:spcBef>
              <a:spcAft>
                <a:spcPts val="0"/>
              </a:spcAft>
              <a:defRPr/>
            </a:pPr>
            <a:r>
              <a:rPr lang="en-US" sz="2400" dirty="0"/>
              <a:t>If you are the only employee, and only your money is invested in the business, would any agency problems exist? </a:t>
            </a:r>
          </a:p>
          <a:p>
            <a:pPr marL="742950" lvl="1" indent="-342900" eaLnBrk="1" fontAlgn="auto" hangingPunct="1">
              <a:spcBef>
                <a:spcPct val="30000"/>
              </a:spcBef>
              <a:spcAft>
                <a:spcPts val="0"/>
              </a:spcAft>
              <a:defRPr/>
            </a:pPr>
            <a:r>
              <a:rPr lang="en-US" dirty="0"/>
              <a:t>No agency problem would exist. </a:t>
            </a:r>
          </a:p>
          <a:p>
            <a:pPr marL="742950" lvl="1" indent="-342900" eaLnBrk="1" fontAlgn="auto" hangingPunct="1">
              <a:spcBef>
                <a:spcPct val="30000"/>
              </a:spcBef>
              <a:spcAft>
                <a:spcPts val="0"/>
              </a:spcAft>
              <a:defRPr/>
            </a:pPr>
            <a:r>
              <a:rPr lang="en-US" dirty="0"/>
              <a:t>A potential agency problem arises whenever the manager of a firm owns less than 100 percent of the firm’s common stock</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idx="1"/>
          </p:nvPr>
        </p:nvSpPr>
        <p:spPr>
          <a:xfrm>
            <a:off x="381000" y="1295400"/>
            <a:ext cx="8458200" cy="5181600"/>
          </a:xfrm>
        </p:spPr>
        <p:txBody>
          <a:bodyPr lIns="90488" tIns="44450" rIns="90488" bIns="44450" rtlCol="0">
            <a:normAutofit fontScale="62500" lnSpcReduction="20000"/>
          </a:bodyPr>
          <a:lstStyle/>
          <a:p>
            <a:pPr eaLnBrk="1" fontAlgn="auto" hangingPunct="1">
              <a:spcBef>
                <a:spcPct val="30000"/>
              </a:spcBef>
              <a:spcAft>
                <a:spcPts val="0"/>
              </a:spcAft>
              <a:defRPr/>
            </a:pPr>
            <a:r>
              <a:rPr lang="en-US" altLang="en-US" sz="3400" dirty="0"/>
              <a:t>An agency relationship could exist between you and your employees if you, the principal, hired the employees to perform some service and delegated some decision-making authority to them. </a:t>
            </a:r>
          </a:p>
          <a:p>
            <a:pPr eaLnBrk="1" fontAlgn="auto" hangingPunct="1">
              <a:spcBef>
                <a:spcPct val="30000"/>
              </a:spcBef>
              <a:spcAft>
                <a:spcPts val="0"/>
              </a:spcAft>
              <a:defRPr/>
            </a:pPr>
            <a:endParaRPr lang="en-US" altLang="en-US" sz="3400" dirty="0"/>
          </a:p>
          <a:p>
            <a:pPr eaLnBrk="1" fontAlgn="auto" hangingPunct="1">
              <a:spcBef>
                <a:spcPct val="30000"/>
              </a:spcBef>
              <a:spcAft>
                <a:spcPts val="0"/>
              </a:spcAft>
              <a:defRPr/>
            </a:pPr>
            <a:r>
              <a:rPr lang="en-US" altLang="en-US" sz="3400" dirty="0"/>
              <a:t>If you needed additional capital to buy computer inventory or to develop software then you might end up with agency problems if the capital is acquired from outside investors. </a:t>
            </a:r>
          </a:p>
          <a:p>
            <a:pPr eaLnBrk="1" fontAlgn="auto" hangingPunct="1">
              <a:spcBef>
                <a:spcPct val="30000"/>
              </a:spcBef>
              <a:spcAft>
                <a:spcPts val="0"/>
              </a:spcAft>
              <a:defRPr/>
            </a:pPr>
            <a:endParaRPr lang="en-US" altLang="en-US" sz="3400" dirty="0"/>
          </a:p>
          <a:p>
            <a:pPr eaLnBrk="1" fontAlgn="auto" hangingPunct="1">
              <a:spcBef>
                <a:spcPct val="30000"/>
              </a:spcBef>
              <a:spcAft>
                <a:spcPts val="0"/>
              </a:spcAft>
              <a:defRPr/>
            </a:pPr>
            <a:r>
              <a:rPr lang="en-US" altLang="en-US" sz="3400" dirty="0"/>
              <a:t>Agency problems are less for secured than for unsecured debt, and different between stockholders and creditors. </a:t>
            </a:r>
          </a:p>
          <a:p>
            <a:pPr eaLnBrk="1" fontAlgn="auto" hangingPunct="1">
              <a:spcBef>
                <a:spcPct val="30000"/>
              </a:spcBef>
              <a:spcAft>
                <a:spcPts val="0"/>
              </a:spcAft>
              <a:defRPr/>
            </a:pPr>
            <a:endParaRPr lang="en-US" altLang="en-US" sz="3400" dirty="0"/>
          </a:p>
          <a:p>
            <a:pPr eaLnBrk="1" fontAlgn="auto" hangingPunct="1">
              <a:spcBef>
                <a:spcPct val="30000"/>
              </a:spcBef>
              <a:spcAft>
                <a:spcPts val="0"/>
              </a:spcAft>
              <a:defRPr/>
            </a:pPr>
            <a:r>
              <a:rPr lang="en-US" altLang="en-US" sz="3400" dirty="0"/>
              <a:t>Thus, it matters whether the new capital comes in the form of an unsecured bank loan, a bank loan secured by your inventory of computers, or from new stockholders.</a:t>
            </a:r>
          </a:p>
          <a:p>
            <a:pPr eaLnBrk="1" fontAlgn="auto" hangingPunct="1">
              <a:spcBef>
                <a:spcPct val="30000"/>
              </a:spcBef>
              <a:spcAft>
                <a:spcPts val="0"/>
              </a:spcAft>
              <a:defRPr/>
            </a:pPr>
            <a:endParaRPr lang="en-US" altLang="en-US" sz="2400" dirty="0"/>
          </a:p>
          <a:p>
            <a:pPr eaLnBrk="1" fontAlgn="auto" hangingPunct="1">
              <a:spcBef>
                <a:spcPct val="30000"/>
              </a:spcBef>
              <a:spcAft>
                <a:spcPts val="0"/>
              </a:spcAft>
              <a:defRPr/>
            </a:pPr>
            <a:endParaRPr lang="en-US" altLang="en-US" dirty="0"/>
          </a:p>
        </p:txBody>
      </p:sp>
      <p:sp>
        <p:nvSpPr>
          <p:cNvPr id="49155" name="Rectangle 7"/>
          <p:cNvSpPr>
            <a:spLocks noGrp="1" noChangeArrowheads="1"/>
          </p:cNvSpPr>
          <p:nvPr>
            <p:ph type="title"/>
          </p:nvPr>
        </p:nvSpPr>
        <p:spPr>
          <a:xfrm>
            <a:off x="533400" y="304800"/>
            <a:ext cx="8382000" cy="887413"/>
          </a:xfrm>
        </p:spPr>
        <p:txBody>
          <a:bodyPr/>
          <a:lstStyle/>
          <a:p>
            <a:pPr eaLnBrk="1" hangingPunct="1"/>
            <a:r>
              <a:rPr lang="en-US" altLang="en-US" sz="3200"/>
              <a:t>Agency Relationship and/or Problem?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457200" y="304800"/>
            <a:ext cx="8229600" cy="838200"/>
          </a:xfrm>
        </p:spPr>
        <p:txBody>
          <a:bodyPr/>
          <a:lstStyle/>
          <a:p>
            <a:pPr eaLnBrk="1" hangingPunct="1"/>
            <a:r>
              <a:rPr lang="en-US" altLang="en-US" sz="3200"/>
              <a:t>Two Potential Agency Conflicts</a:t>
            </a:r>
            <a:endParaRPr lang="en-US" altLang="en-US"/>
          </a:p>
        </p:txBody>
      </p:sp>
      <p:sp>
        <p:nvSpPr>
          <p:cNvPr id="50179" name="Rectangle 6"/>
          <p:cNvSpPr>
            <a:spLocks noGrp="1" noChangeArrowheads="1"/>
          </p:cNvSpPr>
          <p:nvPr>
            <p:ph idx="1"/>
          </p:nvPr>
        </p:nvSpPr>
        <p:spPr>
          <a:xfrm>
            <a:off x="381000" y="1219200"/>
            <a:ext cx="8382000" cy="3352800"/>
          </a:xfrm>
        </p:spPr>
        <p:txBody>
          <a:bodyPr/>
          <a:lstStyle/>
          <a:p>
            <a:pPr eaLnBrk="1" hangingPunct="1"/>
            <a:r>
              <a:rPr lang="en-US" altLang="en-US"/>
              <a:t>Conflicts between stockholders and managers.</a:t>
            </a:r>
          </a:p>
          <a:p>
            <a:pPr lvl="1" eaLnBrk="1" hangingPunct="1"/>
            <a:r>
              <a:rPr lang="en-US" altLang="en-US" sz="2300"/>
              <a:t>Compensation</a:t>
            </a:r>
          </a:p>
          <a:p>
            <a:pPr lvl="1" eaLnBrk="1" hangingPunct="1"/>
            <a:r>
              <a:rPr lang="en-US" altLang="en-US" sz="2300"/>
              <a:t>Direct intervention</a:t>
            </a:r>
          </a:p>
          <a:p>
            <a:pPr lvl="1" eaLnBrk="1" hangingPunct="1"/>
            <a:r>
              <a:rPr lang="en-US" altLang="en-US" sz="2300"/>
              <a:t>Threat of firing</a:t>
            </a:r>
          </a:p>
          <a:p>
            <a:pPr lvl="1" eaLnBrk="1" hangingPunct="1"/>
            <a:r>
              <a:rPr lang="en-US" altLang="en-US" sz="2300"/>
              <a:t>Hostile Takeovers</a:t>
            </a:r>
          </a:p>
          <a:p>
            <a:pPr lvl="1" eaLnBrk="1" hangingPunct="1"/>
            <a:endParaRPr lang="en-US" altLang="en-US" sz="2300"/>
          </a:p>
          <a:p>
            <a:pPr eaLnBrk="1" hangingPunct="1"/>
            <a:r>
              <a:rPr lang="en-US" altLang="en-US"/>
              <a:t>Conflicts between stockholders and creditors.</a:t>
            </a:r>
          </a:p>
        </p:txBody>
      </p:sp>
      <p:sp>
        <p:nvSpPr>
          <p:cNvPr id="50180" name="Rectangle 4"/>
          <p:cNvSpPr>
            <a:spLocks noChangeArrowheads="1"/>
          </p:cNvSpPr>
          <p:nvPr/>
        </p:nvSpPr>
        <p:spPr bwMode="auto">
          <a:xfrm>
            <a:off x="609600" y="53340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just">
              <a:lnSpc>
                <a:spcPct val="100000"/>
              </a:lnSpc>
              <a:spcBef>
                <a:spcPct val="0"/>
              </a:spcBef>
              <a:buFontTx/>
              <a:buNone/>
            </a:pPr>
            <a:r>
              <a:rPr lang="en-US" altLang="en-US" sz="2400" b="1"/>
              <a:t>Question: Would expansion increase or decrease potential agency problems?</a:t>
            </a:r>
          </a:p>
        </p:txBody>
      </p:sp>
      <p:pic>
        <p:nvPicPr>
          <p:cNvPr id="501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464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a:xfrm>
            <a:off x="228600" y="274638"/>
            <a:ext cx="8763000" cy="1143000"/>
          </a:xfrm>
        </p:spPr>
        <p:txBody>
          <a:bodyPr/>
          <a:lstStyle/>
          <a:p>
            <a:pPr eaLnBrk="1" hangingPunct="1"/>
            <a:r>
              <a:rPr lang="en-US" altLang="en-US" sz="2800"/>
              <a:t>Why Might You Want to Make Your Financial Statements Look Artificially Good?</a:t>
            </a:r>
          </a:p>
        </p:txBody>
      </p:sp>
      <p:sp>
        <p:nvSpPr>
          <p:cNvPr id="51203" name="Rectangle 6"/>
          <p:cNvSpPr>
            <a:spLocks noGrp="1" noChangeArrowheads="1"/>
          </p:cNvSpPr>
          <p:nvPr>
            <p:ph idx="1"/>
          </p:nvPr>
        </p:nvSpPr>
        <p:spPr>
          <a:xfrm>
            <a:off x="412750" y="1444625"/>
            <a:ext cx="8229600" cy="3886200"/>
          </a:xfrm>
        </p:spPr>
        <p:txBody>
          <a:bodyPr lIns="90488" tIns="44450" rIns="90488" bIns="44450"/>
          <a:lstStyle/>
          <a:p>
            <a:pPr marL="0" indent="0" eaLnBrk="1" hangingPunct="1">
              <a:spcBef>
                <a:spcPct val="30000"/>
              </a:spcBef>
              <a:buFont typeface="Wingdings" panose="05000000000000000000" pitchFamily="2" charset="2"/>
              <a:buNone/>
            </a:pPr>
            <a:r>
              <a:rPr lang="en-US" altLang="en-US" sz="2400"/>
              <a:t>A manager might inflate a firm's reported earnings or make its debt appear to be lower if he or she wanted the firm to look good temporarily.  For example just prior to exercising stock options or raising more debt.</a:t>
            </a:r>
          </a:p>
        </p:txBody>
      </p:sp>
      <p:sp>
        <p:nvSpPr>
          <p:cNvPr id="5" name="Rectangle 12"/>
          <p:cNvSpPr txBox="1">
            <a:spLocks noChangeArrowheads="1"/>
          </p:cNvSpPr>
          <p:nvPr/>
        </p:nvSpPr>
        <p:spPr bwMode="auto">
          <a:xfrm>
            <a:off x="412750" y="3467100"/>
            <a:ext cx="8229600" cy="1143000"/>
          </a:xfrm>
          <a:prstGeom prst="rect">
            <a:avLst/>
          </a:prstGeom>
          <a:noFill/>
          <a:ln w="9525">
            <a:noFill/>
            <a:miter lim="800000"/>
            <a:headEnd/>
            <a:tailEnd/>
          </a:ln>
        </p:spPr>
        <p:txBody>
          <a:bodyPr anchor="ctr"/>
          <a:lstStyle/>
          <a:p>
            <a:pPr algn="ctr" eaLnBrk="1" hangingPunct="1">
              <a:defRPr/>
            </a:pPr>
            <a:r>
              <a:rPr lang="en-US" sz="2800" b="1" kern="0" dirty="0">
                <a:solidFill>
                  <a:srgbClr val="0000FF"/>
                </a:solidFill>
                <a:latin typeface="Bookman Old Style" panose="02050604050505020204" pitchFamily="18" charset="0"/>
                <a:ea typeface="+mj-ea"/>
                <a:cs typeface="+mj-cs"/>
              </a:rPr>
              <a:t>What are the Potential Consequences of Inflating Earnings or Hiding Debt?</a:t>
            </a:r>
          </a:p>
        </p:txBody>
      </p:sp>
      <p:sp>
        <p:nvSpPr>
          <p:cNvPr id="51205" name="Rectangle 5"/>
          <p:cNvSpPr>
            <a:spLocks noChangeArrowheads="1"/>
          </p:cNvSpPr>
          <p:nvPr/>
        </p:nvSpPr>
        <p:spPr bwMode="auto">
          <a:xfrm>
            <a:off x="412750" y="4610100"/>
            <a:ext cx="81978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just" eaLnBrk="1" hangingPunct="1">
              <a:lnSpc>
                <a:spcPct val="100000"/>
              </a:lnSpc>
              <a:spcBef>
                <a:spcPct val="0"/>
              </a:spcBef>
              <a:buFont typeface="Wingdings" panose="05000000000000000000" pitchFamily="2" charset="2"/>
              <a:buNone/>
            </a:pPr>
            <a:r>
              <a:rPr lang="en-US" altLang="en-US" sz="2400" b="1"/>
              <a:t>If the firm is publicly traded, the stock price will probably drop once it is revealed that fraud has taken place.  If private, banks may be unwilling to lend to it, and investors may be unwilling to invest more money</a:t>
            </a:r>
            <a:r>
              <a:rPr lang="en-US" altLang="en-US" sz="2400" b="1">
                <a:latin typeface="Arial" panose="020B060402020202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152400" y="228600"/>
            <a:ext cx="8839200" cy="1143000"/>
          </a:xfrm>
        </p:spPr>
        <p:txBody>
          <a:bodyPr/>
          <a:lstStyle/>
          <a:p>
            <a:pPr eaLnBrk="1" hangingPunct="1"/>
            <a:r>
              <a:rPr lang="en-US" altLang="en-US" sz="2800"/>
              <a:t>What Kind of Compensation Program Might you Use to Minimize Agency Problems?</a:t>
            </a:r>
          </a:p>
        </p:txBody>
      </p:sp>
      <p:sp>
        <p:nvSpPr>
          <p:cNvPr id="52227" name="Rectangle 3"/>
          <p:cNvSpPr>
            <a:spLocks noGrp="1" noChangeArrowheads="1"/>
          </p:cNvSpPr>
          <p:nvPr>
            <p:ph idx="1"/>
          </p:nvPr>
        </p:nvSpPr>
        <p:spPr>
          <a:xfrm>
            <a:off x="609600" y="1676400"/>
            <a:ext cx="8305800" cy="3581400"/>
          </a:xfrm>
        </p:spPr>
        <p:txBody>
          <a:bodyPr/>
          <a:lstStyle/>
          <a:p>
            <a:pPr eaLnBrk="1" hangingPunct="1">
              <a:spcBef>
                <a:spcPct val="30000"/>
              </a:spcBef>
            </a:pPr>
            <a:r>
              <a:rPr lang="en-US" altLang="en-US"/>
              <a:t>“Reasonable” annual salary to meet    living expenses</a:t>
            </a:r>
          </a:p>
          <a:p>
            <a:pPr eaLnBrk="1" hangingPunct="1">
              <a:spcBef>
                <a:spcPct val="30000"/>
              </a:spcBef>
            </a:pPr>
            <a:r>
              <a:rPr lang="en-US" altLang="en-US"/>
              <a:t>Cash (or stock) bonus</a:t>
            </a:r>
          </a:p>
          <a:p>
            <a:pPr eaLnBrk="1" hangingPunct="1">
              <a:spcBef>
                <a:spcPct val="30000"/>
              </a:spcBef>
            </a:pPr>
            <a:r>
              <a:rPr lang="en-US" altLang="en-US"/>
              <a:t>Options to buy stock or actual shares of stock to reward long-term performance</a:t>
            </a:r>
          </a:p>
          <a:p>
            <a:pPr eaLnBrk="1" hangingPunct="1">
              <a:spcBef>
                <a:spcPct val="30000"/>
              </a:spcBef>
            </a:pPr>
            <a:r>
              <a:rPr lang="en-US" altLang="en-US"/>
              <a:t>Tie bonus/options to value of the company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 y="300038"/>
            <a:ext cx="8763000" cy="1143000"/>
          </a:xfrm>
        </p:spPr>
        <p:txBody>
          <a:bodyPr/>
          <a:lstStyle/>
          <a:p>
            <a:pPr eaLnBrk="1" hangingPunct="1"/>
            <a:r>
              <a:rPr lang="en-US" altLang="en-US"/>
              <a:t>Transparency in Financial Reporting</a:t>
            </a:r>
          </a:p>
        </p:txBody>
      </p:sp>
      <p:sp>
        <p:nvSpPr>
          <p:cNvPr id="53251" name="Rectangle 3"/>
          <p:cNvSpPr>
            <a:spLocks noGrp="1" noChangeArrowheads="1"/>
          </p:cNvSpPr>
          <p:nvPr>
            <p:ph idx="1"/>
          </p:nvPr>
        </p:nvSpPr>
        <p:spPr>
          <a:xfrm>
            <a:off x="381000" y="3581400"/>
            <a:ext cx="8229600" cy="2667000"/>
          </a:xfrm>
        </p:spPr>
        <p:txBody>
          <a:bodyPr/>
          <a:lstStyle/>
          <a:p>
            <a:pPr eaLnBrk="1" hangingPunct="1"/>
            <a:r>
              <a:rPr lang="en-US" altLang="en-US" sz="2400"/>
              <a:t>An act passed in 2002 that established new regulations for auditors, corporate officers, and securities analysts.</a:t>
            </a:r>
          </a:p>
          <a:p>
            <a:pPr eaLnBrk="1" hangingPunct="1"/>
            <a:r>
              <a:rPr lang="en-US" altLang="en-US" sz="2400"/>
              <a:t>The goal was to make it less likely that companies and securities analysts would mislead investors, and increase the penalties for doing so.</a:t>
            </a:r>
          </a:p>
          <a:p>
            <a:pPr eaLnBrk="1" hangingPunct="1"/>
            <a:endParaRPr lang="en-US" altLang="en-US"/>
          </a:p>
        </p:txBody>
      </p:sp>
      <p:sp>
        <p:nvSpPr>
          <p:cNvPr id="53252" name="Rectangle 6"/>
          <p:cNvSpPr>
            <a:spLocks noChangeArrowheads="1"/>
          </p:cNvSpPr>
          <p:nvPr/>
        </p:nvSpPr>
        <p:spPr bwMode="auto">
          <a:xfrm>
            <a:off x="381000" y="1447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just" eaLnBrk="1" hangingPunct="1">
              <a:lnSpc>
                <a:spcPct val="100000"/>
              </a:lnSpc>
              <a:spcBef>
                <a:spcPct val="0"/>
              </a:spcBef>
              <a:buFontTx/>
              <a:buNone/>
            </a:pPr>
            <a:r>
              <a:rPr lang="en-US" altLang="en-US" sz="2400" b="1"/>
              <a:t>Transparency requires that market participants have reliable, accurate information about a particular company.</a:t>
            </a:r>
          </a:p>
        </p:txBody>
      </p:sp>
      <p:sp>
        <p:nvSpPr>
          <p:cNvPr id="53253" name="Rectangle 7"/>
          <p:cNvSpPr>
            <a:spLocks noChangeArrowheads="1"/>
          </p:cNvSpPr>
          <p:nvPr/>
        </p:nvSpPr>
        <p:spPr bwMode="auto">
          <a:xfrm>
            <a:off x="2133600" y="2743200"/>
            <a:ext cx="5083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600" b="1">
                <a:solidFill>
                  <a:srgbClr val="FF0000"/>
                </a:solidFill>
                <a:latin typeface="Arial" panose="020B0604020202020204" pitchFamily="34" charset="0"/>
              </a:rPr>
              <a:t>Sarbanes-Oxley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7886700" cy="609600"/>
          </a:xfrm>
        </p:spPr>
        <p:txBody>
          <a:bodyPr/>
          <a:lstStyle/>
          <a:p>
            <a:pPr eaLnBrk="1" hangingPunct="1"/>
            <a:r>
              <a:rPr lang="en-US" altLang="en-US"/>
              <a:t>Basic Areas Of Finance</a:t>
            </a:r>
          </a:p>
        </p:txBody>
      </p:sp>
      <p:sp>
        <p:nvSpPr>
          <p:cNvPr id="16387" name="Rectangle 3"/>
          <p:cNvSpPr>
            <a:spLocks noGrp="1" noChangeArrowheads="1"/>
          </p:cNvSpPr>
          <p:nvPr>
            <p:ph idx="1"/>
          </p:nvPr>
        </p:nvSpPr>
        <p:spPr>
          <a:xfrm>
            <a:off x="228600" y="914400"/>
            <a:ext cx="8610600" cy="4351338"/>
          </a:xfrm>
        </p:spPr>
        <p:txBody>
          <a:bodyPr/>
          <a:lstStyle/>
          <a:p>
            <a:pPr marL="609600" indent="-609600" eaLnBrk="1" hangingPunct="1">
              <a:buFontTx/>
              <a:buAutoNum type="arabicPeriod"/>
            </a:pPr>
            <a:r>
              <a:rPr lang="en-US" altLang="en-US" sz="2400"/>
              <a:t>Corporate finance = Business Finance</a:t>
            </a:r>
          </a:p>
          <a:p>
            <a:pPr marL="609600" indent="-609600" eaLnBrk="1" hangingPunct="1">
              <a:buFontTx/>
              <a:buAutoNum type="arabicPeriod"/>
            </a:pPr>
            <a:r>
              <a:rPr lang="en-US" altLang="en-US" sz="2400"/>
              <a:t>Investments - Work with financial assets such as stocks and bonds.  Looks at the value of financial assets, risk versus return, and asset allocation</a:t>
            </a:r>
          </a:p>
          <a:p>
            <a:pPr lvl="2" eaLnBrk="1" hangingPunct="1"/>
            <a:r>
              <a:rPr lang="en-US" altLang="en-US"/>
              <a:t>Job opportunities such as Stockbroker or Financial Advisor, Portfolio Manager, Security analyst</a:t>
            </a:r>
          </a:p>
          <a:p>
            <a:pPr marL="609600" indent="-609600" eaLnBrk="1" hangingPunct="1">
              <a:buFontTx/>
              <a:buAutoNum type="arabicPeriod"/>
            </a:pPr>
            <a:r>
              <a:rPr lang="en-US" altLang="en-US" sz="2400"/>
              <a:t>Financial institutions - Companies that specialize in financial matters</a:t>
            </a:r>
          </a:p>
          <a:p>
            <a:pPr lvl="2" eaLnBrk="1" hangingPunct="1"/>
            <a:r>
              <a:rPr lang="en-US" altLang="en-US" sz="2400"/>
              <a:t>Banks – commercial and investment, credit unions, savings and loans</a:t>
            </a:r>
          </a:p>
          <a:p>
            <a:pPr lvl="2" eaLnBrk="1" hangingPunct="1"/>
            <a:r>
              <a:rPr lang="en-US" altLang="en-US" sz="2400"/>
              <a:t>Insurance companies</a:t>
            </a:r>
          </a:p>
          <a:p>
            <a:pPr lvl="2" eaLnBrk="1" hangingPunct="1"/>
            <a:r>
              <a:rPr lang="en-US" altLang="en-US" sz="2400"/>
              <a:t>Brokerage firms</a:t>
            </a:r>
          </a:p>
          <a:p>
            <a:pPr lvl="3" eaLnBrk="1" hangingPunct="1"/>
            <a:r>
              <a:rPr lang="en-US" altLang="en-US" sz="2000"/>
              <a:t>Job opportunities such as Banker, Commercial lender etc.</a:t>
            </a:r>
          </a:p>
          <a:p>
            <a:pPr marL="609600" indent="-609600" eaLnBrk="1" hangingPunct="1">
              <a:buFontTx/>
              <a:buAutoNum type="arabicPeriod"/>
            </a:pPr>
            <a:r>
              <a:rPr lang="en-US" altLang="en-US" sz="2400"/>
              <a:t>International finance</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sz="quarter" idx="1"/>
          </p:nvPr>
        </p:nvSpPr>
        <p:spPr>
          <a:xfrm>
            <a:off x="381000" y="1143000"/>
            <a:ext cx="8534400" cy="4525963"/>
          </a:xfrm>
        </p:spPr>
        <p:txBody>
          <a:bodyPr lIns="91417" tIns="45709" rIns="91417" bIns="45709"/>
          <a:lstStyle/>
          <a:p>
            <a:pPr marL="273050" indent="-273050" eaLnBrk="1" hangingPunct="1">
              <a:spcBef>
                <a:spcPts val="575"/>
              </a:spcBef>
              <a:buFont typeface="Wingdings 2" panose="05020102010507070707" pitchFamily="18" charset="2"/>
              <a:buChar char=""/>
            </a:pPr>
            <a:r>
              <a:rPr lang="en-US" altLang="en-US" sz="2300" b="1"/>
              <a:t>Is it ethical for tobacco companies to sell a product that is known to be addictive and a danger to the health of the user? Is it relevant that the product is legal?</a:t>
            </a:r>
          </a:p>
          <a:p>
            <a:pPr marL="273050" indent="-273050" eaLnBrk="1" hangingPunct="1">
              <a:spcBef>
                <a:spcPts val="575"/>
              </a:spcBef>
              <a:buFont typeface="Wingdings 2" panose="05020102010507070707" pitchFamily="18" charset="2"/>
              <a:buChar char=""/>
            </a:pPr>
            <a:endParaRPr lang="en-US" altLang="en-US" sz="2300" b="1"/>
          </a:p>
          <a:p>
            <a:pPr marL="273050" indent="-273050" eaLnBrk="1" hangingPunct="1">
              <a:spcBef>
                <a:spcPts val="575"/>
              </a:spcBef>
              <a:buFont typeface="Wingdings 2" panose="05020102010507070707" pitchFamily="18" charset="2"/>
              <a:buChar char=""/>
            </a:pPr>
            <a:r>
              <a:rPr lang="en-US" altLang="en-US" sz="2300" b="1"/>
              <a:t>Should boards of directors consider only price when faced with a buyout offer?</a:t>
            </a:r>
          </a:p>
          <a:p>
            <a:pPr marL="273050" indent="-273050" eaLnBrk="1" hangingPunct="1">
              <a:spcBef>
                <a:spcPts val="575"/>
              </a:spcBef>
              <a:buFont typeface="Wingdings 2" panose="05020102010507070707" pitchFamily="18" charset="2"/>
              <a:buChar char=""/>
            </a:pPr>
            <a:endParaRPr lang="en-US" altLang="en-US" sz="2300" b="1"/>
          </a:p>
          <a:p>
            <a:pPr marL="273050" indent="-273050" eaLnBrk="1" hangingPunct="1">
              <a:spcBef>
                <a:spcPts val="575"/>
              </a:spcBef>
              <a:buFont typeface="Wingdings 2" panose="05020102010507070707" pitchFamily="18" charset="2"/>
              <a:buChar char=""/>
            </a:pPr>
            <a:r>
              <a:rPr lang="en-US" altLang="en-US" sz="2300" b="1"/>
              <a:t>Is it ethical to concentrate only on shareholder wealth, or should stakeholders as a whole be considered?</a:t>
            </a:r>
          </a:p>
          <a:p>
            <a:pPr marL="273050" indent="-273050" eaLnBrk="1" hangingPunct="1">
              <a:spcBef>
                <a:spcPts val="575"/>
              </a:spcBef>
              <a:buFont typeface="Wingdings 2" panose="05020102010507070707" pitchFamily="18" charset="2"/>
              <a:buChar char=""/>
            </a:pPr>
            <a:endParaRPr lang="en-US" altLang="en-US" sz="2300" b="1"/>
          </a:p>
          <a:p>
            <a:pPr marL="273050" indent="-273050" eaLnBrk="1" hangingPunct="1">
              <a:spcBef>
                <a:spcPts val="575"/>
              </a:spcBef>
              <a:buFont typeface="Wingdings 2" panose="05020102010507070707" pitchFamily="18" charset="2"/>
              <a:buChar char=""/>
            </a:pPr>
            <a:r>
              <a:rPr lang="en-US" altLang="en-US" sz="2300" b="1"/>
              <a:t>Should firms be penalized for attempting to improve returns by stifling competition (e.g., Microsoft)?</a:t>
            </a:r>
          </a:p>
        </p:txBody>
      </p:sp>
      <p:sp>
        <p:nvSpPr>
          <p:cNvPr id="54275" name="Rectangle 2"/>
          <p:cNvSpPr>
            <a:spLocks noGrp="1" noChangeArrowheads="1"/>
          </p:cNvSpPr>
          <p:nvPr>
            <p:ph type="title" idx="4294967295"/>
          </p:nvPr>
        </p:nvSpPr>
        <p:spPr>
          <a:xfrm>
            <a:off x="979488" y="87313"/>
            <a:ext cx="7772400" cy="1143000"/>
          </a:xfrm>
        </p:spPr>
        <p:txBody>
          <a:bodyPr lIns="91417" tIns="45709" rIns="91417" bIns="45709" anchor="t"/>
          <a:lstStyle/>
          <a:p>
            <a:pPr eaLnBrk="1" hangingPunct="1">
              <a:lnSpc>
                <a:spcPct val="150000"/>
              </a:lnSpc>
            </a:pPr>
            <a:r>
              <a:rPr lang="en-US" altLang="en-US"/>
              <a:t>Ethics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4" end="4"/>
                                            </p:txEl>
                                          </p:spTgt>
                                        </p:tgtEl>
                                        <p:attrNameLst>
                                          <p:attrName>style.visibility</p:attrName>
                                        </p:attrNameLst>
                                      </p:cBhvr>
                                      <p:to>
                                        <p:strVal val="visible"/>
                                      </p:to>
                                    </p:set>
                                    <p:anim calcmode="lin" valueType="num">
                                      <p:cBhvr>
                                        <p:cTn id="21"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6" end="6"/>
                                            </p:txEl>
                                          </p:spTgt>
                                        </p:tgtEl>
                                        <p:attrNameLst>
                                          <p:attrName>style.visibility</p:attrName>
                                        </p:attrNameLst>
                                      </p:cBhvr>
                                      <p:to>
                                        <p:strVal val="visible"/>
                                      </p:to>
                                    </p:set>
                                    <p:anim calcmode="lin" valueType="num">
                                      <p:cBhvr>
                                        <p:cTn id="28"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Short-Term vs. Long-Term Price</a:t>
            </a:r>
          </a:p>
        </p:txBody>
      </p:sp>
      <p:sp>
        <p:nvSpPr>
          <p:cNvPr id="14339" name="Rectangle 3"/>
          <p:cNvSpPr>
            <a:spLocks noGrp="1" noChangeArrowheads="1"/>
          </p:cNvSpPr>
          <p:nvPr>
            <p:ph idx="1"/>
          </p:nvPr>
        </p:nvSpPr>
        <p:spPr>
          <a:xfrm>
            <a:off x="381000" y="1371600"/>
            <a:ext cx="8229600" cy="4876800"/>
          </a:xfrm>
        </p:spPr>
        <p:txBody>
          <a:bodyPr rtlCol="0">
            <a:normAutofit lnSpcReduction="10000"/>
          </a:bodyPr>
          <a:lstStyle/>
          <a:p>
            <a:pPr eaLnBrk="1" fontAlgn="auto" hangingPunct="1">
              <a:spcAft>
                <a:spcPts val="0"/>
              </a:spcAft>
              <a:defRPr/>
            </a:pPr>
            <a:r>
              <a:rPr lang="en-US" altLang="en-US" dirty="0"/>
              <a:t>Management can impact the market price over the short term by releasing incomplete or inaccurate information.</a:t>
            </a:r>
          </a:p>
          <a:p>
            <a:pPr eaLnBrk="1" fontAlgn="auto" hangingPunct="1">
              <a:spcAft>
                <a:spcPts val="0"/>
              </a:spcAft>
              <a:defRPr/>
            </a:pPr>
            <a:endParaRPr lang="en-US" altLang="en-US" dirty="0"/>
          </a:p>
          <a:p>
            <a:pPr eaLnBrk="1" fontAlgn="auto" hangingPunct="1">
              <a:spcAft>
                <a:spcPts val="0"/>
              </a:spcAft>
              <a:defRPr/>
            </a:pPr>
            <a:r>
              <a:rPr lang="en-US" altLang="en-US" dirty="0"/>
              <a:t>Over the long term the market price will tend towards the fundamental value as more information becomes available.</a:t>
            </a:r>
          </a:p>
          <a:p>
            <a:pPr algn="ctr" eaLnBrk="1" fontAlgn="auto" hangingPunct="1">
              <a:spcAft>
                <a:spcPts val="0"/>
              </a:spcAft>
              <a:buFont typeface="Wingdings" panose="05000000000000000000" pitchFamily="2" charset="2"/>
              <a:buNone/>
              <a:defRPr/>
            </a:pPr>
            <a:endParaRPr lang="en-US" altLang="en-US" dirty="0"/>
          </a:p>
          <a:p>
            <a:pPr algn="ctr" eaLnBrk="1" fontAlgn="auto" hangingPunct="1">
              <a:spcAft>
                <a:spcPts val="0"/>
              </a:spcAft>
              <a:buFont typeface="Wingdings" panose="05000000000000000000" pitchFamily="2" charset="2"/>
              <a:buNone/>
              <a:defRPr/>
            </a:pPr>
            <a:r>
              <a:rPr lang="en-US" altLang="en-US" dirty="0"/>
              <a:t>What about the 2009 financial crisis? </a:t>
            </a:r>
          </a:p>
          <a:p>
            <a:pPr algn="ctr" eaLnBrk="1" fontAlgn="auto" hangingPunct="1">
              <a:spcAft>
                <a:spcPts val="0"/>
              </a:spcAft>
              <a:buFont typeface="Wingdings" panose="05000000000000000000" pitchFamily="2" charset="2"/>
              <a:buNone/>
              <a:defRPr/>
            </a:pPr>
            <a:endParaRPr lang="en-US" altLang="en-US" dirty="0"/>
          </a:p>
          <a:p>
            <a:pPr algn="ctr" eaLnBrk="1" fontAlgn="auto" hangingPunct="1">
              <a:spcAft>
                <a:spcPts val="0"/>
              </a:spcAft>
              <a:buFont typeface="Wingdings" panose="05000000000000000000" pitchFamily="2" charset="2"/>
              <a:buNone/>
              <a:defRPr/>
            </a:pPr>
            <a:r>
              <a:rPr lang="en-US" altLang="en-US" dirty="0">
                <a:hlinkClick r:id="rId2"/>
              </a:rPr>
              <a:t>Credit Crisis Explained </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3200"/>
              <a:t>Cash Flows Between the Firm and the Financial Markets</a:t>
            </a:r>
            <a:endParaRPr lang="en-US" altLang="en-US" sz="2400"/>
          </a:p>
        </p:txBody>
      </p:sp>
      <p:pic>
        <p:nvPicPr>
          <p:cNvPr id="573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39813"/>
            <a:ext cx="8763000" cy="54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514350" y="990600"/>
            <a:ext cx="8324850" cy="1447800"/>
          </a:xfrm>
        </p:spPr>
        <p:txBody>
          <a:bodyPr/>
          <a:lstStyle/>
          <a:p>
            <a:pPr eaLnBrk="1" hangingPunct="1"/>
            <a:r>
              <a:rPr lang="en-US" altLang="en-US" sz="2400"/>
              <a:t>Cash flows to the firm</a:t>
            </a:r>
          </a:p>
          <a:p>
            <a:pPr eaLnBrk="1" hangingPunct="1"/>
            <a:r>
              <a:rPr lang="en-US" altLang="en-US" sz="2400"/>
              <a:t>Primary vs. secondary markets</a:t>
            </a:r>
          </a:p>
          <a:p>
            <a:pPr lvl="1" eaLnBrk="1" hangingPunct="1"/>
            <a:r>
              <a:rPr lang="en-US" altLang="en-US"/>
              <a:t>Dealer vs. auction markets</a:t>
            </a:r>
          </a:p>
          <a:p>
            <a:pPr lvl="1" eaLnBrk="1" hangingPunct="1"/>
            <a:r>
              <a:rPr lang="en-US" altLang="en-US"/>
              <a:t>Listed vs. over-the-counter securities</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25725"/>
            <a:ext cx="8610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2"/>
          <p:cNvSpPr txBox="1">
            <a:spLocks noChangeArrowheads="1"/>
          </p:cNvSpPr>
          <p:nvPr/>
        </p:nvSpPr>
        <p:spPr bwMode="auto">
          <a:xfrm>
            <a:off x="220663" y="3048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685800" indent="-22860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ctr" eaLnBrk="1" hangingPunct="1">
              <a:spcBef>
                <a:spcPct val="0"/>
              </a:spcBef>
              <a:buFontTx/>
              <a:buNone/>
            </a:pPr>
            <a:r>
              <a:rPr lang="en-US" altLang="en-US" b="1">
                <a:solidFill>
                  <a:srgbClr val="7030A0"/>
                </a:solidFill>
              </a:rPr>
              <a:t>Flows of Funds Through the Financial System</a:t>
            </a:r>
            <a:br>
              <a:rPr lang="en-US" altLang="en-US" sz="3200" b="1">
                <a:solidFill>
                  <a:srgbClr val="7030A0"/>
                </a:solidFill>
              </a:rPr>
            </a:br>
            <a:endParaRPr lang="en-US" altLang="en-US" sz="2400" b="1">
              <a:solidFill>
                <a:srgbClr val="7030A0"/>
              </a:solidFill>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66750" y="152400"/>
            <a:ext cx="7886700" cy="609600"/>
          </a:xfrm>
        </p:spPr>
        <p:txBody>
          <a:bodyPr/>
          <a:lstStyle/>
          <a:p>
            <a:pPr eaLnBrk="1" hangingPunct="1"/>
            <a:r>
              <a:rPr lang="en-US" altLang="en-US" dirty="0"/>
              <a:t>Structure of Financial Markets</a:t>
            </a:r>
          </a:p>
        </p:txBody>
      </p:sp>
      <p:sp>
        <p:nvSpPr>
          <p:cNvPr id="61443" name="Rectangle 3"/>
          <p:cNvSpPr>
            <a:spLocks noGrp="1" noChangeArrowheads="1"/>
          </p:cNvSpPr>
          <p:nvPr>
            <p:ph type="body" idx="1"/>
          </p:nvPr>
        </p:nvSpPr>
        <p:spPr>
          <a:xfrm>
            <a:off x="228600" y="762000"/>
            <a:ext cx="8534400" cy="5146675"/>
          </a:xfrm>
        </p:spPr>
        <p:txBody>
          <a:bodyPr/>
          <a:lstStyle/>
          <a:p>
            <a:pPr eaLnBrk="1" hangingPunct="1">
              <a:spcBef>
                <a:spcPct val="50000"/>
              </a:spcBef>
            </a:pPr>
            <a:r>
              <a:rPr lang="en-US" altLang="en-US" sz="2000"/>
              <a:t>Debt and Equity Markets</a:t>
            </a:r>
            <a:r>
              <a:rPr lang="tr-TR" altLang="en-US" sz="2000"/>
              <a:t>.</a:t>
            </a:r>
          </a:p>
          <a:p>
            <a:pPr lvl="1" eaLnBrk="1" hangingPunct="1">
              <a:spcBef>
                <a:spcPct val="50000"/>
              </a:spcBef>
            </a:pPr>
            <a:r>
              <a:rPr lang="tr-TR" altLang="en-US" sz="2000"/>
              <a:t>Bonds are debt, stocks are equity.</a:t>
            </a:r>
            <a:endParaRPr lang="en-US" altLang="en-US" sz="2000"/>
          </a:p>
          <a:p>
            <a:r>
              <a:rPr lang="en-US" altLang="en-US" sz="2000"/>
              <a:t>The </a:t>
            </a:r>
            <a:r>
              <a:rPr lang="en-US" altLang="en-US" sz="2000">
                <a:solidFill>
                  <a:srgbClr val="0000FF"/>
                </a:solidFill>
              </a:rPr>
              <a:t>primary market </a:t>
            </a:r>
            <a:r>
              <a:rPr lang="en-US" altLang="en-US" sz="2000"/>
              <a:t>is the market where investors purchase newly issued securities.</a:t>
            </a:r>
          </a:p>
          <a:p>
            <a:pPr lvl="1"/>
            <a:r>
              <a:rPr lang="en-US" altLang="en-US" sz="2000">
                <a:solidFill>
                  <a:srgbClr val="0000FF"/>
                </a:solidFill>
              </a:rPr>
              <a:t>Initial public offering (IPO):  </a:t>
            </a:r>
            <a:r>
              <a:rPr lang="en-US" altLang="en-US" sz="1800"/>
              <a:t>An IPO occurs when a company offers stock for sale to the public for the first time.</a:t>
            </a:r>
          </a:p>
          <a:p>
            <a:pPr lvl="1"/>
            <a:r>
              <a:rPr lang="en-US" altLang="en-US" sz="2000">
                <a:solidFill>
                  <a:srgbClr val="0000FF"/>
                </a:solidFill>
              </a:rPr>
              <a:t>Seasoned equity offering (SEO): </a:t>
            </a:r>
            <a:r>
              <a:rPr lang="en-US" altLang="en-US" sz="1800"/>
              <a:t>If a company already has public shares,</a:t>
            </a:r>
            <a:r>
              <a:rPr lang="en-US" altLang="en-US" sz="1800">
                <a:solidFill>
                  <a:schemeClr val="accent2"/>
                </a:solidFill>
              </a:rPr>
              <a:t> </a:t>
            </a:r>
            <a:r>
              <a:rPr lang="en-US" altLang="en-US" sz="1800"/>
              <a:t>an SEO occurs when a company raises more equity.</a:t>
            </a:r>
            <a:endParaRPr lang="en-US" altLang="en-US" sz="1800">
              <a:solidFill>
                <a:schemeClr val="accent2"/>
              </a:solidFill>
            </a:endParaRPr>
          </a:p>
          <a:p>
            <a:pPr>
              <a:lnSpc>
                <a:spcPct val="95000"/>
              </a:lnSpc>
              <a:spcBef>
                <a:spcPct val="10000"/>
              </a:spcBef>
              <a:buFontTx/>
              <a:buNone/>
            </a:pPr>
            <a:endParaRPr lang="en-US" altLang="en-US" sz="2000">
              <a:solidFill>
                <a:schemeClr val="accent2"/>
              </a:solidFill>
            </a:endParaRPr>
          </a:p>
          <a:p>
            <a:r>
              <a:rPr lang="en-US" altLang="en-US" sz="2000"/>
              <a:t>The</a:t>
            </a:r>
            <a:r>
              <a:rPr lang="en-US" altLang="en-US" sz="2000">
                <a:solidFill>
                  <a:schemeClr val="accent2"/>
                </a:solidFill>
              </a:rPr>
              <a:t> </a:t>
            </a:r>
            <a:r>
              <a:rPr lang="en-US" altLang="en-US" sz="2000">
                <a:solidFill>
                  <a:srgbClr val="0000FF"/>
                </a:solidFill>
              </a:rPr>
              <a:t>secondary market </a:t>
            </a:r>
            <a:r>
              <a:rPr lang="en-US" altLang="en-US" sz="2000"/>
              <a:t>is the market where investors trade previously issued securities. An investor can trade:</a:t>
            </a:r>
          </a:p>
          <a:p>
            <a:pPr lvl="1"/>
            <a:r>
              <a:rPr lang="en-US" altLang="en-US" sz="1800"/>
              <a:t>Directly with other investors.</a:t>
            </a:r>
          </a:p>
          <a:p>
            <a:pPr lvl="1"/>
            <a:r>
              <a:rPr lang="en-US" altLang="en-US" sz="1800"/>
              <a:t>Indirectly through a broker who arranges transactions for others.</a:t>
            </a:r>
          </a:p>
          <a:p>
            <a:pPr lvl="1"/>
            <a:r>
              <a:rPr lang="en-US" altLang="en-US" sz="1800"/>
              <a:t>Directly with a dealer who buys and sells securities from inventory.</a:t>
            </a:r>
            <a:endParaRPr lang="en-US" altLang="en-US" sz="2000"/>
          </a:p>
        </p:txBody>
      </p:sp>
      <p:sp>
        <p:nvSpPr>
          <p:cNvPr id="61444" name="Rectangle 4"/>
          <p:cNvSpPr>
            <a:spLocks noChangeArrowheads="1"/>
          </p:cNvSpPr>
          <p:nvPr/>
        </p:nvSpPr>
        <p:spPr bwMode="auto">
          <a:xfrm>
            <a:off x="2667000" y="6029325"/>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1800">
                <a:latin typeface="Arial" panose="020B0604020202020204" pitchFamily="34" charset="0"/>
                <a:hlinkClick r:id="rId3"/>
              </a:rPr>
              <a:t>Securities and Exchange Commission</a:t>
            </a:r>
            <a:endParaRPr lang="en-US" altLang="en-US" sz="1800">
              <a:latin typeface="Arial" panose="020B0604020202020204" pitchFamily="34" charset="0"/>
            </a:endParaRPr>
          </a:p>
          <a:p>
            <a:pPr>
              <a:lnSpc>
                <a:spcPct val="100000"/>
              </a:lnSpc>
              <a:spcBef>
                <a:spcPct val="0"/>
              </a:spcBef>
              <a:buFontTx/>
              <a:buNone/>
            </a:pPr>
            <a:r>
              <a:rPr lang="en-US" altLang="en-US" sz="1800">
                <a:hlinkClick r:id="rId4"/>
              </a:rPr>
              <a:t>Qatar Financial Markets Authority</a:t>
            </a:r>
            <a:endParaRPr lang="en-US" altLang="en-US" sz="1800">
              <a:latin typeface="Arial" panose="020B0604020202020204" pitchFamily="34" charset="0"/>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Dealer Market</a:t>
            </a:r>
          </a:p>
        </p:txBody>
      </p:sp>
      <p:sp>
        <p:nvSpPr>
          <p:cNvPr id="63491" name="Rectangle 3"/>
          <p:cNvSpPr>
            <a:spLocks noGrp="1" noChangeArrowheads="1"/>
          </p:cNvSpPr>
          <p:nvPr>
            <p:ph type="body" idx="1"/>
          </p:nvPr>
        </p:nvSpPr>
        <p:spPr>
          <a:xfrm>
            <a:off x="304800" y="1143000"/>
            <a:ext cx="8458200" cy="4351338"/>
          </a:xfrm>
        </p:spPr>
        <p:txBody>
          <a:bodyPr/>
          <a:lstStyle/>
          <a:p>
            <a:r>
              <a:rPr lang="en-US" altLang="en-US" sz="2000"/>
              <a:t>Security dealers sell/buy for their own account</a:t>
            </a:r>
          </a:p>
          <a:p>
            <a:r>
              <a:rPr lang="en-US" altLang="en-US" sz="2000"/>
              <a:t>Help to stabilize the market</a:t>
            </a:r>
          </a:p>
          <a:p>
            <a:r>
              <a:rPr lang="en-US" altLang="en-US" sz="2000"/>
              <a:t>Commit own capital in process of bringing sellers and buyers together</a:t>
            </a:r>
          </a:p>
          <a:p>
            <a:r>
              <a:rPr lang="en-US" altLang="en-US" sz="2000"/>
              <a:t>Expect to earn a profit by “buying low and selling high”</a:t>
            </a:r>
          </a:p>
          <a:p>
            <a:r>
              <a:rPr lang="en-US" altLang="en-US" sz="2000"/>
              <a:t>Take a risk on a change of price in the securities they own </a:t>
            </a:r>
          </a:p>
          <a:p>
            <a:r>
              <a:rPr lang="en-US" altLang="en-US" sz="2000"/>
              <a:t>Most securities trade in dealer markets</a:t>
            </a:r>
          </a:p>
          <a:p>
            <a:r>
              <a:rPr lang="en-US" altLang="en-US" sz="2000"/>
              <a:t>Over-the counter (OTC)</a:t>
            </a:r>
          </a:p>
          <a:p>
            <a:pPr lvl="1"/>
            <a:r>
              <a:rPr lang="en-US" altLang="en-US" sz="2000"/>
              <a:t>Network of dealers linked together by telephone or computers</a:t>
            </a:r>
          </a:p>
          <a:p>
            <a:pPr lvl="1"/>
            <a:endParaRPr lang="en-US" altLang="en-US" sz="2000"/>
          </a:p>
          <a:p>
            <a:r>
              <a:rPr lang="en-US" altLang="en-US" sz="2000"/>
              <a:t>Good marketability of a security implies it can be sold, liquidated, and turned into cash very quickly without a collapse in price</a:t>
            </a:r>
          </a:p>
          <a:p>
            <a:pPr lvl="1"/>
            <a:endParaRPr lang="en-US" altLang="en-US"/>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Auction Market</a:t>
            </a:r>
          </a:p>
        </p:txBody>
      </p:sp>
      <p:sp>
        <p:nvSpPr>
          <p:cNvPr id="64515" name="Rectangle 3"/>
          <p:cNvSpPr>
            <a:spLocks noGrp="1" noChangeArrowheads="1"/>
          </p:cNvSpPr>
          <p:nvPr>
            <p:ph type="body" idx="1"/>
          </p:nvPr>
        </p:nvSpPr>
        <p:spPr>
          <a:xfrm>
            <a:off x="304800" y="1143000"/>
            <a:ext cx="8458200" cy="4351338"/>
          </a:xfrm>
        </p:spPr>
        <p:txBody>
          <a:bodyPr/>
          <a:lstStyle/>
          <a:p>
            <a:pPr>
              <a:lnSpc>
                <a:spcPct val="80000"/>
              </a:lnSpc>
            </a:pPr>
            <a:r>
              <a:rPr lang="en-US" altLang="en-US" sz="2400"/>
              <a:t>Buyers and sellers confront each other directly to set the price</a:t>
            </a:r>
          </a:p>
          <a:p>
            <a:pPr>
              <a:lnSpc>
                <a:spcPct val="80000"/>
              </a:lnSpc>
            </a:pPr>
            <a:r>
              <a:rPr lang="en-US" altLang="en-US" sz="2400"/>
              <a:t>Either a single trade between all parties at a single price or a series of trades at different prices</a:t>
            </a:r>
          </a:p>
          <a:p>
            <a:pPr>
              <a:lnSpc>
                <a:spcPct val="80000"/>
              </a:lnSpc>
            </a:pPr>
            <a:r>
              <a:rPr lang="en-US" altLang="en-US" sz="2400"/>
              <a:t>Particular rules of the auction determine exactly how buyers and sellers are matched up.</a:t>
            </a:r>
          </a:p>
          <a:p>
            <a:pPr>
              <a:lnSpc>
                <a:spcPct val="80000"/>
              </a:lnSpc>
            </a:pPr>
            <a:r>
              <a:rPr lang="en-US" altLang="en-US" sz="2400"/>
              <a:t>All buy/sell orders are centralized so highest bidders and lowest offers are exposed to each other</a:t>
            </a:r>
          </a:p>
          <a:p>
            <a:r>
              <a:rPr lang="en-US" altLang="en-US" sz="2400"/>
              <a:t>Posts—Specific locations where auctions for individual securities take place</a:t>
            </a:r>
          </a:p>
          <a:p>
            <a:r>
              <a:rPr lang="en-US" altLang="en-US" sz="2400"/>
              <a:t>Specialists—Individual designated by the exchange to represent buy/sell orders tendered by customers</a:t>
            </a:r>
          </a:p>
          <a:p>
            <a:pPr>
              <a:lnSpc>
                <a:spcPct val="80000"/>
              </a:lnSpc>
            </a:pP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Brokered Market</a:t>
            </a:r>
          </a:p>
        </p:txBody>
      </p:sp>
      <p:sp>
        <p:nvSpPr>
          <p:cNvPr id="65539" name="Rectangle 3"/>
          <p:cNvSpPr>
            <a:spLocks noGrp="1" noChangeArrowheads="1"/>
          </p:cNvSpPr>
          <p:nvPr>
            <p:ph type="body" idx="1"/>
          </p:nvPr>
        </p:nvSpPr>
        <p:spPr>
          <a:xfrm>
            <a:off x="304800" y="1295400"/>
            <a:ext cx="8610600" cy="4351338"/>
          </a:xfrm>
        </p:spPr>
        <p:txBody>
          <a:bodyPr/>
          <a:lstStyle/>
          <a:p>
            <a:r>
              <a:rPr lang="en-US" altLang="en-US"/>
              <a:t>Buyers/sellers employ services of a broker to search for information about the “other side” of the trade</a:t>
            </a:r>
          </a:p>
          <a:p>
            <a:r>
              <a:rPr lang="en-US" altLang="en-US"/>
              <a:t>Broker’s role is to provide information</a:t>
            </a:r>
          </a:p>
          <a:p>
            <a:r>
              <a:rPr lang="en-US" altLang="en-US"/>
              <a:t>Brokers earn a commission</a:t>
            </a:r>
          </a:p>
          <a:p>
            <a:r>
              <a:rPr lang="en-US" altLang="en-US"/>
              <a:t>Real estate brokers—provide information for buyers/sellers of homes</a:t>
            </a:r>
          </a:p>
          <a:p>
            <a:r>
              <a:rPr lang="en-US" altLang="en-US"/>
              <a:t>Municipal bonds are traded primarily in a brokered market</a:t>
            </a:r>
          </a:p>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304800"/>
            <a:ext cx="7886700" cy="457200"/>
          </a:xfrm>
        </p:spPr>
        <p:txBody>
          <a:bodyPr/>
          <a:lstStyle/>
          <a:p>
            <a:r>
              <a:rPr lang="en-US" altLang="en-US" sz="2800"/>
              <a:t>Structure of Financial Markets</a:t>
            </a:r>
            <a:endParaRPr lang="tr-TR" altLang="en-US" sz="2800"/>
          </a:p>
        </p:txBody>
      </p:sp>
      <p:sp>
        <p:nvSpPr>
          <p:cNvPr id="66563" name="Content Placeholder 2"/>
          <p:cNvSpPr>
            <a:spLocks noGrp="1"/>
          </p:cNvSpPr>
          <p:nvPr>
            <p:ph idx="1"/>
          </p:nvPr>
        </p:nvSpPr>
        <p:spPr>
          <a:xfrm>
            <a:off x="228600" y="771525"/>
            <a:ext cx="8686800" cy="2657475"/>
          </a:xfrm>
        </p:spPr>
        <p:txBody>
          <a:bodyPr/>
          <a:lstStyle/>
          <a:p>
            <a:pPr eaLnBrk="1" hangingPunct="1">
              <a:spcBef>
                <a:spcPct val="50000"/>
              </a:spcBef>
            </a:pPr>
            <a:r>
              <a:rPr lang="en-US" altLang="en-US" sz="2000"/>
              <a:t>Organized Exchanges and Over-the-Counter (OTC) Markets</a:t>
            </a:r>
          </a:p>
          <a:p>
            <a:pPr eaLnBrk="1" hangingPunct="1">
              <a:spcBef>
                <a:spcPct val="50000"/>
              </a:spcBef>
            </a:pPr>
            <a:r>
              <a:rPr lang="en-US" altLang="en-US" sz="2000"/>
              <a:t>Money and Capital Markets</a:t>
            </a:r>
          </a:p>
          <a:p>
            <a:pPr lvl="1" eaLnBrk="1" hangingPunct="1"/>
            <a:r>
              <a:rPr lang="en-US" altLang="en-US" sz="2000"/>
              <a:t>Money markets deal in short-term debt instruments</a:t>
            </a:r>
            <a:r>
              <a:rPr lang="tr-TR" altLang="en-US" sz="2000"/>
              <a:t>. Securities with maturity less than a year. Ex: Repo and reverse-repo market.</a:t>
            </a:r>
            <a:r>
              <a:rPr lang="en-US" altLang="en-US" sz="2000"/>
              <a:t> Short-term liquidity is traded in money markets. Trade Volume is higher in money markets. Capital markets deal in longer-term debt and </a:t>
            </a:r>
            <a:br>
              <a:rPr lang="en-US" altLang="en-US" sz="2000"/>
            </a:br>
            <a:r>
              <a:rPr lang="en-US" altLang="en-US" sz="2000"/>
              <a:t>equity instruments</a:t>
            </a:r>
            <a:r>
              <a:rPr lang="tr-TR" altLang="en-US" sz="2000"/>
              <a:t>. Bonds with maturity longer than a year and stocks</a:t>
            </a:r>
            <a:r>
              <a:rPr lang="en-US" altLang="en-US" sz="2000"/>
              <a:t> are capital markets</a:t>
            </a:r>
            <a:r>
              <a:rPr lang="tr-TR" altLang="en-US" sz="2000"/>
              <a:t>.</a:t>
            </a:r>
            <a:r>
              <a:rPr lang="en-US" altLang="en-US" sz="2000"/>
              <a:t> “Long-term securities” refer to longer than 10 years.</a:t>
            </a:r>
          </a:p>
          <a:p>
            <a:endParaRPr lang="tr-TR" altLang="en-US"/>
          </a:p>
        </p:txBody>
      </p:sp>
      <p:graphicFrame>
        <p:nvGraphicFramePr>
          <p:cNvPr id="5" name="Diagram 4"/>
          <p:cNvGraphicFramePr/>
          <p:nvPr/>
        </p:nvGraphicFramePr>
        <p:xfrm>
          <a:off x="152400" y="3886200"/>
          <a:ext cx="8763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28650" y="228600"/>
            <a:ext cx="7886700" cy="457200"/>
          </a:xfrm>
        </p:spPr>
        <p:txBody>
          <a:bodyPr/>
          <a:lstStyle/>
          <a:p>
            <a:r>
              <a:rPr lang="en-US" altLang="en-US" sz="3200" dirty="0"/>
              <a:t>Stock Quotes</a:t>
            </a:r>
          </a:p>
        </p:txBody>
      </p:sp>
      <p:sp>
        <p:nvSpPr>
          <p:cNvPr id="67587" name="Rectangle 2"/>
          <p:cNvSpPr>
            <a:spLocks noChangeArrowheads="1"/>
          </p:cNvSpPr>
          <p:nvPr/>
        </p:nvSpPr>
        <p:spPr bwMode="auto">
          <a:xfrm>
            <a:off x="152399" y="4493087"/>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gn="just">
              <a:lnSpc>
                <a:spcPct val="100000"/>
              </a:lnSpc>
              <a:spcBef>
                <a:spcPct val="0"/>
              </a:spcBef>
              <a:buFont typeface="Calibri Light" panose="020F0302020204030204" pitchFamily="34" charset="0"/>
              <a:buAutoNum type="arabicPeriod"/>
            </a:pPr>
            <a:r>
              <a:rPr lang="en-US" altLang="en-US" sz="2000" b="1" i="1" dirty="0"/>
              <a:t>Go to</a:t>
            </a:r>
            <a:r>
              <a:rPr lang="en-US" altLang="en-US" sz="2000" b="1" dirty="0"/>
              <a:t> </a:t>
            </a:r>
            <a:r>
              <a:rPr lang="en-US" altLang="en-US" sz="2000" b="1" i="1" dirty="0">
                <a:hlinkClick r:id="rId2"/>
              </a:rPr>
              <a:t>finance.yahoo.com</a:t>
            </a:r>
            <a:r>
              <a:rPr lang="en-US" altLang="en-US" sz="2000" b="1" dirty="0"/>
              <a:t> </a:t>
            </a:r>
            <a:r>
              <a:rPr lang="en-US" altLang="en-US" sz="2000" b="1" i="1" dirty="0"/>
              <a:t>and find the current stock prices for Southwest Airlines (LUV), Harley-Davidson (HOG), and Starwood Hotels &amp; Resorts (HOT).</a:t>
            </a:r>
          </a:p>
          <a:p>
            <a:pPr algn="just">
              <a:lnSpc>
                <a:spcPct val="100000"/>
              </a:lnSpc>
              <a:spcBef>
                <a:spcPct val="0"/>
              </a:spcBef>
              <a:buFont typeface="Calibri Light" panose="020F0302020204030204" pitchFamily="34" charset="0"/>
              <a:buAutoNum type="arabicPeriod"/>
            </a:pPr>
            <a:r>
              <a:rPr lang="en-US" altLang="en-US" sz="2000" b="1" i="1" dirty="0"/>
              <a:t>Get an updated quote for American Express (AXP) and follow the “Key Statistics” link. What information is available on this link? What do </a:t>
            </a:r>
            <a:r>
              <a:rPr lang="en-US" altLang="en-US" sz="2000" b="1" i="1" dirty="0" err="1"/>
              <a:t>mrq</a:t>
            </a:r>
            <a:r>
              <a:rPr lang="en-US" altLang="en-US" sz="2000" b="1" i="1" dirty="0"/>
              <a:t>, </a:t>
            </a:r>
            <a:r>
              <a:rPr lang="en-US" altLang="en-US" sz="2000" b="1" i="1" dirty="0" err="1"/>
              <a:t>ttm</a:t>
            </a:r>
            <a:r>
              <a:rPr lang="en-US" altLang="en-US" sz="2000" b="1" i="1" dirty="0"/>
              <a:t>, </a:t>
            </a:r>
            <a:r>
              <a:rPr lang="en-US" altLang="en-US" sz="2000" b="1" i="1" dirty="0" err="1"/>
              <a:t>yoy</a:t>
            </a:r>
            <a:r>
              <a:rPr lang="en-US" altLang="en-US" sz="2000" b="1" i="1" dirty="0"/>
              <a:t>, and </a:t>
            </a:r>
            <a:r>
              <a:rPr lang="en-US" altLang="en-US" sz="2000" b="1" i="1" dirty="0" err="1"/>
              <a:t>lfy</a:t>
            </a:r>
            <a:r>
              <a:rPr lang="en-US" altLang="en-US" sz="2000" b="1" i="1" dirty="0"/>
              <a:t> mean?</a:t>
            </a:r>
            <a:endParaRPr lang="en-US" altLang="en-US" sz="2000" b="1" dirty="0"/>
          </a:p>
        </p:txBody>
      </p:sp>
      <p:pic>
        <p:nvPicPr>
          <p:cNvPr id="675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 y="679048"/>
            <a:ext cx="870902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International Finance</a:t>
            </a:r>
          </a:p>
        </p:txBody>
      </p:sp>
      <p:sp>
        <p:nvSpPr>
          <p:cNvPr id="18435" name="Rectangle 3"/>
          <p:cNvSpPr>
            <a:spLocks noGrp="1" noChangeArrowheads="1"/>
          </p:cNvSpPr>
          <p:nvPr>
            <p:ph idx="1"/>
          </p:nvPr>
        </p:nvSpPr>
        <p:spPr>
          <a:xfrm>
            <a:off x="311150" y="990600"/>
            <a:ext cx="8604250" cy="4351338"/>
          </a:xfrm>
        </p:spPr>
        <p:txBody>
          <a:bodyPr/>
          <a:lstStyle/>
          <a:p>
            <a:pPr eaLnBrk="1" hangingPunct="1"/>
            <a:r>
              <a:rPr lang="en-US" altLang="en-US" sz="2400"/>
              <a:t>An area of specialization within each of the areas discussed so far</a:t>
            </a:r>
          </a:p>
          <a:p>
            <a:pPr eaLnBrk="1" hangingPunct="1"/>
            <a:r>
              <a:rPr lang="en-US" altLang="en-US" sz="2400"/>
              <a:t>May allow you to work in other countries or at least travel on a regular basis</a:t>
            </a:r>
          </a:p>
          <a:p>
            <a:pPr eaLnBrk="1" hangingPunct="1"/>
            <a:r>
              <a:rPr lang="en-US" altLang="en-US" sz="2400"/>
              <a:t>Need to be familiar with exchange rates and political risk</a:t>
            </a:r>
          </a:p>
          <a:p>
            <a:pPr eaLnBrk="1" hangingPunct="1"/>
            <a:r>
              <a:rPr lang="en-US" altLang="en-US" sz="2400"/>
              <a:t>Need to understand the customs of other countries; speaking a foreign language fluently is also helpful</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4457700"/>
            <a:ext cx="7245350" cy="2171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69925" y="223838"/>
            <a:ext cx="7886700" cy="914400"/>
          </a:xfrm>
        </p:spPr>
        <p:txBody>
          <a:bodyPr/>
          <a:lstStyle/>
          <a:p>
            <a:r>
              <a:rPr lang="en-US" altLang="en-US"/>
              <a:t>World Stock Markets</a:t>
            </a:r>
          </a:p>
        </p:txBody>
      </p:sp>
      <p:sp>
        <p:nvSpPr>
          <p:cNvPr id="68611" name="Rectangle 2"/>
          <p:cNvSpPr>
            <a:spLocks noChangeArrowheads="1"/>
          </p:cNvSpPr>
          <p:nvPr/>
        </p:nvSpPr>
        <p:spPr bwMode="auto">
          <a:xfrm>
            <a:off x="557213" y="3141663"/>
            <a:ext cx="786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200" b="1">
                <a:latin typeface="Arial" panose="020B0604020202020204" pitchFamily="34" charset="0"/>
                <a:hlinkClick r:id="rId2"/>
              </a:rPr>
              <a:t>Qatar Stock Index</a:t>
            </a:r>
            <a:endParaRPr lang="en-US" altLang="en-US" sz="3200" b="1">
              <a:latin typeface="Arial" panose="020B0604020202020204" pitchFamily="34" charset="0"/>
            </a:endParaRPr>
          </a:p>
        </p:txBody>
      </p:sp>
      <p:sp>
        <p:nvSpPr>
          <p:cNvPr id="68612" name="Rectangle 3"/>
          <p:cNvSpPr>
            <a:spLocks noChangeArrowheads="1"/>
          </p:cNvSpPr>
          <p:nvPr/>
        </p:nvSpPr>
        <p:spPr bwMode="auto">
          <a:xfrm>
            <a:off x="566738" y="5149850"/>
            <a:ext cx="457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200" b="1">
                <a:latin typeface="Arial" panose="020B0604020202020204" pitchFamily="34" charset="0"/>
                <a:hlinkClick r:id="rId3"/>
              </a:rPr>
              <a:t>World Stock Indexes</a:t>
            </a:r>
            <a:endParaRPr lang="en-US" altLang="en-US" sz="3200" b="1">
              <a:latin typeface="Arial" panose="020B0604020202020204" pitchFamily="34" charset="0"/>
            </a:endParaRPr>
          </a:p>
        </p:txBody>
      </p:sp>
      <p:sp>
        <p:nvSpPr>
          <p:cNvPr id="68613" name="Rectangle 4"/>
          <p:cNvSpPr>
            <a:spLocks noChangeArrowheads="1"/>
          </p:cNvSpPr>
          <p:nvPr/>
        </p:nvSpPr>
        <p:spPr bwMode="auto">
          <a:xfrm>
            <a:off x="557213" y="1101725"/>
            <a:ext cx="6180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200" b="1">
                <a:latin typeface="Arial" panose="020B0604020202020204" pitchFamily="34" charset="0"/>
                <a:hlinkClick r:id="rId4"/>
              </a:rPr>
              <a:t>Asian-Pacific Stock Indexes</a:t>
            </a:r>
            <a:endParaRPr lang="en-US" altLang="en-US" sz="3200" b="1">
              <a:latin typeface="Arial" panose="020B0604020202020204" pitchFamily="34" charset="0"/>
            </a:endParaRPr>
          </a:p>
        </p:txBody>
      </p:sp>
      <p:sp>
        <p:nvSpPr>
          <p:cNvPr id="68614" name="Rectangle 5"/>
          <p:cNvSpPr>
            <a:spLocks noChangeArrowheads="1"/>
          </p:cNvSpPr>
          <p:nvPr/>
        </p:nvSpPr>
        <p:spPr bwMode="auto">
          <a:xfrm>
            <a:off x="557213" y="2078038"/>
            <a:ext cx="8339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200" b="1">
                <a:latin typeface="Arial" panose="020B0604020202020204" pitchFamily="34" charset="0"/>
                <a:hlinkClick r:id="rId5"/>
              </a:rPr>
              <a:t>Europe, Africa, Middle East Stock Indexes</a:t>
            </a:r>
            <a:endParaRPr lang="en-US" altLang="en-US" sz="3200" b="1">
              <a:latin typeface="Arial" panose="020B0604020202020204" pitchFamily="34" charset="0"/>
            </a:endParaRPr>
          </a:p>
        </p:txBody>
      </p:sp>
      <p:sp>
        <p:nvSpPr>
          <p:cNvPr id="68615" name="Rectangle 6"/>
          <p:cNvSpPr>
            <a:spLocks noChangeArrowheads="1"/>
          </p:cNvSpPr>
          <p:nvPr/>
        </p:nvSpPr>
        <p:spPr bwMode="auto">
          <a:xfrm>
            <a:off x="557213" y="4056063"/>
            <a:ext cx="8110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3200" b="1">
                <a:latin typeface="Arial" panose="020B0604020202020204" pitchFamily="34" charset="0"/>
                <a:hlinkClick r:id="rId6"/>
              </a:rPr>
              <a:t>U.S., North/Latin America Stock Indexes</a:t>
            </a:r>
            <a:endParaRPr lang="en-US" altLang="en-US" sz="3200" b="1">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Why Study Finance?</a:t>
            </a:r>
          </a:p>
        </p:txBody>
      </p:sp>
      <p:sp>
        <p:nvSpPr>
          <p:cNvPr id="20483" name="Rectangle 3"/>
          <p:cNvSpPr>
            <a:spLocks noGrp="1" noChangeArrowheads="1"/>
          </p:cNvSpPr>
          <p:nvPr>
            <p:ph idx="1"/>
          </p:nvPr>
        </p:nvSpPr>
        <p:spPr>
          <a:xfrm>
            <a:off x="381000" y="1143000"/>
            <a:ext cx="8382000" cy="4351338"/>
          </a:xfrm>
        </p:spPr>
        <p:txBody>
          <a:bodyPr/>
          <a:lstStyle/>
          <a:p>
            <a:pPr eaLnBrk="1" hangingPunct="1"/>
            <a:r>
              <a:rPr lang="en-US" altLang="en-US"/>
              <a:t>Marketing</a:t>
            </a:r>
          </a:p>
          <a:p>
            <a:pPr lvl="1" eaLnBrk="1" hangingPunct="1"/>
            <a:r>
              <a:rPr lang="en-US" altLang="en-US"/>
              <a:t>Budgets, marketing research, marketing financial products</a:t>
            </a:r>
          </a:p>
          <a:p>
            <a:pPr eaLnBrk="1" hangingPunct="1"/>
            <a:r>
              <a:rPr lang="en-US" altLang="en-US">
                <a:solidFill>
                  <a:srgbClr val="0000FF"/>
                </a:solidFill>
              </a:rPr>
              <a:t>Accounting</a:t>
            </a:r>
          </a:p>
          <a:p>
            <a:pPr lvl="1" eaLnBrk="1" hangingPunct="1"/>
            <a:r>
              <a:rPr lang="en-US" altLang="en-US"/>
              <a:t>Dual accounting and finance function, preparation of financial statements</a:t>
            </a:r>
          </a:p>
          <a:p>
            <a:pPr eaLnBrk="1" hangingPunct="1"/>
            <a:r>
              <a:rPr lang="en-US" altLang="en-US">
                <a:solidFill>
                  <a:srgbClr val="0070C0"/>
                </a:solidFill>
              </a:rPr>
              <a:t>Management</a:t>
            </a:r>
          </a:p>
          <a:p>
            <a:pPr lvl="1" eaLnBrk="1" hangingPunct="1"/>
            <a:r>
              <a:rPr lang="en-US" altLang="en-US"/>
              <a:t>Strategic thinking, job performance, profitability</a:t>
            </a:r>
          </a:p>
          <a:p>
            <a:pPr eaLnBrk="1" hangingPunct="1"/>
            <a:r>
              <a:rPr lang="en-US" altLang="en-US">
                <a:solidFill>
                  <a:srgbClr val="C00000"/>
                </a:solidFill>
              </a:rPr>
              <a:t>Personal finance</a:t>
            </a:r>
          </a:p>
          <a:p>
            <a:pPr lvl="1" eaLnBrk="1" hangingPunct="1"/>
            <a:r>
              <a:rPr lang="en-US" altLang="en-US"/>
              <a:t>Budgeting, retirement planning, college planning, day-to-day cash flow issues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6725" y="130175"/>
            <a:ext cx="8305800" cy="981075"/>
          </a:xfrm>
        </p:spPr>
        <p:txBody>
          <a:bodyPr/>
          <a:lstStyle/>
          <a:p>
            <a:pPr eaLnBrk="1" hangingPunct="1"/>
            <a:r>
              <a:rPr lang="en-US" altLang="en-US" sz="3200"/>
              <a:t>Why is Corporate Finance Important to All Managers?</a:t>
            </a:r>
          </a:p>
        </p:txBody>
      </p:sp>
      <p:sp>
        <p:nvSpPr>
          <p:cNvPr id="43011" name="Rectangle 3"/>
          <p:cNvSpPr>
            <a:spLocks noGrp="1" noChangeArrowheads="1"/>
          </p:cNvSpPr>
          <p:nvPr>
            <p:ph idx="1"/>
          </p:nvPr>
        </p:nvSpPr>
        <p:spPr>
          <a:xfrm>
            <a:off x="228600" y="1143000"/>
            <a:ext cx="8610600" cy="5867400"/>
          </a:xfrm>
        </p:spPr>
        <p:txBody>
          <a:bodyPr/>
          <a:lstStyle/>
          <a:p>
            <a:pPr marL="0" indent="0" eaLnBrk="1" hangingPunct="1">
              <a:lnSpc>
                <a:spcPct val="80000"/>
              </a:lnSpc>
              <a:buFont typeface="Arial" charset="0"/>
              <a:buNone/>
              <a:defRPr/>
            </a:pPr>
            <a:r>
              <a:rPr lang="en-US" altLang="en-US" sz="2400" dirty="0"/>
              <a:t>Corporate finance provides the skills managers need to:</a:t>
            </a:r>
          </a:p>
          <a:p>
            <a:pPr lvl="1" eaLnBrk="1" hangingPunct="1">
              <a:lnSpc>
                <a:spcPct val="80000"/>
              </a:lnSpc>
              <a:defRPr/>
            </a:pPr>
            <a:r>
              <a:rPr lang="en-US" altLang="en-US" sz="2000" dirty="0"/>
              <a:t>Identify and select the corporate strategies and individual projects that add value to their firm.</a:t>
            </a:r>
          </a:p>
          <a:p>
            <a:pPr lvl="1" eaLnBrk="1" hangingPunct="1">
              <a:lnSpc>
                <a:spcPct val="80000"/>
              </a:lnSpc>
              <a:defRPr/>
            </a:pPr>
            <a:endParaRPr lang="en-US" altLang="en-US" sz="2000" dirty="0"/>
          </a:p>
          <a:p>
            <a:pPr lvl="1" eaLnBrk="1" hangingPunct="1">
              <a:lnSpc>
                <a:spcPct val="80000"/>
              </a:lnSpc>
              <a:defRPr/>
            </a:pPr>
            <a:r>
              <a:rPr lang="en-US" altLang="en-US" sz="2000" dirty="0"/>
              <a:t>Forecast the funding requirements of their company, and devise strategies for acquiring those funds</a:t>
            </a:r>
          </a:p>
          <a:p>
            <a:pPr lvl="1" eaLnBrk="1" hangingPunct="1">
              <a:lnSpc>
                <a:spcPct val="80000"/>
              </a:lnSpc>
              <a:defRPr/>
            </a:pPr>
            <a:endParaRPr lang="en-US" altLang="en-US" sz="2000" dirty="0"/>
          </a:p>
          <a:p>
            <a:pPr marL="0" indent="0" eaLnBrk="1" hangingPunct="1">
              <a:lnSpc>
                <a:spcPct val="80000"/>
              </a:lnSpc>
              <a:buFont typeface="Arial" charset="0"/>
              <a:buNone/>
              <a:defRPr/>
            </a:pPr>
            <a:r>
              <a:rPr lang="en-US" altLang="en-US" sz="2400" dirty="0"/>
              <a:t>Some important questions that are answered using finance:</a:t>
            </a:r>
          </a:p>
          <a:p>
            <a:pPr eaLnBrk="1" hangingPunct="1">
              <a:lnSpc>
                <a:spcPct val="80000"/>
              </a:lnSpc>
              <a:defRPr/>
            </a:pPr>
            <a:endParaRPr lang="en-US" altLang="en-US" sz="2000" dirty="0"/>
          </a:p>
          <a:p>
            <a:pPr marL="971550" indent="-514350" eaLnBrk="1" hangingPunct="1">
              <a:lnSpc>
                <a:spcPct val="80000"/>
              </a:lnSpc>
              <a:buFont typeface="+mj-lt"/>
              <a:buAutoNum type="arabicPeriod"/>
              <a:defRPr/>
            </a:pPr>
            <a:r>
              <a:rPr lang="en-US" altLang="en-US" sz="2000" dirty="0"/>
              <a:t>What long-term investments should the firm take on?</a:t>
            </a:r>
          </a:p>
          <a:p>
            <a:pPr marL="971550" indent="-514350" eaLnBrk="1" hangingPunct="1">
              <a:lnSpc>
                <a:spcPct val="80000"/>
              </a:lnSpc>
              <a:buFont typeface="+mj-lt"/>
              <a:buAutoNum type="arabicPeriod"/>
              <a:defRPr/>
            </a:pPr>
            <a:r>
              <a:rPr lang="en-US" altLang="en-US" sz="2000" dirty="0"/>
              <a:t>Where will we get the long-term financing to pay for the investment?</a:t>
            </a:r>
          </a:p>
          <a:p>
            <a:pPr marL="1371600" lvl="2" indent="0" eaLnBrk="1" hangingPunct="1">
              <a:lnSpc>
                <a:spcPct val="80000"/>
              </a:lnSpc>
              <a:buFont typeface="Arial" panose="020B0604020202020204" pitchFamily="34" charset="0"/>
              <a:buNone/>
              <a:defRPr/>
            </a:pPr>
            <a:r>
              <a:rPr lang="en-US" altLang="en-US" dirty="0"/>
              <a:t> </a:t>
            </a:r>
            <a:r>
              <a:rPr lang="en-US" altLang="en-US" dirty="0">
                <a:solidFill>
                  <a:srgbClr val="FF0000"/>
                </a:solidFill>
              </a:rPr>
              <a:t>Should we use debt or equity?</a:t>
            </a:r>
          </a:p>
          <a:p>
            <a:pPr marL="914400" indent="-457200" eaLnBrk="1" hangingPunct="1">
              <a:lnSpc>
                <a:spcPct val="80000"/>
              </a:lnSpc>
              <a:buFont typeface="Arial" panose="020B0604020202020204" pitchFamily="34" charset="0"/>
              <a:buAutoNum type="arabicPeriod"/>
              <a:defRPr/>
            </a:pPr>
            <a:r>
              <a:rPr lang="en-US" altLang="en-US" sz="2000" dirty="0"/>
              <a:t>How will we manage the everyday financial activities of the firm?</a:t>
            </a:r>
          </a:p>
          <a:p>
            <a:pPr lvl="1" eaLnBrk="1" hangingPunct="1">
              <a:lnSpc>
                <a:spcPct val="80000"/>
              </a:lnSpc>
              <a:defRPr/>
            </a:pPr>
            <a:endParaRPr lang="en-US"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166688"/>
            <a:ext cx="7886700" cy="930275"/>
          </a:xfrm>
          <a:solidFill>
            <a:schemeClr val="bg1"/>
          </a:solidFill>
        </p:spPr>
        <p:txBody>
          <a:bodyPr/>
          <a:lstStyle/>
          <a:p>
            <a:pPr eaLnBrk="1" hangingPunct="1"/>
            <a:r>
              <a:rPr lang="en-US" altLang="en-US"/>
              <a:t>Financial Managers</a:t>
            </a:r>
          </a:p>
        </p:txBody>
      </p:sp>
      <p:sp>
        <p:nvSpPr>
          <p:cNvPr id="3" name="TextBox 2"/>
          <p:cNvSpPr txBox="1">
            <a:spLocks noChangeArrowheads="1"/>
          </p:cNvSpPr>
          <p:nvPr/>
        </p:nvSpPr>
        <p:spPr bwMode="auto">
          <a:xfrm>
            <a:off x="4343400" y="1219200"/>
            <a:ext cx="4495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ookman Old Style" panose="0205060405050502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Bookman Old Style" panose="0205060405050502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Bookman Old Style" panose="0205060405050502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Bookman Old Style" panose="0205060405050502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ookman Old Style" panose="02050604050505020204" pitchFamily="18" charset="0"/>
              </a:defRPr>
            </a:lvl9pPr>
          </a:lstStyle>
          <a:p>
            <a:pPr>
              <a:lnSpc>
                <a:spcPct val="100000"/>
              </a:lnSpc>
              <a:spcBef>
                <a:spcPct val="0"/>
              </a:spcBef>
              <a:buFontTx/>
              <a:buNone/>
            </a:pPr>
            <a:r>
              <a:rPr lang="en-US" altLang="en-US" sz="2400" b="1"/>
              <a:t>Chief Financial Officer (CFO):</a:t>
            </a:r>
            <a:r>
              <a:rPr lang="en-US" altLang="en-US" sz="2400">
                <a:cs typeface="Arial" panose="020B0604020202020204" pitchFamily="34" charset="0"/>
              </a:rPr>
              <a:t>The top financial manager within a firm</a:t>
            </a:r>
          </a:p>
          <a:p>
            <a:pPr>
              <a:lnSpc>
                <a:spcPct val="100000"/>
              </a:lnSpc>
              <a:spcBef>
                <a:spcPct val="0"/>
              </a:spcBef>
              <a:buFontTx/>
              <a:buNone/>
            </a:pPr>
            <a:endParaRPr lang="en-US" altLang="en-US" sz="2400"/>
          </a:p>
          <a:p>
            <a:pPr>
              <a:lnSpc>
                <a:spcPct val="100000"/>
              </a:lnSpc>
              <a:spcBef>
                <a:spcPct val="0"/>
              </a:spcBef>
              <a:buFontTx/>
              <a:buNone/>
            </a:pPr>
            <a:r>
              <a:rPr lang="en-US" altLang="en-US" sz="2400" b="1"/>
              <a:t>Treasurer: </a:t>
            </a:r>
            <a:r>
              <a:rPr lang="en-US" altLang="en-US" sz="2400">
                <a:cs typeface="Arial" panose="020B0604020202020204" pitchFamily="34" charset="0"/>
              </a:rPr>
              <a:t>Oversees cash management, credit management, capital expenditures, and financial planning</a:t>
            </a:r>
          </a:p>
          <a:p>
            <a:pPr>
              <a:lnSpc>
                <a:spcPct val="100000"/>
              </a:lnSpc>
              <a:spcBef>
                <a:spcPct val="0"/>
              </a:spcBef>
              <a:buFontTx/>
              <a:buNone/>
            </a:pPr>
            <a:endParaRPr lang="en-US" altLang="en-US" sz="2400"/>
          </a:p>
          <a:p>
            <a:pPr>
              <a:lnSpc>
                <a:spcPct val="100000"/>
              </a:lnSpc>
              <a:spcBef>
                <a:spcPct val="0"/>
              </a:spcBef>
              <a:buFontTx/>
              <a:buNone/>
            </a:pPr>
            <a:r>
              <a:rPr lang="en-US" altLang="en-US" sz="2400" b="1"/>
              <a:t>Controller: </a:t>
            </a:r>
            <a:r>
              <a:rPr lang="en-US" altLang="en-US" sz="2400">
                <a:cs typeface="Arial" panose="020B0604020202020204" pitchFamily="34" charset="0"/>
              </a:rPr>
              <a:t>Oversees taxes, cost accounting, financial accounting and data processing</a:t>
            </a:r>
          </a:p>
        </p:txBody>
      </p:sp>
      <p:pic>
        <p:nvPicPr>
          <p:cNvPr id="4" name="Picture 2" descr="C:\Users\Eric\Documents\PKO_0001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09696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76688"/>
            <a:ext cx="38671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52450" y="250825"/>
            <a:ext cx="7886700" cy="663575"/>
          </a:xfrm>
        </p:spPr>
        <p:txBody>
          <a:bodyPr/>
          <a:lstStyle/>
          <a:p>
            <a:pPr eaLnBrk="1" hangingPunct="1"/>
            <a:r>
              <a:rPr lang="en-US" altLang="en-US"/>
              <a:t>Corporate Organization Chart</a:t>
            </a:r>
            <a:br>
              <a:rPr lang="en-US" altLang="en-US" sz="4000"/>
            </a:br>
            <a:endParaRPr lang="en-US" altLang="en-US" sz="3200"/>
          </a:p>
        </p:txBody>
      </p:sp>
      <p:pic>
        <p:nvPicPr>
          <p:cNvPr id="25603" name="Picture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762000"/>
            <a:ext cx="830103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6413" y="204788"/>
            <a:ext cx="8458200" cy="887412"/>
          </a:xfrm>
        </p:spPr>
        <p:txBody>
          <a:bodyPr/>
          <a:lstStyle/>
          <a:p>
            <a:r>
              <a:rPr lang="en-US" altLang="en-US"/>
              <a:t>Financial Management Decisions</a:t>
            </a:r>
          </a:p>
        </p:txBody>
      </p:sp>
      <p:sp>
        <p:nvSpPr>
          <p:cNvPr id="27651" name="Content Placeholder 2"/>
          <p:cNvSpPr>
            <a:spLocks noGrp="1"/>
          </p:cNvSpPr>
          <p:nvPr>
            <p:ph idx="1"/>
          </p:nvPr>
        </p:nvSpPr>
        <p:spPr>
          <a:xfrm>
            <a:off x="342900" y="1092200"/>
            <a:ext cx="8229600" cy="3048000"/>
          </a:xfrm>
        </p:spPr>
        <p:txBody>
          <a:bodyPr/>
          <a:lstStyle/>
          <a:p>
            <a:r>
              <a:rPr lang="en-US" altLang="en-US" sz="2000">
                <a:solidFill>
                  <a:srgbClr val="FF0000"/>
                </a:solidFill>
              </a:rPr>
              <a:t>Capital Budgeting  </a:t>
            </a:r>
            <a:r>
              <a:rPr lang="en-US" altLang="en-US" sz="2000"/>
              <a:t>- The process of planning and managing a firm's long-term investments. This means that the value of the cash flow generated by an asset exceeds the cost of that asset.</a:t>
            </a:r>
          </a:p>
          <a:p>
            <a:r>
              <a:rPr lang="en-US" altLang="en-US" sz="2000"/>
              <a:t>Evaluating the </a:t>
            </a:r>
            <a:r>
              <a:rPr lang="en-US" altLang="en-US" sz="2000" i="1"/>
              <a:t>size, timing,</a:t>
            </a:r>
            <a:r>
              <a:rPr lang="en-US" altLang="en-US" sz="2000"/>
              <a:t> and </a:t>
            </a:r>
            <a:r>
              <a:rPr lang="en-US" altLang="en-US" sz="2000" i="1"/>
              <a:t>risk</a:t>
            </a:r>
            <a:r>
              <a:rPr lang="en-US" altLang="en-US" sz="2000"/>
              <a:t> of future cash flows is the essence of capital budgeting.</a:t>
            </a:r>
          </a:p>
        </p:txBody>
      </p:sp>
      <p:pic>
        <p:nvPicPr>
          <p:cNvPr id="276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048000"/>
            <a:ext cx="87614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725</TotalTime>
  <Pages>24</Pages>
  <Words>2710</Words>
  <Application>Microsoft Office PowerPoint</Application>
  <PresentationFormat>On-screen Show (4:3)</PresentationFormat>
  <Paragraphs>330</Paragraphs>
  <Slides>40</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Bookman Old Style</vt:lpstr>
      <vt:lpstr>Calibri</vt:lpstr>
      <vt:lpstr>Calibri Light</vt:lpstr>
      <vt:lpstr>Perpetua</vt:lpstr>
      <vt:lpstr>Times New Roman</vt:lpstr>
      <vt:lpstr>Wingdings</vt:lpstr>
      <vt:lpstr>Wingdings 2</vt:lpstr>
      <vt:lpstr>Office Theme</vt:lpstr>
      <vt:lpstr>Chapter 1 Lecture - Introduction to Financial Management</vt:lpstr>
      <vt:lpstr>PowerPoint Presentation</vt:lpstr>
      <vt:lpstr>Basic Areas Of Finance</vt:lpstr>
      <vt:lpstr>International Finance</vt:lpstr>
      <vt:lpstr>Why Study Finance?</vt:lpstr>
      <vt:lpstr>Why is Corporate Finance Important to All Managers?</vt:lpstr>
      <vt:lpstr>Financial Managers</vt:lpstr>
      <vt:lpstr>Corporate Organization Chart </vt:lpstr>
      <vt:lpstr>Financial Management Decisions</vt:lpstr>
      <vt:lpstr>Financial Management Decisions</vt:lpstr>
      <vt:lpstr>Financial Management Decisions</vt:lpstr>
      <vt:lpstr>Forms of Business Organization in the U.S.</vt:lpstr>
      <vt:lpstr>Sole Proprietorship</vt:lpstr>
      <vt:lpstr>Partnership</vt:lpstr>
      <vt:lpstr>Corporation</vt:lpstr>
      <vt:lpstr>Other Types of Business Ownership</vt:lpstr>
      <vt:lpstr>International Corporate Forms</vt:lpstr>
      <vt:lpstr>Goal of Financial Management</vt:lpstr>
      <vt:lpstr>PowerPoint Presentation</vt:lpstr>
      <vt:lpstr>Shareholder Wealth Maximization </vt:lpstr>
      <vt:lpstr>Maximizing Stock Price – Is it Good for Society, Employees, and Customers?</vt:lpstr>
      <vt:lpstr>Managing Managers</vt:lpstr>
      <vt:lpstr>The Agency Problem</vt:lpstr>
      <vt:lpstr>Agency Relationship and/or Problem?</vt:lpstr>
      <vt:lpstr>Agency Relationship and/or Problem?</vt:lpstr>
      <vt:lpstr>Two Potential Agency Conflicts</vt:lpstr>
      <vt:lpstr>Why Might You Want to Make Your Financial Statements Look Artificially Good?</vt:lpstr>
      <vt:lpstr>What Kind of Compensation Program Might you Use to Minimize Agency Problems?</vt:lpstr>
      <vt:lpstr>Transparency in Financial Reporting</vt:lpstr>
      <vt:lpstr>Ethics Issues</vt:lpstr>
      <vt:lpstr>Short-Term vs. Long-Term Price</vt:lpstr>
      <vt:lpstr>Cash Flows Between the Firm and the Financial Markets</vt:lpstr>
      <vt:lpstr>PowerPoint Presentation</vt:lpstr>
      <vt:lpstr>Structure of Financial Markets</vt:lpstr>
      <vt:lpstr>Dealer Market</vt:lpstr>
      <vt:lpstr>Auction Market</vt:lpstr>
      <vt:lpstr>Brokered Market</vt:lpstr>
      <vt:lpstr>Structure of Financial Markets</vt:lpstr>
      <vt:lpstr>Stock Quotes</vt:lpstr>
      <vt:lpstr>World Stock Markets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Lecture - Introduction to Financial Management</dc:title>
  <dc:creator>Dennis C. McCornac</dc:creator>
  <cp:lastModifiedBy>Dennis McCornac</cp:lastModifiedBy>
  <cp:revision>139</cp:revision>
  <cp:lastPrinted>2015-02-28T13:43:18Z</cp:lastPrinted>
  <dcterms:created xsi:type="dcterms:W3CDTF">1997-09-17T11:48:54Z</dcterms:created>
  <dcterms:modified xsi:type="dcterms:W3CDTF">2020-08-05T07:35:25Z</dcterms:modified>
</cp:coreProperties>
</file>