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9" r:id="rId1"/>
  </p:sldMasterIdLst>
  <p:notesMasterIdLst>
    <p:notesMasterId r:id="rId26"/>
  </p:notesMasterIdLst>
  <p:handoutMasterIdLst>
    <p:handoutMasterId r:id="rId27"/>
  </p:handoutMasterIdLst>
  <p:sldIdLst>
    <p:sldId id="256" r:id="rId2"/>
    <p:sldId id="362" r:id="rId3"/>
    <p:sldId id="331" r:id="rId4"/>
    <p:sldId id="332" r:id="rId5"/>
    <p:sldId id="334" r:id="rId6"/>
    <p:sldId id="336" r:id="rId7"/>
    <p:sldId id="337" r:id="rId8"/>
    <p:sldId id="338" r:id="rId9"/>
    <p:sldId id="342" r:id="rId10"/>
    <p:sldId id="343" r:id="rId11"/>
    <p:sldId id="344" r:id="rId12"/>
    <p:sldId id="350" r:id="rId13"/>
    <p:sldId id="351" r:id="rId14"/>
    <p:sldId id="289" r:id="rId15"/>
    <p:sldId id="293" r:id="rId16"/>
    <p:sldId id="294" r:id="rId17"/>
    <p:sldId id="314" r:id="rId18"/>
    <p:sldId id="270" r:id="rId19"/>
    <p:sldId id="271" r:id="rId20"/>
    <p:sldId id="364" r:id="rId21"/>
    <p:sldId id="365" r:id="rId22"/>
    <p:sldId id="366" r:id="rId23"/>
    <p:sldId id="368" r:id="rId24"/>
    <p:sldId id="370" r:id="rId25"/>
  </p:sldIdLst>
  <p:sldSz cx="9144000" cy="6858000" type="screen4x3"/>
  <p:notesSz cx="6858000" cy="91440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36">
          <p15:clr>
            <a:srgbClr val="A4A3A4"/>
          </p15:clr>
        </p15:guide>
        <p15:guide id="2" pos="52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1CEFF"/>
    <a:srgbClr val="438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4660" autoAdjust="0"/>
  </p:normalViewPr>
  <p:slideViewPr>
    <p:cSldViewPr>
      <p:cViewPr varScale="1">
        <p:scale>
          <a:sx n="58" d="100"/>
          <a:sy n="58" d="100"/>
        </p:scale>
        <p:origin x="1520" y="80"/>
      </p:cViewPr>
      <p:guideLst>
        <p:guide orient="horz" pos="336"/>
        <p:guide pos="52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49" d="100"/>
          <a:sy n="49" d="100"/>
        </p:scale>
        <p:origin x="-304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1"/>
          <p:cNvSpPr>
            <a:spLocks noChangeArrowheads="1"/>
          </p:cNvSpPr>
          <p:nvPr/>
        </p:nvSpPr>
        <p:spPr bwMode="auto">
          <a:xfrm>
            <a:off x="990600" y="228600"/>
            <a:ext cx="4953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r>
              <a:rPr lang="en-US" altLang="en-US" sz="1600" b="1" dirty="0">
                <a:solidFill>
                  <a:schemeClr val="tx2"/>
                </a:solidFill>
              </a:rPr>
              <a:t>Chapter 15 Lecture – Raising Capital</a:t>
            </a:r>
            <a:endParaRPr lang="en-US" altLang="en-US" sz="1600" b="1" dirty="0">
              <a:latin typeface="Baskerville Old Face" panose="02020602080505020303" pitchFamily="18" charset="0"/>
            </a:endParaRPr>
          </a:p>
        </p:txBody>
      </p:sp>
      <p:sp>
        <p:nvSpPr>
          <p:cNvPr id="3" name="TextBox 2"/>
          <p:cNvSpPr txBox="1"/>
          <p:nvPr/>
        </p:nvSpPr>
        <p:spPr>
          <a:xfrm>
            <a:off x="3276600" y="8458200"/>
            <a:ext cx="436563" cy="338138"/>
          </a:xfrm>
          <a:prstGeom prst="rect">
            <a:avLst/>
          </a:prstGeom>
          <a:noFill/>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90AE00E7-0EB3-488A-8363-4234713D3317}" type="slidenum">
              <a:rPr lang="en-US" altLang="en-US" sz="1600" b="1" smtClean="0"/>
              <a:pPr>
                <a:defRPr/>
              </a:pPr>
              <a:t>‹#›</a:t>
            </a:fld>
            <a:endParaRPr lang="en-US" altLang="en-US" sz="1600" b="1"/>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3" name="Rectangle 3"/>
          <p:cNvSpPr>
            <a:spLocks noGrp="1" noRot="1" noChangeAspect="1" noChangeArrowheads="1" noTextEdit="1"/>
          </p:cNvSpPr>
          <p:nvPr>
            <p:ph type="sldImg" idx="2"/>
          </p:nvPr>
        </p:nvSpPr>
        <p:spPr bwMode="auto">
          <a:xfrm>
            <a:off x="1144588" y="687388"/>
            <a:ext cx="4568825" cy="342582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2" name="Rectangle 4"/>
          <p:cNvSpPr>
            <a:spLocks noChangeArrowheads="1"/>
          </p:cNvSpPr>
          <p:nvPr/>
        </p:nvSpPr>
        <p:spPr bwMode="auto">
          <a:xfrm>
            <a:off x="6400800" y="8751888"/>
            <a:ext cx="387350" cy="301625"/>
          </a:xfrm>
          <a:prstGeom prst="rect">
            <a:avLst/>
          </a:prstGeom>
          <a:noFill/>
          <a:ln w="12700">
            <a:noFill/>
            <a:miter lim="800000"/>
            <a:headEnd/>
            <a:tailEnd/>
          </a:ln>
          <a:effectLst/>
        </p:spPr>
        <p:txBody>
          <a:bodyPr wrap="none" lIns="90488" tIns="44450" rIns="90488" bIns="44450"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defRPr/>
            </a:pPr>
            <a:fld id="{728EF7FC-0ADA-498F-8AAD-CF57EA541AFA}" type="slidenum">
              <a:rPr lang="en-US" altLang="en-US" sz="1400" smtClean="0">
                <a:latin typeface="Times New Roman" panose="02020603050405020304" pitchFamily="18" charset="0"/>
              </a:rPr>
              <a:pPr algn="r">
                <a:defRPr/>
              </a:pPr>
              <a:t>‹#›</a:t>
            </a:fld>
            <a:endParaRPr lang="en-US" altLang="en-US" sz="1400">
              <a:latin typeface="Times New Roman" panose="02020603050405020304" pitchFamily="18" charset="0"/>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4294967295"/>
          </p:nvPr>
        </p:nvSpPr>
        <p:spPr bwMode="auto">
          <a:xfrm>
            <a:off x="3884613" y="8829675"/>
            <a:ext cx="2971800" cy="4651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CE21A9D2-77CD-405C-8E64-9512B795A48C}" type="slidenum">
              <a:rPr lang="en-US" altLang="en-US" sz="1800">
                <a:latin typeface="Arial" panose="020B0604020202020204" pitchFamily="34" charset="0"/>
              </a:rPr>
              <a:pPr eaLnBrk="1" hangingPunct="1">
                <a:spcBef>
                  <a:spcPct val="0"/>
                </a:spcBef>
              </a:pPr>
              <a:t>3</a:t>
            </a:fld>
            <a:endParaRPr lang="en-US" altLang="en-US" sz="1800">
              <a:latin typeface="Arial" panose="020B0604020202020204" pitchFamily="34" charset="0"/>
            </a:endParaRPr>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xfrm>
            <a:off x="914400" y="4416425"/>
            <a:ext cx="5029200" cy="4183063"/>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b="1" i="1">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4294967295"/>
          </p:nvPr>
        </p:nvSpPr>
        <p:spPr bwMode="auto">
          <a:xfrm>
            <a:off x="3886200" y="8686800"/>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E5DA2BC-1FFF-4D5A-BE36-9B68F25E25F0}" type="slidenum">
              <a:rPr lang="en-US" altLang="en-US"/>
              <a:pPr/>
              <a:t>20</a:t>
            </a:fld>
            <a:endParaRPr lang="en-US" alt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xfrm>
            <a:off x="533400" y="4343400"/>
            <a:ext cx="5791200" cy="4114800"/>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marL="228600" indent="-228600"/>
            <a:r>
              <a:rPr lang="en-US" altLang="en-US" sz="1400">
                <a:latin typeface="Arial" panose="020B0604020202020204" pitchFamily="34" charset="0"/>
              </a:rPr>
              <a:t>This slide addresses some confusion about angel investing, specifically:</a:t>
            </a:r>
          </a:p>
          <a:p>
            <a:pPr marL="228600" indent="-228600">
              <a:buFontTx/>
              <a:buAutoNum type="arabicPeriod"/>
            </a:pPr>
            <a:r>
              <a:rPr lang="en-US" altLang="en-US" sz="1400">
                <a:latin typeface="Arial" panose="020B0604020202020204" pitchFamily="34" charset="0"/>
              </a:rPr>
              <a:t>In most deals, angel do not compete with VCs to fund entrepreneurs.  Most VCs are later stage investors and are not looking to make investments in the range of $250,000 to $1,000,000.  Angels dominate this early stage market.</a:t>
            </a:r>
          </a:p>
          <a:p>
            <a:pPr marL="228600" indent="-228600">
              <a:buFontTx/>
              <a:buAutoNum type="arabicPeriod"/>
            </a:pPr>
            <a:r>
              <a:rPr lang="en-US" altLang="en-US" sz="1400">
                <a:latin typeface="Arial" panose="020B0604020202020204" pitchFamily="34" charset="0"/>
              </a:rPr>
              <a:t>Investors who provide equity capital in the range of $250,000 to $1,000,000  to early stage companies are not angel investors unless they have also made a substantial commitment of time to spend mentoring and coaching entrepreneurs and serving on Board of portfolio companies.  It is not necessary for angels to be engaged with all portfolio companies, but some substantial commitment of time working with entrepreneurs is required.  Those who do not commit time to entrepreneurs and choose to remain passive are private investors.  Private investors provide important capital to starting companies but do not fall within the definition of angels.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4294967295"/>
          </p:nvPr>
        </p:nvSpPr>
        <p:spPr bwMode="auto">
          <a:xfrm>
            <a:off x="3886200" y="8686800"/>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CAB0B53-C1D8-4905-B180-BE33633328C2}" type="slidenum">
              <a:rPr lang="en-US" altLang="en-US"/>
              <a:pPr/>
              <a:t>21</a:t>
            </a:fld>
            <a:endParaRPr lang="en-US" alt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xfrm>
            <a:off x="457200" y="4343400"/>
            <a:ext cx="5943600" cy="4114800"/>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r>
              <a:rPr lang="en-US" altLang="en-US" sz="1400">
                <a:latin typeface="Arial" panose="020B0604020202020204" pitchFamily="34" charset="0"/>
              </a:rPr>
              <a:t>	While successful entrepreneurs and businesspersons who still hold full time positions in their ventures can bring substantial money and important experiences to angel investing, the heavy lifting of angels in angel groups is done by retired businesspersons and exited entrepreneurs.  The differentiating element is the amount of time that can be dedicated to running the organization and working with portfolio companies.  It is difficult to operate a member-led angel organization when all members have full time jobs, which often leads to choosing a manager-led organizational model.</a:t>
            </a:r>
          </a:p>
          <a:p>
            <a:r>
              <a:rPr lang="en-US" altLang="en-US" sz="1400">
                <a:latin typeface="Arial" panose="020B0604020202020204" pitchFamily="34" charset="0"/>
              </a:rPr>
              <a:t>	Unlike VCs (who are money managers), angel investors are investing their own money in early stage companies.  Because they are investing their own money, angels have a variety of motivations for angel investing.</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4294967295"/>
          </p:nvPr>
        </p:nvSpPr>
        <p:spPr bwMode="auto">
          <a:xfrm>
            <a:off x="3886200" y="8686800"/>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CA99F73-46EA-46DB-B6C4-503201A519DC}" type="slidenum">
              <a:rPr lang="en-US" altLang="en-US"/>
              <a:pPr/>
              <a:t>22</a:t>
            </a:fld>
            <a:endParaRPr lang="en-US" altLang="en-US"/>
          </a:p>
        </p:txBody>
      </p:sp>
      <p:sp>
        <p:nvSpPr>
          <p:cNvPr id="40963"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0964" name="Rectangle 3"/>
          <p:cNvSpPr>
            <a:spLocks noGrp="1" noChangeArrowheads="1"/>
          </p:cNvSpPr>
          <p:nvPr>
            <p:ph type="body" idx="1"/>
          </p:nvPr>
        </p:nvSpPr>
        <p:spPr>
          <a:solidFill>
            <a:srgbClr val="FFFFFF"/>
          </a:solidFill>
          <a:ln w="9525"/>
          <a:extLs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400">
                <a:latin typeface="Arial" panose="020B0604020202020204" pitchFamily="34" charset="0"/>
              </a:rPr>
              <a:t>Each angel investors seems to be motivated by a different set of these factors.  There is no single model for describing the motivation of angel investors.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4294967295"/>
          </p:nvPr>
        </p:nvSpPr>
        <p:spPr bwMode="auto">
          <a:xfrm>
            <a:off x="3886200" y="8686800"/>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4A895B1-1AD0-4EB7-93B8-63F0FCAA8013}" type="slidenum">
              <a:rPr lang="en-US" altLang="en-US"/>
              <a:pPr/>
              <a:t>23</a:t>
            </a:fld>
            <a:endParaRPr lang="en-US" altLang="en-US"/>
          </a:p>
        </p:txBody>
      </p:sp>
      <p:sp>
        <p:nvSpPr>
          <p:cNvPr id="43011"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3012" name="Rectangle 3"/>
          <p:cNvSpPr>
            <a:spLocks noGrp="1" noChangeArrowheads="1"/>
          </p:cNvSpPr>
          <p:nvPr>
            <p:ph type="body" idx="1"/>
          </p:nvPr>
        </p:nvSpPr>
        <p:spPr>
          <a:xfrm>
            <a:off x="457200" y="4343400"/>
            <a:ext cx="5867400" cy="4114800"/>
          </a:xfrm>
          <a:solidFill>
            <a:srgbClr val="FFFFFF"/>
          </a:solidFill>
          <a:ln w="9525"/>
          <a:extLs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400">
                <a:latin typeface="Arial" panose="020B0604020202020204" pitchFamily="34" charset="0"/>
              </a:rPr>
              <a:t>An entrepreneur-friendly community has many components. </a:t>
            </a:r>
          </a:p>
          <a:p>
            <a:pPr>
              <a:buFontTx/>
              <a:buChar char="•"/>
            </a:pPr>
            <a:r>
              <a:rPr lang="en-US" altLang="en-US" sz="1400">
                <a:latin typeface="Arial" panose="020B0604020202020204" pitchFamily="34" charset="0"/>
              </a:rPr>
              <a:t>  Sources of product ideas, high tech or no tech.  </a:t>
            </a:r>
          </a:p>
          <a:p>
            <a:pPr>
              <a:buFontTx/>
              <a:buChar char="•"/>
            </a:pPr>
            <a:r>
              <a:rPr lang="en-US" altLang="en-US" sz="1400">
                <a:latin typeface="Arial" panose="020B0604020202020204" pitchFamily="34" charset="0"/>
              </a:rPr>
              <a:t>  Knowledgeable service providers.  </a:t>
            </a:r>
          </a:p>
          <a:p>
            <a:pPr>
              <a:buFontTx/>
              <a:buChar char="•"/>
            </a:pPr>
            <a:r>
              <a:rPr lang="en-US" altLang="en-US" sz="1400">
                <a:latin typeface="Arial" panose="020B0604020202020204" pitchFamily="34" charset="0"/>
              </a:rPr>
              <a:t>  Experienced businesspersons and exited entrepreneurs are needed for mentoring and coaching start-up entrepreneurs. </a:t>
            </a:r>
          </a:p>
          <a:p>
            <a:pPr>
              <a:buFontTx/>
              <a:buChar char="•"/>
            </a:pPr>
            <a:r>
              <a:rPr lang="en-US" altLang="en-US" sz="1400">
                <a:latin typeface="Arial" panose="020B0604020202020204" pitchFamily="34" charset="0"/>
              </a:rPr>
              <a:t>  An Entrepreneurship center to provide educational and networking opportunities and to help with the development of business plans.  </a:t>
            </a:r>
          </a:p>
          <a:p>
            <a:pPr>
              <a:buFontTx/>
              <a:buChar char="•"/>
            </a:pPr>
            <a:r>
              <a:rPr lang="en-US" altLang="en-US" sz="1400">
                <a:latin typeface="Arial" panose="020B0604020202020204" pitchFamily="34" charset="0"/>
              </a:rPr>
              <a:t>  A pool of talented people with both technical and management skills.</a:t>
            </a:r>
          </a:p>
          <a:p>
            <a:pPr>
              <a:buFontTx/>
              <a:buChar char="•"/>
            </a:pPr>
            <a:r>
              <a:rPr lang="en-US" altLang="en-US" sz="1400">
                <a:latin typeface="Arial" panose="020B0604020202020204" pitchFamily="34" charset="0"/>
              </a:rPr>
              <a:t>  And, as these critical ingredients are established, it is also necessary to foster a variety of funding sources for entrepreneurs.  Angel investors are a critical source of seed/startup and early stage venture capital.</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4294967295"/>
          </p:nvPr>
        </p:nvSpPr>
        <p:spPr bwMode="auto">
          <a:xfrm>
            <a:off x="3884613" y="8829675"/>
            <a:ext cx="2971800" cy="4651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ABCE594F-D683-4AC4-A325-1C3216961A2E}" type="slidenum">
              <a:rPr lang="en-US" altLang="en-US" sz="1800">
                <a:latin typeface="Arial" panose="020B0604020202020204" pitchFamily="34" charset="0"/>
              </a:rPr>
              <a:pPr eaLnBrk="1" hangingPunct="1">
                <a:spcBef>
                  <a:spcPct val="0"/>
                </a:spcBef>
              </a:pPr>
              <a:t>5</a:t>
            </a:fld>
            <a:endParaRPr lang="en-US" altLang="en-US" sz="1800">
              <a:latin typeface="Arial" panose="020B0604020202020204" pitchFamily="34" charset="0"/>
            </a:endParaRPr>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xfrm>
            <a:off x="914400" y="4416425"/>
            <a:ext cx="5029200" cy="4183063"/>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4294967295"/>
          </p:nvPr>
        </p:nvSpPr>
        <p:spPr bwMode="auto">
          <a:xfrm>
            <a:off x="3884613" y="8829675"/>
            <a:ext cx="2971800" cy="4651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0584CD54-1CBB-49F7-AEC6-7B56CF4B8FE5}" type="slidenum">
              <a:rPr lang="en-US" altLang="en-US" sz="1800">
                <a:latin typeface="Arial" panose="020B0604020202020204" pitchFamily="34" charset="0"/>
              </a:rPr>
              <a:pPr eaLnBrk="1" hangingPunct="1">
                <a:spcBef>
                  <a:spcPct val="0"/>
                </a:spcBef>
              </a:pPr>
              <a:t>7</a:t>
            </a:fld>
            <a:endParaRPr lang="en-US" altLang="en-US" sz="1800">
              <a:latin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xfrm>
            <a:off x="914400" y="4416425"/>
            <a:ext cx="5029200" cy="4183063"/>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4294967295"/>
          </p:nvPr>
        </p:nvSpPr>
        <p:spPr bwMode="auto">
          <a:xfrm>
            <a:off x="3884613" y="8829675"/>
            <a:ext cx="2971800" cy="4651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43C17E5A-903C-468C-9577-E129000C67AD}" type="slidenum">
              <a:rPr lang="en-US" altLang="en-US" sz="1800">
                <a:latin typeface="Arial" panose="020B0604020202020204" pitchFamily="34" charset="0"/>
              </a:rPr>
              <a:pPr eaLnBrk="1" hangingPunct="1">
                <a:spcBef>
                  <a:spcPct val="0"/>
                </a:spcBef>
              </a:pPr>
              <a:t>8</a:t>
            </a:fld>
            <a:endParaRPr lang="en-US" altLang="en-US" sz="1800">
              <a:latin typeface="Arial" panose="020B0604020202020204" pitchFamily="34"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xfrm>
            <a:off x="914400" y="4416425"/>
            <a:ext cx="5029200" cy="4183063"/>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4294967295"/>
          </p:nvPr>
        </p:nvSpPr>
        <p:spPr bwMode="auto">
          <a:xfrm>
            <a:off x="3884613" y="8829675"/>
            <a:ext cx="2971800" cy="4651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A985BAD9-C734-435C-9C61-4CF4DE53AF45}" type="slidenum">
              <a:rPr lang="en-US" altLang="en-US" sz="1800">
                <a:latin typeface="Arial" panose="020B0604020202020204" pitchFamily="34" charset="0"/>
              </a:rPr>
              <a:pPr eaLnBrk="1" hangingPunct="1">
                <a:spcBef>
                  <a:spcPct val="0"/>
                </a:spcBef>
              </a:pPr>
              <a:t>9</a:t>
            </a:fld>
            <a:endParaRPr lang="en-US" altLang="en-US" sz="1800">
              <a:latin typeface="Arial" panose="020B0604020202020204" pitchFamily="34"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4294967295"/>
          </p:nvPr>
        </p:nvSpPr>
        <p:spPr bwMode="auto">
          <a:xfrm>
            <a:off x="3884613" y="8829675"/>
            <a:ext cx="2971800" cy="4651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73AFEE71-6458-4F41-AB12-F1FC71E2DE99}" type="slidenum">
              <a:rPr lang="en-US" altLang="en-US" sz="1800">
                <a:latin typeface="Arial" panose="020B0604020202020204" pitchFamily="34" charset="0"/>
              </a:rPr>
              <a:pPr eaLnBrk="1" hangingPunct="1">
                <a:spcBef>
                  <a:spcPct val="0"/>
                </a:spcBef>
              </a:pPr>
              <a:t>10</a:t>
            </a:fld>
            <a:endParaRPr lang="en-US" altLang="en-US" sz="1800">
              <a:latin typeface="Arial" panose="020B0604020202020204" pitchFamily="34" charset="0"/>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4294967295"/>
          </p:nvPr>
        </p:nvSpPr>
        <p:spPr bwMode="auto">
          <a:xfrm>
            <a:off x="3884613" y="8829675"/>
            <a:ext cx="2971800" cy="4651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E0B47DFF-7112-436D-8F31-49BD9E791F22}" type="slidenum">
              <a:rPr lang="en-US" altLang="en-US" sz="1800">
                <a:latin typeface="Arial" panose="020B0604020202020204" pitchFamily="34" charset="0"/>
              </a:rPr>
              <a:pPr eaLnBrk="1" hangingPunct="1">
                <a:spcBef>
                  <a:spcPct val="0"/>
                </a:spcBef>
              </a:pPr>
              <a:t>11</a:t>
            </a:fld>
            <a:endParaRPr lang="en-US" altLang="en-US" sz="1800">
              <a:latin typeface="Arial" panose="020B0604020202020204" pitchFamily="34" charset="0"/>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xfrm>
            <a:off x="914400" y="4416425"/>
            <a:ext cx="5029200" cy="4183063"/>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4294967295"/>
          </p:nvPr>
        </p:nvSpPr>
        <p:spPr bwMode="auto">
          <a:xfrm>
            <a:off x="3884613" y="8829675"/>
            <a:ext cx="2971800" cy="4651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D83C38D2-DC56-433A-9BF1-E8994335E42D}" type="slidenum">
              <a:rPr lang="en-US" altLang="en-US" sz="1800">
                <a:latin typeface="Arial" panose="020B0604020202020204" pitchFamily="34" charset="0"/>
              </a:rPr>
              <a:pPr eaLnBrk="1" hangingPunct="1">
                <a:spcBef>
                  <a:spcPct val="0"/>
                </a:spcBef>
              </a:pPr>
              <a:t>12</a:t>
            </a:fld>
            <a:endParaRPr lang="en-US" altLang="en-US" sz="1800">
              <a:latin typeface="Arial" panose="020B0604020202020204" pitchFamily="34" charset="0"/>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914400" y="4416425"/>
            <a:ext cx="5029200" cy="4183063"/>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4294967295"/>
          </p:nvPr>
        </p:nvSpPr>
        <p:spPr bwMode="auto">
          <a:xfrm>
            <a:off x="3884613" y="8829675"/>
            <a:ext cx="2971800" cy="4651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32D2D424-19AE-4F7D-952C-2FB9569DEAD7}" type="slidenum">
              <a:rPr lang="en-US" altLang="en-US" sz="1800">
                <a:latin typeface="Arial" panose="020B0604020202020204" pitchFamily="34" charset="0"/>
              </a:rPr>
              <a:pPr eaLnBrk="1" hangingPunct="1">
                <a:spcBef>
                  <a:spcPct val="0"/>
                </a:spcBef>
              </a:pPr>
              <a:t>13</a:t>
            </a:fld>
            <a:endParaRPr lang="en-US" altLang="en-US" sz="1800">
              <a:latin typeface="Arial" panose="020B0604020202020204" pitchFamily="34" charset="0"/>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xfrm>
            <a:off x="914400" y="4416425"/>
            <a:ext cx="5029200" cy="4183063"/>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6"/>
          <p:cNvSpPr txBox="1">
            <a:spLocks noChangeArrowheads="1"/>
          </p:cNvSpPr>
          <p:nvPr userDrawn="1"/>
        </p:nvSpPr>
        <p:spPr bwMode="auto">
          <a:xfrm>
            <a:off x="7620000" y="6384925"/>
            <a:ext cx="1409700" cy="320675"/>
          </a:xfrm>
          <a:prstGeom prst="rect">
            <a:avLst/>
          </a:prstGeom>
          <a:noFill/>
          <a:ln w="9525">
            <a:noFill/>
            <a:miter lim="800000"/>
            <a:headEnd/>
            <a:tailEnd/>
          </a:ln>
          <a:effec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defRPr/>
            </a:pPr>
            <a:r>
              <a:rPr lang="en-US" altLang="en-US" sz="1200" b="1">
                <a:solidFill>
                  <a:schemeClr val="tx2"/>
                </a:solidFill>
                <a:latin typeface="Tahoma" panose="020B0604030504040204" pitchFamily="34" charset="0"/>
              </a:rPr>
              <a:t>15-</a:t>
            </a:r>
            <a:fld id="{44C01E6E-5AF3-4D31-B3ED-50993423D3BB}" type="slidenum">
              <a:rPr lang="en-US" altLang="en-US" sz="1200" b="1" smtClean="0">
                <a:solidFill>
                  <a:schemeClr val="tx2"/>
                </a:solidFill>
                <a:latin typeface="Tahoma" panose="020B0604030504040204" pitchFamily="34" charset="0"/>
              </a:rPr>
              <a:pPr algn="r" eaLnBrk="1" hangingPunct="1">
                <a:defRPr/>
              </a:pPr>
              <a:t>‹#›</a:t>
            </a:fld>
            <a:endParaRPr lang="en-US" altLang="en-US" sz="1200" b="1">
              <a:solidFill>
                <a:schemeClr val="tx2"/>
              </a:solidFill>
              <a:latin typeface="Tahoma" panose="020B0604030504040204" pitchFamily="34" charset="0"/>
            </a:endParaRPr>
          </a:p>
        </p:txBody>
      </p:sp>
      <p:sp>
        <p:nvSpPr>
          <p:cNvPr id="101388" name="Rectangle 12"/>
          <p:cNvSpPr>
            <a:spLocks noGrp="1" noChangeArrowheads="1"/>
          </p:cNvSpPr>
          <p:nvPr>
            <p:ph type="ctrTitle"/>
          </p:nvPr>
        </p:nvSpPr>
        <p:spPr>
          <a:xfrm>
            <a:off x="990600" y="228600"/>
            <a:ext cx="7772400" cy="1462088"/>
          </a:xfrm>
        </p:spPr>
        <p:txBody>
          <a:bodyPr/>
          <a:lstStyle>
            <a:lvl1pPr>
              <a:defRPr lang="en-US" sz="3600" b="1" dirty="0">
                <a:solidFill>
                  <a:schemeClr val="tx2"/>
                </a:solidFill>
                <a:latin typeface="+mj-lt"/>
                <a:ea typeface="+mj-ea"/>
                <a:cs typeface="+mj-cs"/>
              </a:defRPr>
            </a:lvl1pPr>
          </a:lstStyle>
          <a:p>
            <a:r>
              <a:rPr lang="en-US" dirty="0"/>
              <a:t>Click to edit Master title style</a:t>
            </a:r>
          </a:p>
        </p:txBody>
      </p:sp>
      <p:sp>
        <p:nvSpPr>
          <p:cNvPr id="10138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5"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p>
        </p:txBody>
      </p:sp>
      <p:sp>
        <p:nvSpPr>
          <p:cNvPr id="6"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p>
        </p:txBody>
      </p:sp>
    </p:spTree>
    <p:extLst>
      <p:ext uri="{BB962C8B-B14F-4D97-AF65-F5344CB8AC3E}">
        <p14:creationId xmlns:p14="http://schemas.microsoft.com/office/powerpoint/2010/main" val="867676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515934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588475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6"/>
          <p:cNvSpPr txBox="1">
            <a:spLocks noChangeArrowheads="1"/>
          </p:cNvSpPr>
          <p:nvPr userDrawn="1"/>
        </p:nvSpPr>
        <p:spPr bwMode="auto">
          <a:xfrm>
            <a:off x="7620000" y="6384925"/>
            <a:ext cx="1409700" cy="473075"/>
          </a:xfrm>
          <a:prstGeom prst="rect">
            <a:avLst/>
          </a:prstGeom>
          <a:noFill/>
          <a:ln w="9525">
            <a:noFill/>
            <a:miter lim="800000"/>
            <a:headEnd/>
            <a:tailEnd/>
          </a:ln>
          <a:effec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defRPr/>
            </a:pPr>
            <a:r>
              <a:rPr lang="en-US" altLang="en-US" sz="1200" b="1">
                <a:solidFill>
                  <a:schemeClr val="tx2"/>
                </a:solidFill>
                <a:latin typeface="Tahoma" panose="020B0604030504040204" pitchFamily="34" charset="0"/>
              </a:rPr>
              <a:t>14-</a:t>
            </a:r>
            <a:fld id="{C419D27E-CF3C-4EEB-9809-10F128FDCC7F}" type="slidenum">
              <a:rPr lang="en-US" altLang="en-US" sz="1200" b="1" smtClean="0">
                <a:solidFill>
                  <a:schemeClr val="tx2"/>
                </a:solidFill>
                <a:latin typeface="Tahoma" panose="020B0604030504040204" pitchFamily="34" charset="0"/>
              </a:rPr>
              <a:pPr algn="r" eaLnBrk="1" hangingPunct="1">
                <a:defRPr/>
              </a:pPr>
              <a:t>‹#›</a:t>
            </a:fld>
            <a:endParaRPr lang="en-US" altLang="en-US" sz="1200" b="1">
              <a:solidFill>
                <a:schemeClr val="tx2"/>
              </a:solidFill>
              <a:latin typeface="Tahoma" panose="020B0604030504040204" pitchFamily="34" charset="0"/>
            </a:endParaRPr>
          </a:p>
        </p:txBody>
      </p:sp>
      <p:sp>
        <p:nvSpPr>
          <p:cNvPr id="2" name="Title 1"/>
          <p:cNvSpPr>
            <a:spLocks noGrp="1"/>
          </p:cNvSpPr>
          <p:nvPr>
            <p:ph type="title"/>
          </p:nvPr>
        </p:nvSpPr>
        <p:spPr>
          <a:xfrm>
            <a:off x="990600" y="228600"/>
            <a:ext cx="7793037" cy="609600"/>
          </a:xfrm>
        </p:spPr>
        <p:txBody>
          <a:bodyPr/>
          <a:lstStyle>
            <a:lvl1pPr algn="ctr" rtl="0" eaLnBrk="0" fontAlgn="base" hangingPunct="0">
              <a:spcBef>
                <a:spcPct val="0"/>
              </a:spcBef>
              <a:spcAft>
                <a:spcPct val="0"/>
              </a:spcAft>
              <a:defRPr lang="en-US" sz="3600" b="1" dirty="0">
                <a:solidFill>
                  <a:schemeClr val="tx2"/>
                </a:solidFill>
                <a:latin typeface="+mj-lt"/>
                <a:ea typeface="+mj-ea"/>
                <a:cs typeface="+mj-cs"/>
              </a:defRPr>
            </a:lvl1pPr>
          </a:lstStyle>
          <a:p>
            <a:r>
              <a:rPr lang="en-US" dirty="0"/>
              <a:t>Click to edit Master title style</a:t>
            </a:r>
          </a:p>
        </p:txBody>
      </p:sp>
      <p:sp>
        <p:nvSpPr>
          <p:cNvPr id="3" name="Content Placeholder 2"/>
          <p:cNvSpPr>
            <a:spLocks noGrp="1"/>
          </p:cNvSpPr>
          <p:nvPr>
            <p:ph idx="1"/>
          </p:nvPr>
        </p:nvSpPr>
        <p:spPr/>
        <p:txBody>
          <a:bodyPr/>
          <a:lstStyle>
            <a:lvl1pPr>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11"/>
          <p:cNvSpPr>
            <a:spLocks noGrp="1" noChangeArrowheads="1"/>
          </p:cNvSpPr>
          <p:nvPr>
            <p:ph type="dt" sz="half" idx="10"/>
          </p:nvPr>
        </p:nvSpPr>
        <p:spPr/>
        <p:txBody>
          <a:bodyPr/>
          <a:lstStyle>
            <a:lvl1pPr>
              <a:defRPr/>
            </a:lvl1pPr>
          </a:lstStyle>
          <a:p>
            <a:pPr>
              <a:defRPr/>
            </a:pPr>
            <a:endParaRPr lang="en-US"/>
          </a:p>
        </p:txBody>
      </p:sp>
      <p:sp>
        <p:nvSpPr>
          <p:cNvPr id="6" name="Rectangle 12"/>
          <p:cNvSpPr>
            <a:spLocks noGrp="1" noChangeArrowheads="1"/>
          </p:cNvSpPr>
          <p:nvPr>
            <p:ph type="ftr" sz="quarter" idx="11"/>
          </p:nvPr>
        </p:nvSpPr>
        <p:spPr/>
        <p:txBody>
          <a:bodyPr/>
          <a:lstStyle>
            <a:lvl1pPr>
              <a:defRPr/>
            </a:lvl1pPr>
          </a:lstStyle>
          <a:p>
            <a:pPr>
              <a:defRPr/>
            </a:pPr>
            <a:endParaRPr lang="en-US"/>
          </a:p>
        </p:txBody>
      </p:sp>
      <p:sp>
        <p:nvSpPr>
          <p:cNvPr id="7" name="Rectangle 13"/>
          <p:cNvSpPr>
            <a:spLocks noGrp="1" noChangeArrowheads="1"/>
          </p:cNvSpPr>
          <p:nvPr>
            <p:ph type="sldNum" sz="quarter" idx="12"/>
          </p:nvPr>
        </p:nvSpPr>
        <p:spPr>
          <a:xfrm>
            <a:off x="4587875" y="5127625"/>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a:t>14 - </a:t>
            </a:r>
            <a:fld id="{68A4C4E4-F89D-41FA-BEF3-7A8CB73B421F}" type="slidenum">
              <a:rPr lang="en-US" altLang="en-US" smtClean="0"/>
              <a:pPr>
                <a:defRPr/>
              </a:pPr>
              <a:t>‹#›</a:t>
            </a:fld>
            <a:endParaRPr lang="en-US" altLang="en-US"/>
          </a:p>
        </p:txBody>
      </p:sp>
    </p:spTree>
    <p:extLst>
      <p:ext uri="{BB962C8B-B14F-4D97-AF65-F5344CB8AC3E}">
        <p14:creationId xmlns:p14="http://schemas.microsoft.com/office/powerpoint/2010/main" val="3824655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6"/>
          <p:cNvSpPr txBox="1">
            <a:spLocks noChangeArrowheads="1"/>
          </p:cNvSpPr>
          <p:nvPr userDrawn="1"/>
        </p:nvSpPr>
        <p:spPr bwMode="auto">
          <a:xfrm>
            <a:off x="7620000" y="6384925"/>
            <a:ext cx="1409700" cy="473075"/>
          </a:xfrm>
          <a:prstGeom prst="rect">
            <a:avLst/>
          </a:prstGeom>
          <a:noFill/>
          <a:ln w="9525">
            <a:noFill/>
            <a:miter lim="800000"/>
            <a:headEnd/>
            <a:tailEnd/>
          </a:ln>
          <a:effec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defRPr/>
            </a:pPr>
            <a:r>
              <a:rPr lang="en-US" altLang="en-US" sz="1200" b="1">
                <a:solidFill>
                  <a:schemeClr val="tx2"/>
                </a:solidFill>
                <a:latin typeface="Tahoma" panose="020B0604030504040204" pitchFamily="34" charset="0"/>
              </a:rPr>
              <a:t>14-</a:t>
            </a:r>
            <a:fld id="{CA90DF4E-A4DB-499C-AFC0-21FF2E645498}" type="slidenum">
              <a:rPr lang="en-US" altLang="en-US" sz="1200" b="1" smtClean="0">
                <a:solidFill>
                  <a:schemeClr val="tx2"/>
                </a:solidFill>
                <a:latin typeface="Tahoma" panose="020B0604030504040204" pitchFamily="34" charset="0"/>
              </a:rPr>
              <a:pPr algn="r" eaLnBrk="1" hangingPunct="1">
                <a:defRPr/>
              </a:pPr>
              <a:t>‹#›</a:t>
            </a:fld>
            <a:endParaRPr lang="en-US" altLang="en-US" sz="1200" b="1">
              <a:solidFill>
                <a:schemeClr val="tx2"/>
              </a:solidFill>
              <a:latin typeface="Tahoma" panose="020B0604030504040204" pitchFamily="34" charset="0"/>
            </a:endParaRPr>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11"/>
          <p:cNvSpPr>
            <a:spLocks noGrp="1" noChangeArrowheads="1"/>
          </p:cNvSpPr>
          <p:nvPr>
            <p:ph type="dt" sz="half" idx="10"/>
          </p:nvPr>
        </p:nvSpPr>
        <p:spPr/>
        <p:txBody>
          <a:bodyPr/>
          <a:lstStyle>
            <a:lvl1pPr>
              <a:defRPr/>
            </a:lvl1pPr>
          </a:lstStyle>
          <a:p>
            <a:pPr>
              <a:defRPr/>
            </a:pPr>
            <a:endParaRPr lang="en-US"/>
          </a:p>
        </p:txBody>
      </p:sp>
      <p:sp>
        <p:nvSpPr>
          <p:cNvPr id="6" name="Rectangle 12"/>
          <p:cNvSpPr>
            <a:spLocks noGrp="1" noChangeArrowheads="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666972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92351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43575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245337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720344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588834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493727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9"/>
          <p:cNvSpPr>
            <a:spLocks noGrp="1" noChangeArrowheads="1"/>
          </p:cNvSpPr>
          <p:nvPr>
            <p:ph type="title"/>
          </p:nvPr>
        </p:nvSpPr>
        <p:spPr bwMode="auto">
          <a:xfrm>
            <a:off x="990600" y="152400"/>
            <a:ext cx="7793038"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7" name="Rectangle 10"/>
          <p:cNvSpPr>
            <a:spLocks noGrp="1" noChangeArrowheads="1"/>
          </p:cNvSpPr>
          <p:nvPr>
            <p:ph type="body" idx="1"/>
          </p:nvPr>
        </p:nvSpPr>
        <p:spPr bwMode="auto">
          <a:xfrm>
            <a:off x="304800" y="1295400"/>
            <a:ext cx="86106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0363"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atin typeface="+mn-lt"/>
              </a:defRPr>
            </a:lvl1pPr>
          </a:lstStyle>
          <a:p>
            <a:pPr>
              <a:defRPr/>
            </a:pPr>
            <a:endParaRPr lang="en-US"/>
          </a:p>
        </p:txBody>
      </p:sp>
      <p:sp>
        <p:nvSpPr>
          <p:cNvPr id="100364"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atin typeface="+mn-lt"/>
              </a:defRPr>
            </a:lvl1pPr>
          </a:lstStyle>
          <a:p>
            <a:pPr>
              <a:defRPr/>
            </a:pPr>
            <a:endParaRPr lang="en-US"/>
          </a:p>
        </p:txBody>
      </p:sp>
      <p:sp>
        <p:nvSpPr>
          <p:cNvPr id="8" name="Rectangle 6"/>
          <p:cNvSpPr txBox="1">
            <a:spLocks noChangeArrowheads="1"/>
          </p:cNvSpPr>
          <p:nvPr userDrawn="1"/>
        </p:nvSpPr>
        <p:spPr bwMode="auto">
          <a:xfrm>
            <a:off x="7620000" y="6384925"/>
            <a:ext cx="1409700" cy="473075"/>
          </a:xfrm>
          <a:prstGeom prst="rect">
            <a:avLst/>
          </a:prstGeom>
          <a:noFill/>
          <a:ln w="9525">
            <a:noFill/>
            <a:miter lim="800000"/>
            <a:headEnd/>
            <a:tailEnd/>
          </a:ln>
          <a:effec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defRPr/>
            </a:pPr>
            <a:r>
              <a:rPr lang="en-US" altLang="en-US" sz="1200" b="1">
                <a:solidFill>
                  <a:schemeClr val="tx2"/>
                </a:solidFill>
                <a:latin typeface="Tahoma" panose="020B0604030504040204" pitchFamily="34" charset="0"/>
              </a:rPr>
              <a:t>14-</a:t>
            </a:r>
            <a:fld id="{2582D929-0799-4314-9231-A9D1CE441AAC}" type="slidenum">
              <a:rPr lang="en-US" altLang="en-US" sz="1200" b="1" smtClean="0">
                <a:solidFill>
                  <a:schemeClr val="tx2"/>
                </a:solidFill>
                <a:latin typeface="Tahoma" panose="020B0604030504040204" pitchFamily="34" charset="0"/>
              </a:rPr>
              <a:pPr algn="r" eaLnBrk="1" hangingPunct="1">
                <a:defRPr/>
              </a:pPr>
              <a:t>‹#›</a:t>
            </a:fld>
            <a:endParaRPr lang="en-US" altLang="en-US" sz="1200" b="1">
              <a:solidFill>
                <a:schemeClr val="tx2"/>
              </a:solidFill>
              <a:latin typeface="Tahoma" panose="020B0604030504040204" pitchFamily="34" charset="0"/>
            </a:endParaRPr>
          </a:p>
        </p:txBody>
      </p:sp>
    </p:spTree>
  </p:cSld>
  <p:clrMap bg1="lt1" tx1="dk1" bg2="lt2" tx2="dk2" accent1="accent1" accent2="accent2" accent3="accent3" accent4="accent4" accent5="accent5" accent6="accent6" hlink="hlink" folHlink="folHlink"/>
  <p:sldLayoutIdLst>
    <p:sldLayoutId id="2147483930" r:id="rId1"/>
    <p:sldLayoutId id="2147483931" r:id="rId2"/>
    <p:sldLayoutId id="2147483932" r:id="rId3"/>
    <p:sldLayoutId id="2147483922" r:id="rId4"/>
    <p:sldLayoutId id="2147483923" r:id="rId5"/>
    <p:sldLayoutId id="2147483924" r:id="rId6"/>
    <p:sldLayoutId id="2147483925" r:id="rId7"/>
    <p:sldLayoutId id="2147483926" r:id="rId8"/>
    <p:sldLayoutId id="2147483927" r:id="rId9"/>
    <p:sldLayoutId id="2147483928" r:id="rId10"/>
    <p:sldLayoutId id="2147483929" r:id="rId11"/>
  </p:sldLayoutIdLst>
  <p:hf hdr="0" ftr="0" dt="0"/>
  <p:txStyles>
    <p:title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Tahoma" pitchFamily="34" charset="0"/>
        </a:defRPr>
      </a:lvl2pPr>
      <a:lvl3pPr algn="ctr" rtl="0" eaLnBrk="0" fontAlgn="base" hangingPunct="0">
        <a:spcBef>
          <a:spcPct val="0"/>
        </a:spcBef>
        <a:spcAft>
          <a:spcPct val="0"/>
        </a:spcAft>
        <a:defRPr sz="3600" b="1">
          <a:solidFill>
            <a:schemeClr val="tx2"/>
          </a:solidFill>
          <a:latin typeface="Tahoma" pitchFamily="34" charset="0"/>
        </a:defRPr>
      </a:lvl3pPr>
      <a:lvl4pPr algn="ctr" rtl="0" eaLnBrk="0" fontAlgn="base" hangingPunct="0">
        <a:spcBef>
          <a:spcPct val="0"/>
        </a:spcBef>
        <a:spcAft>
          <a:spcPct val="0"/>
        </a:spcAft>
        <a:defRPr sz="3600" b="1">
          <a:solidFill>
            <a:schemeClr val="tx2"/>
          </a:solidFill>
          <a:latin typeface="Tahoma" pitchFamily="34" charset="0"/>
        </a:defRPr>
      </a:lvl4pPr>
      <a:lvl5pPr algn="ctr" rtl="0" eaLnBrk="0" fontAlgn="base" hangingPunct="0">
        <a:spcBef>
          <a:spcPct val="0"/>
        </a:spcBef>
        <a:spcAft>
          <a:spcPct val="0"/>
        </a:spcAft>
        <a:defRPr sz="3600" b="1">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24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400" b="1">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b="1">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400" b="1">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5.emf"/><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4.emf"/><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subTitle" idx="1"/>
          </p:nvPr>
        </p:nvSpPr>
        <p:spPr>
          <a:xfrm>
            <a:off x="152400" y="304800"/>
            <a:ext cx="8839200" cy="3200400"/>
          </a:xfrm>
        </p:spPr>
        <p:txBody>
          <a:bodyPr/>
          <a:lstStyle/>
          <a:p>
            <a:pPr eaLnBrk="1" hangingPunct="1"/>
            <a:r>
              <a:rPr lang="en-US" altLang="en-US" sz="5400" dirty="0">
                <a:solidFill>
                  <a:schemeClr val="tx2"/>
                </a:solidFill>
              </a:rPr>
              <a:t>Chapter 15 Lecture – Raising Capital</a:t>
            </a:r>
          </a:p>
        </p:txBody>
      </p:sp>
      <p:pic>
        <p:nvPicPr>
          <p:cNvPr id="7171"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133600"/>
            <a:ext cx="86868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74638" y="293688"/>
            <a:ext cx="8640762" cy="696912"/>
          </a:xfrm>
        </p:spPr>
        <p:txBody>
          <a:bodyPr/>
          <a:lstStyle/>
          <a:p>
            <a:pPr eaLnBrk="1" hangingPunct="1">
              <a:lnSpc>
                <a:spcPct val="80000"/>
              </a:lnSpc>
            </a:pPr>
            <a:r>
              <a:rPr lang="en-US" altLang="en-US" sz="3200"/>
              <a:t>Dutch or Uniform Price Auction Example</a:t>
            </a:r>
          </a:p>
        </p:txBody>
      </p:sp>
      <p:sp>
        <p:nvSpPr>
          <p:cNvPr id="21507" name="Text Box 4"/>
          <p:cNvSpPr txBox="1">
            <a:spLocks noChangeArrowheads="1"/>
          </p:cNvSpPr>
          <p:nvPr/>
        </p:nvSpPr>
        <p:spPr bwMode="auto">
          <a:xfrm>
            <a:off x="304800" y="1524000"/>
            <a:ext cx="8610600" cy="43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marL="342900" indent="-342900">
              <a:spcBef>
                <a:spcPct val="20000"/>
              </a:spcBef>
              <a:buClr>
                <a:schemeClr val="folHlink"/>
              </a:buClr>
              <a:buSzPct val="60000"/>
              <a:buFont typeface="Wingdings" panose="05000000000000000000" pitchFamily="2" charset="2"/>
              <a:buChar char="n"/>
              <a:defRPr sz="2400" b="1">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400" b="1">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b="1">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400" b="1">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9pPr>
          </a:lstStyle>
          <a:p>
            <a:pPr eaLnBrk="1" hangingPunct="1">
              <a:lnSpc>
                <a:spcPct val="80000"/>
              </a:lnSpc>
              <a:spcBef>
                <a:spcPct val="50000"/>
              </a:spcBef>
              <a:buClrTx/>
              <a:buSzTx/>
              <a:buFontTx/>
              <a:buNone/>
            </a:pPr>
            <a:r>
              <a:rPr lang="en-US" altLang="en-US" sz="2800">
                <a:latin typeface="Arial" panose="020B0604020202020204" pitchFamily="34" charset="0"/>
              </a:rPr>
              <a:t>The company wants to sell 1,500 shares of stock.</a:t>
            </a:r>
          </a:p>
        </p:txBody>
      </p:sp>
      <p:sp>
        <p:nvSpPr>
          <p:cNvPr id="21508" name="Text Box 6"/>
          <p:cNvSpPr txBox="1">
            <a:spLocks noChangeArrowheads="1"/>
          </p:cNvSpPr>
          <p:nvPr/>
        </p:nvSpPr>
        <p:spPr bwMode="auto">
          <a:xfrm>
            <a:off x="533400" y="3810000"/>
            <a:ext cx="83820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marL="342900" indent="-342900">
              <a:spcBef>
                <a:spcPct val="20000"/>
              </a:spcBef>
              <a:buClr>
                <a:schemeClr val="folHlink"/>
              </a:buClr>
              <a:buSzPct val="60000"/>
              <a:buFont typeface="Wingdings" panose="05000000000000000000" pitchFamily="2" charset="2"/>
              <a:buChar char="n"/>
              <a:defRPr sz="2400" b="1">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400" b="1">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b="1">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400" b="1">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9pPr>
          </a:lstStyle>
          <a:p>
            <a:pPr eaLnBrk="1" hangingPunct="1">
              <a:lnSpc>
                <a:spcPct val="70000"/>
              </a:lnSpc>
              <a:spcBef>
                <a:spcPct val="50000"/>
              </a:spcBef>
              <a:buClrTx/>
              <a:buSzTx/>
              <a:buFontTx/>
              <a:buNone/>
            </a:pPr>
            <a:r>
              <a:rPr lang="en-US" altLang="en-US">
                <a:latin typeface="Arial" panose="020B0604020202020204" pitchFamily="34" charset="0"/>
              </a:rPr>
              <a:t>The firm will sell 1,500 shares at $15 per share.</a:t>
            </a:r>
          </a:p>
          <a:p>
            <a:pPr eaLnBrk="1" hangingPunct="1">
              <a:lnSpc>
                <a:spcPct val="70000"/>
              </a:lnSpc>
              <a:spcBef>
                <a:spcPct val="50000"/>
              </a:spcBef>
              <a:buClrTx/>
              <a:buSzTx/>
              <a:buFontTx/>
              <a:buNone/>
            </a:pPr>
            <a:r>
              <a:rPr lang="en-US" altLang="en-US">
                <a:latin typeface="Arial" panose="020B0604020202020204" pitchFamily="34" charset="0"/>
              </a:rPr>
              <a:t>Bidders A, B, C, and D will get shares.</a:t>
            </a:r>
          </a:p>
        </p:txBody>
      </p:sp>
      <p:graphicFrame>
        <p:nvGraphicFramePr>
          <p:cNvPr id="21509" name="Object 7"/>
          <p:cNvGraphicFramePr>
            <a:graphicFrameLocks noGrp="1" noChangeAspect="1"/>
          </p:cNvGraphicFramePr>
          <p:nvPr>
            <p:ph sz="half" idx="1"/>
          </p:nvPr>
        </p:nvGraphicFramePr>
        <p:xfrm>
          <a:off x="2667000" y="2057400"/>
          <a:ext cx="3048000" cy="1625600"/>
        </p:xfrm>
        <a:graphic>
          <a:graphicData uri="http://schemas.openxmlformats.org/presentationml/2006/ole">
            <mc:AlternateContent xmlns:mc="http://schemas.openxmlformats.org/markup-compatibility/2006">
              <mc:Choice xmlns:v="urn:schemas-microsoft-com:vml" Requires="v">
                <p:oleObj spid="_x0000_s21515" name="Worksheet" r:id="rId4" imgW="2268433" imgH="1210116" progId="Excel.Sheet.8">
                  <p:embed/>
                </p:oleObj>
              </mc:Choice>
              <mc:Fallback>
                <p:oleObj name="Worksheet" r:id="rId4" imgW="2268433" imgH="1210116" progId="Excel.Sheet.8">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2057400"/>
                        <a:ext cx="3048000" cy="1625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1510" name="Object 9"/>
          <p:cNvGraphicFramePr>
            <a:graphicFrameLocks noGrp="1" noChangeAspect="1"/>
          </p:cNvGraphicFramePr>
          <p:nvPr>
            <p:ph sz="half" idx="4294967295"/>
          </p:nvPr>
        </p:nvGraphicFramePr>
        <p:xfrm>
          <a:off x="2438400" y="4595813"/>
          <a:ext cx="3733800" cy="1525587"/>
        </p:xfrm>
        <a:graphic>
          <a:graphicData uri="http://schemas.openxmlformats.org/presentationml/2006/ole">
            <mc:AlternateContent xmlns:mc="http://schemas.openxmlformats.org/markup-compatibility/2006">
              <mc:Choice xmlns:v="urn:schemas-microsoft-com:vml" Requires="v">
                <p:oleObj spid="_x0000_s21516" name="Worksheet" r:id="rId6" imgW="3029862" imgH="1238167" progId="Excel.Sheet.8">
                  <p:embed/>
                </p:oleObj>
              </mc:Choice>
              <mc:Fallback>
                <p:oleObj name="Worksheet" r:id="rId6" imgW="3029862" imgH="1238167" progId="Excel.Sheet.8">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38400" y="4595813"/>
                        <a:ext cx="3733800" cy="152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a:xfrm>
            <a:off x="457200" y="76200"/>
            <a:ext cx="7772400" cy="762000"/>
          </a:xfrm>
        </p:spPr>
        <p:txBody>
          <a:bodyPr/>
          <a:lstStyle/>
          <a:p>
            <a:pPr eaLnBrk="1" hangingPunct="1">
              <a:defRPr/>
            </a:pPr>
            <a:r>
              <a:rPr altLang="en-US" sz="2800" kern="1200"/>
              <a:t>Green Shoe Provision</a:t>
            </a:r>
          </a:p>
        </p:txBody>
      </p:sp>
      <p:sp>
        <p:nvSpPr>
          <p:cNvPr id="23555" name="Rectangle 3"/>
          <p:cNvSpPr>
            <a:spLocks noGrp="1" noChangeArrowheads="1"/>
          </p:cNvSpPr>
          <p:nvPr>
            <p:ph type="body" idx="1"/>
          </p:nvPr>
        </p:nvSpPr>
        <p:spPr>
          <a:xfrm>
            <a:off x="228600" y="850900"/>
            <a:ext cx="8763000" cy="2578100"/>
          </a:xfrm>
        </p:spPr>
        <p:txBody>
          <a:bodyPr/>
          <a:lstStyle/>
          <a:p>
            <a:pPr eaLnBrk="1" hangingPunct="1"/>
            <a:r>
              <a:rPr lang="en-US" altLang="en-US" sz="2000"/>
              <a:t>“</a:t>
            </a:r>
            <a:r>
              <a:rPr lang="en-US" altLang="en-US" sz="2000" i="1"/>
              <a:t>Overallotment Option”</a:t>
            </a:r>
            <a:endParaRPr lang="en-US" altLang="en-US" sz="2000"/>
          </a:p>
          <a:p>
            <a:pPr eaLnBrk="1" hangingPunct="1"/>
            <a:r>
              <a:rPr lang="en-US" altLang="en-US" sz="2000"/>
              <a:t>Allows syndicate to purchase an additional 15% of the issue from the issuer</a:t>
            </a:r>
          </a:p>
          <a:p>
            <a:pPr eaLnBrk="1" hangingPunct="1"/>
            <a:r>
              <a:rPr lang="en-US" altLang="en-US" sz="2000"/>
              <a:t>Allows the issue to be oversubscribed</a:t>
            </a:r>
          </a:p>
          <a:p>
            <a:pPr eaLnBrk="1" hangingPunct="1"/>
            <a:r>
              <a:rPr lang="en-US" altLang="en-US" sz="2000"/>
              <a:t>Provides some protection for the lead underwriter as they perform their price stabilization function</a:t>
            </a:r>
          </a:p>
          <a:p>
            <a:pPr eaLnBrk="1" hangingPunct="1"/>
            <a:r>
              <a:rPr lang="en-US" altLang="en-US" sz="2000"/>
              <a:t>In all IPO and SEO offerings but not in ordinary debt offerings</a:t>
            </a:r>
          </a:p>
        </p:txBody>
      </p:sp>
      <p:sp>
        <p:nvSpPr>
          <p:cNvPr id="23556" name="Rectangle 2"/>
          <p:cNvSpPr txBox="1">
            <a:spLocks noChangeArrowheads="1"/>
          </p:cNvSpPr>
          <p:nvPr/>
        </p:nvSpPr>
        <p:spPr bwMode="auto">
          <a:xfrm>
            <a:off x="533400" y="3413125"/>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defRPr sz="2400" b="1">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400" b="1">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b="1">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400" b="1">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9pPr>
          </a:lstStyle>
          <a:p>
            <a:pPr algn="ctr" eaLnBrk="1" hangingPunct="1">
              <a:spcBef>
                <a:spcPct val="0"/>
              </a:spcBef>
              <a:buClrTx/>
              <a:buSzTx/>
              <a:buFontTx/>
              <a:buNone/>
            </a:pPr>
            <a:r>
              <a:rPr lang="en-US" altLang="en-US" sz="2800">
                <a:solidFill>
                  <a:schemeClr val="tx2"/>
                </a:solidFill>
              </a:rPr>
              <a:t>Lockup Agreements</a:t>
            </a:r>
          </a:p>
        </p:txBody>
      </p:sp>
      <p:sp>
        <p:nvSpPr>
          <p:cNvPr id="5" name="Rectangle 3"/>
          <p:cNvSpPr txBox="1">
            <a:spLocks noChangeArrowheads="1"/>
          </p:cNvSpPr>
          <p:nvPr/>
        </p:nvSpPr>
        <p:spPr bwMode="auto">
          <a:xfrm>
            <a:off x="247650" y="4094163"/>
            <a:ext cx="8534400" cy="237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24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400" b="1">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b="1">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400" b="1">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pPr eaLnBrk="1" hangingPunct="1">
              <a:defRPr/>
            </a:pPr>
            <a:r>
              <a:rPr lang="en-US" altLang="en-US" sz="2000" kern="0" dirty="0"/>
              <a:t>Not legally required but common</a:t>
            </a:r>
          </a:p>
          <a:p>
            <a:pPr eaLnBrk="1" hangingPunct="1">
              <a:defRPr/>
            </a:pPr>
            <a:r>
              <a:rPr lang="en-US" altLang="en-US" sz="2000" kern="0" dirty="0"/>
              <a:t>Restricts insiders from selling IPO shares for a specified time period</a:t>
            </a:r>
          </a:p>
          <a:p>
            <a:pPr lvl="1" eaLnBrk="1" hangingPunct="1">
              <a:defRPr/>
            </a:pPr>
            <a:r>
              <a:rPr lang="en-US" altLang="en-US" sz="2000" kern="0" dirty="0"/>
              <a:t>Common lockup period = 180 days</a:t>
            </a:r>
          </a:p>
          <a:p>
            <a:pPr eaLnBrk="1" hangingPunct="1">
              <a:defRPr/>
            </a:pPr>
            <a:r>
              <a:rPr lang="en-US" altLang="en-US" sz="2000" kern="0" dirty="0"/>
              <a:t>Stock price tends to drop when the lockup period expires due to market anticipation of additional shares hitting the Street</a:t>
            </a:r>
          </a:p>
        </p:txBody>
      </p:sp>
    </p:spTree>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457200"/>
            <a:ext cx="7924800" cy="609600"/>
          </a:xfrm>
        </p:spPr>
        <p:txBody>
          <a:bodyPr/>
          <a:lstStyle/>
          <a:p>
            <a:pPr eaLnBrk="1" hangingPunct="1"/>
            <a:r>
              <a:rPr altLang="en-US"/>
              <a:t>Seasoned Equity Offerings</a:t>
            </a:r>
          </a:p>
        </p:txBody>
      </p:sp>
      <p:sp>
        <p:nvSpPr>
          <p:cNvPr id="25603" name="Rectangle 3"/>
          <p:cNvSpPr>
            <a:spLocks noGrp="1" noChangeArrowheads="1"/>
          </p:cNvSpPr>
          <p:nvPr>
            <p:ph type="body" idx="1"/>
          </p:nvPr>
        </p:nvSpPr>
        <p:spPr>
          <a:xfrm>
            <a:off x="266700" y="1295400"/>
            <a:ext cx="8305800" cy="5364163"/>
          </a:xfrm>
        </p:spPr>
        <p:txBody>
          <a:bodyPr/>
          <a:lstStyle/>
          <a:p>
            <a:pPr eaLnBrk="1" hangingPunct="1">
              <a:lnSpc>
                <a:spcPct val="110000"/>
              </a:lnSpc>
            </a:pPr>
            <a:r>
              <a:rPr lang="en-US" altLang="en-US"/>
              <a:t>Stock prices tend to decline when new equity is issued</a:t>
            </a:r>
          </a:p>
          <a:p>
            <a:pPr eaLnBrk="1" hangingPunct="1">
              <a:lnSpc>
                <a:spcPct val="110000"/>
              </a:lnSpc>
            </a:pPr>
            <a:r>
              <a:rPr lang="en-US" altLang="en-US"/>
              <a:t>Signaling explanations:</a:t>
            </a:r>
          </a:p>
          <a:p>
            <a:pPr lvl="1" eaLnBrk="1" hangingPunct="1">
              <a:lnSpc>
                <a:spcPct val="110000"/>
              </a:lnSpc>
            </a:pPr>
            <a:r>
              <a:rPr lang="en-US" altLang="en-US" u="sng"/>
              <a:t>Equity overvalued</a:t>
            </a:r>
            <a:r>
              <a:rPr lang="en-US" altLang="en-US"/>
              <a:t>: If management believes equity is overvalued, they would choose to issue stock shares</a:t>
            </a:r>
          </a:p>
          <a:p>
            <a:pPr lvl="1" eaLnBrk="1" hangingPunct="1">
              <a:lnSpc>
                <a:spcPct val="110000"/>
              </a:lnSpc>
            </a:pPr>
            <a:r>
              <a:rPr lang="en-US" altLang="en-US" u="sng"/>
              <a:t>Debt usage</a:t>
            </a:r>
            <a:r>
              <a:rPr lang="en-US" altLang="en-US"/>
              <a:t>: Issuing stock may indicate firm has too much debt and can not issue more debt</a:t>
            </a:r>
          </a:p>
          <a:p>
            <a:pPr eaLnBrk="1" hangingPunct="1">
              <a:lnSpc>
                <a:spcPct val="110000"/>
              </a:lnSpc>
            </a:pPr>
            <a:r>
              <a:rPr lang="en-US" altLang="en-US"/>
              <a:t>Issue costs</a:t>
            </a:r>
          </a:p>
          <a:p>
            <a:pPr lvl="1" eaLnBrk="1" hangingPunct="1">
              <a:lnSpc>
                <a:spcPct val="110000"/>
              </a:lnSpc>
            </a:pPr>
            <a:r>
              <a:rPr lang="en-US" altLang="en-US"/>
              <a:t>Issue costs for equity – direct and indirect - are significantly more than for debt</a:t>
            </a:r>
          </a:p>
        </p:txBody>
      </p:sp>
    </p:spTree>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152400"/>
            <a:ext cx="8001000" cy="762000"/>
          </a:xfrm>
        </p:spPr>
        <p:txBody>
          <a:bodyPr/>
          <a:lstStyle/>
          <a:p>
            <a:pPr eaLnBrk="1" hangingPunct="1"/>
            <a:r>
              <a:rPr altLang="en-US"/>
              <a:t>The Cost of Issuing Securities</a:t>
            </a:r>
          </a:p>
        </p:txBody>
      </p:sp>
      <p:pic>
        <p:nvPicPr>
          <p:cNvPr id="27651" name="Picture 6" descr="Chap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990600"/>
            <a:ext cx="84582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4"/>
          <p:cNvSpPr>
            <a:spLocks noGrp="1" noChangeArrowheads="1"/>
          </p:cNvSpPr>
          <p:nvPr>
            <p:ph type="title"/>
          </p:nvPr>
        </p:nvSpPr>
        <p:spPr>
          <a:xfrm>
            <a:off x="228600" y="609600"/>
            <a:ext cx="8763000" cy="685800"/>
          </a:xfrm>
        </p:spPr>
        <p:txBody>
          <a:bodyPr/>
          <a:lstStyle/>
          <a:p>
            <a:pPr eaLnBrk="1" hangingPunct="1">
              <a:defRPr/>
            </a:pPr>
            <a:r>
              <a:rPr sz="3200">
                <a:latin typeface="+mn-lt"/>
              </a:rPr>
              <a:t>How are Start-up Firms </a:t>
            </a:r>
            <a:br>
              <a:rPr sz="3200">
                <a:latin typeface="+mn-lt"/>
              </a:rPr>
            </a:br>
            <a:r>
              <a:rPr sz="3200">
                <a:latin typeface="+mn-lt"/>
              </a:rPr>
              <a:t>Unusually Financed</a:t>
            </a:r>
            <a:r>
              <a:rPr>
                <a:latin typeface="+mn-lt"/>
              </a:rPr>
              <a:t>?</a:t>
            </a:r>
          </a:p>
        </p:txBody>
      </p:sp>
      <p:sp>
        <p:nvSpPr>
          <p:cNvPr id="29699" name="Rectangle 5"/>
          <p:cNvSpPr>
            <a:spLocks noGrp="1" noChangeArrowheads="1"/>
          </p:cNvSpPr>
          <p:nvPr>
            <p:ph type="body" idx="1"/>
          </p:nvPr>
        </p:nvSpPr>
        <p:spPr>
          <a:xfrm>
            <a:off x="304800" y="1600200"/>
            <a:ext cx="8610600" cy="3581400"/>
          </a:xfrm>
        </p:spPr>
        <p:txBody>
          <a:bodyPr/>
          <a:lstStyle/>
          <a:p>
            <a:pPr eaLnBrk="1" hangingPunct="1"/>
            <a:r>
              <a:rPr lang="en-US" altLang="en-US" sz="2800"/>
              <a:t>Founder’s resources</a:t>
            </a:r>
          </a:p>
          <a:p>
            <a:pPr eaLnBrk="1" hangingPunct="1"/>
            <a:r>
              <a:rPr lang="en-US" altLang="en-US" sz="2800"/>
              <a:t>Angels</a:t>
            </a:r>
          </a:p>
          <a:p>
            <a:pPr eaLnBrk="1" hangingPunct="1"/>
            <a:r>
              <a:rPr lang="en-US" altLang="en-US" sz="2800"/>
              <a:t>Venture capital funds</a:t>
            </a:r>
          </a:p>
          <a:p>
            <a:pPr lvl="1" eaLnBrk="1" hangingPunct="1"/>
            <a:r>
              <a:rPr lang="en-US" altLang="en-US"/>
              <a:t>Most capital in fund is provided by institutional investors</a:t>
            </a:r>
          </a:p>
          <a:p>
            <a:pPr lvl="1" eaLnBrk="1" hangingPunct="1"/>
            <a:r>
              <a:rPr lang="en-US" altLang="en-US"/>
              <a:t>Managers of fund are called venture capitalists</a:t>
            </a:r>
          </a:p>
          <a:p>
            <a:pPr lvl="1" eaLnBrk="1" hangingPunct="1"/>
            <a:r>
              <a:rPr lang="en-US" altLang="en-US"/>
              <a:t>Venture capitalists (VCs) sit on boards of companies they fund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8"/>
          <p:cNvSpPr>
            <a:spLocks noGrp="1" noChangeArrowheads="1"/>
          </p:cNvSpPr>
          <p:nvPr>
            <p:ph type="title"/>
          </p:nvPr>
        </p:nvSpPr>
        <p:spPr>
          <a:xfrm>
            <a:off x="20638" y="838200"/>
            <a:ext cx="9144000" cy="457200"/>
          </a:xfrm>
        </p:spPr>
        <p:txBody>
          <a:bodyPr/>
          <a:lstStyle/>
          <a:p>
            <a:pPr eaLnBrk="1" hangingPunct="1">
              <a:defRPr/>
            </a:pPr>
            <a:r>
              <a:rPr sz="3200">
                <a:latin typeface="+mn-lt"/>
              </a:rPr>
              <a:t>Why Would a Company Consider</a:t>
            </a:r>
            <a:br>
              <a:rPr sz="3200">
                <a:latin typeface="+mn-lt"/>
              </a:rPr>
            </a:br>
            <a:r>
              <a:rPr sz="3200">
                <a:latin typeface="+mn-lt"/>
              </a:rPr>
              <a:t> Going Public?</a:t>
            </a:r>
          </a:p>
        </p:txBody>
      </p:sp>
      <p:sp>
        <p:nvSpPr>
          <p:cNvPr id="30723" name="Rectangle 9"/>
          <p:cNvSpPr>
            <a:spLocks noGrp="1" noChangeArrowheads="1"/>
          </p:cNvSpPr>
          <p:nvPr>
            <p:ph type="body" idx="1"/>
          </p:nvPr>
        </p:nvSpPr>
        <p:spPr>
          <a:xfrm>
            <a:off x="419100" y="1600200"/>
            <a:ext cx="8496300" cy="3657600"/>
          </a:xfrm>
        </p:spPr>
        <p:txBody>
          <a:bodyPr/>
          <a:lstStyle/>
          <a:p>
            <a:pPr eaLnBrk="1" hangingPunct="1"/>
            <a:r>
              <a:rPr lang="en-US" altLang="en-US" sz="2800"/>
              <a:t>Advantages of going public</a:t>
            </a:r>
          </a:p>
          <a:p>
            <a:pPr lvl="1" eaLnBrk="1" hangingPunct="1"/>
            <a:r>
              <a:rPr lang="en-US" altLang="en-US" sz="2800"/>
              <a:t>Current stockholders can diversify.</a:t>
            </a:r>
          </a:p>
          <a:p>
            <a:pPr lvl="1" eaLnBrk="1" hangingPunct="1"/>
            <a:r>
              <a:rPr lang="en-US" altLang="en-US" sz="2800"/>
              <a:t>Liquidity is increased.</a:t>
            </a:r>
          </a:p>
          <a:p>
            <a:pPr lvl="1" eaLnBrk="1" hangingPunct="1"/>
            <a:r>
              <a:rPr lang="en-US" altLang="en-US" sz="2800"/>
              <a:t>Easier to raise capital in the future.</a:t>
            </a:r>
          </a:p>
          <a:p>
            <a:pPr lvl="1" eaLnBrk="1" hangingPunct="1"/>
            <a:r>
              <a:rPr lang="en-US" altLang="en-US" sz="2800"/>
              <a:t>Going public establishes firm value.</a:t>
            </a:r>
          </a:p>
          <a:p>
            <a:pPr lvl="1" eaLnBrk="1" hangingPunct="1"/>
            <a:r>
              <a:rPr lang="en-US" altLang="en-US" sz="2800"/>
              <a:t>Makes it more feasible to use stock as employee incentives.</a:t>
            </a:r>
          </a:p>
          <a:p>
            <a:pPr lvl="1" eaLnBrk="1" hangingPunct="1"/>
            <a:r>
              <a:rPr lang="en-US" altLang="en-US" sz="2800"/>
              <a:t>Increases customer recognition.</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5"/>
          <p:cNvSpPr>
            <a:spLocks noGrp="1" noChangeArrowheads="1"/>
          </p:cNvSpPr>
          <p:nvPr>
            <p:ph type="title"/>
          </p:nvPr>
        </p:nvSpPr>
        <p:spPr>
          <a:xfrm>
            <a:off x="838200" y="304800"/>
            <a:ext cx="7793038" cy="685800"/>
          </a:xfrm>
        </p:spPr>
        <p:txBody>
          <a:bodyPr/>
          <a:lstStyle/>
          <a:p>
            <a:pPr eaLnBrk="1" hangingPunct="1">
              <a:defRPr/>
            </a:pPr>
            <a:r>
              <a:rPr>
                <a:latin typeface="+mn-lt"/>
              </a:rPr>
              <a:t>Disadvantages of Going Public</a:t>
            </a:r>
          </a:p>
        </p:txBody>
      </p:sp>
      <p:sp>
        <p:nvSpPr>
          <p:cNvPr id="31747" name="Rectangle 6"/>
          <p:cNvSpPr>
            <a:spLocks noGrp="1" noChangeArrowheads="1"/>
          </p:cNvSpPr>
          <p:nvPr>
            <p:ph type="body" idx="1"/>
          </p:nvPr>
        </p:nvSpPr>
        <p:spPr>
          <a:xfrm>
            <a:off x="50800" y="1371600"/>
            <a:ext cx="8864600" cy="3962400"/>
          </a:xfrm>
        </p:spPr>
        <p:txBody>
          <a:bodyPr/>
          <a:lstStyle/>
          <a:p>
            <a:pPr lvl="1" eaLnBrk="1" hangingPunct="1"/>
            <a:r>
              <a:rPr lang="en-US" altLang="en-US" sz="2800"/>
              <a:t>Must file numerous reports.</a:t>
            </a:r>
          </a:p>
          <a:p>
            <a:pPr lvl="1" eaLnBrk="1" hangingPunct="1"/>
            <a:r>
              <a:rPr lang="en-US" altLang="en-US" sz="2800"/>
              <a:t>Operating data must be disclosed.</a:t>
            </a:r>
          </a:p>
          <a:p>
            <a:pPr lvl="1" eaLnBrk="1" hangingPunct="1"/>
            <a:r>
              <a:rPr lang="en-US" altLang="en-US" sz="2800"/>
              <a:t>Officers must disclose holdings.</a:t>
            </a:r>
          </a:p>
          <a:p>
            <a:pPr lvl="1" eaLnBrk="1" hangingPunct="1"/>
            <a:r>
              <a:rPr lang="en-US" altLang="en-US" sz="2800"/>
              <a:t>Special “deals” to insiders will be more difficult to undertake.</a:t>
            </a:r>
          </a:p>
          <a:p>
            <a:pPr lvl="1" eaLnBrk="1" hangingPunct="1"/>
            <a:r>
              <a:rPr lang="en-US" altLang="en-US" sz="2800"/>
              <a:t>A small new issue may not be actively traded, so market-determined price may not reflect true value.</a:t>
            </a:r>
          </a:p>
          <a:p>
            <a:pPr lvl="1" eaLnBrk="1" hangingPunct="1"/>
            <a:r>
              <a:rPr lang="en-US" altLang="en-US" sz="2800"/>
              <a:t>Managing investor relations is time-consuming.</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4"/>
          <p:cNvSpPr>
            <a:spLocks noGrp="1" noChangeArrowheads="1"/>
          </p:cNvSpPr>
          <p:nvPr>
            <p:ph type="title"/>
          </p:nvPr>
        </p:nvSpPr>
        <p:spPr>
          <a:xfrm>
            <a:off x="838200" y="304800"/>
            <a:ext cx="7793038" cy="685800"/>
          </a:xfrm>
        </p:spPr>
        <p:txBody>
          <a:bodyPr/>
          <a:lstStyle/>
          <a:p>
            <a:pPr eaLnBrk="1" hangingPunct="1">
              <a:defRPr/>
            </a:pPr>
            <a:r>
              <a:rPr>
                <a:latin typeface="+mn-lt"/>
              </a:rPr>
              <a:t>What are Equity Carve-Outs?</a:t>
            </a:r>
          </a:p>
        </p:txBody>
      </p:sp>
      <p:sp>
        <p:nvSpPr>
          <p:cNvPr id="32771" name="Rectangle 5"/>
          <p:cNvSpPr>
            <a:spLocks noGrp="1" noChangeArrowheads="1"/>
          </p:cNvSpPr>
          <p:nvPr>
            <p:ph type="body" idx="1"/>
          </p:nvPr>
        </p:nvSpPr>
        <p:spPr>
          <a:xfrm>
            <a:off x="304800" y="1295400"/>
            <a:ext cx="8610600" cy="2286000"/>
          </a:xfrm>
        </p:spPr>
        <p:txBody>
          <a:bodyPr/>
          <a:lstStyle/>
          <a:p>
            <a:pPr eaLnBrk="1" hangingPunct="1"/>
            <a:r>
              <a:rPr lang="en-US" altLang="en-US"/>
              <a:t>A special IPO in which a parent company creates a new public company by selling stock in a subsidiary to outside investors.</a:t>
            </a:r>
          </a:p>
          <a:p>
            <a:pPr eaLnBrk="1" hangingPunct="1">
              <a:lnSpc>
                <a:spcPct val="90000"/>
              </a:lnSpc>
            </a:pPr>
            <a:r>
              <a:rPr lang="en-US" altLang="en-US"/>
              <a:t>Parent usually retains controlling interest in new public company. </a:t>
            </a:r>
          </a:p>
          <a:p>
            <a:pPr eaLnBrk="1" hangingPunct="1">
              <a:lnSpc>
                <a:spcPct val="90000"/>
              </a:lnSpc>
            </a:pPr>
            <a:endParaRPr lang="en-US" altLang="en-US"/>
          </a:p>
          <a:p>
            <a:pPr eaLnBrk="1" hangingPunct="1">
              <a:lnSpc>
                <a:spcPct val="90000"/>
              </a:lnSpc>
            </a:pPr>
            <a:endParaRPr lang="en-US" altLang="en-US"/>
          </a:p>
          <a:p>
            <a:pPr eaLnBrk="1" hangingPunct="1">
              <a:lnSpc>
                <a:spcPct val="90000"/>
              </a:lnSpc>
            </a:pPr>
            <a:r>
              <a:rPr lang="en-US" altLang="en-US"/>
              <a:t>A rights offering occurs when current shareholders get the first right to buy new shares.</a:t>
            </a:r>
          </a:p>
          <a:p>
            <a:pPr eaLnBrk="1" hangingPunct="1">
              <a:lnSpc>
                <a:spcPct val="90000"/>
              </a:lnSpc>
            </a:pPr>
            <a:r>
              <a:rPr lang="en-US" altLang="en-US"/>
              <a:t>Shareholders can either exercise the right and buy new shares, or sell the right to someone else.</a:t>
            </a:r>
          </a:p>
          <a:p>
            <a:pPr eaLnBrk="1" hangingPunct="1">
              <a:lnSpc>
                <a:spcPct val="90000"/>
              </a:lnSpc>
            </a:pPr>
            <a:r>
              <a:rPr lang="en-US" altLang="en-US"/>
              <a:t>Wealth of shareholders doesn’t change whether they exercise right or sell it.</a:t>
            </a:r>
          </a:p>
          <a:p>
            <a:pPr eaLnBrk="1" hangingPunct="1"/>
            <a:endParaRPr lang="en-US" altLang="en-US"/>
          </a:p>
        </p:txBody>
      </p:sp>
      <p:sp>
        <p:nvSpPr>
          <p:cNvPr id="7" name="Rectangle 7"/>
          <p:cNvSpPr txBox="1">
            <a:spLocks noChangeArrowheads="1"/>
          </p:cNvSpPr>
          <p:nvPr/>
        </p:nvSpPr>
        <p:spPr bwMode="auto">
          <a:xfrm>
            <a:off x="609600" y="3048000"/>
            <a:ext cx="7793038" cy="838200"/>
          </a:xfrm>
          <a:prstGeom prst="rect">
            <a:avLst/>
          </a:prstGeom>
          <a:noFill/>
          <a:ln w="9525">
            <a:noFill/>
            <a:miter lim="800000"/>
            <a:headEnd/>
            <a:tailEnd/>
          </a:ln>
          <a:effectLst/>
        </p:spPr>
        <p:txBody>
          <a:bodyPr anchor="b"/>
          <a:lstStyle/>
          <a:p>
            <a:pPr algn="ctr" eaLnBrk="1" hangingPunct="1">
              <a:defRPr/>
            </a:pPr>
            <a:r>
              <a:rPr lang="en-US" sz="2800" b="1" kern="0" dirty="0">
                <a:solidFill>
                  <a:schemeClr val="tx2"/>
                </a:solidFill>
                <a:latin typeface="+mn-lt"/>
                <a:ea typeface="+mj-ea"/>
                <a:cs typeface="+mj-cs"/>
              </a:rPr>
              <a:t>What is a Rights Offering?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7"/>
          <p:cNvSpPr>
            <a:spLocks noGrp="1" noChangeArrowheads="1"/>
          </p:cNvSpPr>
          <p:nvPr>
            <p:ph type="title"/>
          </p:nvPr>
        </p:nvSpPr>
        <p:spPr>
          <a:xfrm>
            <a:off x="838200" y="228600"/>
            <a:ext cx="7793038" cy="762000"/>
          </a:xfrm>
        </p:spPr>
        <p:txBody>
          <a:bodyPr/>
          <a:lstStyle/>
          <a:p>
            <a:pPr eaLnBrk="1" hangingPunct="1">
              <a:defRPr/>
            </a:pPr>
            <a:r>
              <a:rPr>
                <a:latin typeface="+mn-lt"/>
              </a:rPr>
              <a:t>What is Meant by Going Private?</a:t>
            </a:r>
          </a:p>
        </p:txBody>
      </p:sp>
      <p:sp>
        <p:nvSpPr>
          <p:cNvPr id="33795" name="Rectangle 8"/>
          <p:cNvSpPr>
            <a:spLocks noGrp="1" noChangeArrowheads="1"/>
          </p:cNvSpPr>
          <p:nvPr>
            <p:ph type="body" idx="1"/>
          </p:nvPr>
        </p:nvSpPr>
        <p:spPr>
          <a:xfrm>
            <a:off x="304800" y="1295400"/>
            <a:ext cx="8610600" cy="3657600"/>
          </a:xfrm>
        </p:spPr>
        <p:txBody>
          <a:bodyPr/>
          <a:lstStyle/>
          <a:p>
            <a:pPr eaLnBrk="1" hangingPunct="1"/>
            <a:r>
              <a:rPr lang="en-US" altLang="en-US" sz="2800"/>
              <a:t>Going private is the reverse of going public.</a:t>
            </a:r>
          </a:p>
          <a:p>
            <a:pPr eaLnBrk="1" hangingPunct="1"/>
            <a:r>
              <a:rPr lang="en-US" altLang="en-US" sz="2800"/>
              <a:t>Typically, the firm’s managers team up with a small group of outside investors and purchase all of the publicly held shares of the firm.</a:t>
            </a:r>
          </a:p>
          <a:p>
            <a:pPr eaLnBrk="1" hangingPunct="1"/>
            <a:r>
              <a:rPr lang="en-US" altLang="en-US" sz="2800"/>
              <a:t>The new equity holders usually use a large amount of debt financing, so such transactions are called  leveraged buyouts (LBOs).</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7"/>
          <p:cNvSpPr>
            <a:spLocks noGrp="1" noChangeArrowheads="1"/>
          </p:cNvSpPr>
          <p:nvPr>
            <p:ph type="title"/>
          </p:nvPr>
        </p:nvSpPr>
        <p:spPr>
          <a:xfrm>
            <a:off x="636588" y="304800"/>
            <a:ext cx="7794625" cy="609600"/>
          </a:xfrm>
        </p:spPr>
        <p:txBody>
          <a:bodyPr/>
          <a:lstStyle/>
          <a:p>
            <a:pPr eaLnBrk="1" hangingPunct="1">
              <a:defRPr/>
            </a:pPr>
            <a:r>
              <a:rPr>
                <a:latin typeface="+mn-lt"/>
              </a:rPr>
              <a:t>Advantages of Going Private</a:t>
            </a:r>
          </a:p>
        </p:txBody>
      </p:sp>
      <p:sp>
        <p:nvSpPr>
          <p:cNvPr id="34819" name="Rectangle 8"/>
          <p:cNvSpPr>
            <a:spLocks noGrp="1" noChangeArrowheads="1"/>
          </p:cNvSpPr>
          <p:nvPr>
            <p:ph type="body" idx="1"/>
          </p:nvPr>
        </p:nvSpPr>
        <p:spPr>
          <a:xfrm>
            <a:off x="228600" y="1066800"/>
            <a:ext cx="8610600" cy="4114800"/>
          </a:xfrm>
        </p:spPr>
        <p:txBody>
          <a:bodyPr/>
          <a:lstStyle/>
          <a:p>
            <a:pPr eaLnBrk="1" hangingPunct="1">
              <a:lnSpc>
                <a:spcPct val="90000"/>
              </a:lnSpc>
            </a:pPr>
            <a:r>
              <a:rPr lang="en-US" altLang="en-US"/>
              <a:t>Gives managers greater incentives and more flexibility in running the company.</a:t>
            </a:r>
          </a:p>
          <a:p>
            <a:pPr eaLnBrk="1" hangingPunct="1">
              <a:lnSpc>
                <a:spcPct val="90000"/>
              </a:lnSpc>
            </a:pPr>
            <a:r>
              <a:rPr lang="en-US" altLang="en-US"/>
              <a:t>Removes pressure to report high earnings in the short run.</a:t>
            </a:r>
          </a:p>
          <a:p>
            <a:pPr eaLnBrk="1" hangingPunct="1"/>
            <a:r>
              <a:rPr lang="en-US" altLang="en-US"/>
              <a:t>After several years as a private firm, owners typically go public again.  Firm is presumably operating more efficiently and sells for more. </a:t>
            </a:r>
          </a:p>
          <a:p>
            <a:pPr eaLnBrk="1" hangingPunct="1"/>
            <a:endParaRPr lang="en-US" altLang="en-US"/>
          </a:p>
          <a:p>
            <a:pPr eaLnBrk="1" hangingPunct="1"/>
            <a:endParaRPr lang="en-US" altLang="en-US"/>
          </a:p>
          <a:p>
            <a:pPr eaLnBrk="1" hangingPunct="1"/>
            <a:r>
              <a:rPr lang="en-US" altLang="en-US"/>
              <a:t>Firms that have recently gone private are normally leveraged to the hilt, so it’s difficult to raise new capital.</a:t>
            </a:r>
          </a:p>
          <a:p>
            <a:pPr eaLnBrk="1" hangingPunct="1"/>
            <a:r>
              <a:rPr lang="en-US" altLang="en-US"/>
              <a:t>A difficult period that normally could be weathered might bankrupt the company.</a:t>
            </a:r>
          </a:p>
          <a:p>
            <a:pPr eaLnBrk="1" hangingPunct="1">
              <a:lnSpc>
                <a:spcPct val="90000"/>
              </a:lnSpc>
            </a:pPr>
            <a:endParaRPr lang="en-US" altLang="en-US"/>
          </a:p>
        </p:txBody>
      </p:sp>
      <p:sp>
        <p:nvSpPr>
          <p:cNvPr id="6" name="Rectangle 7"/>
          <p:cNvSpPr txBox="1">
            <a:spLocks noChangeArrowheads="1"/>
          </p:cNvSpPr>
          <p:nvPr/>
        </p:nvSpPr>
        <p:spPr bwMode="auto">
          <a:xfrm>
            <a:off x="914400" y="3581400"/>
            <a:ext cx="7793038" cy="838200"/>
          </a:xfrm>
          <a:prstGeom prst="rect">
            <a:avLst/>
          </a:prstGeom>
          <a:noFill/>
          <a:ln w="9525">
            <a:noFill/>
            <a:miter lim="800000"/>
            <a:headEnd/>
            <a:tailEnd/>
          </a:ln>
          <a:effectLst/>
        </p:spPr>
        <p:txBody>
          <a:bodyPr anchor="b"/>
          <a:lstStyle/>
          <a:p>
            <a:pPr algn="ctr" eaLnBrk="1" hangingPunct="1">
              <a:defRPr/>
            </a:pPr>
            <a:r>
              <a:rPr lang="en-US" sz="2800" b="1" kern="0" dirty="0">
                <a:solidFill>
                  <a:schemeClr val="tx2"/>
                </a:solidFill>
                <a:latin typeface="+mn-lt"/>
                <a:ea typeface="+mj-ea"/>
                <a:cs typeface="+mj-cs"/>
              </a:rPr>
              <a:t>Disadvantages of going private</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674688" y="304800"/>
            <a:ext cx="7794625" cy="838200"/>
          </a:xfrm>
        </p:spPr>
        <p:txBody>
          <a:bodyPr/>
          <a:lstStyle/>
          <a:p>
            <a:r>
              <a:rPr lang="en-US" altLang="en-US"/>
              <a:t>Learning Objectives</a:t>
            </a:r>
          </a:p>
        </p:txBody>
      </p:sp>
      <p:sp>
        <p:nvSpPr>
          <p:cNvPr id="8195" name="Rectangle 3"/>
          <p:cNvSpPr>
            <a:spLocks noChangeArrowheads="1"/>
          </p:cNvSpPr>
          <p:nvPr/>
        </p:nvSpPr>
        <p:spPr bwMode="auto">
          <a:xfrm>
            <a:off x="488950" y="1600200"/>
            <a:ext cx="85344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2400" b="1">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400" b="1">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b="1">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400" b="1">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9pPr>
          </a:lstStyle>
          <a:p>
            <a:pPr>
              <a:spcBef>
                <a:spcPct val="0"/>
              </a:spcBef>
              <a:buClrTx/>
              <a:buSzTx/>
              <a:buFontTx/>
              <a:buNone/>
            </a:pPr>
            <a:r>
              <a:rPr lang="en-US" altLang="en-US">
                <a:latin typeface="Arial" panose="020B0604020202020204" pitchFamily="34" charset="0"/>
              </a:rPr>
              <a:t>After studying this chapter, you should be able to:</a:t>
            </a:r>
          </a:p>
          <a:p>
            <a:pPr>
              <a:spcBef>
                <a:spcPct val="0"/>
              </a:spcBef>
              <a:buClrTx/>
              <a:buSzTx/>
              <a:buFontTx/>
              <a:buNone/>
            </a:pPr>
            <a:endParaRPr lang="en-US" altLang="en-US">
              <a:latin typeface="Arial" panose="020B0604020202020204" pitchFamily="34" charset="0"/>
            </a:endParaRPr>
          </a:p>
          <a:p>
            <a:pPr>
              <a:spcBef>
                <a:spcPct val="0"/>
              </a:spcBef>
              <a:buClrTx/>
              <a:buSzTx/>
              <a:buFontTx/>
              <a:buNone/>
            </a:pPr>
            <a:r>
              <a:rPr lang="en-US" altLang="en-US">
                <a:solidFill>
                  <a:srgbClr val="FF0000"/>
                </a:solidFill>
                <a:latin typeface="Arial" panose="020B0604020202020204" pitchFamily="34" charset="0"/>
              </a:rPr>
              <a:t>LO1</a:t>
            </a:r>
            <a:r>
              <a:rPr lang="en-US" altLang="en-US" b="0">
                <a:latin typeface="Arial" panose="020B0604020202020204" pitchFamily="34" charset="0"/>
              </a:rPr>
              <a:t> Explain the venture capital market and its role in the financing of new, high-risk ventures.</a:t>
            </a:r>
          </a:p>
          <a:p>
            <a:pPr>
              <a:spcBef>
                <a:spcPct val="0"/>
              </a:spcBef>
              <a:buClrTx/>
              <a:buSzTx/>
              <a:buFontTx/>
              <a:buNone/>
            </a:pPr>
            <a:endParaRPr lang="en-US" altLang="en-US" b="0">
              <a:latin typeface="Arial" panose="020B0604020202020204" pitchFamily="34" charset="0"/>
            </a:endParaRPr>
          </a:p>
          <a:p>
            <a:pPr>
              <a:spcBef>
                <a:spcPct val="0"/>
              </a:spcBef>
              <a:buClrTx/>
              <a:buSzTx/>
              <a:buFontTx/>
              <a:buNone/>
            </a:pPr>
            <a:r>
              <a:rPr lang="en-US" altLang="en-US">
                <a:solidFill>
                  <a:srgbClr val="FF0000"/>
                </a:solidFill>
                <a:latin typeface="Arial" panose="020B0604020202020204" pitchFamily="34" charset="0"/>
              </a:rPr>
              <a:t>LO2</a:t>
            </a:r>
            <a:r>
              <a:rPr lang="en-US" altLang="en-US" b="0">
                <a:latin typeface="Arial" panose="020B0604020202020204" pitchFamily="34" charset="0"/>
              </a:rPr>
              <a:t> Describe how securities are sold to the public and the role of investment banks in the process.</a:t>
            </a:r>
          </a:p>
          <a:p>
            <a:pPr>
              <a:spcBef>
                <a:spcPct val="0"/>
              </a:spcBef>
              <a:buClrTx/>
              <a:buSzTx/>
              <a:buFontTx/>
              <a:buNone/>
            </a:pPr>
            <a:endParaRPr lang="en-US" altLang="en-US" b="0">
              <a:latin typeface="Arial" panose="020B0604020202020204" pitchFamily="34" charset="0"/>
            </a:endParaRPr>
          </a:p>
          <a:p>
            <a:pPr>
              <a:spcBef>
                <a:spcPct val="0"/>
              </a:spcBef>
              <a:buClrTx/>
              <a:buSzTx/>
              <a:buFontTx/>
              <a:buNone/>
            </a:pPr>
            <a:r>
              <a:rPr lang="en-US" altLang="en-US">
                <a:solidFill>
                  <a:srgbClr val="FF0000"/>
                </a:solidFill>
                <a:latin typeface="Arial" panose="020B0604020202020204" pitchFamily="34" charset="0"/>
              </a:rPr>
              <a:t>LO3</a:t>
            </a:r>
            <a:r>
              <a:rPr lang="en-US" altLang="en-US" b="0">
                <a:latin typeface="Arial" panose="020B0604020202020204" pitchFamily="34" charset="0"/>
              </a:rPr>
              <a:t> Explain initial public offerings and identify some of the costs of going public</a:t>
            </a:r>
            <a:r>
              <a:rPr lang="en-US" altLang="en-US" sz="1800" b="0">
                <a:latin typeface="Arial" panose="020B0604020202020204" pitchFamily="34" charset="0"/>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304800" y="228600"/>
            <a:ext cx="8610600" cy="685800"/>
          </a:xfrm>
          <a:extLst>
            <a:ext uri="{91240B29-F687-4F45-9708-019B960494DF}">
              <a14:hiddenLine xmlns:a14="http://schemas.microsoft.com/office/drawing/2010/main" w="9525">
                <a:solidFill>
                  <a:srgbClr val="FF9900"/>
                </a:solidFill>
                <a:miter lim="800000"/>
                <a:headEnd/>
                <a:tailEnd/>
              </a14:hiddenLine>
            </a:ext>
          </a:extLst>
        </p:spPr>
        <p:txBody>
          <a:bodyPr/>
          <a:lstStyle/>
          <a:p>
            <a:pPr>
              <a:lnSpc>
                <a:spcPct val="70000"/>
              </a:lnSpc>
            </a:pPr>
            <a:r>
              <a:rPr altLang="en-US" sz="2800"/>
              <a:t>More on Angel Investors </a:t>
            </a:r>
            <a:r>
              <a:rPr altLang="en-US" sz="2800">
                <a:solidFill>
                  <a:srgbClr val="7030A0"/>
                </a:solidFill>
              </a:rPr>
              <a:t>(vs. private investors)</a:t>
            </a:r>
          </a:p>
        </p:txBody>
      </p:sp>
      <p:sp>
        <p:nvSpPr>
          <p:cNvPr id="30723" name="Rectangle 3"/>
          <p:cNvSpPr>
            <a:spLocks noGrp="1" noChangeArrowheads="1"/>
          </p:cNvSpPr>
          <p:nvPr>
            <p:ph type="body" idx="1"/>
          </p:nvPr>
        </p:nvSpPr>
        <p:spPr>
          <a:xfrm>
            <a:off x="284163" y="1676400"/>
            <a:ext cx="8564562" cy="3886200"/>
          </a:xfrm>
        </p:spPr>
        <p:txBody>
          <a:bodyPr/>
          <a:lstStyle/>
          <a:p>
            <a:pPr>
              <a:defRPr/>
            </a:pPr>
            <a:r>
              <a:rPr lang="en-US" altLang="en-US" sz="2800" dirty="0"/>
              <a:t>Invest money in seed, startup </a:t>
            </a:r>
          </a:p>
          <a:p>
            <a:pPr>
              <a:buFontTx/>
              <a:buNone/>
              <a:defRPr/>
            </a:pPr>
            <a:r>
              <a:rPr lang="en-US" altLang="en-US" sz="2800" dirty="0"/>
              <a:t>           and early stage companies</a:t>
            </a:r>
          </a:p>
          <a:p>
            <a:pPr>
              <a:defRPr/>
            </a:pPr>
            <a:r>
              <a:rPr lang="en-US" altLang="en-US" sz="2800" dirty="0"/>
              <a:t>Invest time in entrepreneurs and their companies</a:t>
            </a:r>
          </a:p>
          <a:p>
            <a:pPr lvl="3">
              <a:defRPr/>
            </a:pPr>
            <a:r>
              <a:rPr lang="en-US" altLang="en-US" sz="2800" dirty="0">
                <a:ea typeface="+mn-ea"/>
                <a:cs typeface="+mn-cs"/>
              </a:rPr>
              <a:t>Business acumen</a:t>
            </a:r>
          </a:p>
          <a:p>
            <a:pPr lvl="3">
              <a:defRPr/>
            </a:pPr>
            <a:r>
              <a:rPr lang="en-US" altLang="en-US" sz="2800" dirty="0">
                <a:ea typeface="+mn-ea"/>
                <a:cs typeface="+mn-cs"/>
              </a:rPr>
              <a:t>Mentoring and coaching</a:t>
            </a:r>
          </a:p>
          <a:p>
            <a:pPr lvl="3">
              <a:defRPr/>
            </a:pPr>
            <a:r>
              <a:rPr lang="en-US" altLang="en-US" sz="2800" dirty="0">
                <a:ea typeface="+mn-ea"/>
                <a:cs typeface="+mn-cs"/>
              </a:rPr>
              <a:t>Serve on boards</a:t>
            </a:r>
          </a:p>
          <a:p>
            <a:pPr lvl="3">
              <a:defRPr/>
            </a:pPr>
            <a:r>
              <a:rPr lang="en-US" altLang="en-US" sz="2800" dirty="0">
                <a:ea typeface="+mn-ea"/>
                <a:cs typeface="+mn-cs"/>
              </a:rPr>
              <a:t>Make business introductions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52400" y="304800"/>
            <a:ext cx="8686800" cy="990600"/>
          </a:xfrm>
        </p:spPr>
        <p:txBody>
          <a:bodyPr/>
          <a:lstStyle/>
          <a:p>
            <a:r>
              <a:rPr altLang="en-US" sz="3200"/>
              <a:t>Who are these Angel Investors</a:t>
            </a:r>
          </a:p>
        </p:txBody>
      </p:sp>
      <p:sp>
        <p:nvSpPr>
          <p:cNvPr id="37891" name="Rectangle 3"/>
          <p:cNvSpPr>
            <a:spLocks noGrp="1" noChangeArrowheads="1"/>
          </p:cNvSpPr>
          <p:nvPr>
            <p:ph type="body" idx="1"/>
          </p:nvPr>
        </p:nvSpPr>
        <p:spPr>
          <a:xfrm>
            <a:off x="609600" y="1600200"/>
            <a:ext cx="8229600" cy="3200400"/>
          </a:xfrm>
        </p:spPr>
        <p:txBody>
          <a:bodyPr/>
          <a:lstStyle/>
          <a:p>
            <a:r>
              <a:rPr lang="en-US" altLang="en-US" sz="2800"/>
              <a:t>Often successful, exited entrepreneurs or retired business persons – active investors</a:t>
            </a:r>
          </a:p>
          <a:p>
            <a:pPr lvl="1"/>
            <a:r>
              <a:rPr lang="en-US" altLang="en-US" sz="2800"/>
              <a:t>Invest both time and money in companies</a:t>
            </a:r>
          </a:p>
          <a:p>
            <a:r>
              <a:rPr lang="en-US" altLang="en-US" sz="2800"/>
              <a:t>Accredited Investors - SEC definition</a:t>
            </a:r>
          </a:p>
          <a:p>
            <a:r>
              <a:rPr lang="en-US" altLang="en-US" sz="2800"/>
              <a:t>Angels invest their own money </a:t>
            </a:r>
            <a:r>
              <a:rPr lang="en-US" altLang="en-US" sz="2800">
                <a:solidFill>
                  <a:srgbClr val="FF0000"/>
                </a:solidFill>
              </a:rPr>
              <a:t>(not money managers)</a:t>
            </a:r>
          </a:p>
          <a:p>
            <a:r>
              <a:rPr lang="en-US" altLang="en-US" sz="2800"/>
              <a:t>Investing in local companies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304800"/>
            <a:ext cx="8534400" cy="990600"/>
          </a:xfrm>
        </p:spPr>
        <p:txBody>
          <a:bodyPr/>
          <a:lstStyle/>
          <a:p>
            <a:pPr algn="l"/>
            <a:r>
              <a:rPr altLang="en-US" sz="2800"/>
              <a:t>Motivation: Why Become an Angel Investor?</a:t>
            </a:r>
          </a:p>
        </p:txBody>
      </p:sp>
      <p:sp>
        <p:nvSpPr>
          <p:cNvPr id="39939" name="Rectangle 3"/>
          <p:cNvSpPr>
            <a:spLocks noGrp="1" noChangeArrowheads="1"/>
          </p:cNvSpPr>
          <p:nvPr>
            <p:ph type="body" idx="1"/>
          </p:nvPr>
        </p:nvSpPr>
        <p:spPr>
          <a:xfrm>
            <a:off x="609600" y="1600200"/>
            <a:ext cx="8229600" cy="3382963"/>
          </a:xfrm>
        </p:spPr>
        <p:txBody>
          <a:bodyPr/>
          <a:lstStyle/>
          <a:p>
            <a:pPr marL="609600" indent="-609600">
              <a:lnSpc>
                <a:spcPct val="90000"/>
              </a:lnSpc>
            </a:pPr>
            <a:r>
              <a:rPr lang="en-US" altLang="en-US" sz="2800"/>
              <a:t>Helping entrepreneurs</a:t>
            </a:r>
          </a:p>
          <a:p>
            <a:pPr marL="609600" indent="-609600">
              <a:lnSpc>
                <a:spcPct val="90000"/>
              </a:lnSpc>
            </a:pPr>
            <a:r>
              <a:rPr lang="en-US" altLang="en-US" sz="2800"/>
              <a:t>Stay engaged – using skills and</a:t>
            </a:r>
          </a:p>
          <a:p>
            <a:pPr marL="609600" indent="-609600">
              <a:lnSpc>
                <a:spcPct val="90000"/>
              </a:lnSpc>
              <a:buFontTx/>
              <a:buNone/>
            </a:pPr>
            <a:r>
              <a:rPr lang="en-US" altLang="en-US" sz="2800"/>
              <a:t>          experiences to help build a business</a:t>
            </a:r>
          </a:p>
          <a:p>
            <a:pPr marL="609600" indent="-609600">
              <a:lnSpc>
                <a:spcPct val="90000"/>
              </a:lnSpc>
            </a:pPr>
            <a:r>
              <a:rPr lang="en-US" altLang="en-US" sz="2800">
                <a:cs typeface="Times New Roman" panose="02020603050405020304" pitchFamily="18" charset="0"/>
              </a:rPr>
              <a:t>Giving back to community or university</a:t>
            </a:r>
          </a:p>
          <a:p>
            <a:pPr marL="609600" indent="-609600">
              <a:lnSpc>
                <a:spcPct val="90000"/>
              </a:lnSpc>
            </a:pPr>
            <a:r>
              <a:rPr lang="en-US" altLang="en-US" sz="2800"/>
              <a:t>An active form of investing – </a:t>
            </a:r>
          </a:p>
          <a:p>
            <a:pPr marL="609600" indent="-609600">
              <a:lnSpc>
                <a:spcPct val="90000"/>
              </a:lnSpc>
              <a:buFontTx/>
              <a:buNone/>
            </a:pPr>
            <a:r>
              <a:rPr lang="en-US" altLang="en-US" sz="2800"/>
              <a:t>          not just watching markets</a:t>
            </a:r>
          </a:p>
          <a:p>
            <a:pPr marL="609600" indent="-609600">
              <a:lnSpc>
                <a:spcPct val="90000"/>
              </a:lnSpc>
            </a:pPr>
            <a:r>
              <a:rPr lang="en-US" altLang="en-US" sz="2800">
                <a:cs typeface="Times New Roman" panose="02020603050405020304" pitchFamily="18" charset="0"/>
              </a:rPr>
              <a:t>Return on Investment is the metric</a:t>
            </a:r>
            <a:r>
              <a:rPr lang="en-US" altLang="en-US" sz="2800"/>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026"/>
          <p:cNvSpPr>
            <a:spLocks noGrp="1" noChangeArrowheads="1"/>
          </p:cNvSpPr>
          <p:nvPr>
            <p:ph type="title"/>
          </p:nvPr>
        </p:nvSpPr>
        <p:spPr>
          <a:xfrm>
            <a:off x="381000" y="122238"/>
            <a:ext cx="8382000" cy="838200"/>
          </a:xfrm>
        </p:spPr>
        <p:txBody>
          <a:bodyPr/>
          <a:lstStyle/>
          <a:p>
            <a:r>
              <a:rPr lang="en-US" altLang="en-US" sz="3200"/>
              <a:t>Entrepreneur-Friendly Communities</a:t>
            </a:r>
          </a:p>
        </p:txBody>
      </p:sp>
      <p:sp>
        <p:nvSpPr>
          <p:cNvPr id="41987" name="Oval 1027"/>
          <p:cNvSpPr>
            <a:spLocks noChangeArrowheads="1"/>
          </p:cNvSpPr>
          <p:nvPr/>
        </p:nvSpPr>
        <p:spPr bwMode="auto">
          <a:xfrm>
            <a:off x="4419600" y="1295400"/>
            <a:ext cx="1981200" cy="9906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folHlink"/>
              </a:buClr>
              <a:buSzPct val="60000"/>
              <a:buFont typeface="Wingdings" panose="05000000000000000000" pitchFamily="2" charset="2"/>
              <a:buChar char="n"/>
              <a:defRPr sz="2400" b="1">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400" b="1">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b="1">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400" b="1">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9pPr>
          </a:lstStyle>
          <a:p>
            <a:pPr algn="ctr">
              <a:lnSpc>
                <a:spcPct val="70000"/>
              </a:lnSpc>
              <a:spcBef>
                <a:spcPct val="5000"/>
              </a:spcBef>
              <a:buClrTx/>
              <a:buSzTx/>
              <a:buFontTx/>
              <a:buNone/>
            </a:pPr>
            <a:r>
              <a:rPr lang="en-US" altLang="en-US" sz="1800" b="0">
                <a:latin typeface="Arial" panose="020B0604020202020204" pitchFamily="34" charset="0"/>
              </a:rPr>
              <a:t>Service</a:t>
            </a:r>
          </a:p>
          <a:p>
            <a:pPr algn="ctr">
              <a:lnSpc>
                <a:spcPct val="70000"/>
              </a:lnSpc>
              <a:spcBef>
                <a:spcPct val="5000"/>
              </a:spcBef>
              <a:buClrTx/>
              <a:buSzTx/>
              <a:buFontTx/>
              <a:buNone/>
            </a:pPr>
            <a:r>
              <a:rPr lang="en-US" altLang="en-US" sz="1800" b="0">
                <a:latin typeface="Arial" panose="020B0604020202020204" pitchFamily="34" charset="0"/>
              </a:rPr>
              <a:t>Providers</a:t>
            </a:r>
          </a:p>
        </p:txBody>
      </p:sp>
      <p:grpSp>
        <p:nvGrpSpPr>
          <p:cNvPr id="41988" name="Group 1028"/>
          <p:cNvGrpSpPr>
            <a:grpSpLocks/>
          </p:cNvGrpSpPr>
          <p:nvPr/>
        </p:nvGrpSpPr>
        <p:grpSpPr bwMode="auto">
          <a:xfrm>
            <a:off x="304800" y="4191000"/>
            <a:ext cx="2667000" cy="1752600"/>
            <a:chOff x="192" y="2640"/>
            <a:chExt cx="1680" cy="1104"/>
          </a:xfrm>
        </p:grpSpPr>
        <p:sp>
          <p:nvSpPr>
            <p:cNvPr id="42009" name="Oval 1029"/>
            <p:cNvSpPr>
              <a:spLocks noChangeArrowheads="1"/>
            </p:cNvSpPr>
            <p:nvPr/>
          </p:nvSpPr>
          <p:spPr bwMode="auto">
            <a:xfrm>
              <a:off x="192" y="2640"/>
              <a:ext cx="1344" cy="672"/>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folHlink"/>
                </a:buClr>
                <a:buSzPct val="60000"/>
                <a:buFont typeface="Wingdings" panose="05000000000000000000" pitchFamily="2" charset="2"/>
                <a:buChar char="n"/>
                <a:defRPr sz="2400" b="1">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400" b="1">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b="1">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400" b="1">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9pPr>
            </a:lstStyle>
            <a:p>
              <a:pPr algn="ctr">
                <a:lnSpc>
                  <a:spcPct val="70000"/>
                </a:lnSpc>
                <a:spcBef>
                  <a:spcPct val="5000"/>
                </a:spcBef>
                <a:buClrTx/>
                <a:buSzTx/>
                <a:buFontTx/>
                <a:buNone/>
              </a:pPr>
              <a:r>
                <a:rPr lang="en-US" altLang="en-US" sz="2000" b="0">
                  <a:solidFill>
                    <a:schemeClr val="bg1"/>
                  </a:solidFill>
                  <a:latin typeface="Arial" panose="020B0604020202020204" pitchFamily="34" charset="0"/>
                </a:rPr>
                <a:t>Entrepreneurship</a:t>
              </a:r>
            </a:p>
            <a:p>
              <a:pPr algn="ctr">
                <a:lnSpc>
                  <a:spcPct val="70000"/>
                </a:lnSpc>
                <a:spcBef>
                  <a:spcPct val="5000"/>
                </a:spcBef>
                <a:buClrTx/>
                <a:buSzTx/>
                <a:buFontTx/>
                <a:buNone/>
              </a:pPr>
              <a:r>
                <a:rPr lang="en-US" altLang="en-US" sz="2000" b="0">
                  <a:solidFill>
                    <a:schemeClr val="bg1"/>
                  </a:solidFill>
                  <a:latin typeface="Arial" panose="020B0604020202020204" pitchFamily="34" charset="0"/>
                </a:rPr>
                <a:t>Center</a:t>
              </a:r>
            </a:p>
          </p:txBody>
        </p:sp>
        <p:sp>
          <p:nvSpPr>
            <p:cNvPr id="42010" name="Oval 1030"/>
            <p:cNvSpPr>
              <a:spLocks noChangeArrowheads="1"/>
            </p:cNvSpPr>
            <p:nvPr/>
          </p:nvSpPr>
          <p:spPr bwMode="auto">
            <a:xfrm>
              <a:off x="582" y="3124"/>
              <a:ext cx="1290" cy="620"/>
            </a:xfrm>
            <a:prstGeom prst="ellipse">
              <a:avLst/>
            </a:prstGeom>
            <a:solidFill>
              <a:schemeClr val="folHlink"/>
            </a:solidFill>
            <a:ln w="9525">
              <a:solidFill>
                <a:schemeClr val="fo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folHlink"/>
                </a:buClr>
                <a:buSzPct val="60000"/>
                <a:buFont typeface="Wingdings" panose="05000000000000000000" pitchFamily="2" charset="2"/>
                <a:buChar char="n"/>
                <a:defRPr sz="2400" b="1">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400" b="1">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b="1">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400" b="1">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9pPr>
            </a:lstStyle>
            <a:p>
              <a:pPr algn="ctr">
                <a:lnSpc>
                  <a:spcPct val="75000"/>
                </a:lnSpc>
                <a:spcBef>
                  <a:spcPct val="5000"/>
                </a:spcBef>
                <a:buClrTx/>
                <a:buSzTx/>
                <a:buFont typeface="Wingdings" panose="05000000000000000000" pitchFamily="2" charset="2"/>
                <a:buChar char="Ø"/>
              </a:pPr>
              <a:r>
                <a:rPr lang="en-US" altLang="en-US" sz="1600">
                  <a:solidFill>
                    <a:schemeClr val="bg1"/>
                  </a:solidFill>
                  <a:latin typeface="Arial" panose="020B0604020202020204" pitchFamily="34" charset="0"/>
                </a:rPr>
                <a:t>Bus Plans</a:t>
              </a:r>
            </a:p>
            <a:p>
              <a:pPr algn="ctr">
                <a:lnSpc>
                  <a:spcPct val="75000"/>
                </a:lnSpc>
                <a:spcBef>
                  <a:spcPct val="5000"/>
                </a:spcBef>
                <a:buClrTx/>
                <a:buSzTx/>
                <a:buFont typeface="Wingdings" panose="05000000000000000000" pitchFamily="2" charset="2"/>
                <a:buChar char="Ø"/>
              </a:pPr>
              <a:r>
                <a:rPr lang="en-US" altLang="en-US" sz="1600">
                  <a:solidFill>
                    <a:schemeClr val="bg1"/>
                  </a:solidFill>
                  <a:latin typeface="Arial" panose="020B0604020202020204" pitchFamily="34" charset="0"/>
                </a:rPr>
                <a:t>Education</a:t>
              </a:r>
            </a:p>
            <a:p>
              <a:pPr algn="ctr">
                <a:lnSpc>
                  <a:spcPct val="75000"/>
                </a:lnSpc>
                <a:spcBef>
                  <a:spcPct val="5000"/>
                </a:spcBef>
                <a:buClrTx/>
                <a:buSzTx/>
                <a:buFont typeface="Wingdings" panose="05000000000000000000" pitchFamily="2" charset="2"/>
                <a:buChar char="Ø"/>
              </a:pPr>
              <a:r>
                <a:rPr lang="en-US" altLang="en-US" sz="1600">
                  <a:solidFill>
                    <a:schemeClr val="bg1"/>
                  </a:solidFill>
                  <a:latin typeface="Arial" panose="020B0604020202020204" pitchFamily="34" charset="0"/>
                </a:rPr>
                <a:t>Networking</a:t>
              </a:r>
            </a:p>
          </p:txBody>
        </p:sp>
      </p:grpSp>
      <p:grpSp>
        <p:nvGrpSpPr>
          <p:cNvPr id="41989" name="Group 1031"/>
          <p:cNvGrpSpPr>
            <a:grpSpLocks/>
          </p:cNvGrpSpPr>
          <p:nvPr/>
        </p:nvGrpSpPr>
        <p:grpSpPr bwMode="auto">
          <a:xfrm>
            <a:off x="0" y="1295400"/>
            <a:ext cx="3581400" cy="1752600"/>
            <a:chOff x="0" y="816"/>
            <a:chExt cx="2256" cy="1104"/>
          </a:xfrm>
        </p:grpSpPr>
        <p:sp>
          <p:nvSpPr>
            <p:cNvPr id="42005" name="Oval 1032"/>
            <p:cNvSpPr>
              <a:spLocks noChangeArrowheads="1"/>
            </p:cNvSpPr>
            <p:nvPr/>
          </p:nvSpPr>
          <p:spPr bwMode="auto">
            <a:xfrm>
              <a:off x="528" y="1056"/>
              <a:ext cx="1200" cy="624"/>
            </a:xfrm>
            <a:prstGeom prst="ellipse">
              <a:avLst/>
            </a:prstGeom>
            <a:solidFill>
              <a:srgbClr val="CCFF33"/>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folHlink"/>
                </a:buClr>
                <a:buSzPct val="60000"/>
                <a:buFont typeface="Wingdings" panose="05000000000000000000" pitchFamily="2" charset="2"/>
                <a:buChar char="n"/>
                <a:defRPr sz="2400" b="1">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400" b="1">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b="1">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400" b="1">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9pPr>
            </a:lstStyle>
            <a:p>
              <a:pPr algn="ctr">
                <a:lnSpc>
                  <a:spcPct val="70000"/>
                </a:lnSpc>
                <a:spcBef>
                  <a:spcPct val="5000"/>
                </a:spcBef>
                <a:buClrTx/>
                <a:buSzTx/>
                <a:buFontTx/>
                <a:buNone/>
              </a:pPr>
              <a:r>
                <a:rPr lang="en-US" altLang="en-US" sz="1800" b="0">
                  <a:latin typeface="Arial" panose="020B0604020202020204" pitchFamily="34" charset="0"/>
                </a:rPr>
                <a:t>Funding</a:t>
              </a:r>
            </a:p>
            <a:p>
              <a:pPr algn="ctr">
                <a:lnSpc>
                  <a:spcPct val="70000"/>
                </a:lnSpc>
                <a:spcBef>
                  <a:spcPct val="5000"/>
                </a:spcBef>
                <a:buClrTx/>
                <a:buSzTx/>
                <a:buFontTx/>
                <a:buNone/>
              </a:pPr>
              <a:r>
                <a:rPr lang="en-US" altLang="en-US" sz="1800" b="0">
                  <a:latin typeface="Arial" panose="020B0604020202020204" pitchFamily="34" charset="0"/>
                </a:rPr>
                <a:t>Sources</a:t>
              </a:r>
            </a:p>
          </p:txBody>
        </p:sp>
        <p:sp>
          <p:nvSpPr>
            <p:cNvPr id="42006" name="Oval 1033"/>
            <p:cNvSpPr>
              <a:spLocks noChangeArrowheads="1"/>
            </p:cNvSpPr>
            <p:nvPr/>
          </p:nvSpPr>
          <p:spPr bwMode="auto">
            <a:xfrm>
              <a:off x="1104" y="816"/>
              <a:ext cx="912" cy="432"/>
            </a:xfrm>
            <a:prstGeom prst="ellipse">
              <a:avLst/>
            </a:prstGeom>
            <a:solidFill>
              <a:srgbClr val="CCFF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folHlink"/>
                </a:buClr>
                <a:buSzPct val="60000"/>
                <a:buFont typeface="Wingdings" panose="05000000000000000000" pitchFamily="2" charset="2"/>
                <a:buChar char="n"/>
                <a:defRPr sz="2400" b="1">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400" b="1">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b="1">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400" b="1">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9pPr>
            </a:lstStyle>
            <a:p>
              <a:pPr algn="ctr">
                <a:spcBef>
                  <a:spcPct val="50000"/>
                </a:spcBef>
                <a:buClrTx/>
                <a:buSzTx/>
                <a:buFontTx/>
                <a:buNone/>
              </a:pPr>
              <a:r>
                <a:rPr lang="en-US" altLang="en-US" sz="1800" b="0">
                  <a:latin typeface="Arial" panose="020B0604020202020204" pitchFamily="34" charset="0"/>
                </a:rPr>
                <a:t>VCs</a:t>
              </a:r>
            </a:p>
          </p:txBody>
        </p:sp>
        <p:sp>
          <p:nvSpPr>
            <p:cNvPr id="42007" name="Oval 1034"/>
            <p:cNvSpPr>
              <a:spLocks noChangeArrowheads="1"/>
            </p:cNvSpPr>
            <p:nvPr/>
          </p:nvSpPr>
          <p:spPr bwMode="auto">
            <a:xfrm>
              <a:off x="0" y="1440"/>
              <a:ext cx="864" cy="480"/>
            </a:xfrm>
            <a:prstGeom prst="ellipse">
              <a:avLst/>
            </a:prstGeom>
            <a:solidFill>
              <a:srgbClr val="CCFF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folHlink"/>
                </a:buClr>
                <a:buSzPct val="60000"/>
                <a:buFont typeface="Wingdings" panose="05000000000000000000" pitchFamily="2" charset="2"/>
                <a:buChar char="n"/>
                <a:defRPr sz="2400" b="1">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400" b="1">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b="1">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400" b="1">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9pPr>
            </a:lstStyle>
            <a:p>
              <a:pPr algn="ctr">
                <a:spcBef>
                  <a:spcPct val="50000"/>
                </a:spcBef>
                <a:buClrTx/>
                <a:buSzTx/>
                <a:buFontTx/>
                <a:buNone/>
              </a:pPr>
              <a:r>
                <a:rPr lang="en-US" altLang="en-US" sz="1800" b="0">
                  <a:latin typeface="Arial" panose="020B0604020202020204" pitchFamily="34" charset="0"/>
                </a:rPr>
                <a:t>Angels</a:t>
              </a:r>
            </a:p>
          </p:txBody>
        </p:sp>
        <p:sp>
          <p:nvSpPr>
            <p:cNvPr id="42008" name="Oval 1035"/>
            <p:cNvSpPr>
              <a:spLocks noChangeArrowheads="1"/>
            </p:cNvSpPr>
            <p:nvPr/>
          </p:nvSpPr>
          <p:spPr bwMode="auto">
            <a:xfrm>
              <a:off x="1440" y="1344"/>
              <a:ext cx="816" cy="576"/>
            </a:xfrm>
            <a:prstGeom prst="ellipse">
              <a:avLst/>
            </a:prstGeom>
            <a:solidFill>
              <a:srgbClr val="CCFF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folHlink"/>
                </a:buClr>
                <a:buSzPct val="60000"/>
                <a:buFont typeface="Wingdings" panose="05000000000000000000" pitchFamily="2" charset="2"/>
                <a:buChar char="n"/>
                <a:defRPr sz="2400" b="1">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400" b="1">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b="1">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400" b="1">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9pPr>
            </a:lstStyle>
            <a:p>
              <a:pPr algn="ctr">
                <a:lnSpc>
                  <a:spcPct val="70000"/>
                </a:lnSpc>
                <a:spcBef>
                  <a:spcPct val="5000"/>
                </a:spcBef>
                <a:buClrTx/>
                <a:buSzTx/>
                <a:buFont typeface="Wingdings" panose="05000000000000000000" pitchFamily="2" charset="2"/>
                <a:buChar char="Ø"/>
              </a:pPr>
              <a:r>
                <a:rPr lang="en-US" altLang="en-US" sz="1600">
                  <a:latin typeface="Arial" panose="020B0604020202020204" pitchFamily="34" charset="0"/>
                </a:rPr>
                <a:t>Grants</a:t>
              </a:r>
            </a:p>
            <a:p>
              <a:pPr algn="ctr">
                <a:lnSpc>
                  <a:spcPct val="70000"/>
                </a:lnSpc>
                <a:spcBef>
                  <a:spcPct val="5000"/>
                </a:spcBef>
                <a:buClrTx/>
                <a:buSzTx/>
                <a:buFont typeface="Wingdings" panose="05000000000000000000" pitchFamily="2" charset="2"/>
                <a:buChar char="Ø"/>
              </a:pPr>
              <a:r>
                <a:rPr lang="en-US" altLang="en-US" sz="1600">
                  <a:latin typeface="Arial" panose="020B0604020202020204" pitchFamily="34" charset="0"/>
                </a:rPr>
                <a:t>Banks</a:t>
              </a:r>
            </a:p>
            <a:p>
              <a:pPr algn="ctr">
                <a:lnSpc>
                  <a:spcPct val="70000"/>
                </a:lnSpc>
                <a:spcBef>
                  <a:spcPct val="5000"/>
                </a:spcBef>
                <a:buClrTx/>
                <a:buSzTx/>
                <a:buFont typeface="Wingdings" panose="05000000000000000000" pitchFamily="2" charset="2"/>
                <a:buChar char="Ø"/>
              </a:pPr>
              <a:r>
                <a:rPr lang="en-US" altLang="en-US" sz="1600">
                  <a:latin typeface="Arial" panose="020B0604020202020204" pitchFamily="34" charset="0"/>
                </a:rPr>
                <a:t>SBIRs</a:t>
              </a:r>
            </a:p>
          </p:txBody>
        </p:sp>
      </p:grpSp>
      <p:sp>
        <p:nvSpPr>
          <p:cNvPr id="41990" name="Oval 1036"/>
          <p:cNvSpPr>
            <a:spLocks noChangeArrowheads="1"/>
          </p:cNvSpPr>
          <p:nvPr/>
        </p:nvSpPr>
        <p:spPr bwMode="auto">
          <a:xfrm>
            <a:off x="6400800" y="2438400"/>
            <a:ext cx="1752600" cy="1066800"/>
          </a:xfrm>
          <a:prstGeom prst="ellipse">
            <a:avLst/>
          </a:prstGeom>
          <a:solidFill>
            <a:srgbClr val="FFCC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folHlink"/>
              </a:buClr>
              <a:buSzPct val="60000"/>
              <a:buFont typeface="Wingdings" panose="05000000000000000000" pitchFamily="2" charset="2"/>
              <a:buChar char="n"/>
              <a:defRPr sz="2400" b="1">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400" b="1">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b="1">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400" b="1">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9pPr>
          </a:lstStyle>
          <a:p>
            <a:pPr algn="ctr">
              <a:lnSpc>
                <a:spcPct val="70000"/>
              </a:lnSpc>
              <a:spcBef>
                <a:spcPct val="5000"/>
              </a:spcBef>
              <a:buClrTx/>
              <a:buSzTx/>
              <a:buFont typeface="Wingdings" panose="05000000000000000000" pitchFamily="2" charset="2"/>
              <a:buNone/>
            </a:pPr>
            <a:r>
              <a:rPr lang="en-US" altLang="en-US" sz="2000" b="0">
                <a:latin typeface="Arial" panose="020B0604020202020204" pitchFamily="34" charset="0"/>
              </a:rPr>
              <a:t>Mentors</a:t>
            </a:r>
          </a:p>
          <a:p>
            <a:pPr algn="ctr">
              <a:lnSpc>
                <a:spcPct val="70000"/>
              </a:lnSpc>
              <a:spcBef>
                <a:spcPct val="5000"/>
              </a:spcBef>
              <a:buClrTx/>
              <a:buSzTx/>
              <a:buFont typeface="Wingdings" panose="05000000000000000000" pitchFamily="2" charset="2"/>
              <a:buNone/>
            </a:pPr>
            <a:r>
              <a:rPr lang="en-US" altLang="en-US" sz="2000" b="0">
                <a:latin typeface="Arial" panose="020B0604020202020204" pitchFamily="34" charset="0"/>
              </a:rPr>
              <a:t>Coaches</a:t>
            </a:r>
          </a:p>
          <a:p>
            <a:pPr algn="ctr">
              <a:lnSpc>
                <a:spcPct val="70000"/>
              </a:lnSpc>
              <a:spcBef>
                <a:spcPct val="5000"/>
              </a:spcBef>
              <a:buClrTx/>
              <a:buSzTx/>
              <a:buFont typeface="Wingdings" panose="05000000000000000000" pitchFamily="2" charset="2"/>
              <a:buNone/>
            </a:pPr>
            <a:r>
              <a:rPr lang="en-US" altLang="en-US" sz="2000" b="0">
                <a:latin typeface="Arial" panose="020B0604020202020204" pitchFamily="34" charset="0"/>
              </a:rPr>
              <a:t>Role models</a:t>
            </a:r>
          </a:p>
        </p:txBody>
      </p:sp>
      <p:sp>
        <p:nvSpPr>
          <p:cNvPr id="41991" name="Text Box 1037"/>
          <p:cNvSpPr txBox="1">
            <a:spLocks noChangeArrowheads="1"/>
          </p:cNvSpPr>
          <p:nvPr/>
        </p:nvSpPr>
        <p:spPr bwMode="auto">
          <a:xfrm>
            <a:off x="1295400" y="3352800"/>
            <a:ext cx="50292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folHlink"/>
              </a:buClr>
              <a:buSzPct val="60000"/>
              <a:buFont typeface="Wingdings" panose="05000000000000000000" pitchFamily="2" charset="2"/>
              <a:buChar char="n"/>
              <a:defRPr sz="2400" b="1">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400" b="1">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b="1">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400" b="1">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9pPr>
          </a:lstStyle>
          <a:p>
            <a:pPr>
              <a:spcBef>
                <a:spcPct val="50000"/>
              </a:spcBef>
              <a:buClrTx/>
              <a:buSzTx/>
              <a:buFontTx/>
              <a:buNone/>
            </a:pPr>
            <a:r>
              <a:rPr lang="en-US" altLang="en-US" sz="4000" b="0">
                <a:solidFill>
                  <a:srgbClr val="A50021"/>
                </a:solidFill>
                <a:latin typeface="Arial" panose="020B0604020202020204" pitchFamily="34" charset="0"/>
              </a:rPr>
              <a:t>ENTREPRENEURS</a:t>
            </a:r>
          </a:p>
        </p:txBody>
      </p:sp>
      <p:sp>
        <p:nvSpPr>
          <p:cNvPr id="41992" name="Line 1038"/>
          <p:cNvSpPr>
            <a:spLocks noChangeShapeType="1"/>
          </p:cNvSpPr>
          <p:nvPr/>
        </p:nvSpPr>
        <p:spPr bwMode="auto">
          <a:xfrm flipV="1">
            <a:off x="2133600" y="3962400"/>
            <a:ext cx="304800" cy="304800"/>
          </a:xfrm>
          <a:prstGeom prst="line">
            <a:avLst/>
          </a:prstGeom>
          <a:noFill/>
          <a:ln w="38100">
            <a:solidFill>
              <a:srgbClr val="A5002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93" name="Line 1039"/>
          <p:cNvSpPr>
            <a:spLocks noChangeShapeType="1"/>
          </p:cNvSpPr>
          <p:nvPr/>
        </p:nvSpPr>
        <p:spPr bwMode="auto">
          <a:xfrm>
            <a:off x="1905000" y="2743200"/>
            <a:ext cx="533400" cy="685800"/>
          </a:xfrm>
          <a:prstGeom prst="line">
            <a:avLst/>
          </a:prstGeom>
          <a:noFill/>
          <a:ln w="38100">
            <a:solidFill>
              <a:srgbClr val="A5002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94" name="Line 1040"/>
          <p:cNvSpPr>
            <a:spLocks noChangeShapeType="1"/>
          </p:cNvSpPr>
          <p:nvPr/>
        </p:nvSpPr>
        <p:spPr bwMode="auto">
          <a:xfrm flipH="1">
            <a:off x="4343400" y="2286000"/>
            <a:ext cx="609600" cy="1066800"/>
          </a:xfrm>
          <a:prstGeom prst="line">
            <a:avLst/>
          </a:prstGeom>
          <a:noFill/>
          <a:ln w="38100">
            <a:solidFill>
              <a:srgbClr val="A5002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95" name="Line 1041"/>
          <p:cNvSpPr>
            <a:spLocks noChangeShapeType="1"/>
          </p:cNvSpPr>
          <p:nvPr/>
        </p:nvSpPr>
        <p:spPr bwMode="auto">
          <a:xfrm flipH="1">
            <a:off x="5791200" y="3124200"/>
            <a:ext cx="609600" cy="228600"/>
          </a:xfrm>
          <a:prstGeom prst="line">
            <a:avLst/>
          </a:prstGeom>
          <a:noFill/>
          <a:ln w="38100">
            <a:solidFill>
              <a:srgbClr val="A5002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41996" name="Group 1042"/>
          <p:cNvGrpSpPr>
            <a:grpSpLocks/>
          </p:cNvGrpSpPr>
          <p:nvPr/>
        </p:nvGrpSpPr>
        <p:grpSpPr bwMode="auto">
          <a:xfrm>
            <a:off x="4419600" y="4038600"/>
            <a:ext cx="3200400" cy="2667000"/>
            <a:chOff x="2784" y="2544"/>
            <a:chExt cx="2016" cy="1680"/>
          </a:xfrm>
        </p:grpSpPr>
        <p:sp>
          <p:nvSpPr>
            <p:cNvPr id="42000" name="Oval 1043"/>
            <p:cNvSpPr>
              <a:spLocks noChangeArrowheads="1"/>
            </p:cNvSpPr>
            <p:nvPr/>
          </p:nvSpPr>
          <p:spPr bwMode="auto">
            <a:xfrm>
              <a:off x="3552" y="2976"/>
              <a:ext cx="1248" cy="864"/>
            </a:xfrm>
            <a:prstGeom prst="ellipse">
              <a:avLst/>
            </a:prstGeom>
            <a:solidFill>
              <a:srgbClr val="0FC9C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folHlink"/>
                </a:buClr>
                <a:buSzPct val="60000"/>
                <a:buFont typeface="Wingdings" panose="05000000000000000000" pitchFamily="2" charset="2"/>
                <a:buChar char="n"/>
                <a:defRPr sz="2400" b="1">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400" b="1">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b="1">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400" b="1">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9pPr>
            </a:lstStyle>
            <a:p>
              <a:pPr algn="ctr">
                <a:lnSpc>
                  <a:spcPct val="70000"/>
                </a:lnSpc>
                <a:spcBef>
                  <a:spcPct val="5000"/>
                </a:spcBef>
                <a:buClrTx/>
                <a:buSzTx/>
                <a:buFontTx/>
                <a:buNone/>
              </a:pPr>
              <a:r>
                <a:rPr lang="en-US" altLang="en-US" sz="1800" b="0">
                  <a:latin typeface="Arial" panose="020B0604020202020204" pitchFamily="34" charset="0"/>
                </a:rPr>
                <a:t>Sources of</a:t>
              </a:r>
            </a:p>
            <a:p>
              <a:pPr algn="ctr">
                <a:lnSpc>
                  <a:spcPct val="70000"/>
                </a:lnSpc>
                <a:spcBef>
                  <a:spcPct val="5000"/>
                </a:spcBef>
                <a:buClrTx/>
                <a:buSzTx/>
                <a:buFont typeface="Wingdings" panose="05000000000000000000" pitchFamily="2" charset="2"/>
                <a:buChar char="Ø"/>
              </a:pPr>
              <a:r>
                <a:rPr lang="en-US" altLang="en-US" sz="1600">
                  <a:latin typeface="Arial" panose="020B0604020202020204" pitchFamily="34" charset="0"/>
                </a:rPr>
                <a:t>Technology</a:t>
              </a:r>
            </a:p>
            <a:p>
              <a:pPr algn="ctr">
                <a:lnSpc>
                  <a:spcPct val="70000"/>
                </a:lnSpc>
                <a:spcBef>
                  <a:spcPct val="5000"/>
                </a:spcBef>
                <a:buClrTx/>
                <a:buSzTx/>
                <a:buFont typeface="Wingdings" panose="05000000000000000000" pitchFamily="2" charset="2"/>
                <a:buChar char="Ø"/>
              </a:pPr>
              <a:r>
                <a:rPr lang="en-US" altLang="en-US" sz="1600">
                  <a:latin typeface="Arial" panose="020B0604020202020204" pitchFamily="34" charset="0"/>
                </a:rPr>
                <a:t>Innovations</a:t>
              </a:r>
            </a:p>
            <a:p>
              <a:pPr algn="ctr">
                <a:lnSpc>
                  <a:spcPct val="70000"/>
                </a:lnSpc>
                <a:spcBef>
                  <a:spcPct val="5000"/>
                </a:spcBef>
                <a:buClrTx/>
                <a:buSzTx/>
                <a:buFont typeface="Wingdings" panose="05000000000000000000" pitchFamily="2" charset="2"/>
                <a:buChar char="Ø"/>
              </a:pPr>
              <a:r>
                <a:rPr lang="en-US" altLang="en-US" sz="1600">
                  <a:latin typeface="Arial" panose="020B0604020202020204" pitchFamily="34" charset="0"/>
                </a:rPr>
                <a:t>Product Ideas</a:t>
              </a:r>
            </a:p>
          </p:txBody>
        </p:sp>
        <p:sp>
          <p:nvSpPr>
            <p:cNvPr id="42001" name="Oval 1044"/>
            <p:cNvSpPr>
              <a:spLocks noChangeArrowheads="1"/>
            </p:cNvSpPr>
            <p:nvPr/>
          </p:nvSpPr>
          <p:spPr bwMode="auto">
            <a:xfrm>
              <a:off x="3888" y="2544"/>
              <a:ext cx="912" cy="528"/>
            </a:xfrm>
            <a:prstGeom prst="ellipse">
              <a:avLst/>
            </a:prstGeom>
            <a:solidFill>
              <a:srgbClr val="0FC9C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folHlink"/>
                </a:buClr>
                <a:buSzPct val="60000"/>
                <a:buFont typeface="Wingdings" panose="05000000000000000000" pitchFamily="2" charset="2"/>
                <a:buChar char="n"/>
                <a:defRPr sz="2400" b="1">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400" b="1">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b="1">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400" b="1">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9pPr>
            </a:lstStyle>
            <a:p>
              <a:pPr algn="ctr">
                <a:lnSpc>
                  <a:spcPct val="70000"/>
                </a:lnSpc>
                <a:spcBef>
                  <a:spcPct val="5000"/>
                </a:spcBef>
                <a:buClrTx/>
                <a:buSzTx/>
                <a:buFontTx/>
                <a:buNone/>
              </a:pPr>
              <a:r>
                <a:rPr lang="en-US" altLang="en-US" sz="2000" b="0">
                  <a:latin typeface="Arial" panose="020B0604020202020204" pitchFamily="34" charset="0"/>
                </a:rPr>
                <a:t>Colleges &amp; </a:t>
              </a:r>
            </a:p>
            <a:p>
              <a:pPr algn="ctr">
                <a:lnSpc>
                  <a:spcPct val="70000"/>
                </a:lnSpc>
                <a:spcBef>
                  <a:spcPct val="5000"/>
                </a:spcBef>
                <a:buClrTx/>
                <a:buSzTx/>
                <a:buFontTx/>
                <a:buNone/>
              </a:pPr>
              <a:r>
                <a:rPr lang="en-US" altLang="en-US" sz="2000" b="0">
                  <a:latin typeface="Arial" panose="020B0604020202020204" pitchFamily="34" charset="0"/>
                </a:rPr>
                <a:t>Universities</a:t>
              </a:r>
            </a:p>
          </p:txBody>
        </p:sp>
        <p:sp>
          <p:nvSpPr>
            <p:cNvPr id="42002" name="Oval 1045"/>
            <p:cNvSpPr>
              <a:spLocks noChangeArrowheads="1"/>
            </p:cNvSpPr>
            <p:nvPr/>
          </p:nvSpPr>
          <p:spPr bwMode="auto">
            <a:xfrm>
              <a:off x="2784" y="3024"/>
              <a:ext cx="912" cy="528"/>
            </a:xfrm>
            <a:prstGeom prst="ellipse">
              <a:avLst/>
            </a:prstGeom>
            <a:solidFill>
              <a:srgbClr val="0FC9C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folHlink"/>
                </a:buClr>
                <a:buSzPct val="60000"/>
                <a:buFont typeface="Wingdings" panose="05000000000000000000" pitchFamily="2" charset="2"/>
                <a:buChar char="n"/>
                <a:defRPr sz="2400" b="1">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400" b="1">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b="1">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400" b="1">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9pPr>
            </a:lstStyle>
            <a:p>
              <a:pPr algn="ctr">
                <a:lnSpc>
                  <a:spcPct val="70000"/>
                </a:lnSpc>
                <a:spcBef>
                  <a:spcPct val="5000"/>
                </a:spcBef>
                <a:buClrTx/>
                <a:buSzTx/>
                <a:buFontTx/>
                <a:buNone/>
              </a:pPr>
              <a:r>
                <a:rPr lang="en-US" altLang="en-US" sz="2000" b="0">
                  <a:latin typeface="Arial" panose="020B0604020202020204" pitchFamily="34" charset="0"/>
                </a:rPr>
                <a:t>Companies</a:t>
              </a:r>
            </a:p>
          </p:txBody>
        </p:sp>
        <p:sp>
          <p:nvSpPr>
            <p:cNvPr id="42003" name="Oval 1046"/>
            <p:cNvSpPr>
              <a:spLocks noChangeArrowheads="1"/>
            </p:cNvSpPr>
            <p:nvPr/>
          </p:nvSpPr>
          <p:spPr bwMode="auto">
            <a:xfrm>
              <a:off x="3840" y="3696"/>
              <a:ext cx="912" cy="528"/>
            </a:xfrm>
            <a:prstGeom prst="ellipse">
              <a:avLst/>
            </a:prstGeom>
            <a:solidFill>
              <a:srgbClr val="0FC9C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folHlink"/>
                </a:buClr>
                <a:buSzPct val="60000"/>
                <a:buFont typeface="Wingdings" panose="05000000000000000000" pitchFamily="2" charset="2"/>
                <a:buChar char="n"/>
                <a:defRPr sz="2400" b="1">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400" b="1">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b="1">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400" b="1">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9pPr>
            </a:lstStyle>
            <a:p>
              <a:pPr algn="ctr">
                <a:lnSpc>
                  <a:spcPct val="70000"/>
                </a:lnSpc>
                <a:spcBef>
                  <a:spcPct val="5000"/>
                </a:spcBef>
                <a:buClrTx/>
                <a:buSzTx/>
                <a:buFontTx/>
                <a:buNone/>
              </a:pPr>
              <a:r>
                <a:rPr lang="en-US" altLang="en-US" sz="2000" b="0">
                  <a:latin typeface="Arial" panose="020B0604020202020204" pitchFamily="34" charset="0"/>
                </a:rPr>
                <a:t>Labs</a:t>
              </a:r>
            </a:p>
          </p:txBody>
        </p:sp>
        <p:sp>
          <p:nvSpPr>
            <p:cNvPr id="42004" name="Line 1047"/>
            <p:cNvSpPr>
              <a:spLocks noChangeShapeType="1"/>
            </p:cNvSpPr>
            <p:nvPr/>
          </p:nvSpPr>
          <p:spPr bwMode="auto">
            <a:xfrm flipH="1" flipV="1">
              <a:off x="2832" y="2544"/>
              <a:ext cx="1008" cy="480"/>
            </a:xfrm>
            <a:prstGeom prst="line">
              <a:avLst/>
            </a:prstGeom>
            <a:noFill/>
            <a:ln w="38100">
              <a:solidFill>
                <a:srgbClr val="A5002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1997" name="Oval 1048"/>
          <p:cNvSpPr>
            <a:spLocks noChangeArrowheads="1"/>
          </p:cNvSpPr>
          <p:nvPr/>
        </p:nvSpPr>
        <p:spPr bwMode="auto">
          <a:xfrm>
            <a:off x="2895600" y="5562600"/>
            <a:ext cx="1676400" cy="990600"/>
          </a:xfrm>
          <a:prstGeom prst="ellipse">
            <a:avLst/>
          </a:prstGeom>
          <a:solidFill>
            <a:srgbClr val="CC3399"/>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folHlink"/>
              </a:buClr>
              <a:buSzPct val="60000"/>
              <a:buFont typeface="Wingdings" panose="05000000000000000000" pitchFamily="2" charset="2"/>
              <a:buChar char="n"/>
              <a:defRPr sz="2400" b="1">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400" b="1">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b="1">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400" b="1">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9pPr>
          </a:lstStyle>
          <a:p>
            <a:pPr>
              <a:spcBef>
                <a:spcPct val="0"/>
              </a:spcBef>
              <a:buClrTx/>
              <a:buSzTx/>
              <a:buFontTx/>
              <a:buNone/>
            </a:pPr>
            <a:endParaRPr lang="en-US" altLang="en-US" sz="1800" b="0">
              <a:latin typeface="Arial" panose="020B0604020202020204" pitchFamily="34" charset="0"/>
            </a:endParaRPr>
          </a:p>
        </p:txBody>
      </p:sp>
      <p:sp>
        <p:nvSpPr>
          <p:cNvPr id="41998" name="Text Box 1049"/>
          <p:cNvSpPr txBox="1">
            <a:spLocks noChangeArrowheads="1"/>
          </p:cNvSpPr>
          <p:nvPr/>
        </p:nvSpPr>
        <p:spPr bwMode="auto">
          <a:xfrm>
            <a:off x="2971800" y="5638800"/>
            <a:ext cx="16002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folHlink"/>
              </a:buClr>
              <a:buSzPct val="60000"/>
              <a:buFont typeface="Wingdings" panose="05000000000000000000" pitchFamily="2" charset="2"/>
              <a:buChar char="n"/>
              <a:defRPr sz="2400" b="1">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400" b="1">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b="1">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400" b="1">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9pPr>
          </a:lstStyle>
          <a:p>
            <a:pPr algn="ctr">
              <a:spcBef>
                <a:spcPct val="50000"/>
              </a:spcBef>
              <a:buClrTx/>
              <a:buSzTx/>
              <a:buFontTx/>
              <a:buNone/>
            </a:pPr>
            <a:r>
              <a:rPr lang="en-US" altLang="en-US" sz="2000" b="0">
                <a:solidFill>
                  <a:srgbClr val="FFFF00"/>
                </a:solidFill>
                <a:latin typeface="Arial" panose="020B0604020202020204" pitchFamily="34" charset="0"/>
              </a:rPr>
              <a:t>Talented People</a:t>
            </a:r>
          </a:p>
        </p:txBody>
      </p:sp>
      <p:sp>
        <p:nvSpPr>
          <p:cNvPr id="41999" name="Line 1050"/>
          <p:cNvSpPr>
            <a:spLocks noChangeShapeType="1"/>
          </p:cNvSpPr>
          <p:nvPr/>
        </p:nvSpPr>
        <p:spPr bwMode="auto">
          <a:xfrm rot="9524512" flipH="1">
            <a:off x="3505200" y="4267200"/>
            <a:ext cx="609600" cy="1066800"/>
          </a:xfrm>
          <a:prstGeom prst="line">
            <a:avLst/>
          </a:prstGeom>
          <a:noFill/>
          <a:ln w="38100">
            <a:solidFill>
              <a:srgbClr val="A5002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219200"/>
            <a:ext cx="7924800" cy="5122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61938" y="228600"/>
            <a:ext cx="8805862" cy="990600"/>
          </a:xfrm>
        </p:spPr>
        <p:txBody>
          <a:bodyPr/>
          <a:lstStyle/>
          <a:p>
            <a:pPr eaLnBrk="1" hangingPunct="1"/>
            <a:r>
              <a:rPr altLang="en-US" sz="3200"/>
              <a:t>Venture Capital</a:t>
            </a:r>
            <a:br>
              <a:rPr altLang="en-US" sz="3200"/>
            </a:br>
            <a:r>
              <a:rPr altLang="en-US" sz="3200"/>
              <a:t>“Private Equity”</a:t>
            </a:r>
          </a:p>
        </p:txBody>
      </p:sp>
      <p:sp>
        <p:nvSpPr>
          <p:cNvPr id="9219" name="Rectangle 3"/>
          <p:cNvSpPr>
            <a:spLocks noGrp="1" noChangeArrowheads="1"/>
          </p:cNvSpPr>
          <p:nvPr>
            <p:ph type="body" idx="1"/>
          </p:nvPr>
        </p:nvSpPr>
        <p:spPr>
          <a:xfrm>
            <a:off x="321469" y="1371600"/>
            <a:ext cx="8686800" cy="4525963"/>
          </a:xfrm>
        </p:spPr>
        <p:txBody>
          <a:bodyPr/>
          <a:lstStyle/>
          <a:p>
            <a:pPr eaLnBrk="1" hangingPunct="1">
              <a:lnSpc>
                <a:spcPct val="90000"/>
              </a:lnSpc>
            </a:pPr>
            <a:r>
              <a:rPr lang="en-US" altLang="en-US" dirty="0"/>
              <a:t>Private financing for new, high risk businesses in exchange for stock</a:t>
            </a:r>
          </a:p>
          <a:p>
            <a:pPr lvl="1" eaLnBrk="1" hangingPunct="1">
              <a:lnSpc>
                <a:spcPct val="90000"/>
              </a:lnSpc>
            </a:pPr>
            <a:r>
              <a:rPr lang="en-US" altLang="en-US" dirty="0"/>
              <a:t>Individual investors</a:t>
            </a:r>
          </a:p>
          <a:p>
            <a:pPr lvl="1" eaLnBrk="1" hangingPunct="1">
              <a:lnSpc>
                <a:spcPct val="90000"/>
              </a:lnSpc>
            </a:pPr>
            <a:r>
              <a:rPr lang="en-US" altLang="en-US" dirty="0"/>
              <a:t>Venture capital firms</a:t>
            </a:r>
          </a:p>
          <a:p>
            <a:pPr lvl="1" eaLnBrk="1" hangingPunct="1">
              <a:lnSpc>
                <a:spcPct val="90000"/>
              </a:lnSpc>
            </a:pPr>
            <a:endParaRPr lang="en-US" altLang="en-US" dirty="0"/>
          </a:p>
          <a:p>
            <a:pPr eaLnBrk="1" hangingPunct="1">
              <a:lnSpc>
                <a:spcPct val="90000"/>
              </a:lnSpc>
            </a:pPr>
            <a:r>
              <a:rPr lang="en-US" altLang="en-US" dirty="0"/>
              <a:t>Usually involves active participation by VC</a:t>
            </a:r>
          </a:p>
          <a:p>
            <a:pPr eaLnBrk="1" hangingPunct="1">
              <a:lnSpc>
                <a:spcPct val="90000"/>
              </a:lnSpc>
            </a:pPr>
            <a:endParaRPr lang="en-US" altLang="en-US" dirty="0"/>
          </a:p>
          <a:p>
            <a:pPr eaLnBrk="1" hangingPunct="1">
              <a:lnSpc>
                <a:spcPct val="90000"/>
              </a:lnSpc>
            </a:pPr>
            <a:r>
              <a:rPr lang="en-US" altLang="en-US" dirty="0"/>
              <a:t>Ultimate goal: take company public; the VC will benefit from the capital raised in the IPO</a:t>
            </a:r>
          </a:p>
          <a:p>
            <a:pPr eaLnBrk="1" hangingPunct="1">
              <a:lnSpc>
                <a:spcPct val="90000"/>
              </a:lnSpc>
            </a:pPr>
            <a:endParaRPr lang="en-US" altLang="en-US" dirty="0"/>
          </a:p>
          <a:p>
            <a:pPr eaLnBrk="1" hangingPunct="1">
              <a:lnSpc>
                <a:spcPct val="90000"/>
              </a:lnSpc>
            </a:pPr>
            <a:r>
              <a:rPr lang="en-US" altLang="en-US" dirty="0"/>
              <a:t>Hard to find</a:t>
            </a:r>
          </a:p>
          <a:p>
            <a:pPr eaLnBrk="1" hangingPunct="1">
              <a:lnSpc>
                <a:spcPct val="90000"/>
              </a:lnSpc>
            </a:pPr>
            <a:endParaRPr lang="en-US" altLang="en-US" dirty="0"/>
          </a:p>
          <a:p>
            <a:pPr eaLnBrk="1" hangingPunct="1">
              <a:lnSpc>
                <a:spcPct val="90000"/>
              </a:lnSpc>
            </a:pPr>
            <a:r>
              <a:rPr lang="en-US" altLang="en-US" dirty="0"/>
              <a:t>Expensive</a:t>
            </a:r>
          </a:p>
        </p:txBody>
      </p:sp>
    </p:spTree>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762000" y="228600"/>
            <a:ext cx="7793038" cy="609600"/>
          </a:xfrm>
        </p:spPr>
        <p:txBody>
          <a:bodyPr/>
          <a:lstStyle/>
          <a:p>
            <a:pPr eaLnBrk="1" hangingPunct="1"/>
            <a:r>
              <a:rPr altLang="en-US" sz="3200"/>
              <a:t>Venture Capital Stage Financing</a:t>
            </a:r>
          </a:p>
        </p:txBody>
      </p:sp>
      <p:sp>
        <p:nvSpPr>
          <p:cNvPr id="11267" name="Rectangle 3"/>
          <p:cNvSpPr>
            <a:spLocks noGrp="1" noChangeArrowheads="1"/>
          </p:cNvSpPr>
          <p:nvPr>
            <p:ph type="body" idx="1"/>
          </p:nvPr>
        </p:nvSpPr>
        <p:spPr>
          <a:xfrm>
            <a:off x="762000" y="1127125"/>
            <a:ext cx="7924800" cy="3352800"/>
          </a:xfrm>
        </p:spPr>
        <p:txBody>
          <a:bodyPr/>
          <a:lstStyle/>
          <a:p>
            <a:pPr eaLnBrk="1" hangingPunct="1">
              <a:lnSpc>
                <a:spcPct val="90000"/>
              </a:lnSpc>
            </a:pPr>
            <a:r>
              <a:rPr lang="en-US" altLang="en-US" sz="2000"/>
              <a:t>Funding provided in several stages</a:t>
            </a:r>
          </a:p>
          <a:p>
            <a:pPr eaLnBrk="1" hangingPunct="1">
              <a:lnSpc>
                <a:spcPct val="90000"/>
              </a:lnSpc>
            </a:pPr>
            <a:r>
              <a:rPr lang="en-US" altLang="en-US" sz="2000"/>
              <a:t>Contingent upon specified goals at each stage</a:t>
            </a:r>
          </a:p>
          <a:p>
            <a:pPr eaLnBrk="1" hangingPunct="1">
              <a:lnSpc>
                <a:spcPct val="90000"/>
              </a:lnSpc>
            </a:pPr>
            <a:r>
              <a:rPr lang="en-US" altLang="en-US" sz="2000"/>
              <a:t>First stage</a:t>
            </a:r>
          </a:p>
          <a:p>
            <a:pPr lvl="1" eaLnBrk="1" hangingPunct="1">
              <a:lnSpc>
                <a:spcPct val="90000"/>
              </a:lnSpc>
            </a:pPr>
            <a:r>
              <a:rPr lang="en-US" altLang="en-US" sz="2000"/>
              <a:t>“Ground floor” or “Seed money”</a:t>
            </a:r>
          </a:p>
          <a:p>
            <a:pPr lvl="1" eaLnBrk="1" hangingPunct="1">
              <a:lnSpc>
                <a:spcPct val="90000"/>
              </a:lnSpc>
            </a:pPr>
            <a:r>
              <a:rPr lang="en-US" altLang="en-US" sz="2000"/>
              <a:t>Fund prototype and manufacturing plan</a:t>
            </a:r>
          </a:p>
          <a:p>
            <a:pPr eaLnBrk="1" hangingPunct="1">
              <a:lnSpc>
                <a:spcPct val="90000"/>
              </a:lnSpc>
            </a:pPr>
            <a:r>
              <a:rPr lang="en-US" altLang="en-US" sz="2000"/>
              <a:t>Second Stage</a:t>
            </a:r>
          </a:p>
          <a:p>
            <a:pPr lvl="1" eaLnBrk="1" hangingPunct="1">
              <a:lnSpc>
                <a:spcPct val="90000"/>
              </a:lnSpc>
            </a:pPr>
            <a:r>
              <a:rPr lang="en-US" altLang="en-US" sz="2000"/>
              <a:t>“Mezzanine” financing</a:t>
            </a:r>
          </a:p>
          <a:p>
            <a:pPr lvl="1" eaLnBrk="1" hangingPunct="1">
              <a:lnSpc>
                <a:spcPct val="90000"/>
              </a:lnSpc>
            </a:pPr>
            <a:r>
              <a:rPr lang="en-US" altLang="en-US" sz="2000"/>
              <a:t>Begin manufacturing, marketing &amp; distribution</a:t>
            </a:r>
          </a:p>
          <a:p>
            <a:pPr lvl="1" eaLnBrk="1" hangingPunct="1">
              <a:lnSpc>
                <a:spcPct val="90000"/>
              </a:lnSpc>
            </a:pPr>
            <a:endParaRPr lang="en-US" altLang="en-US"/>
          </a:p>
        </p:txBody>
      </p:sp>
      <p:sp>
        <p:nvSpPr>
          <p:cNvPr id="11268" name="Rectangle 2"/>
          <p:cNvSpPr txBox="1">
            <a:spLocks noChangeArrowheads="1"/>
          </p:cNvSpPr>
          <p:nvPr/>
        </p:nvSpPr>
        <p:spPr bwMode="auto">
          <a:xfrm>
            <a:off x="762000" y="3886200"/>
            <a:ext cx="779303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defRPr sz="2400" b="1">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400" b="1">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b="1">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400" b="1">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Tahoma" panose="020B0604030504040204" pitchFamily="34" charset="0"/>
              </a:defRPr>
            </a:lvl9pPr>
          </a:lstStyle>
          <a:p>
            <a:pPr algn="ctr" eaLnBrk="1" hangingPunct="1">
              <a:spcBef>
                <a:spcPct val="0"/>
              </a:spcBef>
              <a:buClrTx/>
              <a:buSzTx/>
              <a:buFontTx/>
              <a:buNone/>
            </a:pPr>
            <a:r>
              <a:rPr lang="en-US" altLang="en-US" sz="3200">
                <a:solidFill>
                  <a:schemeClr val="tx2"/>
                </a:solidFill>
              </a:rPr>
              <a:t>Choosing a Venture Capitalist</a:t>
            </a:r>
          </a:p>
        </p:txBody>
      </p:sp>
      <p:sp>
        <p:nvSpPr>
          <p:cNvPr id="5" name="Rectangle 3"/>
          <p:cNvSpPr txBox="1">
            <a:spLocks noChangeArrowheads="1"/>
          </p:cNvSpPr>
          <p:nvPr/>
        </p:nvSpPr>
        <p:spPr bwMode="auto">
          <a:xfrm>
            <a:off x="782638" y="4648200"/>
            <a:ext cx="76200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24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400" b="1">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b="1">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400" b="1">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400" b="1">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pPr eaLnBrk="1" hangingPunct="1">
              <a:defRPr/>
            </a:pPr>
            <a:r>
              <a:rPr lang="en-US" altLang="en-US" sz="2000" kern="0" dirty="0"/>
              <a:t>Financial strength</a:t>
            </a:r>
          </a:p>
          <a:p>
            <a:pPr eaLnBrk="1" hangingPunct="1">
              <a:defRPr/>
            </a:pPr>
            <a:r>
              <a:rPr lang="en-US" altLang="en-US" sz="2000" kern="0" dirty="0"/>
              <a:t>Compatible management style</a:t>
            </a:r>
          </a:p>
          <a:p>
            <a:pPr eaLnBrk="1" hangingPunct="1">
              <a:defRPr/>
            </a:pPr>
            <a:r>
              <a:rPr lang="en-US" altLang="en-US" sz="2000" kern="0" dirty="0"/>
              <a:t>Obtain and check references</a:t>
            </a:r>
          </a:p>
          <a:p>
            <a:pPr eaLnBrk="1" hangingPunct="1">
              <a:defRPr/>
            </a:pPr>
            <a:r>
              <a:rPr lang="en-US" altLang="en-US" sz="2000" kern="0" dirty="0"/>
              <a:t>Contacts</a:t>
            </a:r>
          </a:p>
          <a:p>
            <a:pPr eaLnBrk="1" hangingPunct="1">
              <a:defRPr/>
            </a:pPr>
            <a:r>
              <a:rPr lang="en-US" altLang="en-US" sz="2000" kern="0" dirty="0"/>
              <a:t>Exit strategy</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152400"/>
            <a:ext cx="7997825" cy="762000"/>
          </a:xfrm>
        </p:spPr>
        <p:txBody>
          <a:bodyPr/>
          <a:lstStyle/>
          <a:p>
            <a:pPr eaLnBrk="1" hangingPunct="1"/>
            <a:r>
              <a:rPr altLang="en-US"/>
              <a:t>Selling Securities to the Public</a:t>
            </a:r>
          </a:p>
        </p:txBody>
      </p:sp>
      <p:sp>
        <p:nvSpPr>
          <p:cNvPr id="9220" name="Rectangle 3"/>
          <p:cNvSpPr>
            <a:spLocks noGrp="1" noChangeArrowheads="1"/>
          </p:cNvSpPr>
          <p:nvPr>
            <p:ph type="body" idx="1"/>
          </p:nvPr>
        </p:nvSpPr>
        <p:spPr>
          <a:xfrm>
            <a:off x="304800" y="1143000"/>
            <a:ext cx="8494713" cy="4724400"/>
          </a:xfrm>
        </p:spPr>
        <p:txBody>
          <a:bodyPr/>
          <a:lstStyle/>
          <a:p>
            <a:pPr marL="609600" indent="-609600" eaLnBrk="1" hangingPunct="1">
              <a:buFontTx/>
              <a:buAutoNum type="arabicPeriod"/>
              <a:defRPr/>
            </a:pPr>
            <a:r>
              <a:rPr lang="en-US" altLang="en-US" dirty="0"/>
              <a:t>Management obtains permission from the Board of Directors</a:t>
            </a:r>
          </a:p>
          <a:p>
            <a:pPr marL="609600" indent="-609600" eaLnBrk="1" hangingPunct="1">
              <a:buFontTx/>
              <a:buAutoNum type="arabicPeriod"/>
              <a:defRPr/>
            </a:pPr>
            <a:r>
              <a:rPr lang="en-US" altLang="en-US" dirty="0"/>
              <a:t>Firm files a registration statement with the SEC</a:t>
            </a:r>
          </a:p>
          <a:p>
            <a:pPr marL="609600" indent="-609600" eaLnBrk="1" hangingPunct="1">
              <a:buFontTx/>
              <a:buAutoNum type="arabicPeriod"/>
              <a:defRPr/>
            </a:pPr>
            <a:r>
              <a:rPr lang="en-US" altLang="en-US" dirty="0"/>
              <a:t>SEC examines the registration during a 20-day waiting period</a:t>
            </a:r>
          </a:p>
          <a:p>
            <a:pPr marL="609600" indent="-609600" eaLnBrk="1" hangingPunct="1">
              <a:buFontTx/>
              <a:buAutoNum type="arabicPeriod"/>
              <a:defRPr/>
            </a:pPr>
            <a:r>
              <a:rPr lang="en-US" altLang="en-US" dirty="0"/>
              <a:t>Securities may not be sold during the waiting period </a:t>
            </a:r>
          </a:p>
          <a:p>
            <a:pPr marL="533400" indent="-533400" eaLnBrk="1" hangingPunct="1">
              <a:buFontTx/>
              <a:buAutoNum type="arabicPeriod" startAt="5"/>
              <a:defRPr/>
            </a:pPr>
            <a:r>
              <a:rPr lang="en-US" altLang="en-US" dirty="0"/>
              <a:t>A preliminary prospectus, called a </a:t>
            </a:r>
            <a:r>
              <a:rPr lang="en-US" altLang="en-US" i="1" dirty="0"/>
              <a:t>red herring</a:t>
            </a:r>
            <a:r>
              <a:rPr lang="en-US" altLang="en-US" dirty="0"/>
              <a:t>, is distributed during the waiting period</a:t>
            </a:r>
          </a:p>
          <a:p>
            <a:pPr marL="914400" lvl="1" indent="-457200" eaLnBrk="1" hangingPunct="1">
              <a:buFontTx/>
              <a:buNone/>
              <a:defRPr/>
            </a:pPr>
            <a:r>
              <a:rPr lang="en-US" altLang="en-US" dirty="0"/>
              <a:t> -   If problems, the company amends the registration, and the waiting period starts over</a:t>
            </a:r>
          </a:p>
          <a:p>
            <a:pPr marL="533400" indent="-533400" eaLnBrk="1" hangingPunct="1">
              <a:buFontTx/>
              <a:buAutoNum type="arabicPeriod" startAt="5"/>
              <a:defRPr/>
            </a:pPr>
            <a:r>
              <a:rPr lang="en-US" altLang="en-US" dirty="0"/>
              <a:t>Price per share determined on the effective date of the registration and the selling effort begins</a:t>
            </a:r>
          </a:p>
          <a:p>
            <a:pPr marL="609600" indent="-609600" eaLnBrk="1" hangingPunct="1">
              <a:buFontTx/>
              <a:buAutoNum type="arabicPeriod"/>
              <a:defRPr/>
            </a:pPr>
            <a:endParaRPr lang="en-US" altLang="en-US" dirty="0"/>
          </a:p>
        </p:txBody>
      </p:sp>
    </p:spTree>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11188" y="19050"/>
            <a:ext cx="7997825" cy="990600"/>
          </a:xfrm>
        </p:spPr>
        <p:txBody>
          <a:bodyPr/>
          <a:lstStyle/>
          <a:p>
            <a:pPr eaLnBrk="1" hangingPunct="1"/>
            <a:r>
              <a:rPr altLang="en-US"/>
              <a:t>Issue Methods</a:t>
            </a:r>
          </a:p>
        </p:txBody>
      </p:sp>
      <p:sp>
        <p:nvSpPr>
          <p:cNvPr id="14339" name="Rectangle 3"/>
          <p:cNvSpPr>
            <a:spLocks noGrp="1" noChangeArrowheads="1"/>
          </p:cNvSpPr>
          <p:nvPr>
            <p:ph type="body" idx="1"/>
          </p:nvPr>
        </p:nvSpPr>
        <p:spPr>
          <a:xfrm>
            <a:off x="457200" y="1295400"/>
            <a:ext cx="8305800" cy="4876800"/>
          </a:xfrm>
        </p:spPr>
        <p:txBody>
          <a:bodyPr/>
          <a:lstStyle/>
          <a:p>
            <a:pPr eaLnBrk="1" hangingPunct="1"/>
            <a:r>
              <a:rPr lang="en-US" altLang="en-US" sz="3000"/>
              <a:t>Public Issue</a:t>
            </a:r>
          </a:p>
          <a:p>
            <a:pPr lvl="1" eaLnBrk="1" hangingPunct="1"/>
            <a:r>
              <a:rPr lang="en-US" altLang="en-US"/>
              <a:t>Registration with SEC required</a:t>
            </a:r>
          </a:p>
          <a:p>
            <a:pPr lvl="1" eaLnBrk="1" hangingPunct="1"/>
            <a:r>
              <a:rPr lang="en-US" altLang="en-US"/>
              <a:t>General cash offer = offered to general public</a:t>
            </a:r>
          </a:p>
          <a:p>
            <a:pPr lvl="1" eaLnBrk="1" hangingPunct="1"/>
            <a:r>
              <a:rPr lang="en-US" altLang="en-US"/>
              <a:t>Rights offer = offered only to current 	shareholders</a:t>
            </a:r>
          </a:p>
          <a:p>
            <a:pPr lvl="1" eaLnBrk="1" hangingPunct="1"/>
            <a:r>
              <a:rPr lang="en-US" altLang="en-US"/>
              <a:t>IPO = Initial Public Offering = Unseasoned new issue</a:t>
            </a:r>
          </a:p>
          <a:p>
            <a:pPr lvl="1" eaLnBrk="1" hangingPunct="1"/>
            <a:r>
              <a:rPr lang="en-US" altLang="en-US"/>
              <a:t>SEO = Seasoned Equity Offering</a:t>
            </a:r>
          </a:p>
          <a:p>
            <a:pPr eaLnBrk="1" hangingPunct="1"/>
            <a:r>
              <a:rPr lang="en-US" altLang="en-US" sz="3000"/>
              <a:t>Private Issue</a:t>
            </a:r>
          </a:p>
          <a:p>
            <a:pPr lvl="1" eaLnBrk="1" hangingPunct="1"/>
            <a:r>
              <a:rPr lang="en-US" altLang="en-US"/>
              <a:t>Sold to fewer than 35 investors</a:t>
            </a:r>
          </a:p>
          <a:p>
            <a:pPr lvl="1" eaLnBrk="1" hangingPunct="1"/>
            <a:r>
              <a:rPr lang="en-US" altLang="en-US"/>
              <a:t>SEC registration not required</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838200" y="76200"/>
            <a:ext cx="7793038" cy="609600"/>
          </a:xfrm>
        </p:spPr>
        <p:txBody>
          <a:bodyPr/>
          <a:lstStyle/>
          <a:p>
            <a:pPr eaLnBrk="1" hangingPunct="1"/>
            <a:r>
              <a:rPr altLang="en-US" sz="3200"/>
              <a:t>Methods of Issuing New Securities</a:t>
            </a:r>
          </a:p>
        </p:txBody>
      </p:sp>
      <p:pic>
        <p:nvPicPr>
          <p:cNvPr id="15363"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8600" y="685800"/>
            <a:ext cx="86868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28600"/>
            <a:ext cx="7997825" cy="762000"/>
          </a:xfrm>
        </p:spPr>
        <p:txBody>
          <a:bodyPr/>
          <a:lstStyle/>
          <a:p>
            <a:pPr eaLnBrk="1" hangingPunct="1"/>
            <a:r>
              <a:rPr altLang="en-US" sz="4000"/>
              <a:t>Underwriters</a:t>
            </a:r>
          </a:p>
        </p:txBody>
      </p:sp>
      <p:sp>
        <p:nvSpPr>
          <p:cNvPr id="17411" name="Rectangle 3"/>
          <p:cNvSpPr>
            <a:spLocks noGrp="1" noChangeArrowheads="1"/>
          </p:cNvSpPr>
          <p:nvPr>
            <p:ph type="body" idx="1"/>
          </p:nvPr>
        </p:nvSpPr>
        <p:spPr>
          <a:xfrm>
            <a:off x="304800" y="1039813"/>
            <a:ext cx="8534400" cy="5060950"/>
          </a:xfrm>
        </p:spPr>
        <p:txBody>
          <a:bodyPr/>
          <a:lstStyle/>
          <a:p>
            <a:pPr eaLnBrk="1" hangingPunct="1">
              <a:lnSpc>
                <a:spcPct val="90000"/>
              </a:lnSpc>
            </a:pPr>
            <a:r>
              <a:rPr lang="en-US" altLang="en-US" sz="2800"/>
              <a:t>Underwriting services: </a:t>
            </a:r>
          </a:p>
          <a:p>
            <a:pPr lvl="1" eaLnBrk="1" hangingPunct="1">
              <a:lnSpc>
                <a:spcPct val="90000"/>
              </a:lnSpc>
            </a:pPr>
            <a:r>
              <a:rPr lang="en-US" altLang="en-US" sz="2600"/>
              <a:t>Formulate method to issue securities</a:t>
            </a:r>
          </a:p>
          <a:p>
            <a:pPr lvl="1" eaLnBrk="1" hangingPunct="1">
              <a:lnSpc>
                <a:spcPct val="90000"/>
              </a:lnSpc>
            </a:pPr>
            <a:r>
              <a:rPr lang="en-US" altLang="en-US" sz="2600"/>
              <a:t>Price the securities</a:t>
            </a:r>
          </a:p>
          <a:p>
            <a:pPr lvl="1" eaLnBrk="1" hangingPunct="1">
              <a:lnSpc>
                <a:spcPct val="90000"/>
              </a:lnSpc>
            </a:pPr>
            <a:r>
              <a:rPr lang="en-US" altLang="en-US" sz="2600"/>
              <a:t>Sell the securities</a:t>
            </a:r>
          </a:p>
          <a:p>
            <a:pPr lvl="1" eaLnBrk="1" hangingPunct="1">
              <a:lnSpc>
                <a:spcPct val="90000"/>
              </a:lnSpc>
            </a:pPr>
            <a:r>
              <a:rPr lang="en-US" altLang="en-US" sz="2600"/>
              <a:t>Price stabilization by lead underwriter in the aftermarket</a:t>
            </a:r>
          </a:p>
          <a:p>
            <a:pPr eaLnBrk="1" hangingPunct="1">
              <a:lnSpc>
                <a:spcPct val="90000"/>
              </a:lnSpc>
            </a:pPr>
            <a:r>
              <a:rPr lang="en-US" altLang="en-US" sz="2800"/>
              <a:t>Syndicate = group of investment bankers that market the securities and share the risk associated with selling the issue</a:t>
            </a:r>
          </a:p>
          <a:p>
            <a:pPr eaLnBrk="1" hangingPunct="1">
              <a:lnSpc>
                <a:spcPct val="90000"/>
              </a:lnSpc>
            </a:pPr>
            <a:r>
              <a:rPr lang="en-US" altLang="en-US" sz="2800"/>
              <a:t>Spread = difference between what the syndicate pays the company and what the  security sells for in the market</a:t>
            </a:r>
          </a:p>
        </p:txBody>
      </p:sp>
    </p:spTree>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066800" y="304800"/>
            <a:ext cx="7391400" cy="838200"/>
          </a:xfrm>
        </p:spPr>
        <p:txBody>
          <a:bodyPr/>
          <a:lstStyle/>
          <a:p>
            <a:pPr eaLnBrk="1" hangingPunct="1"/>
            <a:r>
              <a:rPr altLang="en-US"/>
              <a:t>Dutch or Uniform Price Auction</a:t>
            </a:r>
          </a:p>
        </p:txBody>
      </p:sp>
      <p:sp>
        <p:nvSpPr>
          <p:cNvPr id="24579" name="Text Box 3"/>
          <p:cNvSpPr txBox="1">
            <a:spLocks noChangeArrowheads="1"/>
          </p:cNvSpPr>
          <p:nvPr/>
        </p:nvSpPr>
        <p:spPr bwMode="auto">
          <a:xfrm>
            <a:off x="495300" y="1600200"/>
            <a:ext cx="8534400"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7800" indent="-177800">
              <a:spcBef>
                <a:spcPct val="20000"/>
              </a:spcBef>
              <a:buClr>
                <a:schemeClr val="folHlink"/>
              </a:buClr>
              <a:buSzPct val="60000"/>
              <a:buFont typeface="Wingdings" panose="05000000000000000000" pitchFamily="2" charset="2"/>
              <a:buChar char="n"/>
              <a:tabLst>
                <a:tab pos="177800" algn="l"/>
              </a:tabLst>
              <a:defRPr sz="2400" b="1">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buChar char="n"/>
              <a:tabLst>
                <a:tab pos="177800" algn="l"/>
              </a:tabLst>
              <a:defRPr sz="2400" b="1">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tabLst>
                <a:tab pos="177800" algn="l"/>
              </a:tabLst>
              <a:defRPr sz="2400" b="1">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tabLst>
                <a:tab pos="177800" algn="l"/>
              </a:tabLst>
              <a:defRPr sz="2400" b="1">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tabLst>
                <a:tab pos="177800" algn="l"/>
              </a:tabLst>
              <a:defRPr sz="2400" b="1">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tabLst>
                <a:tab pos="177800" algn="l"/>
              </a:tabLst>
              <a:defRPr sz="2400" b="1">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tabLst>
                <a:tab pos="177800" algn="l"/>
              </a:tabLst>
              <a:defRPr sz="2400" b="1">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tabLst>
                <a:tab pos="177800" algn="l"/>
              </a:tabLst>
              <a:defRPr sz="2400" b="1">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tabLst>
                <a:tab pos="177800" algn="l"/>
              </a:tabLst>
              <a:defRPr sz="2400" b="1">
                <a:solidFill>
                  <a:schemeClr val="tx1"/>
                </a:solidFill>
                <a:latin typeface="Tahoma" panose="020B0604030504040204" pitchFamily="34" charset="0"/>
              </a:defRPr>
            </a:lvl9pPr>
          </a:lstStyle>
          <a:p>
            <a:pPr eaLnBrk="1" hangingPunct="1">
              <a:spcBef>
                <a:spcPct val="0"/>
              </a:spcBef>
              <a:buClrTx/>
              <a:buSzTx/>
              <a:buFontTx/>
              <a:buNone/>
              <a:defRPr/>
            </a:pPr>
            <a:r>
              <a:rPr lang="en-US" altLang="en-US" sz="2800" dirty="0">
                <a:latin typeface="+mn-lt"/>
              </a:rPr>
              <a:t>Buyers:</a:t>
            </a:r>
          </a:p>
          <a:p>
            <a:pPr lvl="1" eaLnBrk="1" hangingPunct="1">
              <a:spcBef>
                <a:spcPct val="0"/>
              </a:spcBef>
              <a:buClrTx/>
              <a:buSzTx/>
              <a:buFontTx/>
              <a:buChar char="•"/>
              <a:defRPr/>
            </a:pPr>
            <a:r>
              <a:rPr lang="en-US" altLang="en-US" sz="2800" dirty="0">
                <a:latin typeface="+mn-lt"/>
              </a:rPr>
              <a:t>Bid a price and number of shares</a:t>
            </a:r>
          </a:p>
          <a:p>
            <a:pPr eaLnBrk="1" hangingPunct="1">
              <a:spcBef>
                <a:spcPct val="0"/>
              </a:spcBef>
              <a:buClrTx/>
              <a:buSzTx/>
              <a:buFontTx/>
              <a:buNone/>
              <a:defRPr/>
            </a:pPr>
            <a:r>
              <a:rPr lang="en-US" altLang="en-US" sz="2800" dirty="0">
                <a:latin typeface="+mn-lt"/>
              </a:rPr>
              <a:t>Seller: </a:t>
            </a:r>
          </a:p>
          <a:p>
            <a:pPr lvl="1" eaLnBrk="1" hangingPunct="1">
              <a:spcBef>
                <a:spcPct val="0"/>
              </a:spcBef>
              <a:buClrTx/>
              <a:buSzTx/>
              <a:buFontTx/>
              <a:buChar char="•"/>
              <a:defRPr/>
            </a:pPr>
            <a:r>
              <a:rPr lang="en-US" altLang="en-US" sz="2800" dirty="0">
                <a:latin typeface="+mn-lt"/>
              </a:rPr>
              <a:t>Work down the list of bidders</a:t>
            </a:r>
          </a:p>
          <a:p>
            <a:pPr lvl="1" eaLnBrk="1" hangingPunct="1">
              <a:spcBef>
                <a:spcPct val="0"/>
              </a:spcBef>
              <a:buClrTx/>
              <a:buSzTx/>
              <a:buFontTx/>
              <a:buChar char="•"/>
              <a:defRPr/>
            </a:pPr>
            <a:r>
              <a:rPr lang="en-US" altLang="en-US" sz="2800" dirty="0">
                <a:latin typeface="+mn-lt"/>
              </a:rPr>
              <a:t>Determine the highest price at which they can sell the desired number of shares</a:t>
            </a:r>
          </a:p>
          <a:p>
            <a:pPr lvl="1" eaLnBrk="1" hangingPunct="1">
              <a:spcBef>
                <a:spcPct val="0"/>
              </a:spcBef>
              <a:buClrTx/>
              <a:buSzTx/>
              <a:buFontTx/>
              <a:buNone/>
              <a:defRPr/>
            </a:pPr>
            <a:endParaRPr lang="en-US" altLang="en-US" sz="2800" dirty="0">
              <a:latin typeface="+mn-lt"/>
            </a:endParaRPr>
          </a:p>
          <a:p>
            <a:pPr eaLnBrk="1" hangingPunct="1">
              <a:spcBef>
                <a:spcPct val="0"/>
              </a:spcBef>
              <a:buClrTx/>
              <a:buSzTx/>
              <a:buFontTx/>
              <a:buChar char="•"/>
              <a:defRPr/>
            </a:pPr>
            <a:r>
              <a:rPr lang="en-US" altLang="en-US" sz="2800" dirty="0">
                <a:latin typeface="+mn-lt"/>
              </a:rPr>
              <a:t>All successful bidders pay the same price per share.</a:t>
            </a:r>
          </a:p>
          <a:p>
            <a:pPr eaLnBrk="1" hangingPunct="1">
              <a:spcBef>
                <a:spcPct val="0"/>
              </a:spcBef>
              <a:buClrTx/>
              <a:buSzTx/>
              <a:buFontTx/>
              <a:buChar char="•"/>
              <a:defRPr/>
            </a:pPr>
            <a:r>
              <a:rPr lang="en-US" altLang="en-US" sz="2800" dirty="0">
                <a:latin typeface="+mn-lt"/>
              </a:rPr>
              <a:t>Encourages aggressive bidding</a:t>
            </a:r>
          </a:p>
        </p:txBody>
      </p:sp>
    </p:spTree>
  </p:cSld>
  <p:clrMapOvr>
    <a:masterClrMapping/>
  </p:clrMapOvr>
  <p:transition/>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1472330958</TotalTime>
  <Pages>33</Pages>
  <Words>1655</Words>
  <Application>Microsoft Office PowerPoint</Application>
  <PresentationFormat>On-screen Show (4:3)</PresentationFormat>
  <Paragraphs>215</Paragraphs>
  <Slides>24</Slides>
  <Notes>13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1" baseType="lpstr">
      <vt:lpstr>Arial</vt:lpstr>
      <vt:lpstr>Baskerville Old Face</vt:lpstr>
      <vt:lpstr>Tahoma</vt:lpstr>
      <vt:lpstr>Times New Roman</vt:lpstr>
      <vt:lpstr>Wingdings</vt:lpstr>
      <vt:lpstr>Blends</vt:lpstr>
      <vt:lpstr>Worksheet</vt:lpstr>
      <vt:lpstr>PowerPoint Presentation</vt:lpstr>
      <vt:lpstr>Learning Objectives</vt:lpstr>
      <vt:lpstr>Venture Capital “Private Equity”</vt:lpstr>
      <vt:lpstr>Venture Capital Stage Financing</vt:lpstr>
      <vt:lpstr>Selling Securities to the Public</vt:lpstr>
      <vt:lpstr>Issue Methods</vt:lpstr>
      <vt:lpstr>Methods of Issuing New Securities</vt:lpstr>
      <vt:lpstr>Underwriters</vt:lpstr>
      <vt:lpstr>Dutch or Uniform Price Auction</vt:lpstr>
      <vt:lpstr>Dutch or Uniform Price Auction Example</vt:lpstr>
      <vt:lpstr>Green Shoe Provision</vt:lpstr>
      <vt:lpstr>Seasoned Equity Offerings</vt:lpstr>
      <vt:lpstr>The Cost of Issuing Securities</vt:lpstr>
      <vt:lpstr>How are Start-up Firms  Unusually Financed?</vt:lpstr>
      <vt:lpstr>Why Would a Company Consider  Going Public?</vt:lpstr>
      <vt:lpstr>Disadvantages of Going Public</vt:lpstr>
      <vt:lpstr>What are Equity Carve-Outs?</vt:lpstr>
      <vt:lpstr>What is Meant by Going Private?</vt:lpstr>
      <vt:lpstr>Advantages of Going Private</vt:lpstr>
      <vt:lpstr>More on Angel Investors (vs. private investors)</vt:lpstr>
      <vt:lpstr>Who are these Angel Investors</vt:lpstr>
      <vt:lpstr>Motivation: Why Become an Angel Investor?</vt:lpstr>
      <vt:lpstr>Entrepreneur-Friendly Communities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15 Lecture – Raising Capital</dc:title>
  <dc:creator>Dennis</dc:creator>
  <cp:lastModifiedBy>Dennis McCornac</cp:lastModifiedBy>
  <cp:revision>126</cp:revision>
  <cp:lastPrinted>1997-04-17T14:20:22Z</cp:lastPrinted>
  <dcterms:created xsi:type="dcterms:W3CDTF">1997-04-17T09:51:16Z</dcterms:created>
  <dcterms:modified xsi:type="dcterms:W3CDTF">2020-08-05T08:01:17Z</dcterms:modified>
</cp:coreProperties>
</file>