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311" r:id="rId2"/>
    <p:sldId id="395" r:id="rId3"/>
    <p:sldId id="396" r:id="rId4"/>
    <p:sldId id="376" r:id="rId5"/>
    <p:sldId id="377" r:id="rId6"/>
    <p:sldId id="378" r:id="rId7"/>
    <p:sldId id="379" r:id="rId8"/>
    <p:sldId id="380" r:id="rId9"/>
    <p:sldId id="385" r:id="rId10"/>
    <p:sldId id="386" r:id="rId11"/>
    <p:sldId id="381" r:id="rId12"/>
    <p:sldId id="397" r:id="rId13"/>
    <p:sldId id="398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400" r:id="rId22"/>
    <p:sldId id="399" r:id="rId23"/>
    <p:sldId id="365" r:id="rId24"/>
    <p:sldId id="372" r:id="rId25"/>
    <p:sldId id="373" r:id="rId26"/>
    <p:sldId id="299" r:id="rId27"/>
    <p:sldId id="308" r:id="rId28"/>
    <p:sldId id="266" r:id="rId29"/>
    <p:sldId id="265" r:id="rId30"/>
    <p:sldId id="300" r:id="rId31"/>
    <p:sldId id="375" r:id="rId32"/>
    <p:sldId id="401" r:id="rId33"/>
  </p:sldIdLst>
  <p:sldSz cx="9144000" cy="6858000" type="screen4x3"/>
  <p:notesSz cx="6858000" cy="92964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2E0BC5"/>
    <a:srgbClr val="FF66FF"/>
    <a:srgbClr val="CC0000"/>
    <a:srgbClr val="ED7549"/>
    <a:srgbClr val="FFEEAC"/>
    <a:srgbClr val="94302B"/>
    <a:srgbClr val="607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735" autoAdjust="0"/>
    <p:restoredTop sz="99161" autoAdjust="0"/>
  </p:normalViewPr>
  <p:slideViewPr>
    <p:cSldViewPr>
      <p:cViewPr varScale="1">
        <p:scale>
          <a:sx n="56" d="100"/>
          <a:sy n="56" d="100"/>
        </p:scale>
        <p:origin x="86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3066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28600" y="304800"/>
            <a:ext cx="64770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ctr" defTabSz="9271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sz="1600"/>
              <a:t>Chapter 13 Lecture - Leverage and Capital Structure </a:t>
            </a:r>
            <a:endParaRPr lang="en-US" sz="1600"/>
          </a:p>
          <a:p>
            <a:pPr>
              <a:defRPr/>
            </a:pPr>
            <a:endParaRPr lang="en-US"/>
          </a:p>
        </p:txBody>
      </p:sp>
      <p:sp>
        <p:nvSpPr>
          <p:cNvPr id="4915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28800" y="853440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ctr" defTabSz="927100" eaLnBrk="1" hangingPunct="1">
              <a:defRPr sz="1600" smtClean="0"/>
            </a:lvl1pPr>
          </a:lstStyle>
          <a:p>
            <a:pPr>
              <a:defRPr/>
            </a:pPr>
            <a:fld id="{95500AC6-8FA6-49D2-AFA3-59943B848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/>
            </a:lvl1pPr>
          </a:lstStyle>
          <a:p>
            <a:pPr>
              <a:defRPr/>
            </a:pPr>
            <a:fld id="{1C6DAF0D-3F96-4A9D-9843-E9059326C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C16AC-6BFE-49C9-91D2-F0698D0D0752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A380F2-7C33-4C1D-820A-17FD701B747E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47FADD-95C4-48F3-B88A-C7039E9C3659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3CEC90-E522-4D55-9DF7-7EFBB7366810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821DCF-FAA4-4799-8DFE-DF7124F63C82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1CACF0-9817-4290-BB9D-2BD258D1C54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730250"/>
            <a:ext cx="4772025" cy="3579813"/>
          </a:xfrm>
          <a:ln cap="flat"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9223DE-FA4F-4275-A89A-03C55E8DBAAC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730250"/>
            <a:ext cx="4772025" cy="3579813"/>
          </a:xfrm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3DB8FB-FA70-4E5E-A1FC-12BCE4B149F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730250"/>
            <a:ext cx="4772025" cy="3579813"/>
          </a:xfrm>
          <a:ln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3ED434-CD6D-4C70-A000-B8107455CEA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730250"/>
            <a:ext cx="4772025" cy="3579813"/>
          </a:xfrm>
          <a:ln cap="flat"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408B4D-8A7C-4595-89DA-88094F3378A2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49020-5939-4B64-83A0-B37372B1369F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35F97F-B477-4685-A37C-23AD9907456E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5938"/>
            <a:ext cx="8839200" cy="1143000"/>
          </a:xfrm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382000" cy="4525963"/>
          </a:xfrm>
        </p:spPr>
        <p:txBody>
          <a:bodyPr/>
          <a:lstStyle>
            <a:lvl1pPr>
              <a:defRPr b="1">
                <a:latin typeface="Bookman Old Style" panose="02050604050505020204" pitchFamily="18" charset="0"/>
              </a:defRPr>
            </a:lvl1pPr>
            <a:lvl2pPr>
              <a:defRPr b="1">
                <a:latin typeface="Bookman Old Style" panose="02050604050505020204" pitchFamily="18" charset="0"/>
              </a:defRPr>
            </a:lvl2pPr>
            <a:lvl3pPr>
              <a:defRPr b="1">
                <a:latin typeface="Bookman Old Style" panose="02050604050505020204" pitchFamily="18" charset="0"/>
              </a:defRPr>
            </a:lvl3pPr>
            <a:lvl4pPr>
              <a:defRPr b="1">
                <a:latin typeface="Bookman Old Style" panose="02050604050505020204" pitchFamily="18" charset="0"/>
              </a:defRPr>
            </a:lvl4pPr>
            <a:lvl5pPr>
              <a:defRPr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1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6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2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6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6668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12900"/>
            <a:ext cx="7581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Slide Number Placeholder 5"/>
          <p:cNvSpPr txBox="1">
            <a:spLocks noGrp="1"/>
          </p:cNvSpPr>
          <p:nvPr userDrawn="1"/>
        </p:nvSpPr>
        <p:spPr bwMode="auto">
          <a:xfrm>
            <a:off x="8302625" y="64389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>
                <a:solidFill>
                  <a:srgbClr val="2E0BC5"/>
                </a:solidFill>
                <a:latin typeface="Times New Roman" panose="02020603050405020304" pitchFamily="18" charset="0"/>
              </a:rPr>
              <a:t>13-</a:t>
            </a:r>
            <a:fld id="{FC07EEB3-92AD-4134-AF47-B9AE8742023E}" type="slidenum">
              <a:rPr lang="en-US" altLang="en-US" sz="1600" b="1" smtClean="0">
                <a:solidFill>
                  <a:srgbClr val="2E0BC5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‹#›</a:t>
            </a:fld>
            <a:endParaRPr lang="en-US" altLang="en-US" sz="1600" b="1">
              <a:solidFill>
                <a:srgbClr val="2E0BC5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E0BC5"/>
          </a:solidFill>
          <a:latin typeface="Bookman Old Style" panose="020506040505050202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E0BC5"/>
          </a:solidFill>
          <a:latin typeface="Bookman Old Style" panose="020506040505050202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E0BC5"/>
          </a:solidFill>
          <a:latin typeface="Bookman Old Style" panose="020506040505050202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E0BC5"/>
          </a:solidFill>
          <a:latin typeface="Bookman Old Style" panose="020506040505050202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E0BC5"/>
          </a:solidFill>
          <a:latin typeface="Bookman Old Style" panose="020506040505050202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Bookman Old Style" panose="020506040505050202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Bookman Old Style" panose="020506040505050202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Bookman Old Style" panose="020506040505050202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Bookman Old Style" panose="020506040505050202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/>
          </p:cNvSpPr>
          <p:nvPr>
            <p:ph type="body" idx="1"/>
          </p:nvPr>
        </p:nvSpPr>
        <p:spPr>
          <a:xfrm>
            <a:off x="190500" y="19050"/>
            <a:ext cx="8686800" cy="1347788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70C0"/>
                </a:solidFill>
              </a:rPr>
              <a:t>Chapter 13 Lecture - Leverage and Capital Structure 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58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6688"/>
            <a:ext cx="8839200" cy="1143000"/>
          </a:xfrm>
        </p:spPr>
        <p:txBody>
          <a:bodyPr/>
          <a:lstStyle/>
          <a:p>
            <a:r>
              <a:rPr lang="en-US" altLang="en-US"/>
              <a:t>Leverage in a Business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868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Determining type of fixed operational costs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Plant and equipment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Can reduce expensive labor in production of inventory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Expensive labor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Lessens opportunity for profit but reduces risk exposure</a:t>
            </a:r>
          </a:p>
          <a:p>
            <a:pPr>
              <a:lnSpc>
                <a:spcPct val="80000"/>
              </a:lnSpc>
            </a:pPr>
            <a:r>
              <a:rPr lang="en-US" altLang="en-US"/>
              <a:t>Determining type of fixed financial costs</a:t>
            </a:r>
            <a:endParaRPr lang="en-US" altLang="en-US" sz="2800"/>
          </a:p>
          <a:p>
            <a:pPr lvl="1">
              <a:lnSpc>
                <a:spcPct val="80000"/>
              </a:lnSpc>
            </a:pPr>
            <a:r>
              <a:rPr lang="en-US" altLang="en-US"/>
              <a:t>Debt financing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Can produce substantial profits, but failure to meet contractual obligations can result in bankruptcy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Selling equity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May reduce potential profits for existing shareholders, but reduces their risk exposure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077200" cy="914400"/>
          </a:xfrm>
          <a:noFill/>
        </p:spPr>
        <p:txBody>
          <a:bodyPr lIns="92075" tIns="46038" rIns="92075" bIns="46038"/>
          <a:lstStyle/>
          <a:p>
            <a:r>
              <a:rPr lang="en-US" altLang="en-US"/>
              <a:t>Two Concepts that Enhance Understanding of Risk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3740150"/>
          </a:xfrm>
        </p:spPr>
        <p:txBody>
          <a:bodyPr lIns="92075" tIns="46038" rIns="92075" bIns="46038"/>
          <a:lstStyle/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en-US" sz="2800" u="sng" dirty="0">
                <a:solidFill>
                  <a:srgbClr val="0070C0"/>
                </a:solidFill>
              </a:rPr>
              <a:t>Operating Leverage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- affects a firm’s </a:t>
            </a:r>
            <a:r>
              <a:rPr lang="en-US" sz="2800" i="1" dirty="0">
                <a:solidFill>
                  <a:schemeClr val="tx2"/>
                </a:solidFill>
              </a:rPr>
              <a:t>business risk</a:t>
            </a:r>
            <a:r>
              <a:rPr lang="en-US" sz="2800" dirty="0">
                <a:solidFill>
                  <a:schemeClr val="tx2"/>
                </a:solidFill>
              </a:rPr>
              <a:t>.  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marL="514350" indent="-514350">
              <a:buFont typeface="Wingdings" pitchFamily="2" charset="2"/>
              <a:buAutoNum type="arabicParenR"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40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0070C0"/>
                </a:solidFill>
              </a:rPr>
              <a:t>2)  </a:t>
            </a:r>
            <a:r>
              <a:rPr lang="en-US" sz="2800" u="sng" dirty="0">
                <a:solidFill>
                  <a:srgbClr val="0070C0"/>
                </a:solidFill>
              </a:rPr>
              <a:t>Financial Leverage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- affects a firm’s </a:t>
            </a:r>
            <a:r>
              <a:rPr lang="en-US" sz="2800" i="1" dirty="0">
                <a:solidFill>
                  <a:schemeClr val="tx2"/>
                </a:solidFill>
              </a:rPr>
              <a:t>financial risk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514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400" b="1" kern="0" dirty="0">
                <a:latin typeface="+mn-lt"/>
              </a:rPr>
              <a:t>The use of </a:t>
            </a:r>
            <a:r>
              <a:rPr lang="en-US" sz="2400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fixed operating costs</a:t>
            </a:r>
            <a:r>
              <a:rPr lang="en-US" sz="2400" b="1" kern="0" dirty="0">
                <a:latin typeface="+mn-lt"/>
              </a:rPr>
              <a:t> as opposed to </a:t>
            </a: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variable operating costs</a:t>
            </a:r>
            <a:r>
              <a:rPr lang="en-US" sz="2400" b="1" kern="0" dirty="0">
                <a:latin typeface="+mn-lt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400" b="1" kern="0" dirty="0">
                <a:latin typeface="+mn-lt"/>
              </a:rPr>
              <a:t>A firm with relatively high </a:t>
            </a:r>
            <a:r>
              <a:rPr lang="en-US" sz="2400" b="1" kern="0" dirty="0">
                <a:solidFill>
                  <a:srgbClr val="002060"/>
                </a:solidFill>
                <a:latin typeface="+mn-lt"/>
              </a:rPr>
              <a:t>fixed operating costs </a:t>
            </a:r>
            <a:r>
              <a:rPr lang="en-US" sz="2400" b="1" kern="0" dirty="0">
                <a:latin typeface="+mn-lt"/>
              </a:rPr>
              <a:t>will experience more </a:t>
            </a: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variable operating income </a:t>
            </a:r>
            <a:r>
              <a:rPr lang="en-US" sz="2400" b="1" kern="0" dirty="0">
                <a:latin typeface="+mn-lt"/>
              </a:rPr>
              <a:t>if sales change.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5410200"/>
            <a:ext cx="82296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400" b="1" kern="0">
                <a:solidFill>
                  <a:schemeClr val="tx2"/>
                </a:solidFill>
                <a:latin typeface="+mn-lt"/>
              </a:rPr>
              <a:t>The use of </a:t>
            </a:r>
            <a:r>
              <a:rPr lang="en-US" sz="2400" b="1" kern="0">
                <a:solidFill>
                  <a:srgbClr val="002060"/>
                </a:solidFill>
                <a:latin typeface="+mn-lt"/>
              </a:rPr>
              <a:t>fixed-cost</a:t>
            </a:r>
            <a:r>
              <a:rPr lang="en-US" sz="2400" b="1" kern="0">
                <a:solidFill>
                  <a:schemeClr val="tx2"/>
                </a:solidFill>
                <a:latin typeface="+mn-lt"/>
              </a:rPr>
              <a:t> sources of </a:t>
            </a:r>
            <a:r>
              <a:rPr lang="en-US" sz="2400" b="1" kern="0">
                <a:solidFill>
                  <a:srgbClr val="333399"/>
                </a:solidFill>
                <a:latin typeface="+mn-lt"/>
              </a:rPr>
              <a:t>financing</a:t>
            </a:r>
            <a:r>
              <a:rPr lang="en-US" sz="2400" b="1" kern="0">
                <a:solidFill>
                  <a:schemeClr val="tx2"/>
                </a:solidFill>
                <a:latin typeface="+mn-lt"/>
              </a:rPr>
              <a:t> (debt, preferred stock) rather than </a:t>
            </a:r>
            <a:r>
              <a:rPr lang="en-US" sz="2400" b="1" kern="0">
                <a:solidFill>
                  <a:srgbClr val="CC0066"/>
                </a:solidFill>
                <a:latin typeface="+mn-lt"/>
              </a:rPr>
              <a:t>variable-cost</a:t>
            </a:r>
            <a:r>
              <a:rPr lang="en-US" sz="2400" b="1" kern="0">
                <a:solidFill>
                  <a:schemeClr val="tx2"/>
                </a:solidFill>
                <a:latin typeface="+mn-lt"/>
              </a:rPr>
              <a:t> sources (common stock).</a:t>
            </a:r>
            <a:endParaRPr lang="en-US" sz="2400" b="1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5" grpId="0" build="p" autoUpdateAnimBg="0"/>
      <p:bldP spid="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Operating Leverage and the Break-Even (Quantity) Point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3400" y="1327150"/>
            <a:ext cx="8305800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Break-Even Point </a:t>
            </a:r>
            <a:r>
              <a:rPr lang="en-US" altLang="en-US"/>
              <a:t>– The sales volume required so that total revenues and total costs are equal; may be in units or in sales dollars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819400"/>
            <a:ext cx="8305800" cy="23542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342900">
              <a:spcBef>
                <a:spcPct val="5000"/>
              </a:spcBef>
              <a:spcAft>
                <a:spcPct val="30000"/>
              </a:spcAft>
              <a:defRPr/>
            </a:pPr>
            <a:r>
              <a:rPr lang="en-US" sz="3000" b="1" dirty="0">
                <a:latin typeface="Bookman Old Style" panose="02050604050505020204" pitchFamily="18" charset="0"/>
              </a:rPr>
              <a:t>How to find the quantity break-even point:</a:t>
            </a:r>
          </a:p>
          <a:p>
            <a:pPr lvl="1" indent="-342900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P = Price per unit </a:t>
            </a:r>
            <a:r>
              <a:rPr lang="en-US" sz="2400" b="1" dirty="0">
                <a:latin typeface="Bookman Old Style" panose="02050604050505020204" pitchFamily="18" charset="0"/>
              </a:rPr>
              <a:t>  </a:t>
            </a:r>
            <a:r>
              <a:rPr lang="en-US" sz="2400" b="1" dirty="0">
                <a:solidFill>
                  <a:srgbClr val="B760F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AVC = Variable costs per unit</a:t>
            </a:r>
            <a:endParaRPr lang="en-US" sz="2400" b="1" dirty="0">
              <a:latin typeface="Bookman Old Style" panose="02050604050505020204" pitchFamily="18" charset="0"/>
            </a:endParaRPr>
          </a:p>
          <a:p>
            <a:pPr lvl="1" indent="-342900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TFC = Fixed costs  </a:t>
            </a:r>
            <a:r>
              <a:rPr lang="en-US" sz="2400" b="1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Q = Quantity (units) produced  </a:t>
            </a:r>
          </a:p>
          <a:p>
            <a:pPr lvl="1" indent="-342900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400" b="1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                                 and sold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6875" y="5334000"/>
            <a:ext cx="66484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>
              <a:defRPr/>
            </a:pPr>
            <a:r>
              <a:rPr lang="en-US" sz="2400" b="1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EBIT = 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TR</a:t>
            </a:r>
            <a:r>
              <a:rPr lang="en-US" sz="2400" b="1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n-US" sz="2400" b="1" dirty="0">
                <a:solidFill>
                  <a:srgbClr val="B760F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TC</a:t>
            </a:r>
            <a:r>
              <a:rPr lang="en-US" sz="2400" b="1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PQ</a:t>
            </a:r>
            <a:r>
              <a:rPr lang="en-US" sz="2400" b="1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n-US" sz="2400" b="1" dirty="0">
                <a:solidFill>
                  <a:srgbClr val="B760F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AVC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en-US" sz="2400" b="1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400" b="1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/>
              <a:t> – T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FC</a:t>
            </a:r>
            <a:r>
              <a:rPr lang="en-US" sz="2400" b="1" dirty="0"/>
              <a:t>	</a:t>
            </a:r>
          </a:p>
          <a:p>
            <a:pPr marL="114300" lvl="1">
              <a:defRPr/>
            </a:pPr>
            <a:r>
              <a:rPr lang="en-US" sz="2400" b="1" dirty="0"/>
              <a:t>EBIT = (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P</a:t>
            </a:r>
            <a:r>
              <a:rPr lang="en-US" sz="2400" b="1" dirty="0"/>
              <a:t> – </a:t>
            </a:r>
            <a:r>
              <a:rPr lang="en-US" sz="2400" b="1" dirty="0">
                <a:solidFill>
                  <a:srgbClr val="B760F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AVC</a:t>
            </a:r>
            <a:r>
              <a:rPr lang="en-US" sz="2400" b="1" dirty="0"/>
              <a:t>)</a:t>
            </a:r>
            <a:r>
              <a:rPr lang="en-US" sz="2400" b="1" dirty="0">
                <a:solidFill>
                  <a:srgbClr val="92D050"/>
                </a:solidFill>
              </a:rPr>
              <a:t>Q</a:t>
            </a:r>
            <a:r>
              <a:rPr lang="en-US" sz="2400" b="1" dirty="0"/>
              <a:t> - TFC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38150" y="1374775"/>
            <a:ext cx="8153400" cy="371157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/>
              <a:t>Breakeven occurs when EBIT = 0</a:t>
            </a:r>
            <a:endParaRPr lang="en-US" sz="4000" dirty="0"/>
          </a:p>
          <a:p>
            <a:pPr marL="114300" lvl="1" indent="0">
              <a:buFontTx/>
              <a:buNone/>
              <a:defRPr/>
            </a:pPr>
            <a:r>
              <a:rPr lang="en-US" dirty="0"/>
              <a:t>	 EBIT = (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dirty="0"/>
              <a:t> – </a:t>
            </a:r>
            <a:r>
              <a:rPr lang="en-US" dirty="0">
                <a:solidFill>
                  <a:srgbClr val="B760F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AVC</a:t>
            </a:r>
            <a:r>
              <a:rPr lang="en-US" dirty="0"/>
              <a:t>) </a:t>
            </a:r>
            <a:r>
              <a:rPr lang="en-US" dirty="0">
                <a:solidFill>
                  <a:srgbClr val="92D050"/>
                </a:solidFill>
              </a:rPr>
              <a:t>Q</a:t>
            </a:r>
            <a:r>
              <a:rPr lang="en-US" dirty="0"/>
              <a:t> – T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FC</a:t>
            </a:r>
            <a:r>
              <a:rPr lang="en-US" dirty="0"/>
              <a:t>	=  0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4300" lvl="1" indent="0">
              <a:buFontTx/>
              <a:buNone/>
              <a:defRPr/>
            </a:pPr>
            <a:r>
              <a:rPr lang="en-US" dirty="0"/>
              <a:t>	 (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dirty="0"/>
              <a:t> – </a:t>
            </a:r>
            <a:r>
              <a:rPr lang="en-US" dirty="0">
                <a:solidFill>
                  <a:srgbClr val="B760F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AVC</a:t>
            </a:r>
            <a:r>
              <a:rPr lang="en-US" dirty="0"/>
              <a:t>)</a:t>
            </a:r>
            <a:r>
              <a:rPr lang="en-US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Q</a:t>
            </a:r>
            <a:r>
              <a:rPr lang="en-US" baseline="-25000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</a:t>
            </a:r>
            <a:r>
              <a:rPr lang="en-US" dirty="0"/>
              <a:t> – T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FC</a:t>
            </a:r>
            <a:r>
              <a:rPr lang="en-US" dirty="0"/>
              <a:t> = 0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4300" lvl="1" indent="0">
              <a:buFontTx/>
              <a:buNone/>
              <a:defRPr/>
            </a:pPr>
            <a:r>
              <a:rPr lang="en-US" dirty="0"/>
              <a:t>	 (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dirty="0"/>
              <a:t> – </a:t>
            </a:r>
            <a:r>
              <a:rPr lang="en-US" dirty="0">
                <a:solidFill>
                  <a:srgbClr val="B760F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AVC</a:t>
            </a:r>
            <a:r>
              <a:rPr lang="en-US" dirty="0"/>
              <a:t>)</a:t>
            </a:r>
            <a:r>
              <a:rPr lang="en-US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Q</a:t>
            </a:r>
            <a:r>
              <a:rPr lang="en-US" baseline="-25000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</a:t>
            </a:r>
            <a:r>
              <a:rPr lang="en-US" dirty="0"/>
              <a:t> 	= T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FC</a:t>
            </a:r>
            <a:r>
              <a:rPr lang="en-US" dirty="0"/>
              <a:t> </a:t>
            </a:r>
          </a:p>
          <a:p>
            <a:pPr marL="114300" lvl="1" indent="0">
              <a:buFontTx/>
              <a:buNone/>
              <a:defRPr/>
            </a:pPr>
            <a:r>
              <a:rPr lang="en-US" dirty="0"/>
              <a:t>	 </a:t>
            </a:r>
            <a:r>
              <a:rPr lang="en-US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</a:t>
            </a:r>
            <a:r>
              <a:rPr lang="en-US" baseline="-25000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</a:t>
            </a:r>
            <a:r>
              <a:rPr lang="en-US" dirty="0"/>
              <a:t> 	= T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FC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/>
              <a:t>/ (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dirty="0"/>
              <a:t> – </a:t>
            </a:r>
            <a:r>
              <a:rPr lang="en-US" dirty="0">
                <a:solidFill>
                  <a:srgbClr val="B760F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AVC</a:t>
            </a:r>
            <a:r>
              <a:rPr lang="en-US" dirty="0"/>
              <a:t>) 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5143500" y="42672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ap="rnd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a.k.a. </a:t>
            </a:r>
            <a:r>
              <a:rPr lang="en-US" altLang="en-US" sz="1800" i="1" u="sng">
                <a:solidFill>
                  <a:srgbClr val="000000"/>
                </a:solidFill>
                <a:latin typeface="Arial" panose="020B0604020202020204" pitchFamily="34" charset="0"/>
              </a:rPr>
              <a:t>Unit Contribution Margin</a:t>
            </a:r>
            <a:endParaRPr lang="en-US" altLang="en-US" sz="18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Line 8"/>
          <p:cNvSpPr>
            <a:spLocks noChangeShapeType="1"/>
          </p:cNvSpPr>
          <p:nvPr/>
        </p:nvSpPr>
        <p:spPr bwMode="auto">
          <a:xfrm flipH="1" flipV="1">
            <a:off x="4394200" y="3657600"/>
            <a:ext cx="990600" cy="1219200"/>
          </a:xfrm>
          <a:prstGeom prst="line">
            <a:avLst/>
          </a:prstGeom>
          <a:noFill/>
          <a:ln w="76200" cap="rnd" cmpd="tri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9"/>
          <p:cNvSpPr>
            <a:spLocks noChangeShapeType="1"/>
          </p:cNvSpPr>
          <p:nvPr/>
        </p:nvSpPr>
        <p:spPr bwMode="auto">
          <a:xfrm>
            <a:off x="3784600" y="3581400"/>
            <a:ext cx="1219200" cy="0"/>
          </a:xfrm>
          <a:prstGeom prst="line">
            <a:avLst/>
          </a:prstGeom>
          <a:noFill/>
          <a:ln w="76200" cap="rnd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422400" y="381000"/>
            <a:ext cx="7162800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2E0BC5"/>
                </a:solidFill>
                <a:latin typeface="Bookman Old Style" panose="02050604050505020204" pitchFamily="18" charset="0"/>
                <a:ea typeface="+mj-ea"/>
                <a:cs typeface="+mj-cs"/>
              </a:rPr>
              <a:t>Break-Even (Quantity) Point</a:t>
            </a:r>
          </a:p>
        </p:txBody>
      </p:sp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358775" y="5238750"/>
            <a:ext cx="8404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/>
              <a:t>A leveraged firm has a </a:t>
            </a:r>
            <a:r>
              <a:rPr lang="en-US" altLang="en-US" sz="2800" u="sng"/>
              <a:t>high</a:t>
            </a:r>
            <a:r>
              <a:rPr lang="en-US" altLang="en-US" sz="2800"/>
              <a:t> BE point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A non-leveraged firm has a </a:t>
            </a:r>
            <a:r>
              <a:rPr lang="en-US" altLang="en-US" sz="2800" u="sng"/>
              <a:t>low</a:t>
            </a:r>
            <a:r>
              <a:rPr lang="en-US" altLang="en-US" sz="2800"/>
              <a:t> BE point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blo42296_0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6463"/>
            <a:ext cx="7086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33388" y="150813"/>
            <a:ext cx="84820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2E0BC5"/>
                </a:solidFill>
                <a:latin typeface="Bookman Old Style" panose="02050604050505020204" pitchFamily="18" charset="0"/>
                <a:ea typeface="+mj-ea"/>
                <a:cs typeface="+mj-cs"/>
              </a:rPr>
              <a:t>Break-Even Chart: Leveraged firm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blo42296_0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9248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3388" y="150813"/>
            <a:ext cx="84820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2E0BC5"/>
                </a:solidFill>
                <a:latin typeface="Bookman Old Style" panose="02050604050505020204" pitchFamily="18" charset="0"/>
                <a:ea typeface="+mj-ea"/>
                <a:cs typeface="+mj-cs"/>
              </a:rPr>
              <a:t>Break-Even Chart: Conservative or Unleveraged firm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Table 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28725"/>
            <a:ext cx="86868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3388" y="150813"/>
            <a:ext cx="84820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2E0BC5"/>
                </a:solidFill>
                <a:latin typeface="Bookman Old Style" panose="02050604050505020204" pitchFamily="18" charset="0"/>
                <a:ea typeface="+mj-ea"/>
                <a:cs typeface="+mj-cs"/>
              </a:rPr>
              <a:t>Volume-Cost-Profit Analysis:</a:t>
            </a:r>
            <a:br>
              <a:rPr lang="en-US" altLang="en-US" sz="3200" b="1" dirty="0">
                <a:solidFill>
                  <a:srgbClr val="2E0BC5"/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en-US" altLang="en-US" sz="3200" b="1" dirty="0">
                <a:solidFill>
                  <a:srgbClr val="2E0BC5"/>
                </a:solidFill>
                <a:latin typeface="Bookman Old Style" panose="02050604050505020204" pitchFamily="18" charset="0"/>
                <a:ea typeface="+mj-ea"/>
                <a:cs typeface="+mj-cs"/>
              </a:rPr>
              <a:t>Leveraged Firm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Table 5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41275"/>
            <a:ext cx="9023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2E0BC5"/>
                </a:solidFill>
                <a:latin typeface="Bookman Old Style" panose="02050604050505020204" pitchFamily="18" charset="0"/>
                <a:ea typeface="+mj-ea"/>
                <a:cs typeface="+mj-cs"/>
              </a:rPr>
              <a:t>Volume-Cost-Profit Analysis:</a:t>
            </a:r>
            <a:br>
              <a:rPr lang="en-US" altLang="en-US" sz="3200" b="1" dirty="0">
                <a:solidFill>
                  <a:srgbClr val="2E0BC5"/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en-US" altLang="en-US" sz="3200" b="1" dirty="0">
                <a:solidFill>
                  <a:srgbClr val="2E0BC5"/>
                </a:solidFill>
                <a:latin typeface="Bookman Old Style" panose="02050604050505020204" pitchFamily="18" charset="0"/>
              </a:rPr>
              <a:t>Conservative or Unleveraged Firm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blo42296_05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01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147638"/>
            <a:ext cx="906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2E0BC5"/>
                </a:solidFill>
                <a:latin typeface="Bookman Old Style" panose="02050604050505020204" pitchFamily="18" charset="0"/>
                <a:ea typeface="+mj-ea"/>
                <a:cs typeface="+mj-cs"/>
              </a:rPr>
              <a:t>Nonlinear Break-Even Analysis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096963"/>
          </a:xfrm>
        </p:spPr>
        <p:txBody>
          <a:bodyPr/>
          <a:lstStyle/>
          <a:p>
            <a:r>
              <a:rPr lang="en-US" altLang="en-US"/>
              <a:t>Degree of Operating Leverage (DOL)			</a:t>
            </a:r>
            <a:endParaRPr lang="en-US" altLang="en-US" sz="2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143000"/>
            <a:ext cx="8551863" cy="4573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Measure of the amount of fixed operating costs used by a firm.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Operating leverage amplifies changes in sales volume into larger changes in EBIT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Degree of Operating Leverage (DOL) = %</a:t>
            </a:r>
            <a:r>
              <a:rPr lang="en-US" altLang="en-US" dirty="0">
                <a:solidFill>
                  <a:srgbClr val="FF0000"/>
                </a:solidFill>
                <a:sym typeface="Webdings" panose="05030102010509060703" pitchFamily="18" charset="2"/>
              </a:rPr>
              <a:t> in EBIT (or Operating Income) / %  in Sales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sym typeface="Webdings" panose="05030102010509060703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ym typeface="Webdings" panose="05030102010509060703" pitchFamily="18" charset="2"/>
              </a:rPr>
              <a:t>    DOL = Q(P-AVC) / (Q(P-AVC) –  TFC)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sym typeface="Webdings" panose="05030102010509060703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ym typeface="Webdings" panose="05030102010509060703" pitchFamily="18" charset="2"/>
              </a:rPr>
              <a:t>Operating Leverage measures the sensitivity of a firm’s operating income to a  in sales.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66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/>
              <a:t>Capital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78486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Capital structure = percent of debt and equity used to fund the firm’s assets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“Leverage” = use of debt in capital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Capital restructuring = changing the amount of leverage without changing the firm’s assets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Increase leverage by issuing debt and repurchasing outstanding shares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Decrease leverage by issuing new shares and retiring outstanding debt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Table 5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90600"/>
            <a:ext cx="861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47638"/>
            <a:ext cx="906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2E0BC5"/>
                </a:solidFill>
                <a:latin typeface="Bookman Old Style" panose="02050604050505020204" pitchFamily="18" charset="0"/>
                <a:ea typeface="+mj-ea"/>
                <a:cs typeface="+mj-cs"/>
              </a:rPr>
              <a:t>Operating Income or Loss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48050" y="1889125"/>
            <a:ext cx="1219200" cy="368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889125"/>
            <a:ext cx="1219200" cy="3698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Table 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758825"/>
            <a:ext cx="88519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625" y="176213"/>
            <a:ext cx="8839200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2E0BC5"/>
                </a:solidFill>
                <a:latin typeface="Bookman Old Style" panose="02050604050505020204" pitchFamily="18" charset="0"/>
                <a:ea typeface="+mj-ea"/>
                <a:cs typeface="+mj-cs"/>
              </a:rPr>
              <a:t>Computing the DOL – Leveraged Firm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207FF-AAE7-41BF-9371-24C75A462C47}"/>
              </a:ext>
            </a:extLst>
          </p:cNvPr>
          <p:cNvSpPr txBox="1"/>
          <p:nvPr/>
        </p:nvSpPr>
        <p:spPr>
          <a:xfrm>
            <a:off x="304800" y="3542466"/>
            <a:ext cx="868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DOL (at Q = 40000)  = Q(P-AVC) / (Q(P-AVC) –  TFC)</a:t>
            </a:r>
          </a:p>
          <a:p>
            <a:r>
              <a:rPr lang="en-US" b="1" dirty="0"/>
              <a:t>= TR - TVC/(TR – TVC – TFC </a:t>
            </a:r>
          </a:p>
          <a:p>
            <a:r>
              <a:rPr lang="en-US" b="1" dirty="0"/>
              <a:t>= (80000 – 32000)/(80000 – 32000 - 60000) = 48000/-12000 = -4</a:t>
            </a:r>
          </a:p>
          <a:p>
            <a:endParaRPr lang="en-US" b="1" dirty="0"/>
          </a:p>
          <a:p>
            <a:r>
              <a:rPr lang="en-US" b="1" dirty="0"/>
              <a:t>DOL (at Q = 60000)  = Q(P-AVC) / (Q(P-AVC) –  TFC)</a:t>
            </a:r>
          </a:p>
          <a:p>
            <a:r>
              <a:rPr lang="en-US" b="1" dirty="0"/>
              <a:t>= TR - TVC/(TR – TVC – TFC </a:t>
            </a:r>
          </a:p>
          <a:p>
            <a:r>
              <a:rPr lang="en-US" b="1" dirty="0"/>
              <a:t>= (120000 – 48000)/(120000 – 480000 - 60000) = 72000/12000 = 6</a:t>
            </a:r>
          </a:p>
          <a:p>
            <a:endParaRPr lang="en-US" b="1" dirty="0"/>
          </a:p>
          <a:p>
            <a:r>
              <a:rPr lang="en-US" b="1" dirty="0"/>
              <a:t>DOL (at Q = 80000)  =  Q(P-AVC) / (Q(P-AVC) –  TFC)</a:t>
            </a:r>
          </a:p>
          <a:p>
            <a:r>
              <a:rPr lang="en-US" b="1" dirty="0"/>
              <a:t>= TR - TVC/(TR – TVC – TFC </a:t>
            </a:r>
          </a:p>
          <a:p>
            <a:r>
              <a:rPr lang="en-US" b="1" dirty="0"/>
              <a:t>= (160000 – 64000)/(160000 – 640000 - 60000) = 96000/36000 = 2.67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634559"/>
            <a:ext cx="8839200" cy="279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4625" y="176213"/>
            <a:ext cx="8839200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2E0BC5"/>
                </a:solidFill>
                <a:latin typeface="Bookman Old Style" panose="02050604050505020204" pitchFamily="18" charset="0"/>
                <a:ea typeface="+mj-ea"/>
                <a:cs typeface="+mj-cs"/>
              </a:rPr>
              <a:t>Computing the DOL – Conservative Firm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B569F-5E69-4FEF-98E1-10B50C4CC1F1}"/>
              </a:ext>
            </a:extLst>
          </p:cNvPr>
          <p:cNvSpPr txBox="1"/>
          <p:nvPr/>
        </p:nvSpPr>
        <p:spPr>
          <a:xfrm>
            <a:off x="289719" y="3482477"/>
            <a:ext cx="85645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DOL (at Q = 40000)  = Q(P-AVC) / (Q(P-AVC) –  TFC)</a:t>
            </a:r>
          </a:p>
          <a:p>
            <a:r>
              <a:rPr lang="en-US" b="1" dirty="0"/>
              <a:t>= TR - TVC/(TR – TVC – TFC </a:t>
            </a:r>
          </a:p>
          <a:p>
            <a:r>
              <a:rPr lang="en-US" b="1" dirty="0"/>
              <a:t>= (80000 – 64000)/(80000 – 64000 - 12000) = 16000/4000 = 4</a:t>
            </a:r>
          </a:p>
          <a:p>
            <a:endParaRPr lang="en-US" b="1" dirty="0"/>
          </a:p>
          <a:p>
            <a:r>
              <a:rPr lang="en-US" b="1" dirty="0"/>
              <a:t>DOL (at Q = 60000)  = Q(P-AVC) / (Q(P-AVC) –  TFC)</a:t>
            </a:r>
          </a:p>
          <a:p>
            <a:r>
              <a:rPr lang="en-US" b="1" dirty="0"/>
              <a:t>= TR - TVC/(TR – TVC – TFC </a:t>
            </a:r>
          </a:p>
          <a:p>
            <a:r>
              <a:rPr lang="en-US" b="1" dirty="0"/>
              <a:t>= (120000 – 96000)/(120000 – 96000 - 12000) = 24000/12000 = 2</a:t>
            </a:r>
          </a:p>
          <a:p>
            <a:endParaRPr lang="en-US" b="1" dirty="0"/>
          </a:p>
          <a:p>
            <a:r>
              <a:rPr lang="en-US" b="1" dirty="0"/>
              <a:t>DOL (at Q = 80000)  =  Q(P-AVC) / (Q(P-AVC) –  TFC)</a:t>
            </a:r>
          </a:p>
          <a:p>
            <a:r>
              <a:rPr lang="en-US" b="1" dirty="0"/>
              <a:t>= TR - TVC/(TR – TVC – TFC </a:t>
            </a:r>
          </a:p>
          <a:p>
            <a:r>
              <a:rPr lang="en-US" b="1" dirty="0"/>
              <a:t>= (160000 – 128000)/(160000 – 128000 - 60000) = 32000/20000 = 1.6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82025" cy="4876800"/>
          </a:xfrm>
        </p:spPr>
        <p:txBody>
          <a:bodyPr/>
          <a:lstStyle/>
          <a:p>
            <a:pPr marL="457200" lvl="1" indent="-342900">
              <a:defRPr/>
            </a:pPr>
            <a:r>
              <a:rPr lang="en-US" altLang="en-US" dirty="0"/>
              <a:t>DOL is a quantitative measure of the “sensitivity” of a firm’s operating profit to a change in the firm’s sales.</a:t>
            </a:r>
          </a:p>
          <a:p>
            <a:pPr marL="457200" lvl="1" indent="-342900">
              <a:defRPr/>
            </a:pPr>
            <a:r>
              <a:rPr lang="en-US" altLang="en-US" dirty="0"/>
              <a:t>The closer that a firm operates to its break-even point, the higher is the absolute value of its DOL.</a:t>
            </a:r>
          </a:p>
          <a:p>
            <a:pPr marL="457200" lvl="1" indent="-342900">
              <a:defRPr/>
            </a:pPr>
            <a:r>
              <a:rPr lang="en-US" altLang="en-US" dirty="0"/>
              <a:t>When comparing firms, the firm with the highest DOL is the firm that will be most “sensitive” to a change in sales.</a:t>
            </a:r>
          </a:p>
          <a:p>
            <a:pPr marL="457200" lvl="1" indent="-342900">
              <a:defRPr/>
            </a:pPr>
            <a:r>
              <a:rPr lang="en-US" dirty="0"/>
              <a:t>DOL is only 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component </a:t>
            </a:r>
            <a:r>
              <a:rPr lang="en-US" dirty="0"/>
              <a:t>of business risk and becomes “active”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only in the presence of sales and production cost variability</a:t>
            </a:r>
            <a:r>
              <a:rPr lang="en-US" dirty="0"/>
              <a:t>.</a:t>
            </a:r>
          </a:p>
          <a:p>
            <a:pPr marL="457200" lvl="1" indent="-342900">
              <a:defRPr/>
            </a:pPr>
            <a:r>
              <a:rPr lang="en-US" dirty="0"/>
              <a:t>DOL </a:t>
            </a:r>
            <a:r>
              <a:rPr lang="en-US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magnifies</a:t>
            </a:r>
            <a:r>
              <a:rPr lang="en-US" dirty="0"/>
              <a:t> the variability of operating profits and, hence, business risk.</a:t>
            </a:r>
          </a:p>
          <a:p>
            <a:pPr marL="457200" lvl="1" indent="-342900">
              <a:defRPr/>
            </a:pPr>
            <a:endParaRPr lang="en-US" altLang="en-US" sz="2800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600200" y="381000"/>
            <a:ext cx="7086600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2E0BC5"/>
                </a:solidFill>
                <a:latin typeface="Bookman Old Style" panose="02050604050505020204" pitchFamily="18" charset="0"/>
                <a:ea typeface="+mj-ea"/>
                <a:cs typeface="+mj-cs"/>
              </a:rPr>
              <a:t>Interpretation of the DOL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/>
              <a:t>“Financial leverage” = the use of debt</a:t>
            </a:r>
          </a:p>
          <a:p>
            <a:pPr eaLnBrk="1" hangingPunct="1"/>
            <a:r>
              <a:rPr lang="en-US" altLang="en-US"/>
              <a:t>Leverage amplifies the variation in both EPS and ROE</a:t>
            </a:r>
          </a:p>
          <a:p>
            <a:pPr eaLnBrk="1" hangingPunct="1"/>
            <a:r>
              <a:rPr lang="en-US" altLang="en-US"/>
              <a:t>We will ignore the effect of taxes at this stage</a:t>
            </a:r>
          </a:p>
          <a:p>
            <a:pPr eaLnBrk="1" hangingPunct="1"/>
            <a:r>
              <a:rPr lang="en-US" altLang="en-US"/>
              <a:t>We look at what happens to EPS and ROE when we issue debt and buy back shares of stock?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 use of borrowed money incurs interest, which is like a fixed cost</a:t>
            </a:r>
          </a:p>
          <a:p>
            <a:pPr eaLnBrk="1" hangingPunct="1"/>
            <a:r>
              <a:rPr lang="en-US" altLang="en-US"/>
              <a:t>If returns are greater than the interest rate then financial leverage will improve a firm’s ROE and EPS</a:t>
            </a:r>
          </a:p>
          <a:p>
            <a:pPr eaLnBrk="1" hangingPunct="1"/>
            <a:r>
              <a:rPr lang="en-US" altLang="en-US"/>
              <a:t>However, if returns are lower than the interest rate then borrowing money will worsen EPS and ROE</a:t>
            </a:r>
          </a:p>
          <a:p>
            <a:pPr eaLnBrk="1" hangingPunct="1"/>
            <a:endParaRPr lang="en-US" altLang="en-US"/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166688"/>
            <a:ext cx="8839200" cy="747712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Financial Leverage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66688"/>
            <a:ext cx="8839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Trans Am Corporation Example</a:t>
            </a:r>
          </a:p>
        </p:txBody>
      </p:sp>
      <p:graphicFrame>
        <p:nvGraphicFramePr>
          <p:cNvPr id="35843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609600" y="1143000"/>
          <a:ext cx="80010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Worksheet" r:id="rId4" imgW="3819393" imgH="1838248" progId="Excel.Sheet.8">
                  <p:embed/>
                </p:oleObj>
              </mc:Choice>
              <mc:Fallback>
                <p:oleObj name="Worksheet" r:id="rId4" imgW="3819393" imgH="1838248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80010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Trans Am Corp</a:t>
            </a:r>
            <a:br>
              <a:rPr lang="en-US" altLang="en-US" sz="4000"/>
            </a:br>
            <a:r>
              <a:rPr lang="en-US" altLang="en-US"/>
              <a:t>With and Without Debt</a:t>
            </a:r>
          </a:p>
        </p:txBody>
      </p:sp>
      <p:graphicFrame>
        <p:nvGraphicFramePr>
          <p:cNvPr id="37891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1350963"/>
          <a:ext cx="7696200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Worksheet" r:id="rId4" imgW="4701610" imgH="1615464" progId="Excel.Sheet.8">
                  <p:embed/>
                </p:oleObj>
              </mc:Choice>
              <mc:Fallback>
                <p:oleObj name="Worksheet" r:id="rId4" imgW="4701610" imgH="161546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50963"/>
                        <a:ext cx="7696200" cy="223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85800" y="3962400"/>
          <a:ext cx="76200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Worksheet" r:id="rId6" imgW="4632888" imgH="1409616" progId="Excel.Sheet.8">
                  <p:embed/>
                </p:oleObj>
              </mc:Choice>
              <mc:Fallback>
                <p:oleObj name="Worksheet" r:id="rId6" imgW="4632888" imgH="1409616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76200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924800" cy="944563"/>
          </a:xfrm>
        </p:spPr>
        <p:txBody>
          <a:bodyPr/>
          <a:lstStyle/>
          <a:p>
            <a:pPr eaLnBrk="1" hangingPunct="1"/>
            <a:r>
              <a:rPr lang="en-US" altLang="en-US"/>
              <a:t>Leverage Effects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7300"/>
            <a:ext cx="8382000" cy="49149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Variability in ROE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Current:    ROE ranges from 6.25% to 18.75%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Proposed: ROE ranges from 2.50% to 27.50%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Variability in EPS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Current:    EPS ranges from $1.25 to $3.75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Proposed: EPS ranges from $0.50 to $5.50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60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The variability in both ROE and EPS increases when financial leverage is increased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Break-Even EBIT</a:t>
            </a:r>
            <a:br>
              <a:rPr lang="en-US" altLang="en-US" sz="4000"/>
            </a:br>
            <a:r>
              <a:rPr lang="en-US" altLang="en-US" sz="2800"/>
              <a:t>EPS are for both Capital Structures</a:t>
            </a:r>
          </a:p>
        </p:txBody>
      </p:sp>
      <p:grpSp>
        <p:nvGrpSpPr>
          <p:cNvPr id="40963" name="Group 6"/>
          <p:cNvGrpSpPr>
            <a:grpSpLocks/>
          </p:cNvGrpSpPr>
          <p:nvPr/>
        </p:nvGrpSpPr>
        <p:grpSpPr bwMode="auto">
          <a:xfrm>
            <a:off x="685800" y="1901825"/>
            <a:ext cx="8229600" cy="3910013"/>
            <a:chOff x="732" y="1198"/>
            <a:chExt cx="4103" cy="2463"/>
          </a:xfrm>
        </p:grpSpPr>
        <p:sp>
          <p:nvSpPr>
            <p:cNvPr id="40964" name="AutoShape 7"/>
            <p:cNvSpPr>
              <a:spLocks noChangeAspect="1" noChangeArrowheads="1" noTextEdit="1"/>
            </p:cNvSpPr>
            <p:nvPr/>
          </p:nvSpPr>
          <p:spPr bwMode="auto">
            <a:xfrm>
              <a:off x="732" y="1200"/>
              <a:ext cx="4103" cy="2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5" name="Line 8"/>
            <p:cNvSpPr>
              <a:spLocks noChangeShapeType="1"/>
            </p:cNvSpPr>
            <p:nvPr/>
          </p:nvSpPr>
          <p:spPr bwMode="auto">
            <a:xfrm>
              <a:off x="775" y="1490"/>
              <a:ext cx="86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6" name="Line 9"/>
            <p:cNvSpPr>
              <a:spLocks noChangeShapeType="1"/>
            </p:cNvSpPr>
            <p:nvPr/>
          </p:nvSpPr>
          <p:spPr bwMode="auto">
            <a:xfrm>
              <a:off x="1913" y="1490"/>
              <a:ext cx="20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7" name="Line 10"/>
            <p:cNvSpPr>
              <a:spLocks noChangeShapeType="1"/>
            </p:cNvSpPr>
            <p:nvPr/>
          </p:nvSpPr>
          <p:spPr bwMode="auto">
            <a:xfrm>
              <a:off x="2022" y="2121"/>
              <a:ext cx="86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Rectangle 11"/>
            <p:cNvSpPr>
              <a:spLocks noChangeArrowheads="1"/>
            </p:cNvSpPr>
            <p:nvPr/>
          </p:nvSpPr>
          <p:spPr bwMode="auto">
            <a:xfrm>
              <a:off x="3011" y="1892"/>
              <a:ext cx="9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00">
                  <a:solidFill>
                    <a:srgbClr val="000000"/>
                  </a:solidFill>
                  <a:latin typeface="Symbol" panose="05050102010706020507" pitchFamily="18" charset="2"/>
                </a:rPr>
                <a:t>(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69" name="Rectangle 12"/>
            <p:cNvSpPr>
              <a:spLocks noChangeArrowheads="1"/>
            </p:cNvSpPr>
            <p:nvPr/>
          </p:nvSpPr>
          <p:spPr bwMode="auto">
            <a:xfrm>
              <a:off x="4409" y="1914"/>
              <a:ext cx="9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00">
                  <a:solidFill>
                    <a:srgbClr val="000000"/>
                  </a:solidFill>
                  <a:latin typeface="Symbol" panose="05050102010706020507" pitchFamily="18" charset="2"/>
                </a:rPr>
                <a:t>)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70" name="Line 13"/>
            <p:cNvSpPr>
              <a:spLocks noChangeShapeType="1"/>
            </p:cNvSpPr>
            <p:nvPr/>
          </p:nvSpPr>
          <p:spPr bwMode="auto">
            <a:xfrm>
              <a:off x="1913" y="3372"/>
              <a:ext cx="86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Rectangle 14"/>
            <p:cNvSpPr>
              <a:spLocks noChangeArrowheads="1"/>
            </p:cNvSpPr>
            <p:nvPr/>
          </p:nvSpPr>
          <p:spPr bwMode="auto">
            <a:xfrm>
              <a:off x="3040" y="3237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$2.00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72" name="Rectangle 15"/>
            <p:cNvSpPr>
              <a:spLocks noChangeArrowheads="1"/>
            </p:cNvSpPr>
            <p:nvPr/>
          </p:nvSpPr>
          <p:spPr bwMode="auto">
            <a:xfrm>
              <a:off x="1931" y="3402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400,000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73" name="Rectangle 16"/>
            <p:cNvSpPr>
              <a:spLocks noChangeArrowheads="1"/>
            </p:cNvSpPr>
            <p:nvPr/>
          </p:nvSpPr>
          <p:spPr bwMode="auto">
            <a:xfrm>
              <a:off x="1925" y="3104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800,000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74" name="Rectangle 17"/>
            <p:cNvSpPr>
              <a:spLocks noChangeArrowheads="1"/>
            </p:cNvSpPr>
            <p:nvPr/>
          </p:nvSpPr>
          <p:spPr bwMode="auto">
            <a:xfrm>
              <a:off x="1213" y="3237"/>
              <a:ext cx="3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EPS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75" name="Rectangle 18"/>
            <p:cNvSpPr>
              <a:spLocks noChangeArrowheads="1"/>
            </p:cNvSpPr>
            <p:nvPr/>
          </p:nvSpPr>
          <p:spPr bwMode="auto">
            <a:xfrm>
              <a:off x="1901" y="2787"/>
              <a:ext cx="7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$800,000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76" name="Rectangle 19"/>
            <p:cNvSpPr>
              <a:spLocks noChangeArrowheads="1"/>
            </p:cNvSpPr>
            <p:nvPr/>
          </p:nvSpPr>
          <p:spPr bwMode="auto">
            <a:xfrm>
              <a:off x="1080" y="2787"/>
              <a:ext cx="4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EBIT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77" name="Rectangle 20"/>
            <p:cNvSpPr>
              <a:spLocks noChangeArrowheads="1"/>
            </p:cNvSpPr>
            <p:nvPr/>
          </p:nvSpPr>
          <p:spPr bwMode="auto">
            <a:xfrm>
              <a:off x="3025" y="2471"/>
              <a:ext cx="62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$800,000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78" name="Rectangle 21"/>
            <p:cNvSpPr>
              <a:spLocks noChangeArrowheads="1"/>
            </p:cNvSpPr>
            <p:nvPr/>
          </p:nvSpPr>
          <p:spPr bwMode="auto">
            <a:xfrm>
              <a:off x="2240" y="2471"/>
              <a:ext cx="4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EBIT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79" name="Rectangle 22"/>
            <p:cNvSpPr>
              <a:spLocks noChangeArrowheads="1"/>
            </p:cNvSpPr>
            <p:nvPr/>
          </p:nvSpPr>
          <p:spPr bwMode="auto">
            <a:xfrm>
              <a:off x="1909" y="2471"/>
              <a:ext cx="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80" name="Rectangle 23"/>
            <p:cNvSpPr>
              <a:spLocks noChangeArrowheads="1"/>
            </p:cNvSpPr>
            <p:nvPr/>
          </p:nvSpPr>
          <p:spPr bwMode="auto">
            <a:xfrm>
              <a:off x="1080" y="2471"/>
              <a:ext cx="4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EBIT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81" name="Rectangle 24"/>
            <p:cNvSpPr>
              <a:spLocks noChangeArrowheads="1"/>
            </p:cNvSpPr>
            <p:nvPr/>
          </p:nvSpPr>
          <p:spPr bwMode="auto">
            <a:xfrm>
              <a:off x="3813" y="1985"/>
              <a:ext cx="8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$400,000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82" name="Rectangle 25"/>
            <p:cNvSpPr>
              <a:spLocks noChangeArrowheads="1"/>
            </p:cNvSpPr>
            <p:nvPr/>
          </p:nvSpPr>
          <p:spPr bwMode="auto">
            <a:xfrm>
              <a:off x="3092" y="1985"/>
              <a:ext cx="4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EBIT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83" name="Rectangle 26"/>
            <p:cNvSpPr>
              <a:spLocks noChangeArrowheads="1"/>
            </p:cNvSpPr>
            <p:nvPr/>
          </p:nvSpPr>
          <p:spPr bwMode="auto">
            <a:xfrm>
              <a:off x="2040" y="2150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200,000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84" name="Rectangle 27"/>
            <p:cNvSpPr>
              <a:spLocks noChangeArrowheads="1"/>
            </p:cNvSpPr>
            <p:nvPr/>
          </p:nvSpPr>
          <p:spPr bwMode="auto">
            <a:xfrm>
              <a:off x="2040" y="1852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400,000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85" name="Rectangle 28"/>
            <p:cNvSpPr>
              <a:spLocks noChangeArrowheads="1"/>
            </p:cNvSpPr>
            <p:nvPr/>
          </p:nvSpPr>
          <p:spPr bwMode="auto">
            <a:xfrm>
              <a:off x="1080" y="1985"/>
              <a:ext cx="4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EBIT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86" name="Rectangle 29"/>
            <p:cNvSpPr>
              <a:spLocks noChangeArrowheads="1"/>
            </p:cNvSpPr>
            <p:nvPr/>
          </p:nvSpPr>
          <p:spPr bwMode="auto">
            <a:xfrm>
              <a:off x="2330" y="1520"/>
              <a:ext cx="69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200,000sh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87" name="Rectangle 30"/>
            <p:cNvSpPr>
              <a:spLocks noChangeArrowheads="1"/>
            </p:cNvSpPr>
            <p:nvPr/>
          </p:nvSpPr>
          <p:spPr bwMode="auto">
            <a:xfrm>
              <a:off x="2728" y="1222"/>
              <a:ext cx="13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$400,000 (interest)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0988" name="Rectangle 31"/>
            <p:cNvSpPr>
              <a:spLocks noChangeArrowheads="1"/>
            </p:cNvSpPr>
            <p:nvPr/>
          </p:nvSpPr>
          <p:spPr bwMode="auto">
            <a:xfrm>
              <a:off x="1931" y="1222"/>
              <a:ext cx="4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EBIT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89" name="Rectangle 32"/>
            <p:cNvSpPr>
              <a:spLocks noChangeArrowheads="1"/>
            </p:cNvSpPr>
            <p:nvPr/>
          </p:nvSpPr>
          <p:spPr bwMode="auto">
            <a:xfrm>
              <a:off x="792" y="1520"/>
              <a:ext cx="7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400,000sh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90" name="Rectangle 33"/>
            <p:cNvSpPr>
              <a:spLocks noChangeArrowheads="1"/>
            </p:cNvSpPr>
            <p:nvPr/>
          </p:nvSpPr>
          <p:spPr bwMode="auto">
            <a:xfrm>
              <a:off x="925" y="1222"/>
              <a:ext cx="4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EBIT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91" name="Rectangle 34"/>
            <p:cNvSpPr>
              <a:spLocks noChangeArrowheads="1"/>
            </p:cNvSpPr>
            <p:nvPr/>
          </p:nvSpPr>
          <p:spPr bwMode="auto">
            <a:xfrm>
              <a:off x="2847" y="3213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92" name="Rectangle 35"/>
            <p:cNvSpPr>
              <a:spLocks noChangeArrowheads="1"/>
            </p:cNvSpPr>
            <p:nvPr/>
          </p:nvSpPr>
          <p:spPr bwMode="auto">
            <a:xfrm>
              <a:off x="1708" y="3213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93" name="Rectangle 36"/>
            <p:cNvSpPr>
              <a:spLocks noChangeArrowheads="1"/>
            </p:cNvSpPr>
            <p:nvPr/>
          </p:nvSpPr>
          <p:spPr bwMode="auto">
            <a:xfrm>
              <a:off x="1708" y="2763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94" name="Rectangle 37"/>
            <p:cNvSpPr>
              <a:spLocks noChangeArrowheads="1"/>
            </p:cNvSpPr>
            <p:nvPr/>
          </p:nvSpPr>
          <p:spPr bwMode="auto">
            <a:xfrm>
              <a:off x="2852" y="2447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95" name="Rectangle 38"/>
            <p:cNvSpPr>
              <a:spLocks noChangeArrowheads="1"/>
            </p:cNvSpPr>
            <p:nvPr/>
          </p:nvSpPr>
          <p:spPr bwMode="auto">
            <a:xfrm>
              <a:off x="2063" y="2447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96" name="Rectangle 39"/>
            <p:cNvSpPr>
              <a:spLocks noChangeArrowheads="1"/>
            </p:cNvSpPr>
            <p:nvPr/>
          </p:nvSpPr>
          <p:spPr bwMode="auto">
            <a:xfrm>
              <a:off x="1708" y="2447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97" name="Rectangle 40"/>
            <p:cNvSpPr>
              <a:spLocks noChangeArrowheads="1"/>
            </p:cNvSpPr>
            <p:nvPr/>
          </p:nvSpPr>
          <p:spPr bwMode="auto">
            <a:xfrm>
              <a:off x="3632" y="1974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98" name="Rectangle 41"/>
            <p:cNvSpPr>
              <a:spLocks noChangeArrowheads="1"/>
            </p:cNvSpPr>
            <p:nvPr/>
          </p:nvSpPr>
          <p:spPr bwMode="auto">
            <a:xfrm>
              <a:off x="2903" y="2034"/>
              <a:ext cx="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ú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999" name="Rectangle 42"/>
            <p:cNvSpPr>
              <a:spLocks noChangeArrowheads="1"/>
            </p:cNvSpPr>
            <p:nvPr/>
          </p:nvSpPr>
          <p:spPr bwMode="auto">
            <a:xfrm>
              <a:off x="2903" y="2164"/>
              <a:ext cx="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û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000" name="Rectangle 43"/>
            <p:cNvSpPr>
              <a:spLocks noChangeArrowheads="1"/>
            </p:cNvSpPr>
            <p:nvPr/>
          </p:nvSpPr>
          <p:spPr bwMode="auto">
            <a:xfrm>
              <a:off x="2903" y="1832"/>
              <a:ext cx="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ù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001" name="Rectangle 44"/>
            <p:cNvSpPr>
              <a:spLocks noChangeArrowheads="1"/>
            </p:cNvSpPr>
            <p:nvPr/>
          </p:nvSpPr>
          <p:spPr bwMode="auto">
            <a:xfrm>
              <a:off x="1913" y="2034"/>
              <a:ext cx="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ê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002" name="Rectangle 45"/>
            <p:cNvSpPr>
              <a:spLocks noChangeArrowheads="1"/>
            </p:cNvSpPr>
            <p:nvPr/>
          </p:nvSpPr>
          <p:spPr bwMode="auto">
            <a:xfrm>
              <a:off x="1913" y="2164"/>
              <a:ext cx="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ë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003" name="Rectangle 46"/>
            <p:cNvSpPr>
              <a:spLocks noChangeArrowheads="1"/>
            </p:cNvSpPr>
            <p:nvPr/>
          </p:nvSpPr>
          <p:spPr bwMode="auto">
            <a:xfrm>
              <a:off x="1913" y="1832"/>
              <a:ext cx="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é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004" name="Rectangle 47"/>
            <p:cNvSpPr>
              <a:spLocks noChangeArrowheads="1"/>
            </p:cNvSpPr>
            <p:nvPr/>
          </p:nvSpPr>
          <p:spPr bwMode="auto">
            <a:xfrm>
              <a:off x="1708" y="1961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005" name="Rectangle 48"/>
            <p:cNvSpPr>
              <a:spLocks noChangeArrowheads="1"/>
            </p:cNvSpPr>
            <p:nvPr/>
          </p:nvSpPr>
          <p:spPr bwMode="auto">
            <a:xfrm>
              <a:off x="2543" y="1198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006" name="Rectangle 49"/>
            <p:cNvSpPr>
              <a:spLocks noChangeArrowheads="1"/>
            </p:cNvSpPr>
            <p:nvPr/>
          </p:nvSpPr>
          <p:spPr bwMode="auto">
            <a:xfrm>
              <a:off x="1708" y="1331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839200" cy="852488"/>
          </a:xfrm>
        </p:spPr>
        <p:txBody>
          <a:bodyPr/>
          <a:lstStyle/>
          <a:p>
            <a:pPr eaLnBrk="1" hangingPunct="1"/>
            <a:r>
              <a:rPr lang="en-US" altLang="en-US"/>
              <a:t>Break-Even EBIT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122863"/>
            <a:ext cx="8610600" cy="1325562"/>
          </a:xfrm>
        </p:spPr>
        <p:txBody>
          <a:bodyPr/>
          <a:lstStyle/>
          <a:p>
            <a:pPr algn="just" eaLnBrk="1" hangingPunct="1"/>
            <a:r>
              <a:rPr lang="en-US" altLang="en-US" sz="2000"/>
              <a:t>If we expect EBIT to be </a:t>
            </a:r>
            <a:r>
              <a:rPr lang="en-US" altLang="en-US" sz="2000" i="1"/>
              <a:t>greater </a:t>
            </a:r>
            <a:r>
              <a:rPr lang="en-US" altLang="en-US" sz="2000"/>
              <a:t>than the break-even point, then leverage is </a:t>
            </a:r>
            <a:r>
              <a:rPr lang="en-US" altLang="en-US" sz="2000" i="1"/>
              <a:t>beneficial</a:t>
            </a:r>
            <a:r>
              <a:rPr lang="en-US" altLang="en-US" sz="2000"/>
              <a:t> to our stockholders</a:t>
            </a:r>
          </a:p>
          <a:p>
            <a:pPr algn="just" eaLnBrk="1" hangingPunct="1"/>
            <a:r>
              <a:rPr lang="en-US" altLang="en-US" sz="2000"/>
              <a:t>If we expect EBIT to be </a:t>
            </a:r>
            <a:r>
              <a:rPr lang="en-US" altLang="en-US" sz="2000" i="1"/>
              <a:t>less</a:t>
            </a:r>
            <a:r>
              <a:rPr lang="en-US" altLang="en-US" sz="2000"/>
              <a:t> than the break-even point, then leverage is </a:t>
            </a:r>
            <a:r>
              <a:rPr lang="en-US" altLang="en-US" sz="2000" i="1"/>
              <a:t>detrimental</a:t>
            </a:r>
            <a:r>
              <a:rPr lang="en-US" altLang="en-US" sz="2000"/>
              <a:t> to our stockholders</a:t>
            </a:r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3288"/>
            <a:ext cx="78486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66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/>
              <a:t>Capital Structure &amp; Shareholder Wealth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The primary goal of financial managers:</a:t>
            </a:r>
          </a:p>
          <a:p>
            <a:pPr lvl="1" eaLnBrk="1" hangingPunct="1"/>
            <a:r>
              <a:rPr lang="en-US" altLang="en-US" sz="2800"/>
              <a:t>Maximize stockholder wealth</a:t>
            </a:r>
          </a:p>
          <a:p>
            <a:pPr eaLnBrk="1" hangingPunct="1"/>
            <a:r>
              <a:rPr lang="en-US" altLang="en-US" sz="2800"/>
              <a:t>Maximizing shareholder wealth =</a:t>
            </a:r>
          </a:p>
          <a:p>
            <a:pPr lvl="1" eaLnBrk="1" hangingPunct="1"/>
            <a:r>
              <a:rPr lang="en-US" altLang="en-US" sz="2800"/>
              <a:t>Maximizing firm value</a:t>
            </a:r>
          </a:p>
          <a:p>
            <a:pPr lvl="1" eaLnBrk="1" hangingPunct="1"/>
            <a:r>
              <a:rPr lang="en-US" altLang="en-US" sz="2800"/>
              <a:t>Minimizing WACC</a:t>
            </a:r>
          </a:p>
          <a:p>
            <a:pPr eaLnBrk="1" hangingPunct="1"/>
            <a:r>
              <a:rPr lang="en-US" altLang="en-US" sz="2800"/>
              <a:t>Objective: Choose the capital structure that will minimize WACC and maximize stockholder wealth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66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/>
              <a:t>Trans Am Corp Conclusions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/>
              <a:t>The effect of leverage depends on EBIT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800"/>
              <a:t>  When EBIT is higher, leverage is beneficial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/>
              <a:t>Under the “Expected” scenario, leverage increases ROE and EPS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/>
              <a:t>Shareholders are exposed to more risk with more leverage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800"/>
              <a:t>  ROE and EPS more sensitive to changes in EBIT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Some Additional Information </a:t>
            </a:r>
            <a:br>
              <a:rPr lang="en-US" altLang="en-US"/>
            </a:br>
            <a:r>
              <a:rPr lang="en-US" altLang="en-US"/>
              <a:t>- Asymmetric Information and Signaling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525962"/>
          </a:xfrm>
        </p:spPr>
        <p:txBody>
          <a:bodyPr/>
          <a:lstStyle/>
          <a:p>
            <a:pPr algn="just" eaLnBrk="1" hangingPunct="1"/>
            <a:r>
              <a:rPr lang="en-US" altLang="en-US" sz="2800"/>
              <a:t>Managers know the firm’s future prospects better than investors.</a:t>
            </a:r>
          </a:p>
          <a:p>
            <a:pPr algn="just" eaLnBrk="1" hangingPunct="1"/>
            <a:r>
              <a:rPr lang="en-US" altLang="en-US" sz="2800"/>
              <a:t>Managers would not issue additional equity if they thought the current stock price was less than the true value of the stock (given their inside information).</a:t>
            </a:r>
          </a:p>
          <a:p>
            <a:pPr algn="just" eaLnBrk="1" hangingPunct="1"/>
            <a:r>
              <a:rPr lang="en-US" altLang="en-US" sz="2800"/>
              <a:t>Hence, investors often perceive an additional issuance of stock as a negative signal, and the stock price falls.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079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26438" cy="609600"/>
          </a:xfrm>
        </p:spPr>
        <p:txBody>
          <a:bodyPr/>
          <a:lstStyle/>
          <a:p>
            <a:pPr eaLnBrk="1" hangingPunct="1"/>
            <a:r>
              <a:rPr lang="en-US" altLang="en-US"/>
              <a:t>Business Risk versus Financial Risk</a:t>
            </a:r>
          </a:p>
        </p:txBody>
      </p:sp>
      <p:sp>
        <p:nvSpPr>
          <p:cNvPr id="9219" name="Rectangle 3080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114800"/>
          </a:xfrm>
        </p:spPr>
        <p:txBody>
          <a:bodyPr/>
          <a:lstStyle/>
          <a:p>
            <a:pPr algn="just" eaLnBrk="1" hangingPunct="1"/>
            <a:r>
              <a:rPr lang="en-US" altLang="en-US" sz="2800"/>
              <a:t>Business risk:</a:t>
            </a:r>
          </a:p>
          <a:p>
            <a:pPr lvl="1" algn="just" eaLnBrk="1" hangingPunct="1"/>
            <a:r>
              <a:rPr lang="en-US" altLang="en-US"/>
              <a:t>Uncertainty in future EBIT.</a:t>
            </a:r>
          </a:p>
          <a:p>
            <a:pPr lvl="1" algn="just" eaLnBrk="1" hangingPunct="1"/>
            <a:r>
              <a:rPr lang="en-US" altLang="en-US"/>
              <a:t>Depends on business factors such as competition, operating leverage, etc.</a:t>
            </a:r>
          </a:p>
          <a:p>
            <a:pPr lvl="1" algn="just" eaLnBrk="1" hangingPunct="1"/>
            <a:endParaRPr lang="en-US" altLang="en-US"/>
          </a:p>
          <a:p>
            <a:pPr algn="just" eaLnBrk="1" hangingPunct="1"/>
            <a:r>
              <a:rPr lang="en-US" altLang="en-US" sz="2800"/>
              <a:t>Financial risk:</a:t>
            </a:r>
          </a:p>
          <a:p>
            <a:pPr lvl="1" algn="just" eaLnBrk="1" hangingPunct="1"/>
            <a:r>
              <a:rPr lang="en-US" altLang="en-US"/>
              <a:t>Additional business risk concentrated on common stockholders when financial leverage is used.</a:t>
            </a:r>
          </a:p>
          <a:p>
            <a:pPr lvl="1" algn="just" eaLnBrk="1" hangingPunct="1"/>
            <a:r>
              <a:rPr lang="en-US" altLang="en-US"/>
              <a:t>Depends on the amount of debt and preferred stock financing.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457200" y="2057400"/>
            <a:ext cx="1987550" cy="202565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90763" y="168275"/>
            <a:ext cx="4410075" cy="936625"/>
          </a:xfrm>
          <a:noFill/>
        </p:spPr>
        <p:txBody>
          <a:bodyPr lIns="92075" tIns="46038" rIns="92075" bIns="46038"/>
          <a:lstStyle/>
          <a:p>
            <a:r>
              <a:rPr lang="en-US" altLang="en-US"/>
              <a:t>Business Risk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77200" cy="1484313"/>
          </a:xfrm>
          <a:noFill/>
        </p:spPr>
        <p:txBody>
          <a:bodyPr lIns="92075" tIns="46038" rIns="92075" bIns="46038"/>
          <a:lstStyle/>
          <a:p>
            <a:r>
              <a:rPr lang="en-US" altLang="en-US" sz="2800">
                <a:solidFill>
                  <a:schemeClr val="tx2"/>
                </a:solidFill>
              </a:rPr>
              <a:t>The variability or uncertainty of a firm’s operating income (EBIT).</a:t>
            </a:r>
          </a:p>
        </p:txBody>
      </p:sp>
      <p:grpSp>
        <p:nvGrpSpPr>
          <p:cNvPr id="10245" name="Group 29"/>
          <p:cNvGrpSpPr>
            <a:grpSpLocks/>
          </p:cNvGrpSpPr>
          <p:nvPr/>
        </p:nvGrpSpPr>
        <p:grpSpPr bwMode="auto">
          <a:xfrm>
            <a:off x="304800" y="2133600"/>
            <a:ext cx="8466138" cy="1363663"/>
            <a:chOff x="156" y="2470"/>
            <a:chExt cx="5333" cy="859"/>
          </a:xfrm>
        </p:grpSpPr>
        <p:grpSp>
          <p:nvGrpSpPr>
            <p:cNvPr id="10248" name="Group 10"/>
            <p:cNvGrpSpPr>
              <a:grpSpLocks/>
            </p:cNvGrpSpPr>
            <p:nvPr/>
          </p:nvGrpSpPr>
          <p:grpSpPr bwMode="auto">
            <a:xfrm>
              <a:off x="1669" y="2562"/>
              <a:ext cx="1003" cy="767"/>
              <a:chOff x="1669" y="2562"/>
              <a:chExt cx="1003" cy="767"/>
            </a:xfrm>
          </p:grpSpPr>
          <p:grpSp>
            <p:nvGrpSpPr>
              <p:cNvPr id="10267" name="Group 8"/>
              <p:cNvGrpSpPr>
                <a:grpSpLocks/>
              </p:cNvGrpSpPr>
              <p:nvPr/>
            </p:nvGrpSpPr>
            <p:grpSpPr bwMode="auto">
              <a:xfrm>
                <a:off x="1669" y="2562"/>
                <a:ext cx="1003" cy="767"/>
                <a:chOff x="1669" y="2562"/>
                <a:chExt cx="1003" cy="767"/>
              </a:xfrm>
            </p:grpSpPr>
            <p:sp>
              <p:nvSpPr>
                <p:cNvPr id="10269" name="Freeform 5"/>
                <p:cNvSpPr>
                  <a:spLocks/>
                </p:cNvSpPr>
                <p:nvPr/>
              </p:nvSpPr>
              <p:spPr bwMode="auto">
                <a:xfrm>
                  <a:off x="1669" y="2609"/>
                  <a:ext cx="955" cy="720"/>
                </a:xfrm>
                <a:custGeom>
                  <a:avLst/>
                  <a:gdLst>
                    <a:gd name="T0" fmla="*/ 954 w 955"/>
                    <a:gd name="T1" fmla="*/ 0 h 720"/>
                    <a:gd name="T2" fmla="*/ 954 w 955"/>
                    <a:gd name="T3" fmla="*/ 719 h 720"/>
                    <a:gd name="T4" fmla="*/ 0 w 955"/>
                    <a:gd name="T5" fmla="*/ 719 h 720"/>
                    <a:gd name="T6" fmla="*/ 0 w 955"/>
                    <a:gd name="T7" fmla="*/ 0 h 720"/>
                    <a:gd name="T8" fmla="*/ 954 w 955"/>
                    <a:gd name="T9" fmla="*/ 0 h 7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5"/>
                    <a:gd name="T16" fmla="*/ 0 h 720"/>
                    <a:gd name="T17" fmla="*/ 955 w 955"/>
                    <a:gd name="T18" fmla="*/ 720 h 7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5" h="720">
                      <a:moveTo>
                        <a:pt x="954" y="0"/>
                      </a:moveTo>
                      <a:lnTo>
                        <a:pt x="954" y="719"/>
                      </a:lnTo>
                      <a:lnTo>
                        <a:pt x="0" y="719"/>
                      </a:lnTo>
                      <a:lnTo>
                        <a:pt x="0" y="0"/>
                      </a:lnTo>
                      <a:lnTo>
                        <a:pt x="954" y="0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0" name="Freeform 6"/>
                <p:cNvSpPr>
                  <a:spLocks/>
                </p:cNvSpPr>
                <p:nvPr/>
              </p:nvSpPr>
              <p:spPr bwMode="auto">
                <a:xfrm>
                  <a:off x="2623" y="2562"/>
                  <a:ext cx="49" cy="767"/>
                </a:xfrm>
                <a:custGeom>
                  <a:avLst/>
                  <a:gdLst>
                    <a:gd name="T0" fmla="*/ 0 w 49"/>
                    <a:gd name="T1" fmla="*/ 47 h 767"/>
                    <a:gd name="T2" fmla="*/ 0 w 49"/>
                    <a:gd name="T3" fmla="*/ 766 h 767"/>
                    <a:gd name="T4" fmla="*/ 48 w 49"/>
                    <a:gd name="T5" fmla="*/ 718 h 767"/>
                    <a:gd name="T6" fmla="*/ 48 w 49"/>
                    <a:gd name="T7" fmla="*/ 0 h 767"/>
                    <a:gd name="T8" fmla="*/ 0 w 49"/>
                    <a:gd name="T9" fmla="*/ 47 h 7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767"/>
                    <a:gd name="T17" fmla="*/ 49 w 49"/>
                    <a:gd name="T18" fmla="*/ 767 h 7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767">
                      <a:moveTo>
                        <a:pt x="0" y="47"/>
                      </a:moveTo>
                      <a:lnTo>
                        <a:pt x="0" y="766"/>
                      </a:lnTo>
                      <a:lnTo>
                        <a:pt x="48" y="718"/>
                      </a:lnTo>
                      <a:lnTo>
                        <a:pt x="48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FF6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1" name="Freeform 7"/>
                <p:cNvSpPr>
                  <a:spLocks/>
                </p:cNvSpPr>
                <p:nvPr/>
              </p:nvSpPr>
              <p:spPr bwMode="auto">
                <a:xfrm>
                  <a:off x="1669" y="2562"/>
                  <a:ext cx="1003" cy="48"/>
                </a:xfrm>
                <a:custGeom>
                  <a:avLst/>
                  <a:gdLst>
                    <a:gd name="T0" fmla="*/ 1002 w 1003"/>
                    <a:gd name="T1" fmla="*/ 0 h 48"/>
                    <a:gd name="T2" fmla="*/ 954 w 1003"/>
                    <a:gd name="T3" fmla="*/ 47 h 48"/>
                    <a:gd name="T4" fmla="*/ 0 w 1003"/>
                    <a:gd name="T5" fmla="*/ 47 h 48"/>
                    <a:gd name="T6" fmla="*/ 48 w 1003"/>
                    <a:gd name="T7" fmla="*/ 0 h 48"/>
                    <a:gd name="T8" fmla="*/ 1002 w 1003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3"/>
                    <a:gd name="T16" fmla="*/ 0 h 48"/>
                    <a:gd name="T17" fmla="*/ 1003 w 1003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3" h="48">
                      <a:moveTo>
                        <a:pt x="1002" y="0"/>
                      </a:moveTo>
                      <a:lnTo>
                        <a:pt x="954" y="47"/>
                      </a:lnTo>
                      <a:lnTo>
                        <a:pt x="0" y="47"/>
                      </a:lnTo>
                      <a:lnTo>
                        <a:pt x="48" y="0"/>
                      </a:lnTo>
                      <a:lnTo>
                        <a:pt x="1002" y="0"/>
                      </a:lnTo>
                    </a:path>
                  </a:pathLst>
                </a:custGeom>
                <a:solidFill>
                  <a:srgbClr val="8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81" name="Rectangle 9"/>
              <p:cNvSpPr>
                <a:spLocks noChangeArrowheads="1"/>
              </p:cNvSpPr>
              <p:nvPr/>
            </p:nvSpPr>
            <p:spPr bwMode="auto">
              <a:xfrm>
                <a:off x="1718" y="2779"/>
                <a:ext cx="8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3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FIRM</a:t>
                </a:r>
              </a:p>
            </p:txBody>
          </p:sp>
        </p:grpSp>
        <p:grpSp>
          <p:nvGrpSpPr>
            <p:cNvPr id="10249" name="Group 16"/>
            <p:cNvGrpSpPr>
              <a:grpSpLocks/>
            </p:cNvGrpSpPr>
            <p:nvPr/>
          </p:nvGrpSpPr>
          <p:grpSpPr bwMode="auto">
            <a:xfrm>
              <a:off x="156" y="2612"/>
              <a:ext cx="1341" cy="717"/>
              <a:chOff x="156" y="2612"/>
              <a:chExt cx="1341" cy="717"/>
            </a:xfrm>
          </p:grpSpPr>
          <p:grpSp>
            <p:nvGrpSpPr>
              <p:cNvPr id="10262" name="Group 14"/>
              <p:cNvGrpSpPr>
                <a:grpSpLocks/>
              </p:cNvGrpSpPr>
              <p:nvPr/>
            </p:nvGrpSpPr>
            <p:grpSpPr bwMode="auto">
              <a:xfrm>
                <a:off x="156" y="2612"/>
                <a:ext cx="1341" cy="717"/>
                <a:chOff x="156" y="2612"/>
                <a:chExt cx="1341" cy="717"/>
              </a:xfrm>
            </p:grpSpPr>
            <p:sp>
              <p:nvSpPr>
                <p:cNvPr id="10264" name="Freeform 11"/>
                <p:cNvSpPr>
                  <a:spLocks/>
                </p:cNvSpPr>
                <p:nvPr/>
              </p:nvSpPr>
              <p:spPr bwMode="auto">
                <a:xfrm>
                  <a:off x="156" y="2921"/>
                  <a:ext cx="408" cy="407"/>
                </a:xfrm>
                <a:custGeom>
                  <a:avLst/>
                  <a:gdLst>
                    <a:gd name="T0" fmla="*/ 358 w 408"/>
                    <a:gd name="T1" fmla="*/ 0 h 407"/>
                    <a:gd name="T2" fmla="*/ 407 w 408"/>
                    <a:gd name="T3" fmla="*/ 49 h 407"/>
                    <a:gd name="T4" fmla="*/ 48 w 408"/>
                    <a:gd name="T5" fmla="*/ 406 h 407"/>
                    <a:gd name="T6" fmla="*/ 0 w 408"/>
                    <a:gd name="T7" fmla="*/ 358 h 407"/>
                    <a:gd name="T8" fmla="*/ 358 w 408"/>
                    <a:gd name="T9" fmla="*/ 0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8"/>
                    <a:gd name="T16" fmla="*/ 0 h 407"/>
                    <a:gd name="T17" fmla="*/ 408 w 408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8" h="407">
                      <a:moveTo>
                        <a:pt x="358" y="0"/>
                      </a:moveTo>
                      <a:lnTo>
                        <a:pt x="407" y="49"/>
                      </a:lnTo>
                      <a:lnTo>
                        <a:pt x="48" y="406"/>
                      </a:lnTo>
                      <a:lnTo>
                        <a:pt x="0" y="358"/>
                      </a:lnTo>
                      <a:lnTo>
                        <a:pt x="358" y="0"/>
                      </a:lnTo>
                    </a:path>
                  </a:pathLst>
                </a:custGeom>
                <a:solidFill>
                  <a:srgbClr val="006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5" name="Freeform 12"/>
                <p:cNvSpPr>
                  <a:spLocks/>
                </p:cNvSpPr>
                <p:nvPr/>
              </p:nvSpPr>
              <p:spPr bwMode="auto">
                <a:xfrm>
                  <a:off x="203" y="2660"/>
                  <a:ext cx="1294" cy="669"/>
                </a:xfrm>
                <a:custGeom>
                  <a:avLst/>
                  <a:gdLst>
                    <a:gd name="T0" fmla="*/ 48 w 1294"/>
                    <a:gd name="T1" fmla="*/ 0 h 669"/>
                    <a:gd name="T2" fmla="*/ 958 w 1294"/>
                    <a:gd name="T3" fmla="*/ 0 h 669"/>
                    <a:gd name="T4" fmla="*/ 1293 w 1294"/>
                    <a:gd name="T5" fmla="*/ 334 h 669"/>
                    <a:gd name="T6" fmla="*/ 958 w 1294"/>
                    <a:gd name="T7" fmla="*/ 668 h 669"/>
                    <a:gd name="T8" fmla="*/ 0 w 1294"/>
                    <a:gd name="T9" fmla="*/ 668 h 669"/>
                    <a:gd name="T10" fmla="*/ 359 w 1294"/>
                    <a:gd name="T11" fmla="*/ 310 h 669"/>
                    <a:gd name="T12" fmla="*/ 48 w 1294"/>
                    <a:gd name="T13" fmla="*/ 0 h 66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94"/>
                    <a:gd name="T22" fmla="*/ 0 h 669"/>
                    <a:gd name="T23" fmla="*/ 1294 w 1294"/>
                    <a:gd name="T24" fmla="*/ 669 h 66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94" h="669">
                      <a:moveTo>
                        <a:pt x="48" y="0"/>
                      </a:moveTo>
                      <a:lnTo>
                        <a:pt x="958" y="0"/>
                      </a:lnTo>
                      <a:lnTo>
                        <a:pt x="1293" y="334"/>
                      </a:lnTo>
                      <a:lnTo>
                        <a:pt x="958" y="668"/>
                      </a:lnTo>
                      <a:lnTo>
                        <a:pt x="0" y="668"/>
                      </a:lnTo>
                      <a:lnTo>
                        <a:pt x="359" y="310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rgbClr val="4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6" name="Freeform 13"/>
                <p:cNvSpPr>
                  <a:spLocks/>
                </p:cNvSpPr>
                <p:nvPr/>
              </p:nvSpPr>
              <p:spPr bwMode="auto">
                <a:xfrm>
                  <a:off x="203" y="2612"/>
                  <a:ext cx="959" cy="49"/>
                </a:xfrm>
                <a:custGeom>
                  <a:avLst/>
                  <a:gdLst>
                    <a:gd name="T0" fmla="*/ 958 w 959"/>
                    <a:gd name="T1" fmla="*/ 48 h 49"/>
                    <a:gd name="T2" fmla="*/ 910 w 959"/>
                    <a:gd name="T3" fmla="*/ 0 h 49"/>
                    <a:gd name="T4" fmla="*/ 0 w 959"/>
                    <a:gd name="T5" fmla="*/ 0 h 49"/>
                    <a:gd name="T6" fmla="*/ 48 w 959"/>
                    <a:gd name="T7" fmla="*/ 48 h 49"/>
                    <a:gd name="T8" fmla="*/ 958 w 959"/>
                    <a:gd name="T9" fmla="*/ 48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9"/>
                    <a:gd name="T16" fmla="*/ 0 h 49"/>
                    <a:gd name="T17" fmla="*/ 959 w 959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9" h="49">
                      <a:moveTo>
                        <a:pt x="958" y="48"/>
                      </a:moveTo>
                      <a:lnTo>
                        <a:pt x="910" y="0"/>
                      </a:lnTo>
                      <a:lnTo>
                        <a:pt x="0" y="0"/>
                      </a:lnTo>
                      <a:lnTo>
                        <a:pt x="48" y="48"/>
                      </a:lnTo>
                      <a:lnTo>
                        <a:pt x="958" y="48"/>
                      </a:lnTo>
                    </a:path>
                  </a:pathLst>
                </a:custGeom>
                <a:solidFill>
                  <a:srgbClr val="00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63" name="Rectangle 15"/>
              <p:cNvSpPr>
                <a:spLocks noChangeArrowheads="1"/>
              </p:cNvSpPr>
              <p:nvPr/>
            </p:nvSpPr>
            <p:spPr bwMode="auto">
              <a:xfrm>
                <a:off x="546" y="2804"/>
                <a:ext cx="80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EBIT</a:t>
                </a:r>
              </a:p>
            </p:txBody>
          </p:sp>
        </p:grpSp>
        <p:grpSp>
          <p:nvGrpSpPr>
            <p:cNvPr id="10250" name="Group 22"/>
            <p:cNvGrpSpPr>
              <a:grpSpLocks/>
            </p:cNvGrpSpPr>
            <p:nvPr/>
          </p:nvGrpSpPr>
          <p:grpSpPr bwMode="auto">
            <a:xfrm>
              <a:off x="2852" y="2612"/>
              <a:ext cx="1341" cy="717"/>
              <a:chOff x="2852" y="2612"/>
              <a:chExt cx="1341" cy="717"/>
            </a:xfrm>
          </p:grpSpPr>
          <p:grpSp>
            <p:nvGrpSpPr>
              <p:cNvPr id="10257" name="Group 20"/>
              <p:cNvGrpSpPr>
                <a:grpSpLocks/>
              </p:cNvGrpSpPr>
              <p:nvPr/>
            </p:nvGrpSpPr>
            <p:grpSpPr bwMode="auto">
              <a:xfrm>
                <a:off x="2852" y="2612"/>
                <a:ext cx="1341" cy="717"/>
                <a:chOff x="2852" y="2612"/>
                <a:chExt cx="1341" cy="717"/>
              </a:xfrm>
            </p:grpSpPr>
            <p:sp>
              <p:nvSpPr>
                <p:cNvPr id="10259" name="Freeform 17"/>
                <p:cNvSpPr>
                  <a:spLocks/>
                </p:cNvSpPr>
                <p:nvPr/>
              </p:nvSpPr>
              <p:spPr bwMode="auto">
                <a:xfrm>
                  <a:off x="2852" y="2921"/>
                  <a:ext cx="408" cy="407"/>
                </a:xfrm>
                <a:custGeom>
                  <a:avLst/>
                  <a:gdLst>
                    <a:gd name="T0" fmla="*/ 358 w 408"/>
                    <a:gd name="T1" fmla="*/ 0 h 407"/>
                    <a:gd name="T2" fmla="*/ 407 w 408"/>
                    <a:gd name="T3" fmla="*/ 49 h 407"/>
                    <a:gd name="T4" fmla="*/ 48 w 408"/>
                    <a:gd name="T5" fmla="*/ 406 h 407"/>
                    <a:gd name="T6" fmla="*/ 0 w 408"/>
                    <a:gd name="T7" fmla="*/ 358 h 407"/>
                    <a:gd name="T8" fmla="*/ 358 w 408"/>
                    <a:gd name="T9" fmla="*/ 0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8"/>
                    <a:gd name="T16" fmla="*/ 0 h 407"/>
                    <a:gd name="T17" fmla="*/ 408 w 408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8" h="407">
                      <a:moveTo>
                        <a:pt x="358" y="0"/>
                      </a:moveTo>
                      <a:lnTo>
                        <a:pt x="407" y="49"/>
                      </a:lnTo>
                      <a:lnTo>
                        <a:pt x="48" y="406"/>
                      </a:lnTo>
                      <a:lnTo>
                        <a:pt x="0" y="358"/>
                      </a:lnTo>
                      <a:lnTo>
                        <a:pt x="358" y="0"/>
                      </a:lnTo>
                    </a:path>
                  </a:pathLst>
                </a:custGeom>
                <a:solidFill>
                  <a:srgbClr val="006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0" name="Freeform 18"/>
                <p:cNvSpPr>
                  <a:spLocks/>
                </p:cNvSpPr>
                <p:nvPr/>
              </p:nvSpPr>
              <p:spPr bwMode="auto">
                <a:xfrm>
                  <a:off x="2899" y="2660"/>
                  <a:ext cx="1294" cy="669"/>
                </a:xfrm>
                <a:custGeom>
                  <a:avLst/>
                  <a:gdLst>
                    <a:gd name="T0" fmla="*/ 48 w 1294"/>
                    <a:gd name="T1" fmla="*/ 0 h 669"/>
                    <a:gd name="T2" fmla="*/ 958 w 1294"/>
                    <a:gd name="T3" fmla="*/ 0 h 669"/>
                    <a:gd name="T4" fmla="*/ 1293 w 1294"/>
                    <a:gd name="T5" fmla="*/ 334 h 669"/>
                    <a:gd name="T6" fmla="*/ 958 w 1294"/>
                    <a:gd name="T7" fmla="*/ 668 h 669"/>
                    <a:gd name="T8" fmla="*/ 0 w 1294"/>
                    <a:gd name="T9" fmla="*/ 668 h 669"/>
                    <a:gd name="T10" fmla="*/ 359 w 1294"/>
                    <a:gd name="T11" fmla="*/ 310 h 669"/>
                    <a:gd name="T12" fmla="*/ 48 w 1294"/>
                    <a:gd name="T13" fmla="*/ 0 h 66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94"/>
                    <a:gd name="T22" fmla="*/ 0 h 669"/>
                    <a:gd name="T23" fmla="*/ 1294 w 1294"/>
                    <a:gd name="T24" fmla="*/ 669 h 66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94" h="669">
                      <a:moveTo>
                        <a:pt x="48" y="0"/>
                      </a:moveTo>
                      <a:lnTo>
                        <a:pt x="958" y="0"/>
                      </a:lnTo>
                      <a:lnTo>
                        <a:pt x="1293" y="334"/>
                      </a:lnTo>
                      <a:lnTo>
                        <a:pt x="958" y="668"/>
                      </a:lnTo>
                      <a:lnTo>
                        <a:pt x="0" y="668"/>
                      </a:lnTo>
                      <a:lnTo>
                        <a:pt x="359" y="310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rgbClr val="4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1" name="Freeform 19"/>
                <p:cNvSpPr>
                  <a:spLocks/>
                </p:cNvSpPr>
                <p:nvPr/>
              </p:nvSpPr>
              <p:spPr bwMode="auto">
                <a:xfrm>
                  <a:off x="2899" y="2612"/>
                  <a:ext cx="959" cy="49"/>
                </a:xfrm>
                <a:custGeom>
                  <a:avLst/>
                  <a:gdLst>
                    <a:gd name="T0" fmla="*/ 958 w 959"/>
                    <a:gd name="T1" fmla="*/ 48 h 49"/>
                    <a:gd name="T2" fmla="*/ 910 w 959"/>
                    <a:gd name="T3" fmla="*/ 0 h 49"/>
                    <a:gd name="T4" fmla="*/ 0 w 959"/>
                    <a:gd name="T5" fmla="*/ 0 h 49"/>
                    <a:gd name="T6" fmla="*/ 48 w 959"/>
                    <a:gd name="T7" fmla="*/ 48 h 49"/>
                    <a:gd name="T8" fmla="*/ 958 w 959"/>
                    <a:gd name="T9" fmla="*/ 48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9"/>
                    <a:gd name="T16" fmla="*/ 0 h 49"/>
                    <a:gd name="T17" fmla="*/ 959 w 959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9" h="49">
                      <a:moveTo>
                        <a:pt x="958" y="48"/>
                      </a:moveTo>
                      <a:lnTo>
                        <a:pt x="910" y="0"/>
                      </a:lnTo>
                      <a:lnTo>
                        <a:pt x="0" y="0"/>
                      </a:lnTo>
                      <a:lnTo>
                        <a:pt x="48" y="48"/>
                      </a:lnTo>
                      <a:lnTo>
                        <a:pt x="958" y="48"/>
                      </a:lnTo>
                    </a:path>
                  </a:pathLst>
                </a:custGeom>
                <a:solidFill>
                  <a:srgbClr val="00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58" name="Rectangle 21"/>
              <p:cNvSpPr>
                <a:spLocks noChangeArrowheads="1"/>
              </p:cNvSpPr>
              <p:nvPr/>
            </p:nvSpPr>
            <p:spPr bwMode="auto">
              <a:xfrm>
                <a:off x="3290" y="2792"/>
                <a:ext cx="64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EPS</a:t>
                </a:r>
              </a:p>
            </p:txBody>
          </p:sp>
        </p:grpSp>
        <p:grpSp>
          <p:nvGrpSpPr>
            <p:cNvPr id="10251" name="Group 28"/>
            <p:cNvGrpSpPr>
              <a:grpSpLocks/>
            </p:cNvGrpSpPr>
            <p:nvPr/>
          </p:nvGrpSpPr>
          <p:grpSpPr bwMode="auto">
            <a:xfrm>
              <a:off x="4366" y="2470"/>
              <a:ext cx="1123" cy="859"/>
              <a:chOff x="4366" y="2470"/>
              <a:chExt cx="1123" cy="859"/>
            </a:xfrm>
          </p:grpSpPr>
          <p:grpSp>
            <p:nvGrpSpPr>
              <p:cNvPr id="10252" name="Group 26"/>
              <p:cNvGrpSpPr>
                <a:grpSpLocks/>
              </p:cNvGrpSpPr>
              <p:nvPr/>
            </p:nvGrpSpPr>
            <p:grpSpPr bwMode="auto">
              <a:xfrm>
                <a:off x="4366" y="2470"/>
                <a:ext cx="1123" cy="859"/>
                <a:chOff x="4366" y="2470"/>
                <a:chExt cx="1123" cy="859"/>
              </a:xfrm>
            </p:grpSpPr>
            <p:sp>
              <p:nvSpPr>
                <p:cNvPr id="10254" name="Freeform 23"/>
                <p:cNvSpPr>
                  <a:spLocks/>
                </p:cNvSpPr>
                <p:nvPr/>
              </p:nvSpPr>
              <p:spPr bwMode="auto">
                <a:xfrm>
                  <a:off x="4366" y="2523"/>
                  <a:ext cx="1069" cy="806"/>
                </a:xfrm>
                <a:custGeom>
                  <a:avLst/>
                  <a:gdLst>
                    <a:gd name="T0" fmla="*/ 1068 w 1069"/>
                    <a:gd name="T1" fmla="*/ 0 h 806"/>
                    <a:gd name="T2" fmla="*/ 1068 w 1069"/>
                    <a:gd name="T3" fmla="*/ 805 h 806"/>
                    <a:gd name="T4" fmla="*/ 0 w 1069"/>
                    <a:gd name="T5" fmla="*/ 805 h 806"/>
                    <a:gd name="T6" fmla="*/ 0 w 1069"/>
                    <a:gd name="T7" fmla="*/ 0 h 806"/>
                    <a:gd name="T8" fmla="*/ 1068 w 1069"/>
                    <a:gd name="T9" fmla="*/ 0 h 8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9"/>
                    <a:gd name="T16" fmla="*/ 0 h 806"/>
                    <a:gd name="T17" fmla="*/ 1069 w 1069"/>
                    <a:gd name="T18" fmla="*/ 806 h 8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9" h="806">
                      <a:moveTo>
                        <a:pt x="1068" y="0"/>
                      </a:moveTo>
                      <a:lnTo>
                        <a:pt x="1068" y="805"/>
                      </a:lnTo>
                      <a:lnTo>
                        <a:pt x="0" y="805"/>
                      </a:lnTo>
                      <a:lnTo>
                        <a:pt x="0" y="0"/>
                      </a:lnTo>
                      <a:lnTo>
                        <a:pt x="1068" y="0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5" name="Freeform 24"/>
                <p:cNvSpPr>
                  <a:spLocks/>
                </p:cNvSpPr>
                <p:nvPr/>
              </p:nvSpPr>
              <p:spPr bwMode="auto">
                <a:xfrm>
                  <a:off x="5434" y="2470"/>
                  <a:ext cx="55" cy="859"/>
                </a:xfrm>
                <a:custGeom>
                  <a:avLst/>
                  <a:gdLst>
                    <a:gd name="T0" fmla="*/ 0 w 55"/>
                    <a:gd name="T1" fmla="*/ 53 h 859"/>
                    <a:gd name="T2" fmla="*/ 0 w 55"/>
                    <a:gd name="T3" fmla="*/ 858 h 859"/>
                    <a:gd name="T4" fmla="*/ 54 w 55"/>
                    <a:gd name="T5" fmla="*/ 804 h 859"/>
                    <a:gd name="T6" fmla="*/ 54 w 55"/>
                    <a:gd name="T7" fmla="*/ 0 h 859"/>
                    <a:gd name="T8" fmla="*/ 0 w 55"/>
                    <a:gd name="T9" fmla="*/ 53 h 8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859"/>
                    <a:gd name="T17" fmla="*/ 55 w 55"/>
                    <a:gd name="T18" fmla="*/ 859 h 8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859">
                      <a:moveTo>
                        <a:pt x="0" y="53"/>
                      </a:moveTo>
                      <a:lnTo>
                        <a:pt x="0" y="858"/>
                      </a:lnTo>
                      <a:lnTo>
                        <a:pt x="54" y="804"/>
                      </a:lnTo>
                      <a:lnTo>
                        <a:pt x="54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FF6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6" name="Freeform 25"/>
                <p:cNvSpPr>
                  <a:spLocks/>
                </p:cNvSpPr>
                <p:nvPr/>
              </p:nvSpPr>
              <p:spPr bwMode="auto">
                <a:xfrm>
                  <a:off x="4366" y="2470"/>
                  <a:ext cx="1123" cy="54"/>
                </a:xfrm>
                <a:custGeom>
                  <a:avLst/>
                  <a:gdLst>
                    <a:gd name="T0" fmla="*/ 1122 w 1123"/>
                    <a:gd name="T1" fmla="*/ 0 h 54"/>
                    <a:gd name="T2" fmla="*/ 1068 w 1123"/>
                    <a:gd name="T3" fmla="*/ 53 h 54"/>
                    <a:gd name="T4" fmla="*/ 0 w 1123"/>
                    <a:gd name="T5" fmla="*/ 53 h 54"/>
                    <a:gd name="T6" fmla="*/ 54 w 1123"/>
                    <a:gd name="T7" fmla="*/ 0 h 54"/>
                    <a:gd name="T8" fmla="*/ 1122 w 112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3"/>
                    <a:gd name="T16" fmla="*/ 0 h 54"/>
                    <a:gd name="T17" fmla="*/ 1123 w 112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3" h="54">
                      <a:moveTo>
                        <a:pt x="1122" y="0"/>
                      </a:moveTo>
                      <a:lnTo>
                        <a:pt x="1068" y="53"/>
                      </a:lnTo>
                      <a:lnTo>
                        <a:pt x="0" y="53"/>
                      </a:lnTo>
                      <a:lnTo>
                        <a:pt x="54" y="0"/>
                      </a:lnTo>
                      <a:lnTo>
                        <a:pt x="1122" y="0"/>
                      </a:lnTo>
                    </a:path>
                  </a:pathLst>
                </a:custGeom>
                <a:solidFill>
                  <a:srgbClr val="8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99" name="Rectangle 27"/>
              <p:cNvSpPr>
                <a:spLocks noChangeArrowheads="1"/>
              </p:cNvSpPr>
              <p:nvPr/>
            </p:nvSpPr>
            <p:spPr bwMode="auto">
              <a:xfrm>
                <a:off x="4418" y="2577"/>
                <a:ext cx="1028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3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Stock-</a:t>
                </a:r>
              </a:p>
              <a:p>
                <a:pPr>
                  <a:defRPr/>
                </a:pPr>
                <a:r>
                  <a:rPr lang="en-US" sz="3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holders</a:t>
                </a:r>
              </a:p>
            </p:txBody>
          </p:sp>
        </p:grp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57200" y="3886200"/>
            <a:ext cx="815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b="1" u="sng" kern="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Affected by: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400" b="1" u="sng" kern="0" dirty="0">
              <a:solidFill>
                <a:schemeClr val="accent4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400" b="1" kern="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Sales volume variability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400" b="1" kern="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Competition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400" b="1" kern="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Cost variability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400" b="1" kern="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Product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00600" y="4800600"/>
            <a:ext cx="4114800" cy="1347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400" b="1" kern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Diversification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400" b="1" kern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Product demand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400" b="1" kern="0" dirty="0">
                <a:solidFill>
                  <a:srgbClr val="FF0000"/>
                </a:solidFill>
                <a:latin typeface="Arial" charset="0"/>
              </a:rPr>
              <a:t>Operating Leverage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6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/>
              <a:t>Business Risk: Uncertainty about Future Pre-tax Operating Income (EBIT)</a:t>
            </a:r>
          </a:p>
        </p:txBody>
      </p:sp>
      <p:grpSp>
        <p:nvGrpSpPr>
          <p:cNvPr id="12291" name="Group 25"/>
          <p:cNvGrpSpPr>
            <a:grpSpLocks/>
          </p:cNvGrpSpPr>
          <p:nvPr/>
        </p:nvGrpSpPr>
        <p:grpSpPr bwMode="auto">
          <a:xfrm>
            <a:off x="1219200" y="2438400"/>
            <a:ext cx="7315200" cy="3721100"/>
            <a:chOff x="864" y="1824"/>
            <a:chExt cx="4608" cy="2344"/>
          </a:xfrm>
        </p:grpSpPr>
        <p:sp>
          <p:nvSpPr>
            <p:cNvPr id="12292" name="Line 3"/>
            <p:cNvSpPr>
              <a:spLocks noChangeShapeType="1"/>
            </p:cNvSpPr>
            <p:nvPr/>
          </p:nvSpPr>
          <p:spPr bwMode="auto">
            <a:xfrm>
              <a:off x="2302" y="2090"/>
              <a:ext cx="0" cy="1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3" name="Line 4"/>
            <p:cNvSpPr>
              <a:spLocks noChangeShapeType="1"/>
            </p:cNvSpPr>
            <p:nvPr/>
          </p:nvSpPr>
          <p:spPr bwMode="auto">
            <a:xfrm>
              <a:off x="1014" y="3314"/>
              <a:ext cx="39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Line 5"/>
            <p:cNvSpPr>
              <a:spLocks noChangeShapeType="1"/>
            </p:cNvSpPr>
            <p:nvPr/>
          </p:nvSpPr>
          <p:spPr bwMode="auto">
            <a:xfrm>
              <a:off x="2974" y="2186"/>
              <a:ext cx="0" cy="1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Rectangle 6"/>
            <p:cNvSpPr>
              <a:spLocks noChangeArrowheads="1"/>
            </p:cNvSpPr>
            <p:nvPr/>
          </p:nvSpPr>
          <p:spPr bwMode="auto">
            <a:xfrm>
              <a:off x="1736" y="1824"/>
              <a:ext cx="1190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latin typeface="Arial" panose="020B0604020202020204" pitchFamily="34" charset="0"/>
                </a:rPr>
                <a:t>Probability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12296" name="Rectangle 7"/>
            <p:cNvSpPr>
              <a:spLocks noChangeArrowheads="1"/>
            </p:cNvSpPr>
            <p:nvPr/>
          </p:nvSpPr>
          <p:spPr bwMode="auto">
            <a:xfrm>
              <a:off x="4498" y="3305"/>
              <a:ext cx="58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latin typeface="Arial" panose="020B0604020202020204" pitchFamily="34" charset="0"/>
                </a:rPr>
                <a:t>EBIT</a:t>
              </a:r>
            </a:p>
          </p:txBody>
        </p:sp>
        <p:sp>
          <p:nvSpPr>
            <p:cNvPr id="12297" name="Rectangle 8"/>
            <p:cNvSpPr>
              <a:spLocks noChangeArrowheads="1"/>
            </p:cNvSpPr>
            <p:nvPr/>
          </p:nvSpPr>
          <p:spPr bwMode="auto">
            <a:xfrm>
              <a:off x="2541" y="3305"/>
              <a:ext cx="86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latin typeface="Arial" panose="020B0604020202020204" pitchFamily="34" charset="0"/>
                </a:rPr>
                <a:t>E(EBIT)</a:t>
              </a:r>
            </a:p>
          </p:txBody>
        </p:sp>
        <p:sp>
          <p:nvSpPr>
            <p:cNvPr id="12298" name="Rectangle 9"/>
            <p:cNvSpPr>
              <a:spLocks noChangeArrowheads="1"/>
            </p:cNvSpPr>
            <p:nvPr/>
          </p:nvSpPr>
          <p:spPr bwMode="auto">
            <a:xfrm>
              <a:off x="2197" y="3305"/>
              <a:ext cx="230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latin typeface="Arial" panose="020B0604020202020204" pitchFamily="34" charset="0"/>
                </a:rPr>
                <a:t>0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397" y="2025"/>
              <a:ext cx="89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" panose="020B0604020202020204" pitchFamily="34" charset="0"/>
                </a:rPr>
                <a:t>Low risk</a:t>
              </a:r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3781" y="2649"/>
              <a:ext cx="93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" panose="020B0604020202020204" pitchFamily="34" charset="0"/>
                </a:rPr>
                <a:t>High risk</a:t>
              </a:r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 flipH="1">
              <a:off x="3291" y="2278"/>
              <a:ext cx="20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flipH="1">
              <a:off x="3978" y="2902"/>
              <a:ext cx="20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Text Box 16"/>
            <p:cNvSpPr txBox="1">
              <a:spLocks noChangeArrowheads="1"/>
            </p:cNvSpPr>
            <p:nvPr/>
          </p:nvSpPr>
          <p:spPr bwMode="auto">
            <a:xfrm>
              <a:off x="864" y="3696"/>
              <a:ext cx="460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>
                  <a:latin typeface="Arial" panose="020B0604020202020204" pitchFamily="34" charset="0"/>
                </a:rPr>
                <a:t>Note that business risk focuses on operating income, so it ignores financing effects.</a:t>
              </a:r>
              <a:endParaRPr lang="en-US" altLang="en-US" b="0">
                <a:latin typeface="Arial" panose="020B0604020202020204" pitchFamily="34" charset="0"/>
              </a:endParaRPr>
            </a:p>
          </p:txBody>
        </p:sp>
        <p:grpSp>
          <p:nvGrpSpPr>
            <p:cNvPr id="12304" name="Group 18"/>
            <p:cNvGrpSpPr>
              <a:grpSpLocks noChangeAspect="1"/>
            </p:cNvGrpSpPr>
            <p:nvPr/>
          </p:nvGrpSpPr>
          <p:grpSpPr bwMode="auto">
            <a:xfrm>
              <a:off x="1150" y="2688"/>
              <a:ext cx="3653" cy="593"/>
              <a:chOff x="1150" y="2688"/>
              <a:chExt cx="3653" cy="593"/>
            </a:xfrm>
          </p:grpSpPr>
          <p:sp>
            <p:nvSpPr>
              <p:cNvPr id="12309" name="AutoShape 17"/>
              <p:cNvSpPr>
                <a:spLocks noChangeAspect="1" noChangeArrowheads="1" noTextEdit="1"/>
              </p:cNvSpPr>
              <p:nvPr/>
            </p:nvSpPr>
            <p:spPr bwMode="auto">
              <a:xfrm>
                <a:off x="1150" y="2688"/>
                <a:ext cx="3653" cy="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Freeform 19"/>
              <p:cNvSpPr>
                <a:spLocks/>
              </p:cNvSpPr>
              <p:nvPr/>
            </p:nvSpPr>
            <p:spPr bwMode="auto">
              <a:xfrm>
                <a:off x="2978" y="2730"/>
                <a:ext cx="1738" cy="510"/>
              </a:xfrm>
              <a:custGeom>
                <a:avLst/>
                <a:gdLst>
                  <a:gd name="T0" fmla="*/ 1738 w 1738"/>
                  <a:gd name="T1" fmla="*/ 510 h 510"/>
                  <a:gd name="T2" fmla="*/ 1556 w 1738"/>
                  <a:gd name="T3" fmla="*/ 503 h 510"/>
                  <a:gd name="T4" fmla="*/ 1463 w 1738"/>
                  <a:gd name="T5" fmla="*/ 498 h 510"/>
                  <a:gd name="T6" fmla="*/ 1370 w 1738"/>
                  <a:gd name="T7" fmla="*/ 490 h 510"/>
                  <a:gd name="T8" fmla="*/ 1280 w 1738"/>
                  <a:gd name="T9" fmla="*/ 478 h 510"/>
                  <a:gd name="T10" fmla="*/ 1188 w 1738"/>
                  <a:gd name="T11" fmla="*/ 463 h 510"/>
                  <a:gd name="T12" fmla="*/ 1098 w 1738"/>
                  <a:gd name="T13" fmla="*/ 441 h 510"/>
                  <a:gd name="T14" fmla="*/ 912 w 1738"/>
                  <a:gd name="T15" fmla="*/ 382 h 510"/>
                  <a:gd name="T16" fmla="*/ 730 w 1738"/>
                  <a:gd name="T17" fmla="*/ 298 h 510"/>
                  <a:gd name="T18" fmla="*/ 547 w 1738"/>
                  <a:gd name="T19" fmla="*/ 199 h 510"/>
                  <a:gd name="T20" fmla="*/ 458 w 1738"/>
                  <a:gd name="T21" fmla="*/ 148 h 510"/>
                  <a:gd name="T22" fmla="*/ 365 w 1738"/>
                  <a:gd name="T23" fmla="*/ 101 h 510"/>
                  <a:gd name="T24" fmla="*/ 272 w 1738"/>
                  <a:gd name="T25" fmla="*/ 59 h 510"/>
                  <a:gd name="T26" fmla="*/ 182 w 1738"/>
                  <a:gd name="T27" fmla="*/ 27 h 510"/>
                  <a:gd name="T28" fmla="*/ 90 w 1738"/>
                  <a:gd name="T29" fmla="*/ 7 h 510"/>
                  <a:gd name="T30" fmla="*/ 0 w 1738"/>
                  <a:gd name="T31" fmla="*/ 0 h 5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38"/>
                  <a:gd name="T49" fmla="*/ 0 h 510"/>
                  <a:gd name="T50" fmla="*/ 1738 w 1738"/>
                  <a:gd name="T51" fmla="*/ 510 h 51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38" h="510">
                    <a:moveTo>
                      <a:pt x="1738" y="510"/>
                    </a:moveTo>
                    <a:lnTo>
                      <a:pt x="1556" y="503"/>
                    </a:lnTo>
                    <a:lnTo>
                      <a:pt x="1463" y="498"/>
                    </a:lnTo>
                    <a:lnTo>
                      <a:pt x="1370" y="490"/>
                    </a:lnTo>
                    <a:lnTo>
                      <a:pt x="1280" y="478"/>
                    </a:lnTo>
                    <a:lnTo>
                      <a:pt x="1188" y="463"/>
                    </a:lnTo>
                    <a:lnTo>
                      <a:pt x="1098" y="441"/>
                    </a:lnTo>
                    <a:lnTo>
                      <a:pt x="912" y="382"/>
                    </a:lnTo>
                    <a:lnTo>
                      <a:pt x="730" y="298"/>
                    </a:lnTo>
                    <a:lnTo>
                      <a:pt x="547" y="199"/>
                    </a:lnTo>
                    <a:lnTo>
                      <a:pt x="458" y="148"/>
                    </a:lnTo>
                    <a:lnTo>
                      <a:pt x="365" y="101"/>
                    </a:lnTo>
                    <a:lnTo>
                      <a:pt x="272" y="59"/>
                    </a:lnTo>
                    <a:lnTo>
                      <a:pt x="182" y="27"/>
                    </a:lnTo>
                    <a:lnTo>
                      <a:pt x="90" y="7"/>
                    </a:lnTo>
                    <a:lnTo>
                      <a:pt x="0" y="0"/>
                    </a:lnTo>
                  </a:path>
                </a:pathLst>
              </a:custGeom>
              <a:noFill/>
              <a:ln w="603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Freeform 20"/>
              <p:cNvSpPr>
                <a:spLocks/>
              </p:cNvSpPr>
              <p:nvPr/>
            </p:nvSpPr>
            <p:spPr bwMode="auto">
              <a:xfrm>
                <a:off x="1240" y="2730"/>
                <a:ext cx="1738" cy="510"/>
              </a:xfrm>
              <a:custGeom>
                <a:avLst/>
                <a:gdLst>
                  <a:gd name="T0" fmla="*/ 0 w 1738"/>
                  <a:gd name="T1" fmla="*/ 510 h 510"/>
                  <a:gd name="T2" fmla="*/ 182 w 1738"/>
                  <a:gd name="T3" fmla="*/ 503 h 510"/>
                  <a:gd name="T4" fmla="*/ 272 w 1738"/>
                  <a:gd name="T5" fmla="*/ 498 h 510"/>
                  <a:gd name="T6" fmla="*/ 365 w 1738"/>
                  <a:gd name="T7" fmla="*/ 490 h 510"/>
                  <a:gd name="T8" fmla="*/ 455 w 1738"/>
                  <a:gd name="T9" fmla="*/ 478 h 510"/>
                  <a:gd name="T10" fmla="*/ 547 w 1738"/>
                  <a:gd name="T11" fmla="*/ 463 h 510"/>
                  <a:gd name="T12" fmla="*/ 640 w 1738"/>
                  <a:gd name="T13" fmla="*/ 441 h 510"/>
                  <a:gd name="T14" fmla="*/ 823 w 1738"/>
                  <a:gd name="T15" fmla="*/ 382 h 510"/>
                  <a:gd name="T16" fmla="*/ 1005 w 1738"/>
                  <a:gd name="T17" fmla="*/ 298 h 510"/>
                  <a:gd name="T18" fmla="*/ 1188 w 1738"/>
                  <a:gd name="T19" fmla="*/ 199 h 510"/>
                  <a:gd name="T20" fmla="*/ 1280 w 1738"/>
                  <a:gd name="T21" fmla="*/ 148 h 510"/>
                  <a:gd name="T22" fmla="*/ 1370 w 1738"/>
                  <a:gd name="T23" fmla="*/ 101 h 510"/>
                  <a:gd name="T24" fmla="*/ 1463 w 1738"/>
                  <a:gd name="T25" fmla="*/ 59 h 510"/>
                  <a:gd name="T26" fmla="*/ 1553 w 1738"/>
                  <a:gd name="T27" fmla="*/ 27 h 510"/>
                  <a:gd name="T28" fmla="*/ 1645 w 1738"/>
                  <a:gd name="T29" fmla="*/ 7 h 510"/>
                  <a:gd name="T30" fmla="*/ 1738 w 1738"/>
                  <a:gd name="T31" fmla="*/ 0 h 5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38"/>
                  <a:gd name="T49" fmla="*/ 0 h 510"/>
                  <a:gd name="T50" fmla="*/ 1738 w 1738"/>
                  <a:gd name="T51" fmla="*/ 510 h 51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38" h="510">
                    <a:moveTo>
                      <a:pt x="0" y="510"/>
                    </a:moveTo>
                    <a:lnTo>
                      <a:pt x="182" y="503"/>
                    </a:lnTo>
                    <a:lnTo>
                      <a:pt x="272" y="498"/>
                    </a:lnTo>
                    <a:lnTo>
                      <a:pt x="365" y="490"/>
                    </a:lnTo>
                    <a:lnTo>
                      <a:pt x="455" y="478"/>
                    </a:lnTo>
                    <a:lnTo>
                      <a:pt x="547" y="463"/>
                    </a:lnTo>
                    <a:lnTo>
                      <a:pt x="640" y="441"/>
                    </a:lnTo>
                    <a:lnTo>
                      <a:pt x="823" y="382"/>
                    </a:lnTo>
                    <a:lnTo>
                      <a:pt x="1005" y="298"/>
                    </a:lnTo>
                    <a:lnTo>
                      <a:pt x="1188" y="199"/>
                    </a:lnTo>
                    <a:lnTo>
                      <a:pt x="1280" y="148"/>
                    </a:lnTo>
                    <a:lnTo>
                      <a:pt x="1370" y="101"/>
                    </a:lnTo>
                    <a:lnTo>
                      <a:pt x="1463" y="59"/>
                    </a:lnTo>
                    <a:lnTo>
                      <a:pt x="1553" y="27"/>
                    </a:lnTo>
                    <a:lnTo>
                      <a:pt x="1645" y="7"/>
                    </a:lnTo>
                    <a:lnTo>
                      <a:pt x="1738" y="0"/>
                    </a:lnTo>
                  </a:path>
                </a:pathLst>
              </a:custGeom>
              <a:noFill/>
              <a:ln w="603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5" name="Group 22"/>
            <p:cNvGrpSpPr>
              <a:grpSpLocks noChangeAspect="1"/>
            </p:cNvGrpSpPr>
            <p:nvPr/>
          </p:nvGrpSpPr>
          <p:grpSpPr bwMode="auto">
            <a:xfrm>
              <a:off x="2297" y="2127"/>
              <a:ext cx="1349" cy="1188"/>
              <a:chOff x="2297" y="2127"/>
              <a:chExt cx="1349" cy="1188"/>
            </a:xfrm>
          </p:grpSpPr>
          <p:sp>
            <p:nvSpPr>
              <p:cNvPr id="12306" name="AutoShape 21"/>
              <p:cNvSpPr>
                <a:spLocks noChangeAspect="1" noChangeArrowheads="1" noTextEdit="1"/>
              </p:cNvSpPr>
              <p:nvPr/>
            </p:nvSpPr>
            <p:spPr bwMode="auto">
              <a:xfrm>
                <a:off x="2297" y="2127"/>
                <a:ext cx="1349" cy="1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Freeform 23"/>
              <p:cNvSpPr>
                <a:spLocks/>
              </p:cNvSpPr>
              <p:nvPr/>
            </p:nvSpPr>
            <p:spPr bwMode="auto">
              <a:xfrm>
                <a:off x="2972" y="2171"/>
                <a:ext cx="659" cy="1103"/>
              </a:xfrm>
              <a:custGeom>
                <a:avLst/>
                <a:gdLst>
                  <a:gd name="T0" fmla="*/ 659 w 659"/>
                  <a:gd name="T1" fmla="*/ 1103 h 1103"/>
                  <a:gd name="T2" fmla="*/ 589 w 659"/>
                  <a:gd name="T3" fmla="*/ 1088 h 1103"/>
                  <a:gd name="T4" fmla="*/ 554 w 659"/>
                  <a:gd name="T5" fmla="*/ 1076 h 1103"/>
                  <a:gd name="T6" fmla="*/ 519 w 659"/>
                  <a:gd name="T7" fmla="*/ 1059 h 1103"/>
                  <a:gd name="T8" fmla="*/ 485 w 659"/>
                  <a:gd name="T9" fmla="*/ 1032 h 1103"/>
                  <a:gd name="T10" fmla="*/ 450 w 659"/>
                  <a:gd name="T11" fmla="*/ 1000 h 1103"/>
                  <a:gd name="T12" fmla="*/ 416 w 659"/>
                  <a:gd name="T13" fmla="*/ 953 h 1103"/>
                  <a:gd name="T14" fmla="*/ 346 w 659"/>
                  <a:gd name="T15" fmla="*/ 826 h 1103"/>
                  <a:gd name="T16" fmla="*/ 277 w 659"/>
                  <a:gd name="T17" fmla="*/ 644 h 1103"/>
                  <a:gd name="T18" fmla="*/ 208 w 659"/>
                  <a:gd name="T19" fmla="*/ 429 h 1103"/>
                  <a:gd name="T20" fmla="*/ 173 w 659"/>
                  <a:gd name="T21" fmla="*/ 321 h 1103"/>
                  <a:gd name="T22" fmla="*/ 138 w 659"/>
                  <a:gd name="T23" fmla="*/ 218 h 1103"/>
                  <a:gd name="T24" fmla="*/ 103 w 659"/>
                  <a:gd name="T25" fmla="*/ 127 h 1103"/>
                  <a:gd name="T26" fmla="*/ 69 w 659"/>
                  <a:gd name="T27" fmla="*/ 59 h 1103"/>
                  <a:gd name="T28" fmla="*/ 34 w 659"/>
                  <a:gd name="T29" fmla="*/ 15 h 1103"/>
                  <a:gd name="T30" fmla="*/ 0 w 659"/>
                  <a:gd name="T31" fmla="*/ 0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9"/>
                  <a:gd name="T49" fmla="*/ 0 h 1103"/>
                  <a:gd name="T50" fmla="*/ 659 w 65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9" h="1103">
                    <a:moveTo>
                      <a:pt x="659" y="1103"/>
                    </a:moveTo>
                    <a:lnTo>
                      <a:pt x="589" y="1088"/>
                    </a:lnTo>
                    <a:lnTo>
                      <a:pt x="554" y="1076"/>
                    </a:lnTo>
                    <a:lnTo>
                      <a:pt x="519" y="1059"/>
                    </a:lnTo>
                    <a:lnTo>
                      <a:pt x="485" y="1032"/>
                    </a:lnTo>
                    <a:lnTo>
                      <a:pt x="450" y="1000"/>
                    </a:lnTo>
                    <a:lnTo>
                      <a:pt x="416" y="953"/>
                    </a:lnTo>
                    <a:lnTo>
                      <a:pt x="346" y="826"/>
                    </a:lnTo>
                    <a:lnTo>
                      <a:pt x="277" y="644"/>
                    </a:lnTo>
                    <a:lnTo>
                      <a:pt x="208" y="429"/>
                    </a:lnTo>
                    <a:lnTo>
                      <a:pt x="173" y="321"/>
                    </a:lnTo>
                    <a:lnTo>
                      <a:pt x="138" y="218"/>
                    </a:lnTo>
                    <a:lnTo>
                      <a:pt x="103" y="127"/>
                    </a:lnTo>
                    <a:lnTo>
                      <a:pt x="69" y="59"/>
                    </a:lnTo>
                    <a:lnTo>
                      <a:pt x="34" y="15"/>
                    </a:lnTo>
                    <a:lnTo>
                      <a:pt x="0" y="0"/>
                    </a:lnTo>
                  </a:path>
                </a:pathLst>
              </a:custGeom>
              <a:noFill/>
              <a:ln w="8001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Freeform 24"/>
              <p:cNvSpPr>
                <a:spLocks/>
              </p:cNvSpPr>
              <p:nvPr/>
            </p:nvSpPr>
            <p:spPr bwMode="auto">
              <a:xfrm>
                <a:off x="2313" y="2171"/>
                <a:ext cx="659" cy="1103"/>
              </a:xfrm>
              <a:custGeom>
                <a:avLst/>
                <a:gdLst>
                  <a:gd name="T0" fmla="*/ 0 w 659"/>
                  <a:gd name="T1" fmla="*/ 1103 h 1103"/>
                  <a:gd name="T2" fmla="*/ 70 w 659"/>
                  <a:gd name="T3" fmla="*/ 1088 h 1103"/>
                  <a:gd name="T4" fmla="*/ 104 w 659"/>
                  <a:gd name="T5" fmla="*/ 1076 h 1103"/>
                  <a:gd name="T6" fmla="*/ 139 w 659"/>
                  <a:gd name="T7" fmla="*/ 1059 h 1103"/>
                  <a:gd name="T8" fmla="*/ 173 w 659"/>
                  <a:gd name="T9" fmla="*/ 1032 h 1103"/>
                  <a:gd name="T10" fmla="*/ 208 w 659"/>
                  <a:gd name="T11" fmla="*/ 1000 h 1103"/>
                  <a:gd name="T12" fmla="*/ 243 w 659"/>
                  <a:gd name="T13" fmla="*/ 953 h 1103"/>
                  <a:gd name="T14" fmla="*/ 312 w 659"/>
                  <a:gd name="T15" fmla="*/ 826 h 1103"/>
                  <a:gd name="T16" fmla="*/ 381 w 659"/>
                  <a:gd name="T17" fmla="*/ 644 h 1103"/>
                  <a:gd name="T18" fmla="*/ 450 w 659"/>
                  <a:gd name="T19" fmla="*/ 429 h 1103"/>
                  <a:gd name="T20" fmla="*/ 486 w 659"/>
                  <a:gd name="T21" fmla="*/ 321 h 1103"/>
                  <a:gd name="T22" fmla="*/ 520 w 659"/>
                  <a:gd name="T23" fmla="*/ 218 h 1103"/>
                  <a:gd name="T24" fmla="*/ 555 w 659"/>
                  <a:gd name="T25" fmla="*/ 127 h 1103"/>
                  <a:gd name="T26" fmla="*/ 589 w 659"/>
                  <a:gd name="T27" fmla="*/ 59 h 1103"/>
                  <a:gd name="T28" fmla="*/ 624 w 659"/>
                  <a:gd name="T29" fmla="*/ 15 h 1103"/>
                  <a:gd name="T30" fmla="*/ 659 w 659"/>
                  <a:gd name="T31" fmla="*/ 0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9"/>
                  <a:gd name="T49" fmla="*/ 0 h 1103"/>
                  <a:gd name="T50" fmla="*/ 659 w 65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9" h="1103">
                    <a:moveTo>
                      <a:pt x="0" y="1103"/>
                    </a:moveTo>
                    <a:lnTo>
                      <a:pt x="70" y="1088"/>
                    </a:lnTo>
                    <a:lnTo>
                      <a:pt x="104" y="1076"/>
                    </a:lnTo>
                    <a:lnTo>
                      <a:pt x="139" y="1059"/>
                    </a:lnTo>
                    <a:lnTo>
                      <a:pt x="173" y="1032"/>
                    </a:lnTo>
                    <a:lnTo>
                      <a:pt x="208" y="1000"/>
                    </a:lnTo>
                    <a:lnTo>
                      <a:pt x="243" y="953"/>
                    </a:lnTo>
                    <a:lnTo>
                      <a:pt x="312" y="826"/>
                    </a:lnTo>
                    <a:lnTo>
                      <a:pt x="381" y="644"/>
                    </a:lnTo>
                    <a:lnTo>
                      <a:pt x="450" y="429"/>
                    </a:lnTo>
                    <a:lnTo>
                      <a:pt x="486" y="321"/>
                    </a:lnTo>
                    <a:lnTo>
                      <a:pt x="520" y="218"/>
                    </a:lnTo>
                    <a:lnTo>
                      <a:pt x="555" y="127"/>
                    </a:lnTo>
                    <a:lnTo>
                      <a:pt x="589" y="59"/>
                    </a:lnTo>
                    <a:lnTo>
                      <a:pt x="624" y="15"/>
                    </a:lnTo>
                    <a:lnTo>
                      <a:pt x="659" y="0"/>
                    </a:lnTo>
                  </a:path>
                </a:pathLst>
              </a:custGeom>
              <a:noFill/>
              <a:ln w="8001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75" y="334963"/>
            <a:ext cx="4579938" cy="825500"/>
          </a:xfrm>
          <a:noFill/>
        </p:spPr>
        <p:txBody>
          <a:bodyPr lIns="92075" tIns="46038" rIns="92075" bIns="46038"/>
          <a:lstStyle/>
          <a:p>
            <a:r>
              <a:rPr lang="en-US" altLang="en-US"/>
              <a:t>Financial Risk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295400"/>
            <a:ext cx="8458200" cy="20574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</a:rPr>
              <a:t>The variability or uncertainty of a firm’s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earnings per share </a:t>
            </a:r>
            <a:r>
              <a:rPr lang="en-US" sz="2800" dirty="0">
                <a:solidFill>
                  <a:schemeClr val="tx2"/>
                </a:solidFill>
              </a:rPr>
              <a:t>(EPS) and the increased probability of insolvency that arises when a firm uses </a:t>
            </a:r>
            <a:r>
              <a:rPr lang="en-US" sz="2800" dirty="0">
                <a:solidFill>
                  <a:srgbClr val="FF0000"/>
                </a:solidFill>
              </a:rPr>
              <a:t>financial leverage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457200" y="3886200"/>
            <a:ext cx="8466138" cy="1363663"/>
            <a:chOff x="180" y="2650"/>
            <a:chExt cx="5333" cy="859"/>
          </a:xfrm>
        </p:grpSpPr>
        <p:grpSp>
          <p:nvGrpSpPr>
            <p:cNvPr id="13317" name="Group 7"/>
            <p:cNvGrpSpPr>
              <a:grpSpLocks/>
            </p:cNvGrpSpPr>
            <p:nvPr/>
          </p:nvGrpSpPr>
          <p:grpSpPr bwMode="auto">
            <a:xfrm>
              <a:off x="1693" y="2742"/>
              <a:ext cx="1003" cy="767"/>
              <a:chOff x="1693" y="2742"/>
              <a:chExt cx="1003" cy="767"/>
            </a:xfrm>
          </p:grpSpPr>
          <p:grpSp>
            <p:nvGrpSpPr>
              <p:cNvPr id="13336" name="Group 8"/>
              <p:cNvGrpSpPr>
                <a:grpSpLocks/>
              </p:cNvGrpSpPr>
              <p:nvPr/>
            </p:nvGrpSpPr>
            <p:grpSpPr bwMode="auto">
              <a:xfrm>
                <a:off x="1693" y="2742"/>
                <a:ext cx="1003" cy="767"/>
                <a:chOff x="1693" y="2742"/>
                <a:chExt cx="1003" cy="767"/>
              </a:xfrm>
            </p:grpSpPr>
            <p:sp>
              <p:nvSpPr>
                <p:cNvPr id="13338" name="Freeform 9"/>
                <p:cNvSpPr>
                  <a:spLocks/>
                </p:cNvSpPr>
                <p:nvPr/>
              </p:nvSpPr>
              <p:spPr bwMode="auto">
                <a:xfrm>
                  <a:off x="1693" y="2789"/>
                  <a:ext cx="955" cy="720"/>
                </a:xfrm>
                <a:custGeom>
                  <a:avLst/>
                  <a:gdLst>
                    <a:gd name="T0" fmla="*/ 954 w 955"/>
                    <a:gd name="T1" fmla="*/ 0 h 720"/>
                    <a:gd name="T2" fmla="*/ 954 w 955"/>
                    <a:gd name="T3" fmla="*/ 719 h 720"/>
                    <a:gd name="T4" fmla="*/ 0 w 955"/>
                    <a:gd name="T5" fmla="*/ 719 h 720"/>
                    <a:gd name="T6" fmla="*/ 0 w 955"/>
                    <a:gd name="T7" fmla="*/ 0 h 720"/>
                    <a:gd name="T8" fmla="*/ 954 w 955"/>
                    <a:gd name="T9" fmla="*/ 0 h 7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5"/>
                    <a:gd name="T16" fmla="*/ 0 h 720"/>
                    <a:gd name="T17" fmla="*/ 955 w 955"/>
                    <a:gd name="T18" fmla="*/ 720 h 7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5" h="720">
                      <a:moveTo>
                        <a:pt x="954" y="0"/>
                      </a:moveTo>
                      <a:lnTo>
                        <a:pt x="954" y="719"/>
                      </a:lnTo>
                      <a:lnTo>
                        <a:pt x="0" y="719"/>
                      </a:lnTo>
                      <a:lnTo>
                        <a:pt x="0" y="0"/>
                      </a:lnTo>
                      <a:lnTo>
                        <a:pt x="954" y="0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9" name="Freeform 10"/>
                <p:cNvSpPr>
                  <a:spLocks/>
                </p:cNvSpPr>
                <p:nvPr/>
              </p:nvSpPr>
              <p:spPr bwMode="auto">
                <a:xfrm>
                  <a:off x="2647" y="2742"/>
                  <a:ext cx="49" cy="767"/>
                </a:xfrm>
                <a:custGeom>
                  <a:avLst/>
                  <a:gdLst>
                    <a:gd name="T0" fmla="*/ 0 w 49"/>
                    <a:gd name="T1" fmla="*/ 47 h 767"/>
                    <a:gd name="T2" fmla="*/ 0 w 49"/>
                    <a:gd name="T3" fmla="*/ 766 h 767"/>
                    <a:gd name="T4" fmla="*/ 48 w 49"/>
                    <a:gd name="T5" fmla="*/ 718 h 767"/>
                    <a:gd name="T6" fmla="*/ 48 w 49"/>
                    <a:gd name="T7" fmla="*/ 0 h 767"/>
                    <a:gd name="T8" fmla="*/ 0 w 49"/>
                    <a:gd name="T9" fmla="*/ 47 h 7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767"/>
                    <a:gd name="T17" fmla="*/ 49 w 49"/>
                    <a:gd name="T18" fmla="*/ 767 h 7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767">
                      <a:moveTo>
                        <a:pt x="0" y="47"/>
                      </a:moveTo>
                      <a:lnTo>
                        <a:pt x="0" y="766"/>
                      </a:lnTo>
                      <a:lnTo>
                        <a:pt x="48" y="718"/>
                      </a:lnTo>
                      <a:lnTo>
                        <a:pt x="48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FF6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0" name="Freeform 11"/>
                <p:cNvSpPr>
                  <a:spLocks/>
                </p:cNvSpPr>
                <p:nvPr/>
              </p:nvSpPr>
              <p:spPr bwMode="auto">
                <a:xfrm>
                  <a:off x="1693" y="2742"/>
                  <a:ext cx="1003" cy="48"/>
                </a:xfrm>
                <a:custGeom>
                  <a:avLst/>
                  <a:gdLst>
                    <a:gd name="T0" fmla="*/ 1002 w 1003"/>
                    <a:gd name="T1" fmla="*/ 0 h 48"/>
                    <a:gd name="T2" fmla="*/ 954 w 1003"/>
                    <a:gd name="T3" fmla="*/ 47 h 48"/>
                    <a:gd name="T4" fmla="*/ 0 w 1003"/>
                    <a:gd name="T5" fmla="*/ 47 h 48"/>
                    <a:gd name="T6" fmla="*/ 48 w 1003"/>
                    <a:gd name="T7" fmla="*/ 0 h 48"/>
                    <a:gd name="T8" fmla="*/ 1002 w 1003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3"/>
                    <a:gd name="T16" fmla="*/ 0 h 48"/>
                    <a:gd name="T17" fmla="*/ 1003 w 1003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3" h="48">
                      <a:moveTo>
                        <a:pt x="1002" y="0"/>
                      </a:moveTo>
                      <a:lnTo>
                        <a:pt x="954" y="47"/>
                      </a:lnTo>
                      <a:lnTo>
                        <a:pt x="0" y="47"/>
                      </a:lnTo>
                      <a:lnTo>
                        <a:pt x="48" y="0"/>
                      </a:lnTo>
                      <a:lnTo>
                        <a:pt x="1002" y="0"/>
                      </a:lnTo>
                    </a:path>
                  </a:pathLst>
                </a:custGeom>
                <a:solidFill>
                  <a:srgbClr val="8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468" name="Rectangle 12"/>
              <p:cNvSpPr>
                <a:spLocks noChangeArrowheads="1"/>
              </p:cNvSpPr>
              <p:nvPr/>
            </p:nvSpPr>
            <p:spPr bwMode="auto">
              <a:xfrm>
                <a:off x="1742" y="2959"/>
                <a:ext cx="8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3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FIRM</a:t>
                </a:r>
              </a:p>
            </p:txBody>
          </p:sp>
        </p:grpSp>
        <p:grpSp>
          <p:nvGrpSpPr>
            <p:cNvPr id="13318" name="Group 13"/>
            <p:cNvGrpSpPr>
              <a:grpSpLocks/>
            </p:cNvGrpSpPr>
            <p:nvPr/>
          </p:nvGrpSpPr>
          <p:grpSpPr bwMode="auto">
            <a:xfrm>
              <a:off x="180" y="2792"/>
              <a:ext cx="1341" cy="717"/>
              <a:chOff x="180" y="2792"/>
              <a:chExt cx="1341" cy="717"/>
            </a:xfrm>
          </p:grpSpPr>
          <p:grpSp>
            <p:nvGrpSpPr>
              <p:cNvPr id="13331" name="Group 14"/>
              <p:cNvGrpSpPr>
                <a:grpSpLocks/>
              </p:cNvGrpSpPr>
              <p:nvPr/>
            </p:nvGrpSpPr>
            <p:grpSpPr bwMode="auto">
              <a:xfrm>
                <a:off x="180" y="2792"/>
                <a:ext cx="1341" cy="717"/>
                <a:chOff x="180" y="2792"/>
                <a:chExt cx="1341" cy="717"/>
              </a:xfrm>
            </p:grpSpPr>
            <p:sp>
              <p:nvSpPr>
                <p:cNvPr id="13333" name="Freeform 15"/>
                <p:cNvSpPr>
                  <a:spLocks/>
                </p:cNvSpPr>
                <p:nvPr/>
              </p:nvSpPr>
              <p:spPr bwMode="auto">
                <a:xfrm>
                  <a:off x="180" y="3101"/>
                  <a:ext cx="408" cy="407"/>
                </a:xfrm>
                <a:custGeom>
                  <a:avLst/>
                  <a:gdLst>
                    <a:gd name="T0" fmla="*/ 358 w 408"/>
                    <a:gd name="T1" fmla="*/ 0 h 407"/>
                    <a:gd name="T2" fmla="*/ 407 w 408"/>
                    <a:gd name="T3" fmla="*/ 49 h 407"/>
                    <a:gd name="T4" fmla="*/ 48 w 408"/>
                    <a:gd name="T5" fmla="*/ 406 h 407"/>
                    <a:gd name="T6" fmla="*/ 0 w 408"/>
                    <a:gd name="T7" fmla="*/ 358 h 407"/>
                    <a:gd name="T8" fmla="*/ 358 w 408"/>
                    <a:gd name="T9" fmla="*/ 0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8"/>
                    <a:gd name="T16" fmla="*/ 0 h 407"/>
                    <a:gd name="T17" fmla="*/ 408 w 408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8" h="407">
                      <a:moveTo>
                        <a:pt x="358" y="0"/>
                      </a:moveTo>
                      <a:lnTo>
                        <a:pt x="407" y="49"/>
                      </a:lnTo>
                      <a:lnTo>
                        <a:pt x="48" y="406"/>
                      </a:lnTo>
                      <a:lnTo>
                        <a:pt x="0" y="358"/>
                      </a:lnTo>
                      <a:lnTo>
                        <a:pt x="358" y="0"/>
                      </a:lnTo>
                    </a:path>
                  </a:pathLst>
                </a:custGeom>
                <a:solidFill>
                  <a:srgbClr val="006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4" name="Freeform 16"/>
                <p:cNvSpPr>
                  <a:spLocks/>
                </p:cNvSpPr>
                <p:nvPr/>
              </p:nvSpPr>
              <p:spPr bwMode="auto">
                <a:xfrm>
                  <a:off x="227" y="2840"/>
                  <a:ext cx="1294" cy="669"/>
                </a:xfrm>
                <a:custGeom>
                  <a:avLst/>
                  <a:gdLst>
                    <a:gd name="T0" fmla="*/ 48 w 1294"/>
                    <a:gd name="T1" fmla="*/ 0 h 669"/>
                    <a:gd name="T2" fmla="*/ 958 w 1294"/>
                    <a:gd name="T3" fmla="*/ 0 h 669"/>
                    <a:gd name="T4" fmla="*/ 1293 w 1294"/>
                    <a:gd name="T5" fmla="*/ 334 h 669"/>
                    <a:gd name="T6" fmla="*/ 958 w 1294"/>
                    <a:gd name="T7" fmla="*/ 668 h 669"/>
                    <a:gd name="T8" fmla="*/ 0 w 1294"/>
                    <a:gd name="T9" fmla="*/ 668 h 669"/>
                    <a:gd name="T10" fmla="*/ 359 w 1294"/>
                    <a:gd name="T11" fmla="*/ 310 h 669"/>
                    <a:gd name="T12" fmla="*/ 48 w 1294"/>
                    <a:gd name="T13" fmla="*/ 0 h 66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94"/>
                    <a:gd name="T22" fmla="*/ 0 h 669"/>
                    <a:gd name="T23" fmla="*/ 1294 w 1294"/>
                    <a:gd name="T24" fmla="*/ 669 h 66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94" h="669">
                      <a:moveTo>
                        <a:pt x="48" y="0"/>
                      </a:moveTo>
                      <a:lnTo>
                        <a:pt x="958" y="0"/>
                      </a:lnTo>
                      <a:lnTo>
                        <a:pt x="1293" y="334"/>
                      </a:lnTo>
                      <a:lnTo>
                        <a:pt x="958" y="668"/>
                      </a:lnTo>
                      <a:lnTo>
                        <a:pt x="0" y="668"/>
                      </a:lnTo>
                      <a:lnTo>
                        <a:pt x="359" y="310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rgbClr val="4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5" name="Freeform 17"/>
                <p:cNvSpPr>
                  <a:spLocks/>
                </p:cNvSpPr>
                <p:nvPr/>
              </p:nvSpPr>
              <p:spPr bwMode="auto">
                <a:xfrm>
                  <a:off x="227" y="2792"/>
                  <a:ext cx="959" cy="49"/>
                </a:xfrm>
                <a:custGeom>
                  <a:avLst/>
                  <a:gdLst>
                    <a:gd name="T0" fmla="*/ 958 w 959"/>
                    <a:gd name="T1" fmla="*/ 48 h 49"/>
                    <a:gd name="T2" fmla="*/ 910 w 959"/>
                    <a:gd name="T3" fmla="*/ 0 h 49"/>
                    <a:gd name="T4" fmla="*/ 0 w 959"/>
                    <a:gd name="T5" fmla="*/ 0 h 49"/>
                    <a:gd name="T6" fmla="*/ 48 w 959"/>
                    <a:gd name="T7" fmla="*/ 48 h 49"/>
                    <a:gd name="T8" fmla="*/ 958 w 959"/>
                    <a:gd name="T9" fmla="*/ 48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9"/>
                    <a:gd name="T16" fmla="*/ 0 h 49"/>
                    <a:gd name="T17" fmla="*/ 959 w 959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9" h="49">
                      <a:moveTo>
                        <a:pt x="958" y="48"/>
                      </a:moveTo>
                      <a:lnTo>
                        <a:pt x="910" y="0"/>
                      </a:lnTo>
                      <a:lnTo>
                        <a:pt x="0" y="0"/>
                      </a:lnTo>
                      <a:lnTo>
                        <a:pt x="48" y="48"/>
                      </a:lnTo>
                      <a:lnTo>
                        <a:pt x="958" y="48"/>
                      </a:lnTo>
                    </a:path>
                  </a:pathLst>
                </a:custGeom>
                <a:solidFill>
                  <a:srgbClr val="00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32" name="Rectangle 18"/>
              <p:cNvSpPr>
                <a:spLocks noChangeArrowheads="1"/>
              </p:cNvSpPr>
              <p:nvPr/>
            </p:nvSpPr>
            <p:spPr bwMode="auto">
              <a:xfrm>
                <a:off x="570" y="2984"/>
                <a:ext cx="80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EBIT</a:t>
                </a:r>
              </a:p>
            </p:txBody>
          </p:sp>
        </p:grpSp>
        <p:grpSp>
          <p:nvGrpSpPr>
            <p:cNvPr id="13319" name="Group 19"/>
            <p:cNvGrpSpPr>
              <a:grpSpLocks/>
            </p:cNvGrpSpPr>
            <p:nvPr/>
          </p:nvGrpSpPr>
          <p:grpSpPr bwMode="auto">
            <a:xfrm>
              <a:off x="2876" y="2792"/>
              <a:ext cx="1341" cy="717"/>
              <a:chOff x="2876" y="2792"/>
              <a:chExt cx="1341" cy="717"/>
            </a:xfrm>
          </p:grpSpPr>
          <p:grpSp>
            <p:nvGrpSpPr>
              <p:cNvPr id="13326" name="Group 20"/>
              <p:cNvGrpSpPr>
                <a:grpSpLocks/>
              </p:cNvGrpSpPr>
              <p:nvPr/>
            </p:nvGrpSpPr>
            <p:grpSpPr bwMode="auto">
              <a:xfrm>
                <a:off x="2876" y="2792"/>
                <a:ext cx="1341" cy="717"/>
                <a:chOff x="2876" y="2792"/>
                <a:chExt cx="1341" cy="717"/>
              </a:xfrm>
            </p:grpSpPr>
            <p:sp>
              <p:nvSpPr>
                <p:cNvPr id="13328" name="Freeform 21"/>
                <p:cNvSpPr>
                  <a:spLocks/>
                </p:cNvSpPr>
                <p:nvPr/>
              </p:nvSpPr>
              <p:spPr bwMode="auto">
                <a:xfrm>
                  <a:off x="2876" y="3101"/>
                  <a:ext cx="408" cy="407"/>
                </a:xfrm>
                <a:custGeom>
                  <a:avLst/>
                  <a:gdLst>
                    <a:gd name="T0" fmla="*/ 358 w 408"/>
                    <a:gd name="T1" fmla="*/ 0 h 407"/>
                    <a:gd name="T2" fmla="*/ 407 w 408"/>
                    <a:gd name="T3" fmla="*/ 49 h 407"/>
                    <a:gd name="T4" fmla="*/ 48 w 408"/>
                    <a:gd name="T5" fmla="*/ 406 h 407"/>
                    <a:gd name="T6" fmla="*/ 0 w 408"/>
                    <a:gd name="T7" fmla="*/ 358 h 407"/>
                    <a:gd name="T8" fmla="*/ 358 w 408"/>
                    <a:gd name="T9" fmla="*/ 0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8"/>
                    <a:gd name="T16" fmla="*/ 0 h 407"/>
                    <a:gd name="T17" fmla="*/ 408 w 408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8" h="407">
                      <a:moveTo>
                        <a:pt x="358" y="0"/>
                      </a:moveTo>
                      <a:lnTo>
                        <a:pt x="407" y="49"/>
                      </a:lnTo>
                      <a:lnTo>
                        <a:pt x="48" y="406"/>
                      </a:lnTo>
                      <a:lnTo>
                        <a:pt x="0" y="358"/>
                      </a:lnTo>
                      <a:lnTo>
                        <a:pt x="358" y="0"/>
                      </a:lnTo>
                    </a:path>
                  </a:pathLst>
                </a:custGeom>
                <a:solidFill>
                  <a:srgbClr val="006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9" name="Freeform 22"/>
                <p:cNvSpPr>
                  <a:spLocks/>
                </p:cNvSpPr>
                <p:nvPr/>
              </p:nvSpPr>
              <p:spPr bwMode="auto">
                <a:xfrm>
                  <a:off x="2923" y="2840"/>
                  <a:ext cx="1294" cy="669"/>
                </a:xfrm>
                <a:custGeom>
                  <a:avLst/>
                  <a:gdLst>
                    <a:gd name="T0" fmla="*/ 48 w 1294"/>
                    <a:gd name="T1" fmla="*/ 0 h 669"/>
                    <a:gd name="T2" fmla="*/ 958 w 1294"/>
                    <a:gd name="T3" fmla="*/ 0 h 669"/>
                    <a:gd name="T4" fmla="*/ 1293 w 1294"/>
                    <a:gd name="T5" fmla="*/ 334 h 669"/>
                    <a:gd name="T6" fmla="*/ 958 w 1294"/>
                    <a:gd name="T7" fmla="*/ 668 h 669"/>
                    <a:gd name="T8" fmla="*/ 0 w 1294"/>
                    <a:gd name="T9" fmla="*/ 668 h 669"/>
                    <a:gd name="T10" fmla="*/ 359 w 1294"/>
                    <a:gd name="T11" fmla="*/ 310 h 669"/>
                    <a:gd name="T12" fmla="*/ 48 w 1294"/>
                    <a:gd name="T13" fmla="*/ 0 h 66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94"/>
                    <a:gd name="T22" fmla="*/ 0 h 669"/>
                    <a:gd name="T23" fmla="*/ 1294 w 1294"/>
                    <a:gd name="T24" fmla="*/ 669 h 66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94" h="669">
                      <a:moveTo>
                        <a:pt x="48" y="0"/>
                      </a:moveTo>
                      <a:lnTo>
                        <a:pt x="958" y="0"/>
                      </a:lnTo>
                      <a:lnTo>
                        <a:pt x="1293" y="334"/>
                      </a:lnTo>
                      <a:lnTo>
                        <a:pt x="958" y="668"/>
                      </a:lnTo>
                      <a:lnTo>
                        <a:pt x="0" y="668"/>
                      </a:lnTo>
                      <a:lnTo>
                        <a:pt x="359" y="310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rgbClr val="4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0" name="Freeform 23"/>
                <p:cNvSpPr>
                  <a:spLocks/>
                </p:cNvSpPr>
                <p:nvPr/>
              </p:nvSpPr>
              <p:spPr bwMode="auto">
                <a:xfrm>
                  <a:off x="2923" y="2792"/>
                  <a:ext cx="959" cy="49"/>
                </a:xfrm>
                <a:custGeom>
                  <a:avLst/>
                  <a:gdLst>
                    <a:gd name="T0" fmla="*/ 958 w 959"/>
                    <a:gd name="T1" fmla="*/ 48 h 49"/>
                    <a:gd name="T2" fmla="*/ 910 w 959"/>
                    <a:gd name="T3" fmla="*/ 0 h 49"/>
                    <a:gd name="T4" fmla="*/ 0 w 959"/>
                    <a:gd name="T5" fmla="*/ 0 h 49"/>
                    <a:gd name="T6" fmla="*/ 48 w 959"/>
                    <a:gd name="T7" fmla="*/ 48 h 49"/>
                    <a:gd name="T8" fmla="*/ 958 w 959"/>
                    <a:gd name="T9" fmla="*/ 48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9"/>
                    <a:gd name="T16" fmla="*/ 0 h 49"/>
                    <a:gd name="T17" fmla="*/ 959 w 959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9" h="49">
                      <a:moveTo>
                        <a:pt x="958" y="48"/>
                      </a:moveTo>
                      <a:lnTo>
                        <a:pt x="910" y="0"/>
                      </a:lnTo>
                      <a:lnTo>
                        <a:pt x="0" y="0"/>
                      </a:lnTo>
                      <a:lnTo>
                        <a:pt x="48" y="48"/>
                      </a:lnTo>
                      <a:lnTo>
                        <a:pt x="958" y="48"/>
                      </a:lnTo>
                    </a:path>
                  </a:pathLst>
                </a:custGeom>
                <a:solidFill>
                  <a:srgbClr val="00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27" name="Rectangle 24"/>
              <p:cNvSpPr>
                <a:spLocks noChangeArrowheads="1"/>
              </p:cNvSpPr>
              <p:nvPr/>
            </p:nvSpPr>
            <p:spPr bwMode="auto">
              <a:xfrm>
                <a:off x="3314" y="2972"/>
                <a:ext cx="64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EPS</a:t>
                </a:r>
              </a:p>
            </p:txBody>
          </p:sp>
        </p:grpSp>
        <p:grpSp>
          <p:nvGrpSpPr>
            <p:cNvPr id="13320" name="Group 25"/>
            <p:cNvGrpSpPr>
              <a:grpSpLocks/>
            </p:cNvGrpSpPr>
            <p:nvPr/>
          </p:nvGrpSpPr>
          <p:grpSpPr bwMode="auto">
            <a:xfrm>
              <a:off x="4390" y="2650"/>
              <a:ext cx="1123" cy="859"/>
              <a:chOff x="4390" y="2650"/>
              <a:chExt cx="1123" cy="859"/>
            </a:xfrm>
          </p:grpSpPr>
          <p:grpSp>
            <p:nvGrpSpPr>
              <p:cNvPr id="13321" name="Group 26"/>
              <p:cNvGrpSpPr>
                <a:grpSpLocks/>
              </p:cNvGrpSpPr>
              <p:nvPr/>
            </p:nvGrpSpPr>
            <p:grpSpPr bwMode="auto">
              <a:xfrm>
                <a:off x="4390" y="2650"/>
                <a:ext cx="1123" cy="859"/>
                <a:chOff x="4390" y="2650"/>
                <a:chExt cx="1123" cy="859"/>
              </a:xfrm>
            </p:grpSpPr>
            <p:sp>
              <p:nvSpPr>
                <p:cNvPr id="13323" name="Freeform 27"/>
                <p:cNvSpPr>
                  <a:spLocks/>
                </p:cNvSpPr>
                <p:nvPr/>
              </p:nvSpPr>
              <p:spPr bwMode="auto">
                <a:xfrm>
                  <a:off x="4390" y="2703"/>
                  <a:ext cx="1069" cy="806"/>
                </a:xfrm>
                <a:custGeom>
                  <a:avLst/>
                  <a:gdLst>
                    <a:gd name="T0" fmla="*/ 1068 w 1069"/>
                    <a:gd name="T1" fmla="*/ 0 h 806"/>
                    <a:gd name="T2" fmla="*/ 1068 w 1069"/>
                    <a:gd name="T3" fmla="*/ 805 h 806"/>
                    <a:gd name="T4" fmla="*/ 0 w 1069"/>
                    <a:gd name="T5" fmla="*/ 805 h 806"/>
                    <a:gd name="T6" fmla="*/ 0 w 1069"/>
                    <a:gd name="T7" fmla="*/ 0 h 806"/>
                    <a:gd name="T8" fmla="*/ 1068 w 1069"/>
                    <a:gd name="T9" fmla="*/ 0 h 8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9"/>
                    <a:gd name="T16" fmla="*/ 0 h 806"/>
                    <a:gd name="T17" fmla="*/ 1069 w 1069"/>
                    <a:gd name="T18" fmla="*/ 806 h 8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9" h="806">
                      <a:moveTo>
                        <a:pt x="1068" y="0"/>
                      </a:moveTo>
                      <a:lnTo>
                        <a:pt x="1068" y="805"/>
                      </a:lnTo>
                      <a:lnTo>
                        <a:pt x="0" y="805"/>
                      </a:lnTo>
                      <a:lnTo>
                        <a:pt x="0" y="0"/>
                      </a:lnTo>
                      <a:lnTo>
                        <a:pt x="1068" y="0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4" name="Freeform 28"/>
                <p:cNvSpPr>
                  <a:spLocks/>
                </p:cNvSpPr>
                <p:nvPr/>
              </p:nvSpPr>
              <p:spPr bwMode="auto">
                <a:xfrm>
                  <a:off x="5458" y="2650"/>
                  <a:ext cx="55" cy="859"/>
                </a:xfrm>
                <a:custGeom>
                  <a:avLst/>
                  <a:gdLst>
                    <a:gd name="T0" fmla="*/ 0 w 55"/>
                    <a:gd name="T1" fmla="*/ 53 h 859"/>
                    <a:gd name="T2" fmla="*/ 0 w 55"/>
                    <a:gd name="T3" fmla="*/ 858 h 859"/>
                    <a:gd name="T4" fmla="*/ 54 w 55"/>
                    <a:gd name="T5" fmla="*/ 804 h 859"/>
                    <a:gd name="T6" fmla="*/ 54 w 55"/>
                    <a:gd name="T7" fmla="*/ 0 h 859"/>
                    <a:gd name="T8" fmla="*/ 0 w 55"/>
                    <a:gd name="T9" fmla="*/ 53 h 8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859"/>
                    <a:gd name="T17" fmla="*/ 55 w 55"/>
                    <a:gd name="T18" fmla="*/ 859 h 8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859">
                      <a:moveTo>
                        <a:pt x="0" y="53"/>
                      </a:moveTo>
                      <a:lnTo>
                        <a:pt x="0" y="858"/>
                      </a:lnTo>
                      <a:lnTo>
                        <a:pt x="54" y="804"/>
                      </a:lnTo>
                      <a:lnTo>
                        <a:pt x="54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FF6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5" name="Freeform 29"/>
                <p:cNvSpPr>
                  <a:spLocks/>
                </p:cNvSpPr>
                <p:nvPr/>
              </p:nvSpPr>
              <p:spPr bwMode="auto">
                <a:xfrm>
                  <a:off x="4390" y="2650"/>
                  <a:ext cx="1123" cy="54"/>
                </a:xfrm>
                <a:custGeom>
                  <a:avLst/>
                  <a:gdLst>
                    <a:gd name="T0" fmla="*/ 1122 w 1123"/>
                    <a:gd name="T1" fmla="*/ 0 h 54"/>
                    <a:gd name="T2" fmla="*/ 1068 w 1123"/>
                    <a:gd name="T3" fmla="*/ 53 h 54"/>
                    <a:gd name="T4" fmla="*/ 0 w 1123"/>
                    <a:gd name="T5" fmla="*/ 53 h 54"/>
                    <a:gd name="T6" fmla="*/ 54 w 1123"/>
                    <a:gd name="T7" fmla="*/ 0 h 54"/>
                    <a:gd name="T8" fmla="*/ 1122 w 112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3"/>
                    <a:gd name="T16" fmla="*/ 0 h 54"/>
                    <a:gd name="T17" fmla="*/ 1123 w 112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3" h="54">
                      <a:moveTo>
                        <a:pt x="1122" y="0"/>
                      </a:moveTo>
                      <a:lnTo>
                        <a:pt x="1068" y="53"/>
                      </a:lnTo>
                      <a:lnTo>
                        <a:pt x="0" y="53"/>
                      </a:lnTo>
                      <a:lnTo>
                        <a:pt x="54" y="0"/>
                      </a:lnTo>
                      <a:lnTo>
                        <a:pt x="1122" y="0"/>
                      </a:lnTo>
                    </a:path>
                  </a:pathLst>
                </a:custGeom>
                <a:solidFill>
                  <a:srgbClr val="8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486" name="Rectangle 30"/>
              <p:cNvSpPr>
                <a:spLocks noChangeArrowheads="1"/>
              </p:cNvSpPr>
              <p:nvPr/>
            </p:nvSpPr>
            <p:spPr bwMode="auto">
              <a:xfrm>
                <a:off x="4442" y="2757"/>
                <a:ext cx="1028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3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Stock-</a:t>
                </a:r>
              </a:p>
              <a:p>
                <a:pPr>
                  <a:defRPr/>
                </a:pPr>
                <a:r>
                  <a:rPr lang="en-US" sz="3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holders</a:t>
                </a:r>
              </a:p>
            </p:txBody>
          </p:sp>
        </p:grpSp>
      </p:grp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2"/>
          <p:cNvGrpSpPr>
            <a:grpSpLocks/>
          </p:cNvGrpSpPr>
          <p:nvPr/>
        </p:nvGrpSpPr>
        <p:grpSpPr bwMode="auto">
          <a:xfrm>
            <a:off x="3865563" y="5156200"/>
            <a:ext cx="1820862" cy="1450975"/>
            <a:chOff x="2435" y="3248"/>
            <a:chExt cx="1147" cy="914"/>
          </a:xfrm>
        </p:grpSpPr>
        <p:grpSp>
          <p:nvGrpSpPr>
            <p:cNvPr id="15370" name="Group 6"/>
            <p:cNvGrpSpPr>
              <a:grpSpLocks/>
            </p:cNvGrpSpPr>
            <p:nvPr/>
          </p:nvGrpSpPr>
          <p:grpSpPr bwMode="auto">
            <a:xfrm>
              <a:off x="2435" y="3881"/>
              <a:ext cx="1147" cy="281"/>
              <a:chOff x="2435" y="3881"/>
              <a:chExt cx="1147" cy="281"/>
            </a:xfrm>
          </p:grpSpPr>
          <p:sp>
            <p:nvSpPr>
              <p:cNvPr id="15386" name="Freeform 3"/>
              <p:cNvSpPr>
                <a:spLocks/>
              </p:cNvSpPr>
              <p:nvPr/>
            </p:nvSpPr>
            <p:spPr bwMode="auto">
              <a:xfrm>
                <a:off x="3379" y="3881"/>
                <a:ext cx="203" cy="281"/>
              </a:xfrm>
              <a:custGeom>
                <a:avLst/>
                <a:gdLst>
                  <a:gd name="T0" fmla="*/ 96 w 203"/>
                  <a:gd name="T1" fmla="*/ 280 h 281"/>
                  <a:gd name="T2" fmla="*/ 0 w 203"/>
                  <a:gd name="T3" fmla="*/ 119 h 281"/>
                  <a:gd name="T4" fmla="*/ 90 w 203"/>
                  <a:gd name="T5" fmla="*/ 0 h 281"/>
                  <a:gd name="T6" fmla="*/ 202 w 203"/>
                  <a:gd name="T7" fmla="*/ 139 h 281"/>
                  <a:gd name="T8" fmla="*/ 96 w 203"/>
                  <a:gd name="T9" fmla="*/ 280 h 2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281"/>
                  <a:gd name="T17" fmla="*/ 203 w 203"/>
                  <a:gd name="T18" fmla="*/ 281 h 2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281">
                    <a:moveTo>
                      <a:pt x="96" y="280"/>
                    </a:moveTo>
                    <a:lnTo>
                      <a:pt x="0" y="119"/>
                    </a:lnTo>
                    <a:lnTo>
                      <a:pt x="90" y="0"/>
                    </a:lnTo>
                    <a:lnTo>
                      <a:pt x="202" y="139"/>
                    </a:lnTo>
                    <a:lnTo>
                      <a:pt x="96" y="280"/>
                    </a:lnTo>
                  </a:path>
                </a:pathLst>
              </a:custGeom>
              <a:solidFill>
                <a:srgbClr val="FF6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4"/>
              <p:cNvSpPr>
                <a:spLocks/>
              </p:cNvSpPr>
              <p:nvPr/>
            </p:nvSpPr>
            <p:spPr bwMode="auto">
              <a:xfrm>
                <a:off x="2527" y="3881"/>
                <a:ext cx="943" cy="121"/>
              </a:xfrm>
              <a:custGeom>
                <a:avLst/>
                <a:gdLst>
                  <a:gd name="T0" fmla="*/ 0 w 943"/>
                  <a:gd name="T1" fmla="*/ 120 h 121"/>
                  <a:gd name="T2" fmla="*/ 852 w 943"/>
                  <a:gd name="T3" fmla="*/ 120 h 121"/>
                  <a:gd name="T4" fmla="*/ 942 w 943"/>
                  <a:gd name="T5" fmla="*/ 0 h 121"/>
                  <a:gd name="T6" fmla="*/ 120 w 943"/>
                  <a:gd name="T7" fmla="*/ 0 h 121"/>
                  <a:gd name="T8" fmla="*/ 0 w 943"/>
                  <a:gd name="T9" fmla="*/ 12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3"/>
                  <a:gd name="T16" fmla="*/ 0 h 121"/>
                  <a:gd name="T17" fmla="*/ 943 w 943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3" h="121">
                    <a:moveTo>
                      <a:pt x="0" y="120"/>
                    </a:moveTo>
                    <a:lnTo>
                      <a:pt x="852" y="120"/>
                    </a:lnTo>
                    <a:lnTo>
                      <a:pt x="942" y="0"/>
                    </a:lnTo>
                    <a:lnTo>
                      <a:pt x="120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800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5"/>
              <p:cNvSpPr>
                <a:spLocks/>
              </p:cNvSpPr>
              <p:nvPr/>
            </p:nvSpPr>
            <p:spPr bwMode="auto">
              <a:xfrm>
                <a:off x="2435" y="4000"/>
                <a:ext cx="1041" cy="162"/>
              </a:xfrm>
              <a:custGeom>
                <a:avLst/>
                <a:gdLst>
                  <a:gd name="T0" fmla="*/ 92 w 1041"/>
                  <a:gd name="T1" fmla="*/ 0 h 162"/>
                  <a:gd name="T2" fmla="*/ 944 w 1041"/>
                  <a:gd name="T3" fmla="*/ 0 h 162"/>
                  <a:gd name="T4" fmla="*/ 1040 w 1041"/>
                  <a:gd name="T5" fmla="*/ 161 h 162"/>
                  <a:gd name="T6" fmla="*/ 0 w 1041"/>
                  <a:gd name="T7" fmla="*/ 161 h 162"/>
                  <a:gd name="T8" fmla="*/ 92 w 1041"/>
                  <a:gd name="T9" fmla="*/ 0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1"/>
                  <a:gd name="T16" fmla="*/ 0 h 162"/>
                  <a:gd name="T17" fmla="*/ 1041 w 1041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1" h="162">
                    <a:moveTo>
                      <a:pt x="92" y="0"/>
                    </a:moveTo>
                    <a:lnTo>
                      <a:pt x="944" y="0"/>
                    </a:lnTo>
                    <a:lnTo>
                      <a:pt x="1040" y="161"/>
                    </a:lnTo>
                    <a:lnTo>
                      <a:pt x="0" y="161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FF00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1" name="Group 10"/>
            <p:cNvGrpSpPr>
              <a:grpSpLocks/>
            </p:cNvGrpSpPr>
            <p:nvPr/>
          </p:nvGrpSpPr>
          <p:grpSpPr bwMode="auto">
            <a:xfrm>
              <a:off x="2544" y="3722"/>
              <a:ext cx="910" cy="255"/>
              <a:chOff x="2544" y="3722"/>
              <a:chExt cx="910" cy="255"/>
            </a:xfrm>
          </p:grpSpPr>
          <p:sp>
            <p:nvSpPr>
              <p:cNvPr id="15383" name="Freeform 7"/>
              <p:cNvSpPr>
                <a:spLocks/>
              </p:cNvSpPr>
              <p:nvPr/>
            </p:nvSpPr>
            <p:spPr bwMode="auto">
              <a:xfrm>
                <a:off x="3274" y="3722"/>
                <a:ext cx="180" cy="255"/>
              </a:xfrm>
              <a:custGeom>
                <a:avLst/>
                <a:gdLst>
                  <a:gd name="T0" fmla="*/ 91 w 180"/>
                  <a:gd name="T1" fmla="*/ 254 h 255"/>
                  <a:gd name="T2" fmla="*/ 0 w 180"/>
                  <a:gd name="T3" fmla="*/ 89 h 255"/>
                  <a:gd name="T4" fmla="*/ 67 w 180"/>
                  <a:gd name="T5" fmla="*/ 0 h 255"/>
                  <a:gd name="T6" fmla="*/ 179 w 180"/>
                  <a:gd name="T7" fmla="*/ 140 h 255"/>
                  <a:gd name="T8" fmla="*/ 91 w 180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"/>
                  <a:gd name="T16" fmla="*/ 0 h 255"/>
                  <a:gd name="T17" fmla="*/ 180 w 180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" h="255">
                    <a:moveTo>
                      <a:pt x="91" y="254"/>
                    </a:moveTo>
                    <a:lnTo>
                      <a:pt x="0" y="89"/>
                    </a:lnTo>
                    <a:lnTo>
                      <a:pt x="67" y="0"/>
                    </a:lnTo>
                    <a:lnTo>
                      <a:pt x="179" y="140"/>
                    </a:lnTo>
                    <a:lnTo>
                      <a:pt x="91" y="254"/>
                    </a:lnTo>
                  </a:path>
                </a:pathLst>
              </a:custGeom>
              <a:solidFill>
                <a:srgbClr val="FF6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8"/>
              <p:cNvSpPr>
                <a:spLocks/>
              </p:cNvSpPr>
              <p:nvPr/>
            </p:nvSpPr>
            <p:spPr bwMode="auto">
              <a:xfrm>
                <a:off x="2634" y="3722"/>
                <a:ext cx="708" cy="91"/>
              </a:xfrm>
              <a:custGeom>
                <a:avLst/>
                <a:gdLst>
                  <a:gd name="T0" fmla="*/ 0 w 708"/>
                  <a:gd name="T1" fmla="*/ 90 h 91"/>
                  <a:gd name="T2" fmla="*/ 641 w 708"/>
                  <a:gd name="T3" fmla="*/ 90 h 91"/>
                  <a:gd name="T4" fmla="*/ 707 w 708"/>
                  <a:gd name="T5" fmla="*/ 0 h 91"/>
                  <a:gd name="T6" fmla="*/ 127 w 708"/>
                  <a:gd name="T7" fmla="*/ 1 h 91"/>
                  <a:gd name="T8" fmla="*/ 0 w 708"/>
                  <a:gd name="T9" fmla="*/ 9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8"/>
                  <a:gd name="T16" fmla="*/ 0 h 91"/>
                  <a:gd name="T17" fmla="*/ 708 w 708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8" h="91">
                    <a:moveTo>
                      <a:pt x="0" y="90"/>
                    </a:moveTo>
                    <a:lnTo>
                      <a:pt x="641" y="90"/>
                    </a:lnTo>
                    <a:lnTo>
                      <a:pt x="707" y="0"/>
                    </a:lnTo>
                    <a:lnTo>
                      <a:pt x="127" y="1"/>
                    </a:lnTo>
                    <a:lnTo>
                      <a:pt x="0" y="90"/>
                    </a:lnTo>
                  </a:path>
                </a:pathLst>
              </a:custGeom>
              <a:solidFill>
                <a:srgbClr val="8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9"/>
              <p:cNvSpPr>
                <a:spLocks/>
              </p:cNvSpPr>
              <p:nvPr/>
            </p:nvSpPr>
            <p:spPr bwMode="auto">
              <a:xfrm>
                <a:off x="2544" y="3811"/>
                <a:ext cx="822" cy="166"/>
              </a:xfrm>
              <a:custGeom>
                <a:avLst/>
                <a:gdLst>
                  <a:gd name="T0" fmla="*/ 0 w 822"/>
                  <a:gd name="T1" fmla="*/ 165 h 166"/>
                  <a:gd name="T2" fmla="*/ 821 w 822"/>
                  <a:gd name="T3" fmla="*/ 165 h 166"/>
                  <a:gd name="T4" fmla="*/ 730 w 822"/>
                  <a:gd name="T5" fmla="*/ 0 h 166"/>
                  <a:gd name="T6" fmla="*/ 90 w 822"/>
                  <a:gd name="T7" fmla="*/ 0 h 166"/>
                  <a:gd name="T8" fmla="*/ 0 w 822"/>
                  <a:gd name="T9" fmla="*/ 165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2"/>
                  <a:gd name="T16" fmla="*/ 0 h 166"/>
                  <a:gd name="T17" fmla="*/ 822 w 822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2" h="166">
                    <a:moveTo>
                      <a:pt x="0" y="165"/>
                    </a:moveTo>
                    <a:lnTo>
                      <a:pt x="821" y="165"/>
                    </a:lnTo>
                    <a:lnTo>
                      <a:pt x="730" y="0"/>
                    </a:lnTo>
                    <a:lnTo>
                      <a:pt x="90" y="0"/>
                    </a:lnTo>
                    <a:lnTo>
                      <a:pt x="0" y="165"/>
                    </a:lnTo>
                  </a:path>
                </a:pathLst>
              </a:custGeom>
              <a:solidFill>
                <a:srgbClr val="FF002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2" name="Group 14"/>
            <p:cNvGrpSpPr>
              <a:grpSpLocks/>
            </p:cNvGrpSpPr>
            <p:nvPr/>
          </p:nvGrpSpPr>
          <p:grpSpPr bwMode="auto">
            <a:xfrm>
              <a:off x="2649" y="3566"/>
              <a:ext cx="676" cy="221"/>
              <a:chOff x="2649" y="3566"/>
              <a:chExt cx="676" cy="221"/>
            </a:xfrm>
          </p:grpSpPr>
          <p:sp>
            <p:nvSpPr>
              <p:cNvPr id="15380" name="Freeform 11"/>
              <p:cNvSpPr>
                <a:spLocks/>
              </p:cNvSpPr>
              <p:nvPr/>
            </p:nvSpPr>
            <p:spPr bwMode="auto">
              <a:xfrm>
                <a:off x="3168" y="3566"/>
                <a:ext cx="157" cy="220"/>
              </a:xfrm>
              <a:custGeom>
                <a:avLst/>
                <a:gdLst>
                  <a:gd name="T0" fmla="*/ 0 w 157"/>
                  <a:gd name="T1" fmla="*/ 59 h 220"/>
                  <a:gd name="T2" fmla="*/ 93 w 157"/>
                  <a:gd name="T3" fmla="*/ 219 h 220"/>
                  <a:gd name="T4" fmla="*/ 156 w 157"/>
                  <a:gd name="T5" fmla="*/ 137 h 220"/>
                  <a:gd name="T6" fmla="*/ 45 w 157"/>
                  <a:gd name="T7" fmla="*/ 0 h 220"/>
                  <a:gd name="T8" fmla="*/ 0 w 157"/>
                  <a:gd name="T9" fmla="*/ 59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7"/>
                  <a:gd name="T16" fmla="*/ 0 h 220"/>
                  <a:gd name="T17" fmla="*/ 157 w 157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7" h="220">
                    <a:moveTo>
                      <a:pt x="0" y="59"/>
                    </a:moveTo>
                    <a:lnTo>
                      <a:pt x="93" y="219"/>
                    </a:lnTo>
                    <a:lnTo>
                      <a:pt x="156" y="137"/>
                    </a:lnTo>
                    <a:lnTo>
                      <a:pt x="45" y="0"/>
                    </a:lnTo>
                    <a:lnTo>
                      <a:pt x="0" y="59"/>
                    </a:lnTo>
                  </a:path>
                </a:pathLst>
              </a:custGeom>
              <a:solidFill>
                <a:srgbClr val="C060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12"/>
              <p:cNvSpPr>
                <a:spLocks/>
              </p:cNvSpPr>
              <p:nvPr/>
            </p:nvSpPr>
            <p:spPr bwMode="auto">
              <a:xfrm>
                <a:off x="2740" y="3566"/>
                <a:ext cx="474" cy="60"/>
              </a:xfrm>
              <a:custGeom>
                <a:avLst/>
                <a:gdLst>
                  <a:gd name="T0" fmla="*/ 0 w 474"/>
                  <a:gd name="T1" fmla="*/ 59 h 60"/>
                  <a:gd name="T2" fmla="*/ 428 w 474"/>
                  <a:gd name="T3" fmla="*/ 59 h 60"/>
                  <a:gd name="T4" fmla="*/ 473 w 474"/>
                  <a:gd name="T5" fmla="*/ 0 h 60"/>
                  <a:gd name="T6" fmla="*/ 119 w 474"/>
                  <a:gd name="T7" fmla="*/ 0 h 60"/>
                  <a:gd name="T8" fmla="*/ 0 w 474"/>
                  <a:gd name="T9" fmla="*/ 59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4"/>
                  <a:gd name="T16" fmla="*/ 0 h 60"/>
                  <a:gd name="T17" fmla="*/ 474 w 474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4" h="60">
                    <a:moveTo>
                      <a:pt x="0" y="59"/>
                    </a:moveTo>
                    <a:lnTo>
                      <a:pt x="428" y="59"/>
                    </a:lnTo>
                    <a:lnTo>
                      <a:pt x="473" y="0"/>
                    </a:lnTo>
                    <a:lnTo>
                      <a:pt x="119" y="0"/>
                    </a:lnTo>
                    <a:lnTo>
                      <a:pt x="0" y="59"/>
                    </a:lnTo>
                  </a:path>
                </a:pathLst>
              </a:custGeom>
              <a:solidFill>
                <a:srgbClr val="6000A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13"/>
              <p:cNvSpPr>
                <a:spLocks/>
              </p:cNvSpPr>
              <p:nvPr/>
            </p:nvSpPr>
            <p:spPr bwMode="auto">
              <a:xfrm>
                <a:off x="2649" y="3625"/>
                <a:ext cx="612" cy="162"/>
              </a:xfrm>
              <a:custGeom>
                <a:avLst/>
                <a:gdLst>
                  <a:gd name="T0" fmla="*/ 0 w 612"/>
                  <a:gd name="T1" fmla="*/ 161 h 162"/>
                  <a:gd name="T2" fmla="*/ 611 w 612"/>
                  <a:gd name="T3" fmla="*/ 161 h 162"/>
                  <a:gd name="T4" fmla="*/ 519 w 612"/>
                  <a:gd name="T5" fmla="*/ 0 h 162"/>
                  <a:gd name="T6" fmla="*/ 91 w 612"/>
                  <a:gd name="T7" fmla="*/ 0 h 162"/>
                  <a:gd name="T8" fmla="*/ 0 w 612"/>
                  <a:gd name="T9" fmla="*/ 161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2"/>
                  <a:gd name="T16" fmla="*/ 0 h 162"/>
                  <a:gd name="T17" fmla="*/ 612 w 612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2" h="162">
                    <a:moveTo>
                      <a:pt x="0" y="161"/>
                    </a:moveTo>
                    <a:lnTo>
                      <a:pt x="611" y="161"/>
                    </a:lnTo>
                    <a:lnTo>
                      <a:pt x="519" y="0"/>
                    </a:lnTo>
                    <a:lnTo>
                      <a:pt x="91" y="0"/>
                    </a:lnTo>
                    <a:lnTo>
                      <a:pt x="0" y="161"/>
                    </a:lnTo>
                  </a:path>
                </a:pathLst>
              </a:custGeom>
              <a:solidFill>
                <a:srgbClr val="A040E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3" name="Group 18"/>
            <p:cNvGrpSpPr>
              <a:grpSpLocks/>
            </p:cNvGrpSpPr>
            <p:nvPr/>
          </p:nvGrpSpPr>
          <p:grpSpPr bwMode="auto">
            <a:xfrm>
              <a:off x="2756" y="3406"/>
              <a:ext cx="441" cy="193"/>
              <a:chOff x="2756" y="3406"/>
              <a:chExt cx="441" cy="193"/>
            </a:xfrm>
          </p:grpSpPr>
          <p:sp>
            <p:nvSpPr>
              <p:cNvPr id="15377" name="Freeform 15"/>
              <p:cNvSpPr>
                <a:spLocks/>
              </p:cNvSpPr>
              <p:nvPr/>
            </p:nvSpPr>
            <p:spPr bwMode="auto">
              <a:xfrm>
                <a:off x="3061" y="3407"/>
                <a:ext cx="136" cy="192"/>
              </a:xfrm>
              <a:custGeom>
                <a:avLst/>
                <a:gdLst>
                  <a:gd name="T0" fmla="*/ 92 w 136"/>
                  <a:gd name="T1" fmla="*/ 191 h 192"/>
                  <a:gd name="T2" fmla="*/ 135 w 136"/>
                  <a:gd name="T3" fmla="*/ 136 h 192"/>
                  <a:gd name="T4" fmla="*/ 24 w 136"/>
                  <a:gd name="T5" fmla="*/ 0 h 192"/>
                  <a:gd name="T6" fmla="*/ 0 w 136"/>
                  <a:gd name="T7" fmla="*/ 28 h 192"/>
                  <a:gd name="T8" fmla="*/ 92 w 136"/>
                  <a:gd name="T9" fmla="*/ 19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192"/>
                  <a:gd name="T17" fmla="*/ 136 w 13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192">
                    <a:moveTo>
                      <a:pt x="92" y="191"/>
                    </a:moveTo>
                    <a:lnTo>
                      <a:pt x="135" y="136"/>
                    </a:lnTo>
                    <a:lnTo>
                      <a:pt x="24" y="0"/>
                    </a:lnTo>
                    <a:lnTo>
                      <a:pt x="0" y="28"/>
                    </a:lnTo>
                    <a:lnTo>
                      <a:pt x="92" y="191"/>
                    </a:lnTo>
                  </a:path>
                </a:pathLst>
              </a:custGeom>
              <a:solidFill>
                <a:srgbClr val="FFA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16"/>
              <p:cNvSpPr>
                <a:spLocks/>
              </p:cNvSpPr>
              <p:nvPr/>
            </p:nvSpPr>
            <p:spPr bwMode="auto">
              <a:xfrm>
                <a:off x="2849" y="3406"/>
                <a:ext cx="236" cy="30"/>
              </a:xfrm>
              <a:custGeom>
                <a:avLst/>
                <a:gdLst>
                  <a:gd name="T0" fmla="*/ 0 w 236"/>
                  <a:gd name="T1" fmla="*/ 29 h 30"/>
                  <a:gd name="T2" fmla="*/ 212 w 236"/>
                  <a:gd name="T3" fmla="*/ 29 h 30"/>
                  <a:gd name="T4" fmla="*/ 235 w 236"/>
                  <a:gd name="T5" fmla="*/ 0 h 30"/>
                  <a:gd name="T6" fmla="*/ 73 w 236"/>
                  <a:gd name="T7" fmla="*/ 0 h 30"/>
                  <a:gd name="T8" fmla="*/ 0 w 236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30"/>
                  <a:gd name="T17" fmla="*/ 236 w 23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30">
                    <a:moveTo>
                      <a:pt x="0" y="29"/>
                    </a:moveTo>
                    <a:lnTo>
                      <a:pt x="212" y="29"/>
                    </a:lnTo>
                    <a:lnTo>
                      <a:pt x="235" y="0"/>
                    </a:lnTo>
                    <a:lnTo>
                      <a:pt x="73" y="0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C04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17"/>
              <p:cNvSpPr>
                <a:spLocks/>
              </p:cNvSpPr>
              <p:nvPr/>
            </p:nvSpPr>
            <p:spPr bwMode="auto">
              <a:xfrm>
                <a:off x="2756" y="3435"/>
                <a:ext cx="398" cy="164"/>
              </a:xfrm>
              <a:custGeom>
                <a:avLst/>
                <a:gdLst>
                  <a:gd name="T0" fmla="*/ 0 w 398"/>
                  <a:gd name="T1" fmla="*/ 163 h 164"/>
                  <a:gd name="T2" fmla="*/ 397 w 398"/>
                  <a:gd name="T3" fmla="*/ 163 h 164"/>
                  <a:gd name="T4" fmla="*/ 305 w 398"/>
                  <a:gd name="T5" fmla="*/ 0 h 164"/>
                  <a:gd name="T6" fmla="*/ 92 w 398"/>
                  <a:gd name="T7" fmla="*/ 0 h 164"/>
                  <a:gd name="T8" fmla="*/ 0 w 398"/>
                  <a:gd name="T9" fmla="*/ 163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8"/>
                  <a:gd name="T16" fmla="*/ 0 h 164"/>
                  <a:gd name="T17" fmla="*/ 398 w 398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8" h="164">
                    <a:moveTo>
                      <a:pt x="0" y="163"/>
                    </a:moveTo>
                    <a:lnTo>
                      <a:pt x="397" y="163"/>
                    </a:lnTo>
                    <a:lnTo>
                      <a:pt x="305" y="0"/>
                    </a:lnTo>
                    <a:lnTo>
                      <a:pt x="92" y="0"/>
                    </a:lnTo>
                    <a:lnTo>
                      <a:pt x="0" y="163"/>
                    </a:lnTo>
                  </a:path>
                </a:pathLst>
              </a:custGeom>
              <a:solidFill>
                <a:srgbClr val="FF6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4" name="Group 21"/>
            <p:cNvGrpSpPr>
              <a:grpSpLocks/>
            </p:cNvGrpSpPr>
            <p:nvPr/>
          </p:nvGrpSpPr>
          <p:grpSpPr bwMode="auto">
            <a:xfrm>
              <a:off x="2862" y="3248"/>
              <a:ext cx="206" cy="163"/>
              <a:chOff x="2862" y="3248"/>
              <a:chExt cx="206" cy="163"/>
            </a:xfrm>
          </p:grpSpPr>
          <p:sp>
            <p:nvSpPr>
              <p:cNvPr id="15375" name="Freeform 19"/>
              <p:cNvSpPr>
                <a:spLocks/>
              </p:cNvSpPr>
              <p:nvPr/>
            </p:nvSpPr>
            <p:spPr bwMode="auto">
              <a:xfrm>
                <a:off x="2954" y="3248"/>
                <a:ext cx="114" cy="163"/>
              </a:xfrm>
              <a:custGeom>
                <a:avLst/>
                <a:gdLst>
                  <a:gd name="T0" fmla="*/ 92 w 114"/>
                  <a:gd name="T1" fmla="*/ 162 h 163"/>
                  <a:gd name="T2" fmla="*/ 113 w 114"/>
                  <a:gd name="T3" fmla="*/ 137 h 163"/>
                  <a:gd name="T4" fmla="*/ 0 w 114"/>
                  <a:gd name="T5" fmla="*/ 0 h 163"/>
                  <a:gd name="T6" fmla="*/ 92 w 114"/>
                  <a:gd name="T7" fmla="*/ 162 h 1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3"/>
                  <a:gd name="T14" fmla="*/ 114 w 114"/>
                  <a:gd name="T15" fmla="*/ 163 h 1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3">
                    <a:moveTo>
                      <a:pt x="92" y="162"/>
                    </a:moveTo>
                    <a:lnTo>
                      <a:pt x="113" y="137"/>
                    </a:lnTo>
                    <a:lnTo>
                      <a:pt x="0" y="0"/>
                    </a:lnTo>
                    <a:lnTo>
                      <a:pt x="92" y="162"/>
                    </a:lnTo>
                  </a:path>
                </a:pathLst>
              </a:custGeom>
              <a:solidFill>
                <a:srgbClr val="FFC02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20"/>
              <p:cNvSpPr>
                <a:spLocks/>
              </p:cNvSpPr>
              <p:nvPr/>
            </p:nvSpPr>
            <p:spPr bwMode="auto">
              <a:xfrm>
                <a:off x="2862" y="3248"/>
                <a:ext cx="185" cy="163"/>
              </a:xfrm>
              <a:custGeom>
                <a:avLst/>
                <a:gdLst>
                  <a:gd name="T0" fmla="*/ 0 w 185"/>
                  <a:gd name="T1" fmla="*/ 162 h 163"/>
                  <a:gd name="T2" fmla="*/ 184 w 185"/>
                  <a:gd name="T3" fmla="*/ 162 h 163"/>
                  <a:gd name="T4" fmla="*/ 92 w 185"/>
                  <a:gd name="T5" fmla="*/ 0 h 163"/>
                  <a:gd name="T6" fmla="*/ 0 w 185"/>
                  <a:gd name="T7" fmla="*/ 162 h 1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163"/>
                  <a:gd name="T14" fmla="*/ 185 w 185"/>
                  <a:gd name="T15" fmla="*/ 163 h 1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163">
                    <a:moveTo>
                      <a:pt x="0" y="162"/>
                    </a:moveTo>
                    <a:lnTo>
                      <a:pt x="184" y="162"/>
                    </a:lnTo>
                    <a:lnTo>
                      <a:pt x="92" y="0"/>
                    </a:lnTo>
                    <a:lnTo>
                      <a:pt x="0" y="162"/>
                    </a:lnTo>
                  </a:path>
                </a:pathLst>
              </a:custGeom>
              <a:solidFill>
                <a:srgbClr val="FFA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63" name="Line 23"/>
          <p:cNvSpPr>
            <a:spLocks noChangeShapeType="1"/>
          </p:cNvSpPr>
          <p:nvPr/>
        </p:nvSpPr>
        <p:spPr bwMode="auto">
          <a:xfrm>
            <a:off x="685800" y="3429000"/>
            <a:ext cx="7658100" cy="320675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4" name="Group 26"/>
          <p:cNvGrpSpPr>
            <a:grpSpLocks/>
          </p:cNvGrpSpPr>
          <p:nvPr/>
        </p:nvGrpSpPr>
        <p:grpSpPr bwMode="auto">
          <a:xfrm>
            <a:off x="457200" y="1676400"/>
            <a:ext cx="1905000" cy="1600200"/>
            <a:chOff x="519" y="1086"/>
            <a:chExt cx="1601" cy="1543"/>
          </a:xfrm>
        </p:grpSpPr>
        <p:pic>
          <p:nvPicPr>
            <p:cNvPr id="15368" name="Picture 2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" y="1612"/>
              <a:ext cx="1601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2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" y="1086"/>
              <a:ext cx="1086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2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16557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29"/>
          <p:cNvSpPr>
            <a:spLocks noGrp="1" noChangeArrowheads="1"/>
          </p:cNvSpPr>
          <p:nvPr>
            <p:ph type="title"/>
          </p:nvPr>
        </p:nvSpPr>
        <p:spPr>
          <a:xfrm>
            <a:off x="739775" y="357188"/>
            <a:ext cx="7270750" cy="881062"/>
          </a:xfrm>
          <a:noFill/>
        </p:spPr>
        <p:txBody>
          <a:bodyPr lIns="92075" tIns="46038" rIns="92075" bIns="46038"/>
          <a:lstStyle/>
          <a:p>
            <a:r>
              <a:rPr lang="en-US" altLang="en-US"/>
              <a:t>So What Exactly  is Leverage?</a:t>
            </a:r>
          </a:p>
        </p:txBody>
      </p:sp>
      <p:sp>
        <p:nvSpPr>
          <p:cNvPr id="15367" name="Rectangle 27"/>
          <p:cNvSpPr>
            <a:spLocks noChangeArrowheads="1"/>
          </p:cNvSpPr>
          <p:nvPr/>
        </p:nvSpPr>
        <p:spPr bwMode="auto">
          <a:xfrm>
            <a:off x="2438400" y="1219200"/>
            <a:ext cx="6553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Ability to influence a system, or an environment, in a way that multiplies the outcome of one's efforts without a corresponding increase in the consumption of resources. In other words, leverage is an advantageous-condition of having a relatively small amount of cost yield a relatively high level of returns. Thus, "doing a lot with a little."</a:t>
            </a:r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6688"/>
            <a:ext cx="8839200" cy="1143000"/>
          </a:xfrm>
        </p:spPr>
        <p:txBody>
          <a:bodyPr/>
          <a:lstStyle/>
          <a:p>
            <a:r>
              <a:rPr lang="en-US" altLang="en-US"/>
              <a:t>What is Leverage in Business?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525963"/>
          </a:xfrm>
        </p:spPr>
        <p:txBody>
          <a:bodyPr/>
          <a:lstStyle/>
          <a:p>
            <a:r>
              <a:rPr lang="en-US" altLang="en-US"/>
              <a:t>Remember it is the use of special forces and effects to magnify or produce more than the normal results from a given course of action</a:t>
            </a:r>
          </a:p>
          <a:p>
            <a:endParaRPr lang="en-US" altLang="en-US"/>
          </a:p>
          <a:p>
            <a:r>
              <a:rPr lang="en-US" altLang="en-US" sz="2800"/>
              <a:t>Leverage involves using fixed costs to </a:t>
            </a:r>
            <a:r>
              <a:rPr lang="en-US" altLang="en-US" sz="2800" u="sng"/>
              <a:t>magnify</a:t>
            </a:r>
            <a:r>
              <a:rPr lang="en-US" altLang="en-US" sz="2800"/>
              <a:t> the potential return to a firm</a:t>
            </a:r>
          </a:p>
          <a:p>
            <a:endParaRPr lang="en-US" altLang="en-US"/>
          </a:p>
          <a:p>
            <a:pPr lvl="1"/>
            <a:r>
              <a:rPr lang="en-US" altLang="en-US"/>
              <a:t>Can produce beneficial results in favorable conditions</a:t>
            </a:r>
          </a:p>
          <a:p>
            <a:pPr lvl="1"/>
            <a:r>
              <a:rPr lang="en-US" altLang="en-US"/>
              <a:t>Can produce highly negative results in unfavorable conditions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9&quot;/&gt;&lt;/object&gt;&lt;object type=&quot;3&quot; unique_id=&quot;10005&quot;&gt;&lt;property id=&quot;20148&quot; value=&quot;5&quot;/&gt;&lt;property id=&quot;20300&quot; value=&quot;Slide 2 - &amp;quot;Key Concepts and Skills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Chapter Outline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Capital Structure&amp;quot;&quot;/&gt;&lt;property id=&quot;20307&quot; value=&quot;260&quot;/&gt;&lt;/object&gt;&lt;object type=&quot;3&quot; unique_id=&quot;10008&quot;&gt;&lt;property id=&quot;20148&quot; value=&quot;5&quot;/&gt;&lt;property id=&quot;20300&quot; value=&quot;Slide 5 - &amp;quot;Capital Structure &amp;amp; Shareholder Wealth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The Effect of Financial Leverage&amp;quot;&quot;/&gt;&lt;property id=&quot;20307&quot; value=&quot;263&quot;/&gt;&lt;/object&gt;&lt;object type=&quot;3&quot; unique_id=&quot;10010&quot;&gt;&lt;property id=&quot;20148&quot; value=&quot;5&quot;/&gt;&lt;property id=&quot;20300&quot; value=&quot;Slide 7 - &amp;quot;Trans Am Corporation Example&amp;quot;&quot;/&gt;&lt;property id=&quot;20307&quot; value=&quot;298&quot;/&gt;&lt;/object&gt;&lt;object type=&quot;3&quot; unique_id=&quot;10011&quot;&gt;&lt;property id=&quot;20148&quot; value=&quot;5&quot;/&gt;&lt;property id=&quot;20300&quot; value=&quot;Slide 8 - &amp;quot;Trans Am Corp&amp;#x0D;&amp;#x0A;With and Without Debt&amp;quot;&quot;/&gt;&lt;property id=&quot;20307&quot; value=&quot;299&quot;/&gt;&lt;/object&gt;&lt;object type=&quot;3&quot; unique_id=&quot;10012&quot;&gt;&lt;property id=&quot;20148&quot; value=&quot;5&quot;/&gt;&lt;property id=&quot;20300&quot; value=&quot;Slide 9 - &amp;quot;Leverage Effects&amp;quot;&quot;/&gt;&lt;property id=&quot;20307&quot; value=&quot;308&quot;/&gt;&lt;/object&gt;&lt;object type=&quot;3&quot; unique_id=&quot;10013&quot;&gt;&lt;property id=&quot;20148&quot; value=&quot;5&quot;/&gt;&lt;property id=&quot;20300&quot; value=&quot;Slide 10 - &amp;quot;Example: Break-Even EBIT&amp;#x0D;&amp;#x0A;EPS = for both Capital Structures&amp;quot;&quot;/&gt;&lt;property id=&quot;20307&quot; value=&quot;266&quot;/&gt;&lt;/object&gt;&lt;object type=&quot;3&quot; unique_id=&quot;10014&quot;&gt;&lt;property id=&quot;20148&quot; value=&quot;5&quot;/&gt;&lt;property id=&quot;20300&quot; value=&quot;Slide 11 - &amp;quot;Break-Even EBIT&amp;quot;&quot;/&gt;&lt;property id=&quot;20307&quot; value=&quot;265&quot;/&gt;&lt;/object&gt;&lt;object type=&quot;3&quot; unique_id=&quot;10015&quot;&gt;&lt;property id=&quot;20148&quot; value=&quot;5&quot;/&gt;&lt;property id=&quot;20300&quot; value=&quot;Slide 12 - &amp;quot;Trans Am Corp Conclusions&amp;quot;&quot;/&gt;&lt;property id=&quot;20307&quot; value=&quot;300&quot;/&gt;&lt;/object&gt;&lt;object type=&quot;3&quot; unique_id=&quot;10016&quot;&gt;&lt;property id=&quot;20148&quot; value=&quot;5&quot;/&gt;&lt;property id=&quot;20300&quot; value=&quot;Slide 13 - &amp;quot;Example: Homemade Leverage &amp;amp; ROE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Capital Structure Theory&amp;quot;&quot;/&gt;&lt;property id=&quot;20307&quot; value=&quot;268&quot;/&gt;&lt;/object&gt;&lt;object type=&quot;3&quot; unique_id=&quot;10018&quot;&gt;&lt;property id=&quot;20148&quot; value=&quot;5&quot;/&gt;&lt;property id=&quot;20300&quot; value=&quot;Slide 15 - &amp;quot;Capital Structure Theory &amp;#x0D;&amp;#x0A;Three Special Cases&amp;quot;&quot;/&gt;&lt;property id=&quot;20307&quot; value=&quot;269&quot;/&gt;&lt;/object&gt;&lt;object type=&quot;3&quot; unique_id=&quot;10019&quot;&gt;&lt;property id=&quot;20148&quot; value=&quot;5&quot;/&gt;&lt;property id=&quot;20300&quot; value=&quot;Slide 16 - &amp;quot;Case I – Propositions I and II&amp;quot;&quot;/&gt;&lt;property id=&quot;20307&quot; value=&quot;270&quot;/&gt;&lt;/object&gt;&lt;object type=&quot;3&quot; unique_id=&quot;10020&quot;&gt;&lt;property id=&quot;20148&quot; value=&quot;5&quot;/&gt;&lt;property id=&quot;20300&quot; value=&quot;Slide 17 - &amp;quot;Case I - Equations&amp;quot;&quot;/&gt;&lt;property id=&quot;20307&quot; value=&quot;271&quot;/&gt;&lt;/object&gt;&lt;object type=&quot;3&quot; unique_id=&quot;10021&quot;&gt;&lt;property id=&quot;20148&quot; value=&quot;5&quot;/&gt;&lt;property id=&quot;20300&quot; value=&quot;Slide 18 - &amp;quot;M&amp;amp;M Propositions I &amp;amp; II&amp;#x0D;&amp;#x0A;Figure 13.3&amp;quot;&quot;/&gt;&lt;property id=&quot;20307&quot; value=&quot;273&quot;/&gt;&lt;/object&gt;&lt;object type=&quot;3&quot; unique_id=&quot;10022&quot;&gt;&lt;property id=&quot;20148&quot; value=&quot;5&quot;/&gt;&lt;property id=&quot;20300&quot; value=&quot;Slide 19 - &amp;quot;Business and Financial Risk&amp;quot;&quot;/&gt;&lt;property id=&quot;20307&quot; value=&quot;302&quot;/&gt;&lt;/object&gt;&lt;object type=&quot;3&quot; unique_id=&quot;10023&quot;&gt;&lt;property id=&quot;20148&quot; value=&quot;5&quot;/&gt;&lt;property id=&quot;20300&quot; value=&quot;Slide 20 - &amp;quot;Case II – Corporate Taxes&amp;quot;&quot;/&gt;&lt;property id=&quot;20307&quot; value=&quot;276&quot;/&gt;&lt;/object&gt;&lt;object type=&quot;3&quot; unique_id=&quot;10024&quot;&gt;&lt;property id=&quot;20148&quot; value=&quot;5&quot;/&gt;&lt;property id=&quot;20300&quot; value=&quot;Slide 21 - &amp;quot;Case II - Example&amp;quot;&quot;/&gt;&lt;property id=&quot;20307&quot; value=&quot;277&quot;/&gt;&lt;/object&gt;&lt;object type=&quot;3&quot; unique_id=&quot;10025&quot;&gt;&lt;property id=&quot;20148&quot; value=&quot;5&quot;/&gt;&lt;property id=&quot;20300&quot; value=&quot;Slide 22 - &amp;quot;Interest Tax Shield&amp;quot;&quot;/&gt;&lt;property id=&quot;20307&quot; value=&quot;278&quot;/&gt;&lt;/object&gt;&lt;object type=&quot;3&quot; unique_id=&quot;10026&quot;&gt;&lt;property id=&quot;20148&quot; value=&quot;5&quot;/&gt;&lt;property id=&quot;20300&quot; value=&quot;Slide 23 - &amp;quot;M&amp;amp;M Proposition I with Taxes&amp;#x0D;&amp;#x0A;Figure 13.4&amp;quot;&quot;/&gt;&lt;property id=&quot;20307&quot; value=&quot;281&quot;/&gt;&lt;/object&gt;&lt;object type=&quot;3&quot; unique_id=&quot;10027&quot;&gt;&lt;property id=&quot;20148&quot; value=&quot;5&quot;/&gt;&lt;property id=&quot;20300&quot; value=&quot;Slide 24 - &amp;quot;Case II – Graph of Proposition II&amp;quot;&quot;/&gt;&lt;property id=&quot;20307&quot; value=&quot;284&quot;/&gt;&lt;/object&gt;&lt;object type=&quot;3&quot; unique_id=&quot;10028&quot;&gt;&lt;property id=&quot;20148&quot; value=&quot;5&quot;/&gt;&lt;property id=&quot;20300&quot; value=&quot;Slide 25 - &amp;quot;M&amp;amp;M Summary&amp;#x0D;&amp;#x0A;Table 13.4&amp;quot;&quot;/&gt;&lt;property id=&quot;20307&quot; value=&quot;303&quot;/&gt;&lt;/object&gt;&lt;object type=&quot;3&quot; unique_id=&quot;10029&quot;&gt;&lt;property id=&quot;20148&quot; value=&quot;5&quot;/&gt;&lt;property id=&quot;20300&quot; value=&quot;Slide 26 - &amp;quot;Bankruptcy Costs&amp;quot;&quot;/&gt;&lt;property id=&quot;20307&quot; value=&quot;286&quot;/&gt;&lt;/object&gt;&lt;object type=&quot;3&quot; unique_id=&quot;10030&quot;&gt;&lt;property id=&quot;20148&quot; value=&quot;5&quot;/&gt;&lt;property id=&quot;20300&quot; value=&quot;Slide 27 - &amp;quot;Indirect Bankruptcy Costs&amp;quot;&quot;/&gt;&lt;property id=&quot;20307&quot; value=&quot;287&quot;/&gt;&lt;/object&gt;&lt;object type=&quot;3&quot; unique_id=&quot;10031&quot;&gt;&lt;property id=&quot;20148&quot; value=&quot;5&quot;/&gt;&lt;property id=&quot;20300&quot; value=&quot;Slide 28 - &amp;quot;Case III&amp;#x0D;&amp;#x0A;With Bankruptcy Costs&amp;quot;&quot;/&gt;&lt;property id=&quot;20307&quot; value=&quot;285&quot;/&gt;&lt;/object&gt;&lt;object type=&quot;3&quot; unique_id=&quot;10032&quot;&gt;&lt;property id=&quot;20148&quot; value=&quot;5&quot;/&gt;&lt;property id=&quot;20300&quot; value=&quot;Slide 29 - &amp;quot;Optimal Capital Structure&amp;#x0D;&amp;#x0A;Figure 13.5&amp;quot;&quot;/&gt;&lt;property id=&quot;20307&quot; value=&quot;288&quot;/&gt;&lt;/object&gt;&lt;object type=&quot;3&quot; unique_id=&quot;10033&quot;&gt;&lt;property id=&quot;20148&quot; value=&quot;5&quot;/&gt;&lt;property id=&quot;20300&quot; value=&quot;Slide 30 - &amp;quot;Conclusions&amp;quot;&quot;/&gt;&lt;property id=&quot;20307&quot; value=&quot;289&quot;/&gt;&lt;/object&gt;&lt;object type=&quot;3&quot; unique_id=&quot;10034&quot;&gt;&lt;property id=&quot;20148&quot; value=&quot;5&quot;/&gt;&lt;property id=&quot;20300&quot; value=&quot;Slide 31 - &amp;quot;The Capital Structure Question&amp;#x0D;&amp;#x0A;Figure 13.6&amp;quot;&quot;/&gt;&lt;property id=&quot;20307&quot; value=&quot;290&quot;/&gt;&lt;/object&gt;&lt;object type=&quot;3&quot; unique_id=&quot;10035&quot;&gt;&lt;property id=&quot;20148&quot; value=&quot;5&quot;/&gt;&lt;property id=&quot;20300&quot; value=&quot;Slide 32 - &amp;quot;Additional Managerial Recommendations&amp;quot;&quot;/&gt;&lt;property id=&quot;20307&quot; value=&quot;291&quot;/&gt;&lt;/object&gt;&lt;object type=&quot;3&quot; unique_id=&quot;10036&quot;&gt;&lt;property id=&quot;20148&quot; value=&quot;5&quot;/&gt;&lt;property id=&quot;20300&quot; value=&quot;Slide 33 - &amp;quot;Observed Capital Structures&amp;quot;&quot;/&gt;&lt;property id=&quot;20307&quot; value=&quot;292&quot;/&gt;&lt;/object&gt;&lt;object type=&quot;3&quot; unique_id=&quot;10037&quot;&gt;&lt;property id=&quot;20148&quot; value=&quot;5&quot;/&gt;&lt;property id=&quot;20300&quot; value=&quot;Slide 34 - &amp;quot;Example: Work the Web&amp;quot;&quot;/&gt;&lt;property id=&quot;20307&quot; value=&quot;293&quot;/&gt;&lt;/object&gt;&lt;object type=&quot;3&quot; unique_id=&quot;10038&quot;&gt;&lt;property id=&quot;20148&quot; value=&quot;5&quot;/&gt;&lt;property id=&quot;20300&quot; value=&quot;Slide 35 - &amp;quot;Financial Distress Defined&amp;quot;&quot;/&gt;&lt;property id=&quot;20307&quot; value=&quot;294&quot;/&gt;&lt;/object&gt;&lt;object type=&quot;3&quot; unique_id=&quot;10039&quot;&gt;&lt;property id=&quot;20148&quot; value=&quot;5&quot;/&gt;&lt;property id=&quot;20300&quot; value=&quot;Slide 36 - &amp;quot;The Bankruptcy Process&amp;#x0D;&amp;#x0A;Liquidation&amp;quot;&quot;/&gt;&lt;property id=&quot;20307&quot; value=&quot;295&quot;/&gt;&lt;/object&gt;&lt;object type=&quot;3&quot; unique_id=&quot;10040&quot;&gt;&lt;property id=&quot;20148&quot; value=&quot;5&quot;/&gt;&lt;property id=&quot;20300&quot; value=&quot;Slide 37 - &amp;quot;The Bankruptcy Process&amp;#x0D;&amp;#x0A;Reorganization&amp;quot;&quot;/&gt;&lt;property id=&quot;20307&quot; value=&quot;304&quot;/&gt;&lt;/object&gt;&lt;object type=&quot;3&quot; unique_id=&quot;10041&quot;&gt;&lt;property id=&quot;20148&quot; value=&quot;5&quot;/&gt;&lt;property id=&quot;20300&quot; value=&quot;Slide 38 - &amp;quot;Financial Management &amp;amp; Bankruptcy&amp;quot;&quot;/&gt;&lt;property id=&quot;20307&quot; value=&quot;306&quot;/&gt;&lt;/object&gt;&lt;object type=&quot;3&quot; unique_id=&quot;10042&quot;&gt;&lt;property id=&quot;20148&quot; value=&quot;5&quot;/&gt;&lt;property id=&quot;20300&quot; value=&quot;Slide 39 - &amp;quot;Quick Quiz&amp;quot;&quot;/&gt;&lt;property id=&quot;20307&quot; value=&quot;307&quot;/&gt;&lt;/object&gt;&lt;object type=&quot;3&quot; unique_id=&quot;10043&quot;&gt;&lt;property id=&quot;20148&quot; value=&quot;5&quot;/&gt;&lt;property id=&quot;20300&quot; value=&quot;Slide 40 - &amp;quot;Chapter 13&amp;quot;&quot;/&gt;&lt;property id=&quot;20307&quot; value=&quot;30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Custom 9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0070C0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</TotalTime>
  <Words>1651</Words>
  <Application>Microsoft Office PowerPoint</Application>
  <PresentationFormat>On-screen Show (4:3)</PresentationFormat>
  <Paragraphs>229</Paragraphs>
  <Slides>32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Bookman Old Style</vt:lpstr>
      <vt:lpstr>Calibri</vt:lpstr>
      <vt:lpstr>Symbol</vt:lpstr>
      <vt:lpstr>Times New Roman</vt:lpstr>
      <vt:lpstr>Wingdings</vt:lpstr>
      <vt:lpstr>1_Default Design</vt:lpstr>
      <vt:lpstr>Worksheet</vt:lpstr>
      <vt:lpstr>PowerPoint Presentation</vt:lpstr>
      <vt:lpstr>Capital Structure</vt:lpstr>
      <vt:lpstr>Capital Structure &amp; Shareholder Wealth</vt:lpstr>
      <vt:lpstr>Business Risk versus Financial Risk</vt:lpstr>
      <vt:lpstr>Business Risk</vt:lpstr>
      <vt:lpstr>Business Risk: Uncertainty about Future Pre-tax Operating Income (EBIT)</vt:lpstr>
      <vt:lpstr>Financial Risk</vt:lpstr>
      <vt:lpstr>So What Exactly  is Leverage?</vt:lpstr>
      <vt:lpstr>What is Leverage in Business?</vt:lpstr>
      <vt:lpstr>Leverage in a Business</vt:lpstr>
      <vt:lpstr>Two Concepts that Enhance Understanding of Risk</vt:lpstr>
      <vt:lpstr>Operating Leverage and the Break-Even (Quantity)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Degree of Operating Leverage (DOL)   </vt:lpstr>
      <vt:lpstr>PowerPoint Presentation</vt:lpstr>
      <vt:lpstr>PowerPoint Presentation</vt:lpstr>
      <vt:lpstr>PowerPoint Presentation</vt:lpstr>
      <vt:lpstr>PowerPoint Presentation</vt:lpstr>
      <vt:lpstr>Financial Leverage</vt:lpstr>
      <vt:lpstr>Trans Am Corporation Example</vt:lpstr>
      <vt:lpstr>Trans Am Corp With and Without Debt</vt:lpstr>
      <vt:lpstr>Leverage Effects</vt:lpstr>
      <vt:lpstr>Example: Break-Even EBIT EPS are for both Capital Structures</vt:lpstr>
      <vt:lpstr>Break-Even EBIT</vt:lpstr>
      <vt:lpstr>Trans Am Corp Conclusions</vt:lpstr>
      <vt:lpstr>Some Additional Information  - Asymmetric Information and Signaling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Lecture - Leverage and Capital Structure</dc:title>
  <dc:subject>Chapter 13 -Leverage &amp; Capital Structure</dc:subject>
  <dc:creator>Dennis</dc:creator>
  <cp:lastModifiedBy>Dennis McCornac</cp:lastModifiedBy>
  <cp:revision>142</cp:revision>
  <dcterms:created xsi:type="dcterms:W3CDTF">2003-02-02T19:12:35Z</dcterms:created>
  <dcterms:modified xsi:type="dcterms:W3CDTF">2021-12-08T12:24:03Z</dcterms:modified>
</cp:coreProperties>
</file>