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4"/>
  </p:notesMasterIdLst>
  <p:handoutMasterIdLst>
    <p:handoutMasterId r:id="rId35"/>
  </p:handoutMasterIdLst>
  <p:sldIdLst>
    <p:sldId id="374" r:id="rId2"/>
    <p:sldId id="259" r:id="rId3"/>
    <p:sldId id="421" r:id="rId4"/>
    <p:sldId id="33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5" r:id="rId14"/>
    <p:sldId id="358" r:id="rId15"/>
    <p:sldId id="341" r:id="rId16"/>
    <p:sldId id="359" r:id="rId17"/>
    <p:sldId id="285" r:id="rId18"/>
    <p:sldId id="344" r:id="rId19"/>
    <p:sldId id="279" r:id="rId20"/>
    <p:sldId id="362" r:id="rId21"/>
    <p:sldId id="363" r:id="rId22"/>
    <p:sldId id="373" r:id="rId23"/>
    <p:sldId id="366" r:id="rId24"/>
    <p:sldId id="367" r:id="rId25"/>
    <p:sldId id="368" r:id="rId26"/>
    <p:sldId id="364" r:id="rId27"/>
    <p:sldId id="379" r:id="rId28"/>
    <p:sldId id="369" r:id="rId29"/>
    <p:sldId id="347" r:id="rId30"/>
    <p:sldId id="348" r:id="rId31"/>
    <p:sldId id="402" r:id="rId32"/>
    <p:sldId id="419" r:id="rId33"/>
  </p:sldIdLst>
  <p:sldSz cx="9144000" cy="6858000" type="screen4x3"/>
  <p:notesSz cx="7315200" cy="96012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F8FE"/>
    <a:srgbClr val="C6F9FE"/>
    <a:srgbClr val="06DCF2"/>
    <a:srgbClr val="DDDDDD"/>
    <a:srgbClr val="FFEEAC"/>
    <a:srgbClr val="FCC4C4"/>
    <a:srgbClr val="B4D7FE"/>
    <a:srgbClr val="FC1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5141" autoAdjust="0"/>
  </p:normalViewPr>
  <p:slideViewPr>
    <p:cSldViewPr>
      <p:cViewPr varScale="1">
        <p:scale>
          <a:sx n="54" d="100"/>
          <a:sy n="54" d="100"/>
        </p:scale>
        <p:origin x="1816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-4541"/>
    </p:cViewPr>
  </p:sorterViewPr>
  <p:notesViewPr>
    <p:cSldViewPr>
      <p:cViewPr varScale="1">
        <p:scale>
          <a:sx n="64" d="100"/>
          <a:sy n="64" d="100"/>
        </p:scale>
        <p:origin x="2338" y="6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9D8D5-EC76-4820-BA55-1C61392254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D58887C0-91DD-4F9D-BDE6-ECDE00429EB3}">
      <dgm:prSet/>
      <dgm:spPr>
        <a:solidFill>
          <a:srgbClr val="B4D7FE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Long-Term Capital</a:t>
          </a:r>
        </a:p>
      </dgm:t>
    </dgm:pt>
    <dgm:pt modelId="{55F2E2A6-829A-4B8D-AAE0-0A7ED6309983}" type="parTrans" cxnId="{824A5CE5-0898-4435-A006-1C6EE220CA0B}">
      <dgm:prSet/>
      <dgm:spPr/>
      <dgm:t>
        <a:bodyPr/>
        <a:lstStyle/>
        <a:p>
          <a:endParaRPr lang="en-US"/>
        </a:p>
      </dgm:t>
    </dgm:pt>
    <dgm:pt modelId="{A2940961-1975-4D71-B623-0586619D04CA}" type="sibTrans" cxnId="{824A5CE5-0898-4435-A006-1C6EE220CA0B}">
      <dgm:prSet/>
      <dgm:spPr/>
      <dgm:t>
        <a:bodyPr/>
        <a:lstStyle/>
        <a:p>
          <a:endParaRPr lang="en-US"/>
        </a:p>
      </dgm:t>
    </dgm:pt>
    <dgm:pt modelId="{A576CCDD-0F37-453B-9B29-EEE2093AFC93}">
      <dgm:prSet/>
      <dgm:spPr>
        <a:solidFill>
          <a:srgbClr val="FCC4C4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Long-Term Debt</a:t>
          </a:r>
        </a:p>
      </dgm:t>
    </dgm:pt>
    <dgm:pt modelId="{79C97507-21E8-490F-9418-99E93F9F7BEF}" type="parTrans" cxnId="{1DCD13CD-5D61-41DE-9E85-C83CB1D5A8B8}">
      <dgm:prSet/>
      <dgm:spPr/>
      <dgm:t>
        <a:bodyPr/>
        <a:lstStyle/>
        <a:p>
          <a:endParaRPr lang="en-US"/>
        </a:p>
      </dgm:t>
    </dgm:pt>
    <dgm:pt modelId="{80E7AE35-43BC-4EE6-A12A-E1350EB5C531}" type="sibTrans" cxnId="{1DCD13CD-5D61-41DE-9E85-C83CB1D5A8B8}">
      <dgm:prSet/>
      <dgm:spPr/>
      <dgm:t>
        <a:bodyPr/>
        <a:lstStyle/>
        <a:p>
          <a:endParaRPr lang="en-US"/>
        </a:p>
      </dgm:t>
    </dgm:pt>
    <dgm:pt modelId="{E5C72CD8-CB70-472F-9523-E5D88F91F495}">
      <dgm:prSet/>
      <dgm:spPr>
        <a:solidFill>
          <a:srgbClr val="FFEEAC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Preferred Stock</a:t>
          </a:r>
        </a:p>
      </dgm:t>
    </dgm:pt>
    <dgm:pt modelId="{A1BCA9C0-0658-4C9E-AF62-8BCA649DDE60}" type="parTrans" cxnId="{641BA415-1488-4DF1-8B3D-2CA613CD8A45}">
      <dgm:prSet/>
      <dgm:spPr/>
      <dgm:t>
        <a:bodyPr/>
        <a:lstStyle/>
        <a:p>
          <a:endParaRPr lang="en-US"/>
        </a:p>
      </dgm:t>
    </dgm:pt>
    <dgm:pt modelId="{ACDA8224-34FA-4360-8CEA-6E1E2F9307BF}" type="sibTrans" cxnId="{641BA415-1488-4DF1-8B3D-2CA613CD8A45}">
      <dgm:prSet/>
      <dgm:spPr/>
      <dgm:t>
        <a:bodyPr/>
        <a:lstStyle/>
        <a:p>
          <a:endParaRPr lang="en-US"/>
        </a:p>
      </dgm:t>
    </dgm:pt>
    <dgm:pt modelId="{46395975-6C37-434F-B9FF-03EE33DCB62B}">
      <dgm:prSet/>
      <dgm:spPr>
        <a:solidFill>
          <a:srgbClr val="DDDDDD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Common Stock</a:t>
          </a:r>
        </a:p>
      </dgm:t>
    </dgm:pt>
    <dgm:pt modelId="{201331D4-7238-4C67-9209-E9210EB9BB77}" type="parTrans" cxnId="{F35DDEDA-0D95-4C68-91E0-3590C163AB30}">
      <dgm:prSet/>
      <dgm:spPr/>
      <dgm:t>
        <a:bodyPr/>
        <a:lstStyle/>
        <a:p>
          <a:endParaRPr lang="en-US"/>
        </a:p>
      </dgm:t>
    </dgm:pt>
    <dgm:pt modelId="{D2DA8BC6-2671-47D3-820E-21CE8D23BFBC}" type="sibTrans" cxnId="{F35DDEDA-0D95-4C68-91E0-3590C163AB30}">
      <dgm:prSet/>
      <dgm:spPr/>
      <dgm:t>
        <a:bodyPr/>
        <a:lstStyle/>
        <a:p>
          <a:endParaRPr lang="en-US"/>
        </a:p>
      </dgm:t>
    </dgm:pt>
    <dgm:pt modelId="{71A3BD2E-C45A-4A59-A75E-267F2464ADF1}">
      <dgm:prSet/>
      <dgm:spPr>
        <a:solidFill>
          <a:srgbClr val="06DCF2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Retained Earnings</a:t>
          </a:r>
        </a:p>
      </dgm:t>
    </dgm:pt>
    <dgm:pt modelId="{BF06EC92-C81C-4380-A09B-F83A3D7F8EE6}" type="parTrans" cxnId="{FDEF5FB1-5A6D-423F-B025-1919F2530908}">
      <dgm:prSet/>
      <dgm:spPr/>
      <dgm:t>
        <a:bodyPr/>
        <a:lstStyle/>
        <a:p>
          <a:endParaRPr lang="en-US"/>
        </a:p>
      </dgm:t>
    </dgm:pt>
    <dgm:pt modelId="{C7DB19D8-01D7-438D-AE96-EB98B214EC58}" type="sibTrans" cxnId="{FDEF5FB1-5A6D-423F-B025-1919F2530908}">
      <dgm:prSet/>
      <dgm:spPr/>
      <dgm:t>
        <a:bodyPr/>
        <a:lstStyle/>
        <a:p>
          <a:endParaRPr lang="en-US"/>
        </a:p>
      </dgm:t>
    </dgm:pt>
    <dgm:pt modelId="{F6C6B817-3011-4D34-8873-B5EF73B1A5E2}">
      <dgm:prSet/>
      <dgm:spPr>
        <a:solidFill>
          <a:srgbClr val="C6F9FE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New Common Stock</a:t>
          </a:r>
        </a:p>
      </dgm:t>
    </dgm:pt>
    <dgm:pt modelId="{0E037D73-E26D-47FA-A115-25A52A429E4E}" type="parTrans" cxnId="{E982468B-667B-4D9B-A435-5E3E0E19B0C7}">
      <dgm:prSet/>
      <dgm:spPr/>
      <dgm:t>
        <a:bodyPr/>
        <a:lstStyle/>
        <a:p>
          <a:endParaRPr lang="en-US"/>
        </a:p>
      </dgm:t>
    </dgm:pt>
    <dgm:pt modelId="{D87EF24C-6A4C-404E-A3EA-1AD95E9BE2A3}" type="sibTrans" cxnId="{E982468B-667B-4D9B-A435-5E3E0E19B0C7}">
      <dgm:prSet/>
      <dgm:spPr/>
      <dgm:t>
        <a:bodyPr/>
        <a:lstStyle/>
        <a:p>
          <a:endParaRPr lang="en-US"/>
        </a:p>
      </dgm:t>
    </dgm:pt>
    <dgm:pt modelId="{F124404D-1AAE-42B3-8FFF-5ABFBBA2AD98}" type="pres">
      <dgm:prSet presAssocID="{4619D8D5-EC76-4820-BA55-1C61392254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88BF63-FA4A-42C7-8BB2-1D013179081F}" type="pres">
      <dgm:prSet presAssocID="{D58887C0-91DD-4F9D-BDE6-ECDE00429EB3}" presName="hierRoot1" presStyleCnt="0">
        <dgm:presLayoutVars>
          <dgm:hierBranch/>
        </dgm:presLayoutVars>
      </dgm:prSet>
      <dgm:spPr/>
    </dgm:pt>
    <dgm:pt modelId="{A0BF8940-7B59-4301-AFB2-257D0B10872D}" type="pres">
      <dgm:prSet presAssocID="{D58887C0-91DD-4F9D-BDE6-ECDE00429EB3}" presName="rootComposite1" presStyleCnt="0"/>
      <dgm:spPr/>
    </dgm:pt>
    <dgm:pt modelId="{B8850A26-885C-4F32-BE44-4873B9020AFF}" type="pres">
      <dgm:prSet presAssocID="{D58887C0-91DD-4F9D-BDE6-ECDE00429EB3}" presName="rootText1" presStyleLbl="node0" presStyleIdx="0" presStyleCnt="1">
        <dgm:presLayoutVars>
          <dgm:chPref val="3"/>
        </dgm:presLayoutVars>
      </dgm:prSet>
      <dgm:spPr/>
    </dgm:pt>
    <dgm:pt modelId="{182AAF0F-527E-40A3-B95A-90C4B452CC03}" type="pres">
      <dgm:prSet presAssocID="{D58887C0-91DD-4F9D-BDE6-ECDE00429EB3}" presName="rootConnector1" presStyleLbl="node1" presStyleIdx="0" presStyleCnt="0"/>
      <dgm:spPr/>
    </dgm:pt>
    <dgm:pt modelId="{5ADBDACF-F043-47EC-9A71-BCA73F81F140}" type="pres">
      <dgm:prSet presAssocID="{D58887C0-91DD-4F9D-BDE6-ECDE00429EB3}" presName="hierChild2" presStyleCnt="0"/>
      <dgm:spPr/>
    </dgm:pt>
    <dgm:pt modelId="{BF6254DF-CDB0-49E2-9C40-16C060B9576C}" type="pres">
      <dgm:prSet presAssocID="{79C97507-21E8-490F-9418-99E93F9F7BEF}" presName="Name35" presStyleLbl="parChTrans1D2" presStyleIdx="0" presStyleCnt="3"/>
      <dgm:spPr/>
    </dgm:pt>
    <dgm:pt modelId="{B78DBD76-7C8E-4EEE-A687-CB2F81D4C95E}" type="pres">
      <dgm:prSet presAssocID="{A576CCDD-0F37-453B-9B29-EEE2093AFC93}" presName="hierRoot2" presStyleCnt="0">
        <dgm:presLayoutVars>
          <dgm:hierBranch/>
        </dgm:presLayoutVars>
      </dgm:prSet>
      <dgm:spPr/>
    </dgm:pt>
    <dgm:pt modelId="{24AF4D10-DC81-4C50-9244-0AF1963961D2}" type="pres">
      <dgm:prSet presAssocID="{A576CCDD-0F37-453B-9B29-EEE2093AFC93}" presName="rootComposite" presStyleCnt="0"/>
      <dgm:spPr/>
    </dgm:pt>
    <dgm:pt modelId="{13B3CCE3-7607-40BB-ACBD-FB3FF9F754AC}" type="pres">
      <dgm:prSet presAssocID="{A576CCDD-0F37-453B-9B29-EEE2093AFC93}" presName="rootText" presStyleLbl="node2" presStyleIdx="0" presStyleCnt="3">
        <dgm:presLayoutVars>
          <dgm:chPref val="3"/>
        </dgm:presLayoutVars>
      </dgm:prSet>
      <dgm:spPr/>
    </dgm:pt>
    <dgm:pt modelId="{173C6C8C-C7D2-4CCB-B61F-49E3EC801984}" type="pres">
      <dgm:prSet presAssocID="{A576CCDD-0F37-453B-9B29-EEE2093AFC93}" presName="rootConnector" presStyleLbl="node2" presStyleIdx="0" presStyleCnt="3"/>
      <dgm:spPr/>
    </dgm:pt>
    <dgm:pt modelId="{6B227BCE-2B79-4269-B139-6490E4816054}" type="pres">
      <dgm:prSet presAssocID="{A576CCDD-0F37-453B-9B29-EEE2093AFC93}" presName="hierChild4" presStyleCnt="0"/>
      <dgm:spPr/>
    </dgm:pt>
    <dgm:pt modelId="{3312DD07-77E4-4143-8CB2-F9B71B166345}" type="pres">
      <dgm:prSet presAssocID="{A576CCDD-0F37-453B-9B29-EEE2093AFC93}" presName="hierChild5" presStyleCnt="0"/>
      <dgm:spPr/>
    </dgm:pt>
    <dgm:pt modelId="{E8CB50A0-AF94-4722-B5F1-4B4881DE3F14}" type="pres">
      <dgm:prSet presAssocID="{A1BCA9C0-0658-4C9E-AF62-8BCA649DDE60}" presName="Name35" presStyleLbl="parChTrans1D2" presStyleIdx="1" presStyleCnt="3"/>
      <dgm:spPr/>
    </dgm:pt>
    <dgm:pt modelId="{AF572745-A057-4C97-89B8-AD929A328A6F}" type="pres">
      <dgm:prSet presAssocID="{E5C72CD8-CB70-472F-9523-E5D88F91F495}" presName="hierRoot2" presStyleCnt="0">
        <dgm:presLayoutVars>
          <dgm:hierBranch/>
        </dgm:presLayoutVars>
      </dgm:prSet>
      <dgm:spPr/>
    </dgm:pt>
    <dgm:pt modelId="{A96666DE-C1CB-4E40-86CF-A07FC7219BDA}" type="pres">
      <dgm:prSet presAssocID="{E5C72CD8-CB70-472F-9523-E5D88F91F495}" presName="rootComposite" presStyleCnt="0"/>
      <dgm:spPr/>
    </dgm:pt>
    <dgm:pt modelId="{80E2DC93-D9AB-413E-AB74-BF13EEE80830}" type="pres">
      <dgm:prSet presAssocID="{E5C72CD8-CB70-472F-9523-E5D88F91F495}" presName="rootText" presStyleLbl="node2" presStyleIdx="1" presStyleCnt="3">
        <dgm:presLayoutVars>
          <dgm:chPref val="3"/>
        </dgm:presLayoutVars>
      </dgm:prSet>
      <dgm:spPr/>
    </dgm:pt>
    <dgm:pt modelId="{37D1DF0D-841A-49CD-96C1-6C5A55076CA8}" type="pres">
      <dgm:prSet presAssocID="{E5C72CD8-CB70-472F-9523-E5D88F91F495}" presName="rootConnector" presStyleLbl="node2" presStyleIdx="1" presStyleCnt="3"/>
      <dgm:spPr/>
    </dgm:pt>
    <dgm:pt modelId="{0C96C78A-E053-425A-80DF-A5939F5FDE75}" type="pres">
      <dgm:prSet presAssocID="{E5C72CD8-CB70-472F-9523-E5D88F91F495}" presName="hierChild4" presStyleCnt="0"/>
      <dgm:spPr/>
    </dgm:pt>
    <dgm:pt modelId="{587E25EE-F7AE-4E31-9602-C07D5303453D}" type="pres">
      <dgm:prSet presAssocID="{E5C72CD8-CB70-472F-9523-E5D88F91F495}" presName="hierChild5" presStyleCnt="0"/>
      <dgm:spPr/>
    </dgm:pt>
    <dgm:pt modelId="{B15B7B4B-A5B1-403C-8C0E-B031DFF0C988}" type="pres">
      <dgm:prSet presAssocID="{201331D4-7238-4C67-9209-E9210EB9BB77}" presName="Name35" presStyleLbl="parChTrans1D2" presStyleIdx="2" presStyleCnt="3"/>
      <dgm:spPr/>
    </dgm:pt>
    <dgm:pt modelId="{4773E6BB-50B2-4513-8C93-A153FB4CB9A0}" type="pres">
      <dgm:prSet presAssocID="{46395975-6C37-434F-B9FF-03EE33DCB62B}" presName="hierRoot2" presStyleCnt="0">
        <dgm:presLayoutVars>
          <dgm:hierBranch/>
        </dgm:presLayoutVars>
      </dgm:prSet>
      <dgm:spPr/>
    </dgm:pt>
    <dgm:pt modelId="{1F2EDDDB-6DD0-4BD2-B148-95ADB47BFFB7}" type="pres">
      <dgm:prSet presAssocID="{46395975-6C37-434F-B9FF-03EE33DCB62B}" presName="rootComposite" presStyleCnt="0"/>
      <dgm:spPr/>
    </dgm:pt>
    <dgm:pt modelId="{6965D543-2E4C-4C0A-93EE-72552A5424CD}" type="pres">
      <dgm:prSet presAssocID="{46395975-6C37-434F-B9FF-03EE33DCB62B}" presName="rootText" presStyleLbl="node2" presStyleIdx="2" presStyleCnt="3">
        <dgm:presLayoutVars>
          <dgm:chPref val="3"/>
        </dgm:presLayoutVars>
      </dgm:prSet>
      <dgm:spPr/>
    </dgm:pt>
    <dgm:pt modelId="{58EC9C23-82E0-4E20-80FB-4134DFBB5C46}" type="pres">
      <dgm:prSet presAssocID="{46395975-6C37-434F-B9FF-03EE33DCB62B}" presName="rootConnector" presStyleLbl="node2" presStyleIdx="2" presStyleCnt="3"/>
      <dgm:spPr/>
    </dgm:pt>
    <dgm:pt modelId="{7837C618-145C-47D3-BAD1-C1739C4A941B}" type="pres">
      <dgm:prSet presAssocID="{46395975-6C37-434F-B9FF-03EE33DCB62B}" presName="hierChild4" presStyleCnt="0"/>
      <dgm:spPr/>
    </dgm:pt>
    <dgm:pt modelId="{02AB13EF-DA3D-4F74-A0AA-5112547455DF}" type="pres">
      <dgm:prSet presAssocID="{BF06EC92-C81C-4380-A09B-F83A3D7F8EE6}" presName="Name35" presStyleLbl="parChTrans1D3" presStyleIdx="0" presStyleCnt="2"/>
      <dgm:spPr/>
    </dgm:pt>
    <dgm:pt modelId="{0A0144CD-1FF8-4972-9890-ADFCE3F01146}" type="pres">
      <dgm:prSet presAssocID="{71A3BD2E-C45A-4A59-A75E-267F2464ADF1}" presName="hierRoot2" presStyleCnt="0">
        <dgm:presLayoutVars>
          <dgm:hierBranch val="r"/>
        </dgm:presLayoutVars>
      </dgm:prSet>
      <dgm:spPr/>
    </dgm:pt>
    <dgm:pt modelId="{0146339E-7E41-4167-BD0F-44CC58D4A66D}" type="pres">
      <dgm:prSet presAssocID="{71A3BD2E-C45A-4A59-A75E-267F2464ADF1}" presName="rootComposite" presStyleCnt="0"/>
      <dgm:spPr/>
    </dgm:pt>
    <dgm:pt modelId="{6B151906-D001-4951-8477-9048EF36AACA}" type="pres">
      <dgm:prSet presAssocID="{71A3BD2E-C45A-4A59-A75E-267F2464ADF1}" presName="rootText" presStyleLbl="node3" presStyleIdx="0" presStyleCnt="2">
        <dgm:presLayoutVars>
          <dgm:chPref val="3"/>
        </dgm:presLayoutVars>
      </dgm:prSet>
      <dgm:spPr/>
    </dgm:pt>
    <dgm:pt modelId="{F36A5A21-EAAD-4B4C-881D-87E93E642348}" type="pres">
      <dgm:prSet presAssocID="{71A3BD2E-C45A-4A59-A75E-267F2464ADF1}" presName="rootConnector" presStyleLbl="node3" presStyleIdx="0" presStyleCnt="2"/>
      <dgm:spPr/>
    </dgm:pt>
    <dgm:pt modelId="{CD660883-6D84-4B9B-BD6C-54BB45FD4840}" type="pres">
      <dgm:prSet presAssocID="{71A3BD2E-C45A-4A59-A75E-267F2464ADF1}" presName="hierChild4" presStyleCnt="0"/>
      <dgm:spPr/>
    </dgm:pt>
    <dgm:pt modelId="{BC39B2DC-5C07-489A-9144-1064B2E0EE2C}" type="pres">
      <dgm:prSet presAssocID="{71A3BD2E-C45A-4A59-A75E-267F2464ADF1}" presName="hierChild5" presStyleCnt="0"/>
      <dgm:spPr/>
    </dgm:pt>
    <dgm:pt modelId="{9B81D6D5-7D11-41BB-9AA1-60B2A16CE6E7}" type="pres">
      <dgm:prSet presAssocID="{0E037D73-E26D-47FA-A115-25A52A429E4E}" presName="Name35" presStyleLbl="parChTrans1D3" presStyleIdx="1" presStyleCnt="2"/>
      <dgm:spPr/>
    </dgm:pt>
    <dgm:pt modelId="{961B816B-7631-434D-9580-FCB828B1286F}" type="pres">
      <dgm:prSet presAssocID="{F6C6B817-3011-4D34-8873-B5EF73B1A5E2}" presName="hierRoot2" presStyleCnt="0">
        <dgm:presLayoutVars>
          <dgm:hierBranch val="r"/>
        </dgm:presLayoutVars>
      </dgm:prSet>
      <dgm:spPr/>
    </dgm:pt>
    <dgm:pt modelId="{6F0D8EBF-ACCD-4A77-9B89-5326AC1B4F70}" type="pres">
      <dgm:prSet presAssocID="{F6C6B817-3011-4D34-8873-B5EF73B1A5E2}" presName="rootComposite" presStyleCnt="0"/>
      <dgm:spPr/>
    </dgm:pt>
    <dgm:pt modelId="{673682BD-31EC-480E-9BF7-D4C15746EDD5}" type="pres">
      <dgm:prSet presAssocID="{F6C6B817-3011-4D34-8873-B5EF73B1A5E2}" presName="rootText" presStyleLbl="node3" presStyleIdx="1" presStyleCnt="2">
        <dgm:presLayoutVars>
          <dgm:chPref val="3"/>
        </dgm:presLayoutVars>
      </dgm:prSet>
      <dgm:spPr/>
    </dgm:pt>
    <dgm:pt modelId="{5E224469-7239-44C3-87C4-1123055A64A9}" type="pres">
      <dgm:prSet presAssocID="{F6C6B817-3011-4D34-8873-B5EF73B1A5E2}" presName="rootConnector" presStyleLbl="node3" presStyleIdx="1" presStyleCnt="2"/>
      <dgm:spPr/>
    </dgm:pt>
    <dgm:pt modelId="{F964F9D4-4750-4631-88E0-33AEEA0CA9ED}" type="pres">
      <dgm:prSet presAssocID="{F6C6B817-3011-4D34-8873-B5EF73B1A5E2}" presName="hierChild4" presStyleCnt="0"/>
      <dgm:spPr/>
    </dgm:pt>
    <dgm:pt modelId="{B938A28E-096D-46F1-B2F2-A71A35F44D0E}" type="pres">
      <dgm:prSet presAssocID="{F6C6B817-3011-4D34-8873-B5EF73B1A5E2}" presName="hierChild5" presStyleCnt="0"/>
      <dgm:spPr/>
    </dgm:pt>
    <dgm:pt modelId="{2FF06C63-39D3-4CF0-BDB1-D6CA7D346CED}" type="pres">
      <dgm:prSet presAssocID="{46395975-6C37-434F-B9FF-03EE33DCB62B}" presName="hierChild5" presStyleCnt="0"/>
      <dgm:spPr/>
    </dgm:pt>
    <dgm:pt modelId="{B4CC6660-21DC-48B9-AD70-7185B8A50B5E}" type="pres">
      <dgm:prSet presAssocID="{D58887C0-91DD-4F9D-BDE6-ECDE00429EB3}" presName="hierChild3" presStyleCnt="0"/>
      <dgm:spPr/>
    </dgm:pt>
  </dgm:ptLst>
  <dgm:cxnLst>
    <dgm:cxn modelId="{7FD79A09-1D5B-447F-B3C6-7C0B43409A7A}" type="presOf" srcId="{46395975-6C37-434F-B9FF-03EE33DCB62B}" destId="{6965D543-2E4C-4C0A-93EE-72552A5424CD}" srcOrd="0" destOrd="0" presId="urn:microsoft.com/office/officeart/2005/8/layout/orgChart1"/>
    <dgm:cxn modelId="{FE936C0F-0AE8-4F68-982A-6081121F79AF}" type="presOf" srcId="{A1BCA9C0-0658-4C9E-AF62-8BCA649DDE60}" destId="{E8CB50A0-AF94-4722-B5F1-4B4881DE3F14}" srcOrd="0" destOrd="0" presId="urn:microsoft.com/office/officeart/2005/8/layout/orgChart1"/>
    <dgm:cxn modelId="{641BA415-1488-4DF1-8B3D-2CA613CD8A45}" srcId="{D58887C0-91DD-4F9D-BDE6-ECDE00429EB3}" destId="{E5C72CD8-CB70-472F-9523-E5D88F91F495}" srcOrd="1" destOrd="0" parTransId="{A1BCA9C0-0658-4C9E-AF62-8BCA649DDE60}" sibTransId="{ACDA8224-34FA-4360-8CEA-6E1E2F9307BF}"/>
    <dgm:cxn modelId="{03A4611E-5D67-42B0-8019-56976DDE5BC1}" type="presOf" srcId="{F6C6B817-3011-4D34-8873-B5EF73B1A5E2}" destId="{5E224469-7239-44C3-87C4-1123055A64A9}" srcOrd="1" destOrd="0" presId="urn:microsoft.com/office/officeart/2005/8/layout/orgChart1"/>
    <dgm:cxn modelId="{71D3CE3A-AAE4-4096-9D25-A7A6D94C7BB0}" type="presOf" srcId="{E5C72CD8-CB70-472F-9523-E5D88F91F495}" destId="{37D1DF0D-841A-49CD-96C1-6C5A55076CA8}" srcOrd="1" destOrd="0" presId="urn:microsoft.com/office/officeart/2005/8/layout/orgChart1"/>
    <dgm:cxn modelId="{67995842-BA63-4DF2-8923-F867442C0C5D}" type="presOf" srcId="{46395975-6C37-434F-B9FF-03EE33DCB62B}" destId="{58EC9C23-82E0-4E20-80FB-4134DFBB5C46}" srcOrd="1" destOrd="0" presId="urn:microsoft.com/office/officeart/2005/8/layout/orgChart1"/>
    <dgm:cxn modelId="{9F7F5344-0E72-480F-BBDD-FCF3E996B67C}" type="presOf" srcId="{79C97507-21E8-490F-9418-99E93F9F7BEF}" destId="{BF6254DF-CDB0-49E2-9C40-16C060B9576C}" srcOrd="0" destOrd="0" presId="urn:microsoft.com/office/officeart/2005/8/layout/orgChart1"/>
    <dgm:cxn modelId="{1BFFF564-A6AA-4876-8839-0E2A94D2E052}" type="presOf" srcId="{E5C72CD8-CB70-472F-9523-E5D88F91F495}" destId="{80E2DC93-D9AB-413E-AB74-BF13EEE80830}" srcOrd="0" destOrd="0" presId="urn:microsoft.com/office/officeart/2005/8/layout/orgChart1"/>
    <dgm:cxn modelId="{359DF96A-95A4-47D5-95FD-4EE46314A2AD}" type="presOf" srcId="{F6C6B817-3011-4D34-8873-B5EF73B1A5E2}" destId="{673682BD-31EC-480E-9BF7-D4C15746EDD5}" srcOrd="0" destOrd="0" presId="urn:microsoft.com/office/officeart/2005/8/layout/orgChart1"/>
    <dgm:cxn modelId="{8D74727B-8960-4A17-BF8E-5F91C9AEA0D9}" type="presOf" srcId="{A576CCDD-0F37-453B-9B29-EEE2093AFC93}" destId="{173C6C8C-C7D2-4CCB-B61F-49E3EC801984}" srcOrd="1" destOrd="0" presId="urn:microsoft.com/office/officeart/2005/8/layout/orgChart1"/>
    <dgm:cxn modelId="{86C9C281-D394-45A8-8F1E-3EEAC8882400}" type="presOf" srcId="{71A3BD2E-C45A-4A59-A75E-267F2464ADF1}" destId="{F36A5A21-EAAD-4B4C-881D-87E93E642348}" srcOrd="1" destOrd="0" presId="urn:microsoft.com/office/officeart/2005/8/layout/orgChart1"/>
    <dgm:cxn modelId="{5D4C4B88-0E75-44BB-8B67-7A6968DC34D4}" type="presOf" srcId="{D58887C0-91DD-4F9D-BDE6-ECDE00429EB3}" destId="{182AAF0F-527E-40A3-B95A-90C4B452CC03}" srcOrd="1" destOrd="0" presId="urn:microsoft.com/office/officeart/2005/8/layout/orgChart1"/>
    <dgm:cxn modelId="{7F902B8B-D23A-4904-BFAA-5CA0F1C660DB}" type="presOf" srcId="{D58887C0-91DD-4F9D-BDE6-ECDE00429EB3}" destId="{B8850A26-885C-4F32-BE44-4873B9020AFF}" srcOrd="0" destOrd="0" presId="urn:microsoft.com/office/officeart/2005/8/layout/orgChart1"/>
    <dgm:cxn modelId="{E982468B-667B-4D9B-A435-5E3E0E19B0C7}" srcId="{46395975-6C37-434F-B9FF-03EE33DCB62B}" destId="{F6C6B817-3011-4D34-8873-B5EF73B1A5E2}" srcOrd="1" destOrd="0" parTransId="{0E037D73-E26D-47FA-A115-25A52A429E4E}" sibTransId="{D87EF24C-6A4C-404E-A3EA-1AD95E9BE2A3}"/>
    <dgm:cxn modelId="{FFFDB09B-D38F-4500-A7BB-1BF6CEF184DB}" type="presOf" srcId="{201331D4-7238-4C67-9209-E9210EB9BB77}" destId="{B15B7B4B-A5B1-403C-8C0E-B031DFF0C988}" srcOrd="0" destOrd="0" presId="urn:microsoft.com/office/officeart/2005/8/layout/orgChart1"/>
    <dgm:cxn modelId="{1ED90BA3-E9E7-4263-95A5-BD3CF670E7B0}" type="presOf" srcId="{BF06EC92-C81C-4380-A09B-F83A3D7F8EE6}" destId="{02AB13EF-DA3D-4F74-A0AA-5112547455DF}" srcOrd="0" destOrd="0" presId="urn:microsoft.com/office/officeart/2005/8/layout/orgChart1"/>
    <dgm:cxn modelId="{FDEF5FB1-5A6D-423F-B025-1919F2530908}" srcId="{46395975-6C37-434F-B9FF-03EE33DCB62B}" destId="{71A3BD2E-C45A-4A59-A75E-267F2464ADF1}" srcOrd="0" destOrd="0" parTransId="{BF06EC92-C81C-4380-A09B-F83A3D7F8EE6}" sibTransId="{C7DB19D8-01D7-438D-AE96-EB98B214EC58}"/>
    <dgm:cxn modelId="{0758CBB9-9FE9-4FBA-A8E3-113924EBAA32}" type="presOf" srcId="{4619D8D5-EC76-4820-BA55-1C613922541B}" destId="{F124404D-1AAE-42B3-8FFF-5ABFBBA2AD98}" srcOrd="0" destOrd="0" presId="urn:microsoft.com/office/officeart/2005/8/layout/orgChart1"/>
    <dgm:cxn modelId="{E84DE6C8-0778-4F61-BD9A-43189EFDFFE5}" type="presOf" srcId="{71A3BD2E-C45A-4A59-A75E-267F2464ADF1}" destId="{6B151906-D001-4951-8477-9048EF36AACA}" srcOrd="0" destOrd="0" presId="urn:microsoft.com/office/officeart/2005/8/layout/orgChart1"/>
    <dgm:cxn modelId="{5B9F54C9-BFA1-495B-904E-7B323D159D63}" type="presOf" srcId="{0E037D73-E26D-47FA-A115-25A52A429E4E}" destId="{9B81D6D5-7D11-41BB-9AA1-60B2A16CE6E7}" srcOrd="0" destOrd="0" presId="urn:microsoft.com/office/officeart/2005/8/layout/orgChart1"/>
    <dgm:cxn modelId="{1DCD13CD-5D61-41DE-9E85-C83CB1D5A8B8}" srcId="{D58887C0-91DD-4F9D-BDE6-ECDE00429EB3}" destId="{A576CCDD-0F37-453B-9B29-EEE2093AFC93}" srcOrd="0" destOrd="0" parTransId="{79C97507-21E8-490F-9418-99E93F9F7BEF}" sibTransId="{80E7AE35-43BC-4EE6-A12A-E1350EB5C531}"/>
    <dgm:cxn modelId="{F35DDEDA-0D95-4C68-91E0-3590C163AB30}" srcId="{D58887C0-91DD-4F9D-BDE6-ECDE00429EB3}" destId="{46395975-6C37-434F-B9FF-03EE33DCB62B}" srcOrd="2" destOrd="0" parTransId="{201331D4-7238-4C67-9209-E9210EB9BB77}" sibTransId="{D2DA8BC6-2671-47D3-820E-21CE8D23BFBC}"/>
    <dgm:cxn modelId="{824A5CE5-0898-4435-A006-1C6EE220CA0B}" srcId="{4619D8D5-EC76-4820-BA55-1C613922541B}" destId="{D58887C0-91DD-4F9D-BDE6-ECDE00429EB3}" srcOrd="0" destOrd="0" parTransId="{55F2E2A6-829A-4B8D-AAE0-0A7ED6309983}" sibTransId="{A2940961-1975-4D71-B623-0586619D04CA}"/>
    <dgm:cxn modelId="{F991ABE6-6EA4-47B3-825E-25EF8B97D53D}" type="presOf" srcId="{A576CCDD-0F37-453B-9B29-EEE2093AFC93}" destId="{13B3CCE3-7607-40BB-ACBD-FB3FF9F754AC}" srcOrd="0" destOrd="0" presId="urn:microsoft.com/office/officeart/2005/8/layout/orgChart1"/>
    <dgm:cxn modelId="{4871E983-4F5F-4AAF-8E0B-3CA3E84E90FB}" type="presParOf" srcId="{F124404D-1AAE-42B3-8FFF-5ABFBBA2AD98}" destId="{7E88BF63-FA4A-42C7-8BB2-1D013179081F}" srcOrd="0" destOrd="0" presId="urn:microsoft.com/office/officeart/2005/8/layout/orgChart1"/>
    <dgm:cxn modelId="{7C5539F0-BE80-4902-ACE9-6A6F89E01F07}" type="presParOf" srcId="{7E88BF63-FA4A-42C7-8BB2-1D013179081F}" destId="{A0BF8940-7B59-4301-AFB2-257D0B10872D}" srcOrd="0" destOrd="0" presId="urn:microsoft.com/office/officeart/2005/8/layout/orgChart1"/>
    <dgm:cxn modelId="{F77BF5AD-987C-4976-96E4-37690410929F}" type="presParOf" srcId="{A0BF8940-7B59-4301-AFB2-257D0B10872D}" destId="{B8850A26-885C-4F32-BE44-4873B9020AFF}" srcOrd="0" destOrd="0" presId="urn:microsoft.com/office/officeart/2005/8/layout/orgChart1"/>
    <dgm:cxn modelId="{AF92C1AB-AB4F-4424-B353-EC20E5130E7F}" type="presParOf" srcId="{A0BF8940-7B59-4301-AFB2-257D0B10872D}" destId="{182AAF0F-527E-40A3-B95A-90C4B452CC03}" srcOrd="1" destOrd="0" presId="urn:microsoft.com/office/officeart/2005/8/layout/orgChart1"/>
    <dgm:cxn modelId="{B6315393-F7BF-499B-BB14-7F57E4C7E5AD}" type="presParOf" srcId="{7E88BF63-FA4A-42C7-8BB2-1D013179081F}" destId="{5ADBDACF-F043-47EC-9A71-BCA73F81F140}" srcOrd="1" destOrd="0" presId="urn:microsoft.com/office/officeart/2005/8/layout/orgChart1"/>
    <dgm:cxn modelId="{ACBCB491-504B-4A8B-9668-2430D0514F2D}" type="presParOf" srcId="{5ADBDACF-F043-47EC-9A71-BCA73F81F140}" destId="{BF6254DF-CDB0-49E2-9C40-16C060B9576C}" srcOrd="0" destOrd="0" presId="urn:microsoft.com/office/officeart/2005/8/layout/orgChart1"/>
    <dgm:cxn modelId="{D828CADA-0DFB-40AE-9EF4-4A6318F7915C}" type="presParOf" srcId="{5ADBDACF-F043-47EC-9A71-BCA73F81F140}" destId="{B78DBD76-7C8E-4EEE-A687-CB2F81D4C95E}" srcOrd="1" destOrd="0" presId="urn:microsoft.com/office/officeart/2005/8/layout/orgChart1"/>
    <dgm:cxn modelId="{232AC254-C729-4038-93A7-0E89483045C4}" type="presParOf" srcId="{B78DBD76-7C8E-4EEE-A687-CB2F81D4C95E}" destId="{24AF4D10-DC81-4C50-9244-0AF1963961D2}" srcOrd="0" destOrd="0" presId="urn:microsoft.com/office/officeart/2005/8/layout/orgChart1"/>
    <dgm:cxn modelId="{777746EF-3751-47F6-A74A-1557CAC32215}" type="presParOf" srcId="{24AF4D10-DC81-4C50-9244-0AF1963961D2}" destId="{13B3CCE3-7607-40BB-ACBD-FB3FF9F754AC}" srcOrd="0" destOrd="0" presId="urn:microsoft.com/office/officeart/2005/8/layout/orgChart1"/>
    <dgm:cxn modelId="{142CBF7B-0021-4AD3-99A7-3E6ECBADEA97}" type="presParOf" srcId="{24AF4D10-DC81-4C50-9244-0AF1963961D2}" destId="{173C6C8C-C7D2-4CCB-B61F-49E3EC801984}" srcOrd="1" destOrd="0" presId="urn:microsoft.com/office/officeart/2005/8/layout/orgChart1"/>
    <dgm:cxn modelId="{5E26D78C-6B3C-4CE5-8C71-110B284DE256}" type="presParOf" srcId="{B78DBD76-7C8E-4EEE-A687-CB2F81D4C95E}" destId="{6B227BCE-2B79-4269-B139-6490E4816054}" srcOrd="1" destOrd="0" presId="urn:microsoft.com/office/officeart/2005/8/layout/orgChart1"/>
    <dgm:cxn modelId="{5312EE0F-6334-4F4B-AD14-4954DD63B6FC}" type="presParOf" srcId="{B78DBD76-7C8E-4EEE-A687-CB2F81D4C95E}" destId="{3312DD07-77E4-4143-8CB2-F9B71B166345}" srcOrd="2" destOrd="0" presId="urn:microsoft.com/office/officeart/2005/8/layout/orgChart1"/>
    <dgm:cxn modelId="{A1351734-A54B-4320-9A7E-605B840CB5DE}" type="presParOf" srcId="{5ADBDACF-F043-47EC-9A71-BCA73F81F140}" destId="{E8CB50A0-AF94-4722-B5F1-4B4881DE3F14}" srcOrd="2" destOrd="0" presId="urn:microsoft.com/office/officeart/2005/8/layout/orgChart1"/>
    <dgm:cxn modelId="{FC929A1E-C973-46E1-962B-E4544B05F8E1}" type="presParOf" srcId="{5ADBDACF-F043-47EC-9A71-BCA73F81F140}" destId="{AF572745-A057-4C97-89B8-AD929A328A6F}" srcOrd="3" destOrd="0" presId="urn:microsoft.com/office/officeart/2005/8/layout/orgChart1"/>
    <dgm:cxn modelId="{6D7E5C38-C056-4CD0-8A84-527C2310DF7B}" type="presParOf" srcId="{AF572745-A057-4C97-89B8-AD929A328A6F}" destId="{A96666DE-C1CB-4E40-86CF-A07FC7219BDA}" srcOrd="0" destOrd="0" presId="urn:microsoft.com/office/officeart/2005/8/layout/orgChart1"/>
    <dgm:cxn modelId="{D4931DD2-BE2F-48DE-B374-FFDA7D1007E6}" type="presParOf" srcId="{A96666DE-C1CB-4E40-86CF-A07FC7219BDA}" destId="{80E2DC93-D9AB-413E-AB74-BF13EEE80830}" srcOrd="0" destOrd="0" presId="urn:microsoft.com/office/officeart/2005/8/layout/orgChart1"/>
    <dgm:cxn modelId="{5B1DC61D-A0B7-414F-9E6F-3BD80886C4EA}" type="presParOf" srcId="{A96666DE-C1CB-4E40-86CF-A07FC7219BDA}" destId="{37D1DF0D-841A-49CD-96C1-6C5A55076CA8}" srcOrd="1" destOrd="0" presId="urn:microsoft.com/office/officeart/2005/8/layout/orgChart1"/>
    <dgm:cxn modelId="{B22A06B9-8334-4545-AF86-64639CB1E956}" type="presParOf" srcId="{AF572745-A057-4C97-89B8-AD929A328A6F}" destId="{0C96C78A-E053-425A-80DF-A5939F5FDE75}" srcOrd="1" destOrd="0" presId="urn:microsoft.com/office/officeart/2005/8/layout/orgChart1"/>
    <dgm:cxn modelId="{948C6994-08D9-4C0D-ADEA-AA8DF3E802B4}" type="presParOf" srcId="{AF572745-A057-4C97-89B8-AD929A328A6F}" destId="{587E25EE-F7AE-4E31-9602-C07D5303453D}" srcOrd="2" destOrd="0" presId="urn:microsoft.com/office/officeart/2005/8/layout/orgChart1"/>
    <dgm:cxn modelId="{79304EC3-461F-4CF6-B1F5-E7C4B4EC34FC}" type="presParOf" srcId="{5ADBDACF-F043-47EC-9A71-BCA73F81F140}" destId="{B15B7B4B-A5B1-403C-8C0E-B031DFF0C988}" srcOrd="4" destOrd="0" presId="urn:microsoft.com/office/officeart/2005/8/layout/orgChart1"/>
    <dgm:cxn modelId="{9FBAC401-A297-469F-B43B-18F58BABC4A8}" type="presParOf" srcId="{5ADBDACF-F043-47EC-9A71-BCA73F81F140}" destId="{4773E6BB-50B2-4513-8C93-A153FB4CB9A0}" srcOrd="5" destOrd="0" presId="urn:microsoft.com/office/officeart/2005/8/layout/orgChart1"/>
    <dgm:cxn modelId="{3B08B9F0-0BE0-4D85-A212-B1730D6E4DF0}" type="presParOf" srcId="{4773E6BB-50B2-4513-8C93-A153FB4CB9A0}" destId="{1F2EDDDB-6DD0-4BD2-B148-95ADB47BFFB7}" srcOrd="0" destOrd="0" presId="urn:microsoft.com/office/officeart/2005/8/layout/orgChart1"/>
    <dgm:cxn modelId="{740B140B-717B-43B3-866F-8A2550E3A82B}" type="presParOf" srcId="{1F2EDDDB-6DD0-4BD2-B148-95ADB47BFFB7}" destId="{6965D543-2E4C-4C0A-93EE-72552A5424CD}" srcOrd="0" destOrd="0" presId="urn:microsoft.com/office/officeart/2005/8/layout/orgChart1"/>
    <dgm:cxn modelId="{19F0A18C-CD14-4F99-95A2-02281C5B94E8}" type="presParOf" srcId="{1F2EDDDB-6DD0-4BD2-B148-95ADB47BFFB7}" destId="{58EC9C23-82E0-4E20-80FB-4134DFBB5C46}" srcOrd="1" destOrd="0" presId="urn:microsoft.com/office/officeart/2005/8/layout/orgChart1"/>
    <dgm:cxn modelId="{79F40CAB-5476-466C-8467-8F47BACCC80C}" type="presParOf" srcId="{4773E6BB-50B2-4513-8C93-A153FB4CB9A0}" destId="{7837C618-145C-47D3-BAD1-C1739C4A941B}" srcOrd="1" destOrd="0" presId="urn:microsoft.com/office/officeart/2005/8/layout/orgChart1"/>
    <dgm:cxn modelId="{96F6C581-C080-4E1B-B48C-2BED490C6136}" type="presParOf" srcId="{7837C618-145C-47D3-BAD1-C1739C4A941B}" destId="{02AB13EF-DA3D-4F74-A0AA-5112547455DF}" srcOrd="0" destOrd="0" presId="urn:microsoft.com/office/officeart/2005/8/layout/orgChart1"/>
    <dgm:cxn modelId="{22551A6E-52FF-49C8-9C52-E006FC9746F9}" type="presParOf" srcId="{7837C618-145C-47D3-BAD1-C1739C4A941B}" destId="{0A0144CD-1FF8-4972-9890-ADFCE3F01146}" srcOrd="1" destOrd="0" presId="urn:microsoft.com/office/officeart/2005/8/layout/orgChart1"/>
    <dgm:cxn modelId="{118350A7-7A72-48DE-AC9B-38DE2123D9E1}" type="presParOf" srcId="{0A0144CD-1FF8-4972-9890-ADFCE3F01146}" destId="{0146339E-7E41-4167-BD0F-44CC58D4A66D}" srcOrd="0" destOrd="0" presId="urn:microsoft.com/office/officeart/2005/8/layout/orgChart1"/>
    <dgm:cxn modelId="{B1518A1C-A9B3-402A-AEF8-DB784B6BDEBF}" type="presParOf" srcId="{0146339E-7E41-4167-BD0F-44CC58D4A66D}" destId="{6B151906-D001-4951-8477-9048EF36AACA}" srcOrd="0" destOrd="0" presId="urn:microsoft.com/office/officeart/2005/8/layout/orgChart1"/>
    <dgm:cxn modelId="{630BD7BB-D6CE-4B27-8415-3101887D8997}" type="presParOf" srcId="{0146339E-7E41-4167-BD0F-44CC58D4A66D}" destId="{F36A5A21-EAAD-4B4C-881D-87E93E642348}" srcOrd="1" destOrd="0" presId="urn:microsoft.com/office/officeart/2005/8/layout/orgChart1"/>
    <dgm:cxn modelId="{994C200F-0794-41C1-9AF2-B5811C8E5C65}" type="presParOf" srcId="{0A0144CD-1FF8-4972-9890-ADFCE3F01146}" destId="{CD660883-6D84-4B9B-BD6C-54BB45FD4840}" srcOrd="1" destOrd="0" presId="urn:microsoft.com/office/officeart/2005/8/layout/orgChart1"/>
    <dgm:cxn modelId="{D0FB2DD3-CE29-4A5A-A6B0-269E098BD881}" type="presParOf" srcId="{0A0144CD-1FF8-4972-9890-ADFCE3F01146}" destId="{BC39B2DC-5C07-489A-9144-1064B2E0EE2C}" srcOrd="2" destOrd="0" presId="urn:microsoft.com/office/officeart/2005/8/layout/orgChart1"/>
    <dgm:cxn modelId="{97322D86-3ACD-4A2D-B3FD-35D43C8A6708}" type="presParOf" srcId="{7837C618-145C-47D3-BAD1-C1739C4A941B}" destId="{9B81D6D5-7D11-41BB-9AA1-60B2A16CE6E7}" srcOrd="2" destOrd="0" presId="urn:microsoft.com/office/officeart/2005/8/layout/orgChart1"/>
    <dgm:cxn modelId="{1C0C1DC5-3B30-4110-8688-444F49AE7545}" type="presParOf" srcId="{7837C618-145C-47D3-BAD1-C1739C4A941B}" destId="{961B816B-7631-434D-9580-FCB828B1286F}" srcOrd="3" destOrd="0" presId="urn:microsoft.com/office/officeart/2005/8/layout/orgChart1"/>
    <dgm:cxn modelId="{3A7D4439-2C9B-4B67-BBFF-1DC273DDDF24}" type="presParOf" srcId="{961B816B-7631-434D-9580-FCB828B1286F}" destId="{6F0D8EBF-ACCD-4A77-9B89-5326AC1B4F70}" srcOrd="0" destOrd="0" presId="urn:microsoft.com/office/officeart/2005/8/layout/orgChart1"/>
    <dgm:cxn modelId="{1C3312BE-89A9-4B01-BE1B-4444BB3DE0F6}" type="presParOf" srcId="{6F0D8EBF-ACCD-4A77-9B89-5326AC1B4F70}" destId="{673682BD-31EC-480E-9BF7-D4C15746EDD5}" srcOrd="0" destOrd="0" presId="urn:microsoft.com/office/officeart/2005/8/layout/orgChart1"/>
    <dgm:cxn modelId="{9AC65071-3D00-4F1C-828C-AC5CF0158886}" type="presParOf" srcId="{6F0D8EBF-ACCD-4A77-9B89-5326AC1B4F70}" destId="{5E224469-7239-44C3-87C4-1123055A64A9}" srcOrd="1" destOrd="0" presId="urn:microsoft.com/office/officeart/2005/8/layout/orgChart1"/>
    <dgm:cxn modelId="{128E7220-EE92-4DE3-8AA4-C370FA0FF7E5}" type="presParOf" srcId="{961B816B-7631-434D-9580-FCB828B1286F}" destId="{F964F9D4-4750-4631-88E0-33AEEA0CA9ED}" srcOrd="1" destOrd="0" presId="urn:microsoft.com/office/officeart/2005/8/layout/orgChart1"/>
    <dgm:cxn modelId="{33AF9C59-66ED-4C13-8BE1-6311E5AD5223}" type="presParOf" srcId="{961B816B-7631-434D-9580-FCB828B1286F}" destId="{B938A28E-096D-46F1-B2F2-A71A35F44D0E}" srcOrd="2" destOrd="0" presId="urn:microsoft.com/office/officeart/2005/8/layout/orgChart1"/>
    <dgm:cxn modelId="{FE31EB0E-C89F-45D8-8AAD-5B004B096720}" type="presParOf" srcId="{4773E6BB-50B2-4513-8C93-A153FB4CB9A0}" destId="{2FF06C63-39D3-4CF0-BDB1-D6CA7D346CED}" srcOrd="2" destOrd="0" presId="urn:microsoft.com/office/officeart/2005/8/layout/orgChart1"/>
    <dgm:cxn modelId="{EF9AB620-9C62-421B-924B-CE25AEB118CB}" type="presParOf" srcId="{7E88BF63-FA4A-42C7-8BB2-1D013179081F}" destId="{B4CC6660-21DC-48B9-AD70-7185B8A50B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1D6D5-7D11-41BB-9AA1-60B2A16CE6E7}">
      <dsp:nvSpPr>
        <dsp:cNvPr id="0" name=""/>
        <dsp:cNvSpPr/>
      </dsp:nvSpPr>
      <dsp:spPr>
        <a:xfrm>
          <a:off x="5439368" y="2599572"/>
          <a:ext cx="1126885" cy="391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575"/>
              </a:lnTo>
              <a:lnTo>
                <a:pt x="1126885" y="195575"/>
              </a:lnTo>
              <a:lnTo>
                <a:pt x="1126885" y="3911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B13EF-DA3D-4F74-A0AA-5112547455DF}">
      <dsp:nvSpPr>
        <dsp:cNvPr id="0" name=""/>
        <dsp:cNvSpPr/>
      </dsp:nvSpPr>
      <dsp:spPr>
        <a:xfrm>
          <a:off x="4312482" y="2599572"/>
          <a:ext cx="1126885" cy="391150"/>
        </a:xfrm>
        <a:custGeom>
          <a:avLst/>
          <a:gdLst/>
          <a:ahLst/>
          <a:cxnLst/>
          <a:rect l="0" t="0" r="0" b="0"/>
          <a:pathLst>
            <a:path>
              <a:moveTo>
                <a:pt x="1126885" y="0"/>
              </a:moveTo>
              <a:lnTo>
                <a:pt x="1126885" y="195575"/>
              </a:lnTo>
              <a:lnTo>
                <a:pt x="0" y="195575"/>
              </a:lnTo>
              <a:lnTo>
                <a:pt x="0" y="3911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B7B4B-A5B1-403C-8C0E-B031DFF0C988}">
      <dsp:nvSpPr>
        <dsp:cNvPr id="0" name=""/>
        <dsp:cNvSpPr/>
      </dsp:nvSpPr>
      <dsp:spPr>
        <a:xfrm>
          <a:off x="3185597" y="1277111"/>
          <a:ext cx="2253771" cy="391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575"/>
              </a:lnTo>
              <a:lnTo>
                <a:pt x="2253771" y="195575"/>
              </a:lnTo>
              <a:lnTo>
                <a:pt x="2253771" y="391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B50A0-AF94-4722-B5F1-4B4881DE3F14}">
      <dsp:nvSpPr>
        <dsp:cNvPr id="0" name=""/>
        <dsp:cNvSpPr/>
      </dsp:nvSpPr>
      <dsp:spPr>
        <a:xfrm>
          <a:off x="3139877" y="1277111"/>
          <a:ext cx="91440" cy="3911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254DF-CDB0-49E2-9C40-16C060B9576C}">
      <dsp:nvSpPr>
        <dsp:cNvPr id="0" name=""/>
        <dsp:cNvSpPr/>
      </dsp:nvSpPr>
      <dsp:spPr>
        <a:xfrm>
          <a:off x="931825" y="1277111"/>
          <a:ext cx="2253771" cy="391150"/>
        </a:xfrm>
        <a:custGeom>
          <a:avLst/>
          <a:gdLst/>
          <a:ahLst/>
          <a:cxnLst/>
          <a:rect l="0" t="0" r="0" b="0"/>
          <a:pathLst>
            <a:path>
              <a:moveTo>
                <a:pt x="2253771" y="0"/>
              </a:moveTo>
              <a:lnTo>
                <a:pt x="2253771" y="195575"/>
              </a:lnTo>
              <a:lnTo>
                <a:pt x="0" y="195575"/>
              </a:lnTo>
              <a:lnTo>
                <a:pt x="0" y="391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50A26-885C-4F32-BE44-4873B9020AFF}">
      <dsp:nvSpPr>
        <dsp:cNvPr id="0" name=""/>
        <dsp:cNvSpPr/>
      </dsp:nvSpPr>
      <dsp:spPr>
        <a:xfrm>
          <a:off x="2254286" y="345801"/>
          <a:ext cx="1862621" cy="931310"/>
        </a:xfrm>
        <a:prstGeom prst="rect">
          <a:avLst/>
        </a:prstGeom>
        <a:solidFill>
          <a:srgbClr val="B4D7F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Long-Term Capital</a:t>
          </a:r>
        </a:p>
      </dsp:txBody>
      <dsp:txXfrm>
        <a:off x="2254286" y="345801"/>
        <a:ext cx="1862621" cy="931310"/>
      </dsp:txXfrm>
    </dsp:sp>
    <dsp:sp modelId="{13B3CCE3-7607-40BB-ACBD-FB3FF9F754AC}">
      <dsp:nvSpPr>
        <dsp:cNvPr id="0" name=""/>
        <dsp:cNvSpPr/>
      </dsp:nvSpPr>
      <dsp:spPr>
        <a:xfrm>
          <a:off x="514" y="1668262"/>
          <a:ext cx="1862621" cy="931310"/>
        </a:xfrm>
        <a:prstGeom prst="rect">
          <a:avLst/>
        </a:prstGeom>
        <a:solidFill>
          <a:srgbClr val="FCC4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Long-Term Debt</a:t>
          </a:r>
        </a:p>
      </dsp:txBody>
      <dsp:txXfrm>
        <a:off x="514" y="1668262"/>
        <a:ext cx="1862621" cy="931310"/>
      </dsp:txXfrm>
    </dsp:sp>
    <dsp:sp modelId="{80E2DC93-D9AB-413E-AB74-BF13EEE80830}">
      <dsp:nvSpPr>
        <dsp:cNvPr id="0" name=""/>
        <dsp:cNvSpPr/>
      </dsp:nvSpPr>
      <dsp:spPr>
        <a:xfrm>
          <a:off x="2254286" y="1668262"/>
          <a:ext cx="1862621" cy="931310"/>
        </a:xfrm>
        <a:prstGeom prst="rect">
          <a:avLst/>
        </a:prstGeom>
        <a:solidFill>
          <a:srgbClr val="FFEE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Preferred Stock</a:t>
          </a:r>
        </a:p>
      </dsp:txBody>
      <dsp:txXfrm>
        <a:off x="2254286" y="1668262"/>
        <a:ext cx="1862621" cy="931310"/>
      </dsp:txXfrm>
    </dsp:sp>
    <dsp:sp modelId="{6965D543-2E4C-4C0A-93EE-72552A5424CD}">
      <dsp:nvSpPr>
        <dsp:cNvPr id="0" name=""/>
        <dsp:cNvSpPr/>
      </dsp:nvSpPr>
      <dsp:spPr>
        <a:xfrm>
          <a:off x="4508058" y="1668262"/>
          <a:ext cx="1862621" cy="931310"/>
        </a:xfrm>
        <a:prstGeom prst="rect">
          <a:avLst/>
        </a:prstGeom>
        <a:solidFill>
          <a:srgbClr val="DDDD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Common Stock</a:t>
          </a:r>
        </a:p>
      </dsp:txBody>
      <dsp:txXfrm>
        <a:off x="4508058" y="1668262"/>
        <a:ext cx="1862621" cy="931310"/>
      </dsp:txXfrm>
    </dsp:sp>
    <dsp:sp modelId="{6B151906-D001-4951-8477-9048EF36AACA}">
      <dsp:nvSpPr>
        <dsp:cNvPr id="0" name=""/>
        <dsp:cNvSpPr/>
      </dsp:nvSpPr>
      <dsp:spPr>
        <a:xfrm>
          <a:off x="3381172" y="2990723"/>
          <a:ext cx="1862621" cy="931310"/>
        </a:xfrm>
        <a:prstGeom prst="rect">
          <a:avLst/>
        </a:prstGeom>
        <a:solidFill>
          <a:srgbClr val="06DCF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Retained Earnings</a:t>
          </a:r>
        </a:p>
      </dsp:txBody>
      <dsp:txXfrm>
        <a:off x="3381172" y="2990723"/>
        <a:ext cx="1862621" cy="931310"/>
      </dsp:txXfrm>
    </dsp:sp>
    <dsp:sp modelId="{673682BD-31EC-480E-9BF7-D4C15746EDD5}">
      <dsp:nvSpPr>
        <dsp:cNvPr id="0" name=""/>
        <dsp:cNvSpPr/>
      </dsp:nvSpPr>
      <dsp:spPr>
        <a:xfrm>
          <a:off x="5634943" y="2990723"/>
          <a:ext cx="1862621" cy="931310"/>
        </a:xfrm>
        <a:prstGeom prst="rect">
          <a:avLst/>
        </a:prstGeom>
        <a:solidFill>
          <a:srgbClr val="C6F9F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New Common Stock</a:t>
          </a:r>
        </a:p>
      </dsp:txBody>
      <dsp:txXfrm>
        <a:off x="5634943" y="2990723"/>
        <a:ext cx="1862621" cy="931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19075" y="236538"/>
            <a:ext cx="7070725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011" tIns="48506" rIns="97011" bIns="48506" numCol="1" anchor="t" anchorCtr="0" compatLnSpc="1">
            <a:prstTxWarp prst="textNoShape">
              <a:avLst/>
            </a:prstTxWarp>
          </a:bodyPr>
          <a:lstStyle>
            <a:lvl1pPr algn="ctr" defTabSz="970766" eaLnBrk="1" hangingPunct="1">
              <a:defRPr sz="1700" b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Chapter 12 Lecture – The Cost of Capital</a:t>
            </a:r>
          </a:p>
        </p:txBody>
      </p:sp>
      <p:sp>
        <p:nvSpPr>
          <p:cNvPr id="4915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06725" y="8893175"/>
            <a:ext cx="1138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011" tIns="48506" rIns="97011" bIns="48506" numCol="1" anchor="b" anchorCtr="0" compatLnSpc="1">
            <a:prstTxWarp prst="textNoShape">
              <a:avLst/>
            </a:prstTxWarp>
          </a:bodyPr>
          <a:lstStyle>
            <a:lvl1pPr algn="ctr" defTabSz="969963" eaLnBrk="1" hangingPunct="1">
              <a:defRPr sz="1700" b="1" smtClean="0"/>
            </a:lvl1pPr>
          </a:lstStyle>
          <a:p>
            <a:pPr>
              <a:defRPr/>
            </a:pPr>
            <a:fld id="{E17265D2-EFA1-4EAA-BF03-94C2CDD2AE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011" tIns="48506" rIns="97011" bIns="48506" numCol="1" anchor="t" anchorCtr="0" compatLnSpc="1">
            <a:prstTxWarp prst="textNoShape">
              <a:avLst/>
            </a:prstTxWarp>
          </a:bodyPr>
          <a:lstStyle>
            <a:lvl1pPr algn="l" defTabSz="97076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011" tIns="48506" rIns="97011" bIns="48506" numCol="1" anchor="t" anchorCtr="0" compatLnSpc="1">
            <a:prstTxWarp prst="textNoShape">
              <a:avLst/>
            </a:prstTxWarp>
          </a:bodyPr>
          <a:lstStyle>
            <a:lvl1pPr algn="r" defTabSz="97076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011" tIns="48506" rIns="97011" bIns="48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011" tIns="48506" rIns="97011" bIns="48506" numCol="1" anchor="b" anchorCtr="0" compatLnSpc="1">
            <a:prstTxWarp prst="textNoShape">
              <a:avLst/>
            </a:prstTxWarp>
          </a:bodyPr>
          <a:lstStyle>
            <a:lvl1pPr algn="l" defTabSz="97076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011" tIns="48506" rIns="97011" bIns="48506" numCol="1" anchor="b" anchorCtr="0" compatLnSpc="1">
            <a:prstTxWarp prst="textNoShape">
              <a:avLst/>
            </a:prstTxWarp>
          </a:bodyPr>
          <a:lstStyle>
            <a:lvl1pPr algn="r" defTabSz="969963" eaLnBrk="1" hangingPunct="1">
              <a:defRPr sz="1300" smtClean="0"/>
            </a:lvl1pPr>
          </a:lstStyle>
          <a:p>
            <a:pPr>
              <a:defRPr/>
            </a:pPr>
            <a:fld id="{0B82A23D-0021-4676-905F-075F99B635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1BF79D-BD1F-4581-B6C8-31C1714BF45E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FE1113-3342-44D2-BF7F-996A13768C88}" type="slidenum">
              <a:rPr lang="en-US" altLang="en-US" sz="130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000CF1-B4D2-4DA0-AB13-B6FA54FC82C0}" type="slidenum">
              <a:rPr lang="en-US" altLang="en-US" sz="130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BAFB02-020F-4ACD-B8F3-5B7AB60A384A}" type="slidenum">
              <a:rPr lang="en-US" altLang="en-US" sz="1300"/>
              <a:pPr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C7FDDA-0396-4678-A1E5-02995D6A38FF}" type="slidenum">
              <a:rPr lang="en-US" altLang="en-US" sz="130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DA05EF-8587-40C6-B5B5-63A01ABB4DAF}" type="slidenum">
              <a:rPr lang="en-US" altLang="en-US" sz="1300"/>
              <a:pPr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8B17E1-1324-4D1A-AAD4-3B7248C1AD38}" type="slidenum">
              <a:rPr lang="en-US" altLang="en-US" sz="130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83FD5B-7158-40C5-A566-D18EB4893CA9}" type="slidenum">
              <a:rPr lang="en-US" altLang="en-US" sz="1300"/>
              <a:pPr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192F85-DD40-4D4B-A198-99E927CFC71D}" type="slidenum">
              <a:rPr lang="en-US" altLang="en-US" sz="1300"/>
              <a:pPr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86155B-53C2-4C4F-A316-DAAF7B7DCA3E}" type="slidenum">
              <a:rPr lang="en-US" altLang="en-US" sz="1300"/>
              <a:pPr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5B7C2D-343A-4312-8A83-69A783616D6E}" type="slidenum">
              <a:rPr lang="en-US" altLang="en-US" sz="130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1C1139-52A7-4E67-9C46-CEE631A8C13B}" type="slidenum">
              <a:rPr lang="en-US" altLang="en-US" sz="130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463F9F-19F9-4EB6-B842-35464F3B16CE}" type="slidenum">
              <a:rPr lang="en-US" altLang="en-US" sz="1300"/>
              <a:pPr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956615-3838-4613-A831-482499175148}" type="slidenum">
              <a:rPr lang="en-US" altLang="en-US" sz="1300"/>
              <a:pPr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AAEB4C-5DC3-4BB6-B5FF-6D4F0BB40080}" type="slidenum">
              <a:rPr lang="en-US" altLang="en-US" sz="1300"/>
              <a:pPr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9DDFFC-08E4-4ED9-BD58-C3150DFEDE2D}" type="slidenum">
              <a:rPr lang="en-US" altLang="en-US" sz="1300"/>
              <a:pPr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5C0CF-4693-4680-A115-28F3746101B4}" type="slidenum">
              <a:rPr lang="en-US" altLang="en-US" sz="1300"/>
              <a:pPr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E3687E-C65F-4CC4-8C89-892A0E30EC45}" type="slidenum">
              <a:rPr lang="en-US" altLang="en-US" sz="1300"/>
              <a:pPr>
                <a:spcBef>
                  <a:spcPct val="0"/>
                </a:spcBef>
              </a:pPr>
              <a:t>28</a:t>
            </a:fld>
            <a:endParaRPr lang="en-US" altLang="en-US" sz="13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7039CA-DE8A-4B31-95F8-FD29CC2FD287}" type="slidenum">
              <a:rPr lang="en-US" altLang="en-US" sz="1300"/>
              <a:pPr>
                <a:spcBef>
                  <a:spcPct val="0"/>
                </a:spcBef>
              </a:pPr>
              <a:t>29</a:t>
            </a:fld>
            <a:endParaRPr lang="en-US" altLang="en-US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14F7C0-0EEB-48E7-B500-30370BEC6A55}" type="slidenum">
              <a:rPr lang="en-US" altLang="en-US" sz="1300"/>
              <a:pPr>
                <a:spcBef>
                  <a:spcPct val="0"/>
                </a:spcBef>
              </a:pPr>
              <a:t>30</a:t>
            </a:fld>
            <a:endParaRPr lang="en-US" altLang="en-US" sz="13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C28CD7-F3DD-4795-856A-A8E1AE5E2A5B}" type="slidenum">
              <a:rPr lang="en-US" altLang="en-US" sz="130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18A3E9-6BE1-46A5-B793-042036F0FAC7}" type="slidenum">
              <a:rPr lang="en-US" altLang="en-US" sz="130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AABBAE-0739-4547-AA5A-CA249CB730CA}" type="slidenum">
              <a:rPr lang="en-US" altLang="en-US" sz="130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294421-DA0D-43D5-93E9-AF14805FD2B5}" type="slidenum">
              <a:rPr lang="en-US" altLang="en-US" sz="130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i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0F6491-F506-45F2-87E0-941956EABF6A}" type="slidenum">
              <a:rPr lang="en-US" altLang="en-US" sz="130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CDA0D1-B98C-489B-8E47-586EB7CD5FCC}" type="slidenum">
              <a:rPr lang="en-US" altLang="en-US" sz="130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i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4813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4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86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58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3038" indent="-238125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176F84-624B-4460-8887-6E5C933EF0F0}" type="slidenum">
              <a:rPr lang="en-US" altLang="en-US" sz="130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7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0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1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5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1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3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8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7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7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5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5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9288" y="1524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734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6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Slide Number Placeholder 5"/>
          <p:cNvSpPr txBox="1">
            <a:spLocks noGrp="1"/>
          </p:cNvSpPr>
          <p:nvPr userDrawn="1"/>
        </p:nvSpPr>
        <p:spPr bwMode="auto">
          <a:xfrm>
            <a:off x="8218488" y="64262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>
                <a:solidFill>
                  <a:srgbClr val="0033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12-</a:t>
            </a:r>
            <a:fld id="{2D54206F-FD1E-499B-BF69-D2D89DCDCAAB}" type="slidenum">
              <a:rPr lang="en-US" altLang="en-US" sz="1200" b="1" smtClean="0">
                <a:solidFill>
                  <a:srgbClr val="0033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pPr eaLnBrk="1" hangingPunct="1">
                <a:defRPr/>
              </a:pPr>
              <a:t>‹#›</a:t>
            </a:fld>
            <a:endParaRPr lang="en-US" altLang="en-US" sz="1200" b="1">
              <a:solidFill>
                <a:srgbClr val="0033C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ookman Old Style" panose="020506040505050202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ookman Old Style" panose="020506040505050202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ookman Old Style" panose="020506040505050202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ookman Old Style" panose="020506040505050202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ookman Old Style" panose="020506040505050202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Bookman Old Style" panose="020506040505050202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Bookman Old Style" panose="020506040505050202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Bookman Old Style" panose="020506040505050202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Bookman Old Style" panose="020506040505050202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yahoo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yahoo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nvestopedia.com/terms/p/pegratio.asp" TargetMode="Externa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yahoo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yahoo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.gov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thatswacc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981200"/>
          </a:xfrm>
        </p:spPr>
        <p:txBody>
          <a:bodyPr/>
          <a:lstStyle/>
          <a:p>
            <a:pPr algn="ctr"/>
            <a:r>
              <a:rPr lang="en-US" altLang="en-US" sz="5400" dirty="0"/>
              <a:t>Chapter 12 Lecture – The Cost of Capital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438400"/>
            <a:ext cx="85344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001000" cy="952500"/>
          </a:xfrm>
        </p:spPr>
        <p:txBody>
          <a:bodyPr/>
          <a:lstStyle/>
          <a:p>
            <a:pPr eaLnBrk="1" hangingPunct="1"/>
            <a:r>
              <a:rPr lang="en-US" altLang="en-US"/>
              <a:t>The SML Approach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50593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200"/>
              <a:t>Use the following information to compute the cost of equity</a:t>
            </a:r>
          </a:p>
          <a:p>
            <a:pPr lvl="1" eaLnBrk="1" hangingPunct="1"/>
            <a:r>
              <a:rPr lang="en-US" altLang="en-US" sz="3200"/>
              <a:t>Risk-free rate, </a:t>
            </a:r>
            <a:r>
              <a:rPr lang="en-US" altLang="en-US" sz="3200" i="1"/>
              <a:t>R</a:t>
            </a:r>
            <a:r>
              <a:rPr lang="en-US" altLang="en-US" sz="3200" i="1" baseline="-25000"/>
              <a:t>f</a:t>
            </a:r>
            <a:endParaRPr lang="en-US" altLang="en-US" sz="3200" i="1"/>
          </a:p>
          <a:p>
            <a:pPr lvl="1" eaLnBrk="1" hangingPunct="1"/>
            <a:r>
              <a:rPr lang="en-US" altLang="en-US" sz="3200"/>
              <a:t>Market risk premium, </a:t>
            </a:r>
            <a:r>
              <a:rPr lang="en-US" altLang="en-US" sz="3200" i="1"/>
              <a:t>E(R</a:t>
            </a:r>
            <a:r>
              <a:rPr lang="en-US" altLang="en-US" sz="3200" i="1" baseline="-25000"/>
              <a:t>M</a:t>
            </a:r>
            <a:r>
              <a:rPr lang="en-US" altLang="en-US" sz="3200" i="1"/>
              <a:t>) – R</a:t>
            </a:r>
            <a:r>
              <a:rPr lang="en-US" altLang="en-US" sz="3200" i="1" baseline="-25000"/>
              <a:t>f</a:t>
            </a:r>
            <a:endParaRPr lang="en-US" altLang="en-US" sz="3200" i="1"/>
          </a:p>
          <a:p>
            <a:pPr lvl="1" eaLnBrk="1" hangingPunct="1"/>
            <a:r>
              <a:rPr lang="en-US" altLang="en-US" sz="3200"/>
              <a:t>Systematic risk of asset, </a:t>
            </a:r>
            <a:r>
              <a:rPr lang="en-US" altLang="en-US" sz="3200" i="1">
                <a:sym typeface="Symbol" panose="05050102010706020507" pitchFamily="18" charset="2"/>
              </a:rPr>
              <a:t></a:t>
            </a:r>
            <a:endParaRPr lang="en-US" altLang="en-US" sz="3200" i="1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600200" y="4572000"/>
          <a:ext cx="518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4" imgW="1866090" imgH="215806" progId="Equation.3">
                  <p:embed/>
                </p:oleObj>
              </mc:Choice>
              <mc:Fallback>
                <p:oleObj name="Equation" r:id="rId4" imgW="1866090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72000"/>
                        <a:ext cx="518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030A0"/>
                </a:solidFill>
              </a:rPr>
              <a:t>Example: SML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77200" cy="2590800"/>
          </a:xfrm>
        </p:spPr>
        <p:txBody>
          <a:bodyPr/>
          <a:lstStyle/>
          <a:p>
            <a:pPr eaLnBrk="1" hangingPunct="1"/>
            <a:r>
              <a:rPr lang="en-US" altLang="en-US"/>
              <a:t>Company’s equity beta =  1.2 </a:t>
            </a:r>
          </a:p>
          <a:p>
            <a:pPr eaLnBrk="1" hangingPunct="1"/>
            <a:r>
              <a:rPr lang="en-US" altLang="en-US"/>
              <a:t>Current risk-free rate = 7% </a:t>
            </a:r>
          </a:p>
          <a:p>
            <a:pPr eaLnBrk="1" hangingPunct="1"/>
            <a:r>
              <a:rPr lang="en-US" altLang="en-US"/>
              <a:t>Expected market risk premium = 6% </a:t>
            </a:r>
          </a:p>
          <a:p>
            <a:pPr eaLnBrk="1" hangingPunct="1"/>
            <a:r>
              <a:rPr lang="en-US" altLang="en-US"/>
              <a:t>What is the cost of equity capital?</a:t>
            </a:r>
          </a:p>
        </p:txBody>
      </p:sp>
      <p:graphicFrame>
        <p:nvGraphicFramePr>
          <p:cNvPr id="2253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133600" y="4648200"/>
          <a:ext cx="4573588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4" imgW="1675673" imgH="215806" progId="Equation.3">
                  <p:embed/>
                </p:oleObj>
              </mc:Choice>
              <mc:Fallback>
                <p:oleObj name="Equation" r:id="rId4" imgW="1675673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48200"/>
                        <a:ext cx="4573588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Advantages and Disadvantages of SML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4906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800"/>
              <a:t>Advantages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Explicitly adjusts for systematic risk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Applicable to all companies, as long as beta is available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/>
              <a:t>Disadvantages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Must estimate the </a:t>
            </a:r>
            <a:r>
              <a:rPr lang="en-US" altLang="en-US" sz="2400" i="1"/>
              <a:t>expected</a:t>
            </a:r>
            <a:r>
              <a:rPr lang="en-US" altLang="en-US" sz="2400"/>
              <a:t> market risk premium, which does vary over time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Must estimate beta, which also varies over time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Relies on the past to predict the future, which is not always reliable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Weighted Average Cost of Capital</a:t>
            </a:r>
            <a:br>
              <a:rPr lang="en-US" altLang="en-US" sz="3200"/>
            </a:br>
            <a:r>
              <a:rPr lang="en-US" altLang="en-US" sz="3200"/>
              <a:t>(WACC)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550988"/>
            <a:ext cx="8305800" cy="4906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Use the individual costs of capital to compute a weighted “average” cost of capital for the firm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This “average” = the required return on the firm’s assets, based on the market’s perception of the risk of 	those assets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weights are determined by how much of each type of financing is used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WACC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04900"/>
            <a:ext cx="8688388" cy="12954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400"/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2400"/>
              <a:t>WACC = (E/V) x R</a:t>
            </a:r>
            <a:r>
              <a:rPr lang="en-US" altLang="en-US" sz="2400" baseline="-25000"/>
              <a:t>E </a:t>
            </a:r>
            <a:r>
              <a:rPr lang="en-US" altLang="en-US" sz="2400"/>
              <a:t>+</a:t>
            </a:r>
            <a:r>
              <a:rPr lang="en-US" altLang="en-US" sz="2400" baseline="-25000"/>
              <a:t> </a:t>
            </a:r>
            <a:r>
              <a:rPr lang="en-US" altLang="en-US" sz="2400"/>
              <a:t>(P/V) x R</a:t>
            </a:r>
            <a:r>
              <a:rPr lang="en-US" altLang="en-US" sz="2400" baseline="-25000"/>
              <a:t>P +  </a:t>
            </a:r>
            <a:r>
              <a:rPr lang="en-US" altLang="en-US" sz="2400"/>
              <a:t>(D/V) x R</a:t>
            </a:r>
            <a:r>
              <a:rPr lang="en-US" altLang="en-US" sz="2400" baseline="-25000"/>
              <a:t>D x </a:t>
            </a:r>
            <a:r>
              <a:rPr lang="en-US" altLang="en-US" sz="2400"/>
              <a:t>(1- T</a:t>
            </a:r>
            <a:r>
              <a:rPr lang="en-US" altLang="en-US" sz="2400" baseline="-25000"/>
              <a:t>C</a:t>
            </a:r>
            <a:r>
              <a:rPr lang="en-US" altLang="en-US" sz="2400"/>
              <a:t>)</a:t>
            </a:r>
            <a:endParaRPr lang="en-US" altLang="en-US" sz="2400" baseline="-250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95400" y="2565400"/>
            <a:ext cx="67754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Where: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	(</a:t>
            </a:r>
            <a:r>
              <a:rPr lang="en-US" altLang="en-US" sz="2000">
                <a:latin typeface="Arial" panose="020B0604020202020204" pitchFamily="34" charset="0"/>
              </a:rPr>
              <a:t>E/V) = % of common equity in capital structure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	(P/V) = % of preferred stock in capital structure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	(D/V) = % of debt in capital structure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	R</a:t>
            </a:r>
            <a:r>
              <a:rPr lang="en-US" altLang="en-US" sz="2000" baseline="-25000">
                <a:latin typeface="Arial" panose="020B0604020202020204" pitchFamily="34" charset="0"/>
              </a:rPr>
              <a:t>E  </a:t>
            </a:r>
            <a:r>
              <a:rPr lang="en-US" altLang="en-US" sz="2000">
                <a:latin typeface="Arial" panose="020B0604020202020204" pitchFamily="34" charset="0"/>
              </a:rPr>
              <a:t>= firm’s cost of equity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	R</a:t>
            </a:r>
            <a:r>
              <a:rPr lang="en-US" altLang="en-US" sz="2000" baseline="-25000">
                <a:latin typeface="Arial" panose="020B0604020202020204" pitchFamily="34" charset="0"/>
              </a:rPr>
              <a:t>P  </a:t>
            </a:r>
            <a:r>
              <a:rPr lang="en-US" altLang="en-US" sz="2000">
                <a:latin typeface="Arial" panose="020B0604020202020204" pitchFamily="34" charset="0"/>
              </a:rPr>
              <a:t>= firm’s cost of preferred stock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	R</a:t>
            </a:r>
            <a:r>
              <a:rPr lang="en-US" altLang="en-US" sz="2000" baseline="-25000">
                <a:latin typeface="Arial" panose="020B0604020202020204" pitchFamily="34" charset="0"/>
              </a:rPr>
              <a:t>D</a:t>
            </a:r>
            <a:r>
              <a:rPr lang="en-US" altLang="en-US" sz="2000">
                <a:latin typeface="Arial" panose="020B0604020202020204" pitchFamily="34" charset="0"/>
              </a:rPr>
              <a:t> = firm’s cost of debt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	T</a:t>
            </a:r>
            <a:r>
              <a:rPr lang="en-US" altLang="en-US" sz="2000" baseline="-25000">
                <a:latin typeface="Arial" panose="020B0604020202020204" pitchFamily="34" charset="0"/>
              </a:rPr>
              <a:t>C</a:t>
            </a:r>
            <a:r>
              <a:rPr lang="en-US" altLang="en-US" sz="2000">
                <a:latin typeface="Arial" panose="020B0604020202020204" pitchFamily="34" charset="0"/>
              </a:rPr>
              <a:t> = firm’s corporate tax rate</a:t>
            </a:r>
          </a:p>
        </p:txBody>
      </p:sp>
      <p:sp>
        <p:nvSpPr>
          <p:cNvPr id="28677" name="AutoShape 5"/>
          <p:cNvSpPr>
            <a:spLocks/>
          </p:cNvSpPr>
          <p:nvPr/>
        </p:nvSpPr>
        <p:spPr bwMode="auto">
          <a:xfrm>
            <a:off x="2151063" y="3284538"/>
            <a:ext cx="98425" cy="838200"/>
          </a:xfrm>
          <a:prstGeom prst="leftBrace">
            <a:avLst>
              <a:gd name="adj1" fmla="val 9225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8678" name="AutoShape 6"/>
          <p:cNvSpPr>
            <a:spLocks/>
          </p:cNvSpPr>
          <p:nvPr/>
        </p:nvSpPr>
        <p:spPr bwMode="auto">
          <a:xfrm>
            <a:off x="2173288" y="4495800"/>
            <a:ext cx="76200" cy="838200"/>
          </a:xfrm>
          <a:prstGeom prst="leftBrace">
            <a:avLst>
              <a:gd name="adj1" fmla="val 9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57200" y="35052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Weights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57200" y="4632325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Component   costs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/>
              <a:t>Estimating Weights </a:t>
            </a:r>
            <a:endParaRPr lang="en-US" altLang="en-US" sz="32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191000" cy="28194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Given:</a:t>
            </a:r>
          </a:p>
          <a:p>
            <a:pPr eaLnBrk="1" hangingPunct="1"/>
            <a:r>
              <a:rPr lang="en-US" altLang="en-US" sz="2500"/>
              <a:t>Stock price = $50</a:t>
            </a:r>
          </a:p>
          <a:p>
            <a:pPr eaLnBrk="1" hangingPunct="1"/>
            <a:r>
              <a:rPr lang="en-US" altLang="en-US" sz="2500"/>
              <a:t>3m shares common stock</a:t>
            </a:r>
          </a:p>
          <a:p>
            <a:pPr eaLnBrk="1" hangingPunct="1"/>
            <a:r>
              <a:rPr lang="en-US" altLang="en-US" sz="2500"/>
              <a:t>$25m preferred stock</a:t>
            </a:r>
          </a:p>
          <a:p>
            <a:pPr eaLnBrk="1" hangingPunct="1"/>
            <a:r>
              <a:rPr lang="en-US" altLang="en-US" sz="2500"/>
              <a:t>$75m debt</a:t>
            </a:r>
          </a:p>
          <a:p>
            <a:pPr eaLnBrk="1" hangingPunct="1"/>
            <a:r>
              <a:rPr lang="en-US" altLang="en-US" sz="2500"/>
              <a:t>40% Tax rate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276600" y="4495800"/>
            <a:ext cx="50292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Weights: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E/V </a:t>
            </a:r>
            <a:r>
              <a:rPr lang="en-US" altLang="en-US" sz="2400" baseline="-250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= $150/$250	= 0.6 (60%)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P/V =   $25/$250  	= 0.1 (10%)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D/V =   $75/$250 	= 0.3 (30%)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486275" y="1362075"/>
            <a:ext cx="4495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Component Values: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altLang="en-US" sz="2400"/>
              <a:t> V</a:t>
            </a:r>
            <a:r>
              <a:rPr lang="en-US" altLang="en-US" sz="2400" baseline="-25000"/>
              <a:t>E</a:t>
            </a:r>
            <a:r>
              <a:rPr lang="en-US" altLang="en-US" sz="2400"/>
              <a:t> = $50 x (3 m) = $150m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altLang="en-US" sz="2400"/>
              <a:t> V</a:t>
            </a:r>
            <a:r>
              <a:rPr lang="en-US" altLang="en-US" sz="2400" baseline="-25000"/>
              <a:t>P</a:t>
            </a:r>
            <a:r>
              <a:rPr lang="en-US" altLang="en-US" sz="2400"/>
              <a:t> = $25m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altLang="en-US" sz="2400"/>
              <a:t> V</a:t>
            </a:r>
            <a:r>
              <a:rPr lang="en-US" altLang="en-US" sz="2400" baseline="-25000"/>
              <a:t>D</a:t>
            </a:r>
            <a:r>
              <a:rPr lang="en-US" altLang="en-US" sz="2400"/>
              <a:t> = $75m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altLang="en-US" sz="2400"/>
              <a:t> V</a:t>
            </a:r>
            <a:r>
              <a:rPr lang="en-US" altLang="en-US" sz="2400" baseline="-25000"/>
              <a:t>F</a:t>
            </a:r>
            <a:r>
              <a:rPr lang="en-US" altLang="en-US" sz="2400"/>
              <a:t> = $150+$25+$75=$250m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030A0"/>
                </a:solidFill>
              </a:rPr>
              <a:t>WACC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495800"/>
            <a:ext cx="8570913" cy="1905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/>
              <a:t>WACC = 0.6(14%) + 0.1(9%) + 0.3(10%)(1-.40)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WACC = 8.4% + 0.9% + 1.8% = 11.1%</a:t>
            </a:r>
          </a:p>
        </p:txBody>
      </p:sp>
      <p:graphicFrame>
        <p:nvGraphicFramePr>
          <p:cNvPr id="285725" name="Group 29"/>
          <p:cNvGraphicFramePr>
            <a:graphicFrameLocks noGrp="1"/>
          </p:cNvGraphicFramePr>
          <p:nvPr>
            <p:ph sz="half" idx="2"/>
          </p:nvPr>
        </p:nvGraphicFramePr>
        <p:xfrm>
          <a:off x="1600200" y="1295400"/>
          <a:ext cx="5486400" cy="2201874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Debt (before tax)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Preferred Stock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Common equity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304800" y="3962400"/>
            <a:ext cx="83820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WACC = E/V x R</a:t>
            </a:r>
            <a:r>
              <a:rPr lang="en-US" altLang="en-US" sz="2800" baseline="-25000">
                <a:latin typeface="Arial" panose="020B0604020202020204" pitchFamily="34" charset="0"/>
              </a:rPr>
              <a:t>E </a:t>
            </a:r>
            <a:r>
              <a:rPr lang="en-US" altLang="en-US" sz="2800">
                <a:latin typeface="Arial" panose="020B0604020202020204" pitchFamily="34" charset="0"/>
              </a:rPr>
              <a:t>+ </a:t>
            </a:r>
            <a:r>
              <a:rPr lang="en-US" altLang="en-US" sz="2800" baseline="-25000"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P/V x R</a:t>
            </a:r>
            <a:r>
              <a:rPr lang="en-US" altLang="en-US" sz="2800" baseline="-25000">
                <a:latin typeface="Arial" panose="020B0604020202020204" pitchFamily="34" charset="0"/>
              </a:rPr>
              <a:t>P </a:t>
            </a:r>
            <a:r>
              <a:rPr lang="en-US" altLang="en-US" sz="2800">
                <a:latin typeface="Arial" panose="020B0604020202020204" pitchFamily="34" charset="0"/>
              </a:rPr>
              <a:t>+ D/V x R</a:t>
            </a:r>
            <a:r>
              <a:rPr lang="en-US" altLang="en-US" sz="2800" baseline="-25000">
                <a:latin typeface="Arial" panose="020B0604020202020204" pitchFamily="34" charset="0"/>
              </a:rPr>
              <a:t>D </a:t>
            </a:r>
            <a:r>
              <a:rPr lang="en-US" altLang="en-US" sz="2800">
                <a:latin typeface="Arial" panose="020B0604020202020204" pitchFamily="34" charset="0"/>
              </a:rPr>
              <a:t>(1 - T</a:t>
            </a:r>
            <a:r>
              <a:rPr lang="en-US" altLang="en-US" sz="2800" baseline="-25000">
                <a:latin typeface="Arial" panose="020B0604020202020204" pitchFamily="34" charset="0"/>
              </a:rPr>
              <a:t>C</a:t>
            </a:r>
            <a:r>
              <a:rPr lang="en-US" altLang="en-US">
                <a:latin typeface="Arial" panose="020B0604020202020204" pitchFamily="34" charset="0"/>
              </a:rPr>
              <a:t>)</a:t>
            </a:r>
            <a:endParaRPr lang="en-US" altLang="en-US" baseline="-25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table12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7"/>
          <a:stretch>
            <a:fillRect/>
          </a:stretch>
        </p:blipFill>
        <p:spPr>
          <a:xfrm>
            <a:off x="381000" y="381000"/>
            <a:ext cx="8458200" cy="6096000"/>
          </a:xfr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1447800"/>
          </a:xfrm>
        </p:spPr>
        <p:txBody>
          <a:bodyPr/>
          <a:lstStyle/>
          <a:p>
            <a:pPr eaLnBrk="1" hangingPunct="1"/>
            <a:r>
              <a:rPr lang="en-US" altLang="en-US" sz="3200"/>
              <a:t>Factors that Influence a </a:t>
            </a:r>
            <a:br>
              <a:rPr lang="en-US" altLang="en-US" sz="3200"/>
            </a:br>
            <a:r>
              <a:rPr lang="en-US" altLang="en-US" sz="3200"/>
              <a:t>Company’s WACC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752600"/>
            <a:ext cx="8580437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Market conditions, especially interest rates, tax rates and the market risk premium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firm’s capital structure and dividend policy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firm’s investment policy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Firms with riskier projects generally have a higher WACC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15240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030A0"/>
                </a:solidFill>
              </a:rPr>
              <a:t>Eastman Chemical – 1</a:t>
            </a:r>
            <a:br>
              <a:rPr lang="en-US" altLang="en-US" sz="4000">
                <a:solidFill>
                  <a:srgbClr val="7030A0"/>
                </a:solidFill>
              </a:rPr>
            </a:br>
            <a:r>
              <a:rPr lang="en-US" altLang="en-US" sz="3200">
                <a:solidFill>
                  <a:srgbClr val="7030A0"/>
                </a:solidFill>
              </a:rPr>
              <a:t>Equity Data</a:t>
            </a:r>
          </a:p>
        </p:txBody>
      </p:sp>
      <p:sp>
        <p:nvSpPr>
          <p:cNvPr id="38915" name="Text Box 10"/>
          <p:cNvSpPr txBox="1">
            <a:spLocks noChangeArrowheads="1"/>
          </p:cNvSpPr>
          <p:nvPr/>
        </p:nvSpPr>
        <p:spPr bwMode="auto">
          <a:xfrm>
            <a:off x="1219200" y="58674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Source: </a:t>
            </a:r>
            <a:r>
              <a:rPr lang="en-US" altLang="en-US" sz="1800" b="0">
                <a:latin typeface="Arial" panose="020B0604020202020204" pitchFamily="34" charset="0"/>
                <a:hlinkClick r:id="rId3"/>
              </a:rPr>
              <a:t>http://finance.yahoo.com</a:t>
            </a:r>
            <a:endParaRPr lang="en-US" altLang="en-US" sz="1800" b="0">
              <a:latin typeface="Arial" panose="020B0604020202020204" pitchFamily="34" charset="0"/>
            </a:endParaRPr>
          </a:p>
        </p:txBody>
      </p:sp>
      <p:pic>
        <p:nvPicPr>
          <p:cNvPr id="38916" name="Picture 9" descr="C:\Users\travisd\Desktop\EKU Courses\McGraw Updates Summer 2012\New JPEGs\JPG\ch12\ros34752_unf1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408113"/>
            <a:ext cx="739140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 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4582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/>
              <a:t>After studying this chapter, you should be able to:</a:t>
            </a:r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LO1 </a:t>
            </a:r>
            <a:r>
              <a:rPr lang="en-US" altLang="en-US" sz="2400"/>
              <a:t>Determine a firm's cost of equity capital.</a:t>
            </a:r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LO2</a:t>
            </a:r>
            <a:r>
              <a:rPr lang="en-US" altLang="en-US" sz="2400"/>
              <a:t> Determine a firm's cost of debt.</a:t>
            </a:r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LO3</a:t>
            </a:r>
            <a:r>
              <a:rPr lang="en-US" altLang="en-US" sz="2400"/>
              <a:t> Determine a firm's overall cost of capital.</a:t>
            </a:r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LO4</a:t>
            </a:r>
            <a:r>
              <a:rPr lang="en-US" altLang="en-US" sz="2400"/>
              <a:t> Identify some of the pitfalls associated with a firm's overall cost of capital and what to do about them.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7"/>
          <p:cNvSpPr txBox="1">
            <a:spLocks noChangeArrowheads="1"/>
          </p:cNvSpPr>
          <p:nvPr/>
        </p:nvSpPr>
        <p:spPr bwMode="auto">
          <a:xfrm>
            <a:off x="277813" y="58674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Source: </a:t>
            </a:r>
            <a:r>
              <a:rPr lang="en-US" altLang="en-US" sz="1800" b="0">
                <a:latin typeface="Arial" panose="020B0604020202020204" pitchFamily="34" charset="0"/>
                <a:hlinkClick r:id="rId3"/>
              </a:rPr>
              <a:t>http://finance.yahoo.com</a:t>
            </a: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40963" name="Rectangle 12"/>
          <p:cNvSpPr>
            <a:spLocks noChangeArrowheads="1"/>
          </p:cNvSpPr>
          <p:nvPr/>
        </p:nvSpPr>
        <p:spPr bwMode="auto">
          <a:xfrm>
            <a:off x="609600" y="2286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Arial" panose="020B0604020202020204" pitchFamily="34" charset="0"/>
              </a:rPr>
              <a:t>Eastman Chemical – 2</a:t>
            </a:r>
            <a:br>
              <a:rPr lang="en-US" altLang="en-US" sz="400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Dividend Growth</a:t>
            </a:r>
          </a:p>
        </p:txBody>
      </p:sp>
      <p:pic>
        <p:nvPicPr>
          <p:cNvPr id="40964" name="Picture 7" descr="C:\Users\travisd\Desktop\EKU Courses\McGraw Updates Summer 2012\New JPEGs\JPG\ch12\ros34752_unf12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458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1"/>
          <p:cNvSpPr>
            <a:spLocks noChangeArrowheads="1"/>
          </p:cNvSpPr>
          <p:nvPr/>
        </p:nvSpPr>
        <p:spPr bwMode="auto">
          <a:xfrm>
            <a:off x="3276600" y="6269038"/>
            <a:ext cx="5497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  <a:hlinkClick r:id="rId5"/>
              </a:rPr>
              <a:t>http://www.investopedia.com/terms/p/pegratio.asp</a:t>
            </a:r>
            <a:endParaRPr lang="en-US" altLang="en-US" sz="1800" b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229475" cy="563563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Eastman Chemical - 3 </a:t>
            </a:r>
            <a:br>
              <a:rPr lang="en-US" altLang="en-US" sz="2400"/>
            </a:br>
            <a:r>
              <a:rPr lang="en-US" altLang="en-US" sz="3200"/>
              <a:t>Beta and Shares Outstanding</a:t>
            </a:r>
          </a:p>
        </p:txBody>
      </p:sp>
      <p:sp>
        <p:nvSpPr>
          <p:cNvPr id="43011" name="Text Box 9"/>
          <p:cNvSpPr txBox="1">
            <a:spLocks noChangeArrowheads="1"/>
          </p:cNvSpPr>
          <p:nvPr/>
        </p:nvSpPr>
        <p:spPr bwMode="auto">
          <a:xfrm>
            <a:off x="228600" y="63246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Source: </a:t>
            </a:r>
            <a:r>
              <a:rPr lang="en-US" altLang="en-US" sz="1800" b="0">
                <a:latin typeface="Arial" panose="020B0604020202020204" pitchFamily="34" charset="0"/>
                <a:hlinkClick r:id="rId3"/>
              </a:rPr>
              <a:t>http://finance.yahoo.com</a:t>
            </a:r>
            <a:endParaRPr lang="en-US" altLang="en-US" sz="1800" b="0">
              <a:latin typeface="Arial" panose="020B0604020202020204" pitchFamily="34" charset="0"/>
            </a:endParaRPr>
          </a:p>
        </p:txBody>
      </p:sp>
      <p:pic>
        <p:nvPicPr>
          <p:cNvPr id="43012" name="Picture 10" descr="C:\Users\travisd\Desktop\EKU Courses\McGraw Updates Summer 2012\New JPEGs\JPG\ch12\ros34752_unf12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6294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5575"/>
            <a:ext cx="6705600" cy="1095375"/>
          </a:xfrm>
          <a:noFill/>
          <a:extLst>
            <a:ext uri="{91240B29-F687-4F45-9708-019B960494DF}">
              <a14:hiddenLine xmlns:a14="http://schemas.microsoft.com/office/drawing/2010/main" w="3810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Eastman Chemical - 4 </a:t>
            </a:r>
            <a:br>
              <a:rPr lang="en-US" altLang="en-US" sz="2400"/>
            </a:br>
            <a:r>
              <a:rPr lang="en-US" altLang="en-US" sz="3200"/>
              <a:t>Dividends</a:t>
            </a: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228600" y="63246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Source: </a:t>
            </a:r>
            <a:r>
              <a:rPr lang="en-US" altLang="en-US" sz="1800" b="0">
                <a:latin typeface="Arial" panose="020B0604020202020204" pitchFamily="34" charset="0"/>
                <a:hlinkClick r:id="rId3"/>
              </a:rPr>
              <a:t>http://finance.yahoo.com</a:t>
            </a:r>
            <a:endParaRPr lang="en-US" altLang="en-US" sz="1800" b="0">
              <a:latin typeface="Arial" panose="020B0604020202020204" pitchFamily="34" charset="0"/>
            </a:endParaRPr>
          </a:p>
        </p:txBody>
      </p:sp>
      <p:pic>
        <p:nvPicPr>
          <p:cNvPr id="45060" name="Picture 2" descr="C:\Users\travisd\Desktop\EKU Courses\McGraw Updates Summer 2012\New JPEGs\JPG\ch12\ros34752_unf12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8486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01000" cy="1295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030A0"/>
                </a:solidFill>
              </a:rPr>
              <a:t>Eastman Chemical - 5</a:t>
            </a:r>
            <a:br>
              <a:rPr lang="en-US" altLang="en-US" sz="3200">
                <a:solidFill>
                  <a:srgbClr val="7030A0"/>
                </a:solidFill>
              </a:rPr>
            </a:br>
            <a:r>
              <a:rPr lang="en-US" altLang="en-US" sz="3200">
                <a:solidFill>
                  <a:srgbClr val="7030A0"/>
                </a:solidFill>
              </a:rPr>
              <a:t>Cost of Equity - SML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457325"/>
            <a:ext cx="8534400" cy="4800600"/>
          </a:xfrm>
        </p:spPr>
        <p:txBody>
          <a:bodyPr/>
          <a:lstStyle/>
          <a:p>
            <a:pPr eaLnBrk="1" hangingPunct="1"/>
            <a:r>
              <a:rPr lang="en-US" altLang="en-US" sz="2800"/>
              <a:t>Beta:	Yahoo Finance		2.31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			</a:t>
            </a:r>
            <a:r>
              <a:rPr lang="en-US" altLang="en-US"/>
              <a:t>Value Line		1.25 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			</a:t>
            </a:r>
            <a:r>
              <a:rPr lang="en-US" altLang="en-US" sz="2400"/>
              <a:t>(1.25 is a more reasonable value)	</a:t>
            </a:r>
          </a:p>
          <a:p>
            <a:pPr eaLnBrk="1" hangingPunct="1"/>
            <a:r>
              <a:rPr lang="en-US" altLang="en-US" sz="2800"/>
              <a:t>T-Bill rate = 0.05% (</a:t>
            </a:r>
            <a:r>
              <a:rPr lang="en-US" altLang="en-US" sz="2400"/>
              <a:t>Yahoo Finance bonds section)</a:t>
            </a:r>
          </a:p>
          <a:p>
            <a:pPr eaLnBrk="1" hangingPunct="1"/>
            <a:r>
              <a:rPr lang="en-US" altLang="en-US" sz="2800"/>
              <a:t>Market Risk Premium = 7% (assumed)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Cost of Equity (SML) = 0.05% + (1.25)(7%)       				     = 8.80%	</a:t>
            </a:r>
          </a:p>
        </p:txBody>
      </p:sp>
      <p:graphicFrame>
        <p:nvGraphicFramePr>
          <p:cNvPr id="4710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057400" y="5964238"/>
          <a:ext cx="48006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Equation" r:id="rId4" imgW="1866090" imgH="215806" progId="Equation.3">
                  <p:embed/>
                </p:oleObj>
              </mc:Choice>
              <mc:Fallback>
                <p:oleObj name="Equation" r:id="rId4" imgW="1866090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964238"/>
                        <a:ext cx="4800600" cy="6064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1219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030A0"/>
                </a:solidFill>
              </a:rPr>
              <a:t>Eastman Chemical - 6 </a:t>
            </a:r>
            <a:br>
              <a:rPr lang="en-US" altLang="en-US" sz="3200">
                <a:solidFill>
                  <a:srgbClr val="7030A0"/>
                </a:solidFill>
              </a:rPr>
            </a:br>
            <a:r>
              <a:rPr lang="en-US" altLang="en-US" sz="3200">
                <a:solidFill>
                  <a:srgbClr val="7030A0"/>
                </a:solidFill>
              </a:rPr>
              <a:t>Cost of Equity - DCF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8763"/>
            <a:ext cx="7848600" cy="4495800"/>
          </a:xfrm>
        </p:spPr>
        <p:txBody>
          <a:bodyPr/>
          <a:lstStyle/>
          <a:p>
            <a:pPr eaLnBrk="1" hangingPunct="1"/>
            <a:r>
              <a:rPr lang="en-US" altLang="en-US" sz="2800"/>
              <a:t>Growth rate			7.67%</a:t>
            </a:r>
          </a:p>
          <a:p>
            <a:pPr eaLnBrk="1" hangingPunct="1"/>
            <a:r>
              <a:rPr lang="en-US" altLang="en-US" sz="2800"/>
              <a:t>Last dividend		$1.04</a:t>
            </a:r>
          </a:p>
          <a:p>
            <a:pPr eaLnBrk="1" hangingPunct="1"/>
            <a:r>
              <a:rPr lang="en-US" altLang="en-US" sz="2800"/>
              <a:t>Stock price 			$53.74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Cost of Equity (DCF) = 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				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				 </a:t>
            </a:r>
          </a:p>
        </p:txBody>
      </p:sp>
      <p:graphicFrame>
        <p:nvGraphicFramePr>
          <p:cNvPr id="4915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772025" y="3267075"/>
          <a:ext cx="4281488" cy="275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Equation" r:id="rId4" imgW="1727200" imgH="1066800" progId="Equation.3">
                  <p:embed/>
                </p:oleObj>
              </mc:Choice>
              <mc:Fallback>
                <p:oleObj name="Equation" r:id="rId4" imgW="1727200" imgH="1066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3267075"/>
                        <a:ext cx="4281488" cy="275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4724400" y="3267075"/>
            <a:ext cx="2438400" cy="11525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3810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030A0"/>
                </a:solidFill>
              </a:rPr>
              <a:t>Eastman Chemical - 7 </a:t>
            </a:r>
            <a:br>
              <a:rPr lang="en-US" altLang="en-US" sz="3200">
                <a:solidFill>
                  <a:srgbClr val="7030A0"/>
                </a:solidFill>
              </a:rPr>
            </a:br>
            <a:r>
              <a:rPr lang="en-US" altLang="en-US" sz="3200">
                <a:solidFill>
                  <a:srgbClr val="7030A0"/>
                </a:solidFill>
              </a:rPr>
              <a:t>Cost of Equity</a:t>
            </a:r>
          </a:p>
        </p:txBody>
      </p:sp>
      <p:graphicFrame>
        <p:nvGraphicFramePr>
          <p:cNvPr id="302122" name="Group 42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7772400" cy="3276600"/>
        </p:xfrm>
        <a:graphic>
          <a:graphicData uri="http://schemas.openxmlformats.org/drawingml/2006/table">
            <a:tbl>
              <a:tblPr/>
              <a:tblGrid>
                <a:gridCol w="4553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8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3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of Equity 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Estimated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DCF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220" name="Rectangle 43"/>
          <p:cNvSpPr>
            <a:spLocks noChangeArrowheads="1"/>
          </p:cNvSpPr>
          <p:nvPr/>
        </p:nvSpPr>
        <p:spPr bwMode="auto">
          <a:xfrm>
            <a:off x="609600" y="1524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3810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Eastman Chemical - 8 </a:t>
            </a:r>
            <a:br>
              <a:rPr lang="en-US" altLang="en-US" sz="3200"/>
            </a:br>
            <a:r>
              <a:rPr lang="en-US" altLang="en-US" sz="3200"/>
              <a:t>Bond Data</a:t>
            </a:r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457200" y="6096000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Source: </a:t>
            </a:r>
            <a:r>
              <a:rPr lang="en-US" altLang="en-US" sz="1800" b="0">
                <a:latin typeface="Arial" panose="020B0604020202020204" pitchFamily="34" charset="0"/>
                <a:hlinkClick r:id="rId3"/>
              </a:rPr>
              <a:t>http://www.sec.gov</a:t>
            </a: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53252" name="Rectangle 7"/>
          <p:cNvSpPr>
            <a:spLocks noChangeArrowheads="1"/>
          </p:cNvSpPr>
          <p:nvPr/>
        </p:nvSpPr>
        <p:spPr bwMode="auto">
          <a:xfrm>
            <a:off x="609600" y="22860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3253" name="Picture 7" descr="C:\Users\travisd\Desktop\EKU Courses\McGraw Updates Summer 2012\New JPEGs\JPG\ch12\ros34752_untb12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787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800100" y="304800"/>
            <a:ext cx="7620000" cy="1143000"/>
          </a:xfrm>
        </p:spPr>
        <p:txBody>
          <a:bodyPr/>
          <a:lstStyle/>
          <a:p>
            <a:r>
              <a:rPr lang="en-US" altLang="en-US">
                <a:cs typeface="Arial" panose="020B0604020202020204" pitchFamily="34" charset="0"/>
              </a:rPr>
              <a:t>How to Find Cost of Debt</a:t>
            </a:r>
          </a:p>
        </p:txBody>
      </p:sp>
      <p:sp>
        <p:nvSpPr>
          <p:cNvPr id="55299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cs typeface="Arial" panose="020B0604020202020204" pitchFamily="34" charset="0"/>
              </a:rPr>
              <a:t>Method 1: Ask an investment banker what the coupon rate would be on new debt.</a:t>
            </a:r>
          </a:p>
          <a:p>
            <a:pPr>
              <a:lnSpc>
                <a:spcPct val="90000"/>
              </a:lnSpc>
            </a:pPr>
            <a:endParaRPr lang="en-US" altLang="en-US" sz="280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>
                <a:cs typeface="Arial" panose="020B0604020202020204" pitchFamily="34" charset="0"/>
              </a:rPr>
              <a:t>Method 2: Find the bond rating for the company and use the yield on other bonds with a similar rating.</a:t>
            </a:r>
          </a:p>
          <a:p>
            <a:pPr>
              <a:lnSpc>
                <a:spcPct val="90000"/>
              </a:lnSpc>
            </a:pPr>
            <a:endParaRPr lang="en-US" altLang="en-US" sz="280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>
                <a:cs typeface="Arial" panose="020B0604020202020204" pitchFamily="34" charset="0"/>
              </a:rPr>
              <a:t>Method 3: Find the yield on the company’s debt, if it has any.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71450"/>
            <a:ext cx="8229600" cy="1143000"/>
          </a:xfrm>
          <a:noFill/>
          <a:extLst>
            <a:ext uri="{91240B29-F687-4F45-9708-019B960494DF}">
              <a14:hiddenLine xmlns:a14="http://schemas.microsoft.com/office/drawing/2010/main" w="3810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Eastman Chemical - 9</a:t>
            </a:r>
            <a:br>
              <a:rPr lang="en-US" altLang="en-US" sz="4000"/>
            </a:br>
            <a:r>
              <a:rPr lang="en-US" altLang="en-US" sz="3200"/>
              <a:t>Cost of Debt</a:t>
            </a:r>
          </a:p>
        </p:txBody>
      </p:sp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347663" y="51054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For Eastman, the cost of debt is similar when using either    book values or market values. </a:t>
            </a:r>
          </a:p>
        </p:txBody>
      </p: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6325" name="Picture 7" descr="C:\Users\travisd\Desktop\EKU Courses\McGraw Updates Summer 2012\New JPEGs\JPG\ch12\ros34752_untb1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4450"/>
            <a:ext cx="8272463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1295400"/>
            <a:ext cx="84582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Capital structure weights (market values):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E = 136.92 million x $53.74 = $7.358 billion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D = 1.661 billion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V = $7.358 + 1.661 = 9.019 billion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E/V = 7.358 / 9.019 = .82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D/V = 1.661 / 9.019 = .18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Tax rate (assumed) = 35% 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WACC = .82(9.28%) + .18(3.81%)(1-.35) = 8.02%  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38100">
                <a:solidFill>
                  <a:srgbClr val="8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Eastman Chemical - 10</a:t>
            </a:r>
            <a:br>
              <a:rPr lang="en-US" altLang="en-US" sz="3200"/>
            </a:br>
            <a:r>
              <a:rPr lang="en-US" altLang="en-US" sz="3200"/>
              <a:t>WACC</a:t>
            </a:r>
          </a:p>
        </p:txBody>
      </p: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457200" y="1524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0188" y="4114800"/>
            <a:ext cx="8609012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400" kern="0" dirty="0"/>
              <a:t>WACC = (E/V) x R</a:t>
            </a:r>
            <a:r>
              <a:rPr lang="en-US" altLang="en-US" sz="2400" kern="0" baseline="-25000" dirty="0"/>
              <a:t>E </a:t>
            </a:r>
            <a:r>
              <a:rPr lang="en-US" altLang="en-US" sz="2400" kern="0" dirty="0"/>
              <a:t>+</a:t>
            </a:r>
            <a:r>
              <a:rPr lang="en-US" altLang="en-US" sz="2400" kern="0" baseline="-25000" dirty="0"/>
              <a:t> </a:t>
            </a:r>
            <a:r>
              <a:rPr lang="en-US" altLang="en-US" sz="2400" kern="0" dirty="0"/>
              <a:t>(P/V) x R</a:t>
            </a:r>
            <a:r>
              <a:rPr lang="en-US" altLang="en-US" sz="2400" kern="0" baseline="-25000" dirty="0"/>
              <a:t>P +  </a:t>
            </a:r>
            <a:r>
              <a:rPr lang="en-US" altLang="en-US" sz="2400" kern="0" dirty="0"/>
              <a:t>(D/V) x R</a:t>
            </a:r>
            <a:r>
              <a:rPr lang="en-US" altLang="en-US" sz="2400" kern="0" baseline="-25000" dirty="0"/>
              <a:t>D x </a:t>
            </a:r>
            <a:r>
              <a:rPr lang="en-US" altLang="en-US" sz="2400" kern="0" dirty="0"/>
              <a:t>(1- T</a:t>
            </a:r>
            <a:r>
              <a:rPr lang="en-US" altLang="en-US" sz="2400" kern="0" baseline="-25000" dirty="0"/>
              <a:t>C</a:t>
            </a:r>
            <a:r>
              <a:rPr lang="en-US" altLang="en-US" sz="2400" kern="0" dirty="0"/>
              <a:t>)</a:t>
            </a:r>
            <a:endParaRPr lang="en-US" altLang="en-US" sz="2400" kern="0" baseline="-25000" dirty="0"/>
          </a:p>
        </p:txBody>
      </p:sp>
      <p:graphicFrame>
        <p:nvGraphicFramePr>
          <p:cNvPr id="6" name="Group 42"/>
          <p:cNvGraphicFramePr>
            <a:graphicFrameLocks/>
          </p:cNvGraphicFramePr>
          <p:nvPr/>
        </p:nvGraphicFramePr>
        <p:xfrm>
          <a:off x="5486400" y="2052638"/>
          <a:ext cx="3276600" cy="1843086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of Equity Method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Estimated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Value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SML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8.80%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DCF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9.75%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9.28%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53440" y="1508124"/>
          <a:ext cx="7498080" cy="4267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228600"/>
            <a:ext cx="8553450" cy="1050925"/>
          </a:xfrm>
        </p:spPr>
        <p:txBody>
          <a:bodyPr/>
          <a:lstStyle/>
          <a:p>
            <a:r>
              <a:rPr lang="en-US" altLang="en-US">
                <a:solidFill>
                  <a:srgbClr val="7030A0"/>
                </a:solidFill>
                <a:cs typeface="Arial" panose="020B0604020202020204" pitchFamily="34" charset="0"/>
              </a:rPr>
              <a:t>What Types of Long-term</a:t>
            </a:r>
            <a:br>
              <a:rPr lang="en-US" altLang="en-US">
                <a:solidFill>
                  <a:srgbClr val="7030A0"/>
                </a:solidFill>
                <a:cs typeface="Arial" panose="020B0604020202020204" pitchFamily="34" charset="0"/>
              </a:rPr>
            </a:br>
            <a:r>
              <a:rPr lang="en-US" altLang="en-US">
                <a:solidFill>
                  <a:srgbClr val="7030A0"/>
                </a:solidFill>
                <a:cs typeface="Arial" panose="020B0604020202020204" pitchFamily="34" charset="0"/>
              </a:rPr>
              <a:t> Capital do Firms Use?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/>
              <a:t>Risk-Adjusted WACC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057400"/>
            <a:ext cx="84582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/>
              <a:t>A firm’s WACC reflects the risk of an </a:t>
            </a:r>
            <a:r>
              <a:rPr lang="en-US" altLang="en-US" sz="2400" u="sng"/>
              <a:t>average</a:t>
            </a:r>
            <a:r>
              <a:rPr lang="en-US" altLang="en-US" sz="2400"/>
              <a:t> project undertaken by the firm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“Average” </a:t>
            </a:r>
            <a:r>
              <a:rPr lang="en-US" altLang="en-US" sz="2400">
                <a:sym typeface="Wingdings 3" panose="05040102010807070707" pitchFamily="18" charset="2"/>
              </a:rPr>
              <a:t> </a:t>
            </a:r>
            <a:r>
              <a:rPr lang="en-US" altLang="en-US" sz="2400"/>
              <a:t>risk = the firm’s current operations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/>
              <a:t>Different divisions/projects may have different risks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The division’s or project’s WACC should be adjusted to reflect the appropriate risk and capital structure</a:t>
            </a:r>
          </a:p>
        </p:txBody>
      </p:sp>
      <p:sp>
        <p:nvSpPr>
          <p:cNvPr id="60420" name="Rectangle 1"/>
          <p:cNvSpPr>
            <a:spLocks noChangeArrowheads="1"/>
          </p:cNvSpPr>
          <p:nvPr/>
        </p:nvSpPr>
        <p:spPr bwMode="auto">
          <a:xfrm>
            <a:off x="2505075" y="254000"/>
            <a:ext cx="428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Arial" panose="020B0604020202020204" pitchFamily="34" charset="0"/>
                <a:hlinkClick r:id="rId3"/>
              </a:rPr>
              <a:t>http://thatswacc.com</a:t>
            </a:r>
            <a:endParaRPr lang="en-US" altLang="en-US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053"/>
          <p:cNvSpPr>
            <a:spLocks noGrp="1" noChangeArrowheads="1"/>
          </p:cNvSpPr>
          <p:nvPr>
            <p:ph type="title"/>
          </p:nvPr>
        </p:nvSpPr>
        <p:spPr>
          <a:xfrm>
            <a:off x="285750" y="304800"/>
            <a:ext cx="8553450" cy="898525"/>
          </a:xfrm>
        </p:spPr>
        <p:txBody>
          <a:bodyPr/>
          <a:lstStyle/>
          <a:p>
            <a:r>
              <a:rPr lang="en-US" altLang="en-US" sz="2800">
                <a:cs typeface="Arial" panose="020B0604020202020204" pitchFamily="34" charset="0"/>
              </a:rPr>
              <a:t>What Factors Influence a Company’s WACC?</a:t>
            </a:r>
          </a:p>
        </p:txBody>
      </p:sp>
      <p:sp>
        <p:nvSpPr>
          <p:cNvPr id="72707" name="Rectangle 2054"/>
          <p:cNvSpPr>
            <a:spLocks noGrp="1" noChangeArrowheads="1"/>
          </p:cNvSpPr>
          <p:nvPr>
            <p:ph type="body" idx="1"/>
          </p:nvPr>
        </p:nvSpPr>
        <p:spPr>
          <a:xfrm>
            <a:off x="304800" y="1431925"/>
            <a:ext cx="8534400" cy="1828800"/>
          </a:xfrm>
        </p:spPr>
        <p:txBody>
          <a:bodyPr/>
          <a:lstStyle/>
          <a:p>
            <a:pPr algn="just"/>
            <a:r>
              <a:rPr lang="en-US" altLang="en-US" sz="2400">
                <a:cs typeface="Arial" panose="020B0604020202020204" pitchFamily="34" charset="0"/>
              </a:rPr>
              <a:t>Market conditions, especially interest rates and tax rates.</a:t>
            </a:r>
          </a:p>
          <a:p>
            <a:pPr algn="just"/>
            <a:r>
              <a:rPr lang="en-US" altLang="en-US" sz="2400">
                <a:cs typeface="Arial" panose="020B0604020202020204" pitchFamily="34" charset="0"/>
              </a:rPr>
              <a:t>The firm’s capital structure and dividend policy.</a:t>
            </a:r>
          </a:p>
          <a:p>
            <a:pPr algn="just"/>
            <a:r>
              <a:rPr lang="en-US" altLang="en-US" sz="2400">
                <a:cs typeface="Arial" panose="020B0604020202020204" pitchFamily="34" charset="0"/>
              </a:rPr>
              <a:t>The firm’s investment policy.  Firms with riskier projects generally have a higher WACC.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0" y="326072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eaLnBrk="1" hangingPunct="1">
              <a:defRPr/>
            </a:pPr>
            <a:r>
              <a:rPr lang="en-US" sz="2800" b="1" kern="0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Is the firm’s WACC correct for each division?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419100" y="4237038"/>
            <a:ext cx="830580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/>
          <a:lstStyle/>
          <a:p>
            <a:pPr marL="342900" indent="-342900" eaLnBrk="1" hangingPunct="1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latin typeface="Bookman Old Style" panose="02050604050505020204" pitchFamily="18" charset="0"/>
              </a:rPr>
              <a:t>NO!  The composite WACC reflects the risk of an average project undertaken by the firm.</a:t>
            </a:r>
          </a:p>
          <a:p>
            <a:pPr marL="342900" indent="-342900" eaLnBrk="1" hangingPunct="1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latin typeface="Bookman Old Style" panose="02050604050505020204" pitchFamily="18" charset="0"/>
              </a:rPr>
              <a:t>Different divisions may have different risks.  The division’s WACC should be adjusted to reflect the division’s risk and capital structure</a:t>
            </a:r>
            <a:r>
              <a:rPr lang="en-US" sz="2400" kern="0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41325"/>
            <a:ext cx="8321675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Cost of Capital Basics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839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803275" algn="l"/>
              </a:tabLst>
            </a:pPr>
            <a:r>
              <a:rPr lang="en-US" altLang="en-US" sz="2400"/>
              <a:t>The cost to a firm for capital funding = the return to the providers of those funds</a:t>
            </a:r>
          </a:p>
          <a:p>
            <a:pPr marL="803275" lvl="1" indent="-346075" eaLnBrk="1" hangingPunct="1">
              <a:lnSpc>
                <a:spcPct val="90000"/>
              </a:lnSpc>
              <a:tabLst>
                <a:tab pos="803275" algn="l"/>
              </a:tabLst>
            </a:pPr>
            <a:r>
              <a:rPr lang="en-US" altLang="en-US" sz="2400"/>
              <a:t>The return earned on assets depends on the risk of those assets</a:t>
            </a:r>
          </a:p>
          <a:p>
            <a:pPr marL="803275" lvl="1" indent="-346075" eaLnBrk="1" hangingPunct="1">
              <a:lnSpc>
                <a:spcPct val="90000"/>
              </a:lnSpc>
              <a:tabLst>
                <a:tab pos="803275" algn="l"/>
              </a:tabLst>
            </a:pPr>
            <a:r>
              <a:rPr lang="en-US" altLang="en-US" sz="2400"/>
              <a:t>A firm’s cost of capital indicates how the  market views the risk of the firm’s assets</a:t>
            </a:r>
          </a:p>
          <a:p>
            <a:pPr marL="803275" lvl="1" indent="-346075" eaLnBrk="1" hangingPunct="1">
              <a:lnSpc>
                <a:spcPct val="90000"/>
              </a:lnSpc>
              <a:tabLst>
                <a:tab pos="803275" algn="l"/>
              </a:tabLst>
            </a:pPr>
            <a:r>
              <a:rPr lang="en-US" altLang="en-US" sz="2400"/>
              <a:t>A firm must earn at least the required return to compensate investors for the financing they have provided</a:t>
            </a:r>
          </a:p>
          <a:p>
            <a:pPr marL="803275" lvl="1" indent="-346075" eaLnBrk="1" hangingPunct="1">
              <a:lnSpc>
                <a:spcPct val="90000"/>
              </a:lnSpc>
              <a:tabLst>
                <a:tab pos="803275" algn="l"/>
              </a:tabLst>
            </a:pPr>
            <a:r>
              <a:rPr lang="en-US" altLang="en-US" sz="2400"/>
              <a:t>The required return is the same as the appropriate discount rate</a:t>
            </a:r>
          </a:p>
          <a:p>
            <a:pPr marL="803275" lvl="1" indent="-346075" eaLnBrk="1" hangingPunct="1">
              <a:lnSpc>
                <a:spcPct val="90000"/>
              </a:lnSpc>
              <a:tabLst>
                <a:tab pos="803275" algn="l"/>
              </a:tabLst>
            </a:pPr>
            <a:endParaRPr lang="en-US" altLang="en-US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Cost of Equity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5413"/>
            <a:ext cx="8382000" cy="4525962"/>
          </a:xfrm>
        </p:spPr>
        <p:txBody>
          <a:bodyPr/>
          <a:lstStyle/>
          <a:p>
            <a:pPr eaLnBrk="1" hangingPunct="1"/>
            <a:r>
              <a:rPr lang="en-US" altLang="en-US" sz="2800"/>
              <a:t>The cost of equity is the return required by equity investors given the risk of the cash flows from the firm</a:t>
            </a:r>
          </a:p>
          <a:p>
            <a:pPr eaLnBrk="1" hangingPunct="1"/>
            <a:r>
              <a:rPr lang="en-US" altLang="en-US" sz="2800"/>
              <a:t>Two major methods for determining the cost of equity</a:t>
            </a:r>
          </a:p>
          <a:p>
            <a:pPr lvl="3" eaLnBrk="1" hangingPunct="1">
              <a:buFontTx/>
              <a:buNone/>
            </a:pPr>
            <a:r>
              <a:rPr lang="en-US" altLang="en-US" sz="2800"/>
              <a:t>- Dividend growth model</a:t>
            </a:r>
          </a:p>
          <a:p>
            <a:pPr lvl="3" eaLnBrk="1" hangingPunct="1">
              <a:buFontTx/>
              <a:buNone/>
            </a:pPr>
            <a:r>
              <a:rPr lang="en-US" altLang="en-US" sz="2800"/>
              <a:t>- SML or CAPM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575"/>
            <a:ext cx="86868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/>
              <a:t>The Dividend Growth Model Approach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305800" cy="3592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	</a:t>
            </a:r>
            <a:r>
              <a:rPr lang="en-US" altLang="en-US" sz="2400"/>
              <a:t>Start with the dividend growth model formula and rearrange to solve for </a:t>
            </a:r>
            <a:r>
              <a:rPr lang="en-US" altLang="en-US" sz="2400" i="1"/>
              <a:t>R</a:t>
            </a:r>
            <a:r>
              <a:rPr lang="en-US" altLang="en-US" sz="2400" i="1" baseline="-25000"/>
              <a:t>E</a:t>
            </a:r>
            <a:endParaRPr lang="en-US" altLang="en-US" sz="2400" i="1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486025" y="2438400"/>
          <a:ext cx="3276600" cy="274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4" imgW="863225" imgH="888614" progId="Equation.3">
                  <p:embed/>
                </p:oleObj>
              </mc:Choice>
              <mc:Fallback>
                <p:oleObj name="Equation" r:id="rId4" imgW="863225" imgH="88861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2438400"/>
                        <a:ext cx="3276600" cy="274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190750" y="2209800"/>
            <a:ext cx="4343400" cy="3505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Example: Dividend Growth Model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5059363"/>
          </a:xfrm>
        </p:spPr>
        <p:txBody>
          <a:bodyPr/>
          <a:lstStyle/>
          <a:p>
            <a:pPr eaLnBrk="1" hangingPunct="1"/>
            <a:r>
              <a:rPr lang="en-US" altLang="en-US" sz="2800"/>
              <a:t>Your company is expected to pay a dividend of $4.40 per share next year. (</a:t>
            </a:r>
            <a:r>
              <a:rPr lang="en-US" altLang="en-US" sz="2800" i="1"/>
              <a:t>D</a:t>
            </a:r>
            <a:r>
              <a:rPr lang="en-US" altLang="en-US" sz="2800" i="1" baseline="-25000"/>
              <a:t>1</a:t>
            </a:r>
            <a:r>
              <a:rPr lang="en-US" altLang="en-US" sz="2800"/>
              <a:t>)</a:t>
            </a:r>
          </a:p>
          <a:p>
            <a:pPr eaLnBrk="1" hangingPunct="1"/>
            <a:r>
              <a:rPr lang="en-US" altLang="en-US" sz="2800"/>
              <a:t>Dividends have grown at a steady rate of 5.1% per year and the market expects that to continue. (</a:t>
            </a:r>
            <a:r>
              <a:rPr lang="en-US" altLang="en-US" sz="2800" i="1"/>
              <a:t>g</a:t>
            </a:r>
            <a:r>
              <a:rPr lang="en-US" altLang="en-US" sz="2800"/>
              <a:t>)</a:t>
            </a:r>
          </a:p>
          <a:p>
            <a:pPr eaLnBrk="1" hangingPunct="1"/>
            <a:r>
              <a:rPr lang="en-US" altLang="en-US" sz="2800"/>
              <a:t>The current stock price is $50. (</a:t>
            </a:r>
            <a:r>
              <a:rPr lang="en-US" altLang="en-US" sz="2800" i="1"/>
              <a:t>P</a:t>
            </a:r>
            <a:r>
              <a:rPr lang="en-US" altLang="en-US" sz="2800" i="1" baseline="-25000"/>
              <a:t>0</a:t>
            </a:r>
            <a:r>
              <a:rPr lang="en-US" altLang="en-US" sz="2800" i="1"/>
              <a:t>)</a:t>
            </a:r>
            <a:endParaRPr lang="en-US" altLang="en-US" sz="2800"/>
          </a:p>
          <a:p>
            <a:pPr eaLnBrk="1" hangingPunct="1"/>
            <a:r>
              <a:rPr lang="en-US" altLang="en-US" sz="2800"/>
              <a:t>What is the cost of equity?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2514600" y="4953000"/>
          <a:ext cx="47196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4" imgW="1663700" imgH="393700" progId="Equation.3">
                  <p:embed/>
                </p:oleObj>
              </mc:Choice>
              <mc:Fallback>
                <p:oleObj name="Equation" r:id="rId4" imgW="16637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953000"/>
                        <a:ext cx="471963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8763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sz="2800"/>
              <a:t>Example: Estimating the Dividend Growth Rate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01763"/>
            <a:ext cx="8667750" cy="4754562"/>
          </a:xfrm>
        </p:spPr>
        <p:txBody>
          <a:bodyPr/>
          <a:lstStyle/>
          <a:p>
            <a:pPr eaLnBrk="1" hangingPunct="1"/>
            <a:r>
              <a:rPr lang="en-US" altLang="en-US"/>
              <a:t>One method for estimating the growth rate is to use the historical average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Year	Dividend	Percent Change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2009	1.23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2010	1.30		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2011	1.36		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2012	1.43		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2013	1.50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24200" y="2776538"/>
            <a:ext cx="449580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(1.30 – 1.23) / 1.23 = 5.7%</a:t>
            </a:r>
          </a:p>
          <a:p>
            <a:pPr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(1.36 – 1.30) / 1.30 = 4.6%</a:t>
            </a:r>
          </a:p>
          <a:p>
            <a:pPr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(1.43 – 1.36) / 1.36 = 5.1%</a:t>
            </a:r>
          </a:p>
          <a:p>
            <a:pPr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(1.50 – 1.43) / 1.43 = 4.9%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00100" y="5040313"/>
            <a:ext cx="739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Average = (5.7 + 4.6 + 5.1 + 4.9) / 4 = 5.1%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800100" y="2438400"/>
            <a:ext cx="693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838200" y="4995863"/>
            <a:ext cx="7162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/>
              <a:t>Advantages and Disadvantages of Dividend Growth Model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77250" cy="4525963"/>
          </a:xfrm>
        </p:spPr>
        <p:txBody>
          <a:bodyPr/>
          <a:lstStyle/>
          <a:p>
            <a:pPr eaLnBrk="1" hangingPunct="1"/>
            <a:r>
              <a:rPr lang="en-US" altLang="en-US" sz="3000"/>
              <a:t>Advantage – easy to understand and use</a:t>
            </a:r>
          </a:p>
          <a:p>
            <a:pPr eaLnBrk="1" hangingPunct="1"/>
            <a:r>
              <a:rPr lang="en-US" altLang="en-US" sz="3000"/>
              <a:t>Disadvantages</a:t>
            </a:r>
          </a:p>
          <a:p>
            <a:pPr lvl="1" eaLnBrk="1" hangingPunct="1"/>
            <a:r>
              <a:rPr lang="en-US" altLang="en-US" sz="2400"/>
              <a:t>Only applicable to companies currently paying dividends</a:t>
            </a:r>
          </a:p>
          <a:p>
            <a:pPr lvl="1" eaLnBrk="1" hangingPunct="1"/>
            <a:r>
              <a:rPr lang="en-US" altLang="en-US" sz="2400"/>
              <a:t>Not applicable if dividends aren’t growing at a reasonably constant rate</a:t>
            </a:r>
          </a:p>
          <a:p>
            <a:pPr lvl="1" eaLnBrk="1" hangingPunct="1"/>
            <a:r>
              <a:rPr lang="en-US" altLang="en-US" sz="2400"/>
              <a:t>Extremely sensitive to the estimated growth rate </a:t>
            </a:r>
          </a:p>
          <a:p>
            <a:pPr lvl="1" eaLnBrk="1" hangingPunct="1"/>
            <a:r>
              <a:rPr lang="en-US" altLang="en-US" sz="2400"/>
              <a:t>Does not explicitly consider risk</a:t>
            </a:r>
          </a:p>
        </p:txBody>
      </p:sp>
    </p:spTree>
  </p:cSld>
  <p:clrMapOvr>
    <a:masterClrMapping/>
  </p:clrMapOvr>
  <p:transition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4114&quot;&gt;&lt;/object&gt;&lt;object type=&quot;2&quot; unique_id=&quot;14115&quot;&gt;&lt;object type=&quot;3&quot; unique_id=&quot;14116&quot;&gt;&lt;property id=&quot;20148&quot; value=&quot;5&quot;/&gt;&lt;property id=&quot;20300&quot; value=&quot;Slide 1&quot;/&gt;&lt;property id=&quot;20307&quot; value=&quot;370&quot;/&gt;&lt;/object&gt;&lt;object type=&quot;3&quot; unique_id=&quot;14117&quot;&gt;&lt;property id=&quot;20148&quot; value=&quot;5&quot;/&gt;&lt;property id=&quot;20300&quot; value=&quot;Slide 2 - &amp;quot;Key Concepts and Skills&amp;quot;&quot;/&gt;&lt;property id=&quot;20307&quot; value=&quot;258&quot;/&gt;&lt;/object&gt;&lt;object type=&quot;3&quot; unique_id=&quot;14118&quot;&gt;&lt;property id=&quot;20148&quot; value=&quot;5&quot;/&gt;&lt;property id=&quot;20300&quot; value=&quot;Slide 3 - &amp;quot;Chapter Outline&amp;quot;&quot;/&gt;&lt;property id=&quot;20307&quot; value=&quot;259&quot;/&gt;&lt;/object&gt;&lt;object type=&quot;3&quot; unique_id=&quot;14119&quot;&gt;&lt;property id=&quot;20148&quot; value=&quot;5&quot;/&gt;&lt;property id=&quot;20300&quot; value=&quot;Slide 4 - &amp;quot;Cost of Capital Basics&amp;quot;&quot;/&gt;&lt;property id=&quot;20307&quot; value=&quot;337&quot;/&gt;&lt;/object&gt;&lt;object type=&quot;3&quot; unique_id=&quot;14120&quot;&gt;&lt;property id=&quot;20148&quot; value=&quot;5&quot;/&gt;&lt;property id=&quot;20300&quot; value=&quot;Slide 5 - &amp;quot;Cost of Equity&amp;quot;&quot;/&gt;&lt;property id=&quot;20307&quot; value=&quot;262&quot;/&gt;&lt;/object&gt;&lt;object type=&quot;3&quot; unique_id=&quot;14121&quot;&gt;&lt;property id=&quot;20148&quot; value=&quot;5&quot;/&gt;&lt;property id=&quot;20300&quot; value=&quot;Slide 6 - &amp;quot;The Dividend Growth Model Approach&amp;quot;&quot;/&gt;&lt;property id=&quot;20307&quot; value=&quot;263&quot;/&gt;&lt;/object&gt;&lt;object type=&quot;3&quot; unique_id=&quot;14122&quot;&gt;&lt;property id=&quot;20148&quot; value=&quot;5&quot;/&gt;&lt;property id=&quot;20300&quot; value=&quot;Slide 7 - &amp;quot;Example: Dividend Growth Model&amp;quot;&quot;/&gt;&lt;property id=&quot;20307&quot; value=&quot;264&quot;/&gt;&lt;/object&gt;&lt;object type=&quot;3&quot; unique_id=&quot;14123&quot;&gt;&lt;property id=&quot;20148&quot; value=&quot;5&quot;/&gt;&lt;property id=&quot;20300&quot; value=&quot;Slide 8 - &amp;quot;Example: Estimating the Dividend Growth Rate&amp;quot;&quot;/&gt;&lt;property id=&quot;20307&quot; value=&quot;265&quot;/&gt;&lt;/object&gt;&lt;object type=&quot;3&quot; unique_id=&quot;14124&quot;&gt;&lt;property id=&quot;20148&quot; value=&quot;5&quot;/&gt;&lt;property id=&quot;20300&quot; value=&quot;Slide 9 - &amp;quot;Advantages and Disadvantages of Dividend Growth Model&amp;quot;&quot;/&gt;&lt;property id=&quot;20307&quot; value=&quot;266&quot;/&gt;&lt;/object&gt;&lt;object type=&quot;3&quot; unique_id=&quot;14125&quot;&gt;&lt;property id=&quot;20148&quot; value=&quot;5&quot;/&gt;&lt;property id=&quot;20300&quot; value=&quot;Slide 10 - &amp;quot;The SML Approach&amp;quot;&quot;/&gt;&lt;property id=&quot;20307&quot; value=&quot;267&quot;/&gt;&lt;/object&gt;&lt;object type=&quot;3&quot; unique_id=&quot;14126&quot;&gt;&lt;property id=&quot;20148&quot; value=&quot;5&quot;/&gt;&lt;property id=&quot;20300&quot; value=&quot;Slide 11 - &amp;quot;Example: SML&amp;quot;&quot;/&gt;&lt;property id=&quot;20307&quot; value=&quot;268&quot;/&gt;&lt;/object&gt;&lt;object type=&quot;3&quot; unique_id=&quot;14127&quot;&gt;&lt;property id=&quot;20148&quot; value=&quot;5&quot;/&gt;&lt;property id=&quot;20300&quot; value=&quot;Slide 12 - &amp;quot;Advantages and Disadvantages of SML&amp;quot;&quot;/&gt;&lt;property id=&quot;20307&quot; value=&quot;269&quot;/&gt;&lt;/object&gt;&lt;object type=&quot;3&quot; unique_id=&quot;14128&quot;&gt;&lt;property id=&quot;20148&quot; value=&quot;5&quot;/&gt;&lt;property id=&quot;20300&quot; value=&quot;Slide 13 - &amp;quot;Example: Cost of Equity&amp;quot;&quot;/&gt;&lt;property id=&quot;20307&quot; value=&quot;270&quot;/&gt;&lt;/object&gt;&lt;object type=&quot;3&quot; unique_id=&quot;14129&quot;&gt;&lt;property id=&quot;20148&quot; value=&quot;5&quot;/&gt;&lt;property id=&quot;20300&quot; value=&quot;Slide 14 - &amp;quot;Cost of Debt&amp;quot;&quot;/&gt;&lt;property id=&quot;20307&quot; value=&quot;271&quot;/&gt;&lt;/object&gt;&lt;object type=&quot;3&quot; unique_id=&quot;14130&quot;&gt;&lt;property id=&quot;20148&quot; value=&quot;5&quot;/&gt;&lt;property id=&quot;20300&quot; value=&quot;Slide 15 - &amp;quot;Example: Cost of Debt&amp;quot;&quot;/&gt;&lt;property id=&quot;20307&quot; value=&quot;272&quot;/&gt;&lt;/object&gt;&lt;object type=&quot;3&quot; unique_id=&quot;14131&quot;&gt;&lt;property id=&quot;20148&quot; value=&quot;5&quot;/&gt;&lt;property id=&quot;20300&quot; value=&quot;Slide 16 - &amp;quot;Component Cost of Debt&amp;quot;&quot;/&gt;&lt;property id=&quot;20307&quot; value=&quot;342&quot;/&gt;&lt;/object&gt;&lt;object type=&quot;3&quot; unique_id=&quot;14132&quot;&gt;&lt;property id=&quot;20148&quot; value=&quot;5&quot;/&gt;&lt;property id=&quot;20300&quot; value=&quot;Slide 17 - &amp;quot;Cost of Preferred Stock&amp;quot;&quot;/&gt;&lt;property id=&quot;20307&quot; value=&quot;273&quot;/&gt;&lt;/object&gt;&lt;object type=&quot;3&quot; unique_id=&quot;14133&quot;&gt;&lt;property id=&quot;20148&quot; value=&quot;5&quot;/&gt;&lt;property id=&quot;20300&quot; value=&quot;Slide 18 - &amp;quot;Weighted Average Cost of Capital&amp;quot;&quot;/&gt;&lt;property id=&quot;20307&quot; value=&quot;275&quot;/&gt;&lt;/object&gt;&lt;object type=&quot;3&quot; unique_id=&quot;14134&quot;&gt;&lt;property id=&quot;20148&quot; value=&quot;5&quot;/&gt;&lt;property id=&quot;20300&quot; value=&quot;Slide 19 - &amp;quot;Determining the Weights for the WACC&amp;quot;&quot;/&gt;&lt;property id=&quot;20307&quot; value=&quot;338&quot;/&gt;&lt;/object&gt;&lt;object type=&quot;3&quot; unique_id=&quot;14135&quot;&gt;&lt;property id=&quot;20148&quot; value=&quot;5&quot;/&gt;&lt;property id=&quot;20300&quot; value=&quot;Slide 20 - &amp;quot;Capital Structure Weights&amp;quot;&quot;/&gt;&lt;property id=&quot;20307&quot; value=&quot;276&quot;/&gt;&lt;/object&gt;&lt;object type=&quot;3&quot; unique_id=&quot;14136&quot;&gt;&lt;property id=&quot;20148&quot; value=&quot;5&quot;/&gt;&lt;property id=&quot;20300&quot; value=&quot;Slide 21 - &amp;quot;WACC&amp;quot;&quot;/&gt;&lt;property id=&quot;20307&quot; value=&quot;358&quot;/&gt;&lt;/object&gt;&lt;object type=&quot;3&quot; unique_id=&quot;14137&quot;&gt;&lt;property id=&quot;20148&quot; value=&quot;5&quot;/&gt;&lt;property id=&quot;20300&quot; value=&quot;Slide 22 - &amp;quot;Estimating Weights &amp;quot;&quot;/&gt;&lt;property id=&quot;20307&quot; value=&quot;341&quot;/&gt;&lt;/object&gt;&lt;object type=&quot;3&quot; unique_id=&quot;14138&quot;&gt;&lt;property id=&quot;20148&quot; value=&quot;5&quot;/&gt;&lt;property id=&quot;20300&quot; value=&quot;Slide 23 - &amp;quot;WACC&amp;quot;&quot;/&gt;&lt;property id=&quot;20307&quot; value=&quot;359&quot;/&gt;&lt;/object&gt;&lt;object type=&quot;3&quot; unique_id=&quot;14139&quot;&gt;&lt;property id=&quot;20148&quot; value=&quot;5&quot;/&gt;&lt;property id=&quot;20300&quot; value=&quot;Slide 24 - &amp;quot;Table 12.1&amp;quot;&quot;/&gt;&lt;property id=&quot;20307&quot; value=&quot;285&quot;/&gt;&lt;/object&gt;&lt;object type=&quot;3&quot; unique_id=&quot;14140&quot;&gt;&lt;property id=&quot;20148&quot; value=&quot;5&quot;/&gt;&lt;property id=&quot;20300&quot; value=&quot;Slide 25 - &amp;quot;Factors that Influence a Company’s WACC&amp;quot;&quot;/&gt;&lt;property id=&quot;20307&quot; value=&quot;344&quot;/&gt;&lt;/object&gt;&lt;object type=&quot;3&quot; unique_id=&quot;14141&quot;&gt;&lt;property id=&quot;20148&quot; value=&quot;5&quot;/&gt;&lt;property id=&quot;20300&quot; value=&quot;Slide 26 - &amp;quot;Eastman Chemical – 1&amp;#x0D;&amp;#x0A;Equity Data&amp;quot;&quot;/&gt;&lt;property id=&quot;20307&quot; value=&quot;279&quot;/&gt;&lt;/object&gt;&lt;object type=&quot;3&quot; unique_id=&quot;14142&quot;&gt;&lt;property id=&quot;20148&quot; value=&quot;5&quot;/&gt;&lt;property id=&quot;20300&quot; value=&quot;Slide 27&quot;/&gt;&lt;property id=&quot;20307&quot; value=&quot;362&quot;/&gt;&lt;/object&gt;&lt;object type=&quot;3&quot; unique_id=&quot;14143&quot;&gt;&lt;property id=&quot;20148&quot; value=&quot;5&quot;/&gt;&lt;property id=&quot;20300&quot; value=&quot;Slide 28 - &amp;quot;Eastman Chemical - 3 &amp;#x0D;&amp;#x0A;Beta and Shares Outstanding&amp;quot;&quot;/&gt;&lt;property id=&quot;20307&quot; value=&quot;363&quot;/&gt;&lt;/object&gt;&lt;object type=&quot;3&quot; unique_id=&quot;14144&quot;&gt;&lt;property id=&quot;20148&quot; value=&quot;5&quot;/&gt;&lt;property id=&quot;20300&quot; value=&quot;Slide 29 - &amp;quot;Eastman Chemical - 4 &amp;#x0D;&amp;#x0A;Dividends&amp;quot;&quot;/&gt;&lt;property id=&quot;20307&quot; value=&quot;373&quot;/&gt;&lt;/object&gt;&lt;object type=&quot;3&quot; unique_id=&quot;14145&quot;&gt;&lt;property id=&quot;20148&quot; value=&quot;5&quot;/&gt;&lt;property id=&quot;20300&quot; value=&quot;Slide 30 - &amp;quot;Eastman Chemical - 5&amp;#x0D;&amp;#x0A;Cost of Equity - SML&amp;quot;&quot;/&gt;&lt;property id=&quot;20307&quot; value=&quot;366&quot;/&gt;&lt;/object&gt;&lt;object type=&quot;3&quot; unique_id=&quot;14146&quot;&gt;&lt;property id=&quot;20148&quot; value=&quot;5&quot;/&gt;&lt;property id=&quot;20300&quot; value=&quot;Slide 31 - &amp;quot;Eastman Chemical - 6 &amp;#x0D;&amp;#x0A;Cost of Equity - DCF&amp;quot;&quot;/&gt;&lt;property id=&quot;20307&quot; value=&quot;367&quot;/&gt;&lt;/object&gt;&lt;object type=&quot;3&quot; unique_id=&quot;14147&quot;&gt;&lt;property id=&quot;20148&quot; value=&quot;5&quot;/&gt;&lt;property id=&quot;20300&quot; value=&quot;Slide 32 - &amp;quot;Eastman Chemical - 7 &amp;#x0D;&amp;#x0A;Cost of Equity&amp;quot;&quot;/&gt;&lt;property id=&quot;20307&quot; value=&quot;368&quot;/&gt;&lt;/object&gt;&lt;object type=&quot;3&quot; unique_id=&quot;14148&quot;&gt;&lt;property id=&quot;20148&quot; value=&quot;5&quot;/&gt;&lt;property id=&quot;20300&quot; value=&quot;Slide 33 - &amp;quot;Eastman Chemical - 8 &amp;#x0D;&amp;#x0A;Bond Data&amp;quot;&quot;/&gt;&lt;property id=&quot;20307&quot; value=&quot;364&quot;/&gt;&lt;/object&gt;&lt;object type=&quot;3&quot; unique_id=&quot;14149&quot;&gt;&lt;property id=&quot;20148&quot; value=&quot;5&quot;/&gt;&lt;property id=&quot;20300&quot; value=&quot;Slide 34 - &amp;quot;Eastman Chemical - 9&amp;#x0D;&amp;#x0A;Cost of Debt&amp;quot;&quot;/&gt;&lt;property id=&quot;20307&quot; value=&quot;369&quot;/&gt;&lt;/object&gt;&lt;object type=&quot;3&quot; unique_id=&quot;14150&quot;&gt;&lt;property id=&quot;20148&quot; value=&quot;5&quot;/&gt;&lt;property id=&quot;20300&quot; value=&quot;Slide 35 - &amp;quot;Eastman Chemical - 10&amp;#x0D;&amp;#x0A;WACC&amp;quot;&quot;/&gt;&lt;property id=&quot;20307&quot; value=&quot;347&quot;/&gt;&lt;/object&gt;&lt;object type=&quot;3&quot; unique_id=&quot;14151&quot;&gt;&lt;property id=&quot;20148&quot; value=&quot;5&quot;/&gt;&lt;property id=&quot;20300&quot; value=&quot;Slide 36 - &amp;quot;Risk-Adjusted WACC&amp;quot;&quot;/&gt;&lt;property id=&quot;20307&quot; value=&quot;348&quot;/&gt;&lt;/object&gt;&lt;object type=&quot;3&quot; unique_id=&quot;14152&quot;&gt;&lt;property id=&quot;20148&quot; value=&quot;5&quot;/&gt;&lt;property id=&quot;20300&quot; value=&quot;Slide 37 - &amp;quot;Using WACC for All Projects&amp;quot;&quot;/&gt;&lt;property id=&quot;20307&quot; value=&quot;350&quot;/&gt;&lt;/object&gt;&lt;object type=&quot;3&quot; unique_id=&quot;14153&quot;&gt;&lt;property id=&quot;20148&quot; value=&quot;5&quot;/&gt;&lt;property id=&quot;20300&quot; value=&quot;Slide 38 - &amp;quot;Using WACC for All Projects&amp;quot;&quot;/&gt;&lt;property id=&quot;20307&quot; value=&quot;360&quot;/&gt;&lt;/object&gt;&lt;object type=&quot;3&quot; unique_id=&quot;14154&quot;&gt;&lt;property id=&quot;20148&quot; value=&quot;5&quot;/&gt;&lt;property id=&quot;20300&quot; value=&quot;Slide 39 - &amp;quot;Divisional Risk &amp;amp; the Cost of Capital&amp;quot;&quot;/&gt;&lt;property id=&quot;20307&quot; value=&quot;351&quot;/&gt;&lt;/object&gt;&lt;object type=&quot;3&quot; unique_id=&quot;14155&quot;&gt;&lt;property id=&quot;20148&quot; value=&quot;5&quot;/&gt;&lt;property id=&quot;20300&quot; value=&quot;Slide 40 - &amp;quot;Pure Play Approach&amp;quot;&quot;/&gt;&lt;property id=&quot;20307&quot; value=&quot;352&quot;/&gt;&lt;/object&gt;&lt;object type=&quot;3&quot; unique_id=&quot;14156&quot;&gt;&lt;property id=&quot;20148&quot; value=&quot;5&quot;/&gt;&lt;property id=&quot;20300&quot; value=&quot;Slide 41 - &amp;quot;Subjective Approach&amp;quot;&quot;/&gt;&lt;property id=&quot;20307&quot; value=&quot;353&quot;/&gt;&lt;/object&gt;&lt;object type=&quot;3&quot; unique_id=&quot;14157&quot;&gt;&lt;property id=&quot;20148&quot; value=&quot;5&quot;/&gt;&lt;property id=&quot;20300&quot; value=&quot;Slide 42 - &amp;quot;Subjective Approach - Example&amp;quot;&quot;/&gt;&lt;property id=&quot;20307&quot; value=&quot;354&quot;/&gt;&lt;/object&gt;&lt;object type=&quot;3&quot; unique_id=&quot;14158&quot;&gt;&lt;property id=&quot;20148&quot; value=&quot;5&quot;/&gt;&lt;property id=&quot;20300&quot; value=&quot;Slide 43 - &amp;quot;Quick Quiz&amp;quot;&quot;/&gt;&lt;property id=&quot;20307&quot; value=&quot;291&quot;/&gt;&lt;/object&gt;&lt;object type=&quot;3&quot; unique_id=&quot;14159&quot;&gt;&lt;property id=&quot;20148&quot; value=&quot;5&quot;/&gt;&lt;property id=&quot;20300&quot; value=&quot;Slide 44 - &amp;quot;Chapter 12&amp;quot;&quot;/&gt;&lt;property id=&quot;20307&quot; value=&quot;3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Custom 1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0000FF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</TotalTime>
  <Words>1592</Words>
  <Application>Microsoft Office PowerPoint</Application>
  <PresentationFormat>On-screen Show (4:3)</PresentationFormat>
  <Paragraphs>242</Paragraphs>
  <Slides>32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Aharoni</vt:lpstr>
      <vt:lpstr>Arial</vt:lpstr>
      <vt:lpstr>Bookman Old Style</vt:lpstr>
      <vt:lpstr>Calibri</vt:lpstr>
      <vt:lpstr>Cambria</vt:lpstr>
      <vt:lpstr>Tahoma</vt:lpstr>
      <vt:lpstr>1_Default Design</vt:lpstr>
      <vt:lpstr>Equation</vt:lpstr>
      <vt:lpstr>Chapter 12 Lecture – The Cost of Capital</vt:lpstr>
      <vt:lpstr>Learning Objectives</vt:lpstr>
      <vt:lpstr>What Types of Long-term  Capital do Firms Use?</vt:lpstr>
      <vt:lpstr>Cost of Capital Basics</vt:lpstr>
      <vt:lpstr>Cost of Equity</vt:lpstr>
      <vt:lpstr>The Dividend Growth Model Approach</vt:lpstr>
      <vt:lpstr>Example: Dividend Growth Model</vt:lpstr>
      <vt:lpstr>Example: Estimating the Dividend Growth Rate</vt:lpstr>
      <vt:lpstr>Advantages and Disadvantages of Dividend Growth Model</vt:lpstr>
      <vt:lpstr>The SML Approach</vt:lpstr>
      <vt:lpstr>Example: SML</vt:lpstr>
      <vt:lpstr>Advantages and Disadvantages of SML</vt:lpstr>
      <vt:lpstr>Weighted Average Cost of Capital (WACC)</vt:lpstr>
      <vt:lpstr>WACC</vt:lpstr>
      <vt:lpstr>Estimating Weights </vt:lpstr>
      <vt:lpstr>WACC</vt:lpstr>
      <vt:lpstr>PowerPoint Presentation</vt:lpstr>
      <vt:lpstr>Factors that Influence a  Company’s WACC</vt:lpstr>
      <vt:lpstr>Eastman Chemical – 1 Equity Data</vt:lpstr>
      <vt:lpstr>PowerPoint Presentation</vt:lpstr>
      <vt:lpstr>Eastman Chemical - 3  Beta and Shares Outstanding</vt:lpstr>
      <vt:lpstr>Eastman Chemical - 4  Dividends</vt:lpstr>
      <vt:lpstr>Eastman Chemical - 5 Cost of Equity - SML</vt:lpstr>
      <vt:lpstr>Eastman Chemical - 6  Cost of Equity - DCF</vt:lpstr>
      <vt:lpstr>Eastman Chemical - 7  Cost of Equity</vt:lpstr>
      <vt:lpstr>Eastman Chemical - 8  Bond Data</vt:lpstr>
      <vt:lpstr>How to Find Cost of Debt</vt:lpstr>
      <vt:lpstr>Eastman Chemical - 9 Cost of Debt</vt:lpstr>
      <vt:lpstr>Eastman Chemical - 10 WACC</vt:lpstr>
      <vt:lpstr>Risk-Adjusted WACC</vt:lpstr>
      <vt:lpstr>What Factors Influence a Company’s WACC?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Lecture – The Cost of Capital</dc:title>
  <dc:subject>Chapter 12 -Cost of Capital</dc:subject>
  <dc:creator>Dennis</dc:creator>
  <cp:lastModifiedBy>Dennis McCornac</cp:lastModifiedBy>
  <cp:revision>113</cp:revision>
  <cp:lastPrinted>2015-03-03T17:00:38Z</cp:lastPrinted>
  <dcterms:created xsi:type="dcterms:W3CDTF">2003-02-02T19:12:35Z</dcterms:created>
  <dcterms:modified xsi:type="dcterms:W3CDTF">2020-08-05T07:58:53Z</dcterms:modified>
</cp:coreProperties>
</file>