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58"/>
  </p:notesMasterIdLst>
  <p:handoutMasterIdLst>
    <p:handoutMasterId r:id="rId59"/>
  </p:handoutMasterIdLst>
  <p:sldIdLst>
    <p:sldId id="392" r:id="rId2"/>
    <p:sldId id="504" r:id="rId3"/>
    <p:sldId id="530" r:id="rId4"/>
    <p:sldId id="507" r:id="rId5"/>
    <p:sldId id="516" r:id="rId6"/>
    <p:sldId id="336" r:id="rId7"/>
    <p:sldId id="343" r:id="rId8"/>
    <p:sldId id="470" r:id="rId9"/>
    <p:sldId id="471" r:id="rId10"/>
    <p:sldId id="338" r:id="rId11"/>
    <p:sldId id="394" r:id="rId12"/>
    <p:sldId id="459" r:id="rId13"/>
    <p:sldId id="460" r:id="rId14"/>
    <p:sldId id="461" r:id="rId15"/>
    <p:sldId id="462" r:id="rId16"/>
    <p:sldId id="463" r:id="rId17"/>
    <p:sldId id="464" r:id="rId18"/>
    <p:sldId id="465" r:id="rId19"/>
    <p:sldId id="265" r:id="rId20"/>
    <p:sldId id="340" r:id="rId21"/>
    <p:sldId id="341" r:id="rId22"/>
    <p:sldId id="342" r:id="rId23"/>
    <p:sldId id="522" r:id="rId24"/>
    <p:sldId id="523" r:id="rId25"/>
    <p:sldId id="531" r:id="rId26"/>
    <p:sldId id="532" r:id="rId27"/>
    <p:sldId id="533" r:id="rId28"/>
    <p:sldId id="273" r:id="rId29"/>
    <p:sldId id="275" r:id="rId30"/>
    <p:sldId id="483" r:id="rId31"/>
    <p:sldId id="277" r:id="rId32"/>
    <p:sldId id="536" r:id="rId33"/>
    <p:sldId id="537" r:id="rId34"/>
    <p:sldId id="368" r:id="rId35"/>
    <p:sldId id="281" r:id="rId36"/>
    <p:sldId id="497" r:id="rId37"/>
    <p:sldId id="369" r:id="rId38"/>
    <p:sldId id="283" r:id="rId39"/>
    <p:sldId id="370" r:id="rId40"/>
    <p:sldId id="477" r:id="rId41"/>
    <p:sldId id="424" r:id="rId42"/>
    <p:sldId id="426" r:id="rId43"/>
    <p:sldId id="478" r:id="rId44"/>
    <p:sldId id="498" r:id="rId45"/>
    <p:sldId id="288" r:id="rId46"/>
    <p:sldId id="290" r:id="rId47"/>
    <p:sldId id="538" r:id="rId48"/>
    <p:sldId id="373" r:id="rId49"/>
    <p:sldId id="293" r:id="rId50"/>
    <p:sldId id="294" r:id="rId51"/>
    <p:sldId id="374" r:id="rId52"/>
    <p:sldId id="539" r:id="rId53"/>
    <p:sldId id="541" r:id="rId54"/>
    <p:sldId id="543" r:id="rId55"/>
    <p:sldId id="480" r:id="rId56"/>
    <p:sldId id="542" r:id="rId57"/>
  </p:sldIdLst>
  <p:sldSz cx="9144000" cy="6858000" type="screen4x3"/>
  <p:notesSz cx="6858000" cy="9296400"/>
  <p:custDataLst>
    <p:tags r:id="rId60"/>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EAC"/>
    <a:srgbClr val="8AF0FE"/>
    <a:srgbClr val="CC0000"/>
    <a:srgbClr val="339933"/>
    <a:srgbClr val="ED7549"/>
    <a:srgbClr val="94302B"/>
    <a:srgbClr val="607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3" autoAdjust="0"/>
    <p:restoredTop sz="93457" autoAdjust="0"/>
  </p:normalViewPr>
  <p:slideViewPr>
    <p:cSldViewPr>
      <p:cViewPr varScale="1">
        <p:scale>
          <a:sx n="73" d="100"/>
          <a:sy n="73" d="100"/>
        </p:scale>
        <p:origin x="144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206" y="6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1026"/>
          <p:cNvSpPr>
            <a:spLocks noGrp="1" noChangeArrowheads="1"/>
          </p:cNvSpPr>
          <p:nvPr>
            <p:ph type="hdr" sz="quarter"/>
          </p:nvPr>
        </p:nvSpPr>
        <p:spPr bwMode="auto">
          <a:xfrm>
            <a:off x="295275" y="152400"/>
            <a:ext cx="6553200" cy="465138"/>
          </a:xfrm>
          <a:prstGeom prst="rect">
            <a:avLst/>
          </a:prstGeom>
          <a:noFill/>
          <a:ln>
            <a:noFill/>
          </a:ln>
          <a:effectLst/>
        </p:spPr>
        <p:txBody>
          <a:bodyPr vert="horz" wrap="square" lIns="92647" tIns="46324" rIns="92647" bIns="46324" numCol="1" anchor="t" anchorCtr="0" compatLnSpc="1">
            <a:prstTxWarp prst="textNoShape">
              <a:avLst/>
            </a:prstTxWarp>
          </a:bodyPr>
          <a:lstStyle>
            <a:lvl1pPr algn="ctr" defTabSz="927100" eaLnBrk="1" hangingPunct="1">
              <a:defRPr sz="1600" b="1">
                <a:latin typeface="Arial" charset="0"/>
              </a:defRPr>
            </a:lvl1pPr>
          </a:lstStyle>
          <a:p>
            <a:pPr>
              <a:defRPr/>
            </a:pPr>
            <a:r>
              <a:rPr lang="en-US"/>
              <a:t>Chapter 11 Lecture – Risk and Return</a:t>
            </a:r>
          </a:p>
        </p:txBody>
      </p:sp>
      <p:sp>
        <p:nvSpPr>
          <p:cNvPr id="49157" name="Rectangle 1029"/>
          <p:cNvSpPr>
            <a:spLocks noGrp="1" noChangeArrowheads="1"/>
          </p:cNvSpPr>
          <p:nvPr>
            <p:ph type="sldNum" sz="quarter" idx="3"/>
          </p:nvPr>
        </p:nvSpPr>
        <p:spPr bwMode="auto">
          <a:xfrm>
            <a:off x="1905000" y="8610600"/>
            <a:ext cx="2971800" cy="465138"/>
          </a:xfrm>
          <a:prstGeom prst="rect">
            <a:avLst/>
          </a:prstGeom>
          <a:noFill/>
          <a:ln>
            <a:noFill/>
          </a:ln>
          <a:effectLst/>
        </p:spPr>
        <p:txBody>
          <a:bodyPr vert="horz" wrap="square" lIns="92647" tIns="46324" rIns="92647" bIns="46324" numCol="1" anchor="b" anchorCtr="0" compatLnSpc="1">
            <a:prstTxWarp prst="textNoShape">
              <a:avLst/>
            </a:prstTxWarp>
          </a:bodyPr>
          <a:lstStyle>
            <a:lvl1pPr algn="ctr" defTabSz="927100" eaLnBrk="1" hangingPunct="1">
              <a:defRPr sz="1600" b="1"/>
            </a:lvl1pPr>
          </a:lstStyle>
          <a:p>
            <a:pPr>
              <a:defRPr/>
            </a:pPr>
            <a:fld id="{6B08DB40-F866-44E1-8440-6125AE4A343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2647" tIns="46324" rIns="92647" bIns="46324" numCol="1" anchor="t" anchorCtr="0" compatLnSpc="1">
            <a:prstTxWarp prst="textNoShape">
              <a:avLst/>
            </a:prstTxWarp>
          </a:bodyPr>
          <a:lstStyle>
            <a:lvl1pPr defTabSz="927100" eaLnBrk="1" hangingPunct="1">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2647" tIns="46324" rIns="92647" bIns="46324" numCol="1" anchor="t" anchorCtr="0" compatLnSpc="1">
            <a:prstTxWarp prst="textNoShape">
              <a:avLst/>
            </a:prstTxWarp>
          </a:bodyPr>
          <a:lstStyle>
            <a:lvl1pPr algn="r" defTabSz="927100"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2647" tIns="46324" rIns="92647" bIns="46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2647" tIns="46324" rIns="92647" bIns="46324" numCol="1" anchor="b" anchorCtr="0" compatLnSpc="1">
            <a:prstTxWarp prst="textNoShape">
              <a:avLst/>
            </a:prstTxWarp>
          </a:bodyPr>
          <a:lstStyle>
            <a:lvl1pPr defTabSz="927100" eaLnBrk="1" hangingPunct="1">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2647" tIns="46324" rIns="92647" bIns="46324" numCol="1" anchor="b" anchorCtr="0" compatLnSpc="1">
            <a:prstTxWarp prst="textNoShape">
              <a:avLst/>
            </a:prstTxWarp>
          </a:bodyPr>
          <a:lstStyle>
            <a:lvl1pPr algn="r" defTabSz="927100" eaLnBrk="1" hangingPunct="1">
              <a:defRPr sz="1200"/>
            </a:lvl1pPr>
          </a:lstStyle>
          <a:p>
            <a:pPr>
              <a:defRPr/>
            </a:pPr>
            <a:fld id="{4CEC11B5-862B-4510-9239-3C2A68B7BC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08025" indent="-271463" defTabSz="927100">
              <a:defRPr>
                <a:solidFill>
                  <a:schemeClr val="tx1"/>
                </a:solidFill>
                <a:latin typeface="Arial" panose="020B0604020202020204" pitchFamily="34" charset="0"/>
              </a:defRPr>
            </a:lvl2pPr>
            <a:lvl3pPr marL="1090613" indent="-217488" defTabSz="927100">
              <a:defRPr>
                <a:solidFill>
                  <a:schemeClr val="tx1"/>
                </a:solidFill>
                <a:latin typeface="Arial" panose="020B0604020202020204" pitchFamily="34" charset="0"/>
              </a:defRPr>
            </a:lvl3pPr>
            <a:lvl4pPr marL="1527175" indent="-217488" defTabSz="927100">
              <a:defRPr>
                <a:solidFill>
                  <a:schemeClr val="tx1"/>
                </a:solidFill>
                <a:latin typeface="Arial" panose="020B0604020202020204" pitchFamily="34" charset="0"/>
              </a:defRPr>
            </a:lvl4pPr>
            <a:lvl5pPr marL="1963738" indent="-217488" defTabSz="927100">
              <a:defRPr>
                <a:solidFill>
                  <a:schemeClr val="tx1"/>
                </a:solidFill>
                <a:latin typeface="Arial" panose="020B0604020202020204" pitchFamily="34" charset="0"/>
              </a:defRPr>
            </a:lvl5pPr>
            <a:lvl6pPr marL="2420938" indent="-217488" defTabSz="927100" eaLnBrk="0" fontAlgn="base" hangingPunct="0">
              <a:spcBef>
                <a:spcPct val="0"/>
              </a:spcBef>
              <a:spcAft>
                <a:spcPct val="0"/>
              </a:spcAft>
              <a:defRPr>
                <a:solidFill>
                  <a:schemeClr val="tx1"/>
                </a:solidFill>
                <a:latin typeface="Arial" panose="020B0604020202020204" pitchFamily="34" charset="0"/>
              </a:defRPr>
            </a:lvl6pPr>
            <a:lvl7pPr marL="2878138" indent="-217488" defTabSz="927100" eaLnBrk="0" fontAlgn="base" hangingPunct="0">
              <a:spcBef>
                <a:spcPct val="0"/>
              </a:spcBef>
              <a:spcAft>
                <a:spcPct val="0"/>
              </a:spcAft>
              <a:defRPr>
                <a:solidFill>
                  <a:schemeClr val="tx1"/>
                </a:solidFill>
                <a:latin typeface="Arial" panose="020B0604020202020204" pitchFamily="34" charset="0"/>
              </a:defRPr>
            </a:lvl7pPr>
            <a:lvl8pPr marL="3335338" indent="-217488" defTabSz="927100" eaLnBrk="0" fontAlgn="base" hangingPunct="0">
              <a:spcBef>
                <a:spcPct val="0"/>
              </a:spcBef>
              <a:spcAft>
                <a:spcPct val="0"/>
              </a:spcAft>
              <a:defRPr>
                <a:solidFill>
                  <a:schemeClr val="tx1"/>
                </a:solidFill>
                <a:latin typeface="Arial" panose="020B0604020202020204" pitchFamily="34" charset="0"/>
              </a:defRPr>
            </a:lvl8pPr>
            <a:lvl9pPr marL="3792538" indent="-217488" defTabSz="927100" eaLnBrk="0" fontAlgn="base" hangingPunct="0">
              <a:spcBef>
                <a:spcPct val="0"/>
              </a:spcBef>
              <a:spcAft>
                <a:spcPct val="0"/>
              </a:spcAft>
              <a:defRPr>
                <a:solidFill>
                  <a:schemeClr val="tx1"/>
                </a:solidFill>
                <a:latin typeface="Arial" panose="020B0604020202020204" pitchFamily="34" charset="0"/>
              </a:defRPr>
            </a:lvl9pPr>
          </a:lstStyle>
          <a:p>
            <a:fld id="{14303194-3E00-4DFA-B60F-C8E722D4FE49}"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8195"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2" tIns="46151" rIns="92302" bIns="4615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8196"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228" tIns="0" rIns="19228"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100" i="1">
                <a:latin typeface="Times New Roman" panose="02020603050405020304" pitchFamily="18" charset="0"/>
              </a:rPr>
              <a:t>2</a:t>
            </a:r>
          </a:p>
        </p:txBody>
      </p:sp>
      <p:sp>
        <p:nvSpPr>
          <p:cNvPr id="8197"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2" tIns="46151" rIns="92302" bIns="4615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8198" name="Rectangle 5"/>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2302" tIns="46151" rIns="92302" bIns="4615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8199" name="Rectangle 6"/>
          <p:cNvSpPr>
            <a:spLocks noGrp="1" noRot="1" noChangeAspect="1" noChangeArrowheads="1" noTextEdit="1"/>
          </p:cNvSpPr>
          <p:nvPr>
            <p:ph type="sldImg"/>
          </p:nvPr>
        </p:nvSpPr>
        <p:spPr>
          <a:xfrm>
            <a:off x="1114425" y="703263"/>
            <a:ext cx="4629150" cy="3473450"/>
          </a:xfrm>
          <a:ln w="12700" cap="flat">
            <a:solidFill>
              <a:schemeClr val="tx1"/>
            </a:solidFill>
          </a:ln>
        </p:spPr>
      </p:sp>
      <p:sp>
        <p:nvSpPr>
          <p:cNvPr id="8200" name="Rectangle 7"/>
          <p:cNvSpPr>
            <a:spLocks noGrp="1" noChangeArrowheads="1"/>
          </p:cNvSpPr>
          <p:nvPr>
            <p:ph type="body" idx="1"/>
          </p:nvPr>
        </p:nvSpPr>
        <p:spPr>
          <a:xfrm>
            <a:off x="914400" y="4416425"/>
            <a:ext cx="502761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538" tIns="48071" rIns="94538" bIns="48071"/>
          <a:lstStyle/>
          <a:p>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FD0578D-4CE6-4AE0-B1B7-0713CD2A7394}" type="slidenum">
              <a:rPr lang="en-US" altLang="en-US" sz="1300" smtClean="0">
                <a:latin typeface="Times New Roman" panose="02020603050405020304" pitchFamily="18" charset="0"/>
              </a:rPr>
              <a:pPr/>
              <a:t>15</a:t>
            </a:fld>
            <a:endParaRPr lang="en-US" altLang="en-US" sz="1300">
              <a:latin typeface="Times New Roman" panose="02020603050405020304" pitchFamily="18" charset="0"/>
            </a:endParaRPr>
          </a:p>
        </p:txBody>
      </p:sp>
      <p:sp>
        <p:nvSpPr>
          <p:cNvPr id="28675"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8676"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10</a:t>
            </a:r>
          </a:p>
        </p:txBody>
      </p:sp>
      <p:sp>
        <p:nvSpPr>
          <p:cNvPr id="28677"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8678"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8679"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8680"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EB35249E-B6D2-4DE4-A7AC-4EA0D74F5D96}" type="slidenum">
              <a:rPr lang="en-US" altLang="en-US" sz="1300" smtClean="0">
                <a:latin typeface="Times New Roman" panose="02020603050405020304" pitchFamily="18" charset="0"/>
              </a:rPr>
              <a:pPr/>
              <a:t>16</a:t>
            </a:fld>
            <a:endParaRPr lang="en-US" altLang="en-US" sz="1300">
              <a:latin typeface="Times New Roman" panose="02020603050405020304" pitchFamily="18" charset="0"/>
            </a:endParaRPr>
          </a:p>
        </p:txBody>
      </p:sp>
      <p:sp>
        <p:nvSpPr>
          <p:cNvPr id="30723"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0724"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11</a:t>
            </a:r>
          </a:p>
        </p:txBody>
      </p:sp>
      <p:sp>
        <p:nvSpPr>
          <p:cNvPr id="30725"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072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0727"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30728"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4A8E595-1754-45F2-9ED7-2FD1C4446E40}" type="slidenum">
              <a:rPr lang="en-US" altLang="en-US" sz="1300" smtClean="0">
                <a:latin typeface="Times New Roman" panose="02020603050405020304" pitchFamily="18" charset="0"/>
              </a:rPr>
              <a:pPr/>
              <a:t>17</a:t>
            </a:fld>
            <a:endParaRPr lang="en-US" altLang="en-US" sz="1300">
              <a:latin typeface="Times New Roman" panose="02020603050405020304" pitchFamily="18" charset="0"/>
            </a:endParaRPr>
          </a:p>
        </p:txBody>
      </p:sp>
      <p:sp>
        <p:nvSpPr>
          <p:cNvPr id="32771"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2772"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12</a:t>
            </a:r>
          </a:p>
        </p:txBody>
      </p:sp>
      <p:sp>
        <p:nvSpPr>
          <p:cNvPr id="32773"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2774"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2775"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32776"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58FD9D67-173B-4F05-BFD8-8C77A1E53E98}" type="slidenum">
              <a:rPr lang="en-US" altLang="en-US" sz="1300" smtClean="0">
                <a:latin typeface="Times New Roman" panose="02020603050405020304" pitchFamily="18" charset="0"/>
              </a:rPr>
              <a:pPr/>
              <a:t>18</a:t>
            </a:fld>
            <a:endParaRPr lang="en-US" altLang="en-US" sz="1300">
              <a:latin typeface="Times New Roman" panose="02020603050405020304" pitchFamily="18" charset="0"/>
            </a:endParaRPr>
          </a:p>
        </p:txBody>
      </p:sp>
      <p:sp>
        <p:nvSpPr>
          <p:cNvPr id="34819"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4820"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14</a:t>
            </a:r>
          </a:p>
        </p:txBody>
      </p:sp>
      <p:sp>
        <p:nvSpPr>
          <p:cNvPr id="34821"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482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34823"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34824"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EE69A2-9529-4D26-A100-28C27395C403}" type="slidenum">
              <a:rPr lang="en-US" altLang="en-US" smtClean="0"/>
              <a:pPr>
                <a:spcBef>
                  <a:spcPct val="0"/>
                </a:spcBef>
              </a:pPr>
              <a:t>19</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674C9A-9C4B-4BB5-96D7-E3B47C83395A}" type="slidenum">
              <a:rPr lang="en-US" altLang="en-US" smtClean="0"/>
              <a:pPr>
                <a:spcBef>
                  <a:spcPct val="0"/>
                </a:spcBef>
              </a:pPr>
              <a:t>20</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47F93C-E3AB-42AC-BF03-9D39C243AF48}" type="slidenum">
              <a:rPr lang="en-US" altLang="en-US" smtClean="0"/>
              <a:pPr>
                <a:spcBef>
                  <a:spcPct val="0"/>
                </a:spcBef>
              </a:pPr>
              <a:t>21</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467E0F-F56D-4A1C-AEC2-C46F815077FE}" type="slidenum">
              <a:rPr lang="en-US" altLang="en-US" smtClean="0"/>
              <a:pPr>
                <a:spcBef>
                  <a:spcPct val="0"/>
                </a:spcBef>
              </a:pPr>
              <a:t>22</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BC61E331-F416-44A2-905F-A29D74015523}" type="slidenum">
              <a:rPr lang="en-US" altLang="en-US" sz="1300" smtClean="0">
                <a:latin typeface="Times New Roman" panose="02020603050405020304" pitchFamily="18" charset="0"/>
              </a:rPr>
              <a:pPr/>
              <a:t>23</a:t>
            </a:fld>
            <a:endParaRPr lang="en-US" altLang="en-US" sz="1300">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78E0D171-FBC5-4824-A7A0-73F5D3273A18}" type="slidenum">
              <a:rPr lang="en-US" altLang="en-US" sz="1300" smtClean="0">
                <a:latin typeface="Times New Roman" panose="02020603050405020304" pitchFamily="18" charset="0"/>
              </a:rPr>
              <a:pPr/>
              <a:t>24</a:t>
            </a:fld>
            <a:endParaRPr lang="en-US" altLang="en-US" sz="1300">
              <a:latin typeface="Times New Roman" panose="02020603050405020304" pitchFamily="18" charset="0"/>
            </a:endParaRPr>
          </a:p>
        </p:txBody>
      </p:sp>
      <p:sp>
        <p:nvSpPr>
          <p:cNvPr id="47107"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47108"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100" i="1">
                <a:latin typeface="Times New Roman" panose="02020603050405020304" pitchFamily="18" charset="0"/>
              </a:rPr>
              <a:t>22</a:t>
            </a:r>
          </a:p>
        </p:txBody>
      </p:sp>
      <p:sp>
        <p:nvSpPr>
          <p:cNvPr id="47109"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4711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47111"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47112"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8D65F8-107E-45E9-B4FC-3AC47E54443A}" type="slidenum">
              <a:rPr lang="en-US" altLang="en-US" smtClean="0"/>
              <a:pPr>
                <a:spcBef>
                  <a:spcPct val="0"/>
                </a:spcBef>
              </a:pPr>
              <a:t>6</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CF35F3-4645-4050-963F-2AB4BB163B49}" type="slidenum">
              <a:rPr lang="en-US" altLang="en-US" smtClean="0"/>
              <a:pPr>
                <a:spcBef>
                  <a:spcPct val="0"/>
                </a:spcBef>
              </a:pPr>
              <a:t>28</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22B2C-3C92-4562-8EFE-74ECE19B340A}" type="slidenum">
              <a:rPr lang="en-US" altLang="en-US" smtClean="0"/>
              <a:pPr>
                <a:spcBef>
                  <a:spcPct val="0"/>
                </a:spcBef>
              </a:pPr>
              <a:t>29</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424C7-2D3E-4B06-BD2A-26C4359953A6}" type="slidenum">
              <a:rPr lang="en-US" altLang="en-US" smtClean="0"/>
              <a:pPr>
                <a:spcBef>
                  <a:spcPct val="0"/>
                </a:spcBef>
              </a:pPr>
              <a:t>30</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32FB3-3486-4109-A497-D3ECD2F35296}" type="slidenum">
              <a:rPr lang="en-US" altLang="en-US" smtClean="0"/>
              <a:pPr>
                <a:spcBef>
                  <a:spcPct val="0"/>
                </a:spcBef>
              </a:pPr>
              <a:t>31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56994BE7-BD7A-7D49-A1E3-F197086EEDFB}" type="slidenum">
              <a:rPr lang="en-US" sz="1200"/>
              <a:pPr/>
              <a:t>32</a:t>
            </a:fld>
            <a:endParaRPr lang="en-US" sz="12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490F08CB-2FAA-F243-B3A8-074FB8077A97}" type="slidenum">
              <a:rPr lang="en-US" sz="1200"/>
              <a:pPr/>
              <a:t>33</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1FFF80-D42A-46E7-8539-1A2EA5584C16}" type="slidenum">
              <a:rPr lang="en-US" altLang="en-US" smtClean="0"/>
              <a:pPr>
                <a:spcBef>
                  <a:spcPct val="0"/>
                </a:spcBef>
              </a:pPr>
              <a:t>34</a:t>
            </a:fld>
            <a:endParaRPr lang="en-US" altLang="en-US"/>
          </a:p>
        </p:txBody>
      </p:sp>
      <p:sp>
        <p:nvSpPr>
          <p:cNvPr id="68611"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68612"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0" tIns="0" rIns="19410" bIns="0"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31</a:t>
            </a:r>
          </a:p>
        </p:txBody>
      </p:sp>
      <p:sp>
        <p:nvSpPr>
          <p:cNvPr id="68613"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68614" name="Rectangle 5"/>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68615" name="Rectangle 6"/>
          <p:cNvSpPr>
            <a:spLocks noGrp="1" noRot="1" noChangeAspect="1" noChangeArrowheads="1" noTextEdit="1"/>
          </p:cNvSpPr>
          <p:nvPr>
            <p:ph type="sldImg"/>
          </p:nvPr>
        </p:nvSpPr>
        <p:spPr>
          <a:xfrm>
            <a:off x="1114425" y="704850"/>
            <a:ext cx="4629150" cy="3471863"/>
          </a:xfrm>
          <a:ln w="12700" cap="flat">
            <a:solidFill>
              <a:schemeClr val="tx1"/>
            </a:solidFill>
          </a:ln>
        </p:spPr>
      </p:sp>
      <p:sp>
        <p:nvSpPr>
          <p:cNvPr id="68616" name="Rectangle 7"/>
          <p:cNvSpPr>
            <a:spLocks noGrp="1" noChangeArrowheads="1"/>
          </p:cNvSpPr>
          <p:nvPr>
            <p:ph type="body" idx="1"/>
          </p:nvPr>
        </p:nvSpPr>
        <p:spPr>
          <a:xfrm>
            <a:off x="914400" y="4414838"/>
            <a:ext cx="50276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8527" rIns="95435" bIns="48527"/>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64ED04-85F9-4849-B5AE-6245B51732D5}" type="slidenum">
              <a:rPr lang="en-US" altLang="en-US" smtClean="0"/>
              <a:pPr>
                <a:spcBef>
                  <a:spcPct val="0"/>
                </a:spcBef>
              </a:pPr>
              <a:t>35</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5947FF5-9F3F-4AF5-9F45-E0B297853842}" type="slidenum">
              <a:rPr lang="en-US" altLang="en-US" sz="1300" smtClean="0">
                <a:latin typeface="Times New Roman" panose="02020603050405020304" pitchFamily="18" charset="0"/>
              </a:rPr>
              <a:pPr/>
              <a:t>36</a:t>
            </a:fld>
            <a:endParaRPr lang="en-US" altLang="en-US" sz="1300">
              <a:latin typeface="Times New Roman" panose="02020603050405020304" pitchFamily="18" charset="0"/>
            </a:endParaRPr>
          </a:p>
        </p:txBody>
      </p:sp>
      <p:sp>
        <p:nvSpPr>
          <p:cNvPr id="66563"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66564"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100" i="1">
                <a:latin typeface="Times New Roman" panose="02020603050405020304" pitchFamily="18" charset="0"/>
              </a:rPr>
              <a:t>26</a:t>
            </a:r>
          </a:p>
        </p:txBody>
      </p:sp>
      <p:sp>
        <p:nvSpPr>
          <p:cNvPr id="66565"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6656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b="1"/>
          </a:p>
        </p:txBody>
      </p:sp>
      <p:sp>
        <p:nvSpPr>
          <p:cNvPr id="66567"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66568"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B3E770DE-B94F-4949-886C-450D56C43740}" type="slidenum">
              <a:rPr lang="en-US" sz="1200"/>
              <a:pPr/>
              <a:t>37</a:t>
            </a:fld>
            <a:endParaRPr lang="en-US" sz="120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6F044E-9F02-4905-9A3D-A2F2F1C34FE8}" type="slidenum">
              <a:rPr lang="en-US" altLang="en-US" smtClean="0"/>
              <a:pPr>
                <a:spcBef>
                  <a:spcPct val="0"/>
                </a:spcBef>
              </a:pPr>
              <a:t>7</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AA503B77-AD9B-9E4D-9C27-5F76C9622F95}" type="slidenum">
              <a:rPr lang="en-US" sz="1200"/>
              <a:pPr/>
              <a:t>38</a:t>
            </a:fld>
            <a:endParaRPr 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6991550C-7757-344F-8F8A-83398EEB36C2}" type="slidenum">
              <a:rPr lang="en-US" sz="1200"/>
              <a:pPr/>
              <a:t>39</a:t>
            </a:fld>
            <a:endParaRPr lang="en-US" sz="1200"/>
          </a:p>
        </p:txBody>
      </p:sp>
      <p:sp>
        <p:nvSpPr>
          <p:cNvPr id="58370" name="Rectangle 2"/>
          <p:cNvSpPr>
            <a:spLocks noChangeArrowheads="1"/>
          </p:cNvSpPr>
          <p:nvPr/>
        </p:nvSpPr>
        <p:spPr bwMode="auto">
          <a:xfrm>
            <a:off x="3884613" y="0"/>
            <a:ext cx="2973387"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58371"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9410" tIns="0" rIns="19410" bIns="0" anchor="b"/>
          <a:lstStyle/>
          <a:p>
            <a:pPr algn="r" defTabSz="973138"/>
            <a:r>
              <a:rPr lang="en-US" sz="1000" i="1">
                <a:latin typeface="Times New Roman" charset="0"/>
              </a:rPr>
              <a:t>34</a:t>
            </a:r>
          </a:p>
        </p:txBody>
      </p:sp>
      <p:sp>
        <p:nvSpPr>
          <p:cNvPr id="58372" name="Rectangle 4"/>
          <p:cNvSpPr>
            <a:spLocks noChangeArrowheads="1"/>
          </p:cNvSpPr>
          <p:nvPr/>
        </p:nvSpPr>
        <p:spPr bwMode="auto">
          <a:xfrm>
            <a:off x="0" y="8831263"/>
            <a:ext cx="2971800"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58373" name="Rectangle 5"/>
          <p:cNvSpPr>
            <a:spLocks noChangeArrowheads="1"/>
          </p:cNvSpPr>
          <p:nvPr/>
        </p:nvSpPr>
        <p:spPr bwMode="auto">
          <a:xfrm>
            <a:off x="0" y="0"/>
            <a:ext cx="29718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58374" name="Rectangle 6"/>
          <p:cNvSpPr>
            <a:spLocks noGrp="1" noRot="1" noChangeAspect="1" noChangeArrowheads="1" noTextEdit="1"/>
          </p:cNvSpPr>
          <p:nvPr>
            <p:ph type="sldImg"/>
          </p:nvPr>
        </p:nvSpPr>
        <p:spPr>
          <a:xfrm>
            <a:off x="1114425" y="704850"/>
            <a:ext cx="4629150" cy="3471863"/>
          </a:xfrm>
          <a:ln w="12700" cap="flat">
            <a:solidFill>
              <a:schemeClr val="tx1"/>
            </a:solidFill>
          </a:ln>
        </p:spPr>
      </p:sp>
      <p:sp>
        <p:nvSpPr>
          <p:cNvPr id="58375" name="Rectangle 7"/>
          <p:cNvSpPr>
            <a:spLocks noGrp="1" noChangeArrowheads="1"/>
          </p:cNvSpPr>
          <p:nvPr>
            <p:ph type="body" idx="1"/>
          </p:nvPr>
        </p:nvSpPr>
        <p:spPr>
          <a:xfrm>
            <a:off x="914400" y="4414838"/>
            <a:ext cx="5027613" cy="41830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435" tIns="48527" rIns="95435" bIns="48527"/>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8FF824-8F60-4E92-A33F-8AE3895A3680}" type="slidenum">
              <a:rPr lang="en-US" altLang="en-US" smtClean="0"/>
              <a:pPr>
                <a:spcBef>
                  <a:spcPct val="0"/>
                </a:spcBef>
              </a:pPr>
              <a:t>40</a:t>
            </a:fld>
            <a:endParaRPr lang="en-US" altLang="en-US"/>
          </a:p>
        </p:txBody>
      </p:sp>
      <p:sp>
        <p:nvSpPr>
          <p:cNvPr id="74755"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6"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0" tIns="0" rIns="19410" bIns="0"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39</a:t>
            </a:r>
          </a:p>
        </p:txBody>
      </p:sp>
      <p:sp>
        <p:nvSpPr>
          <p:cNvPr id="74757"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8" name="Rectangle 5"/>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9" name="Rectangle 6"/>
          <p:cNvSpPr>
            <a:spLocks noGrp="1" noRot="1" noChangeAspect="1" noChangeArrowheads="1" noTextEdit="1"/>
          </p:cNvSpPr>
          <p:nvPr>
            <p:ph type="sldImg"/>
          </p:nvPr>
        </p:nvSpPr>
        <p:spPr>
          <a:xfrm>
            <a:off x="1114425" y="704850"/>
            <a:ext cx="4629150" cy="3471863"/>
          </a:xfrm>
          <a:ln w="12700" cap="flat">
            <a:solidFill>
              <a:schemeClr val="tx1"/>
            </a:solidFill>
          </a:ln>
        </p:spPr>
      </p:sp>
      <p:sp>
        <p:nvSpPr>
          <p:cNvPr id="74760" name="Rectangle 7"/>
          <p:cNvSpPr>
            <a:spLocks noGrp="1" noChangeArrowheads="1"/>
          </p:cNvSpPr>
          <p:nvPr>
            <p:ph type="body" idx="1"/>
          </p:nvPr>
        </p:nvSpPr>
        <p:spPr>
          <a:xfrm>
            <a:off x="914400" y="4414838"/>
            <a:ext cx="50276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8527" rIns="95435" bIns="48527"/>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3767959-9D59-4BB8-9AEF-9C443C2CAE8F}" type="slidenum">
              <a:rPr lang="en-US" altLang="en-US" sz="1300" smtClean="0">
                <a:latin typeface="Times New Roman" panose="02020603050405020304" pitchFamily="18" charset="0"/>
              </a:rPr>
              <a:pPr/>
              <a:t>41</a:t>
            </a:fld>
            <a:endParaRPr lang="en-US" altLang="en-US" sz="1300">
              <a:latin typeface="Times New Roman" panose="02020603050405020304" pitchFamily="18" charset="0"/>
            </a:endParaRPr>
          </a:p>
        </p:txBody>
      </p:sp>
      <p:sp>
        <p:nvSpPr>
          <p:cNvPr id="102403"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02404"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35</a:t>
            </a:r>
          </a:p>
        </p:txBody>
      </p:sp>
      <p:sp>
        <p:nvSpPr>
          <p:cNvPr id="102405"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0240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02407"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02408"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extLst>
      <p:ext uri="{BB962C8B-B14F-4D97-AF65-F5344CB8AC3E}">
        <p14:creationId xmlns:p14="http://schemas.microsoft.com/office/powerpoint/2010/main" val="4038241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AC8E03D-35B8-49F9-BE7A-2715798BCA4C}" type="slidenum">
              <a:rPr lang="en-US" altLang="en-US" sz="1300" smtClean="0">
                <a:latin typeface="Times New Roman" panose="02020603050405020304" pitchFamily="18" charset="0"/>
              </a:rPr>
              <a:pPr/>
              <a:t>42</a:t>
            </a:fld>
            <a:endParaRPr lang="en-US" altLang="en-US" sz="13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148970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052DCA-5D1A-4CF7-B7E1-DE55E9A76865}" type="slidenum">
              <a:rPr lang="en-US" altLang="en-US" smtClean="0"/>
              <a:pPr>
                <a:spcBef>
                  <a:spcPct val="0"/>
                </a:spcBef>
              </a:pPr>
              <a:t>43</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5A31DD-D684-4E00-88AA-EB6D5C66CF62}" type="slidenum">
              <a:rPr lang="en-US" altLang="en-US" smtClean="0"/>
              <a:pPr>
                <a:spcBef>
                  <a:spcPct val="0"/>
                </a:spcBef>
              </a:pPr>
              <a:t>44</a:t>
            </a:fld>
            <a:endParaRPr lang="en-US" altLang="en-US"/>
          </a:p>
        </p:txBody>
      </p:sp>
      <p:sp>
        <p:nvSpPr>
          <p:cNvPr id="78851" name="Rectangle 2"/>
          <p:cNvSpPr>
            <a:spLocks noChangeArrowheads="1"/>
          </p:cNvSpPr>
          <p:nvPr/>
        </p:nvSpPr>
        <p:spPr bwMode="auto">
          <a:xfrm>
            <a:off x="3884613" y="0"/>
            <a:ext cx="29733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8852"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410" tIns="0" rIns="19410" bIns="0" anchor="b"/>
          <a:lstStyle>
            <a:lvl1pPr defTabSz="973138">
              <a:spcBef>
                <a:spcPct val="30000"/>
              </a:spcBef>
              <a:defRPr sz="1200">
                <a:solidFill>
                  <a:schemeClr val="tx1"/>
                </a:solidFill>
                <a:latin typeface="Arial" panose="020B0604020202020204" pitchFamily="34" charset="0"/>
              </a:defRPr>
            </a:lvl1pPr>
            <a:lvl2pPr marL="742950" indent="-285750" defTabSz="973138">
              <a:spcBef>
                <a:spcPct val="30000"/>
              </a:spcBef>
              <a:defRPr sz="1200">
                <a:solidFill>
                  <a:schemeClr val="tx1"/>
                </a:solidFill>
                <a:latin typeface="Arial" panose="020B0604020202020204" pitchFamily="34" charset="0"/>
              </a:defRPr>
            </a:lvl2pPr>
            <a:lvl3pPr marL="1143000" indent="-228600" defTabSz="973138">
              <a:spcBef>
                <a:spcPct val="30000"/>
              </a:spcBef>
              <a:defRPr sz="1200">
                <a:solidFill>
                  <a:schemeClr val="tx1"/>
                </a:solidFill>
                <a:latin typeface="Arial" panose="020B0604020202020204" pitchFamily="34" charset="0"/>
              </a:defRPr>
            </a:lvl3pPr>
            <a:lvl4pPr marL="1600200" indent="-228600" defTabSz="973138">
              <a:spcBef>
                <a:spcPct val="30000"/>
              </a:spcBef>
              <a:defRPr sz="1200">
                <a:solidFill>
                  <a:schemeClr val="tx1"/>
                </a:solidFill>
                <a:latin typeface="Arial" panose="020B0604020202020204" pitchFamily="34" charset="0"/>
              </a:defRPr>
            </a:lvl4pPr>
            <a:lvl5pPr marL="2057400" indent="-228600" defTabSz="973138">
              <a:spcBef>
                <a:spcPct val="30000"/>
              </a:spcBef>
              <a:defRPr sz="1200">
                <a:solidFill>
                  <a:schemeClr val="tx1"/>
                </a:solidFill>
                <a:latin typeface="Arial" panose="020B0604020202020204" pitchFamily="34" charset="0"/>
              </a:defRPr>
            </a:lvl5pPr>
            <a:lvl6pPr marL="2514600" indent="-228600" defTabSz="9731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731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731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73138"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sz="1000" i="1">
                <a:latin typeface="Times New Roman" panose="02020603050405020304" pitchFamily="18" charset="0"/>
              </a:rPr>
              <a:t>47</a:t>
            </a:r>
          </a:p>
        </p:txBody>
      </p:sp>
      <p:sp>
        <p:nvSpPr>
          <p:cNvPr id="78853"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8854" name="Rectangle 5"/>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8855" name="Rectangle 6"/>
          <p:cNvSpPr>
            <a:spLocks noGrp="1" noRot="1" noChangeAspect="1" noChangeArrowheads="1" noTextEdit="1"/>
          </p:cNvSpPr>
          <p:nvPr>
            <p:ph type="sldImg"/>
          </p:nvPr>
        </p:nvSpPr>
        <p:spPr>
          <a:xfrm>
            <a:off x="1114425" y="704850"/>
            <a:ext cx="4629150" cy="3471863"/>
          </a:xfrm>
          <a:ln w="12700" cap="flat">
            <a:solidFill>
              <a:schemeClr val="tx1"/>
            </a:solidFill>
          </a:ln>
        </p:spPr>
      </p:sp>
      <p:sp>
        <p:nvSpPr>
          <p:cNvPr id="78856" name="Rectangle 7"/>
          <p:cNvSpPr>
            <a:spLocks noGrp="1" noChangeArrowheads="1"/>
          </p:cNvSpPr>
          <p:nvPr>
            <p:ph type="body" idx="1"/>
          </p:nvPr>
        </p:nvSpPr>
        <p:spPr>
          <a:xfrm>
            <a:off x="914400" y="4414838"/>
            <a:ext cx="50276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8527" rIns="95435" bIns="48527"/>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9828AB64-58C1-7646-B2E1-CB6D760BAF20}" type="slidenum">
              <a:rPr lang="en-US" sz="1200"/>
              <a:pPr/>
              <a:t>45</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98122FD9-02FD-754B-829E-F75121331345}" type="slidenum">
              <a:rPr lang="en-US" sz="1200"/>
              <a:pPr/>
              <a:t>46</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EE3CEC4D-BF54-BB45-9790-AF585146A8F8}" type="slidenum">
              <a:rPr lang="en-US" sz="1200"/>
              <a:pPr/>
              <a:t>47</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93C118CD-B315-4D19-B210-8310F92CA946}" type="slidenum">
              <a:rPr lang="en-US" altLang="en-US" sz="1300" smtClean="0">
                <a:latin typeface="Times New Roman" panose="02020603050405020304" pitchFamily="18" charset="0"/>
              </a:rPr>
              <a:pPr/>
              <a:t>8</a:t>
            </a:fld>
            <a:endParaRPr lang="en-US" altLang="en-US" sz="1300">
              <a:latin typeface="Times New Roman" panose="02020603050405020304" pitchFamily="18" charset="0"/>
            </a:endParaRPr>
          </a:p>
        </p:txBody>
      </p:sp>
      <p:sp>
        <p:nvSpPr>
          <p:cNvPr id="15363"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5364"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3</a:t>
            </a:r>
          </a:p>
        </p:txBody>
      </p:sp>
      <p:sp>
        <p:nvSpPr>
          <p:cNvPr id="15365"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5366"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15367"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15368"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7EB5AEA4-BF72-4C42-8308-4077EBD5DCE0}" type="slidenum">
              <a:rPr lang="en-US" sz="1200"/>
              <a:pPr/>
              <a:t>48</a:t>
            </a:fld>
            <a:endParaRPr lang="en-US" sz="120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1E5B196E-11ED-C54A-948C-CE70AC8AF8BF}" type="slidenum">
              <a:rPr lang="en-US" sz="1200"/>
              <a:pPr/>
              <a:t>49</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5851D7A3-5059-374E-AAE6-D957B3A90BCA}" type="slidenum">
              <a:rPr lang="en-US" sz="1200"/>
              <a:pPr/>
              <a:t>50</a:t>
            </a:fld>
            <a:endParaRPr lang="en-US" sz="120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4AB7D48D-3673-7844-A7CF-FF6FBA0558EC}" type="slidenum">
              <a:rPr lang="en-US" sz="1200"/>
              <a:pPr/>
              <a:t>51</a:t>
            </a:fld>
            <a:endParaRPr lang="en-US" sz="1200"/>
          </a:p>
        </p:txBody>
      </p:sp>
      <p:sp>
        <p:nvSpPr>
          <p:cNvPr id="80898" name="Rectangle 2"/>
          <p:cNvSpPr>
            <a:spLocks noChangeArrowheads="1"/>
          </p:cNvSpPr>
          <p:nvPr/>
        </p:nvSpPr>
        <p:spPr bwMode="auto">
          <a:xfrm>
            <a:off x="3884613" y="0"/>
            <a:ext cx="2973387"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80899" name="Rectangle 3"/>
          <p:cNvSpPr>
            <a:spLocks noChangeArrowheads="1"/>
          </p:cNvSpPr>
          <p:nvPr/>
        </p:nvSpPr>
        <p:spPr bwMode="auto">
          <a:xfrm>
            <a:off x="3884613" y="8831263"/>
            <a:ext cx="2973387"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19410" tIns="0" rIns="19410" bIns="0" anchor="b"/>
          <a:lstStyle/>
          <a:p>
            <a:pPr algn="r" defTabSz="973138"/>
            <a:r>
              <a:rPr lang="en-US" sz="1000" i="1">
                <a:latin typeface="Times New Roman" charset="0"/>
              </a:rPr>
              <a:t>43</a:t>
            </a:r>
          </a:p>
        </p:txBody>
      </p:sp>
      <p:sp>
        <p:nvSpPr>
          <p:cNvPr id="80900" name="Rectangle 4"/>
          <p:cNvSpPr>
            <a:spLocks noChangeArrowheads="1"/>
          </p:cNvSpPr>
          <p:nvPr/>
        </p:nvSpPr>
        <p:spPr bwMode="auto">
          <a:xfrm>
            <a:off x="0" y="8831263"/>
            <a:ext cx="2971800" cy="46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80901" name="Rectangle 5"/>
          <p:cNvSpPr>
            <a:spLocks noChangeArrowheads="1"/>
          </p:cNvSpPr>
          <p:nvPr/>
        </p:nvSpPr>
        <p:spPr bwMode="auto">
          <a:xfrm>
            <a:off x="0" y="0"/>
            <a:ext cx="2971800"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p>
        </p:txBody>
      </p:sp>
      <p:sp>
        <p:nvSpPr>
          <p:cNvPr id="80902" name="Rectangle 6"/>
          <p:cNvSpPr>
            <a:spLocks noGrp="1" noRot="1" noChangeAspect="1" noChangeArrowheads="1" noTextEdit="1"/>
          </p:cNvSpPr>
          <p:nvPr>
            <p:ph type="sldImg"/>
          </p:nvPr>
        </p:nvSpPr>
        <p:spPr>
          <a:xfrm>
            <a:off x="1114425" y="704850"/>
            <a:ext cx="4629150" cy="3471863"/>
          </a:xfrm>
          <a:ln w="12700" cap="flat">
            <a:solidFill>
              <a:schemeClr val="tx1"/>
            </a:solidFill>
          </a:ln>
        </p:spPr>
      </p:sp>
      <p:sp>
        <p:nvSpPr>
          <p:cNvPr id="80903" name="Rectangle 7"/>
          <p:cNvSpPr>
            <a:spLocks noGrp="1" noChangeArrowheads="1"/>
          </p:cNvSpPr>
          <p:nvPr>
            <p:ph type="body" idx="1"/>
          </p:nvPr>
        </p:nvSpPr>
        <p:spPr>
          <a:xfrm>
            <a:off x="914400" y="4414838"/>
            <a:ext cx="5027613" cy="41830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435" tIns="48527" rIns="95435" bIns="48527"/>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0328E0A5-65A1-354A-BB84-8085FB92B9FA}" type="slidenum">
              <a:rPr lang="en-US" sz="1200"/>
              <a:pPr/>
              <a:t>52</a:t>
            </a:fld>
            <a:endParaRPr lang="en-US" sz="120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416425"/>
            <a:ext cx="5029200" cy="41830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FB27BFF0-ABFC-4ABA-8F50-DF4CEF3552FE}" type="slidenum">
              <a:rPr lang="en-US" altLang="en-US" sz="1300" smtClean="0">
                <a:latin typeface="Times New Roman" panose="02020603050405020304" pitchFamily="18" charset="0"/>
              </a:rPr>
              <a:pPr/>
              <a:t>55</a:t>
            </a:fld>
            <a:endParaRPr lang="en-US" altLang="en-US" sz="13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803E67-0ECC-44DC-9CB9-6EB2282F6C42}" type="slidenum">
              <a:rPr lang="en-US" altLang="en-US" smtClean="0"/>
              <a:pPr>
                <a:spcBef>
                  <a:spcPct val="0"/>
                </a:spcBef>
              </a:pPr>
              <a:t>10</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Arial" panose="020B0604020202020204" pitchFamily="34" charset="0"/>
              </a:defRPr>
            </a:lvl1pPr>
            <a:lvl2pPr marL="742950" indent="-285750" defTabSz="927100">
              <a:spcBef>
                <a:spcPct val="30000"/>
              </a:spcBef>
              <a:defRPr sz="1200">
                <a:solidFill>
                  <a:schemeClr val="tx1"/>
                </a:solidFill>
                <a:latin typeface="Arial" panose="020B0604020202020204" pitchFamily="34" charset="0"/>
              </a:defRPr>
            </a:lvl2pPr>
            <a:lvl3pPr marL="1143000" indent="-228600" defTabSz="927100">
              <a:spcBef>
                <a:spcPct val="30000"/>
              </a:spcBef>
              <a:defRPr sz="1200">
                <a:solidFill>
                  <a:schemeClr val="tx1"/>
                </a:solidFill>
                <a:latin typeface="Arial" panose="020B0604020202020204" pitchFamily="34" charset="0"/>
              </a:defRPr>
            </a:lvl3pPr>
            <a:lvl4pPr marL="1600200" indent="-228600" defTabSz="927100">
              <a:spcBef>
                <a:spcPct val="30000"/>
              </a:spcBef>
              <a:defRPr sz="1200">
                <a:solidFill>
                  <a:schemeClr val="tx1"/>
                </a:solidFill>
                <a:latin typeface="Arial" panose="020B0604020202020204" pitchFamily="34" charset="0"/>
              </a:defRPr>
            </a:lvl4pPr>
            <a:lvl5pPr marL="2057400" indent="-228600" defTabSz="927100">
              <a:spcBef>
                <a:spcPct val="30000"/>
              </a:spcBef>
              <a:defRPr sz="1200">
                <a:solidFill>
                  <a:schemeClr val="tx1"/>
                </a:solidFill>
                <a:latin typeface="Arial" panose="020B0604020202020204" pitchFamily="34" charset="0"/>
              </a:defRPr>
            </a:lvl5pPr>
            <a:lvl6pPr marL="2514600" indent="-228600" defTabSz="9271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71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71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71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1CCEAC-902A-499F-9C42-93D96890E638}" type="slidenum">
              <a:rPr lang="en-US" altLang="en-US" smtClean="0"/>
              <a:pPr>
                <a:spcBef>
                  <a:spcPct val="0"/>
                </a:spcBef>
              </a:pPr>
              <a:t>11</a:t>
            </a:fld>
            <a:endParaRPr lang="en-US" altLang="en-US"/>
          </a:p>
        </p:txBody>
      </p:sp>
      <p:sp>
        <p:nvSpPr>
          <p:cNvPr id="2048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FB17146-F8E6-4C73-8843-1FB9C5703A15}" type="slidenum">
              <a:rPr lang="en-US" altLang="en-US">
                <a:latin typeface="Calibri" panose="020F0502020204030204" pitchFamily="34" charset="0"/>
              </a:rPr>
              <a:pPr algn="r" eaLnBrk="1" hangingPunct="1">
                <a:spcBef>
                  <a:spcPct val="0"/>
                </a:spcBef>
              </a:pPr>
              <a:t>11</a:t>
            </a:fld>
            <a:endParaRPr lang="en-US" altLang="en-US">
              <a:latin typeface="Calibri" panose="020F0502020204030204" pitchFamily="34"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xfrm>
            <a:off x="914400" y="4416425"/>
            <a:ext cx="5029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DA948CC6-5560-455F-98A6-D529358A49C3}" type="slidenum">
              <a:rPr lang="en-US" altLang="en-US" sz="1300" smtClean="0">
                <a:latin typeface="Times New Roman" panose="02020603050405020304" pitchFamily="18" charset="0"/>
              </a:rPr>
              <a:pPr/>
              <a:t>12</a:t>
            </a:fld>
            <a:endParaRPr lang="en-US" altLang="en-US" sz="1300">
              <a:latin typeface="Times New Roman" panose="02020603050405020304" pitchFamily="18" charset="0"/>
            </a:endParaRPr>
          </a:p>
        </p:txBody>
      </p:sp>
      <p:sp>
        <p:nvSpPr>
          <p:cNvPr id="22531"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2532"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4</a:t>
            </a:r>
          </a:p>
        </p:txBody>
      </p:sp>
      <p:sp>
        <p:nvSpPr>
          <p:cNvPr id="22533"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2534"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2535"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2536"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6F0621FF-06D1-4447-9812-BF5B3447BBBB}" type="slidenum">
              <a:rPr lang="en-US" altLang="en-US" sz="1300" smtClean="0">
                <a:latin typeface="Times New Roman" panose="02020603050405020304" pitchFamily="18" charset="0"/>
              </a:rPr>
              <a:pPr/>
              <a:t>13</a:t>
            </a:fld>
            <a:endParaRPr lang="en-US" altLang="en-US" sz="1300">
              <a:latin typeface="Times New Roman" panose="02020603050405020304" pitchFamily="18" charset="0"/>
            </a:endParaRPr>
          </a:p>
        </p:txBody>
      </p:sp>
      <p:sp>
        <p:nvSpPr>
          <p:cNvPr id="24579"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4580"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5</a:t>
            </a:r>
          </a:p>
        </p:txBody>
      </p:sp>
      <p:sp>
        <p:nvSpPr>
          <p:cNvPr id="24581"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4582"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4583"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4584"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D2F3456E-22D9-4077-9B48-0DD1A1EEE0EB}" type="slidenum">
              <a:rPr lang="en-US" altLang="en-US" sz="1300" smtClean="0">
                <a:latin typeface="Times New Roman" panose="02020603050405020304" pitchFamily="18" charset="0"/>
              </a:rPr>
              <a:pPr/>
              <a:t>14</a:t>
            </a:fld>
            <a:endParaRPr lang="en-US" altLang="en-US" sz="1300">
              <a:latin typeface="Times New Roman" panose="02020603050405020304" pitchFamily="18" charset="0"/>
            </a:endParaRPr>
          </a:p>
        </p:txBody>
      </p:sp>
      <p:sp>
        <p:nvSpPr>
          <p:cNvPr id="26627" name="Rectangle 2"/>
          <p:cNvSpPr>
            <a:spLocks noChangeArrowheads="1"/>
          </p:cNvSpPr>
          <p:nvPr/>
        </p:nvSpPr>
        <p:spPr bwMode="auto">
          <a:xfrm>
            <a:off x="4143375" y="0"/>
            <a:ext cx="31718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6628" name="Rectangle 3"/>
          <p:cNvSpPr>
            <a:spLocks noChangeArrowheads="1"/>
          </p:cNvSpPr>
          <p:nvPr/>
        </p:nvSpPr>
        <p:spPr bwMode="auto">
          <a:xfrm>
            <a:off x="4143375" y="9120188"/>
            <a:ext cx="317182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136" tIns="0" rIns="20136" bIns="0" anchor="b"/>
          <a:lstStyle>
            <a:lvl1pPr defTabSz="1009650">
              <a:defRPr>
                <a:solidFill>
                  <a:schemeClr val="tx1"/>
                </a:solidFill>
                <a:latin typeface="Arial" panose="020B0604020202020204" pitchFamily="34" charset="0"/>
              </a:defRPr>
            </a:lvl1pPr>
            <a:lvl2pPr marL="742950" indent="-285750" defTabSz="1009650">
              <a:defRPr>
                <a:solidFill>
                  <a:schemeClr val="tx1"/>
                </a:solidFill>
                <a:latin typeface="Arial" panose="020B0604020202020204" pitchFamily="34" charset="0"/>
              </a:defRPr>
            </a:lvl2pPr>
            <a:lvl3pPr marL="1143000" indent="-228600" defTabSz="1009650">
              <a:defRPr>
                <a:solidFill>
                  <a:schemeClr val="tx1"/>
                </a:solidFill>
                <a:latin typeface="Arial" panose="020B0604020202020204" pitchFamily="34" charset="0"/>
              </a:defRPr>
            </a:lvl3pPr>
            <a:lvl4pPr marL="1600200" indent="-228600" defTabSz="1009650">
              <a:defRPr>
                <a:solidFill>
                  <a:schemeClr val="tx1"/>
                </a:solidFill>
                <a:latin typeface="Arial" panose="020B0604020202020204" pitchFamily="34" charset="0"/>
              </a:defRPr>
            </a:lvl4pPr>
            <a:lvl5pPr marL="2057400" indent="-228600" defTabSz="1009650">
              <a:defRPr>
                <a:solidFill>
                  <a:schemeClr val="tx1"/>
                </a:solidFill>
                <a:latin typeface="Arial" panose="020B0604020202020204" pitchFamily="34" charset="0"/>
              </a:defRPr>
            </a:lvl5pPr>
            <a:lvl6pPr marL="2514600" indent="-228600" defTabSz="1009650" eaLnBrk="0" fontAlgn="base" hangingPunct="0">
              <a:spcBef>
                <a:spcPct val="0"/>
              </a:spcBef>
              <a:spcAft>
                <a:spcPct val="0"/>
              </a:spcAft>
              <a:defRPr>
                <a:solidFill>
                  <a:schemeClr val="tx1"/>
                </a:solidFill>
                <a:latin typeface="Arial" panose="020B0604020202020204" pitchFamily="34" charset="0"/>
              </a:defRPr>
            </a:lvl6pPr>
            <a:lvl7pPr marL="2971800" indent="-228600" defTabSz="1009650" eaLnBrk="0" fontAlgn="base" hangingPunct="0">
              <a:spcBef>
                <a:spcPct val="0"/>
              </a:spcBef>
              <a:spcAft>
                <a:spcPct val="0"/>
              </a:spcAft>
              <a:defRPr>
                <a:solidFill>
                  <a:schemeClr val="tx1"/>
                </a:solidFill>
                <a:latin typeface="Arial" panose="020B0604020202020204" pitchFamily="34" charset="0"/>
              </a:defRPr>
            </a:lvl7pPr>
            <a:lvl8pPr marL="3429000" indent="-228600" defTabSz="1009650" eaLnBrk="0" fontAlgn="base" hangingPunct="0">
              <a:spcBef>
                <a:spcPct val="0"/>
              </a:spcBef>
              <a:spcAft>
                <a:spcPct val="0"/>
              </a:spcAft>
              <a:defRPr>
                <a:solidFill>
                  <a:schemeClr val="tx1"/>
                </a:solidFill>
                <a:latin typeface="Arial" panose="020B0604020202020204" pitchFamily="34" charset="0"/>
              </a:defRPr>
            </a:lvl8pPr>
            <a:lvl9pPr marL="3886200" indent="-228600" defTabSz="100965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100" i="1">
                <a:latin typeface="Times New Roman" panose="02020603050405020304" pitchFamily="18" charset="0"/>
              </a:rPr>
              <a:t>8</a:t>
            </a:r>
          </a:p>
        </p:txBody>
      </p:sp>
      <p:sp>
        <p:nvSpPr>
          <p:cNvPr id="26629" name="Rectangle 4"/>
          <p:cNvSpPr>
            <a:spLocks noChangeArrowheads="1"/>
          </p:cNvSpPr>
          <p:nvPr/>
        </p:nvSpPr>
        <p:spPr bwMode="auto">
          <a:xfrm>
            <a:off x="0" y="9120188"/>
            <a:ext cx="3170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6630" name="Rectangle 5"/>
          <p:cNvSpPr>
            <a:spLocks noChangeArrowheads="1"/>
          </p:cNvSpP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661" tIns="48331" rIns="96661" bIns="4833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b="1"/>
          </a:p>
        </p:txBody>
      </p:sp>
      <p:sp>
        <p:nvSpPr>
          <p:cNvPr id="26631"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6632" name="Rectangle 7"/>
          <p:cNvSpPr>
            <a:spLocks noGrp="1" noChangeArrowheads="1"/>
          </p:cNvSpPr>
          <p:nvPr>
            <p:ph type="body" idx="1"/>
          </p:nvPr>
        </p:nvSpPr>
        <p:spPr>
          <a:xfrm>
            <a:off x="974725" y="4560888"/>
            <a:ext cx="5364163"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3" tIns="50341" rIns="99003" bIns="50341"/>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05200" y="4648200"/>
            <a:ext cx="4724400" cy="1371600"/>
          </a:xfrm>
          <a:solidFill>
            <a:schemeClr val="bg1"/>
          </a:solid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2" name="Title 1"/>
          <p:cNvSpPr>
            <a:spLocks noGrp="1"/>
          </p:cNvSpPr>
          <p:nvPr>
            <p:ph type="ctrTitle"/>
          </p:nvPr>
        </p:nvSpPr>
        <p:spPr>
          <a:xfrm>
            <a:off x="381000" y="3657600"/>
            <a:ext cx="7772400" cy="1470025"/>
          </a:xfrm>
          <a:solidFill>
            <a:schemeClr val="bg1"/>
          </a:solidFill>
        </p:spPr>
        <p:txBody>
          <a:bodyPr/>
          <a:lstStyle/>
          <a:p>
            <a:r>
              <a:rPr lang="en-US"/>
              <a:t>Click to edit Master title style</a:t>
            </a:r>
          </a:p>
        </p:txBody>
      </p:sp>
    </p:spTree>
    <p:extLst>
      <p:ext uri="{BB962C8B-B14F-4D97-AF65-F5344CB8AC3E}">
        <p14:creationId xmlns:p14="http://schemas.microsoft.com/office/powerpoint/2010/main" val="106710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205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3056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1295400"/>
            <a:ext cx="7010400" cy="1143000"/>
          </a:xfrm>
        </p:spPr>
        <p:txBody>
          <a:bodyPr/>
          <a:lstStyle/>
          <a:p>
            <a:r>
              <a:rPr lang="en-US"/>
              <a:t>Click to edit Master title style</a:t>
            </a:r>
          </a:p>
        </p:txBody>
      </p:sp>
      <p:sp>
        <p:nvSpPr>
          <p:cNvPr id="3" name="Table Placeholder 2"/>
          <p:cNvSpPr>
            <a:spLocks noGrp="1"/>
          </p:cNvSpPr>
          <p:nvPr>
            <p:ph type="tbl" idx="1"/>
          </p:nvPr>
        </p:nvSpPr>
        <p:spPr>
          <a:xfrm>
            <a:off x="685800" y="2971800"/>
            <a:ext cx="7772400" cy="3124200"/>
          </a:xfrm>
        </p:spPr>
        <p:txBody>
          <a:bodyPr/>
          <a:lstStyle/>
          <a:p>
            <a:pPr lvl="0"/>
            <a:endParaRPr lang="en-US" noProof="0"/>
          </a:p>
        </p:txBody>
      </p:sp>
    </p:spTree>
    <p:extLst>
      <p:ext uri="{BB962C8B-B14F-4D97-AF65-F5344CB8AC3E}">
        <p14:creationId xmlns:p14="http://schemas.microsoft.com/office/powerpoint/2010/main" val="97956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1295400"/>
            <a:ext cx="7010400" cy="1143000"/>
          </a:xfrm>
        </p:spPr>
        <p:txBody>
          <a:bodyPr/>
          <a:lstStyle/>
          <a:p>
            <a:r>
              <a:rPr lang="en-US"/>
              <a:t>Click to edit Master title style</a:t>
            </a:r>
          </a:p>
        </p:txBody>
      </p:sp>
      <p:sp>
        <p:nvSpPr>
          <p:cNvPr id="3" name="Content Placeholder 2"/>
          <p:cNvSpPr>
            <a:spLocks noGrp="1"/>
          </p:cNvSpPr>
          <p:nvPr>
            <p:ph sz="quarter" idx="1"/>
          </p:nvPr>
        </p:nvSpPr>
        <p:spPr>
          <a:xfrm>
            <a:off x="609600" y="25146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2971800"/>
            <a:ext cx="38100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8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35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9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71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53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137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7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4320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0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1500" y="360363"/>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78867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Box 1"/>
          <p:cNvSpPr txBox="1">
            <a:spLocks noChangeArrowheads="1"/>
          </p:cNvSpPr>
          <p:nvPr userDrawn="1"/>
        </p:nvSpPr>
        <p:spPr bwMode="auto">
          <a:xfrm>
            <a:off x="8153400" y="6400800"/>
            <a:ext cx="62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b="1"/>
              <a:t>11- </a:t>
            </a:r>
            <a:fld id="{A7045A40-CDC7-4F65-9E3D-21ABA18A3494}" type="slidenum">
              <a:rPr lang="en-US" altLang="en-US" sz="1200" b="1"/>
              <a:pPr/>
              <a:t>‹#›</a:t>
            </a:fld>
            <a:endParaRPr lang="en-US" altLang="en-US" sz="1200" b="1"/>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ctr" rtl="0" eaLnBrk="0" fontAlgn="base" hangingPunct="0">
        <a:spcBef>
          <a:spcPct val="0"/>
        </a:spcBef>
        <a:spcAft>
          <a:spcPct val="0"/>
        </a:spcAft>
        <a:defRPr sz="3600" b="1">
          <a:solidFill>
            <a:srgbClr val="0070C0"/>
          </a:solidFill>
          <a:latin typeface="Adobe Fan Heiti Std B" panose="020B0700000000000000" pitchFamily="34" charset="-128"/>
          <a:ea typeface="Adobe Fan Heiti Std B" panose="020B0700000000000000" pitchFamily="34" charset="-128"/>
          <a:cs typeface="+mj-cs"/>
        </a:defRPr>
      </a:lvl1pPr>
      <a:lvl2pPr algn="ctr" rtl="0" eaLnBrk="0" fontAlgn="base" hangingPunct="0">
        <a:spcBef>
          <a:spcPct val="0"/>
        </a:spcBef>
        <a:spcAft>
          <a:spcPct val="0"/>
        </a:spcAft>
        <a:defRPr sz="3600" b="1">
          <a:solidFill>
            <a:srgbClr val="0070C0"/>
          </a:solidFill>
          <a:latin typeface="Adobe Fan Heiti Std B" panose="020B0700000000000000" pitchFamily="34" charset="-128"/>
          <a:ea typeface="Adobe Fan Heiti Std B" panose="020B0700000000000000" pitchFamily="34" charset="-128"/>
        </a:defRPr>
      </a:lvl2pPr>
      <a:lvl3pPr algn="ctr" rtl="0" eaLnBrk="0" fontAlgn="base" hangingPunct="0">
        <a:spcBef>
          <a:spcPct val="0"/>
        </a:spcBef>
        <a:spcAft>
          <a:spcPct val="0"/>
        </a:spcAft>
        <a:defRPr sz="3600" b="1">
          <a:solidFill>
            <a:srgbClr val="0070C0"/>
          </a:solidFill>
          <a:latin typeface="Adobe Fan Heiti Std B" panose="020B0700000000000000" pitchFamily="34" charset="-128"/>
          <a:ea typeface="Adobe Fan Heiti Std B" panose="020B0700000000000000" pitchFamily="34" charset="-128"/>
        </a:defRPr>
      </a:lvl3pPr>
      <a:lvl4pPr algn="ctr" rtl="0" eaLnBrk="0" fontAlgn="base" hangingPunct="0">
        <a:spcBef>
          <a:spcPct val="0"/>
        </a:spcBef>
        <a:spcAft>
          <a:spcPct val="0"/>
        </a:spcAft>
        <a:defRPr sz="3600" b="1">
          <a:solidFill>
            <a:srgbClr val="0070C0"/>
          </a:solidFill>
          <a:latin typeface="Adobe Fan Heiti Std B" panose="020B0700000000000000" pitchFamily="34" charset="-128"/>
          <a:ea typeface="Adobe Fan Heiti Std B" panose="020B0700000000000000" pitchFamily="34" charset="-128"/>
        </a:defRPr>
      </a:lvl4pPr>
      <a:lvl5pPr algn="ctr" rtl="0" eaLnBrk="0" fontAlgn="base" hangingPunct="0">
        <a:spcBef>
          <a:spcPct val="0"/>
        </a:spcBef>
        <a:spcAft>
          <a:spcPct val="0"/>
        </a:spcAft>
        <a:defRPr sz="3600" b="1">
          <a:solidFill>
            <a:srgbClr val="0070C0"/>
          </a:solidFill>
          <a:latin typeface="Adobe Fan Heiti Std B" panose="020B0700000000000000" pitchFamily="34" charset="-128"/>
          <a:ea typeface="Adobe Fan Heiti Std B" panose="020B0700000000000000"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Adobe Gothic Std B" panose="020B0800000000000000" pitchFamily="34" charset="-128"/>
          <a:ea typeface="Adobe Gothic Std B" panose="020B0800000000000000" pitchFamily="34" charset="-128"/>
          <a:cs typeface="+mn-cs"/>
        </a:defRPr>
      </a:lvl1pPr>
      <a:lvl2pPr marL="742950" indent="-285750" algn="l" rtl="0" eaLnBrk="0" fontAlgn="base" hangingPunct="0">
        <a:spcBef>
          <a:spcPct val="20000"/>
        </a:spcBef>
        <a:spcAft>
          <a:spcPct val="0"/>
        </a:spcAft>
        <a:buChar char="–"/>
        <a:defRPr sz="2800" b="1">
          <a:solidFill>
            <a:schemeClr val="tx1"/>
          </a:solidFill>
          <a:latin typeface="Adobe Gothic Std B" panose="020B0800000000000000" pitchFamily="34" charset="-128"/>
          <a:ea typeface="Adobe Gothic Std B" panose="020B0800000000000000" pitchFamily="34" charset="-128"/>
        </a:defRPr>
      </a:lvl2pPr>
      <a:lvl3pPr marL="1143000" indent="-228600" algn="l" rtl="0" eaLnBrk="0" fontAlgn="base" hangingPunct="0">
        <a:spcBef>
          <a:spcPct val="20000"/>
        </a:spcBef>
        <a:spcAft>
          <a:spcPct val="0"/>
        </a:spcAft>
        <a:buChar char="•"/>
        <a:defRPr sz="2400" b="1">
          <a:solidFill>
            <a:schemeClr val="tx1"/>
          </a:solidFill>
          <a:latin typeface="Adobe Gothic Std B" panose="020B0800000000000000" pitchFamily="34" charset="-128"/>
          <a:ea typeface="Adobe Gothic Std B" panose="020B0800000000000000" pitchFamily="34" charset="-128"/>
        </a:defRPr>
      </a:lvl3pPr>
      <a:lvl4pPr marL="1600200" indent="-228600" algn="l" rtl="0" eaLnBrk="0" fontAlgn="base" hangingPunct="0">
        <a:spcBef>
          <a:spcPct val="20000"/>
        </a:spcBef>
        <a:spcAft>
          <a:spcPct val="0"/>
        </a:spcAft>
        <a:buChar char="–"/>
        <a:defRPr sz="2000" b="1">
          <a:solidFill>
            <a:schemeClr val="tx1"/>
          </a:solidFill>
          <a:latin typeface="Adobe Gothic Std B" panose="020B0800000000000000" pitchFamily="34" charset="-128"/>
          <a:ea typeface="Adobe Gothic Std B" panose="020B0800000000000000" pitchFamily="34" charset="-128"/>
        </a:defRPr>
      </a:lvl4pPr>
      <a:lvl5pPr marL="2057400" indent="-228600" algn="l" rtl="0" eaLnBrk="0" fontAlgn="base" hangingPunct="0">
        <a:spcBef>
          <a:spcPct val="20000"/>
        </a:spcBef>
        <a:spcAft>
          <a:spcPct val="0"/>
        </a:spcAft>
        <a:buChar char="»"/>
        <a:defRPr sz="2000" b="1">
          <a:solidFill>
            <a:schemeClr val="tx1"/>
          </a:solidFill>
          <a:latin typeface="Adobe Gothic Std B" panose="020B0800000000000000" pitchFamily="34" charset="-128"/>
          <a:ea typeface="Adobe Gothic Std B" panose="020B0800000000000000"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18.w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1.png"/><Relationship Id="rId5" Type="http://schemas.openxmlformats.org/officeDocument/2006/relationships/image" Target="../media/image19.wmf"/><Relationship Id="rId10" Type="http://schemas.openxmlformats.org/officeDocument/2006/relationships/image" Target="../media/image20.wmf"/><Relationship Id="rId4" Type="http://schemas.openxmlformats.org/officeDocument/2006/relationships/oleObject" Target="../embeddings/oleObject13.bin"/><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8.bin"/><Relationship Id="rId5" Type="http://schemas.openxmlformats.org/officeDocument/2006/relationships/image" Target="../media/image25.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28.xml"/><Relationship Id="rId7" Type="http://schemas.openxmlformats.org/officeDocument/2006/relationships/oleObject" Target="../embeddings/oleObject20.bin"/><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2.wmf"/><Relationship Id="rId11" Type="http://schemas.openxmlformats.org/officeDocument/2006/relationships/image" Target="../media/image36.png"/><Relationship Id="rId5" Type="http://schemas.openxmlformats.org/officeDocument/2006/relationships/oleObject" Target="../embeddings/oleObject19.bin"/><Relationship Id="rId10" Type="http://schemas.openxmlformats.org/officeDocument/2006/relationships/image" Target="../media/image34.wmf"/><Relationship Id="rId4" Type="http://schemas.openxmlformats.org/officeDocument/2006/relationships/image" Target="../media/image35.png"/><Relationship Id="rId9"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cmccornac.com/AFINC150Fall2021/Lectures/ExcelSheets/EstimatingBeta.xlsx"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0.xml"/><Relationship Id="rId1" Type="http://schemas.openxmlformats.org/officeDocument/2006/relationships/vmlDrawing" Target="../drawings/vmlDrawing16.vml"/><Relationship Id="rId5" Type="http://schemas.openxmlformats.org/officeDocument/2006/relationships/image" Target="../media/image41.wmf"/><Relationship Id="rId4" Type="http://schemas.openxmlformats.org/officeDocument/2006/relationships/oleObject" Target="../embeddings/oleObject2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2.w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vmlDrawing" Target="../drawings/vmlDrawing18.vml"/><Relationship Id="rId5" Type="http://schemas.openxmlformats.org/officeDocument/2006/relationships/image" Target="../media/image43.emf"/><Relationship Id="rId4" Type="http://schemas.openxmlformats.org/officeDocument/2006/relationships/oleObject" Target="../embeddings/oleObject25.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8.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bwMode="auto">
          <a:xfrm>
            <a:off x="152400" y="300038"/>
            <a:ext cx="8534400" cy="2138362"/>
          </a:xfrm>
          <a:prstGeom prst="rect">
            <a:avLst/>
          </a:prstGeom>
          <a:noFill/>
          <a:ln w="38100">
            <a:noFill/>
            <a:miter lim="800000"/>
            <a:headEnd/>
            <a:tailEnd/>
          </a:ln>
          <a:effectLst/>
        </p:spPr>
        <p:txBody>
          <a:bodyPr lIns="92647" tIns="46324" rIns="92647" bIns="46324"/>
          <a:lstStyle>
            <a:lvl1pPr algn="ctr" defTabSz="927100" rtl="0" eaLnBrk="0" fontAlgn="base" hangingPunct="0">
              <a:spcBef>
                <a:spcPct val="0"/>
              </a:spcBef>
              <a:spcAft>
                <a:spcPct val="0"/>
              </a:spcAft>
              <a:defRPr sz="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5400" b="1" kern="0" dirty="0">
                <a:solidFill>
                  <a:srgbClr val="0000FF"/>
                </a:solidFill>
              </a:rPr>
              <a:t>Chapter 11 Lecture – Risk and Return</a:t>
            </a: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90800"/>
            <a:ext cx="83058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242888"/>
            <a:ext cx="8229600" cy="1020762"/>
          </a:xfrm>
        </p:spPr>
        <p:txBody>
          <a:bodyPr/>
          <a:lstStyle/>
          <a:p>
            <a:pPr eaLnBrk="1" hangingPunct="1"/>
            <a:r>
              <a:rPr lang="en-US" altLang="en-US" sz="3200"/>
              <a:t>Variance and Standard Deviation</a:t>
            </a:r>
          </a:p>
        </p:txBody>
      </p:sp>
      <p:sp>
        <p:nvSpPr>
          <p:cNvPr id="17411" name="Rectangle 3"/>
          <p:cNvSpPr>
            <a:spLocks noGrp="1" noChangeArrowheads="1"/>
          </p:cNvSpPr>
          <p:nvPr>
            <p:ph type="body" idx="1"/>
          </p:nvPr>
        </p:nvSpPr>
        <p:spPr>
          <a:xfrm>
            <a:off x="533400" y="1447800"/>
            <a:ext cx="8382000" cy="4530725"/>
          </a:xfrm>
        </p:spPr>
        <p:txBody>
          <a:bodyPr/>
          <a:lstStyle/>
          <a:p>
            <a:pPr eaLnBrk="1" hangingPunct="1"/>
            <a:r>
              <a:rPr lang="en-US" altLang="en-US" sz="3000"/>
              <a:t>Variance and standard deviation measure the volatility of returns</a:t>
            </a:r>
          </a:p>
          <a:p>
            <a:pPr eaLnBrk="1" hangingPunct="1"/>
            <a:r>
              <a:rPr lang="en-US" altLang="en-US" sz="3000"/>
              <a:t>Variance = Weighted average of squared deviations</a:t>
            </a:r>
          </a:p>
          <a:p>
            <a:pPr eaLnBrk="1" hangingPunct="1"/>
            <a:r>
              <a:rPr lang="en-US" altLang="en-US" sz="3000"/>
              <a:t>Standard Deviation = Square root of variance</a:t>
            </a:r>
          </a:p>
        </p:txBody>
      </p:sp>
      <p:graphicFrame>
        <p:nvGraphicFramePr>
          <p:cNvPr id="17412" name="Object 4"/>
          <p:cNvGraphicFramePr>
            <a:graphicFrameLocks noChangeAspect="1"/>
          </p:cNvGraphicFramePr>
          <p:nvPr>
            <p:extLst>
              <p:ext uri="{D42A27DB-BD31-4B8C-83A1-F6EECF244321}">
                <p14:modId xmlns:p14="http://schemas.microsoft.com/office/powerpoint/2010/main" val="378135457"/>
              </p:ext>
            </p:extLst>
          </p:nvPr>
        </p:nvGraphicFramePr>
        <p:xfrm>
          <a:off x="1676400" y="4343400"/>
          <a:ext cx="5005388" cy="1479550"/>
        </p:xfrm>
        <a:graphic>
          <a:graphicData uri="http://schemas.openxmlformats.org/presentationml/2006/ole">
            <mc:AlternateContent xmlns:mc="http://schemas.openxmlformats.org/markup-compatibility/2006">
              <mc:Choice xmlns:v="urn:schemas-microsoft-com:vml" Requires="v">
                <p:oleObj spid="_x0000_s17424" name="Equation" r:id="rId4" imgW="1625600" imgH="431800" progId="Equation.3">
                  <p:embed/>
                </p:oleObj>
              </mc:Choice>
              <mc:Fallback>
                <p:oleObj name="Equation" r:id="rId4" imgW="1625600" imgH="4318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343400"/>
                        <a:ext cx="5005388" cy="147955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152400"/>
            <a:ext cx="7924800" cy="1143000"/>
          </a:xfrm>
        </p:spPr>
        <p:txBody>
          <a:bodyPr/>
          <a:lstStyle/>
          <a:p>
            <a:pPr eaLnBrk="1" hangingPunct="1"/>
            <a:r>
              <a:rPr lang="en-US" altLang="en-US" sz="3200"/>
              <a:t>Variance &amp; Standard Deviation</a:t>
            </a:r>
          </a:p>
        </p:txBody>
      </p:sp>
      <p:graphicFrame>
        <p:nvGraphicFramePr>
          <p:cNvPr id="19459" name="Object 9"/>
          <p:cNvGraphicFramePr>
            <a:graphicFrameLocks noChangeAspect="1"/>
          </p:cNvGraphicFramePr>
          <p:nvPr/>
        </p:nvGraphicFramePr>
        <p:xfrm>
          <a:off x="447675" y="1066800"/>
          <a:ext cx="8305800" cy="5378450"/>
        </p:xfrm>
        <a:graphic>
          <a:graphicData uri="http://schemas.openxmlformats.org/presentationml/2006/ole">
            <mc:AlternateContent xmlns:mc="http://schemas.openxmlformats.org/markup-compatibility/2006">
              <mc:Choice xmlns:v="urn:schemas-microsoft-com:vml" Requires="v">
                <p:oleObj spid="_x0000_s19471" name="Worksheet" r:id="rId4" imgW="5235593" imgH="3992844" progId="Excel.Sheet.8">
                  <p:embed/>
                </p:oleObj>
              </mc:Choice>
              <mc:Fallback>
                <p:oleObj name="Worksheet" r:id="rId4" imgW="5235593" imgH="3992844" progId="Excel.Shee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066800"/>
                        <a:ext cx="83058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150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1508" name="Rectangle 4"/>
          <p:cNvSpPr>
            <a:spLocks noGrp="1" noChangeArrowheads="1"/>
          </p:cNvSpPr>
          <p:nvPr>
            <p:ph type="title"/>
          </p:nvPr>
        </p:nvSpPr>
        <p:spPr>
          <a:xfrm>
            <a:off x="304800" y="304800"/>
            <a:ext cx="8458200" cy="1108075"/>
          </a:xfrm>
          <a:noFill/>
        </p:spPr>
        <p:txBody>
          <a:bodyPr lIns="90488" tIns="44450" rIns="90488" bIns="44450"/>
          <a:lstStyle/>
          <a:p>
            <a:pPr eaLnBrk="1" hangingPunct="1"/>
            <a:r>
              <a:rPr lang="en-US" altLang="en-US" sz="3200"/>
              <a:t>Example - Assume the Following Investment Alternatives</a:t>
            </a:r>
          </a:p>
        </p:txBody>
      </p:sp>
      <p:sp>
        <p:nvSpPr>
          <p:cNvPr id="21509" name="Rectangle 5"/>
          <p:cNvSpPr>
            <a:spLocks noChangeArrowheads="1"/>
          </p:cNvSpPr>
          <p:nvPr/>
        </p:nvSpPr>
        <p:spPr bwMode="auto">
          <a:xfrm>
            <a:off x="2516188" y="5324475"/>
            <a:ext cx="5730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1510" name="Rectangle 6"/>
          <p:cNvSpPr>
            <a:spLocks noChangeArrowheads="1"/>
          </p:cNvSpPr>
          <p:nvPr/>
        </p:nvSpPr>
        <p:spPr bwMode="auto">
          <a:xfrm>
            <a:off x="2516188" y="5919788"/>
            <a:ext cx="57308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graphicFrame>
        <p:nvGraphicFramePr>
          <p:cNvPr id="578567" name="Group 7"/>
          <p:cNvGraphicFramePr>
            <a:graphicFrameLocks noGrp="1"/>
          </p:cNvGraphicFramePr>
          <p:nvPr/>
        </p:nvGraphicFramePr>
        <p:xfrm>
          <a:off x="381000" y="1676400"/>
          <a:ext cx="8534400" cy="4275138"/>
        </p:xfrm>
        <a:graphic>
          <a:graphicData uri="http://schemas.openxmlformats.org/drawingml/2006/table">
            <a:tbl>
              <a:tblPr/>
              <a:tblGrid>
                <a:gridCol w="1817688">
                  <a:extLst>
                    <a:ext uri="{9D8B030D-6E8A-4147-A177-3AD203B41FA5}">
                      <a16:colId xmlns:a16="http://schemas.microsoft.com/office/drawing/2014/main" val="20000"/>
                    </a:ext>
                  </a:extLst>
                </a:gridCol>
                <a:gridCol w="1027112">
                  <a:extLst>
                    <a:ext uri="{9D8B030D-6E8A-4147-A177-3AD203B41FA5}">
                      <a16:colId xmlns:a16="http://schemas.microsoft.com/office/drawing/2014/main" val="20001"/>
                    </a:ext>
                  </a:extLst>
                </a:gridCol>
                <a:gridCol w="947738">
                  <a:extLst>
                    <a:ext uri="{9D8B030D-6E8A-4147-A177-3AD203B41FA5}">
                      <a16:colId xmlns:a16="http://schemas.microsoft.com/office/drawing/2014/main" val="20002"/>
                    </a:ext>
                  </a:extLst>
                </a:gridCol>
                <a:gridCol w="1185862">
                  <a:extLst>
                    <a:ext uri="{9D8B030D-6E8A-4147-A177-3AD203B41FA5}">
                      <a16:colId xmlns:a16="http://schemas.microsoft.com/office/drawing/2014/main" val="20003"/>
                    </a:ext>
                  </a:extLst>
                </a:gridCol>
                <a:gridCol w="1263650">
                  <a:extLst>
                    <a:ext uri="{9D8B030D-6E8A-4147-A177-3AD203B41FA5}">
                      <a16:colId xmlns:a16="http://schemas.microsoft.com/office/drawing/2014/main" val="20004"/>
                    </a:ext>
                  </a:extLst>
                </a:gridCol>
                <a:gridCol w="1106488">
                  <a:extLst>
                    <a:ext uri="{9D8B030D-6E8A-4147-A177-3AD203B41FA5}">
                      <a16:colId xmlns:a16="http://schemas.microsoft.com/office/drawing/2014/main" val="20005"/>
                    </a:ext>
                  </a:extLst>
                </a:gridCol>
                <a:gridCol w="1185862">
                  <a:extLst>
                    <a:ext uri="{9D8B030D-6E8A-4147-A177-3AD203B41FA5}">
                      <a16:colId xmlns:a16="http://schemas.microsoft.com/office/drawing/2014/main" val="20006"/>
                    </a:ext>
                  </a:extLst>
                </a:gridCol>
              </a:tblGrid>
              <a:tr h="685800">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dirty="0">
                          <a:ln>
                            <a:noFill/>
                          </a:ln>
                          <a:solidFill>
                            <a:srgbClr val="000000"/>
                          </a:solidFill>
                          <a:effectLst/>
                          <a:latin typeface="Tahoma" pitchFamily="34" charset="0"/>
                        </a:rPr>
                        <a:t>Economy</a:t>
                      </a:r>
                      <a:endParaRPr kumimoji="0" lang="en-US" sz="2800" b="0" i="0" u="none" strike="noStrike" cap="none" normalizeH="0" baseline="0" dirty="0">
                        <a:ln>
                          <a:noFill/>
                        </a:ln>
                        <a:solidFill>
                          <a:schemeClr val="tx1"/>
                        </a:solidFill>
                        <a:effectLst/>
                        <a:latin typeface="Tahoma"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BE2910"/>
                        </a:buClr>
                        <a:buSzTx/>
                        <a:buFont typeface="Wingdings" pitchFamily="2" charset="2"/>
                        <a:buNone/>
                        <a:tabLst/>
                      </a:pPr>
                      <a:r>
                        <a:rPr kumimoji="0" lang="en-US" sz="2200" b="0" i="0" u="sng" strike="noStrike" cap="none" normalizeH="0" baseline="0">
                          <a:ln>
                            <a:noFill/>
                          </a:ln>
                          <a:solidFill>
                            <a:srgbClr val="000000"/>
                          </a:solidFill>
                          <a:effectLst/>
                          <a:latin typeface="Tahoma" pitchFamily="34" charset="0"/>
                        </a:rPr>
                        <a:t>Prob.</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a:ln>
                            <a:noFill/>
                          </a:ln>
                          <a:solidFill>
                            <a:srgbClr val="000000"/>
                          </a:solidFill>
                          <a:effectLst/>
                          <a:latin typeface="Tahoma" pitchFamily="34" charset="0"/>
                        </a:rPr>
                        <a:t>T-Bill</a:t>
                      </a:r>
                      <a:endParaRPr kumimoji="0" lang="en-US" sz="2800" b="0" i="0" u="none" strike="noStrike" cap="none" normalizeH="0" baseline="0">
                        <a:ln>
                          <a:noFill/>
                        </a:ln>
                        <a:solidFill>
                          <a:schemeClr val="tx1"/>
                        </a:solidFill>
                        <a:effectLst/>
                        <a:latin typeface="Tahoma" pitchFamily="34" charset="0"/>
                      </a:endParaRPr>
                    </a:p>
                  </a:txBody>
                  <a:tcPr horzOverflow="overflow">
                    <a:lnL>
                      <a:noFill/>
                    </a:lnL>
                    <a:lnR>
                      <a:noFill/>
                    </a:lnR>
                    <a:lnT cap="fla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BE2910"/>
                        </a:buClr>
                        <a:buSzTx/>
                        <a:buFont typeface="Wingdings" pitchFamily="2" charset="2"/>
                        <a:buNone/>
                        <a:tabLst/>
                      </a:pPr>
                      <a:r>
                        <a:rPr kumimoji="0" lang="en-US" sz="2200" b="0" i="0" u="sng" strike="noStrike" cap="none" normalizeH="0" baseline="0" dirty="0">
                          <a:ln>
                            <a:noFill/>
                          </a:ln>
                          <a:solidFill>
                            <a:srgbClr val="000000"/>
                          </a:solidFill>
                          <a:effectLst/>
                          <a:latin typeface="Tahoma" pitchFamily="34" charset="0"/>
                        </a:rPr>
                        <a:t>Stock </a:t>
                      </a:r>
                    </a:p>
                    <a:p>
                      <a:pPr marL="0" marR="0" lvl="0" indent="0" algn="ctr" defTabSz="914400" rtl="0" eaLnBrk="1" fontAlgn="base" latinLnBrk="0" hangingPunct="1">
                        <a:lnSpc>
                          <a:spcPct val="100000"/>
                        </a:lnSpc>
                        <a:spcBef>
                          <a:spcPct val="0"/>
                        </a:spcBef>
                        <a:spcAft>
                          <a:spcPct val="0"/>
                        </a:spcAft>
                        <a:buClr>
                          <a:srgbClr val="BE2910"/>
                        </a:buClr>
                        <a:buSzTx/>
                        <a:buFont typeface="Wingdings" pitchFamily="2" charset="2"/>
                        <a:buNone/>
                        <a:tabLst/>
                      </a:pPr>
                      <a:r>
                        <a:rPr kumimoji="0" lang="en-US" sz="2200" b="0" i="0" u="sng" strike="noStrike" cap="none" normalizeH="0" baseline="0" dirty="0">
                          <a:ln>
                            <a:noFill/>
                          </a:ln>
                          <a:solidFill>
                            <a:srgbClr val="000000"/>
                          </a:solidFill>
                          <a:effectLst/>
                          <a:latin typeface="Tahoma" pitchFamily="34" charset="0"/>
                        </a:rPr>
                        <a:t>Al</a:t>
                      </a:r>
                    </a:p>
                  </a:txBody>
                  <a:tcPr horzOverflow="overflow">
                    <a:lnL>
                      <a:noFill/>
                    </a:lnL>
                    <a:lnR>
                      <a:noFill/>
                    </a:lnR>
                    <a:lnT cap="fla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dirty="0">
                          <a:ln>
                            <a:noFill/>
                          </a:ln>
                          <a:solidFill>
                            <a:srgbClr val="000000"/>
                          </a:solidFill>
                          <a:effectLst/>
                          <a:latin typeface="Tahoma" pitchFamily="34" charset="0"/>
                        </a:rPr>
                        <a:t>Stock </a:t>
                      </a:r>
                    </a:p>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dirty="0">
                          <a:ln>
                            <a:noFill/>
                          </a:ln>
                          <a:solidFill>
                            <a:srgbClr val="000000"/>
                          </a:solidFill>
                          <a:effectLst/>
                          <a:latin typeface="Tahoma" pitchFamily="34" charset="0"/>
                        </a:rPr>
                        <a:t>Bob</a:t>
                      </a:r>
                      <a:endParaRPr kumimoji="0" lang="en-US" sz="2800" b="0" i="0" u="none" strike="noStrike" cap="none" normalizeH="0" baseline="0" dirty="0">
                        <a:ln>
                          <a:noFill/>
                        </a:ln>
                        <a:solidFill>
                          <a:schemeClr val="tx1"/>
                        </a:solidFill>
                        <a:effectLst/>
                        <a:latin typeface="Tahoma" pitchFamily="34" charset="0"/>
                      </a:endParaRPr>
                    </a:p>
                  </a:txBody>
                  <a:tcPr horzOverflow="overflow">
                    <a:lnL>
                      <a:noFill/>
                    </a:lnL>
                    <a:lnR>
                      <a:noFill/>
                    </a:lnR>
                    <a:lnT cap="fla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a:ln>
                            <a:noFill/>
                          </a:ln>
                          <a:solidFill>
                            <a:srgbClr val="000000"/>
                          </a:solidFill>
                          <a:effectLst/>
                          <a:latin typeface="Tahoma" pitchFamily="34" charset="0"/>
                        </a:rPr>
                        <a:t>Stock Cuc</a:t>
                      </a:r>
                      <a:endParaRPr kumimoji="0" lang="en-US" sz="2800" b="0" i="0" u="none" strike="noStrike" cap="none" normalizeH="0" baseline="0">
                        <a:ln>
                          <a:noFill/>
                        </a:ln>
                        <a:solidFill>
                          <a:schemeClr val="tx1"/>
                        </a:solidFill>
                        <a:effectLst/>
                        <a:latin typeface="Tahoma" pitchFamily="34" charset="0"/>
                      </a:endParaRPr>
                    </a:p>
                  </a:txBody>
                  <a:tcPr horzOverflow="overflow">
                    <a:lnL>
                      <a:noFill/>
                    </a:lnL>
                    <a:lnR>
                      <a:noFill/>
                    </a:lnR>
                    <a:lnT cap="flat">
                      <a:noFill/>
                    </a:lnT>
                    <a:lnB w="381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sng" strike="noStrike" cap="none" normalizeH="0" baseline="0">
                          <a:ln>
                            <a:noFill/>
                          </a:ln>
                          <a:solidFill>
                            <a:srgbClr val="000000"/>
                          </a:solidFill>
                          <a:effectLst/>
                          <a:latin typeface="Tahoma" pitchFamily="34" charset="0"/>
                        </a:rPr>
                        <a:t>Market</a:t>
                      </a:r>
                      <a:endParaRPr kumimoji="0" lang="en-US" sz="2800" b="0" i="0" u="none" strike="noStrike" cap="none" normalizeH="0" baseline="0">
                        <a:ln>
                          <a:noFill/>
                        </a:ln>
                        <a:solidFill>
                          <a:schemeClr val="tx1"/>
                        </a:solidFill>
                        <a:effectLst/>
                        <a:latin typeface="Tahoma" pitchFamily="34" charset="0"/>
                      </a:endParaRPr>
                    </a:p>
                  </a:txBody>
                  <a:tcPr horzOverflow="overflow">
                    <a:lnL>
                      <a:noFill/>
                    </a:lnL>
                    <a:lnR cap="flat">
                      <a:noFill/>
                    </a:lnR>
                    <a:lnT cap="flat">
                      <a:noFill/>
                    </a:lnT>
                    <a:lnB w="38100" cap="flat" cmpd="sng" algn="ctr">
                      <a:solidFill>
                        <a:schemeClr val="fo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Recession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0.10</a:t>
                      </a:r>
                    </a:p>
                  </a:txBody>
                  <a:tcP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-22.0%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28.0%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10.0%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-13.0%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w="38100" cap="flat" cmpd="sng" algn="ctr">
                      <a:solidFill>
                        <a:schemeClr val="folHlink"/>
                      </a:solidFill>
                      <a:prstDash val="solid"/>
                      <a:round/>
                      <a:headEnd type="none" w="med" len="med"/>
                      <a:tailEnd type="none" w="med" len="med"/>
                    </a:lnT>
                    <a:lnB>
                      <a:noFill/>
                    </a:lnB>
                    <a:lnTlToBr>
                      <a:noFill/>
                    </a:lnTlToBr>
                    <a:lnBlToTr>
                      <a:noFill/>
                    </a:lnBlToTr>
                    <a:solidFill>
                      <a:schemeClr val="bg1"/>
                    </a:solid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Below avg.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0.20</a:t>
                      </a:r>
                    </a:p>
                  </a:txBody>
                  <a:tcP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-2.0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14.7</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-10.0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1.0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Average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0.40</a:t>
                      </a:r>
                    </a:p>
                  </a:txBody>
                  <a:tcP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20.0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7.0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15.0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581025">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Above avg.</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0.20</a:t>
                      </a:r>
                    </a:p>
                  </a:txBody>
                  <a:tcP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35.0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-10.0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45.0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29.0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a:noFill/>
                    </a:lnB>
                    <a:lnTlToBr>
                      <a:noFill/>
                    </a:lnTlToBr>
                    <a:lnBlToTr>
                      <a:noFill/>
                    </a:lnBlToTr>
                    <a:solidFill>
                      <a:schemeClr val="bg1"/>
                    </a:solid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Boom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a:t>
                      </a:r>
                      <a:r>
                        <a:rPr kumimoji="0" lang="en-US" sz="2200" b="0" i="0" u="sng" strike="noStrike" cap="none" normalizeH="0" baseline="0">
                          <a:ln>
                            <a:noFill/>
                          </a:ln>
                          <a:solidFill>
                            <a:srgbClr val="000000"/>
                          </a:solidFill>
                          <a:effectLst/>
                          <a:latin typeface="Tahoma" pitchFamily="34" charset="0"/>
                        </a:rPr>
                        <a:t>0.10</a:t>
                      </a:r>
                    </a:p>
                  </a:txBody>
                  <a:tcPr horzOverflow="overflow">
                    <a:lnL>
                      <a:noFill/>
                    </a:lnL>
                    <a:lnR w="38100" cap="flat" cmpd="sng" algn="ctr">
                      <a:solidFill>
                        <a:schemeClr val="folHlink"/>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8.0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50.0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-20.0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a:ln>
                            <a:noFill/>
                          </a:ln>
                          <a:solidFill>
                            <a:srgbClr val="000000"/>
                          </a:solidFill>
                          <a:effectLst/>
                          <a:latin typeface="Tahoma" pitchFamily="34" charset="0"/>
                        </a:rPr>
                        <a:t> 30.0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43.0</a:t>
                      </a:r>
                    </a:p>
                  </a:txBody>
                  <a:tcPr horzOverflow="overflow">
                    <a:lnL w="38100" cap="flat" cmpd="sng" algn="ctr">
                      <a:solidFill>
                        <a:schemeClr val="folHlink"/>
                      </a:solidFill>
                      <a:prstDash val="solid"/>
                      <a:round/>
                      <a:headEnd type="none" w="med" len="med"/>
                      <a:tailEnd type="none" w="med" len="med"/>
                    </a:lnL>
                    <a:lnR w="38100" cap="flat" cmpd="sng" algn="ctr">
                      <a:solidFill>
                        <a:schemeClr val="folHlink"/>
                      </a:solidFill>
                      <a:prstDash val="solid"/>
                      <a:round/>
                      <a:headEnd type="none" w="med" len="med"/>
                      <a:tailEnd type="none" w="med" len="med"/>
                    </a:lnR>
                    <a:lnT>
                      <a:noFill/>
                    </a:lnT>
                    <a:lnB w="38100" cap="flat" cmpd="sng" algn="ctr">
                      <a:solidFill>
                        <a:schemeClr val="folHlink"/>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81025">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1"/>
                        </a:buClr>
                        <a:buSzTx/>
                        <a:buFont typeface="Wingdings" pitchFamily="2" charset="2"/>
                        <a:buNone/>
                        <a:tabLst/>
                      </a:pPr>
                      <a:r>
                        <a:rPr kumimoji="0" lang="en-US" sz="2200" b="0" i="0" u="none" strike="noStrike" cap="none" normalizeH="0" baseline="0" dirty="0">
                          <a:ln>
                            <a:noFill/>
                          </a:ln>
                          <a:solidFill>
                            <a:srgbClr val="000000"/>
                          </a:solidFill>
                          <a:effectLst/>
                          <a:latin typeface="Tahoma" pitchFamily="34" charset="0"/>
                        </a:rPr>
                        <a:t> 1.00</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horzOverflow="overflow">
                    <a:lnL>
                      <a:noFill/>
                    </a:lnL>
                    <a:lnR>
                      <a:noFill/>
                    </a:lnR>
                    <a:lnT w="38100" cap="flat" cmpd="sng" algn="ctr">
                      <a:solidFill>
                        <a:schemeClr val="fo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horzOverflow="overflow">
                    <a:lnL>
                      <a:noFill/>
                    </a:lnL>
                    <a:lnR>
                      <a:noFill/>
                    </a:lnR>
                    <a:lnT w="38100" cap="flat" cmpd="sng" algn="ctr">
                      <a:solidFill>
                        <a:schemeClr val="fo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horzOverflow="overflow">
                    <a:lnL>
                      <a:noFill/>
                    </a:lnL>
                    <a:lnR>
                      <a:noFill/>
                    </a:lnR>
                    <a:lnT w="38100" cap="flat" cmpd="sng" algn="ctr">
                      <a:solidFill>
                        <a:schemeClr val="fo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a:ln>
                          <a:noFill/>
                        </a:ln>
                        <a:solidFill>
                          <a:schemeClr val="tx1"/>
                        </a:solidFill>
                        <a:effectLst/>
                        <a:latin typeface="Tahoma" pitchFamily="34" charset="0"/>
                      </a:endParaRPr>
                    </a:p>
                  </a:txBody>
                  <a:tcPr horzOverflow="overflow">
                    <a:lnL>
                      <a:noFill/>
                    </a:lnL>
                    <a:lnR>
                      <a:noFill/>
                    </a:lnR>
                    <a:lnT w="38100" cap="flat" cmpd="sng" algn="ctr">
                      <a:solidFill>
                        <a:schemeClr val="fo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BE2910"/>
                        </a:buClr>
                        <a:buSzTx/>
                        <a:buFont typeface="Wingdings" pitchFamily="2" charset="2"/>
                        <a:buNone/>
                        <a:tabLst/>
                      </a:pPr>
                      <a:endParaRPr kumimoji="0" lang="en-US" sz="2800" b="0" i="0" u="none" strike="noStrike" cap="none" normalizeH="0" baseline="0" dirty="0">
                        <a:ln>
                          <a:noFill/>
                        </a:ln>
                        <a:solidFill>
                          <a:schemeClr val="tx1"/>
                        </a:solidFill>
                        <a:effectLst/>
                        <a:latin typeface="Tahoma" pitchFamily="34" charset="0"/>
                      </a:endParaRPr>
                    </a:p>
                  </a:txBody>
                  <a:tcPr horzOverflow="overflow">
                    <a:lnL>
                      <a:noFill/>
                    </a:lnL>
                    <a:lnR cap="flat">
                      <a:noFill/>
                    </a:lnR>
                    <a:lnT w="38100" cap="flat" cmpd="sng" algn="ctr">
                      <a:solidFill>
                        <a:schemeClr val="folHlink"/>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59547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3555" name="Rectangle 3"/>
          <p:cNvSpPr>
            <a:spLocks noChangeArrowheads="1"/>
          </p:cNvSpPr>
          <p:nvPr/>
        </p:nvSpPr>
        <p:spPr bwMode="auto">
          <a:xfrm>
            <a:off x="2895600" y="59547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3556" name="Rectangle 4"/>
          <p:cNvSpPr>
            <a:spLocks noGrp="1" noChangeArrowheads="1"/>
          </p:cNvSpPr>
          <p:nvPr>
            <p:ph type="title"/>
          </p:nvPr>
        </p:nvSpPr>
        <p:spPr>
          <a:xfrm>
            <a:off x="800100" y="212725"/>
            <a:ext cx="7696200" cy="1038225"/>
          </a:xfrm>
          <a:noFill/>
        </p:spPr>
        <p:txBody>
          <a:bodyPr lIns="90488" tIns="44450" rIns="90488" bIns="44450"/>
          <a:lstStyle/>
          <a:p>
            <a:pPr eaLnBrk="1" hangingPunct="1"/>
            <a:r>
              <a:rPr lang="en-US" altLang="en-US" sz="2800"/>
              <a:t>What is Unique about the Treasury bill Return? What is Correlation?</a:t>
            </a:r>
          </a:p>
        </p:txBody>
      </p:sp>
      <p:sp>
        <p:nvSpPr>
          <p:cNvPr id="22533" name="Rectangle 5"/>
          <p:cNvSpPr>
            <a:spLocks noChangeArrowheads="1"/>
          </p:cNvSpPr>
          <p:nvPr/>
        </p:nvSpPr>
        <p:spPr bwMode="auto">
          <a:xfrm>
            <a:off x="571500" y="1600200"/>
            <a:ext cx="81518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a:solidFill>
                  <a:schemeClr val="tx1"/>
                </a:solidFill>
                <a:latin typeface="Adobe Gothic Std B" pitchFamily="34" charset="-128"/>
                <a:ea typeface="Adobe Gothic Std B" pitchFamily="34" charset="-128"/>
              </a:defRPr>
            </a:lvl1pPr>
            <a:lvl2pPr marL="742950" indent="-285750">
              <a:spcBef>
                <a:spcPct val="20000"/>
              </a:spcBef>
              <a:buChar char="–"/>
              <a:defRPr sz="2800">
                <a:solidFill>
                  <a:schemeClr val="tx1"/>
                </a:solidFill>
                <a:latin typeface="Adobe Gothic Std B" pitchFamily="34" charset="-128"/>
                <a:ea typeface="Adobe Gothic Std B" pitchFamily="34" charset="-128"/>
              </a:defRPr>
            </a:lvl2pPr>
            <a:lvl3pPr marL="1143000" indent="-228600">
              <a:spcBef>
                <a:spcPct val="20000"/>
              </a:spcBef>
              <a:buChar char="•"/>
              <a:defRPr sz="2400">
                <a:solidFill>
                  <a:schemeClr val="tx1"/>
                </a:solidFill>
                <a:latin typeface="Adobe Gothic Std B" pitchFamily="34" charset="-128"/>
                <a:ea typeface="Adobe Gothic Std B" pitchFamily="34" charset="-128"/>
              </a:defRPr>
            </a:lvl3pPr>
            <a:lvl4pPr marL="1600200" indent="-228600">
              <a:spcBef>
                <a:spcPct val="20000"/>
              </a:spcBef>
              <a:buChar char="–"/>
              <a:defRPr sz="2000">
                <a:solidFill>
                  <a:schemeClr val="tx1"/>
                </a:solidFill>
                <a:latin typeface="Adobe Gothic Std B" pitchFamily="34" charset="-128"/>
                <a:ea typeface="Adobe Gothic Std B" pitchFamily="34" charset="-128"/>
              </a:defRPr>
            </a:lvl4pPr>
            <a:lvl5pPr marL="2057400" indent="-228600">
              <a:spcBef>
                <a:spcPct val="20000"/>
              </a:spcBef>
              <a:buChar char="»"/>
              <a:defRPr sz="2000">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a:solidFill>
                  <a:schemeClr val="tx1"/>
                </a:solidFill>
                <a:latin typeface="Adobe Gothic Std B" pitchFamily="34" charset="-128"/>
                <a:ea typeface="Adobe Gothic Std B" pitchFamily="34" charset="-128"/>
              </a:defRPr>
            </a:lvl9pPr>
          </a:lstStyle>
          <a:p>
            <a:pPr marL="0" indent="0">
              <a:lnSpc>
                <a:spcPct val="90000"/>
              </a:lnSpc>
              <a:spcBef>
                <a:spcPct val="0"/>
              </a:spcBef>
              <a:buClr>
                <a:schemeClr val="accent2"/>
              </a:buClr>
              <a:buFontTx/>
              <a:buNone/>
              <a:defRPr/>
            </a:pPr>
            <a:r>
              <a:rPr lang="en-US" altLang="en-US" sz="2400" b="1" dirty="0">
                <a:latin typeface="Adobe Gothic Std B"/>
              </a:rPr>
              <a:t>The T-bill will return 8% regardless of the state of the economy.</a:t>
            </a:r>
          </a:p>
          <a:p>
            <a:pPr marL="0" indent="0">
              <a:lnSpc>
                <a:spcPct val="90000"/>
              </a:lnSpc>
              <a:spcBef>
                <a:spcPct val="0"/>
              </a:spcBef>
              <a:buClr>
                <a:schemeClr val="accent2"/>
              </a:buClr>
              <a:buFontTx/>
              <a:buNone/>
              <a:defRPr/>
            </a:pPr>
            <a:endParaRPr lang="en-US" altLang="en-US" sz="2400" b="1" dirty="0">
              <a:latin typeface="Adobe Gothic Std B"/>
            </a:endParaRPr>
          </a:p>
          <a:p>
            <a:pPr marL="0" indent="0">
              <a:lnSpc>
                <a:spcPct val="90000"/>
              </a:lnSpc>
              <a:spcBef>
                <a:spcPct val="0"/>
              </a:spcBef>
              <a:buClr>
                <a:schemeClr val="accent2"/>
              </a:buClr>
              <a:buFontTx/>
              <a:buNone/>
              <a:defRPr/>
            </a:pPr>
            <a:r>
              <a:rPr lang="en-US" altLang="en-US" sz="2400" b="1" dirty="0">
                <a:latin typeface="Adobe Gothic Std B"/>
              </a:rPr>
              <a:t>Is the T-bill riskless?  Explain. Do the returns of Stocks Al, Bob and </a:t>
            </a:r>
            <a:r>
              <a:rPr lang="en-US" altLang="en-US" sz="2400" b="1" dirty="0" err="1">
                <a:latin typeface="Adobe Gothic Std B"/>
              </a:rPr>
              <a:t>Cuc</a:t>
            </a:r>
            <a:r>
              <a:rPr lang="en-US" altLang="en-US" sz="2400" b="1" dirty="0">
                <a:latin typeface="Adobe Gothic Std B"/>
              </a:rPr>
              <a:t> move with or counter to the economy? Stock Al moves with the economy, so it is positively correlated with the economy. Positively correlated stocks have rates of return that move in the same direction.</a:t>
            </a:r>
          </a:p>
          <a:p>
            <a:pPr marL="0" indent="0">
              <a:lnSpc>
                <a:spcPct val="90000"/>
              </a:lnSpc>
              <a:spcBef>
                <a:spcPct val="0"/>
              </a:spcBef>
              <a:buClr>
                <a:schemeClr val="accent2"/>
              </a:buClr>
              <a:buFontTx/>
              <a:buNone/>
              <a:defRPr/>
            </a:pPr>
            <a:endParaRPr lang="en-US" altLang="en-US" sz="2400" b="1" dirty="0">
              <a:latin typeface="Adobe Gothic Std B"/>
            </a:endParaRPr>
          </a:p>
          <a:p>
            <a:pPr marL="0" indent="0">
              <a:lnSpc>
                <a:spcPct val="90000"/>
              </a:lnSpc>
              <a:spcBef>
                <a:spcPct val="0"/>
              </a:spcBef>
              <a:buClr>
                <a:schemeClr val="accent2"/>
              </a:buClr>
              <a:buFontTx/>
              <a:buNone/>
              <a:defRPr/>
            </a:pPr>
            <a:r>
              <a:rPr lang="en-US" altLang="en-US" sz="2400" b="1" dirty="0">
                <a:latin typeface="Adobe Gothic Std B"/>
              </a:rPr>
              <a:t>Stock Bob moves counter to the economy.  Such negative correlation is unusual. Negatively correlated stocks have rates of return that move in opposite directions.</a:t>
            </a:r>
          </a:p>
          <a:p>
            <a:pPr algn="just" eaLnBrk="1" hangingPunct="1">
              <a:lnSpc>
                <a:spcPct val="90000"/>
              </a:lnSpc>
              <a:spcBef>
                <a:spcPct val="30000"/>
              </a:spcBef>
              <a:buClr>
                <a:srgbClr val="00FF00"/>
              </a:buClr>
              <a:buFont typeface="Wingdings" panose="05000000000000000000" pitchFamily="2" charset="2"/>
              <a:buChar char="n"/>
              <a:defRPr/>
            </a:pPr>
            <a:endParaRPr lang="en-US" altLang="en-US" sz="2400" b="1" dirty="0">
              <a:latin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560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5604" name="Rectangle 4"/>
          <p:cNvSpPr>
            <a:spLocks noGrp="1" noChangeArrowheads="1"/>
          </p:cNvSpPr>
          <p:nvPr>
            <p:ph type="title"/>
          </p:nvPr>
        </p:nvSpPr>
        <p:spPr>
          <a:xfrm>
            <a:off x="773113" y="274638"/>
            <a:ext cx="7685087" cy="1111250"/>
          </a:xfrm>
          <a:noFill/>
        </p:spPr>
        <p:txBody>
          <a:bodyPr lIns="90488" tIns="44450" rIns="90488" bIns="44450"/>
          <a:lstStyle/>
          <a:p>
            <a:pPr eaLnBrk="1" hangingPunct="1"/>
            <a:r>
              <a:rPr lang="en-US" altLang="en-US" sz="3200"/>
              <a:t>Calculate the Expected Rate of Return on Each Alternative</a:t>
            </a:r>
            <a:r>
              <a:rPr lang="en-US" altLang="en-US"/>
              <a:t>.</a:t>
            </a:r>
          </a:p>
        </p:txBody>
      </p:sp>
      <p:sp>
        <p:nvSpPr>
          <p:cNvPr id="25605" name="AutoShape 5"/>
          <p:cNvSpPr>
            <a:spLocks noChangeArrowheads="1"/>
          </p:cNvSpPr>
          <p:nvPr/>
        </p:nvSpPr>
        <p:spPr bwMode="auto">
          <a:xfrm>
            <a:off x="5638800" y="1752600"/>
            <a:ext cx="2819400" cy="1524000"/>
          </a:xfrm>
          <a:prstGeom prst="roundRect">
            <a:avLst>
              <a:gd name="adj" fmla="val 12486"/>
            </a:avLst>
          </a:prstGeom>
          <a:solidFill>
            <a:srgbClr val="FAFD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graphicFrame>
        <p:nvGraphicFramePr>
          <p:cNvPr id="25606" name="Object 6">
            <a:hlinkClick r:id="" action="ppaction://ole?verb=0"/>
          </p:cNvPr>
          <p:cNvGraphicFramePr>
            <a:graphicFrameLocks/>
          </p:cNvGraphicFramePr>
          <p:nvPr>
            <p:extLst>
              <p:ext uri="{D42A27DB-BD31-4B8C-83A1-F6EECF244321}">
                <p14:modId xmlns:p14="http://schemas.microsoft.com/office/powerpoint/2010/main" val="2600473443"/>
              </p:ext>
            </p:extLst>
          </p:nvPr>
        </p:nvGraphicFramePr>
        <p:xfrm>
          <a:off x="5867400" y="1676400"/>
          <a:ext cx="2290763" cy="1600200"/>
        </p:xfrm>
        <a:graphic>
          <a:graphicData uri="http://schemas.openxmlformats.org/presentationml/2006/ole">
            <mc:AlternateContent xmlns:mc="http://schemas.openxmlformats.org/markup-compatibility/2006">
              <mc:Choice xmlns:v="urn:schemas-microsoft-com:vml" Requires="v">
                <p:oleObj spid="_x0000_s25636" name="Equation" r:id="rId4" imgW="736600" imgH="431800" progId="Equation.DSMT4">
                  <p:embed/>
                </p:oleObj>
              </mc:Choice>
              <mc:Fallback>
                <p:oleObj name="Equation" r:id="rId4" imgW="736600" imgH="431800" progId="Equation.DSMT4">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76400"/>
                        <a:ext cx="22907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Rectangle 7"/>
          <p:cNvSpPr>
            <a:spLocks noChangeArrowheads="1"/>
          </p:cNvSpPr>
          <p:nvPr/>
        </p:nvSpPr>
        <p:spPr bwMode="auto">
          <a:xfrm>
            <a:off x="363538" y="1998663"/>
            <a:ext cx="53117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r = expected rate of return.</a:t>
            </a:r>
          </a:p>
        </p:txBody>
      </p:sp>
      <p:sp>
        <p:nvSpPr>
          <p:cNvPr id="25608" name="Rectangle 8"/>
          <p:cNvSpPr>
            <a:spLocks noChangeArrowheads="1"/>
          </p:cNvSpPr>
          <p:nvPr/>
        </p:nvSpPr>
        <p:spPr bwMode="auto">
          <a:xfrm>
            <a:off x="304800" y="3048000"/>
            <a:ext cx="54102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800">
                <a:latin typeface="Arial" panose="020B0604020202020204" pitchFamily="34" charset="0"/>
              </a:rPr>
              <a:t>r</a:t>
            </a:r>
            <a:r>
              <a:rPr lang="en-US" altLang="en-US" sz="2800" baseline="-25000">
                <a:latin typeface="Arial" panose="020B0604020202020204" pitchFamily="34" charset="0"/>
              </a:rPr>
              <a:t>Al</a:t>
            </a:r>
            <a:r>
              <a:rPr lang="en-US" altLang="en-US" sz="2800">
                <a:latin typeface="Arial" panose="020B0604020202020204" pitchFamily="34" charset="0"/>
              </a:rPr>
              <a:t> = 0.10(-22%) + 0.20(-2%)</a:t>
            </a:r>
          </a:p>
          <a:p>
            <a:pPr eaLnBrk="1" hangingPunct="1">
              <a:spcBef>
                <a:spcPct val="0"/>
              </a:spcBef>
              <a:buFontTx/>
              <a:buNone/>
            </a:pPr>
            <a:r>
              <a:rPr lang="en-US" altLang="en-US" sz="2800">
                <a:latin typeface="Arial" panose="020B0604020202020204" pitchFamily="34" charset="0"/>
              </a:rPr>
              <a:t>	 + 0.40(20%) + 0.20(35%)</a:t>
            </a:r>
          </a:p>
          <a:p>
            <a:pPr eaLnBrk="1" hangingPunct="1">
              <a:spcBef>
                <a:spcPct val="0"/>
              </a:spcBef>
              <a:buFontTx/>
              <a:buNone/>
            </a:pPr>
            <a:r>
              <a:rPr lang="en-US" altLang="en-US" sz="2800">
                <a:latin typeface="Arial" panose="020B0604020202020204" pitchFamily="34" charset="0"/>
              </a:rPr>
              <a:t>	 + 0.10(50%) = </a:t>
            </a:r>
            <a:r>
              <a:rPr lang="en-US" altLang="en-US" sz="2800">
                <a:solidFill>
                  <a:schemeClr val="hlink"/>
                </a:solidFill>
                <a:latin typeface="Arial" panose="020B0604020202020204" pitchFamily="34" charset="0"/>
              </a:rPr>
              <a:t>17.4%</a:t>
            </a:r>
            <a:r>
              <a:rPr lang="en-US" altLang="en-US" sz="2800">
                <a:latin typeface="Arial" panose="020B0604020202020204" pitchFamily="34" charset="0"/>
              </a:rPr>
              <a:t>.</a:t>
            </a:r>
          </a:p>
        </p:txBody>
      </p:sp>
      <p:sp>
        <p:nvSpPr>
          <p:cNvPr id="25609" name="Rectangle 9"/>
          <p:cNvSpPr>
            <a:spLocks noChangeArrowheads="1"/>
          </p:cNvSpPr>
          <p:nvPr/>
        </p:nvSpPr>
        <p:spPr bwMode="auto">
          <a:xfrm>
            <a:off x="354013" y="1658938"/>
            <a:ext cx="419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a:t>
            </a:r>
          </a:p>
        </p:txBody>
      </p:sp>
      <p:sp>
        <p:nvSpPr>
          <p:cNvPr id="25610" name="Rectangle 10"/>
          <p:cNvSpPr>
            <a:spLocks noChangeArrowheads="1"/>
          </p:cNvSpPr>
          <p:nvPr/>
        </p:nvSpPr>
        <p:spPr bwMode="auto">
          <a:xfrm>
            <a:off x="304800" y="2819400"/>
            <a:ext cx="419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a:t>
            </a:r>
          </a:p>
        </p:txBody>
      </p:sp>
      <p:graphicFrame>
        <p:nvGraphicFramePr>
          <p:cNvPr id="583735" name="Group 55"/>
          <p:cNvGraphicFramePr>
            <a:graphicFrameLocks noGrp="1"/>
          </p:cNvGraphicFramePr>
          <p:nvPr/>
        </p:nvGraphicFramePr>
        <p:xfrm>
          <a:off x="1104900" y="4481513"/>
          <a:ext cx="5715000" cy="2176463"/>
        </p:xfrm>
        <a:graphic>
          <a:graphicData uri="http://schemas.openxmlformats.org/drawingml/2006/table">
            <a:tbl>
              <a:tblPr/>
              <a:tblGrid>
                <a:gridCol w="4179888">
                  <a:extLst>
                    <a:ext uri="{9D8B030D-6E8A-4147-A177-3AD203B41FA5}">
                      <a16:colId xmlns:a16="http://schemas.microsoft.com/office/drawing/2014/main" val="20000"/>
                    </a:ext>
                  </a:extLst>
                </a:gridCol>
                <a:gridCol w="1535112">
                  <a:extLst>
                    <a:ext uri="{9D8B030D-6E8A-4147-A177-3AD203B41FA5}">
                      <a16:colId xmlns:a16="http://schemas.microsoft.com/office/drawing/2014/main" val="20001"/>
                    </a:ext>
                  </a:extLst>
                </a:gridCol>
              </a:tblGrid>
              <a:tr h="347491">
                <a:tc>
                  <a:txBody>
                    <a:bodyPr/>
                    <a:lstStyle/>
                    <a:p>
                      <a:pPr marL="0" marR="0" lvl="0" indent="0" algn="l" defTabSz="914400" rtl="0" eaLnBrk="1" fontAlgn="base" latinLnBrk="0" hangingPunct="1">
                        <a:lnSpc>
                          <a:spcPct val="70000"/>
                        </a:lnSpc>
                        <a:spcBef>
                          <a:spcPct val="0"/>
                        </a:spcBef>
                        <a:spcAft>
                          <a:spcPct val="0"/>
                        </a:spcAft>
                        <a:buClr>
                          <a:srgbClr val="BE2910"/>
                        </a:buClr>
                        <a:buSzTx/>
                        <a:buFont typeface="Wingdings" pitchFamily="2" charset="2"/>
                        <a:buNone/>
                        <a:tabLst/>
                      </a:pPr>
                      <a:endParaRPr kumimoji="0" lang="en-US" sz="2400" b="1" i="0" u="none" strike="noStrike" cap="none" normalizeH="0" baseline="0" dirty="0">
                        <a:ln>
                          <a:noFill/>
                        </a:ln>
                        <a:solidFill>
                          <a:schemeClr val="tx1"/>
                        </a:solidFill>
                        <a:effectLst/>
                        <a:latin typeface="Tahoma" pitchFamily="34" charset="0"/>
                      </a:endParaRPr>
                    </a:p>
                  </a:txBody>
                  <a:tcPr marT="45701" marB="4570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r</a:t>
                      </a:r>
                    </a:p>
                  </a:txBody>
                  <a:tcPr marT="45701" marB="45701"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3">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Market</a:t>
                      </a: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15.0</a:t>
                      </a:r>
                    </a:p>
                  </a:txBody>
                  <a:tcPr marT="45701" marB="45701"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43">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dirty="0" err="1">
                          <a:ln>
                            <a:noFill/>
                          </a:ln>
                          <a:solidFill>
                            <a:schemeClr val="tx1"/>
                          </a:solidFill>
                          <a:effectLst/>
                          <a:latin typeface="Tahoma" pitchFamily="34" charset="0"/>
                        </a:rPr>
                        <a:t>Cuc</a:t>
                      </a:r>
                      <a:endParaRPr kumimoji="0" lang="en-US" sz="2400" b="1" i="0" u="none" strike="noStrike" cap="none" normalizeH="0" baseline="0" dirty="0">
                        <a:ln>
                          <a:noFill/>
                        </a:ln>
                        <a:solidFill>
                          <a:schemeClr val="tx1"/>
                        </a:solidFill>
                        <a:effectLst/>
                        <a:latin typeface="Tahoma" pitchFamily="34" charset="0"/>
                      </a:endParaRP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13.8</a:t>
                      </a:r>
                    </a:p>
                  </a:txBody>
                  <a:tcPr marT="45701" marB="4570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57243">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T-bill</a:t>
                      </a:r>
                    </a:p>
                  </a:txBody>
                  <a:tcPr marT="45701" marB="4570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8.0</a:t>
                      </a:r>
                    </a:p>
                  </a:txBody>
                  <a:tcPr marT="45701" marB="4570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7243">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rPr>
                        <a:t>Bob</a:t>
                      </a:r>
                    </a:p>
                  </a:txBody>
                  <a:tcPr marT="45701" marB="4570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BE2910"/>
                        </a:buClr>
                        <a:buSzTx/>
                        <a:buFont typeface="Wingdings" pitchFamily="2" charset="2"/>
                        <a:buNone/>
                        <a:tabLst/>
                      </a:pPr>
                      <a:r>
                        <a:rPr kumimoji="0" lang="en-US" sz="2400" b="1" i="0" u="none" strike="noStrike" cap="none" normalizeH="0" baseline="0" dirty="0">
                          <a:ln>
                            <a:noFill/>
                          </a:ln>
                          <a:solidFill>
                            <a:schemeClr val="tx1"/>
                          </a:solidFill>
                          <a:effectLst/>
                          <a:latin typeface="Tahoma" pitchFamily="34" charset="0"/>
                        </a:rPr>
                        <a:t>  1.7</a:t>
                      </a:r>
                    </a:p>
                  </a:txBody>
                  <a:tcPr marT="45701" marB="4570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5623" name="Rectangle 56"/>
          <p:cNvSpPr>
            <a:spLocks noChangeArrowheads="1"/>
          </p:cNvSpPr>
          <p:nvPr/>
        </p:nvSpPr>
        <p:spPr bwMode="auto">
          <a:xfrm>
            <a:off x="5410200" y="4176713"/>
            <a:ext cx="45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a:t>
            </a:r>
          </a:p>
        </p:txBody>
      </p:sp>
      <p:sp>
        <p:nvSpPr>
          <p:cNvPr id="25624" name="Rectangle 58"/>
          <p:cNvSpPr>
            <a:spLocks noChangeArrowheads="1"/>
          </p:cNvSpPr>
          <p:nvPr/>
        </p:nvSpPr>
        <p:spPr bwMode="auto">
          <a:xfrm>
            <a:off x="7086600" y="3886200"/>
            <a:ext cx="1828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50000"/>
              </a:spcBef>
              <a:buClr>
                <a:schemeClr val="accent2"/>
              </a:buClr>
              <a:buFont typeface="Wingdings" panose="05000000000000000000" pitchFamily="2" charset="2"/>
              <a:buNone/>
            </a:pPr>
            <a:r>
              <a:rPr lang="en-US" altLang="en-US" sz="2000">
                <a:solidFill>
                  <a:srgbClr val="000000"/>
                </a:solidFill>
                <a:latin typeface="Arial" panose="020B0604020202020204" pitchFamily="34" charset="0"/>
              </a:rPr>
              <a:t>Al has the highest rate of return. Does that make it best?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765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7652" name="Rectangle 4"/>
          <p:cNvSpPr>
            <a:spLocks noGrp="1" noChangeArrowheads="1"/>
          </p:cNvSpPr>
          <p:nvPr>
            <p:ph type="title"/>
          </p:nvPr>
        </p:nvSpPr>
        <p:spPr>
          <a:xfrm>
            <a:off x="457200" y="304800"/>
            <a:ext cx="8250238" cy="1073150"/>
          </a:xfrm>
          <a:noFill/>
        </p:spPr>
        <p:txBody>
          <a:bodyPr lIns="90488" tIns="44450" rIns="90488" bIns="44450"/>
          <a:lstStyle/>
          <a:p>
            <a:pPr eaLnBrk="1" hangingPunct="1"/>
            <a:r>
              <a:rPr lang="en-US" altLang="en-US" sz="2800"/>
              <a:t>What is the Standard Deviation</a:t>
            </a:r>
            <a:br>
              <a:rPr lang="en-US" altLang="en-US" sz="2800"/>
            </a:br>
            <a:r>
              <a:rPr lang="en-US" altLang="en-US" sz="2800"/>
              <a:t>of Returns for Each Alternative?</a:t>
            </a:r>
          </a:p>
        </p:txBody>
      </p:sp>
      <p:graphicFrame>
        <p:nvGraphicFramePr>
          <p:cNvPr id="27653" name="Object 5">
            <a:hlinkClick r:id="" action="ppaction://ole?verb=0"/>
          </p:cNvPr>
          <p:cNvGraphicFramePr>
            <a:graphicFrameLocks noChangeAspect="1"/>
          </p:cNvGraphicFramePr>
          <p:nvPr/>
        </p:nvGraphicFramePr>
        <p:xfrm>
          <a:off x="1066800" y="1524000"/>
          <a:ext cx="6934200" cy="2895600"/>
        </p:xfrm>
        <a:graphic>
          <a:graphicData uri="http://schemas.openxmlformats.org/presentationml/2006/ole">
            <mc:AlternateContent xmlns:mc="http://schemas.openxmlformats.org/markup-compatibility/2006">
              <mc:Choice xmlns:v="urn:schemas-microsoft-com:vml" Requires="v">
                <p:oleObj spid="_x0000_s27678" name="Equation" r:id="rId4" imgW="1701800" imgH="990600" progId="Equation.DSMT4">
                  <p:embed/>
                </p:oleObj>
              </mc:Choice>
              <mc:Fallback>
                <p:oleObj name="Equation" r:id="rId4" imgW="1701800" imgH="990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524000"/>
                        <a:ext cx="6934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Rectangle 6"/>
          <p:cNvSpPr>
            <a:spLocks noChangeArrowheads="1"/>
          </p:cNvSpPr>
          <p:nvPr/>
        </p:nvSpPr>
        <p:spPr bwMode="auto">
          <a:xfrm>
            <a:off x="228600" y="4648200"/>
            <a:ext cx="586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50000"/>
              </a:spcBef>
              <a:buFontTx/>
              <a:buNone/>
            </a:pPr>
            <a:r>
              <a:rPr lang="en-US" altLang="en-US" sz="2400">
                <a:latin typeface="Arial" panose="020B0604020202020204" pitchFamily="34" charset="0"/>
                <a:sym typeface="Symbol" panose="05050102010706020507" pitchFamily="18" charset="2"/>
              </a:rPr>
              <a:t></a:t>
            </a:r>
            <a:r>
              <a:rPr lang="en-US" altLang="en-US" sz="2400" baseline="-25000">
                <a:latin typeface="Arial" panose="020B0604020202020204" pitchFamily="34" charset="0"/>
                <a:sym typeface="Symbol" panose="05050102010706020507" pitchFamily="18" charset="2"/>
              </a:rPr>
              <a:t>Al</a:t>
            </a:r>
            <a:r>
              <a:rPr lang="en-US" altLang="en-US" sz="2400">
                <a:latin typeface="Arial" panose="020B0604020202020204" pitchFamily="34" charset="0"/>
                <a:sym typeface="Symbol" panose="05050102010706020507" pitchFamily="18" charset="2"/>
              </a:rPr>
              <a:t> = ((-22 - 17.4)</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0.10 + (-2 - 17.4)</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0.20</a:t>
            </a:r>
          </a:p>
          <a:p>
            <a:pPr eaLnBrk="1" hangingPunct="1">
              <a:spcBef>
                <a:spcPct val="50000"/>
              </a:spcBef>
              <a:buFontTx/>
              <a:buNone/>
            </a:pPr>
            <a:r>
              <a:rPr lang="en-US" altLang="en-US" sz="2400">
                <a:latin typeface="Arial" panose="020B0604020202020204" pitchFamily="34" charset="0"/>
                <a:sym typeface="Symbol" panose="05050102010706020507" pitchFamily="18" charset="2"/>
              </a:rPr>
              <a:t>      + (20 - 17.4)</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0.40 + (35 - 17.4)</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0.20</a:t>
            </a:r>
          </a:p>
          <a:p>
            <a:pPr eaLnBrk="1" hangingPunct="1">
              <a:spcBef>
                <a:spcPct val="50000"/>
              </a:spcBef>
              <a:buFontTx/>
              <a:buNone/>
            </a:pPr>
            <a:r>
              <a:rPr lang="en-US" altLang="en-US" sz="2400">
                <a:latin typeface="Arial" panose="020B0604020202020204" pitchFamily="34" charset="0"/>
                <a:sym typeface="Symbol" panose="05050102010706020507" pitchFamily="18" charset="2"/>
              </a:rPr>
              <a:t>      + (50 - 17.4)</a:t>
            </a:r>
            <a:r>
              <a:rPr lang="en-US" altLang="en-US" sz="2400" baseline="30000">
                <a:latin typeface="Arial" panose="020B0604020202020204" pitchFamily="34" charset="0"/>
                <a:sym typeface="Symbol" panose="05050102010706020507" pitchFamily="18" charset="2"/>
              </a:rPr>
              <a:t>2</a:t>
            </a:r>
            <a:r>
              <a:rPr lang="en-US" altLang="en-US" sz="2400">
                <a:latin typeface="Arial" panose="020B0604020202020204" pitchFamily="34" charset="0"/>
                <a:sym typeface="Symbol" panose="05050102010706020507" pitchFamily="18" charset="2"/>
              </a:rPr>
              <a:t>0.10)</a:t>
            </a:r>
            <a:r>
              <a:rPr lang="en-US" altLang="en-US" sz="2400" baseline="30000">
                <a:latin typeface="Arial" panose="020B0604020202020204" pitchFamily="34" charset="0"/>
                <a:sym typeface="Symbol" panose="05050102010706020507" pitchFamily="18" charset="2"/>
              </a:rPr>
              <a:t>1/2</a:t>
            </a:r>
            <a:r>
              <a:rPr lang="en-US" altLang="en-US" sz="2400">
                <a:latin typeface="Arial" panose="020B0604020202020204" pitchFamily="34" charset="0"/>
                <a:sym typeface="Symbol" panose="05050102010706020507" pitchFamily="18" charset="2"/>
              </a:rPr>
              <a:t> = 20.0%.</a:t>
            </a:r>
          </a:p>
        </p:txBody>
      </p:sp>
      <p:graphicFrame>
        <p:nvGraphicFramePr>
          <p:cNvPr id="27655" name="Object 13"/>
          <p:cNvGraphicFramePr>
            <a:graphicFrameLocks noChangeAspect="1"/>
          </p:cNvGraphicFramePr>
          <p:nvPr>
            <p:extLst>
              <p:ext uri="{D42A27DB-BD31-4B8C-83A1-F6EECF244321}">
                <p14:modId xmlns:p14="http://schemas.microsoft.com/office/powerpoint/2010/main" val="930850181"/>
              </p:ext>
            </p:extLst>
          </p:nvPr>
        </p:nvGraphicFramePr>
        <p:xfrm>
          <a:off x="6324600" y="4419600"/>
          <a:ext cx="2382838" cy="1976438"/>
        </p:xfrm>
        <a:graphic>
          <a:graphicData uri="http://schemas.openxmlformats.org/presentationml/2006/ole">
            <mc:AlternateContent xmlns:mc="http://schemas.openxmlformats.org/markup-compatibility/2006">
              <mc:Choice xmlns:v="urn:schemas-microsoft-com:vml" Requires="v">
                <p:oleObj spid="_x0000_s27679" name="Equation" r:id="rId6" imgW="952500" imgH="914400" progId="Equation.DSMT4">
                  <p:embed/>
                </p:oleObj>
              </mc:Choice>
              <mc:Fallback>
                <p:oleObj name="Equation" r:id="rId6" imgW="952500" imgH="9144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419600"/>
                        <a:ext cx="2382838" cy="19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1444625" y="261938"/>
            <a:ext cx="6022975" cy="1828800"/>
          </a:xfrm>
          <a:prstGeom prst="roundRect">
            <a:avLst>
              <a:gd name="adj" fmla="val 12486"/>
            </a:avLst>
          </a:prstGeom>
          <a:solidFill>
            <a:srgbClr val="FED2E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graphicFrame>
        <p:nvGraphicFramePr>
          <p:cNvPr id="29699" name="Object 9"/>
          <p:cNvGraphicFramePr>
            <a:graphicFrameLocks noChangeAspect="1"/>
          </p:cNvGraphicFramePr>
          <p:nvPr>
            <p:extLst>
              <p:ext uri="{D42A27DB-BD31-4B8C-83A1-F6EECF244321}">
                <p14:modId xmlns:p14="http://schemas.microsoft.com/office/powerpoint/2010/main" val="3883491791"/>
              </p:ext>
            </p:extLst>
          </p:nvPr>
        </p:nvGraphicFramePr>
        <p:xfrm>
          <a:off x="1751013" y="363538"/>
          <a:ext cx="5410200" cy="1647825"/>
        </p:xfrm>
        <a:graphic>
          <a:graphicData uri="http://schemas.openxmlformats.org/presentationml/2006/ole">
            <mc:AlternateContent xmlns:mc="http://schemas.openxmlformats.org/markup-compatibility/2006">
              <mc:Choice xmlns:v="urn:schemas-microsoft-com:vml" Requires="v">
                <p:oleObj spid="_x0000_s29718" name="Equation" r:id="rId4" imgW="1244600" imgH="508000" progId="Equation.DSMT4">
                  <p:embed/>
                </p:oleObj>
              </mc:Choice>
              <mc:Fallback>
                <p:oleObj name="Equation" r:id="rId4" imgW="1244600" imgH="5080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13" y="363538"/>
                        <a:ext cx="5410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Text Box 10"/>
          <p:cNvSpPr txBox="1">
            <a:spLocks noChangeArrowheads="1"/>
          </p:cNvSpPr>
          <p:nvPr/>
        </p:nvSpPr>
        <p:spPr bwMode="auto">
          <a:xfrm>
            <a:off x="1050925" y="2209800"/>
            <a:ext cx="7364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Al:</a:t>
            </a:r>
          </a:p>
          <a:p>
            <a:pPr eaLnBrk="1" hangingPunct="1">
              <a:spcBef>
                <a:spcPct val="30000"/>
              </a:spcBef>
              <a:buFontTx/>
              <a:buNone/>
            </a:pPr>
            <a:r>
              <a:rPr lang="en-US" altLang="en-US">
                <a:latin typeface="Arial" panose="020B0604020202020204" pitchFamily="34" charset="0"/>
                <a:sym typeface="Symbol" panose="05050102010706020507" pitchFamily="18" charset="2"/>
              </a:rPr>
              <a:t> = ((-22 - 17.4)</a:t>
            </a:r>
            <a:r>
              <a:rPr lang="en-US" altLang="en-US" baseline="30000">
                <a:latin typeface="Arial" panose="020B0604020202020204" pitchFamily="34" charset="0"/>
                <a:sym typeface="Symbol" panose="05050102010706020507" pitchFamily="18" charset="2"/>
              </a:rPr>
              <a:t>2</a:t>
            </a:r>
            <a:r>
              <a:rPr lang="en-US" altLang="en-US">
                <a:latin typeface="Arial" panose="020B0604020202020204" pitchFamily="34" charset="0"/>
                <a:sym typeface="Symbol" panose="05050102010706020507" pitchFamily="18" charset="2"/>
              </a:rPr>
              <a:t>0.10 + (-2 - 17.4)</a:t>
            </a:r>
            <a:r>
              <a:rPr lang="en-US" altLang="en-US" baseline="30000">
                <a:latin typeface="Arial" panose="020B0604020202020204" pitchFamily="34" charset="0"/>
                <a:sym typeface="Symbol" panose="05050102010706020507" pitchFamily="18" charset="2"/>
              </a:rPr>
              <a:t>2</a:t>
            </a:r>
            <a:r>
              <a:rPr lang="en-US" altLang="en-US">
                <a:latin typeface="Arial" panose="020B0604020202020204" pitchFamily="34" charset="0"/>
                <a:sym typeface="Symbol" panose="05050102010706020507" pitchFamily="18" charset="2"/>
              </a:rPr>
              <a:t>0.20</a:t>
            </a:r>
          </a:p>
          <a:p>
            <a:pPr eaLnBrk="1" hangingPunct="1">
              <a:spcBef>
                <a:spcPct val="0"/>
              </a:spcBef>
              <a:buFontTx/>
              <a:buNone/>
            </a:pPr>
            <a:r>
              <a:rPr lang="en-US" altLang="en-US">
                <a:latin typeface="Arial" panose="020B0604020202020204" pitchFamily="34" charset="0"/>
                <a:sym typeface="Symbol" panose="05050102010706020507" pitchFamily="18" charset="2"/>
              </a:rPr>
              <a:t>      + (20 - 17.4)</a:t>
            </a:r>
            <a:r>
              <a:rPr lang="en-US" altLang="en-US" baseline="30000">
                <a:latin typeface="Arial" panose="020B0604020202020204" pitchFamily="34" charset="0"/>
                <a:sym typeface="Symbol" panose="05050102010706020507" pitchFamily="18" charset="2"/>
              </a:rPr>
              <a:t>2</a:t>
            </a:r>
            <a:r>
              <a:rPr lang="en-US" altLang="en-US">
                <a:latin typeface="Arial" panose="020B0604020202020204" pitchFamily="34" charset="0"/>
                <a:sym typeface="Symbol" panose="05050102010706020507" pitchFamily="18" charset="2"/>
              </a:rPr>
              <a:t>0.40 + (35 - 17.4)</a:t>
            </a:r>
            <a:r>
              <a:rPr lang="en-US" altLang="en-US" baseline="30000">
                <a:latin typeface="Arial" panose="020B0604020202020204" pitchFamily="34" charset="0"/>
                <a:sym typeface="Symbol" panose="05050102010706020507" pitchFamily="18" charset="2"/>
              </a:rPr>
              <a:t>2</a:t>
            </a:r>
            <a:r>
              <a:rPr lang="en-US" altLang="en-US">
                <a:latin typeface="Arial" panose="020B0604020202020204" pitchFamily="34" charset="0"/>
                <a:sym typeface="Symbol" panose="05050102010706020507" pitchFamily="18" charset="2"/>
              </a:rPr>
              <a:t>0.20</a:t>
            </a:r>
          </a:p>
          <a:p>
            <a:pPr eaLnBrk="1" hangingPunct="1">
              <a:spcBef>
                <a:spcPct val="0"/>
              </a:spcBef>
              <a:buFontTx/>
              <a:buNone/>
            </a:pPr>
            <a:r>
              <a:rPr lang="en-US" altLang="en-US">
                <a:latin typeface="Arial" panose="020B0604020202020204" pitchFamily="34" charset="0"/>
                <a:sym typeface="Symbol" panose="05050102010706020507" pitchFamily="18" charset="2"/>
              </a:rPr>
              <a:t>      + (50 - 17.4)</a:t>
            </a:r>
            <a:r>
              <a:rPr lang="en-US" altLang="en-US" baseline="30000">
                <a:latin typeface="Arial" panose="020B0604020202020204" pitchFamily="34" charset="0"/>
                <a:sym typeface="Symbol" panose="05050102010706020507" pitchFamily="18" charset="2"/>
              </a:rPr>
              <a:t>2</a:t>
            </a:r>
            <a:r>
              <a:rPr lang="en-US" altLang="en-US">
                <a:latin typeface="Arial" panose="020B0604020202020204" pitchFamily="34" charset="0"/>
                <a:sym typeface="Symbol" panose="05050102010706020507" pitchFamily="18" charset="2"/>
              </a:rPr>
              <a:t>0.10)</a:t>
            </a:r>
            <a:r>
              <a:rPr lang="en-US" altLang="en-US" baseline="30000">
                <a:latin typeface="Arial" panose="020B0604020202020204" pitchFamily="34" charset="0"/>
                <a:sym typeface="Symbol" panose="05050102010706020507" pitchFamily="18" charset="2"/>
              </a:rPr>
              <a:t>1/2</a:t>
            </a:r>
            <a:r>
              <a:rPr lang="en-US" altLang="en-US">
                <a:latin typeface="Arial" panose="020B0604020202020204" pitchFamily="34" charset="0"/>
                <a:sym typeface="Symbol" panose="05050102010706020507" pitchFamily="18" charset="2"/>
              </a:rPr>
              <a:t> = 20.0%.</a:t>
            </a:r>
            <a:endParaRPr lang="en-US" altLang="en-US">
              <a:latin typeface="Arial" panose="020B0604020202020204" pitchFamily="34" charset="0"/>
            </a:endParaRPr>
          </a:p>
        </p:txBody>
      </p:sp>
      <p:grpSp>
        <p:nvGrpSpPr>
          <p:cNvPr id="29701" name="Group 11"/>
          <p:cNvGrpSpPr>
            <a:grpSpLocks/>
          </p:cNvGrpSpPr>
          <p:nvPr/>
        </p:nvGrpSpPr>
        <p:grpSpPr bwMode="auto">
          <a:xfrm>
            <a:off x="990600" y="4572000"/>
            <a:ext cx="6627813" cy="1690688"/>
            <a:chOff x="1056" y="2880"/>
            <a:chExt cx="4162" cy="1065"/>
          </a:xfrm>
        </p:grpSpPr>
        <p:sp>
          <p:nvSpPr>
            <p:cNvPr id="29702" name="Rectangle 12"/>
            <p:cNvSpPr>
              <a:spLocks noChangeArrowheads="1"/>
            </p:cNvSpPr>
            <p:nvPr/>
          </p:nvSpPr>
          <p:spPr bwMode="auto">
            <a:xfrm>
              <a:off x="1968" y="2895"/>
              <a:ext cx="912" cy="762"/>
            </a:xfrm>
            <a:prstGeom prst="rect">
              <a:avLst/>
            </a:prstGeom>
            <a:solidFill>
              <a:srgbClr val="FAFD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9703" name="Rectangle 13"/>
            <p:cNvSpPr>
              <a:spLocks noChangeArrowheads="1"/>
            </p:cNvSpPr>
            <p:nvPr/>
          </p:nvSpPr>
          <p:spPr bwMode="auto">
            <a:xfrm>
              <a:off x="1056" y="2917"/>
              <a:ext cx="1847"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Symbol" panose="05050102010706020507" pitchFamily="18" charset="2"/>
                </a:rPr>
                <a:t></a:t>
              </a:r>
              <a:r>
                <a:rPr lang="en-US" altLang="en-US" baseline="-25000">
                  <a:latin typeface="Arial" panose="020B0604020202020204" pitchFamily="34" charset="0"/>
                </a:rPr>
                <a:t>T-bills</a:t>
              </a:r>
              <a:r>
                <a:rPr lang="en-US" altLang="en-US">
                  <a:latin typeface="Arial" panose="020B0604020202020204" pitchFamily="34" charset="0"/>
                </a:rPr>
                <a:t> =   0.0%.</a:t>
              </a:r>
            </a:p>
          </p:txBody>
        </p:sp>
        <p:sp>
          <p:nvSpPr>
            <p:cNvPr id="29704" name="Rectangle 14"/>
            <p:cNvSpPr>
              <a:spLocks noChangeArrowheads="1"/>
            </p:cNvSpPr>
            <p:nvPr/>
          </p:nvSpPr>
          <p:spPr bwMode="auto">
            <a:xfrm>
              <a:off x="3888" y="2880"/>
              <a:ext cx="912" cy="1065"/>
            </a:xfrm>
            <a:prstGeom prst="rect">
              <a:avLst/>
            </a:prstGeom>
            <a:solidFill>
              <a:srgbClr val="FAFD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29705" name="Rectangle 15"/>
            <p:cNvSpPr>
              <a:spLocks noChangeArrowheads="1"/>
            </p:cNvSpPr>
            <p:nvPr/>
          </p:nvSpPr>
          <p:spPr bwMode="auto">
            <a:xfrm>
              <a:off x="1323" y="3225"/>
              <a:ext cx="1609"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Symbol" panose="05050102010706020507" pitchFamily="18" charset="2"/>
                </a:rPr>
                <a:t></a:t>
              </a:r>
              <a:r>
                <a:rPr lang="en-US" altLang="en-US" baseline="-25000">
                  <a:latin typeface="Arial" panose="020B0604020202020204" pitchFamily="34" charset="0"/>
                </a:rPr>
                <a:t>Al</a:t>
              </a:r>
              <a:r>
                <a:rPr lang="en-US" altLang="en-US">
                  <a:latin typeface="Arial" panose="020B0604020202020204" pitchFamily="34" charset="0"/>
                </a:rPr>
                <a:t>  = 20.0%.</a:t>
              </a:r>
            </a:p>
          </p:txBody>
        </p:sp>
        <p:sp>
          <p:nvSpPr>
            <p:cNvPr id="29706" name="Rectangle 16"/>
            <p:cNvSpPr>
              <a:spLocks noChangeArrowheads="1"/>
            </p:cNvSpPr>
            <p:nvPr/>
          </p:nvSpPr>
          <p:spPr bwMode="auto">
            <a:xfrm>
              <a:off x="3142" y="2917"/>
              <a:ext cx="2076" cy="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tabLst>
                  <a:tab pos="858838" algn="l"/>
                  <a:tab pos="1719263" algn="dec"/>
                </a:tabLst>
                <a:defRPr sz="3200" b="1">
                  <a:solidFill>
                    <a:schemeClr val="tx1"/>
                  </a:solidFill>
                  <a:latin typeface="Adobe Gothic Std B" pitchFamily="34" charset="-128"/>
                  <a:ea typeface="Adobe Gothic Std B" pitchFamily="34" charset="-128"/>
                </a:defRPr>
              </a:lvl1pPr>
              <a:lvl2pPr marL="742950" indent="-285750">
                <a:spcBef>
                  <a:spcPct val="20000"/>
                </a:spcBef>
                <a:buChar char="–"/>
                <a:tabLst>
                  <a:tab pos="858838" algn="l"/>
                  <a:tab pos="1719263" algn="dec"/>
                </a:tabLst>
                <a:defRPr sz="2800" b="1">
                  <a:solidFill>
                    <a:schemeClr val="tx1"/>
                  </a:solidFill>
                  <a:latin typeface="Adobe Gothic Std B" pitchFamily="34" charset="-128"/>
                  <a:ea typeface="Adobe Gothic Std B" pitchFamily="34" charset="-128"/>
                </a:defRPr>
              </a:lvl2pPr>
              <a:lvl3pPr marL="1143000" indent="-228600">
                <a:spcBef>
                  <a:spcPct val="20000"/>
                </a:spcBef>
                <a:buChar char="•"/>
                <a:tabLst>
                  <a:tab pos="858838" algn="l"/>
                  <a:tab pos="1719263" algn="dec"/>
                </a:tabLst>
                <a:defRPr sz="2400" b="1">
                  <a:solidFill>
                    <a:schemeClr val="tx1"/>
                  </a:solidFill>
                  <a:latin typeface="Adobe Gothic Std B" pitchFamily="34" charset="-128"/>
                  <a:ea typeface="Adobe Gothic Std B" pitchFamily="34" charset="-128"/>
                </a:defRPr>
              </a:lvl3pPr>
              <a:lvl4pPr marL="1600200" indent="-228600">
                <a:spcBef>
                  <a:spcPct val="20000"/>
                </a:spcBef>
                <a:buChar char="–"/>
                <a:tabLst>
                  <a:tab pos="858838" algn="l"/>
                  <a:tab pos="1719263" algn="dec"/>
                </a:tabLst>
                <a:defRPr sz="2000" b="1">
                  <a:solidFill>
                    <a:schemeClr val="tx1"/>
                  </a:solidFill>
                  <a:latin typeface="Adobe Gothic Std B" pitchFamily="34" charset="-128"/>
                  <a:ea typeface="Adobe Gothic Std B" pitchFamily="34" charset="-128"/>
                </a:defRPr>
              </a:lvl4pPr>
              <a:lvl5pPr marL="2057400" indent="-228600">
                <a:spcBef>
                  <a:spcPct val="20000"/>
                </a:spcBef>
                <a:buChar char="»"/>
                <a:tabLst>
                  <a:tab pos="858838" algn="l"/>
                  <a:tab pos="1719263" algn="dec"/>
                </a:tabLst>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tabLst>
                  <a:tab pos="858838" algn="l"/>
                  <a:tab pos="1719263" algn="dec"/>
                </a:tabLst>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tabLst>
                  <a:tab pos="858838" algn="l"/>
                  <a:tab pos="1719263" algn="dec"/>
                </a:tabLst>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tabLst>
                  <a:tab pos="858838" algn="l"/>
                  <a:tab pos="1719263" algn="dec"/>
                </a:tabLst>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tabLst>
                  <a:tab pos="858838" algn="l"/>
                  <a:tab pos="1719263" algn="dec"/>
                </a:tabLst>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Symbol" panose="05050102010706020507" pitchFamily="18" charset="2"/>
                </a:rPr>
                <a:t></a:t>
              </a:r>
              <a:r>
                <a:rPr lang="en-US" altLang="en-US" baseline="-25000">
                  <a:latin typeface="Arial" panose="020B0604020202020204" pitchFamily="34" charset="0"/>
                </a:rPr>
                <a:t>Bob</a:t>
              </a:r>
              <a:r>
                <a:rPr lang="en-US" altLang="en-US">
                  <a:latin typeface="Arial" panose="020B0604020202020204" pitchFamily="34" charset="0"/>
                </a:rPr>
                <a:t>	=	13.4%.</a:t>
              </a:r>
            </a:p>
            <a:p>
              <a:pPr eaLnBrk="1" hangingPunct="1">
                <a:spcBef>
                  <a:spcPct val="0"/>
                </a:spcBef>
                <a:buFontTx/>
                <a:buNone/>
              </a:pPr>
              <a:r>
                <a:rPr lang="en-US" altLang="en-US">
                  <a:latin typeface="Symbol" panose="05050102010706020507" pitchFamily="18" charset="2"/>
                </a:rPr>
                <a:t></a:t>
              </a:r>
              <a:r>
                <a:rPr lang="en-US" altLang="en-US" baseline="-25000">
                  <a:latin typeface="Arial" panose="020B0604020202020204" pitchFamily="34" charset="0"/>
                </a:rPr>
                <a:t>Cuc	</a:t>
              </a:r>
              <a:r>
                <a:rPr lang="en-US" altLang="en-US">
                  <a:latin typeface="Arial" panose="020B0604020202020204" pitchFamily="34" charset="0"/>
                </a:rPr>
                <a:t>=	18.8%.</a:t>
              </a:r>
            </a:p>
            <a:p>
              <a:pPr eaLnBrk="1" hangingPunct="1">
                <a:spcBef>
                  <a:spcPct val="0"/>
                </a:spcBef>
                <a:buFontTx/>
                <a:buNone/>
              </a:pPr>
              <a:r>
                <a:rPr lang="en-US" altLang="en-US">
                  <a:latin typeface="Arial" panose="020B0604020202020204" pitchFamily="34" charset="0"/>
                </a:rPr>
                <a:t>   </a:t>
              </a:r>
              <a:r>
                <a:rPr lang="en-US" altLang="en-US">
                  <a:latin typeface="Symbol" panose="05050102010706020507" pitchFamily="18" charset="2"/>
                </a:rPr>
                <a:t></a:t>
              </a:r>
              <a:r>
                <a:rPr lang="en-US" altLang="en-US" baseline="-25000">
                  <a:latin typeface="Arial" panose="020B0604020202020204" pitchFamily="34" charset="0"/>
                </a:rPr>
                <a:t>Market</a:t>
              </a:r>
              <a:r>
                <a:rPr lang="en-US" altLang="en-US">
                  <a:latin typeface="Arial" panose="020B0604020202020204" pitchFamily="34" charset="0"/>
                </a:rPr>
                <a:t>	=	15.3%.</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a:hlinkClick r:id="" action="ppaction://ole?verb=0"/>
          </p:cNvPr>
          <p:cNvGraphicFramePr>
            <a:graphicFrameLocks/>
          </p:cNvGraphicFramePr>
          <p:nvPr/>
        </p:nvGraphicFramePr>
        <p:xfrm>
          <a:off x="352425" y="3171825"/>
          <a:ext cx="6037263" cy="1971675"/>
        </p:xfrm>
        <a:graphic>
          <a:graphicData uri="http://schemas.openxmlformats.org/presentationml/2006/ole">
            <mc:AlternateContent xmlns:mc="http://schemas.openxmlformats.org/markup-compatibility/2006">
              <mc:Choice xmlns:v="urn:schemas-microsoft-com:vml" Requires="v">
                <p:oleObj spid="_x0000_s31789" name="VISIO" r:id="rId4" imgW="3848100" imgH="1330452" progId="Visio.Drawing.6">
                  <p:embed/>
                </p:oleObj>
              </mc:Choice>
              <mc:Fallback>
                <p:oleObj name="VISIO" r:id="rId4" imgW="3848100" imgH="1330452" progId="Visio.Drawing.6">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3171825"/>
                        <a:ext cx="6037263"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7" name="Line 3"/>
          <p:cNvSpPr>
            <a:spLocks noChangeShapeType="1"/>
          </p:cNvSpPr>
          <p:nvPr/>
        </p:nvSpPr>
        <p:spPr bwMode="auto">
          <a:xfrm>
            <a:off x="1828800" y="1233488"/>
            <a:ext cx="0" cy="37830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8" name="Line 4"/>
          <p:cNvSpPr>
            <a:spLocks noChangeShapeType="1"/>
          </p:cNvSpPr>
          <p:nvPr/>
        </p:nvSpPr>
        <p:spPr bwMode="auto">
          <a:xfrm>
            <a:off x="471488" y="5029200"/>
            <a:ext cx="80883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5"/>
          <p:cNvSpPr>
            <a:spLocks noChangeShapeType="1"/>
          </p:cNvSpPr>
          <p:nvPr/>
        </p:nvSpPr>
        <p:spPr bwMode="auto">
          <a:xfrm flipV="1">
            <a:off x="2667000" y="1652588"/>
            <a:ext cx="0" cy="3402012"/>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0" name="Line 6"/>
          <p:cNvSpPr>
            <a:spLocks noChangeShapeType="1"/>
          </p:cNvSpPr>
          <p:nvPr/>
        </p:nvSpPr>
        <p:spPr bwMode="auto">
          <a:xfrm>
            <a:off x="3352800" y="3319463"/>
            <a:ext cx="0" cy="1697037"/>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Rectangle 7"/>
          <p:cNvSpPr>
            <a:spLocks noChangeArrowheads="1"/>
          </p:cNvSpPr>
          <p:nvPr/>
        </p:nvSpPr>
        <p:spPr bwMode="auto">
          <a:xfrm>
            <a:off x="1433513" y="777875"/>
            <a:ext cx="10890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800">
                <a:latin typeface="Arial" panose="020B0604020202020204" pitchFamily="34" charset="0"/>
              </a:rPr>
              <a:t>Prob.</a:t>
            </a:r>
          </a:p>
        </p:txBody>
      </p:sp>
      <p:sp>
        <p:nvSpPr>
          <p:cNvPr id="31752" name="Rectangle 8" descr="25%"/>
          <p:cNvSpPr>
            <a:spLocks noChangeArrowheads="1"/>
          </p:cNvSpPr>
          <p:nvPr/>
        </p:nvSpPr>
        <p:spPr bwMode="auto">
          <a:xfrm>
            <a:off x="2825750" y="1073150"/>
            <a:ext cx="1282700" cy="520700"/>
          </a:xfrm>
          <a:prstGeom prst="rect">
            <a:avLst/>
          </a:prstGeom>
          <a:blipFill dpi="0" rotWithShape="0">
            <a:blip r:embed="rId6"/>
            <a:srcRect/>
            <a:tile tx="0" ty="0" sx="100000" sy="100000" flip="none" algn="tl"/>
          </a:blipFill>
          <a:ln w="12700">
            <a:solidFill>
              <a:schemeClr val="hlink"/>
            </a:solidFill>
            <a:miter lim="800000"/>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31753" name="Rectangle 9"/>
          <p:cNvSpPr>
            <a:spLocks noChangeArrowheads="1"/>
          </p:cNvSpPr>
          <p:nvPr/>
        </p:nvSpPr>
        <p:spPr bwMode="auto">
          <a:xfrm>
            <a:off x="5338763" y="5159375"/>
            <a:ext cx="328771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800">
                <a:latin typeface="Arial" panose="020B0604020202020204" pitchFamily="34" charset="0"/>
              </a:rPr>
              <a:t>Rate of Return (%)</a:t>
            </a:r>
          </a:p>
        </p:txBody>
      </p:sp>
      <p:sp>
        <p:nvSpPr>
          <p:cNvPr id="31754" name="Rectangle 10" descr="25%"/>
          <p:cNvSpPr>
            <a:spLocks noChangeArrowheads="1"/>
          </p:cNvSpPr>
          <p:nvPr/>
        </p:nvSpPr>
        <p:spPr bwMode="auto">
          <a:xfrm>
            <a:off x="3352800" y="2597150"/>
            <a:ext cx="1212850" cy="603250"/>
          </a:xfrm>
          <a:prstGeom prst="rect">
            <a:avLst/>
          </a:prstGeom>
          <a:blipFill dpi="0" rotWithShape="0">
            <a:blip r:embed="rId7"/>
            <a:srcRect/>
            <a:tile tx="0" ty="0" sx="100000" sy="100000" flip="none" algn="tl"/>
          </a:blipFill>
          <a:ln w="12700">
            <a:solidFill>
              <a:schemeClr val="accent2"/>
            </a:solidFill>
            <a:miter lim="800000"/>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31755" name="Rectangle 11"/>
          <p:cNvSpPr>
            <a:spLocks noChangeArrowheads="1"/>
          </p:cNvSpPr>
          <p:nvPr/>
        </p:nvSpPr>
        <p:spPr bwMode="auto">
          <a:xfrm>
            <a:off x="2820988" y="1106488"/>
            <a:ext cx="12731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800">
                <a:latin typeface="Arial" panose="020B0604020202020204" pitchFamily="34" charset="0"/>
              </a:rPr>
              <a:t>T-bill</a:t>
            </a:r>
          </a:p>
        </p:txBody>
      </p:sp>
      <p:sp>
        <p:nvSpPr>
          <p:cNvPr id="31756" name="Rectangle 12" descr="25%"/>
          <p:cNvSpPr>
            <a:spLocks noChangeArrowheads="1"/>
          </p:cNvSpPr>
          <p:nvPr/>
        </p:nvSpPr>
        <p:spPr bwMode="auto">
          <a:xfrm>
            <a:off x="5562600" y="3962400"/>
            <a:ext cx="1127125" cy="450850"/>
          </a:xfrm>
          <a:prstGeom prst="rect">
            <a:avLst/>
          </a:prstGeom>
          <a:blipFill dpi="0" rotWithShape="0">
            <a:blip r:embed="rId8"/>
            <a:srcRect/>
            <a:tile tx="0" ty="0" sx="100000" sy="100000" flip="none" algn="tl"/>
          </a:blipFill>
          <a:ln w="12700">
            <a:solidFill>
              <a:schemeClr val="tx2"/>
            </a:solidFill>
            <a:miter lim="800000"/>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endParaRPr lang="en-US" altLang="en-US" sz="2400" b="0">
              <a:latin typeface="Times New Roman" panose="02020603050405020304" pitchFamily="18" charset="0"/>
            </a:endParaRPr>
          </a:p>
        </p:txBody>
      </p:sp>
      <p:sp>
        <p:nvSpPr>
          <p:cNvPr id="31757" name="Rectangle 13"/>
          <p:cNvSpPr>
            <a:spLocks noChangeArrowheads="1"/>
          </p:cNvSpPr>
          <p:nvPr/>
        </p:nvSpPr>
        <p:spPr bwMode="auto">
          <a:xfrm>
            <a:off x="3276600" y="2649538"/>
            <a:ext cx="13716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800">
                <a:latin typeface="Arial" panose="020B0604020202020204" pitchFamily="34" charset="0"/>
              </a:rPr>
              <a:t>Cuc</a:t>
            </a:r>
          </a:p>
        </p:txBody>
      </p:sp>
      <p:sp>
        <p:nvSpPr>
          <p:cNvPr id="31758" name="Rectangle 14"/>
          <p:cNvSpPr>
            <a:spLocks noChangeArrowheads="1"/>
          </p:cNvSpPr>
          <p:nvPr/>
        </p:nvSpPr>
        <p:spPr bwMode="auto">
          <a:xfrm>
            <a:off x="5562600" y="3886200"/>
            <a:ext cx="11049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800">
                <a:latin typeface="Arial" panose="020B0604020202020204" pitchFamily="34" charset="0"/>
              </a:rPr>
              <a:t>Al</a:t>
            </a:r>
          </a:p>
        </p:txBody>
      </p:sp>
      <p:sp>
        <p:nvSpPr>
          <p:cNvPr id="31759" name="Rectangle 15"/>
          <p:cNvSpPr>
            <a:spLocks noChangeArrowheads="1"/>
          </p:cNvSpPr>
          <p:nvPr/>
        </p:nvSpPr>
        <p:spPr bwMode="auto">
          <a:xfrm>
            <a:off x="1662113" y="501491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0</a:t>
            </a:r>
          </a:p>
        </p:txBody>
      </p:sp>
      <p:sp>
        <p:nvSpPr>
          <p:cNvPr id="31760" name="Rectangle 16"/>
          <p:cNvSpPr>
            <a:spLocks noChangeArrowheads="1"/>
          </p:cNvSpPr>
          <p:nvPr/>
        </p:nvSpPr>
        <p:spPr bwMode="auto">
          <a:xfrm>
            <a:off x="2500313" y="5014913"/>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8</a:t>
            </a:r>
          </a:p>
        </p:txBody>
      </p:sp>
      <p:sp>
        <p:nvSpPr>
          <p:cNvPr id="31761" name="Rectangle 17"/>
          <p:cNvSpPr>
            <a:spLocks noChangeArrowheads="1"/>
          </p:cNvSpPr>
          <p:nvPr/>
        </p:nvSpPr>
        <p:spPr bwMode="auto">
          <a:xfrm>
            <a:off x="3033713" y="5014913"/>
            <a:ext cx="774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13.8</a:t>
            </a:r>
          </a:p>
        </p:txBody>
      </p:sp>
      <p:sp>
        <p:nvSpPr>
          <p:cNvPr id="31762" name="Rectangle 18"/>
          <p:cNvSpPr>
            <a:spLocks noChangeArrowheads="1"/>
          </p:cNvSpPr>
          <p:nvPr/>
        </p:nvSpPr>
        <p:spPr bwMode="auto">
          <a:xfrm>
            <a:off x="4024313" y="5014913"/>
            <a:ext cx="774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17.4</a:t>
            </a:r>
          </a:p>
        </p:txBody>
      </p:sp>
      <p:graphicFrame>
        <p:nvGraphicFramePr>
          <p:cNvPr id="31763" name="Object 19">
            <a:hlinkClick r:id="" action="ppaction://ole?verb=0"/>
          </p:cNvPr>
          <p:cNvGraphicFramePr>
            <a:graphicFrameLocks/>
          </p:cNvGraphicFramePr>
          <p:nvPr/>
        </p:nvGraphicFramePr>
        <p:xfrm>
          <a:off x="363538" y="3654425"/>
          <a:ext cx="7880350" cy="1411288"/>
        </p:xfrm>
        <a:graphic>
          <a:graphicData uri="http://schemas.openxmlformats.org/presentationml/2006/ole">
            <mc:AlternateContent xmlns:mc="http://schemas.openxmlformats.org/markup-compatibility/2006">
              <mc:Choice xmlns:v="urn:schemas-microsoft-com:vml" Requires="v">
                <p:oleObj spid="_x0000_s31790" name="VISIO" r:id="rId9" imgW="3796284" imgH="1281684" progId="Visio.Drawing.3">
                  <p:embed/>
                </p:oleObj>
              </mc:Choice>
              <mc:Fallback>
                <p:oleObj name="VISIO" r:id="rId9" imgW="3796284" imgH="1281684" progId="Visio.Drawing.3">
                  <p:embed/>
                  <p:pic>
                    <p:nvPicPr>
                      <p:cNvPr id="0" name="Object 19"/>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8" y="3654425"/>
                        <a:ext cx="7880350" cy="141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64" name="Line 20"/>
          <p:cNvSpPr>
            <a:spLocks noChangeShapeType="1"/>
          </p:cNvSpPr>
          <p:nvPr/>
        </p:nvSpPr>
        <p:spPr bwMode="auto">
          <a:xfrm>
            <a:off x="4291013" y="3757613"/>
            <a:ext cx="1587" cy="1258887"/>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5" name="Rectangle 21"/>
          <p:cNvSpPr>
            <a:spLocks noChangeArrowheads="1"/>
          </p:cNvSpPr>
          <p:nvPr/>
        </p:nvSpPr>
        <p:spPr bwMode="auto">
          <a:xfrm>
            <a:off x="5334000" y="304800"/>
            <a:ext cx="38100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lnSpc>
                <a:spcPct val="90000"/>
              </a:lnSpc>
              <a:spcBef>
                <a:spcPct val="50000"/>
              </a:spcBef>
              <a:buClr>
                <a:schemeClr val="bg2"/>
              </a:buClr>
              <a:buFontTx/>
              <a:buNone/>
            </a:pPr>
            <a:r>
              <a:rPr lang="en-US" altLang="en-US" sz="2400">
                <a:latin typeface="Tahoma" panose="020B0604030504040204" pitchFamily="34" charset="0"/>
              </a:rPr>
              <a:t>Standard deviation measures the stand-alone risk of an investment.</a:t>
            </a:r>
          </a:p>
          <a:p>
            <a:pPr eaLnBrk="1" hangingPunct="1">
              <a:lnSpc>
                <a:spcPct val="90000"/>
              </a:lnSpc>
              <a:spcBef>
                <a:spcPct val="50000"/>
              </a:spcBef>
              <a:buClr>
                <a:schemeClr val="bg2"/>
              </a:buClr>
              <a:buFontTx/>
              <a:buNone/>
            </a:pPr>
            <a:r>
              <a:rPr lang="en-US" altLang="en-US" sz="2400">
                <a:latin typeface="Tahoma" panose="020B0604030504040204" pitchFamily="34" charset="0"/>
              </a:rPr>
              <a:t>The larger the standard deviation, the higher  the probability that returns will be far below the expected return.</a:t>
            </a:r>
          </a:p>
        </p:txBody>
      </p:sp>
      <p:sp>
        <p:nvSpPr>
          <p:cNvPr id="31766" name="Rectangle 22"/>
          <p:cNvSpPr>
            <a:spLocks noChangeArrowheads="1"/>
          </p:cNvSpPr>
          <p:nvPr/>
        </p:nvSpPr>
        <p:spPr bwMode="auto">
          <a:xfrm>
            <a:off x="228600" y="5791200"/>
            <a:ext cx="861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just" eaLnBrk="1" hangingPunct="1">
              <a:spcBef>
                <a:spcPct val="50000"/>
              </a:spcBef>
              <a:buClr>
                <a:schemeClr val="bg2"/>
              </a:buClr>
              <a:buFontTx/>
              <a:buNone/>
            </a:pPr>
            <a:r>
              <a:rPr lang="en-US" altLang="en-US" sz="2000">
                <a:latin typeface="Tahoma" panose="020B0604030504040204" pitchFamily="34" charset="0"/>
              </a:rPr>
              <a:t>An alternative measure of stand-alone risk is the Coefficient of Variation (CV). CV = Standard deviation/expected return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33795"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33796" name="Rectangle 4"/>
          <p:cNvSpPr>
            <a:spLocks noGrp="1" noChangeArrowheads="1"/>
          </p:cNvSpPr>
          <p:nvPr>
            <p:ph type="title"/>
          </p:nvPr>
        </p:nvSpPr>
        <p:spPr>
          <a:xfrm>
            <a:off x="676275" y="381000"/>
            <a:ext cx="7772400" cy="646113"/>
          </a:xfrm>
          <a:noFill/>
        </p:spPr>
        <p:txBody>
          <a:bodyPr lIns="90488" tIns="44450" rIns="90488" bIns="44450"/>
          <a:lstStyle/>
          <a:p>
            <a:pPr eaLnBrk="1" hangingPunct="1"/>
            <a:r>
              <a:rPr lang="en-US" altLang="en-US" sz="3200"/>
              <a:t>Expected Return versus Risk versus Coefficient of Variation </a:t>
            </a:r>
          </a:p>
        </p:txBody>
      </p:sp>
      <p:sp>
        <p:nvSpPr>
          <p:cNvPr id="33797" name="Rectangle 5"/>
          <p:cNvSpPr>
            <a:spLocks noChangeArrowheads="1"/>
          </p:cNvSpPr>
          <p:nvPr/>
        </p:nvSpPr>
        <p:spPr bwMode="auto">
          <a:xfrm>
            <a:off x="7367588" y="3616325"/>
            <a:ext cx="1133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33798" name="Rectangle 6"/>
          <p:cNvSpPr>
            <a:spLocks noChangeArrowheads="1"/>
          </p:cNvSpPr>
          <p:nvPr/>
        </p:nvSpPr>
        <p:spPr bwMode="auto">
          <a:xfrm>
            <a:off x="4117975" y="4564063"/>
            <a:ext cx="9080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graphicFrame>
        <p:nvGraphicFramePr>
          <p:cNvPr id="595975" name="Group 7"/>
          <p:cNvGraphicFramePr>
            <a:graphicFrameLocks noGrp="1"/>
          </p:cNvGraphicFramePr>
          <p:nvPr/>
        </p:nvGraphicFramePr>
        <p:xfrm>
          <a:off x="838200" y="1447800"/>
          <a:ext cx="7010400" cy="2973389"/>
        </p:xfrm>
        <a:graphic>
          <a:graphicData uri="http://schemas.openxmlformats.org/drawingml/2006/table">
            <a:tbl>
              <a:tblPr/>
              <a:tblGrid>
                <a:gridCol w="2438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2105025">
                  <a:extLst>
                    <a:ext uri="{9D8B030D-6E8A-4147-A177-3AD203B41FA5}">
                      <a16:colId xmlns:a16="http://schemas.microsoft.com/office/drawing/2014/main" val="20002"/>
                    </a:ext>
                  </a:extLst>
                </a:gridCol>
                <a:gridCol w="40957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420678">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dirty="0">
                        <a:ln>
                          <a:noFill/>
                        </a:ln>
                        <a:solidFill>
                          <a:schemeClr val="tx1"/>
                        </a:solidFill>
                        <a:effectLst/>
                        <a:latin typeface="Tahoma" pitchFamily="34" charset="0"/>
                      </a:endParaRPr>
                    </a:p>
                  </a:txBody>
                  <a:tcPr marT="45726" marB="45726"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Expected</a:t>
                      </a:r>
                    </a:p>
                  </a:txBody>
                  <a:tcPr marT="45726" marB="4572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rgbClr val="000000"/>
                        </a:solidFill>
                        <a:effectLst/>
                        <a:latin typeface="Symbol" pitchFamily="18" charset="2"/>
                      </a:endParaRPr>
                    </a:p>
                  </a:txBody>
                  <a:tcPr marT="45726" marB="4572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rgbClr val="000000"/>
                        </a:solidFill>
                        <a:effectLst/>
                        <a:latin typeface="Symbol" pitchFamily="18" charset="2"/>
                      </a:endParaRPr>
                    </a:p>
                  </a:txBody>
                  <a:tcPr marT="45726" marB="45726"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20678">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Security</a:t>
                      </a:r>
                    </a:p>
                  </a:txBody>
                  <a:tcPr marT="45726" marB="45726"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return</a:t>
                      </a:r>
                    </a:p>
                  </a:txBody>
                  <a:tcPr marT="45726" marB="45726"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Risk, </a:t>
                      </a:r>
                      <a:r>
                        <a:rPr kumimoji="0" lang="en-US" sz="2400" b="1" i="0" u="none" strike="noStrike" cap="none" normalizeH="0" baseline="0">
                          <a:ln>
                            <a:noFill/>
                          </a:ln>
                          <a:solidFill>
                            <a:srgbClr val="000000"/>
                          </a:solidFill>
                          <a:effectLst/>
                          <a:latin typeface="Symbol" pitchFamily="18" charset="2"/>
                        </a:rPr>
                        <a:t></a:t>
                      </a:r>
                    </a:p>
                  </a:txBody>
                  <a:tcPr marT="45726" marB="45726"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0678">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dirty="0">
                          <a:ln>
                            <a:noFill/>
                          </a:ln>
                          <a:solidFill>
                            <a:srgbClr val="000000"/>
                          </a:solidFill>
                          <a:effectLst/>
                          <a:latin typeface="Tahoma" pitchFamily="34" charset="0"/>
                        </a:rPr>
                        <a:t>Al</a:t>
                      </a:r>
                    </a:p>
                  </a:txBody>
                  <a:tcPr marT="45726" marB="45726"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endParaRPr kumimoji="0" lang="en-US" sz="2400" b="1" i="0" u="none" strike="noStrike" cap="none" normalizeH="0" baseline="0">
                        <a:ln>
                          <a:noFill/>
                        </a:ln>
                        <a:solidFill>
                          <a:srgbClr val="000000"/>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a:ln>
                            <a:noFill/>
                          </a:ln>
                          <a:solidFill>
                            <a:srgbClr val="000000"/>
                          </a:solidFill>
                          <a:effectLst/>
                          <a:latin typeface="Tahoma" pitchFamily="34" charset="0"/>
                        </a:rPr>
                        <a:t>   17.4%</a:t>
                      </a:r>
                    </a:p>
                  </a:txBody>
                  <a:tcPr marT="45726" marB="45726"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20.0%</a:t>
                      </a:r>
                    </a:p>
                  </a:txBody>
                  <a:tcPr marT="45726" marB="45726"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20678">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dirty="0">
                          <a:ln>
                            <a:noFill/>
                          </a:ln>
                          <a:solidFill>
                            <a:srgbClr val="000000"/>
                          </a:solidFill>
                          <a:effectLst/>
                          <a:latin typeface="Tahoma" pitchFamily="34" charset="0"/>
                        </a:rPr>
                        <a:t>Market</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endParaRPr kumimoji="0" lang="en-US" sz="2400" b="1" i="0" u="none" strike="noStrike" cap="none" normalizeH="0" baseline="0">
                        <a:ln>
                          <a:noFill/>
                        </a:ln>
                        <a:solidFill>
                          <a:srgbClr val="000000"/>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a:ln>
                            <a:noFill/>
                          </a:ln>
                          <a:solidFill>
                            <a:srgbClr val="000000"/>
                          </a:solidFill>
                          <a:effectLst/>
                          <a:latin typeface="Tahoma" pitchFamily="34" charset="0"/>
                        </a:rPr>
                        <a:t>   15.0</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15.3</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20678">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dirty="0" err="1">
                          <a:ln>
                            <a:noFill/>
                          </a:ln>
                          <a:solidFill>
                            <a:srgbClr val="000000"/>
                          </a:solidFill>
                          <a:effectLst/>
                          <a:latin typeface="Tahoma" pitchFamily="34" charset="0"/>
                        </a:rPr>
                        <a:t>Cuc</a:t>
                      </a:r>
                      <a:endParaRPr kumimoji="0" lang="en-US" sz="2400" b="1" i="0" u="none" strike="noStrike" cap="none" normalizeH="0" baseline="0" dirty="0">
                        <a:ln>
                          <a:noFill/>
                        </a:ln>
                        <a:solidFill>
                          <a:srgbClr val="000000"/>
                        </a:solidFill>
                        <a:effectLst/>
                        <a:latin typeface="Tahoma" pitchFamily="34"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endParaRPr kumimoji="0" lang="en-US" sz="2400" b="1" i="0" u="none" strike="noStrike" cap="none" normalizeH="0" baseline="0">
                        <a:ln>
                          <a:noFill/>
                        </a:ln>
                        <a:solidFill>
                          <a:srgbClr val="000000"/>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a:ln>
                            <a:noFill/>
                          </a:ln>
                          <a:solidFill>
                            <a:srgbClr val="000000"/>
                          </a:solidFill>
                          <a:effectLst/>
                          <a:latin typeface="Tahoma" pitchFamily="34" charset="0"/>
                        </a:rPr>
                        <a:t>   13.8</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endParaRPr kumimoji="0" lang="en-US" sz="2400" b="1" i="0" u="none" strike="noStrike" cap="none" normalizeH="0" baseline="0">
                        <a:ln>
                          <a:noFill/>
                        </a:ln>
                        <a:solidFill>
                          <a:srgbClr val="000000"/>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a:ln>
                            <a:noFill/>
                          </a:ln>
                          <a:solidFill>
                            <a:srgbClr val="000000"/>
                          </a:solidFill>
                          <a:effectLst/>
                          <a:latin typeface="Tahoma" pitchFamily="34" charset="0"/>
                        </a:rPr>
                        <a:t> 18.8</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20678">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dirty="0">
                          <a:ln>
                            <a:noFill/>
                          </a:ln>
                          <a:solidFill>
                            <a:srgbClr val="000000"/>
                          </a:solidFill>
                          <a:effectLst/>
                          <a:latin typeface="Tahoma" pitchFamily="34" charset="0"/>
                        </a:rPr>
                        <a:t>T-bills</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endParaRPr kumimoji="0" lang="en-US" sz="2400" b="1" i="0" u="none" strike="noStrike" cap="none" normalizeH="0" baseline="0">
                        <a:ln>
                          <a:noFill/>
                        </a:ln>
                        <a:solidFill>
                          <a:srgbClr val="000000"/>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a:ln>
                            <a:noFill/>
                          </a:ln>
                          <a:solidFill>
                            <a:srgbClr val="000000"/>
                          </a:solidFill>
                          <a:effectLst/>
                          <a:latin typeface="Tahoma" pitchFamily="34" charset="0"/>
                        </a:rPr>
                        <a:t>     8.0</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0.0</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49321">
                <a:tc>
                  <a:txBody>
                    <a:bodyPr/>
                    <a:lstStyle/>
                    <a:p>
                      <a:pPr marL="0" marR="0" lvl="0" indent="0" algn="l" defTabSz="914400" rtl="0" eaLnBrk="1" fontAlgn="base" latinLnBrk="0" hangingPunct="1">
                        <a:lnSpc>
                          <a:spcPct val="90000"/>
                        </a:lnSpc>
                        <a:spcBef>
                          <a:spcPct val="0"/>
                        </a:spcBef>
                        <a:spcAft>
                          <a:spcPct val="0"/>
                        </a:spcAft>
                        <a:buClr>
                          <a:schemeClr val="bg1"/>
                        </a:buClr>
                        <a:buSzTx/>
                        <a:buFont typeface="Wingdings" pitchFamily="2" charset="2"/>
                        <a:buNone/>
                        <a:tabLst/>
                      </a:pPr>
                      <a:r>
                        <a:rPr kumimoji="0" lang="en-US" sz="2400" b="1" i="0" u="none" strike="noStrike" cap="none" normalizeH="0" baseline="0" dirty="0">
                          <a:ln>
                            <a:noFill/>
                          </a:ln>
                          <a:solidFill>
                            <a:srgbClr val="000000"/>
                          </a:solidFill>
                          <a:effectLst/>
                          <a:latin typeface="Tahoma" pitchFamily="34" charset="0"/>
                        </a:rPr>
                        <a:t>Bob</a:t>
                      </a:r>
                    </a:p>
                  </a:txBody>
                  <a:tcPr marT="45726" marB="4572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1.7</a:t>
                      </a:r>
                    </a:p>
                  </a:txBody>
                  <a:tcPr marT="45726" marB="457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endParaRPr kumimoji="0" lang="en-US" sz="2400" b="1" i="0" u="none" strike="noStrike" cap="none" normalizeH="0" baseline="0">
                        <a:ln>
                          <a:noFill/>
                        </a:ln>
                        <a:solidFill>
                          <a:schemeClr val="tx1"/>
                        </a:solidFill>
                        <a:effectLst/>
                        <a:latin typeface="Tahoma" pitchFamily="34" charset="0"/>
                      </a:endParaRPr>
                    </a:p>
                  </a:txBody>
                  <a:tcPr marT="45726" marB="4572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E2910"/>
                        </a:buClr>
                        <a:buSzTx/>
                        <a:buFont typeface="Wingdings" pitchFamily="2" charset="2"/>
                        <a:buNone/>
                        <a:tabLst/>
                      </a:pPr>
                      <a:r>
                        <a:rPr kumimoji="0" lang="en-US" sz="2400" b="1" i="0" u="none" strike="noStrike" cap="none" normalizeH="0" baseline="0">
                          <a:ln>
                            <a:noFill/>
                          </a:ln>
                          <a:solidFill>
                            <a:schemeClr val="tx1"/>
                          </a:solidFill>
                          <a:effectLst/>
                          <a:latin typeface="Tahoma" pitchFamily="34" charset="0"/>
                        </a:rPr>
                        <a:t> 13.4</a:t>
                      </a:r>
                    </a:p>
                  </a:txBody>
                  <a:tcPr marT="45726" marB="4572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3838" name="Rectangle 70"/>
          <p:cNvSpPr>
            <a:spLocks noChangeArrowheads="1"/>
          </p:cNvSpPr>
          <p:nvPr/>
        </p:nvSpPr>
        <p:spPr bwMode="auto">
          <a:xfrm>
            <a:off x="838200" y="4495800"/>
            <a:ext cx="784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2459038" algn="l"/>
                <a:tab pos="5775325" algn="l"/>
              </a:tabLst>
              <a:defRPr sz="3200" b="1">
                <a:solidFill>
                  <a:schemeClr val="tx1"/>
                </a:solidFill>
                <a:latin typeface="Adobe Gothic Std B" pitchFamily="34" charset="-128"/>
                <a:ea typeface="Adobe Gothic Std B" pitchFamily="34" charset="-128"/>
              </a:defRPr>
            </a:lvl1pPr>
            <a:lvl2pPr marL="742950" indent="-285750">
              <a:spcBef>
                <a:spcPct val="20000"/>
              </a:spcBef>
              <a:buChar char="–"/>
              <a:tabLst>
                <a:tab pos="2459038" algn="l"/>
                <a:tab pos="5775325" algn="l"/>
              </a:tabLst>
              <a:defRPr sz="2800" b="1">
                <a:solidFill>
                  <a:schemeClr val="tx1"/>
                </a:solidFill>
                <a:latin typeface="Adobe Gothic Std B" pitchFamily="34" charset="-128"/>
                <a:ea typeface="Adobe Gothic Std B" pitchFamily="34" charset="-128"/>
              </a:defRPr>
            </a:lvl2pPr>
            <a:lvl3pPr marL="1143000" indent="-228600">
              <a:spcBef>
                <a:spcPct val="20000"/>
              </a:spcBef>
              <a:buChar char="•"/>
              <a:tabLst>
                <a:tab pos="2459038" algn="l"/>
                <a:tab pos="5775325" algn="l"/>
              </a:tabLst>
              <a:defRPr sz="2400" b="1">
                <a:solidFill>
                  <a:schemeClr val="tx1"/>
                </a:solidFill>
                <a:latin typeface="Adobe Gothic Std B" pitchFamily="34" charset="-128"/>
                <a:ea typeface="Adobe Gothic Std B" pitchFamily="34" charset="-128"/>
              </a:defRPr>
            </a:lvl3pPr>
            <a:lvl4pPr marL="1600200" indent="-228600">
              <a:spcBef>
                <a:spcPct val="20000"/>
              </a:spcBef>
              <a:buChar char="–"/>
              <a:tabLst>
                <a:tab pos="2459038" algn="l"/>
                <a:tab pos="5775325" algn="l"/>
              </a:tabLst>
              <a:defRPr sz="2000" b="1">
                <a:solidFill>
                  <a:schemeClr val="tx1"/>
                </a:solidFill>
                <a:latin typeface="Adobe Gothic Std B" pitchFamily="34" charset="-128"/>
                <a:ea typeface="Adobe Gothic Std B" pitchFamily="34" charset="-128"/>
              </a:defRPr>
            </a:lvl4pPr>
            <a:lvl5pPr marL="2057400" indent="-228600">
              <a:spcBef>
                <a:spcPct val="20000"/>
              </a:spcBef>
              <a:buChar char="»"/>
              <a:tabLst>
                <a:tab pos="2459038" algn="l"/>
                <a:tab pos="5775325" algn="l"/>
              </a:tabLst>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tabLst>
                <a:tab pos="2459038" algn="l"/>
                <a:tab pos="5775325" algn="l"/>
              </a:tabLst>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tabLst>
                <a:tab pos="2459038" algn="l"/>
                <a:tab pos="5775325" algn="l"/>
              </a:tabLst>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tabLst>
                <a:tab pos="2459038" algn="l"/>
                <a:tab pos="5775325" algn="l"/>
              </a:tabLst>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tabLst>
                <a:tab pos="2459038" algn="l"/>
                <a:tab pos="5775325" algn="l"/>
              </a:tabLst>
              <a:defRPr sz="2000" b="1">
                <a:solidFill>
                  <a:schemeClr val="tx1"/>
                </a:solidFill>
                <a:latin typeface="Adobe Gothic Std B" pitchFamily="34" charset="-128"/>
                <a:ea typeface="Adobe Gothic Std B" pitchFamily="34" charset="-128"/>
              </a:defRPr>
            </a:lvl9pPr>
          </a:lstStyle>
          <a:p>
            <a:pPr eaLnBrk="1" hangingPunct="1">
              <a:spcBef>
                <a:spcPct val="0"/>
              </a:spcBef>
              <a:buSzPct val="90000"/>
              <a:buFontTx/>
              <a:buNone/>
            </a:pPr>
            <a:r>
              <a:rPr lang="en-US" altLang="en-US" sz="2400">
                <a:latin typeface="Tahoma" panose="020B0604030504040204" pitchFamily="34" charset="0"/>
                <a:cs typeface="Courier New" panose="02070309020205020404" pitchFamily="49" charset="0"/>
              </a:rPr>
              <a:t>CV</a:t>
            </a:r>
            <a:r>
              <a:rPr lang="en-US" altLang="en-US" sz="2400" baseline="-30000">
                <a:latin typeface="Tahoma" panose="020B0604030504040204" pitchFamily="34" charset="0"/>
                <a:cs typeface="Courier New" panose="02070309020205020404" pitchFamily="49" charset="0"/>
              </a:rPr>
              <a:t>T-bills</a:t>
            </a:r>
            <a:r>
              <a:rPr lang="en-US" altLang="en-US" sz="2400">
                <a:latin typeface="Tahoma" panose="020B0604030504040204" pitchFamily="34" charset="0"/>
                <a:cs typeface="Courier New" panose="02070309020205020404" pitchFamily="49" charset="0"/>
              </a:rPr>
              <a:t> 	= 0.0%/8.0% 	= 0.0.</a:t>
            </a:r>
          </a:p>
          <a:p>
            <a:pPr eaLnBrk="1" hangingPunct="1">
              <a:spcBef>
                <a:spcPct val="0"/>
              </a:spcBef>
              <a:buSzPct val="90000"/>
              <a:buFontTx/>
              <a:buNone/>
            </a:pPr>
            <a:r>
              <a:rPr lang="en-US" altLang="en-US" sz="2400">
                <a:latin typeface="Tahoma" panose="020B0604030504040204" pitchFamily="34" charset="0"/>
                <a:cs typeface="Courier New" panose="02070309020205020404" pitchFamily="49" charset="0"/>
              </a:rPr>
              <a:t>CV</a:t>
            </a:r>
            <a:r>
              <a:rPr lang="en-US" altLang="en-US" sz="2400" baseline="-30000">
                <a:latin typeface="Tahoma" panose="020B0604030504040204" pitchFamily="34" charset="0"/>
                <a:cs typeface="Courier New" panose="02070309020205020404" pitchFamily="49" charset="0"/>
              </a:rPr>
              <a:t>Al</a:t>
            </a:r>
            <a:r>
              <a:rPr lang="en-US" altLang="en-US" sz="2400">
                <a:latin typeface="Tahoma" panose="020B0604030504040204" pitchFamily="34" charset="0"/>
                <a:cs typeface="Courier New" panose="02070309020205020404" pitchFamily="49" charset="0"/>
              </a:rPr>
              <a:t> 	= 20.0%/17.4%	= 1.1.</a:t>
            </a:r>
          </a:p>
          <a:p>
            <a:pPr eaLnBrk="1" hangingPunct="1">
              <a:spcBef>
                <a:spcPct val="0"/>
              </a:spcBef>
              <a:buSzPct val="90000"/>
              <a:buFontTx/>
              <a:buNone/>
            </a:pPr>
            <a:r>
              <a:rPr lang="en-US" altLang="en-US" sz="2400">
                <a:latin typeface="Tahoma" panose="020B0604030504040204" pitchFamily="34" charset="0"/>
                <a:cs typeface="Courier New" panose="02070309020205020404" pitchFamily="49" charset="0"/>
              </a:rPr>
              <a:t>CV</a:t>
            </a:r>
            <a:r>
              <a:rPr lang="en-US" altLang="en-US" sz="2400" baseline="-30000">
                <a:latin typeface="Tahoma" panose="020B0604030504040204" pitchFamily="34" charset="0"/>
                <a:cs typeface="Courier New" panose="02070309020205020404" pitchFamily="49" charset="0"/>
              </a:rPr>
              <a:t>Bob</a:t>
            </a:r>
            <a:r>
              <a:rPr lang="en-US" altLang="en-US" sz="2400">
                <a:latin typeface="Tahoma" panose="020B0604030504040204" pitchFamily="34" charset="0"/>
                <a:cs typeface="Courier New" panose="02070309020205020404" pitchFamily="49" charset="0"/>
              </a:rPr>
              <a:t>	= 13.4%/1.7%	= 7.9.</a:t>
            </a:r>
          </a:p>
          <a:p>
            <a:pPr eaLnBrk="1" hangingPunct="1">
              <a:spcBef>
                <a:spcPct val="0"/>
              </a:spcBef>
              <a:buSzPct val="90000"/>
              <a:buFontTx/>
              <a:buNone/>
            </a:pPr>
            <a:r>
              <a:rPr lang="en-US" altLang="en-US" sz="2400">
                <a:latin typeface="Tahoma" panose="020B0604030504040204" pitchFamily="34" charset="0"/>
                <a:cs typeface="Courier New" panose="02070309020205020404" pitchFamily="49" charset="0"/>
              </a:rPr>
              <a:t>CV</a:t>
            </a:r>
            <a:r>
              <a:rPr lang="en-US" altLang="en-US" sz="2400" baseline="-30000">
                <a:latin typeface="Tahoma" panose="020B0604030504040204" pitchFamily="34" charset="0"/>
                <a:cs typeface="Courier New" panose="02070309020205020404" pitchFamily="49" charset="0"/>
              </a:rPr>
              <a:t>Cuc</a:t>
            </a:r>
            <a:r>
              <a:rPr lang="en-US" altLang="en-US" sz="2400">
                <a:latin typeface="Tahoma" panose="020B0604030504040204" pitchFamily="34" charset="0"/>
                <a:cs typeface="Courier New" panose="02070309020205020404" pitchFamily="49" charset="0"/>
              </a:rPr>
              <a:t>	= 18.8%/13.8%	= 1.4.</a:t>
            </a:r>
          </a:p>
          <a:p>
            <a:pPr eaLnBrk="1" hangingPunct="1">
              <a:spcBef>
                <a:spcPct val="0"/>
              </a:spcBef>
              <a:buSzPct val="90000"/>
              <a:buFontTx/>
              <a:buNone/>
            </a:pPr>
            <a:r>
              <a:rPr lang="en-US" altLang="en-US" sz="2400">
                <a:latin typeface="Tahoma" panose="020B0604030504040204" pitchFamily="34" charset="0"/>
                <a:cs typeface="Courier New" panose="02070309020205020404" pitchFamily="49" charset="0"/>
              </a:rPr>
              <a:t>CV</a:t>
            </a:r>
            <a:r>
              <a:rPr lang="en-US" altLang="en-US" sz="2400" baseline="-30000">
                <a:latin typeface="Tahoma" panose="020B0604030504040204" pitchFamily="34" charset="0"/>
                <a:cs typeface="Courier New" panose="02070309020205020404" pitchFamily="49" charset="0"/>
              </a:rPr>
              <a:t>Market</a:t>
            </a:r>
            <a:r>
              <a:rPr lang="en-US" altLang="en-US" sz="2400">
                <a:latin typeface="Tahoma" panose="020B0604030504040204" pitchFamily="34" charset="0"/>
                <a:cs typeface="Courier New" panose="02070309020205020404" pitchFamily="49" charset="0"/>
              </a:rPr>
              <a:t> 	= 15.3%/15.0%	= 1.0.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Portfolios</a:t>
            </a:r>
          </a:p>
        </p:txBody>
      </p:sp>
      <p:sp>
        <p:nvSpPr>
          <p:cNvPr id="35843" name="Rectangle 3"/>
          <p:cNvSpPr>
            <a:spLocks noGrp="1" noChangeArrowheads="1"/>
          </p:cNvSpPr>
          <p:nvPr>
            <p:ph type="body" idx="1"/>
          </p:nvPr>
        </p:nvSpPr>
        <p:spPr>
          <a:xfrm>
            <a:off x="457200" y="1427163"/>
            <a:ext cx="8305800" cy="4525962"/>
          </a:xfrm>
        </p:spPr>
        <p:txBody>
          <a:bodyPr/>
          <a:lstStyle/>
          <a:p>
            <a:pPr eaLnBrk="1" hangingPunct="1"/>
            <a:r>
              <a:rPr lang="en-US" altLang="en-US"/>
              <a:t>Portfolio = collection of assets</a:t>
            </a:r>
          </a:p>
          <a:p>
            <a:pPr eaLnBrk="1" hangingPunct="1"/>
            <a:r>
              <a:rPr lang="en-US" altLang="en-US"/>
              <a:t>An asset’s risk and return impact how the stock affects the risk and return of the portfolio</a:t>
            </a:r>
          </a:p>
          <a:p>
            <a:pPr eaLnBrk="1" hangingPunct="1"/>
            <a:r>
              <a:rPr lang="en-US" altLang="en-US"/>
              <a:t>The risk-return trade-off for a portfolio is measured by the portfolio expected return and standard deviation, just as with individual assets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Learning Objectives</a:t>
            </a:r>
          </a:p>
        </p:txBody>
      </p:sp>
      <p:sp>
        <p:nvSpPr>
          <p:cNvPr id="5123" name="Rectangle 2"/>
          <p:cNvSpPr>
            <a:spLocks noChangeArrowheads="1"/>
          </p:cNvSpPr>
          <p:nvPr/>
        </p:nvSpPr>
        <p:spPr bwMode="auto">
          <a:xfrm>
            <a:off x="381000" y="1436688"/>
            <a:ext cx="83820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t>After studying this chapter, you should be able to:</a:t>
            </a:r>
          </a:p>
          <a:p>
            <a:pPr>
              <a:spcBef>
                <a:spcPct val="0"/>
              </a:spcBef>
              <a:buFontTx/>
              <a:buNone/>
            </a:pPr>
            <a:endParaRPr lang="en-US" altLang="en-US" sz="2400"/>
          </a:p>
          <a:p>
            <a:pPr>
              <a:spcBef>
                <a:spcPct val="0"/>
              </a:spcBef>
              <a:buFontTx/>
              <a:buNone/>
            </a:pPr>
            <a:r>
              <a:rPr lang="en-US" altLang="en-US" sz="2400">
                <a:solidFill>
                  <a:srgbClr val="FF0000"/>
                </a:solidFill>
              </a:rPr>
              <a:t>LO1</a:t>
            </a:r>
            <a:r>
              <a:rPr lang="en-US" altLang="en-US" sz="2400"/>
              <a:t> Calculate expected returns.</a:t>
            </a:r>
          </a:p>
          <a:p>
            <a:pPr>
              <a:spcBef>
                <a:spcPct val="0"/>
              </a:spcBef>
              <a:buFontTx/>
              <a:buNone/>
            </a:pPr>
            <a:endParaRPr lang="en-US" altLang="en-US" sz="2400"/>
          </a:p>
          <a:p>
            <a:pPr>
              <a:spcBef>
                <a:spcPct val="0"/>
              </a:spcBef>
              <a:buFontTx/>
              <a:buNone/>
            </a:pPr>
            <a:r>
              <a:rPr lang="en-US" altLang="en-US" sz="2400">
                <a:solidFill>
                  <a:srgbClr val="FF0000"/>
                </a:solidFill>
              </a:rPr>
              <a:t>LO2</a:t>
            </a:r>
            <a:r>
              <a:rPr lang="en-US" altLang="en-US" sz="2400"/>
              <a:t> Explain the impact of diversification.</a:t>
            </a:r>
          </a:p>
          <a:p>
            <a:pPr>
              <a:spcBef>
                <a:spcPct val="0"/>
              </a:spcBef>
              <a:buFontTx/>
              <a:buNone/>
            </a:pPr>
            <a:endParaRPr lang="en-US" altLang="en-US" sz="2400"/>
          </a:p>
          <a:p>
            <a:pPr>
              <a:spcBef>
                <a:spcPct val="0"/>
              </a:spcBef>
              <a:buFontTx/>
              <a:buNone/>
            </a:pPr>
            <a:r>
              <a:rPr lang="en-US" altLang="en-US" sz="2400">
                <a:solidFill>
                  <a:srgbClr val="FF0000"/>
                </a:solidFill>
              </a:rPr>
              <a:t>LO3</a:t>
            </a:r>
            <a:r>
              <a:rPr lang="en-US" altLang="en-US" sz="2400"/>
              <a:t> Define the systematic risk principle.</a:t>
            </a:r>
          </a:p>
          <a:p>
            <a:pPr>
              <a:spcBef>
                <a:spcPct val="0"/>
              </a:spcBef>
              <a:buFontTx/>
              <a:buNone/>
            </a:pPr>
            <a:endParaRPr lang="en-US" altLang="en-US" sz="2400"/>
          </a:p>
          <a:p>
            <a:pPr>
              <a:spcBef>
                <a:spcPct val="0"/>
              </a:spcBef>
              <a:buFontTx/>
              <a:buNone/>
            </a:pPr>
            <a:r>
              <a:rPr lang="en-US" altLang="en-US" sz="2400">
                <a:solidFill>
                  <a:srgbClr val="FF0000"/>
                </a:solidFill>
              </a:rPr>
              <a:t>LO4</a:t>
            </a:r>
            <a:r>
              <a:rPr lang="en-US" altLang="en-US" sz="2400"/>
              <a:t> Discuss the security market line and the risk-return trade-off</a:t>
            </a:r>
            <a:r>
              <a:rPr lang="en-US" altLang="en-US" sz="2800" b="0">
                <a:latin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Portfolio Expected Returns</a:t>
            </a:r>
          </a:p>
        </p:txBody>
      </p:sp>
      <p:sp>
        <p:nvSpPr>
          <p:cNvPr id="37891" name="Rectangle 3"/>
          <p:cNvSpPr>
            <a:spLocks noGrp="1" noChangeArrowheads="1"/>
          </p:cNvSpPr>
          <p:nvPr>
            <p:ph type="body" idx="1"/>
          </p:nvPr>
        </p:nvSpPr>
        <p:spPr>
          <a:xfrm>
            <a:off x="685800" y="1447800"/>
            <a:ext cx="7848600" cy="4983163"/>
          </a:xfrm>
        </p:spPr>
        <p:txBody>
          <a:bodyPr/>
          <a:lstStyle/>
          <a:p>
            <a:pPr eaLnBrk="1" hangingPunct="1"/>
            <a:r>
              <a:rPr lang="en-US" altLang="en-US"/>
              <a:t>The expected return of a portfolio is the weighted average of the expected returns for each asset in the portfolio</a:t>
            </a:r>
          </a:p>
          <a:p>
            <a:pPr eaLnBrk="1" hangingPunct="1"/>
            <a:r>
              <a:rPr lang="en-US" altLang="en-US"/>
              <a:t>Weights </a:t>
            </a:r>
            <a:r>
              <a:rPr lang="en-US" altLang="en-US" i="1"/>
              <a:t>(w</a:t>
            </a:r>
            <a:r>
              <a:rPr lang="en-US" altLang="en-US" i="1" baseline="-25000"/>
              <a:t>j</a:t>
            </a:r>
            <a:r>
              <a:rPr lang="en-US" altLang="en-US" i="1"/>
              <a:t>) =</a:t>
            </a:r>
            <a:r>
              <a:rPr lang="en-US" altLang="en-US"/>
              <a:t> % of portfolio invested in each asset</a:t>
            </a:r>
            <a:br>
              <a:rPr lang="en-US" altLang="en-US"/>
            </a:br>
            <a:endParaRPr lang="en-US" altLang="en-US"/>
          </a:p>
          <a:p>
            <a:pPr eaLnBrk="1" hangingPunct="1"/>
            <a:endParaRPr lang="en-US" altLang="en-US" sz="3600"/>
          </a:p>
          <a:p>
            <a:pPr eaLnBrk="1" hangingPunct="1"/>
            <a:endParaRPr lang="en-US" altLang="en-US" sz="2800"/>
          </a:p>
          <a:p>
            <a:pPr eaLnBrk="1" hangingPunct="1"/>
            <a:endParaRPr lang="en-US" altLang="en-US" sz="2800"/>
          </a:p>
        </p:txBody>
      </p:sp>
      <p:graphicFrame>
        <p:nvGraphicFramePr>
          <p:cNvPr id="37892" name="Object 4"/>
          <p:cNvGraphicFramePr>
            <a:graphicFrameLocks noChangeAspect="1"/>
          </p:cNvGraphicFramePr>
          <p:nvPr>
            <p:extLst>
              <p:ext uri="{D42A27DB-BD31-4B8C-83A1-F6EECF244321}">
                <p14:modId xmlns:p14="http://schemas.microsoft.com/office/powerpoint/2010/main" val="2050992776"/>
              </p:ext>
            </p:extLst>
          </p:nvPr>
        </p:nvGraphicFramePr>
        <p:xfrm>
          <a:off x="1752600" y="4114800"/>
          <a:ext cx="5199063" cy="1524000"/>
        </p:xfrm>
        <a:graphic>
          <a:graphicData uri="http://schemas.openxmlformats.org/presentationml/2006/ole">
            <mc:AlternateContent xmlns:mc="http://schemas.openxmlformats.org/markup-compatibility/2006">
              <mc:Choice xmlns:v="urn:schemas-microsoft-com:vml" Requires="v">
                <p:oleObj spid="_x0000_s37904" name="Equation" r:id="rId4" imgW="1473200" imgH="444500" progId="Equation.3">
                  <p:embed/>
                </p:oleObj>
              </mc:Choice>
              <mc:Fallback>
                <p:oleObj name="Equation" r:id="rId4" imgW="1473200" imgH="4445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114800"/>
                        <a:ext cx="5199063"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71500" y="360363"/>
            <a:ext cx="7772400" cy="858837"/>
          </a:xfrm>
        </p:spPr>
        <p:txBody>
          <a:bodyPr/>
          <a:lstStyle/>
          <a:p>
            <a:pPr eaLnBrk="1" hangingPunct="1"/>
            <a:r>
              <a:rPr lang="en-US" altLang="en-US" dirty="0"/>
              <a:t>Example: Portfolio Weights</a:t>
            </a:r>
          </a:p>
        </p:txBody>
      </p:sp>
      <p:graphicFrame>
        <p:nvGraphicFramePr>
          <p:cNvPr id="39939" name="Object 4"/>
          <p:cNvGraphicFramePr>
            <a:graphicFrameLocks noGrp="1" noChangeAspect="1"/>
          </p:cNvGraphicFramePr>
          <p:nvPr>
            <p:ph idx="1"/>
            <p:extLst>
              <p:ext uri="{D42A27DB-BD31-4B8C-83A1-F6EECF244321}">
                <p14:modId xmlns:p14="http://schemas.microsoft.com/office/powerpoint/2010/main" val="3648195865"/>
              </p:ext>
            </p:extLst>
          </p:nvPr>
        </p:nvGraphicFramePr>
        <p:xfrm>
          <a:off x="304800" y="1600200"/>
          <a:ext cx="8534400" cy="3455988"/>
        </p:xfrm>
        <a:graphic>
          <a:graphicData uri="http://schemas.openxmlformats.org/presentationml/2006/ole">
            <mc:AlternateContent xmlns:mc="http://schemas.openxmlformats.org/markup-compatibility/2006">
              <mc:Choice xmlns:v="urn:schemas-microsoft-com:vml" Requires="v">
                <p:oleObj spid="_x0000_s39952" name="Worksheet" r:id="rId4" imgW="3819393" imgH="1609614" progId="Excel.Sheet.8">
                  <p:embed/>
                </p:oleObj>
              </mc:Choice>
              <mc:Fallback>
                <p:oleObj name="Worksheet" r:id="rId4" imgW="3819393" imgH="1609614"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8534400" cy="3455988"/>
                      </a:xfrm>
                      <a:prstGeom prst="rect">
                        <a:avLst/>
                      </a:prstGeom>
                      <a:noFill/>
                      <a:ln>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304800"/>
            <a:ext cx="8229600" cy="1139825"/>
          </a:xfrm>
        </p:spPr>
        <p:txBody>
          <a:bodyPr/>
          <a:lstStyle/>
          <a:p>
            <a:pPr eaLnBrk="1" hangingPunct="1"/>
            <a:r>
              <a:rPr lang="en-US" altLang="en-US"/>
              <a:t>Portfolio Risk</a:t>
            </a:r>
            <a:br>
              <a:rPr lang="en-US" altLang="en-US"/>
            </a:br>
            <a:r>
              <a:rPr lang="en-US" altLang="en-US"/>
              <a:t>Variance &amp; Standard Deviation</a:t>
            </a:r>
          </a:p>
        </p:txBody>
      </p:sp>
      <p:sp>
        <p:nvSpPr>
          <p:cNvPr id="41987" name="Rectangle 3"/>
          <p:cNvSpPr>
            <a:spLocks noGrp="1" noChangeArrowheads="1"/>
          </p:cNvSpPr>
          <p:nvPr>
            <p:ph type="body" idx="1"/>
          </p:nvPr>
        </p:nvSpPr>
        <p:spPr>
          <a:xfrm>
            <a:off x="685800" y="1905000"/>
            <a:ext cx="8077200" cy="4530725"/>
          </a:xfrm>
        </p:spPr>
        <p:txBody>
          <a:bodyPr/>
          <a:lstStyle/>
          <a:p>
            <a:pPr eaLnBrk="1" hangingPunct="1"/>
            <a:r>
              <a:rPr lang="en-US" altLang="en-US" sz="3600"/>
              <a:t>Portfolio standard deviation is </a:t>
            </a:r>
            <a:r>
              <a:rPr lang="en-US" altLang="en-US" sz="3600">
                <a:solidFill>
                  <a:srgbClr val="CC0000"/>
                </a:solidFill>
              </a:rPr>
              <a:t>NOT</a:t>
            </a:r>
            <a:r>
              <a:rPr lang="en-US" altLang="en-US" sz="3600"/>
              <a:t> a weighted average of the standard deviation of the component securities’ risk</a:t>
            </a:r>
          </a:p>
          <a:p>
            <a:pPr lvl="1" eaLnBrk="1" hangingPunct="1"/>
            <a:r>
              <a:rPr lang="en-US" altLang="en-US" sz="3200"/>
              <a:t>If it were, there would be no benefit to diversification.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52413"/>
            <a:ext cx="8458200" cy="692150"/>
          </a:xfrm>
        </p:spPr>
        <p:txBody>
          <a:bodyPr/>
          <a:lstStyle/>
          <a:p>
            <a:pPr eaLnBrk="1" hangingPunct="1"/>
            <a:r>
              <a:rPr lang="en-US" altLang="en-US" sz="2800" dirty="0">
                <a:solidFill>
                  <a:srgbClr val="FF0000"/>
                </a:solidFill>
                <a:latin typeface="Arial" panose="020B0604020202020204" pitchFamily="34" charset="0"/>
              </a:rPr>
              <a:t>JUST TO SCARE YOU</a:t>
            </a:r>
            <a:br>
              <a:rPr lang="en-US" altLang="en-US" sz="2800" dirty="0">
                <a:latin typeface="Arial" panose="020B0604020202020204" pitchFamily="34" charset="0"/>
              </a:rPr>
            </a:br>
            <a:r>
              <a:rPr lang="en-US" altLang="en-US" sz="2800" dirty="0">
                <a:latin typeface="Arial" panose="020B0604020202020204" pitchFamily="34" charset="0"/>
              </a:rPr>
              <a:t>Variance and Standard Deviation of Portfolio</a:t>
            </a:r>
          </a:p>
        </p:txBody>
      </p:sp>
      <p:sp>
        <p:nvSpPr>
          <p:cNvPr id="44035" name="Rectangle 3"/>
          <p:cNvSpPr>
            <a:spLocks noChangeArrowheads="1"/>
          </p:cNvSpPr>
          <p:nvPr/>
        </p:nvSpPr>
        <p:spPr bwMode="auto">
          <a:xfrm>
            <a:off x="228600" y="1219200"/>
            <a:ext cx="85344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3200" b="1">
                <a:solidFill>
                  <a:schemeClr val="tx1"/>
                </a:solidFill>
                <a:latin typeface="Adobe Gothic Std B" pitchFamily="34" charset="-128"/>
                <a:ea typeface="Adobe Gothic Std B" pitchFamily="34" charset="-128"/>
              </a:defRPr>
            </a:lvl1pPr>
            <a:lvl2pPr marL="742950" indent="-285750">
              <a:spcBef>
                <a:spcPct val="20000"/>
              </a:spcBef>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800" b="1">
                <a:solidFill>
                  <a:schemeClr val="tx1"/>
                </a:solidFill>
                <a:latin typeface="Adobe Gothic Std B" pitchFamily="34" charset="-128"/>
                <a:ea typeface="Adobe Gothic Std B" pitchFamily="34" charset="-128"/>
              </a:defRPr>
            </a:lvl2pPr>
            <a:lvl3pPr marL="1143000" indent="-228600">
              <a:spcBef>
                <a:spcPct val="20000"/>
              </a:spcBef>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400" b="1">
                <a:solidFill>
                  <a:schemeClr val="tx1"/>
                </a:solidFill>
                <a:latin typeface="Adobe Gothic Std B" pitchFamily="34" charset="-128"/>
                <a:ea typeface="Adobe Gothic Std B" pitchFamily="34" charset="-128"/>
              </a:defRPr>
            </a:lvl3pPr>
            <a:lvl4pPr marL="1600200" indent="-228600">
              <a:spcBef>
                <a:spcPct val="20000"/>
              </a:spcBef>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4pPr>
            <a:lvl5pPr marL="2057400" indent="-228600">
              <a:spcBef>
                <a:spcPct val="20000"/>
              </a:spcBef>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tabLst>
                <a:tab pos="-914400" algn="l"/>
                <a:tab pos="-457200" algn="l"/>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sz="2000" b="1">
                <a:solidFill>
                  <a:schemeClr val="tx1"/>
                </a:solidFill>
                <a:latin typeface="Adobe Gothic Std B" pitchFamily="34" charset="-128"/>
                <a:ea typeface="Adobe Gothic Std B" pitchFamily="34" charset="-128"/>
              </a:defRPr>
            </a:lvl9pPr>
          </a:lstStyle>
          <a:p>
            <a:pPr algn="just">
              <a:spcBef>
                <a:spcPct val="0"/>
              </a:spcBef>
              <a:buFontTx/>
              <a:buNone/>
            </a:pPr>
            <a:r>
              <a:rPr lang="en-US" altLang="en-US" sz="2000">
                <a:latin typeface="Arial" panose="020B0604020202020204" pitchFamily="34" charset="0"/>
                <a:cs typeface="Times New Roman" panose="02020603050405020304" pitchFamily="18" charset="0"/>
              </a:rPr>
              <a:t>The standard deviation of the portfolio return (s</a:t>
            </a:r>
            <a:r>
              <a:rPr lang="en-US" altLang="en-US" sz="2000" baseline="-30000">
                <a:latin typeface="Arial" panose="020B0604020202020204" pitchFamily="34" charset="0"/>
                <a:cs typeface="Times New Roman" panose="02020603050405020304" pitchFamily="18" charset="0"/>
              </a:rPr>
              <a:t>p</a:t>
            </a:r>
            <a:r>
              <a:rPr lang="en-US" altLang="en-US" sz="2000">
                <a:latin typeface="Arial" panose="020B0604020202020204" pitchFamily="34" charset="0"/>
                <a:cs typeface="Times New Roman" panose="02020603050405020304" pitchFamily="18" charset="0"/>
              </a:rPr>
              <a:t>) or (</a:t>
            </a:r>
            <a:r>
              <a:rPr lang="en-US" altLang="en-US" sz="2000">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latin typeface="Arial" panose="020B0604020202020204" pitchFamily="34" charset="0"/>
                <a:cs typeface="Times New Roman" panose="02020603050405020304" pitchFamily="18" charset="0"/>
                <a:sym typeface="Symbol" panose="05050102010706020507" pitchFamily="18" charset="2"/>
              </a:rPr>
              <a:t>p</a:t>
            </a:r>
            <a:r>
              <a:rPr lang="en-US" altLang="en-US" sz="2000">
                <a:latin typeface="Arial" panose="020B0604020202020204" pitchFamily="34" charset="0"/>
                <a:cs typeface="Times New Roman" panose="02020603050405020304" pitchFamily="18" charset="0"/>
              </a:rPr>
              <a:t>)is used as a measure of portfolio risk.  For a two‑security portfolio, the standard deviation is:</a:t>
            </a:r>
          </a:p>
          <a:p>
            <a:pPr algn="just">
              <a:spcBef>
                <a:spcPct val="0"/>
              </a:spcBef>
              <a:buFontTx/>
              <a:buNone/>
            </a:pPr>
            <a:r>
              <a:rPr lang="en-US" altLang="en-US" sz="2400">
                <a:latin typeface="Arial" panose="020B0604020202020204" pitchFamily="34" charset="0"/>
                <a:cs typeface="Times New Roman" panose="02020603050405020304" pitchFamily="18" charset="0"/>
              </a:rPr>
              <a:t> </a:t>
            </a:r>
          </a:p>
          <a:p>
            <a:pPr>
              <a:spcBef>
                <a:spcPct val="0"/>
              </a:spcBef>
              <a:buFontTx/>
              <a:buNone/>
            </a:pPr>
            <a:endParaRPr lang="en-US" altLang="en-US" sz="2400">
              <a:latin typeface="Arial" panose="020B0604020202020204" pitchFamily="34" charset="0"/>
              <a:cs typeface="Times New Roman" panose="02020603050405020304" pitchFamily="18" charset="0"/>
            </a:endParaRPr>
          </a:p>
        </p:txBody>
      </p:sp>
      <p:graphicFrame>
        <p:nvGraphicFramePr>
          <p:cNvPr id="44036" name="Object 5"/>
          <p:cNvGraphicFramePr>
            <a:graphicFrameLocks noChangeAspect="1"/>
          </p:cNvGraphicFramePr>
          <p:nvPr>
            <p:extLst>
              <p:ext uri="{D42A27DB-BD31-4B8C-83A1-F6EECF244321}">
                <p14:modId xmlns:p14="http://schemas.microsoft.com/office/powerpoint/2010/main" val="936386866"/>
              </p:ext>
            </p:extLst>
          </p:nvPr>
        </p:nvGraphicFramePr>
        <p:xfrm>
          <a:off x="266700" y="2423160"/>
          <a:ext cx="8458200" cy="914400"/>
        </p:xfrm>
        <a:graphic>
          <a:graphicData uri="http://schemas.openxmlformats.org/presentationml/2006/ole">
            <mc:AlternateContent xmlns:mc="http://schemas.openxmlformats.org/markup-compatibility/2006">
              <mc:Choice xmlns:v="urn:schemas-microsoft-com:vml" Requires="v">
                <p:oleObj spid="_x0000_s44061" name="Equation" r:id="rId4" imgW="2667000" imgH="266700" progId="Equation.DSMT4">
                  <p:embed/>
                </p:oleObj>
              </mc:Choice>
              <mc:Fallback>
                <p:oleObj name="Equation" r:id="rId4" imgW="2667000" imgH="266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2423160"/>
                        <a:ext cx="845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7" name="Rectangle 6"/>
          <p:cNvSpPr>
            <a:spLocks noChangeArrowheads="1"/>
          </p:cNvSpPr>
          <p:nvPr/>
        </p:nvSpPr>
        <p:spPr bwMode="auto">
          <a:xfrm>
            <a:off x="381000" y="3656647"/>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000" dirty="0">
                <a:latin typeface="Arial" panose="020B0604020202020204" pitchFamily="34" charset="0"/>
                <a:cs typeface="Times New Roman" panose="02020603050405020304" pitchFamily="18" charset="0"/>
              </a:rPr>
              <a:t>where  </a:t>
            </a:r>
            <a:r>
              <a:rPr lang="en-US" altLang="en-US" sz="2000" dirty="0">
                <a:latin typeface="Arial" panose="020B0604020202020204" pitchFamily="34" charset="0"/>
                <a:cs typeface="Times New Roman" panose="02020603050405020304" pitchFamily="18" charset="0"/>
                <a:sym typeface="Symbol" panose="05050102010706020507" pitchFamily="18" charset="2"/>
              </a:rPr>
              <a:t></a:t>
            </a:r>
            <a:r>
              <a:rPr lang="en-US" altLang="en-US" sz="2000" baseline="-30000" dirty="0">
                <a:latin typeface="Arial" panose="020B0604020202020204" pitchFamily="34" charset="0"/>
                <a:cs typeface="Times New Roman" panose="02020603050405020304" pitchFamily="18" charset="0"/>
              </a:rPr>
              <a:t>A</a:t>
            </a:r>
            <a:r>
              <a:rPr lang="en-US" altLang="en-US" sz="2000" baseline="30000" dirty="0">
                <a:latin typeface="Arial" panose="020B0604020202020204" pitchFamily="34" charset="0"/>
                <a:cs typeface="Times New Roman" panose="02020603050405020304" pitchFamily="18" charset="0"/>
              </a:rPr>
              <a:t>2</a:t>
            </a:r>
            <a:r>
              <a:rPr lang="en-US" altLang="en-US" sz="2000" dirty="0">
                <a:latin typeface="Arial" panose="020B0604020202020204" pitchFamily="34" charset="0"/>
                <a:cs typeface="Times New Roman" panose="02020603050405020304" pitchFamily="18" charset="0"/>
              </a:rPr>
              <a:t> and </a:t>
            </a:r>
            <a:r>
              <a:rPr lang="en-US" altLang="en-US" sz="2000" dirty="0">
                <a:latin typeface="Arial" panose="020B0604020202020204" pitchFamily="34" charset="0"/>
                <a:cs typeface="Times New Roman" panose="02020603050405020304" pitchFamily="18" charset="0"/>
                <a:sym typeface="Symbol" panose="05050102010706020507" pitchFamily="18" charset="2"/>
              </a:rPr>
              <a:t></a:t>
            </a:r>
            <a:r>
              <a:rPr lang="en-US" altLang="en-US" sz="2000" baseline="-30000" dirty="0">
                <a:latin typeface="Arial" panose="020B0604020202020204" pitchFamily="34" charset="0"/>
                <a:cs typeface="Times New Roman" panose="02020603050405020304" pitchFamily="18" charset="0"/>
              </a:rPr>
              <a:t>B</a:t>
            </a:r>
            <a:r>
              <a:rPr lang="en-US" altLang="en-US" sz="2000" baseline="30000" dirty="0">
                <a:latin typeface="Arial" panose="020B0604020202020204" pitchFamily="34" charset="0"/>
                <a:cs typeface="Times New Roman" panose="02020603050405020304" pitchFamily="18" charset="0"/>
              </a:rPr>
              <a:t>2</a:t>
            </a:r>
            <a:r>
              <a:rPr lang="en-US" altLang="en-US" sz="2000" dirty="0">
                <a:latin typeface="Arial" panose="020B0604020202020204" pitchFamily="34" charset="0"/>
                <a:cs typeface="Times New Roman" panose="02020603050405020304" pitchFamily="18" charset="0"/>
              </a:rPr>
              <a:t> are the variances of returns for securities A and B,     </a:t>
            </a:r>
          </a:p>
          <a:p>
            <a:pPr>
              <a:spcBef>
                <a:spcPct val="0"/>
              </a:spcBef>
              <a:buFontTx/>
              <a:buNone/>
            </a:pPr>
            <a:r>
              <a:rPr lang="en-US" altLang="en-US" sz="2000" dirty="0">
                <a:latin typeface="Arial" panose="020B0604020202020204" pitchFamily="34" charset="0"/>
                <a:cs typeface="Times New Roman" panose="02020603050405020304" pitchFamily="18" charset="0"/>
                <a:sym typeface="Symbol" panose="05050102010706020507" pitchFamily="18" charset="2"/>
              </a:rPr>
              <a:t></a:t>
            </a:r>
            <a:r>
              <a:rPr lang="en-US" altLang="en-US" sz="2000" baseline="-30000" dirty="0">
                <a:latin typeface="Arial" panose="020B0604020202020204" pitchFamily="34" charset="0"/>
                <a:cs typeface="Times New Roman" panose="02020603050405020304" pitchFamily="18" charset="0"/>
              </a:rPr>
              <a:t>A</a:t>
            </a:r>
            <a:r>
              <a:rPr lang="en-US" altLang="en-US" sz="2000" dirty="0">
                <a:latin typeface="Arial" panose="020B0604020202020204" pitchFamily="34" charset="0"/>
                <a:cs typeface="Times New Roman" panose="02020603050405020304" pitchFamily="18" charset="0"/>
              </a:rPr>
              <a:t> and </a:t>
            </a:r>
            <a:r>
              <a:rPr lang="en-US" altLang="en-US" sz="2000" dirty="0">
                <a:latin typeface="Arial" panose="020B0604020202020204" pitchFamily="34" charset="0"/>
                <a:cs typeface="Times New Roman" panose="02020603050405020304" pitchFamily="18" charset="0"/>
                <a:sym typeface="Symbol" panose="05050102010706020507" pitchFamily="18" charset="2"/>
              </a:rPr>
              <a:t></a:t>
            </a:r>
            <a:r>
              <a:rPr lang="en-US" altLang="en-US" sz="2000" baseline="-30000" dirty="0">
                <a:latin typeface="Arial" panose="020B0604020202020204" pitchFamily="34" charset="0"/>
                <a:cs typeface="Times New Roman" panose="02020603050405020304" pitchFamily="18" charset="0"/>
              </a:rPr>
              <a:t>B</a:t>
            </a:r>
            <a:r>
              <a:rPr lang="en-US" altLang="en-US" sz="2000" dirty="0">
                <a:latin typeface="Arial" panose="020B0604020202020204" pitchFamily="34" charset="0"/>
                <a:cs typeface="Times New Roman" panose="02020603050405020304" pitchFamily="18" charset="0"/>
              </a:rPr>
              <a:t> are their standard deviations, and  </a:t>
            </a:r>
            <a:r>
              <a:rPr lang="en-US" altLang="en-US" sz="2000" dirty="0">
                <a:latin typeface="Arial" panose="020B0604020202020204" pitchFamily="34" charset="0"/>
                <a:cs typeface="Times New Roman" panose="02020603050405020304" pitchFamily="18" charset="0"/>
                <a:sym typeface="Symbol" panose="05050102010706020507" pitchFamily="18" charset="2"/>
              </a:rPr>
              <a:t></a:t>
            </a:r>
            <a:r>
              <a:rPr lang="en-US" altLang="en-US" sz="2000" baseline="-30000" dirty="0">
                <a:latin typeface="Arial" panose="020B0604020202020204" pitchFamily="34" charset="0"/>
                <a:cs typeface="Times New Roman" panose="02020603050405020304" pitchFamily="18" charset="0"/>
              </a:rPr>
              <a:t>A,B</a:t>
            </a:r>
            <a:r>
              <a:rPr lang="en-US" altLang="en-US" sz="2000" dirty="0">
                <a:latin typeface="Arial" panose="020B0604020202020204" pitchFamily="34" charset="0"/>
                <a:cs typeface="Times New Roman" panose="02020603050405020304" pitchFamily="18" charset="0"/>
              </a:rPr>
              <a:t> is the correlation coefficient of the returns between securities A and B. </a:t>
            </a:r>
          </a:p>
        </p:txBody>
      </p:sp>
      <p:graphicFrame>
        <p:nvGraphicFramePr>
          <p:cNvPr id="44038" name="Object 7"/>
          <p:cNvGraphicFramePr>
            <a:graphicFrameLocks noChangeAspect="1"/>
          </p:cNvGraphicFramePr>
          <p:nvPr>
            <p:extLst>
              <p:ext uri="{D42A27DB-BD31-4B8C-83A1-F6EECF244321}">
                <p14:modId xmlns:p14="http://schemas.microsoft.com/office/powerpoint/2010/main" val="3640225449"/>
              </p:ext>
            </p:extLst>
          </p:nvPr>
        </p:nvGraphicFramePr>
        <p:xfrm>
          <a:off x="838200" y="4879975"/>
          <a:ext cx="7315200" cy="1517650"/>
        </p:xfrm>
        <a:graphic>
          <a:graphicData uri="http://schemas.openxmlformats.org/presentationml/2006/ole">
            <mc:AlternateContent xmlns:mc="http://schemas.openxmlformats.org/markup-compatibility/2006">
              <mc:Choice xmlns:v="urn:schemas-microsoft-com:vml" Requires="v">
                <p:oleObj spid="_x0000_s44062" name="Equation" r:id="rId6" imgW="2463800" imgH="482600" progId="Equation.DSMT4">
                  <p:embed/>
                </p:oleObj>
              </mc:Choice>
              <mc:Fallback>
                <p:oleObj name="Equation" r:id="rId6" imgW="2463800" imgH="4826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879975"/>
                        <a:ext cx="73152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4608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46084" name="Rectangle 4"/>
          <p:cNvSpPr>
            <a:spLocks noGrp="1" noChangeArrowheads="1"/>
          </p:cNvSpPr>
          <p:nvPr>
            <p:ph type="title"/>
          </p:nvPr>
        </p:nvSpPr>
        <p:spPr>
          <a:xfrm>
            <a:off x="685800" y="533400"/>
            <a:ext cx="7772400" cy="673100"/>
          </a:xfrm>
          <a:noFill/>
        </p:spPr>
        <p:txBody>
          <a:bodyPr lIns="90488" tIns="44450" rIns="90488" bIns="44450"/>
          <a:lstStyle/>
          <a:p>
            <a:pPr eaLnBrk="1" hangingPunct="1"/>
            <a:r>
              <a:rPr lang="en-US" altLang="en-US"/>
              <a:t>Two-Stock Portfolios</a:t>
            </a:r>
          </a:p>
        </p:txBody>
      </p:sp>
      <p:sp>
        <p:nvSpPr>
          <p:cNvPr id="46085" name="Rectangle 5"/>
          <p:cNvSpPr>
            <a:spLocks noGrp="1" noChangeArrowheads="1"/>
          </p:cNvSpPr>
          <p:nvPr>
            <p:ph type="body" idx="1"/>
          </p:nvPr>
        </p:nvSpPr>
        <p:spPr>
          <a:xfrm>
            <a:off x="304800" y="1371600"/>
            <a:ext cx="8610600" cy="4572000"/>
          </a:xfrm>
          <a:noFill/>
        </p:spPr>
        <p:txBody>
          <a:bodyPr lIns="90488" tIns="44450" rIns="90488" bIns="44450"/>
          <a:lstStyle/>
          <a:p>
            <a:pPr eaLnBrk="1" hangingPunct="1">
              <a:lnSpc>
                <a:spcPct val="90000"/>
              </a:lnSpc>
              <a:spcBef>
                <a:spcPct val="40000"/>
              </a:spcBef>
              <a:buFont typeface="Wingdings" panose="05000000000000000000" pitchFamily="2" charset="2"/>
              <a:buChar char="Ø"/>
            </a:pPr>
            <a:r>
              <a:rPr lang="en-US" altLang="en-US" sz="2800" dirty="0"/>
              <a:t>Two stocks can be combined to form a riskless portfolio if </a:t>
            </a:r>
            <a:r>
              <a:rPr lang="en-US" altLang="en-US" sz="2800" dirty="0">
                <a:latin typeface="Symbol" panose="05050102010706020507" pitchFamily="18" charset="2"/>
              </a:rPr>
              <a:t>r</a:t>
            </a:r>
            <a:r>
              <a:rPr lang="en-US" altLang="en-US" sz="2800" dirty="0"/>
              <a:t> = -1.0.</a:t>
            </a:r>
          </a:p>
          <a:p>
            <a:pPr eaLnBrk="1" hangingPunct="1">
              <a:lnSpc>
                <a:spcPct val="90000"/>
              </a:lnSpc>
              <a:spcBef>
                <a:spcPct val="40000"/>
              </a:spcBef>
              <a:buFont typeface="Wingdings" panose="05000000000000000000" pitchFamily="2" charset="2"/>
              <a:buChar char="Ø"/>
            </a:pPr>
            <a:r>
              <a:rPr lang="en-US" altLang="en-US" sz="2800" dirty="0"/>
              <a:t>Risk is not reduced at all if the two stocks have </a:t>
            </a:r>
            <a:r>
              <a:rPr lang="en-US" altLang="en-US" sz="2800" dirty="0">
                <a:latin typeface="Symbol" panose="05050102010706020507" pitchFamily="18" charset="2"/>
              </a:rPr>
              <a:t>r</a:t>
            </a:r>
            <a:r>
              <a:rPr lang="en-US" altLang="en-US" sz="2800" dirty="0"/>
              <a:t> = +1.0. </a:t>
            </a:r>
          </a:p>
          <a:p>
            <a:pPr eaLnBrk="1" hangingPunct="1">
              <a:lnSpc>
                <a:spcPct val="90000"/>
              </a:lnSpc>
              <a:spcBef>
                <a:spcPct val="40000"/>
              </a:spcBef>
              <a:buFont typeface="Wingdings" panose="05000000000000000000" pitchFamily="2" charset="2"/>
              <a:buChar char="Ø"/>
            </a:pPr>
            <a:r>
              <a:rPr lang="en-US" altLang="en-US" sz="2800" dirty="0"/>
              <a:t>In general, stocks have </a:t>
            </a:r>
            <a:r>
              <a:rPr lang="en-US" altLang="en-US" sz="2800" dirty="0">
                <a:latin typeface="Symbol" panose="05050102010706020507" pitchFamily="18" charset="2"/>
              </a:rPr>
              <a:t>r</a:t>
            </a:r>
            <a:r>
              <a:rPr lang="en-US" altLang="en-US" sz="2800" dirty="0"/>
              <a:t> </a:t>
            </a:r>
            <a:r>
              <a:rPr lang="en-US" altLang="en-US" sz="2800" dirty="0">
                <a:latin typeface="Symbol" panose="05050102010706020507" pitchFamily="18" charset="2"/>
              </a:rPr>
              <a:t></a:t>
            </a:r>
            <a:r>
              <a:rPr lang="en-US" altLang="en-US" sz="2800" dirty="0"/>
              <a:t> 0.65, so risk is lowered but not eliminated.</a:t>
            </a:r>
          </a:p>
          <a:p>
            <a:pPr eaLnBrk="1" hangingPunct="1">
              <a:lnSpc>
                <a:spcPct val="90000"/>
              </a:lnSpc>
              <a:spcBef>
                <a:spcPct val="40000"/>
              </a:spcBef>
              <a:buFont typeface="Wingdings" panose="05000000000000000000" pitchFamily="2" charset="2"/>
              <a:buChar char="Ø"/>
            </a:pPr>
            <a:r>
              <a:rPr lang="en-US" altLang="en-US" sz="2800" dirty="0"/>
              <a:t>Investors typically hold many stocks.</a:t>
            </a:r>
          </a:p>
          <a:p>
            <a:pPr eaLnBrk="1" hangingPunct="1">
              <a:lnSpc>
                <a:spcPct val="90000"/>
              </a:lnSpc>
              <a:spcBef>
                <a:spcPct val="40000"/>
              </a:spcBef>
              <a:buClr>
                <a:srgbClr val="00FF00"/>
              </a:buClr>
              <a:buFont typeface="Wingdings" panose="05000000000000000000" pitchFamily="2" charset="2"/>
              <a:buChar char="Ø"/>
            </a:pPr>
            <a:r>
              <a:rPr lang="en-US" altLang="en-US" sz="2800" dirty="0"/>
              <a:t>What happens when </a:t>
            </a:r>
            <a:r>
              <a:rPr lang="en-US" altLang="en-US" sz="2800" dirty="0">
                <a:latin typeface="Symbol" panose="05050102010706020507" pitchFamily="18" charset="2"/>
              </a:rPr>
              <a:t>r</a:t>
            </a:r>
            <a:r>
              <a:rPr lang="en-US" altLang="en-US" sz="2800" dirty="0"/>
              <a:t> = 0?</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53212_f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86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Grp="1" noChangeArrowheads="1"/>
          </p:cNvSpPr>
          <p:nvPr>
            <p:ph type="title"/>
          </p:nvPr>
        </p:nvSpPr>
        <p:spPr>
          <a:xfrm>
            <a:off x="143435" y="4482"/>
            <a:ext cx="8991600" cy="1447800"/>
          </a:xfrm>
          <a:noFill/>
        </p:spPr>
        <p:txBody>
          <a:bodyPr lIns="90487" tIns="44450" rIns="90487" bIns="44450"/>
          <a:lstStyle/>
          <a:p>
            <a:pPr eaLnBrk="1" hangingPunct="1"/>
            <a:r>
              <a:rPr lang="en-US" altLang="en-US" sz="2400" dirty="0"/>
              <a:t>Returns Distribution for Two Perfectly Negatively Correlated Stocks ( </a:t>
            </a:r>
            <a:r>
              <a:rPr lang="en-US" altLang="en-US" sz="2400" dirty="0">
                <a:latin typeface="Symbol" panose="05050102010706020507" pitchFamily="18" charset="2"/>
              </a:rPr>
              <a:t>r</a:t>
            </a:r>
            <a:r>
              <a:rPr lang="en-US" altLang="en-US" sz="2400" dirty="0"/>
              <a:t> = -1.0) and for Portfolio WM: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53212_f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xfrm>
            <a:off x="304800" y="304800"/>
            <a:ext cx="8686800" cy="914400"/>
          </a:xfrm>
          <a:noFill/>
        </p:spPr>
        <p:txBody>
          <a:bodyPr lIns="90487" tIns="44450" rIns="90487" bIns="44450"/>
          <a:lstStyle/>
          <a:p>
            <a:pPr eaLnBrk="1" hangingPunct="1"/>
            <a:r>
              <a:rPr lang="en-US" altLang="en-US" sz="2400" dirty="0"/>
              <a:t>Returns Distribution for Two Perfectly Positively Correlated Stocks ( </a:t>
            </a:r>
            <a:r>
              <a:rPr lang="en-US" altLang="en-US" sz="2400" dirty="0">
                <a:latin typeface="Symbol" panose="05050102010706020507" pitchFamily="18" charset="2"/>
              </a:rPr>
              <a:t>r</a:t>
            </a:r>
            <a:r>
              <a:rPr lang="en-US" altLang="en-US" sz="2400" dirty="0"/>
              <a:t> = 1.0) and for Portfolio WM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53212_f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a:xfrm>
            <a:off x="609600" y="0"/>
            <a:ext cx="8229600" cy="914400"/>
          </a:xfrm>
          <a:noFill/>
        </p:spPr>
        <p:txBody>
          <a:bodyPr lIns="90487" tIns="44450" rIns="90487" bIns="44450"/>
          <a:lstStyle/>
          <a:p>
            <a:pPr eaLnBrk="1" hangingPunct="1"/>
            <a:r>
              <a:rPr lang="en-US" altLang="en-US" sz="3200"/>
              <a:t>What About These Stocks?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236220"/>
            <a:ext cx="7772400" cy="1066800"/>
          </a:xfrm>
        </p:spPr>
        <p:txBody>
          <a:bodyPr/>
          <a:lstStyle/>
          <a:p>
            <a:pPr eaLnBrk="1" hangingPunct="1"/>
            <a:r>
              <a:rPr lang="en-US" altLang="en-US" dirty="0"/>
              <a:t>Announcements, News and Efficient markets</a:t>
            </a:r>
          </a:p>
        </p:txBody>
      </p:sp>
      <p:sp>
        <p:nvSpPr>
          <p:cNvPr id="51203" name="Rectangle 3"/>
          <p:cNvSpPr>
            <a:spLocks noGrp="1" noChangeArrowheads="1"/>
          </p:cNvSpPr>
          <p:nvPr>
            <p:ph type="body" idx="1"/>
          </p:nvPr>
        </p:nvSpPr>
        <p:spPr>
          <a:xfrm>
            <a:off x="381000" y="1592580"/>
            <a:ext cx="8305800" cy="4495800"/>
          </a:xfrm>
        </p:spPr>
        <p:txBody>
          <a:bodyPr/>
          <a:lstStyle/>
          <a:p>
            <a:pPr eaLnBrk="1" hangingPunct="1"/>
            <a:r>
              <a:rPr lang="en-US" altLang="en-US" sz="2800" dirty="0"/>
              <a:t>Announcements and news contain both expected and surprise components</a:t>
            </a:r>
          </a:p>
          <a:p>
            <a:pPr eaLnBrk="1" hangingPunct="1"/>
            <a:r>
              <a:rPr lang="en-US" altLang="en-US" sz="2800" dirty="0"/>
              <a:t>The surprise component affects stock prices </a:t>
            </a:r>
          </a:p>
          <a:p>
            <a:pPr eaLnBrk="1" hangingPunct="1"/>
            <a:r>
              <a:rPr lang="en-US" altLang="en-US" sz="2800" dirty="0"/>
              <a:t>Efficient markets result from investors trading on unexpected news</a:t>
            </a:r>
          </a:p>
          <a:p>
            <a:pPr lvl="1" eaLnBrk="1" hangingPunct="1"/>
            <a:r>
              <a:rPr lang="en-US" altLang="en-US" sz="2400" dirty="0"/>
              <a:t>The easier it is to trade on surprises, the more efficient markets should be</a:t>
            </a:r>
          </a:p>
          <a:p>
            <a:pPr eaLnBrk="1" hangingPunct="1"/>
            <a:r>
              <a:rPr lang="en-US" altLang="en-US" sz="2800" dirty="0"/>
              <a:t>Efficient markets involve random price changes because we cannot predict surprises</a:t>
            </a:r>
          </a:p>
          <a:p>
            <a:pPr eaLnBrk="1" hangingPunct="1"/>
            <a:endParaRPr lang="en-US"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533400"/>
            <a:ext cx="7772400" cy="514350"/>
          </a:xfrm>
        </p:spPr>
        <p:txBody>
          <a:bodyPr/>
          <a:lstStyle/>
          <a:p>
            <a:pPr eaLnBrk="1" hangingPunct="1"/>
            <a:r>
              <a:rPr lang="en-US" altLang="en-US"/>
              <a:t>Systematic Risk</a:t>
            </a:r>
          </a:p>
        </p:txBody>
      </p:sp>
      <p:sp>
        <p:nvSpPr>
          <p:cNvPr id="55299" name="Rectangle 3"/>
          <p:cNvSpPr>
            <a:spLocks noGrp="1" noChangeArrowheads="1"/>
          </p:cNvSpPr>
          <p:nvPr>
            <p:ph type="body" idx="1"/>
          </p:nvPr>
        </p:nvSpPr>
        <p:spPr>
          <a:xfrm>
            <a:off x="457200" y="1600200"/>
            <a:ext cx="8534400" cy="2057400"/>
          </a:xfrm>
        </p:spPr>
        <p:txBody>
          <a:bodyPr/>
          <a:lstStyle/>
          <a:p>
            <a:pPr eaLnBrk="1" hangingPunct="1"/>
            <a:r>
              <a:rPr lang="en-US" altLang="en-US" sz="2800"/>
              <a:t>Factors that affect a large number of assets</a:t>
            </a:r>
          </a:p>
          <a:p>
            <a:pPr eaLnBrk="1" hangingPunct="1"/>
            <a:r>
              <a:rPr lang="en-US" altLang="en-US" sz="2800"/>
              <a:t>“Non-diversifiable risk”</a:t>
            </a:r>
          </a:p>
          <a:p>
            <a:pPr eaLnBrk="1" hangingPunct="1"/>
            <a:r>
              <a:rPr lang="en-US" altLang="en-US" sz="2800"/>
              <a:t>“Market risk”</a:t>
            </a:r>
          </a:p>
          <a:p>
            <a:pPr eaLnBrk="1" hangingPunct="1"/>
            <a:r>
              <a:rPr lang="en-US" altLang="en-US" sz="2800"/>
              <a:t>Caused by events that affect most stocks similarly</a:t>
            </a:r>
          </a:p>
          <a:p>
            <a:pPr eaLnBrk="1" hangingPunct="1"/>
            <a:r>
              <a:rPr lang="en-US" altLang="en-US" sz="2800"/>
              <a:t>Is market wide</a:t>
            </a:r>
          </a:p>
          <a:p>
            <a:pPr eaLnBrk="1" hangingPunct="1"/>
            <a:r>
              <a:rPr lang="en-US" altLang="en-US" sz="2800"/>
              <a:t>Examples would include changes in macroeconomic factors such interest rates, inflation, and business cycle.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79438" y="228600"/>
            <a:ext cx="7772400" cy="1066800"/>
          </a:xfrm>
        </p:spPr>
        <p:txBody>
          <a:bodyPr/>
          <a:lstStyle/>
          <a:p>
            <a:r>
              <a:rPr lang="en-US" altLang="en-US"/>
              <a:t>What are Investment Returns?</a:t>
            </a:r>
          </a:p>
        </p:txBody>
      </p:sp>
      <p:sp>
        <p:nvSpPr>
          <p:cNvPr id="6147" name="Rectangle 6"/>
          <p:cNvSpPr>
            <a:spLocks noChangeArrowheads="1"/>
          </p:cNvSpPr>
          <p:nvPr/>
        </p:nvSpPr>
        <p:spPr bwMode="auto">
          <a:xfrm>
            <a:off x="419100" y="1508125"/>
            <a:ext cx="8496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nSpc>
                <a:spcPct val="90000"/>
              </a:lnSpc>
              <a:spcBef>
                <a:spcPct val="50000"/>
              </a:spcBef>
              <a:buClr>
                <a:schemeClr val="accent2"/>
              </a:buClr>
              <a:buFont typeface="Wingdings" panose="05000000000000000000" pitchFamily="2" charset="2"/>
              <a:buChar char="n"/>
            </a:pPr>
            <a:r>
              <a:rPr lang="en-US" altLang="en-US" sz="2000">
                <a:latin typeface="Arial" panose="020B0604020202020204" pitchFamily="34" charset="0"/>
              </a:rPr>
              <a:t>Investment returns measure the financial results of an investment.</a:t>
            </a:r>
          </a:p>
          <a:p>
            <a:pPr>
              <a:lnSpc>
                <a:spcPct val="90000"/>
              </a:lnSpc>
              <a:spcBef>
                <a:spcPct val="50000"/>
              </a:spcBef>
              <a:buClr>
                <a:schemeClr val="accent2"/>
              </a:buClr>
              <a:buFont typeface="Wingdings" panose="05000000000000000000" pitchFamily="2" charset="2"/>
              <a:buChar char="n"/>
            </a:pPr>
            <a:r>
              <a:rPr lang="en-US" altLang="en-US" sz="2000">
                <a:latin typeface="Arial" panose="020B0604020202020204" pitchFamily="34" charset="0"/>
              </a:rPr>
              <a:t>Returns may be historical or prospective (anticipated).</a:t>
            </a:r>
          </a:p>
          <a:p>
            <a:pPr>
              <a:lnSpc>
                <a:spcPct val="90000"/>
              </a:lnSpc>
              <a:spcBef>
                <a:spcPct val="50000"/>
              </a:spcBef>
              <a:buClr>
                <a:schemeClr val="accent2"/>
              </a:buClr>
              <a:buFont typeface="Wingdings" panose="05000000000000000000" pitchFamily="2" charset="2"/>
              <a:buChar char="n"/>
            </a:pPr>
            <a:r>
              <a:rPr lang="en-US" altLang="en-US" sz="2000">
                <a:latin typeface="Arial" panose="020B0604020202020204" pitchFamily="34" charset="0"/>
              </a:rPr>
              <a:t>Returns can be expressed in:</a:t>
            </a:r>
          </a:p>
          <a:p>
            <a:pPr lvl="1">
              <a:lnSpc>
                <a:spcPct val="90000"/>
              </a:lnSpc>
              <a:spcBef>
                <a:spcPct val="0"/>
              </a:spcBef>
              <a:buClr>
                <a:schemeClr val="hlink"/>
              </a:buClr>
              <a:buFont typeface="Wingdings" panose="05000000000000000000" pitchFamily="2" charset="2"/>
              <a:buChar char="l"/>
            </a:pPr>
            <a:r>
              <a:rPr lang="en-US" altLang="en-US" sz="2000">
                <a:latin typeface="Arial" panose="020B0604020202020204" pitchFamily="34" charset="0"/>
              </a:rPr>
              <a:t>Dollar (or any other currency) terms.</a:t>
            </a:r>
          </a:p>
          <a:p>
            <a:pPr lvl="1">
              <a:lnSpc>
                <a:spcPct val="90000"/>
              </a:lnSpc>
              <a:spcBef>
                <a:spcPct val="0"/>
              </a:spcBef>
              <a:buClr>
                <a:schemeClr val="hlink"/>
              </a:buClr>
              <a:buFont typeface="Wingdings" panose="05000000000000000000" pitchFamily="2" charset="2"/>
              <a:buChar char="l"/>
            </a:pPr>
            <a:r>
              <a:rPr lang="en-US" altLang="en-US" sz="2000">
                <a:latin typeface="Arial" panose="020B0604020202020204" pitchFamily="34" charset="0"/>
              </a:rPr>
              <a:t>Percentage terms.  </a:t>
            </a:r>
          </a:p>
          <a:p>
            <a:pPr lvl="1">
              <a:lnSpc>
                <a:spcPct val="90000"/>
              </a:lnSpc>
              <a:spcBef>
                <a:spcPct val="50000"/>
              </a:spcBef>
              <a:buClr>
                <a:schemeClr val="hlink"/>
              </a:buClr>
              <a:buFont typeface="Wingdings" panose="05000000000000000000" pitchFamily="2" charset="2"/>
              <a:buChar char="l"/>
            </a:pPr>
            <a:endParaRPr lang="en-US" altLang="en-US" sz="2000">
              <a:latin typeface="Arial" panose="020B0604020202020204" pitchFamily="34" charset="0"/>
            </a:endParaRPr>
          </a:p>
        </p:txBody>
      </p:sp>
      <p:sp>
        <p:nvSpPr>
          <p:cNvPr id="6148" name="Rectangle 8"/>
          <p:cNvSpPr>
            <a:spLocks noChangeArrowheads="1"/>
          </p:cNvSpPr>
          <p:nvPr/>
        </p:nvSpPr>
        <p:spPr bwMode="auto">
          <a:xfrm>
            <a:off x="381000" y="35702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400" b="0">
                <a:latin typeface="Tahoma" panose="020B0604030504040204" pitchFamily="34" charset="0"/>
              </a:rPr>
              <a:t>What is the return on an investment that costs $1,000 and is sold after 1 year for $1,100?</a:t>
            </a:r>
          </a:p>
        </p:txBody>
      </p:sp>
      <p:sp>
        <p:nvSpPr>
          <p:cNvPr id="6149" name="Rectangle 7"/>
          <p:cNvSpPr>
            <a:spLocks noChangeArrowheads="1"/>
          </p:cNvSpPr>
          <p:nvPr/>
        </p:nvSpPr>
        <p:spPr bwMode="auto">
          <a:xfrm>
            <a:off x="609600" y="4572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nSpc>
                <a:spcPct val="90000"/>
              </a:lnSpc>
              <a:spcBef>
                <a:spcPct val="30000"/>
              </a:spcBef>
              <a:buClr>
                <a:schemeClr val="accent2"/>
              </a:buClr>
              <a:buFont typeface="Wingdings" panose="05000000000000000000" pitchFamily="2" charset="2"/>
              <a:buChar char="n"/>
            </a:pPr>
            <a:r>
              <a:rPr lang="en-US" altLang="en-US" sz="2000">
                <a:latin typeface="Arial" panose="020B0604020202020204" pitchFamily="34" charset="0"/>
              </a:rPr>
              <a:t>Dollar return:$ Received  -  $ Invested</a:t>
            </a:r>
          </a:p>
          <a:p>
            <a:pPr>
              <a:spcBef>
                <a:spcPct val="0"/>
              </a:spcBef>
              <a:buFontTx/>
              <a:buNone/>
            </a:pPr>
            <a:r>
              <a:rPr lang="en-US" altLang="en-US" sz="2000">
                <a:latin typeface="Arial" panose="020B0604020202020204" pitchFamily="34" charset="0"/>
              </a:rPr>
              <a:t>                            $1,100 - $1,000= $100.</a:t>
            </a:r>
          </a:p>
          <a:p>
            <a:pPr>
              <a:spcBef>
                <a:spcPct val="0"/>
              </a:spcBef>
              <a:buFontTx/>
              <a:buNone/>
            </a:pPr>
            <a:endParaRPr lang="en-US" altLang="en-US" sz="2000">
              <a:latin typeface="Arial" panose="020B0604020202020204" pitchFamily="34" charset="0"/>
            </a:endParaRPr>
          </a:p>
          <a:p>
            <a:pPr>
              <a:lnSpc>
                <a:spcPct val="90000"/>
              </a:lnSpc>
              <a:spcBef>
                <a:spcPct val="30000"/>
              </a:spcBef>
              <a:buClr>
                <a:schemeClr val="accent2"/>
              </a:buClr>
              <a:buFont typeface="Wingdings" panose="05000000000000000000" pitchFamily="2" charset="2"/>
              <a:buChar char="n"/>
            </a:pPr>
            <a:r>
              <a:rPr lang="en-US" altLang="en-US" sz="2000">
                <a:latin typeface="Arial" panose="020B0604020202020204" pitchFamily="34" charset="0"/>
              </a:rPr>
              <a:t>Percentage return:$ Return/$ Invested</a:t>
            </a:r>
          </a:p>
          <a:p>
            <a:pPr>
              <a:spcBef>
                <a:spcPct val="0"/>
              </a:spcBef>
              <a:buFontTx/>
              <a:buNone/>
            </a:pPr>
            <a:r>
              <a:rPr lang="en-US" altLang="en-US" sz="2000">
                <a:latin typeface="Arial" panose="020B0604020202020204" pitchFamily="34" charset="0"/>
              </a:rPr>
              <a:t>                    $100/$1,000  = 0.10 = 10%.</a:t>
            </a:r>
          </a:p>
          <a:p>
            <a:pPr>
              <a:spcBef>
                <a:spcPct val="0"/>
              </a:spcBef>
              <a:buFontTx/>
              <a:buNone/>
            </a:pPr>
            <a:endParaRPr lang="en-US" altLang="en-US" sz="2000">
              <a:latin typeface="Arial" panose="020B0604020202020204" pitchFamily="34" charset="0"/>
            </a:endParaRPr>
          </a:p>
          <a:p>
            <a:pPr>
              <a:spcBef>
                <a:spcPct val="0"/>
              </a:spcBef>
              <a:buFontTx/>
              <a:buNone/>
            </a:pPr>
            <a:endParaRPr lang="en-US" altLang="en-US" sz="20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txBox="1">
            <a:spLocks noChangeArrowheads="1"/>
          </p:cNvSpPr>
          <p:nvPr/>
        </p:nvSpPr>
        <p:spPr bwMode="auto">
          <a:xfrm>
            <a:off x="666750" y="381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3600" dirty="0">
                <a:solidFill>
                  <a:srgbClr val="0070C0"/>
                </a:solidFill>
                <a:latin typeface="Adobe Fan Heiti Std B" panose="020B0700000000000000" pitchFamily="34" charset="-128"/>
                <a:ea typeface="Adobe Fan Heiti Std B" panose="020B0700000000000000" pitchFamily="34" charset="-128"/>
              </a:rPr>
              <a:t>Unsystematic Risk</a:t>
            </a:r>
          </a:p>
        </p:txBody>
      </p:sp>
      <p:sp>
        <p:nvSpPr>
          <p:cNvPr id="7" name="Rectangle 3"/>
          <p:cNvSpPr txBox="1">
            <a:spLocks noChangeArrowheads="1"/>
          </p:cNvSpPr>
          <p:nvPr/>
        </p:nvSpPr>
        <p:spPr bwMode="auto">
          <a:xfrm>
            <a:off x="381000" y="1447800"/>
            <a:ext cx="85725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Adobe Gothic Std B" panose="020B0800000000000000" pitchFamily="34" charset="-128"/>
                <a:ea typeface="Adobe Gothic Std B" panose="020B0800000000000000"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Adobe Gothic Std B" panose="020B0800000000000000" pitchFamily="34" charset="-128"/>
                <a:ea typeface="Adobe Gothic Std B" panose="020B0800000000000000" pitchFamily="34" charset="-128"/>
              </a:defRPr>
            </a:lvl2pPr>
            <a:lvl3pPr marL="1143000" indent="-228600" algn="l" rtl="0" eaLnBrk="0" fontAlgn="base" hangingPunct="0">
              <a:spcBef>
                <a:spcPct val="20000"/>
              </a:spcBef>
              <a:spcAft>
                <a:spcPct val="0"/>
              </a:spcAft>
              <a:buChar char="•"/>
              <a:defRPr sz="2400">
                <a:solidFill>
                  <a:schemeClr val="tx1"/>
                </a:solidFill>
                <a:latin typeface="Adobe Gothic Std B" panose="020B0800000000000000" pitchFamily="34" charset="-128"/>
                <a:ea typeface="Adobe Gothic Std B" panose="020B0800000000000000" pitchFamily="34" charset="-128"/>
              </a:defRPr>
            </a:lvl3pPr>
            <a:lvl4pPr marL="1600200" indent="-228600" algn="l" rtl="0" eaLnBrk="0" fontAlgn="base" hangingPunct="0">
              <a:spcBef>
                <a:spcPct val="20000"/>
              </a:spcBef>
              <a:spcAft>
                <a:spcPct val="0"/>
              </a:spcAft>
              <a:buChar char="–"/>
              <a:defRPr sz="2000">
                <a:solidFill>
                  <a:schemeClr val="tx1"/>
                </a:solidFill>
                <a:latin typeface="Adobe Gothic Std B" panose="020B0800000000000000" pitchFamily="34" charset="-128"/>
                <a:ea typeface="Adobe Gothic Std B" panose="020B0800000000000000" pitchFamily="34" charset="-128"/>
              </a:defRPr>
            </a:lvl4pPr>
            <a:lvl5pPr marL="2057400" indent="-228600" algn="l" rtl="0" eaLnBrk="0" fontAlgn="base" hangingPunct="0">
              <a:spcBef>
                <a:spcPct val="20000"/>
              </a:spcBef>
              <a:spcAft>
                <a:spcPct val="0"/>
              </a:spcAft>
              <a:buChar char="»"/>
              <a:defRPr sz="2000">
                <a:solidFill>
                  <a:schemeClr val="tx1"/>
                </a:solidFill>
                <a:latin typeface="Adobe Gothic Std B" panose="020B0800000000000000" pitchFamily="34" charset="-128"/>
                <a:ea typeface="Adobe Gothic Std B" panose="020B0800000000000000"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defRPr/>
            </a:pPr>
            <a:r>
              <a:rPr lang="en-US" altLang="en-US" sz="2800" b="1" kern="0" dirty="0"/>
              <a:t>= Diversifiable risk</a:t>
            </a:r>
          </a:p>
          <a:p>
            <a:pPr eaLnBrk="1" hangingPunct="1">
              <a:lnSpc>
                <a:spcPct val="90000"/>
              </a:lnSpc>
              <a:defRPr/>
            </a:pPr>
            <a:r>
              <a:rPr lang="en-US" altLang="en-US" sz="2800" b="1" kern="0" dirty="0"/>
              <a:t>Risk factors that affect a limited number of 	assets</a:t>
            </a:r>
          </a:p>
          <a:p>
            <a:pPr eaLnBrk="1" hangingPunct="1">
              <a:lnSpc>
                <a:spcPct val="90000"/>
              </a:lnSpc>
              <a:defRPr/>
            </a:pPr>
            <a:r>
              <a:rPr lang="en-US" altLang="en-US" sz="2800" b="1" kern="0" dirty="0"/>
              <a:t>Risk that can be eliminated by combining assets into portfolios</a:t>
            </a:r>
          </a:p>
          <a:p>
            <a:pPr eaLnBrk="1" hangingPunct="1">
              <a:lnSpc>
                <a:spcPct val="90000"/>
              </a:lnSpc>
              <a:defRPr/>
            </a:pPr>
            <a:r>
              <a:rPr lang="en-US" altLang="en-US" sz="2800" b="1" kern="0" dirty="0"/>
              <a:t>“Unique risk” or “Asset-specific risk”</a:t>
            </a:r>
          </a:p>
          <a:p>
            <a:pPr lvl="1" eaLnBrk="1" hangingPunct="1">
              <a:buClr>
                <a:schemeClr val="tx1"/>
              </a:buClr>
              <a:buFont typeface="Wingdings" panose="05000000000000000000" pitchFamily="2" charset="2"/>
              <a:buChar char="Ø"/>
              <a:defRPr/>
            </a:pPr>
            <a:r>
              <a:rPr lang="en-US" altLang="en-US" b="1" kern="0" dirty="0"/>
              <a:t>Example would include litigation, poor management, labor strife, and raw material shortages</a:t>
            </a:r>
          </a:p>
          <a:p>
            <a:pPr eaLnBrk="1" hangingPunct="1">
              <a:lnSpc>
                <a:spcPct val="90000"/>
              </a:lnSpc>
              <a:defRPr/>
            </a:pPr>
            <a:r>
              <a:rPr lang="en-US" altLang="en-US" sz="2800" b="1" kern="0" dirty="0"/>
              <a:t>Examples: labor strikes, part shortages, etc.</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71500" y="360363"/>
            <a:ext cx="7772400" cy="477837"/>
          </a:xfrm>
        </p:spPr>
        <p:txBody>
          <a:bodyPr/>
          <a:lstStyle/>
          <a:p>
            <a:pPr eaLnBrk="1" hangingPunct="1"/>
            <a:r>
              <a:rPr lang="en-US" altLang="en-US"/>
              <a:t>Returns</a:t>
            </a:r>
          </a:p>
        </p:txBody>
      </p:sp>
      <p:sp>
        <p:nvSpPr>
          <p:cNvPr id="51203" name="Rectangle 3"/>
          <p:cNvSpPr>
            <a:spLocks noGrp="1" noChangeArrowheads="1"/>
          </p:cNvSpPr>
          <p:nvPr>
            <p:ph type="body" idx="1"/>
          </p:nvPr>
        </p:nvSpPr>
        <p:spPr>
          <a:xfrm>
            <a:off x="381000" y="1143000"/>
            <a:ext cx="8610600" cy="5257800"/>
          </a:xfrm>
        </p:spPr>
        <p:txBody>
          <a:bodyPr/>
          <a:lstStyle/>
          <a:p>
            <a:pPr eaLnBrk="1" hangingPunct="1">
              <a:lnSpc>
                <a:spcPct val="90000"/>
              </a:lnSpc>
              <a:defRPr/>
            </a:pPr>
            <a:r>
              <a:rPr lang="en-US" altLang="en-US" sz="2400" dirty="0"/>
              <a:t>Total Return = Expected return + unexpected return</a:t>
            </a:r>
          </a:p>
          <a:p>
            <a:pPr eaLnBrk="1" hangingPunct="1">
              <a:lnSpc>
                <a:spcPct val="90000"/>
              </a:lnSpc>
              <a:buFontTx/>
              <a:buNone/>
              <a:defRPr/>
            </a:pPr>
            <a:r>
              <a:rPr lang="en-US" altLang="en-US" sz="2400" dirty="0"/>
              <a:t>			</a:t>
            </a:r>
            <a:r>
              <a:rPr lang="en-US" altLang="en-US" sz="2400" i="1" dirty="0"/>
              <a:t>          </a:t>
            </a:r>
          </a:p>
          <a:p>
            <a:pPr eaLnBrk="1" hangingPunct="1">
              <a:lnSpc>
                <a:spcPct val="90000"/>
              </a:lnSpc>
              <a:buFontTx/>
              <a:buNone/>
              <a:defRPr/>
            </a:pPr>
            <a:r>
              <a:rPr lang="en-US" altLang="en-US" sz="2400" i="1" dirty="0"/>
              <a:t>                            R = E(R) + U</a:t>
            </a:r>
          </a:p>
          <a:p>
            <a:pPr eaLnBrk="1" hangingPunct="1">
              <a:lnSpc>
                <a:spcPct val="90000"/>
              </a:lnSpc>
              <a:buFontTx/>
              <a:buNone/>
              <a:defRPr/>
            </a:pPr>
            <a:endParaRPr lang="en-US" altLang="en-US" sz="2400" dirty="0"/>
          </a:p>
          <a:p>
            <a:pPr eaLnBrk="1" hangingPunct="1">
              <a:lnSpc>
                <a:spcPct val="90000"/>
              </a:lnSpc>
              <a:defRPr/>
            </a:pPr>
            <a:r>
              <a:rPr lang="en-US" altLang="en-US" sz="2400" dirty="0"/>
              <a:t>Unexpected return (</a:t>
            </a:r>
            <a:r>
              <a:rPr lang="en-US" altLang="en-US" sz="2400" i="1" dirty="0"/>
              <a:t>U</a:t>
            </a:r>
            <a:r>
              <a:rPr lang="en-US" altLang="en-US" sz="2400" dirty="0"/>
              <a:t>) = Systematic portion (</a:t>
            </a:r>
            <a:r>
              <a:rPr lang="en-US" altLang="en-US" sz="2400" i="1" dirty="0"/>
              <a:t>m</a:t>
            </a:r>
            <a:r>
              <a:rPr lang="en-US" altLang="en-US" sz="2400" dirty="0"/>
              <a:t>) +</a:t>
            </a:r>
          </a:p>
          <a:p>
            <a:pPr marL="0" indent="0" eaLnBrk="1" hangingPunct="1">
              <a:lnSpc>
                <a:spcPct val="90000"/>
              </a:lnSpc>
              <a:buFontTx/>
              <a:buNone/>
              <a:defRPr/>
            </a:pPr>
            <a:r>
              <a:rPr lang="en-US" altLang="en-US" sz="2400" dirty="0"/>
              <a:t>                                            Unsystematic portion (</a:t>
            </a:r>
            <a:r>
              <a:rPr lang="el-GR" altLang="en-US" sz="2400" dirty="0">
                <a:cs typeface="Arial" panose="020B0604020202020204" pitchFamily="34" charset="0"/>
              </a:rPr>
              <a:t>ε</a:t>
            </a:r>
            <a:r>
              <a:rPr lang="en-US" altLang="en-US" sz="2400" i="1" dirty="0"/>
              <a:t>)</a:t>
            </a:r>
            <a:endParaRPr lang="en-US" altLang="en-US" sz="2400" dirty="0"/>
          </a:p>
          <a:p>
            <a:pPr eaLnBrk="1" hangingPunct="1">
              <a:lnSpc>
                <a:spcPct val="110000"/>
              </a:lnSpc>
              <a:defRPr/>
            </a:pPr>
            <a:r>
              <a:rPr lang="en-US" altLang="en-US" sz="2400" dirty="0"/>
              <a:t>Total Return = Expected return </a:t>
            </a:r>
            <a:r>
              <a:rPr lang="en-US" altLang="en-US" sz="2400" i="1" dirty="0"/>
              <a:t>E(R)</a:t>
            </a:r>
            <a:r>
              <a:rPr lang="en-US" altLang="en-US" sz="2400" dirty="0"/>
              <a:t>  +</a:t>
            </a:r>
          </a:p>
          <a:p>
            <a:pPr marL="0" indent="0" eaLnBrk="1" hangingPunct="1">
              <a:lnSpc>
                <a:spcPct val="110000"/>
              </a:lnSpc>
              <a:buFontTx/>
              <a:buNone/>
              <a:defRPr/>
            </a:pPr>
            <a:r>
              <a:rPr lang="en-US" altLang="en-US" sz="2400" dirty="0"/>
              <a:t>                            Systematic portion ( </a:t>
            </a:r>
            <a:r>
              <a:rPr lang="en-US" altLang="en-US" sz="2400" i="1" dirty="0"/>
              <a:t>m)  </a:t>
            </a:r>
            <a:r>
              <a:rPr lang="en-US" altLang="en-US" sz="2400" dirty="0"/>
              <a:t>+</a:t>
            </a:r>
          </a:p>
          <a:p>
            <a:pPr marL="0" indent="0" eaLnBrk="1" hangingPunct="1">
              <a:lnSpc>
                <a:spcPct val="110000"/>
              </a:lnSpc>
              <a:buFontTx/>
              <a:buNone/>
              <a:defRPr/>
            </a:pPr>
            <a:r>
              <a:rPr lang="en-US" altLang="en-US" sz="2400" dirty="0"/>
              <a:t>                            Unsystematic portion (</a:t>
            </a:r>
            <a:r>
              <a:rPr lang="el-GR" altLang="en-US" sz="2400" dirty="0">
                <a:cs typeface="Arial" panose="020B0604020202020204" pitchFamily="34" charset="0"/>
              </a:rPr>
              <a:t>ε</a:t>
            </a:r>
            <a:r>
              <a:rPr lang="en-US" altLang="en-US" sz="2400" dirty="0">
                <a:cs typeface="Arial" panose="020B0604020202020204" pitchFamily="34" charset="0"/>
              </a:rPr>
              <a:t>)</a:t>
            </a:r>
          </a:p>
          <a:p>
            <a:pPr eaLnBrk="1" hangingPunct="1">
              <a:lnSpc>
                <a:spcPct val="90000"/>
              </a:lnSpc>
              <a:buFontTx/>
              <a:buNone/>
              <a:defRPr/>
            </a:pPr>
            <a:r>
              <a:rPr lang="en-US" altLang="en-US" sz="2400" dirty="0">
                <a:cs typeface="Arial" panose="020B0604020202020204" pitchFamily="34" charset="0"/>
              </a:rPr>
              <a:t>				</a:t>
            </a:r>
          </a:p>
          <a:p>
            <a:pPr eaLnBrk="1" hangingPunct="1">
              <a:lnSpc>
                <a:spcPct val="90000"/>
              </a:lnSpc>
              <a:buFontTx/>
              <a:buNone/>
              <a:defRPr/>
            </a:pPr>
            <a:r>
              <a:rPr lang="en-US" altLang="en-US" sz="2400" i="1" dirty="0">
                <a:cs typeface="Arial" panose="020B0604020202020204" pitchFamily="34" charset="0"/>
              </a:rPr>
              <a:t>                              R</a:t>
            </a:r>
            <a:r>
              <a:rPr lang="en-US" altLang="en-US" sz="2400" dirty="0">
                <a:cs typeface="Arial" panose="020B0604020202020204" pitchFamily="34" charset="0"/>
              </a:rPr>
              <a:t> = </a:t>
            </a:r>
            <a:r>
              <a:rPr lang="en-US" altLang="en-US" sz="2400" i="1" dirty="0">
                <a:cs typeface="Arial" panose="020B0604020202020204" pitchFamily="34" charset="0"/>
              </a:rPr>
              <a:t>E(R) + m + </a:t>
            </a:r>
            <a:r>
              <a:rPr lang="el-GR" altLang="en-US" sz="2400" dirty="0">
                <a:cs typeface="Arial" panose="020B0604020202020204" pitchFamily="34" charset="0"/>
              </a:rPr>
              <a:t>ε</a:t>
            </a:r>
            <a:endParaRPr lang="en-US" altLang="en-US" sz="2400" dirty="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152400" y="304800"/>
            <a:ext cx="7848600" cy="11128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The Principle of Diversification</a:t>
            </a:r>
          </a:p>
        </p:txBody>
      </p:sp>
      <p:sp>
        <p:nvSpPr>
          <p:cNvPr id="45058" name="Rectangle 3"/>
          <p:cNvSpPr>
            <a:spLocks noGrp="1" noChangeArrowheads="1"/>
          </p:cNvSpPr>
          <p:nvPr>
            <p:ph idx="1"/>
          </p:nvPr>
        </p:nvSpPr>
        <p:spPr bwMode="auto">
          <a:xfrm>
            <a:off x="445770" y="1339850"/>
            <a:ext cx="8088630" cy="49831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charset="0"/>
              </a:rPr>
              <a:t>Diversification can substantially reduce risk without an equivalent reduction in expected returns.</a:t>
            </a:r>
          </a:p>
          <a:p>
            <a:pPr lvl="1" eaLnBrk="1" hangingPunct="1"/>
            <a:r>
              <a:rPr lang="en-US" dirty="0">
                <a:latin typeface="Calibri" charset="0"/>
              </a:rPr>
              <a:t>Reduces the variability of returns</a:t>
            </a:r>
          </a:p>
          <a:p>
            <a:pPr lvl="1" eaLnBrk="1" hangingPunct="1"/>
            <a:r>
              <a:rPr lang="en-US" dirty="0">
                <a:latin typeface="Calibri" charset="0"/>
              </a:rPr>
              <a:t>Caused by the offset of worse-than-expected returns from one asset by better-than-expected returns from another</a:t>
            </a:r>
          </a:p>
          <a:p>
            <a:pPr eaLnBrk="1" hangingPunct="1"/>
            <a:r>
              <a:rPr lang="en-US" dirty="0">
                <a:latin typeface="Calibri" charset="0"/>
              </a:rPr>
              <a:t>Minimum level of risk that cannot be diversified away = </a:t>
            </a:r>
            <a:r>
              <a:rPr lang="en-US" i="1" dirty="0">
                <a:latin typeface="Calibri" charset="0"/>
              </a:rPr>
              <a:t>systematic portion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bwMode="auto">
          <a:xfrm>
            <a:off x="308610" y="209550"/>
            <a:ext cx="8301990" cy="1066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a:latin typeface="Cambria" charset="0"/>
              </a:rPr>
              <a:t>Standard Deviations of Annual Portfolio Returns</a:t>
            </a:r>
            <a:br>
              <a:rPr lang="en-US" sz="2800" dirty="0">
                <a:latin typeface="Cambria" charset="0"/>
              </a:rPr>
            </a:br>
            <a:endParaRPr lang="en-US" sz="2800" dirty="0">
              <a:latin typeface="Cambria" charset="0"/>
            </a:endParaRPr>
          </a:p>
        </p:txBody>
      </p:sp>
      <p:pic>
        <p:nvPicPr>
          <p:cNvPr id="47108" name="Picture 1" descr="Screen Shot 2019-04-05 at 9.24.3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 y="762000"/>
            <a:ext cx="8378190" cy="5498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a:t>Portfolio Conclusions</a:t>
            </a:r>
          </a:p>
        </p:txBody>
      </p:sp>
      <p:sp>
        <p:nvSpPr>
          <p:cNvPr id="67587" name="Rectangle 3"/>
          <p:cNvSpPr>
            <a:spLocks noGrp="1" noChangeArrowheads="1"/>
          </p:cNvSpPr>
          <p:nvPr>
            <p:ph type="body" idx="1"/>
          </p:nvPr>
        </p:nvSpPr>
        <p:spPr>
          <a:xfrm>
            <a:off x="381000" y="1427163"/>
            <a:ext cx="8305800" cy="4530725"/>
          </a:xfrm>
        </p:spPr>
        <p:txBody>
          <a:bodyPr/>
          <a:lstStyle/>
          <a:p>
            <a:pPr eaLnBrk="1" hangingPunct="1">
              <a:lnSpc>
                <a:spcPct val="90000"/>
              </a:lnSpc>
            </a:pPr>
            <a:r>
              <a:rPr lang="en-US" altLang="en-US" sz="2400" dirty="0"/>
              <a:t>As more stocks are added, each new stock has a smaller risk-reducing impact on the portfolio</a:t>
            </a:r>
          </a:p>
          <a:p>
            <a:pPr eaLnBrk="1" hangingPunct="1">
              <a:lnSpc>
                <a:spcPct val="90000"/>
              </a:lnSpc>
            </a:pPr>
            <a:endParaRPr lang="en-US" altLang="en-US" sz="2400" dirty="0"/>
          </a:p>
          <a:p>
            <a:pPr eaLnBrk="1" hangingPunct="1">
              <a:lnSpc>
                <a:spcPct val="90000"/>
              </a:lnSpc>
              <a:buFontTx/>
              <a:buNone/>
            </a:pPr>
            <a:r>
              <a:rPr lang="en-US" altLang="en-US" sz="2400" dirty="0">
                <a:latin typeface="Symbol" panose="05050102010706020507" pitchFamily="18" charset="2"/>
              </a:rPr>
              <a:t>	- </a:t>
            </a:r>
            <a:r>
              <a:rPr lang="en-US" altLang="en-US" sz="2400" dirty="0" err="1">
                <a:latin typeface="Symbol" panose="05050102010706020507" pitchFamily="18" charset="2"/>
              </a:rPr>
              <a:t>s</a:t>
            </a:r>
            <a:r>
              <a:rPr lang="en-US" altLang="en-US" sz="2400" baseline="-25000" dirty="0" err="1"/>
              <a:t>p</a:t>
            </a:r>
            <a:r>
              <a:rPr lang="en-US" altLang="en-US" sz="2400" dirty="0"/>
              <a:t> falls very slowly after about 40 stocks are included </a:t>
            </a:r>
          </a:p>
          <a:p>
            <a:pPr eaLnBrk="1" hangingPunct="1">
              <a:lnSpc>
                <a:spcPct val="90000"/>
              </a:lnSpc>
              <a:buFontTx/>
              <a:buNone/>
            </a:pPr>
            <a:endParaRPr lang="en-US" altLang="en-US" sz="2400" dirty="0"/>
          </a:p>
          <a:p>
            <a:pPr lvl="1" eaLnBrk="1" hangingPunct="1">
              <a:lnSpc>
                <a:spcPct val="90000"/>
              </a:lnSpc>
            </a:pPr>
            <a:r>
              <a:rPr lang="en-US" altLang="en-US" sz="2400" dirty="0"/>
              <a:t>The lower limit for </a:t>
            </a:r>
            <a:r>
              <a:rPr lang="en-US" altLang="en-US" sz="2400" dirty="0" err="1">
                <a:latin typeface="Symbol" panose="05050102010706020507" pitchFamily="18" charset="2"/>
              </a:rPr>
              <a:t>s</a:t>
            </a:r>
            <a:r>
              <a:rPr lang="en-US" altLang="en-US" sz="2400" baseline="-25000" dirty="0" err="1"/>
              <a:t>p</a:t>
            </a:r>
            <a:r>
              <a:rPr lang="en-US" altLang="en-US" sz="2400" dirty="0"/>
              <a:t> </a:t>
            </a:r>
            <a:r>
              <a:rPr lang="en-US" altLang="en-US" sz="2400" dirty="0">
                <a:cs typeface="Arial" panose="020B0604020202020204" pitchFamily="34" charset="0"/>
              </a:rPr>
              <a:t>≈</a:t>
            </a:r>
            <a:r>
              <a:rPr lang="en-US" altLang="en-US" sz="2400" dirty="0"/>
              <a:t> 20% = </a:t>
            </a:r>
            <a:r>
              <a:rPr lang="en-US" altLang="en-US" sz="2400" dirty="0" err="1">
                <a:latin typeface="Symbol" panose="05050102010706020507" pitchFamily="18" charset="2"/>
              </a:rPr>
              <a:t>s</a:t>
            </a:r>
            <a:r>
              <a:rPr lang="en-US" altLang="en-US" sz="2400" baseline="-25000" dirty="0" err="1"/>
              <a:t>M.</a:t>
            </a:r>
            <a:r>
              <a:rPr lang="en-US" altLang="en-US" sz="2400" dirty="0"/>
              <a:t> </a:t>
            </a:r>
          </a:p>
          <a:p>
            <a:pPr lvl="1" eaLnBrk="1" hangingPunct="1">
              <a:lnSpc>
                <a:spcPct val="90000"/>
              </a:lnSpc>
            </a:pPr>
            <a:endParaRPr lang="en-US" altLang="en-US" sz="2400" dirty="0"/>
          </a:p>
          <a:p>
            <a:pPr eaLnBrk="1" hangingPunct="1">
              <a:lnSpc>
                <a:spcPct val="90000"/>
              </a:lnSpc>
              <a:buFont typeface="Wingdings 3" panose="05040102010807070707" pitchFamily="18" charset="2"/>
              <a:buChar char="Æ"/>
            </a:pPr>
            <a:r>
              <a:rPr lang="en-US" altLang="en-US" sz="2400" dirty="0"/>
              <a:t>Forming well-diversified portfolios can eliminate about half the risk of owning a single stock.</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152400"/>
            <a:ext cx="7772400" cy="838200"/>
          </a:xfrm>
        </p:spPr>
        <p:txBody>
          <a:bodyPr/>
          <a:lstStyle/>
          <a:p>
            <a:pPr eaLnBrk="1" hangingPunct="1"/>
            <a:r>
              <a:rPr lang="en-US" altLang="en-US"/>
              <a:t>Portfolio Diversification</a:t>
            </a:r>
            <a:endParaRPr lang="en-US" altLang="en-US" sz="3200"/>
          </a:p>
        </p:txBody>
      </p:sp>
      <p:pic>
        <p:nvPicPr>
          <p:cNvPr id="69635" name="Picture 3" descr="ros10765_11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538" y="990600"/>
            <a:ext cx="8518525" cy="5181600"/>
          </a:xfrm>
          <a:noFill/>
        </p:spPr>
      </p:pic>
      <p:sp>
        <p:nvSpPr>
          <p:cNvPr id="69636" name="Rectangle 13"/>
          <p:cNvSpPr>
            <a:spLocks noChangeArrowheads="1"/>
          </p:cNvSpPr>
          <p:nvPr/>
        </p:nvSpPr>
        <p:spPr bwMode="auto">
          <a:xfrm>
            <a:off x="2401888" y="1752600"/>
            <a:ext cx="4187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800">
                <a:solidFill>
                  <a:srgbClr val="000000"/>
                </a:solidFill>
                <a:latin typeface="Arial" panose="020B0604020202020204" pitchFamily="34" charset="0"/>
              </a:rPr>
              <a:t>Firm Specific (Diversifiable) Risk</a:t>
            </a:r>
          </a:p>
        </p:txBody>
      </p:sp>
      <p:sp>
        <p:nvSpPr>
          <p:cNvPr id="69637" name="Rectangle 15"/>
          <p:cNvSpPr>
            <a:spLocks noChangeArrowheads="1"/>
          </p:cNvSpPr>
          <p:nvPr/>
        </p:nvSpPr>
        <p:spPr bwMode="auto">
          <a:xfrm>
            <a:off x="4602480" y="5029200"/>
            <a:ext cx="21812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eaLnBrk="1" hangingPunct="1">
              <a:spcBef>
                <a:spcPct val="0"/>
              </a:spcBef>
              <a:buFontTx/>
              <a:buNone/>
            </a:pPr>
            <a:r>
              <a:rPr lang="en-US" altLang="en-US" sz="2800" dirty="0">
                <a:solidFill>
                  <a:srgbClr val="000000"/>
                </a:solidFill>
                <a:latin typeface="Arial" panose="020B0604020202020204" pitchFamily="34" charset="0"/>
              </a:rPr>
              <a:t>Market Risk</a:t>
            </a:r>
          </a:p>
        </p:txBody>
      </p:sp>
      <p:sp>
        <p:nvSpPr>
          <p:cNvPr id="69638" name="Line 28"/>
          <p:cNvSpPr>
            <a:spLocks noChangeShapeType="1"/>
          </p:cNvSpPr>
          <p:nvPr/>
        </p:nvSpPr>
        <p:spPr bwMode="auto">
          <a:xfrm flipH="1">
            <a:off x="3695700" y="3000375"/>
            <a:ext cx="762000" cy="581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655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65540" name="Rectangle 4" descr="Small confetti"/>
          <p:cNvSpPr>
            <a:spLocks noChangeArrowheads="1"/>
          </p:cNvSpPr>
          <p:nvPr/>
        </p:nvSpPr>
        <p:spPr bwMode="auto">
          <a:xfrm>
            <a:off x="5110163" y="1025525"/>
            <a:ext cx="1036637" cy="479425"/>
          </a:xfrm>
          <a:prstGeom prst="rect">
            <a:avLst/>
          </a:prstGeom>
          <a:blipFill dpi="0" rotWithShape="0">
            <a:blip r:embed="rId4"/>
            <a:srcRect/>
            <a:tile tx="0" ty="0" sx="100000" sy="100000" flip="none" algn="tl"/>
          </a:blipFill>
          <a:ln w="25400">
            <a:solidFill>
              <a:schemeClr val="tx2"/>
            </a:solidFill>
            <a:miter lim="800000"/>
            <a:headEnd/>
            <a:tailEnd/>
          </a:ln>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Large</a:t>
            </a:r>
          </a:p>
        </p:txBody>
      </p:sp>
      <p:graphicFrame>
        <p:nvGraphicFramePr>
          <p:cNvPr id="65541" name="Object 5">
            <a:hlinkClick r:id="" action="ppaction://ole?verb=0"/>
          </p:cNvPr>
          <p:cNvGraphicFramePr>
            <a:graphicFrameLocks/>
          </p:cNvGraphicFramePr>
          <p:nvPr/>
        </p:nvGraphicFramePr>
        <p:xfrm>
          <a:off x="1905000" y="838200"/>
          <a:ext cx="3749675" cy="4489450"/>
        </p:xfrm>
        <a:graphic>
          <a:graphicData uri="http://schemas.openxmlformats.org/presentationml/2006/ole">
            <mc:AlternateContent xmlns:mc="http://schemas.openxmlformats.org/markup-compatibility/2006">
              <mc:Choice xmlns:v="urn:schemas-microsoft-com:vml" Requires="v">
                <p:oleObj spid="_x0000_s65594" name="VISIO" r:id="rId5" imgW="3747516" imgH="1232916" progId="Visio.Drawing.3">
                  <p:embed/>
                </p:oleObj>
              </mc:Choice>
              <mc:Fallback>
                <p:oleObj name="VISIO" r:id="rId5" imgW="3747516" imgH="1232916" progId="Visio.Drawing.3">
                  <p:embed/>
                  <p:pic>
                    <p:nvPicPr>
                      <p:cNvPr id="0" name="Objec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838200"/>
                        <a:ext cx="37496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2" name="Object 6">
            <a:hlinkClick r:id="" action="ppaction://ole?verb=0"/>
          </p:cNvPr>
          <p:cNvGraphicFramePr>
            <a:graphicFrameLocks/>
          </p:cNvGraphicFramePr>
          <p:nvPr/>
        </p:nvGraphicFramePr>
        <p:xfrm>
          <a:off x="1390650" y="2273300"/>
          <a:ext cx="4826000" cy="3060700"/>
        </p:xfrm>
        <a:graphic>
          <a:graphicData uri="http://schemas.openxmlformats.org/presentationml/2006/ole">
            <mc:AlternateContent xmlns:mc="http://schemas.openxmlformats.org/markup-compatibility/2006">
              <mc:Choice xmlns:v="urn:schemas-microsoft-com:vml" Requires="v">
                <p:oleObj spid="_x0000_s65595" name="VISIO" r:id="rId7" imgW="3796284" imgH="1281684" progId="Visio.Drawing.3">
                  <p:embed/>
                </p:oleObj>
              </mc:Choice>
              <mc:Fallback>
                <p:oleObj name="VISIO" r:id="rId7" imgW="3796284" imgH="1281684" progId="Visio.Drawing.3">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0650" y="2273300"/>
                        <a:ext cx="48260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5543" name="Object 7">
            <a:hlinkClick r:id="" action="ppaction://ole?verb=0"/>
          </p:cNvPr>
          <p:cNvGraphicFramePr>
            <a:graphicFrameLocks/>
          </p:cNvGraphicFramePr>
          <p:nvPr/>
        </p:nvGraphicFramePr>
        <p:xfrm>
          <a:off x="339725" y="3505200"/>
          <a:ext cx="6927850" cy="1765300"/>
        </p:xfrm>
        <a:graphic>
          <a:graphicData uri="http://schemas.openxmlformats.org/presentationml/2006/ole">
            <mc:AlternateContent xmlns:mc="http://schemas.openxmlformats.org/markup-compatibility/2006">
              <mc:Choice xmlns:v="urn:schemas-microsoft-com:vml" Requires="v">
                <p:oleObj spid="_x0000_s65596" name="VISIO" r:id="rId9" imgW="3845052" imgH="1330452" progId="Visio.Drawing.3">
                  <p:embed/>
                </p:oleObj>
              </mc:Choice>
              <mc:Fallback>
                <p:oleObj name="VISIO" r:id="rId9" imgW="3845052" imgH="1330452" progId="Visio.Drawing.3">
                  <p:embed/>
                  <p:pic>
                    <p:nvPicPr>
                      <p:cNvPr id="0" name="Object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 y="3505200"/>
                        <a:ext cx="692785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4" name="Line 8"/>
          <p:cNvSpPr>
            <a:spLocks noChangeShapeType="1"/>
          </p:cNvSpPr>
          <p:nvPr/>
        </p:nvSpPr>
        <p:spPr bwMode="auto">
          <a:xfrm>
            <a:off x="2114550" y="981075"/>
            <a:ext cx="0" cy="41878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9"/>
          <p:cNvSpPr>
            <a:spLocks noChangeShapeType="1"/>
          </p:cNvSpPr>
          <p:nvPr/>
        </p:nvSpPr>
        <p:spPr bwMode="auto">
          <a:xfrm>
            <a:off x="452438" y="5181600"/>
            <a:ext cx="81835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6" name="Rectangle 10"/>
          <p:cNvSpPr>
            <a:spLocks noChangeArrowheads="1"/>
          </p:cNvSpPr>
          <p:nvPr/>
        </p:nvSpPr>
        <p:spPr bwMode="auto">
          <a:xfrm>
            <a:off x="1914525" y="5167313"/>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0</a:t>
            </a:r>
          </a:p>
        </p:txBody>
      </p:sp>
      <p:sp>
        <p:nvSpPr>
          <p:cNvPr id="65547" name="Rectangle 11"/>
          <p:cNvSpPr>
            <a:spLocks noChangeArrowheads="1"/>
          </p:cNvSpPr>
          <p:nvPr/>
        </p:nvSpPr>
        <p:spPr bwMode="auto">
          <a:xfrm>
            <a:off x="3541713" y="5173663"/>
            <a:ext cx="5207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15</a:t>
            </a:r>
          </a:p>
        </p:txBody>
      </p:sp>
      <p:sp>
        <p:nvSpPr>
          <p:cNvPr id="65548" name="Line 12"/>
          <p:cNvSpPr>
            <a:spLocks noChangeShapeType="1"/>
          </p:cNvSpPr>
          <p:nvPr/>
        </p:nvSpPr>
        <p:spPr bwMode="auto">
          <a:xfrm>
            <a:off x="3814763" y="1039813"/>
            <a:ext cx="0" cy="4141787"/>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9" name="Rectangle 13"/>
          <p:cNvSpPr>
            <a:spLocks noChangeArrowheads="1"/>
          </p:cNvSpPr>
          <p:nvPr/>
        </p:nvSpPr>
        <p:spPr bwMode="auto">
          <a:xfrm>
            <a:off x="1636713" y="569913"/>
            <a:ext cx="958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Prob.</a:t>
            </a:r>
          </a:p>
        </p:txBody>
      </p:sp>
      <p:sp>
        <p:nvSpPr>
          <p:cNvPr id="65550" name="Rectangle 14" descr="Small confetti"/>
          <p:cNvSpPr>
            <a:spLocks noChangeArrowheads="1"/>
          </p:cNvSpPr>
          <p:nvPr/>
        </p:nvSpPr>
        <p:spPr bwMode="auto">
          <a:xfrm>
            <a:off x="4978400" y="1962150"/>
            <a:ext cx="508000" cy="520700"/>
          </a:xfrm>
          <a:prstGeom prst="rect">
            <a:avLst/>
          </a:prstGeom>
          <a:blipFill dpi="0" rotWithShape="0">
            <a:blip r:embed="rId11"/>
            <a:srcRect/>
            <a:tile tx="0" ty="0" sx="100000" sy="100000" flip="none" algn="tl"/>
          </a:blipFill>
          <a:ln w="25400">
            <a:solidFill>
              <a:schemeClr val="accent2"/>
            </a:solidFill>
            <a:miter lim="800000"/>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65551" name="Rectangle 15" descr="Small confetti"/>
          <p:cNvSpPr>
            <a:spLocks noChangeArrowheads="1"/>
          </p:cNvSpPr>
          <p:nvPr/>
        </p:nvSpPr>
        <p:spPr bwMode="auto">
          <a:xfrm>
            <a:off x="5791200" y="3886200"/>
            <a:ext cx="431800" cy="531813"/>
          </a:xfrm>
          <a:prstGeom prst="rect">
            <a:avLst/>
          </a:prstGeom>
          <a:blipFill dpi="0" rotWithShape="0">
            <a:blip r:embed="rId12"/>
            <a:srcRect/>
            <a:tile tx="0" ty="0" sx="100000" sy="100000" flip="none" algn="tl"/>
          </a:blipFill>
          <a:ln w="25400">
            <a:solidFill>
              <a:schemeClr val="hlink"/>
            </a:solidFill>
            <a:miter lim="800000"/>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65552" name="Rectangle 16"/>
          <p:cNvSpPr>
            <a:spLocks noChangeArrowheads="1"/>
          </p:cNvSpPr>
          <p:nvPr/>
        </p:nvSpPr>
        <p:spPr bwMode="auto">
          <a:xfrm>
            <a:off x="5065713" y="2020888"/>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2</a:t>
            </a:r>
          </a:p>
        </p:txBody>
      </p:sp>
      <p:sp>
        <p:nvSpPr>
          <p:cNvPr id="65553" name="Rectangle 17"/>
          <p:cNvSpPr>
            <a:spLocks noChangeArrowheads="1"/>
          </p:cNvSpPr>
          <p:nvPr/>
        </p:nvSpPr>
        <p:spPr bwMode="auto">
          <a:xfrm>
            <a:off x="5867400" y="39624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1</a:t>
            </a:r>
          </a:p>
        </p:txBody>
      </p:sp>
      <p:sp>
        <p:nvSpPr>
          <p:cNvPr id="65554" name="Rectangle 18"/>
          <p:cNvSpPr>
            <a:spLocks noChangeArrowheads="1"/>
          </p:cNvSpPr>
          <p:nvPr/>
        </p:nvSpPr>
        <p:spPr bwMode="auto">
          <a:xfrm>
            <a:off x="785813" y="5605463"/>
            <a:ext cx="7292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ctr">
              <a:spcBef>
                <a:spcPct val="0"/>
              </a:spcBef>
              <a:buFontTx/>
              <a:buNone/>
            </a:pPr>
            <a:r>
              <a:rPr lang="en-US" altLang="en-US" sz="3600">
                <a:latin typeface="Symbol" panose="05050102010706020507" pitchFamily="18" charset="2"/>
              </a:rPr>
              <a:t></a:t>
            </a:r>
            <a:r>
              <a:rPr lang="en-US" altLang="en-US" baseline="-25000">
                <a:latin typeface="Arial" panose="020B0604020202020204" pitchFamily="34" charset="0"/>
              </a:rPr>
              <a:t>1</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35% ;  </a:t>
            </a:r>
            <a:r>
              <a:rPr lang="en-US" altLang="en-US" sz="3600">
                <a:latin typeface="Symbol" panose="05050102010706020507" pitchFamily="18" charset="2"/>
              </a:rPr>
              <a:t></a:t>
            </a:r>
            <a:r>
              <a:rPr lang="en-US" altLang="en-US" baseline="-25000">
                <a:latin typeface="Arial" panose="020B0604020202020204" pitchFamily="34" charset="0"/>
              </a:rPr>
              <a:t>Large</a:t>
            </a:r>
            <a:r>
              <a:rPr lang="en-US" altLang="en-US">
                <a:latin typeface="Arial" panose="020B0604020202020204" pitchFamily="34" charset="0"/>
              </a:rPr>
              <a:t> </a:t>
            </a:r>
            <a:r>
              <a:rPr lang="en-US" altLang="en-US">
                <a:latin typeface="Symbol" panose="05050102010706020507" pitchFamily="18" charset="2"/>
              </a:rPr>
              <a:t></a:t>
            </a:r>
            <a:r>
              <a:rPr lang="en-US" altLang="en-US">
                <a:latin typeface="Arial" panose="020B0604020202020204" pitchFamily="34" charset="0"/>
              </a:rPr>
              <a:t>20%.</a:t>
            </a:r>
          </a:p>
        </p:txBody>
      </p:sp>
      <p:sp>
        <p:nvSpPr>
          <p:cNvPr id="65555" name="Line 19"/>
          <p:cNvSpPr>
            <a:spLocks noChangeShapeType="1"/>
          </p:cNvSpPr>
          <p:nvPr/>
        </p:nvSpPr>
        <p:spPr bwMode="auto">
          <a:xfrm flipV="1">
            <a:off x="5181600" y="4267200"/>
            <a:ext cx="601663" cy="176213"/>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20"/>
          <p:cNvSpPr>
            <a:spLocks noChangeShapeType="1"/>
          </p:cNvSpPr>
          <p:nvPr/>
        </p:nvSpPr>
        <p:spPr bwMode="auto">
          <a:xfrm flipV="1">
            <a:off x="4110038" y="2332038"/>
            <a:ext cx="696912" cy="21431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21"/>
          <p:cNvSpPr>
            <a:spLocks noChangeShapeType="1"/>
          </p:cNvSpPr>
          <p:nvPr/>
        </p:nvSpPr>
        <p:spPr bwMode="auto">
          <a:xfrm flipV="1">
            <a:off x="4319588" y="1436688"/>
            <a:ext cx="601662" cy="176212"/>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8" name="Rectangle 22"/>
          <p:cNvSpPr>
            <a:spLocks noChangeArrowheads="1"/>
          </p:cNvSpPr>
          <p:nvPr/>
        </p:nvSpPr>
        <p:spPr bwMode="auto">
          <a:xfrm>
            <a:off x="7410450" y="5200650"/>
            <a:ext cx="11636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latin typeface="Arial" panose="020B0604020202020204" pitchFamily="34" charset="0"/>
              </a:rPr>
              <a:t>Return</a:t>
            </a:r>
          </a:p>
        </p:txBody>
      </p:sp>
      <p:sp>
        <p:nvSpPr>
          <p:cNvPr id="65559" name="Rectangle 23"/>
          <p:cNvSpPr>
            <a:spLocks noChangeArrowheads="1"/>
          </p:cNvSpPr>
          <p:nvPr/>
        </p:nvSpPr>
        <p:spPr bwMode="auto">
          <a:xfrm>
            <a:off x="6172200" y="457200"/>
            <a:ext cx="27432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000">
                <a:latin typeface="Tahoma" panose="020B0604030504040204" pitchFamily="34" charset="0"/>
              </a:rPr>
              <a:t>What would happen to the risk of an average 1-stock portfolio as more randomly selected stocks were added?</a:t>
            </a:r>
          </a:p>
        </p:txBody>
      </p:sp>
      <p:sp>
        <p:nvSpPr>
          <p:cNvPr id="65560" name="Rectangle 24"/>
          <p:cNvSpPr>
            <a:spLocks noChangeArrowheads="1"/>
          </p:cNvSpPr>
          <p:nvPr/>
        </p:nvSpPr>
        <p:spPr bwMode="auto">
          <a:xfrm>
            <a:off x="6172200" y="2362200"/>
            <a:ext cx="28194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000" i="1">
                <a:latin typeface="Symbol" panose="05050102010706020507" pitchFamily="18" charset="2"/>
              </a:rPr>
              <a:t></a:t>
            </a:r>
            <a:r>
              <a:rPr lang="en-US" altLang="en-US" sz="2000" i="1" baseline="-25000">
                <a:latin typeface="Tahoma" panose="020B0604030504040204" pitchFamily="34" charset="0"/>
              </a:rPr>
              <a:t>p</a:t>
            </a:r>
            <a:r>
              <a:rPr lang="en-US" altLang="en-US" sz="2000" i="1">
                <a:latin typeface="Tahoma" panose="020B0604030504040204" pitchFamily="34" charset="0"/>
              </a:rPr>
              <a:t> would decrease because the added stocks would not be perfectly correlated, but r</a:t>
            </a:r>
            <a:r>
              <a:rPr lang="en-US" altLang="en-US" sz="2000" i="1" baseline="-25000">
                <a:latin typeface="Tahoma" panose="020B0604030504040204" pitchFamily="34" charset="0"/>
              </a:rPr>
              <a:t>p</a:t>
            </a:r>
            <a:r>
              <a:rPr lang="en-US" altLang="en-US" sz="2000" i="1">
                <a:latin typeface="Tahoma" panose="020B0604030504040204" pitchFamily="34" charset="0"/>
              </a:rPr>
              <a:t> would remain relatively constant.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Systematic Risk Principle</a:t>
            </a:r>
          </a:p>
        </p:txBody>
      </p:sp>
      <p:sp>
        <p:nvSpPr>
          <p:cNvPr id="55298" name="Rectangle 3"/>
          <p:cNvSpPr>
            <a:spLocks noGrp="1" noChangeArrowheads="1"/>
          </p:cNvSpPr>
          <p:nvPr>
            <p:ph idx="1"/>
          </p:nvPr>
        </p:nvSpPr>
        <p:spPr bwMode="auto">
          <a:xfrm>
            <a:off x="266700" y="1277937"/>
            <a:ext cx="8610600" cy="4302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dirty="0">
                <a:latin typeface="Calibri" charset="0"/>
              </a:rPr>
              <a:t>There is a reward for bearing risk.</a:t>
            </a:r>
          </a:p>
          <a:p>
            <a:pPr eaLnBrk="1" hangingPunct="1">
              <a:lnSpc>
                <a:spcPct val="90000"/>
              </a:lnSpc>
            </a:pPr>
            <a:r>
              <a:rPr lang="en-US" dirty="0">
                <a:latin typeface="Calibri" charset="0"/>
              </a:rPr>
              <a:t>There is </a:t>
            </a:r>
            <a:r>
              <a:rPr lang="en-US" u="sng" dirty="0">
                <a:latin typeface="Calibri" charset="0"/>
              </a:rPr>
              <a:t>no</a:t>
            </a:r>
            <a:r>
              <a:rPr lang="en-US" dirty="0">
                <a:latin typeface="Calibri" charset="0"/>
              </a:rPr>
              <a:t> reward for bearing risk 	unnecessarily.</a:t>
            </a:r>
          </a:p>
          <a:p>
            <a:pPr eaLnBrk="1" hangingPunct="1">
              <a:lnSpc>
                <a:spcPct val="90000"/>
              </a:lnSpc>
            </a:pPr>
            <a:endParaRPr lang="en-US" dirty="0">
              <a:latin typeface="Calibri" charset="0"/>
            </a:endParaRPr>
          </a:p>
          <a:p>
            <a:pPr eaLnBrk="1" hangingPunct="1"/>
            <a:r>
              <a:rPr lang="en-US" dirty="0">
                <a:latin typeface="Calibri" charset="0"/>
              </a:rPr>
              <a:t>The expected return (market required return) on an asset depends </a:t>
            </a:r>
            <a:r>
              <a:rPr lang="en-US" u="sng" dirty="0">
                <a:latin typeface="Calibri" charset="0"/>
              </a:rPr>
              <a:t>only</a:t>
            </a:r>
            <a:r>
              <a:rPr lang="en-US" dirty="0">
                <a:latin typeface="Calibri" charset="0"/>
              </a:rPr>
              <a:t> on that asset’s systematic or market risk.</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bwMode="auto">
          <a:xfrm>
            <a:off x="314325" y="304800"/>
            <a:ext cx="7620000" cy="11128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mbria" charset="0"/>
              </a:rPr>
              <a:t>Total Risk = Stand-Alone Risk</a:t>
            </a:r>
          </a:p>
        </p:txBody>
      </p:sp>
      <p:sp>
        <p:nvSpPr>
          <p:cNvPr id="53250" name="Rectangle 3"/>
          <p:cNvSpPr>
            <a:spLocks noGrp="1" noChangeArrowheads="1"/>
          </p:cNvSpPr>
          <p:nvPr>
            <p:ph idx="1"/>
          </p:nvPr>
        </p:nvSpPr>
        <p:spPr bwMode="auto">
          <a:xfrm>
            <a:off x="457200" y="1395095"/>
            <a:ext cx="8229600" cy="4754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dirty="0">
                <a:latin typeface="Calibri" charset="0"/>
              </a:rPr>
              <a:t>Total risk = Systematic risk + Unsystematic risk</a:t>
            </a:r>
          </a:p>
          <a:p>
            <a:pPr lvl="1" eaLnBrk="1" hangingPunct="1"/>
            <a:r>
              <a:rPr lang="en-US" dirty="0">
                <a:latin typeface="Calibri" charset="0"/>
              </a:rPr>
              <a:t>The standard deviation of returns is a measure of total risk.</a:t>
            </a:r>
          </a:p>
          <a:p>
            <a:pPr eaLnBrk="1" hangingPunct="1"/>
            <a:r>
              <a:rPr lang="en-US" dirty="0">
                <a:latin typeface="Calibri" charset="0"/>
              </a:rPr>
              <a:t>For well-diversified portfolios, unsystematic risk is very small.</a:t>
            </a:r>
          </a:p>
          <a:p>
            <a:pPr lvl="1" eaLnBrk="1" hangingPunct="1">
              <a:buFontTx/>
              <a:buNone/>
            </a:pPr>
            <a:r>
              <a:rPr lang="en-US" dirty="0">
                <a:latin typeface="Calibri" charset="0"/>
                <a:sym typeface="Wingdings 3" charset="0"/>
              </a:rPr>
              <a:t></a:t>
            </a:r>
            <a:r>
              <a:rPr lang="en-US" sz="3200" dirty="0">
                <a:latin typeface="Calibri" charset="0"/>
              </a:rPr>
              <a:t>Total risk for a diversified portfolio is essentially equivalent to the systematic risk.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bwMode="auto">
          <a:xfrm>
            <a:off x="0" y="228600"/>
            <a:ext cx="86868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mbria" charset="0"/>
              </a:rPr>
              <a:t>Market Risk for Individual </a:t>
            </a:r>
            <a:br>
              <a:rPr lang="en-US" dirty="0">
                <a:latin typeface="Cambria" charset="0"/>
              </a:rPr>
            </a:br>
            <a:r>
              <a:rPr lang="en-US" dirty="0">
                <a:latin typeface="Cambria" charset="0"/>
              </a:rPr>
              <a:t>Securities</a:t>
            </a:r>
          </a:p>
        </p:txBody>
      </p:sp>
      <p:sp>
        <p:nvSpPr>
          <p:cNvPr id="57346" name="Rectangle 3"/>
          <p:cNvSpPr>
            <a:spLocks noGrp="1" noChangeArrowheads="1"/>
          </p:cNvSpPr>
          <p:nvPr>
            <p:ph type="body" sz="half" idx="1"/>
          </p:nvPr>
        </p:nvSpPr>
        <p:spPr bwMode="auto">
          <a:xfrm>
            <a:off x="381000" y="1600200"/>
            <a:ext cx="8458200" cy="46307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charset="0"/>
              </a:rPr>
              <a:t>The contribution of a security to the overall riskiness of a portfolio</a:t>
            </a:r>
          </a:p>
          <a:p>
            <a:pPr eaLnBrk="1" hangingPunct="1"/>
            <a:r>
              <a:rPr lang="en-US" dirty="0">
                <a:latin typeface="Calibri" charset="0"/>
              </a:rPr>
              <a:t>Relevant for stocks held in well-diversified 	portfolios</a:t>
            </a:r>
          </a:p>
          <a:p>
            <a:pPr eaLnBrk="1" hangingPunct="1"/>
            <a:r>
              <a:rPr lang="en-US" dirty="0">
                <a:latin typeface="Calibri" charset="0"/>
              </a:rPr>
              <a:t>Measured by a stock’s beta coefficient, </a:t>
            </a:r>
            <a:r>
              <a:rPr lang="en-US" i="1" dirty="0">
                <a:latin typeface="Arial" charset="0"/>
                <a:cs typeface="Arial" charset="0"/>
              </a:rPr>
              <a:t>β</a:t>
            </a:r>
            <a:r>
              <a:rPr lang="en-US" i="1" baseline="-25000" dirty="0">
                <a:latin typeface="Calibri" charset="0"/>
              </a:rPr>
              <a:t>j</a:t>
            </a:r>
          </a:p>
          <a:p>
            <a:pPr eaLnBrk="1" hangingPunct="1"/>
            <a:r>
              <a:rPr lang="en-US" dirty="0">
                <a:latin typeface="Calibri" charset="0"/>
              </a:rPr>
              <a:t>Measures the stock’s volatility relative to the market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7171" name="Rectangle 4"/>
          <p:cNvSpPr>
            <a:spLocks noGrp="1" noChangeArrowheads="1"/>
          </p:cNvSpPr>
          <p:nvPr>
            <p:ph type="title"/>
          </p:nvPr>
        </p:nvSpPr>
        <p:spPr>
          <a:xfrm>
            <a:off x="444500" y="533400"/>
            <a:ext cx="7772400" cy="609600"/>
          </a:xfrm>
          <a:noFill/>
        </p:spPr>
        <p:txBody>
          <a:bodyPr lIns="90488" tIns="44450" rIns="90488" bIns="44450"/>
          <a:lstStyle/>
          <a:p>
            <a:pPr eaLnBrk="1" hangingPunct="1"/>
            <a:r>
              <a:rPr lang="en-US" altLang="en-US"/>
              <a:t>What is Investment Risk?</a:t>
            </a:r>
          </a:p>
        </p:txBody>
      </p:sp>
      <p:sp>
        <p:nvSpPr>
          <p:cNvPr id="7172" name="Rectangle 5"/>
          <p:cNvSpPr>
            <a:spLocks noChangeArrowheads="1"/>
          </p:cNvSpPr>
          <p:nvPr/>
        </p:nvSpPr>
        <p:spPr bwMode="auto">
          <a:xfrm>
            <a:off x="1203325" y="2270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endParaRPr lang="en-US" altLang="en-US">
              <a:latin typeface="Arial" panose="020B0604020202020204" pitchFamily="34" charset="0"/>
            </a:endParaRPr>
          </a:p>
        </p:txBody>
      </p:sp>
      <p:sp>
        <p:nvSpPr>
          <p:cNvPr id="7173" name="Rectangle 6"/>
          <p:cNvSpPr>
            <a:spLocks noChangeArrowheads="1"/>
          </p:cNvSpPr>
          <p:nvPr/>
        </p:nvSpPr>
        <p:spPr bwMode="auto">
          <a:xfrm>
            <a:off x="444500" y="1600200"/>
            <a:ext cx="8458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nSpc>
                <a:spcPct val="90000"/>
              </a:lnSpc>
              <a:spcBef>
                <a:spcPct val="30000"/>
              </a:spcBef>
              <a:buClr>
                <a:schemeClr val="accent2"/>
              </a:buClr>
              <a:buFont typeface="Wingdings" panose="05000000000000000000" pitchFamily="2" charset="2"/>
              <a:buChar char="n"/>
            </a:pPr>
            <a:r>
              <a:rPr lang="en-US" altLang="en-US" sz="2400">
                <a:latin typeface="Arial" panose="020B0604020202020204" pitchFamily="34" charset="0"/>
              </a:rPr>
              <a:t>Typically, investment returns are not known with certainty.</a:t>
            </a:r>
          </a:p>
          <a:p>
            <a:pPr>
              <a:lnSpc>
                <a:spcPct val="90000"/>
              </a:lnSpc>
              <a:spcBef>
                <a:spcPct val="30000"/>
              </a:spcBef>
              <a:buClr>
                <a:schemeClr val="accent2"/>
              </a:buClr>
              <a:buFont typeface="Wingdings" panose="05000000000000000000" pitchFamily="2" charset="2"/>
              <a:buChar char="n"/>
            </a:pPr>
            <a:r>
              <a:rPr lang="en-US" altLang="en-US" sz="2400">
                <a:solidFill>
                  <a:srgbClr val="FF0000"/>
                </a:solidFill>
                <a:latin typeface="Arial" panose="020B0604020202020204" pitchFamily="34" charset="0"/>
              </a:rPr>
              <a:t>Investment risk </a:t>
            </a:r>
            <a:r>
              <a:rPr lang="en-US" altLang="en-US" sz="2400">
                <a:latin typeface="Arial" panose="020B0604020202020204" pitchFamily="34" charset="0"/>
              </a:rPr>
              <a:t>pertains to the probability of earning a return less than that expected.</a:t>
            </a:r>
          </a:p>
          <a:p>
            <a:pPr>
              <a:lnSpc>
                <a:spcPct val="90000"/>
              </a:lnSpc>
              <a:spcBef>
                <a:spcPct val="30000"/>
              </a:spcBef>
              <a:buClr>
                <a:schemeClr val="accent2"/>
              </a:buClr>
              <a:buFont typeface="Wingdings" panose="05000000000000000000" pitchFamily="2" charset="2"/>
              <a:buChar char="n"/>
            </a:pPr>
            <a:r>
              <a:rPr lang="en-US" altLang="en-US" sz="2400">
                <a:latin typeface="Arial" panose="020B0604020202020204" pitchFamily="34" charset="0"/>
              </a:rPr>
              <a:t>The greater the chance of a return far below the expected return, the greater the risk.</a:t>
            </a:r>
          </a:p>
        </p:txBody>
      </p:sp>
      <p:sp>
        <p:nvSpPr>
          <p:cNvPr id="574471" name="Rectangle 7"/>
          <p:cNvSpPr>
            <a:spLocks noChangeArrowheads="1"/>
          </p:cNvSpPr>
          <p:nvPr/>
        </p:nvSpPr>
        <p:spPr bwMode="auto">
          <a:xfrm>
            <a:off x="914400" y="44958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5138" indent="-465138">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just" eaLnBrk="1" hangingPunct="1">
              <a:buClr>
                <a:srgbClr val="BE2910"/>
              </a:buClr>
              <a:buFont typeface="Wingdings" panose="05000000000000000000" pitchFamily="2" charset="2"/>
              <a:buNone/>
            </a:pPr>
            <a:r>
              <a:rPr lang="en-US" altLang="en-US" sz="2400">
                <a:latin typeface="Tahoma" panose="020B0604030504040204" pitchFamily="34" charset="0"/>
              </a:rPr>
              <a:t>Risk-averse investors require higher rates of </a:t>
            </a:r>
          </a:p>
          <a:p>
            <a:pPr algn="just" eaLnBrk="1" hangingPunct="1">
              <a:buClr>
                <a:srgbClr val="BE2910"/>
              </a:buClr>
              <a:buFont typeface="Wingdings" panose="05000000000000000000" pitchFamily="2" charset="2"/>
              <a:buNone/>
            </a:pPr>
            <a:r>
              <a:rPr lang="en-US" altLang="en-US" sz="2400">
                <a:latin typeface="Tahoma" panose="020B0604030504040204" pitchFamily="34" charset="0"/>
              </a:rPr>
              <a:t>return to invest in higher-risk securities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74471">
                                            <p:txEl>
                                              <p:pRg st="0" end="0"/>
                                            </p:txEl>
                                          </p:spTgt>
                                        </p:tgtEl>
                                        <p:attrNameLst>
                                          <p:attrName>style.visibility</p:attrName>
                                        </p:attrNameLst>
                                      </p:cBhvr>
                                      <p:to>
                                        <p:strVal val="visible"/>
                                      </p:to>
                                    </p:set>
                                    <p:anim calcmode="lin" valueType="num">
                                      <p:cBhvr additive="base">
                                        <p:cTn id="7" dur="500" fill="hold"/>
                                        <p:tgtEl>
                                          <p:spTgt spid="5744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44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74471">
                                            <p:txEl>
                                              <p:pRg st="1" end="1"/>
                                            </p:txEl>
                                          </p:spTgt>
                                        </p:tgtEl>
                                        <p:attrNameLst>
                                          <p:attrName>style.visibility</p:attrName>
                                        </p:attrNameLst>
                                      </p:cBhvr>
                                      <p:to>
                                        <p:strVal val="visible"/>
                                      </p:to>
                                    </p:set>
                                    <p:anim calcmode="lin" valueType="num">
                                      <p:cBhvr additive="base">
                                        <p:cTn id="12" dur="500" fill="hold"/>
                                        <p:tgtEl>
                                          <p:spTgt spid="57447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447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1" grpId="0" build="p" bldLvl="2"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a:t>Interpretation of Beta </a:t>
            </a:r>
          </a:p>
        </p:txBody>
      </p:sp>
      <p:sp>
        <p:nvSpPr>
          <p:cNvPr id="73731" name="Rectangle 3"/>
          <p:cNvSpPr>
            <a:spLocks noGrp="1" noChangeArrowheads="1"/>
          </p:cNvSpPr>
          <p:nvPr>
            <p:ph type="body" idx="1"/>
          </p:nvPr>
        </p:nvSpPr>
        <p:spPr>
          <a:xfrm>
            <a:off x="533400" y="1524000"/>
            <a:ext cx="8229600" cy="4530725"/>
          </a:xfrm>
        </p:spPr>
        <p:txBody>
          <a:bodyPr/>
          <a:lstStyle/>
          <a:p>
            <a:pPr eaLnBrk="1" hangingPunct="1"/>
            <a:r>
              <a:rPr lang="en-US" altLang="en-US"/>
              <a:t>If </a:t>
            </a:r>
            <a:r>
              <a:rPr lang="en-US" altLang="en-US">
                <a:sym typeface="Symbol" panose="05050102010706020507" pitchFamily="18" charset="2"/>
              </a:rPr>
              <a:t> </a:t>
            </a:r>
            <a:r>
              <a:rPr lang="en-US" altLang="en-US"/>
              <a:t>= 1.0, stock has average risk</a:t>
            </a:r>
          </a:p>
          <a:p>
            <a:pPr eaLnBrk="1" hangingPunct="1"/>
            <a:r>
              <a:rPr lang="en-US" altLang="en-US"/>
              <a:t>If </a:t>
            </a:r>
            <a:r>
              <a:rPr lang="en-US" altLang="en-US">
                <a:sym typeface="Symbol" panose="05050102010706020507" pitchFamily="18" charset="2"/>
              </a:rPr>
              <a:t> &gt; </a:t>
            </a:r>
            <a:r>
              <a:rPr lang="en-US" altLang="en-US"/>
              <a:t>1.0, stock is riskier than average</a:t>
            </a:r>
          </a:p>
          <a:p>
            <a:pPr eaLnBrk="1" hangingPunct="1"/>
            <a:r>
              <a:rPr lang="en-US" altLang="en-US"/>
              <a:t>If </a:t>
            </a:r>
            <a:r>
              <a:rPr lang="en-US" altLang="en-US">
                <a:sym typeface="Symbol" panose="05050102010706020507" pitchFamily="18" charset="2"/>
              </a:rPr>
              <a:t></a:t>
            </a:r>
            <a:r>
              <a:rPr lang="en-US" altLang="en-US"/>
              <a:t> &lt; 1.0, stock is less risky than average</a:t>
            </a:r>
          </a:p>
          <a:p>
            <a:pPr eaLnBrk="1" hangingPunct="1"/>
            <a:r>
              <a:rPr lang="en-US" altLang="en-US"/>
              <a:t>Most stocks have betas in the range of 0.5 to 1.5</a:t>
            </a:r>
          </a:p>
          <a:p>
            <a:pPr eaLnBrk="1" hangingPunct="1"/>
            <a:r>
              <a:rPr lang="en-US" altLang="en-US"/>
              <a:t>Beta of the market = 1.0</a:t>
            </a:r>
          </a:p>
          <a:p>
            <a:pPr eaLnBrk="1" hangingPunct="1"/>
            <a:r>
              <a:rPr lang="en-US" altLang="en-US"/>
              <a:t>Beta of a T-Bill = 0</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0137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01380" name="Rectangle 5"/>
          <p:cNvSpPr>
            <a:spLocks noGrp="1" noChangeArrowheads="1"/>
          </p:cNvSpPr>
          <p:nvPr>
            <p:ph type="title"/>
          </p:nvPr>
        </p:nvSpPr>
        <p:spPr>
          <a:xfrm>
            <a:off x="91440" y="350520"/>
            <a:ext cx="9067800" cy="838200"/>
          </a:xfrm>
          <a:noFill/>
        </p:spPr>
        <p:txBody>
          <a:bodyPr lIns="90488" tIns="44450" rIns="90488" bIns="44450"/>
          <a:lstStyle/>
          <a:p>
            <a:pPr eaLnBrk="1" hangingPunct="1"/>
            <a:r>
              <a:rPr lang="en-US" altLang="en-US" sz="3200" dirty="0"/>
              <a:t>How to Estimated Beta</a:t>
            </a:r>
          </a:p>
        </p:txBody>
      </p:sp>
      <p:sp>
        <p:nvSpPr>
          <p:cNvPr id="101381" name="Rectangle 6"/>
          <p:cNvSpPr>
            <a:spLocks noGrp="1" noChangeArrowheads="1"/>
          </p:cNvSpPr>
          <p:nvPr>
            <p:ph type="body" idx="1"/>
          </p:nvPr>
        </p:nvSpPr>
        <p:spPr>
          <a:xfrm>
            <a:off x="381000" y="1295400"/>
            <a:ext cx="8534400" cy="4114800"/>
          </a:xfrm>
          <a:noFill/>
        </p:spPr>
        <p:txBody>
          <a:bodyPr lIns="90488" tIns="44450" rIns="90488" bIns="44450"/>
          <a:lstStyle/>
          <a:p>
            <a:pPr algn="just" eaLnBrk="1" hangingPunct="1">
              <a:lnSpc>
                <a:spcPct val="90000"/>
              </a:lnSpc>
            </a:pPr>
            <a:r>
              <a:rPr lang="en-US" altLang="en-US" dirty="0"/>
              <a:t>Run a regression with returns on the stock in question plotted on the Y axis and returns on the market portfolio plotted on the X axis</a:t>
            </a:r>
          </a:p>
          <a:p>
            <a:pPr algn="just" eaLnBrk="1" hangingPunct="1">
              <a:lnSpc>
                <a:spcPct val="90000"/>
              </a:lnSpc>
            </a:pPr>
            <a:endParaRPr lang="en-US" altLang="en-US" dirty="0"/>
          </a:p>
          <a:p>
            <a:pPr algn="just" eaLnBrk="1" hangingPunct="1">
              <a:lnSpc>
                <a:spcPct val="90000"/>
              </a:lnSpc>
            </a:pPr>
            <a:r>
              <a:rPr lang="en-US" altLang="en-US" dirty="0"/>
              <a:t>The slope of the regression line, which measures relative volatility, is defined as the stock’s  beta coefficient, or </a:t>
            </a:r>
            <a:r>
              <a:rPr lang="el-GR" altLang="en-US" dirty="0"/>
              <a:t>β</a:t>
            </a:r>
            <a:endParaRPr lang="en-US" altLang="en-US" dirty="0"/>
          </a:p>
        </p:txBody>
      </p:sp>
    </p:spTree>
    <p:extLst>
      <p:ext uri="{BB962C8B-B14F-4D97-AF65-F5344CB8AC3E}">
        <p14:creationId xmlns:p14="http://schemas.microsoft.com/office/powerpoint/2010/main" val="23715452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585788" y="314325"/>
            <a:ext cx="8410575" cy="609600"/>
          </a:xfrm>
        </p:spPr>
        <p:txBody>
          <a:bodyPr/>
          <a:lstStyle/>
          <a:p>
            <a:pPr eaLnBrk="1" hangingPunct="1"/>
            <a:r>
              <a:rPr lang="en-US" altLang="en-US" sz="3200" dirty="0"/>
              <a:t>Calculating Beta for </a:t>
            </a:r>
            <a:r>
              <a:rPr lang="en-US" altLang="en-US" sz="3200" dirty="0" err="1"/>
              <a:t>DennisCo</a:t>
            </a:r>
            <a:r>
              <a:rPr lang="en-US" altLang="en-US" sz="3200" dirty="0"/>
              <a:t>.</a:t>
            </a:r>
            <a:br>
              <a:rPr lang="en-US" altLang="en-US" sz="3200" dirty="0"/>
            </a:br>
            <a:r>
              <a:rPr lang="en-US" altLang="en-US" sz="2400" dirty="0"/>
              <a:t>Data on Course Outline</a:t>
            </a:r>
          </a:p>
        </p:txBody>
      </p:sp>
      <p:sp>
        <p:nvSpPr>
          <p:cNvPr id="103427" name="Line 4"/>
          <p:cNvSpPr>
            <a:spLocks noChangeShapeType="1"/>
          </p:cNvSpPr>
          <p:nvPr/>
        </p:nvSpPr>
        <p:spPr bwMode="auto">
          <a:xfrm>
            <a:off x="1811338" y="5478463"/>
            <a:ext cx="396398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5"/>
          <p:cNvSpPr>
            <a:spLocks noChangeShapeType="1"/>
          </p:cNvSpPr>
          <p:nvPr/>
        </p:nvSpPr>
        <p:spPr bwMode="auto">
          <a:xfrm>
            <a:off x="1811338" y="4567238"/>
            <a:ext cx="3963987" cy="1587"/>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6"/>
          <p:cNvSpPr>
            <a:spLocks noChangeShapeType="1"/>
          </p:cNvSpPr>
          <p:nvPr/>
        </p:nvSpPr>
        <p:spPr bwMode="auto">
          <a:xfrm>
            <a:off x="1811338" y="2733675"/>
            <a:ext cx="3963987"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7"/>
          <p:cNvSpPr>
            <a:spLocks noChangeShapeType="1"/>
          </p:cNvSpPr>
          <p:nvPr/>
        </p:nvSpPr>
        <p:spPr bwMode="auto">
          <a:xfrm>
            <a:off x="1752600" y="1352550"/>
            <a:ext cx="3963988" cy="1588"/>
          </a:xfrm>
          <a:prstGeom prst="line">
            <a:avLst/>
          </a:prstGeom>
          <a:noFill/>
          <a:ln w="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8"/>
          <p:cNvSpPr>
            <a:spLocks noChangeShapeType="1"/>
          </p:cNvSpPr>
          <p:nvPr/>
        </p:nvSpPr>
        <p:spPr bwMode="auto">
          <a:xfrm>
            <a:off x="3792538" y="1809750"/>
            <a:ext cx="1587" cy="36687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2" name="Line 9"/>
          <p:cNvSpPr>
            <a:spLocks noChangeShapeType="1"/>
          </p:cNvSpPr>
          <p:nvPr/>
        </p:nvSpPr>
        <p:spPr bwMode="auto">
          <a:xfrm>
            <a:off x="3705225" y="5478463"/>
            <a:ext cx="176213"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3" name="Line 10"/>
          <p:cNvSpPr>
            <a:spLocks noChangeShapeType="1"/>
          </p:cNvSpPr>
          <p:nvPr/>
        </p:nvSpPr>
        <p:spPr bwMode="auto">
          <a:xfrm>
            <a:off x="3705225" y="4567238"/>
            <a:ext cx="176213"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4" name="Line 11"/>
          <p:cNvSpPr>
            <a:spLocks noChangeShapeType="1"/>
          </p:cNvSpPr>
          <p:nvPr/>
        </p:nvSpPr>
        <p:spPr bwMode="auto">
          <a:xfrm>
            <a:off x="3705225" y="3643313"/>
            <a:ext cx="176213"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12"/>
          <p:cNvSpPr>
            <a:spLocks noChangeShapeType="1"/>
          </p:cNvSpPr>
          <p:nvPr/>
        </p:nvSpPr>
        <p:spPr bwMode="auto">
          <a:xfrm>
            <a:off x="3705225" y="2733675"/>
            <a:ext cx="176213" cy="158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13"/>
          <p:cNvSpPr>
            <a:spLocks noChangeShapeType="1"/>
          </p:cNvSpPr>
          <p:nvPr/>
        </p:nvSpPr>
        <p:spPr bwMode="auto">
          <a:xfrm>
            <a:off x="3705225" y="1809750"/>
            <a:ext cx="176213" cy="1588"/>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14"/>
          <p:cNvSpPr>
            <a:spLocks noChangeShapeType="1"/>
          </p:cNvSpPr>
          <p:nvPr/>
        </p:nvSpPr>
        <p:spPr bwMode="auto">
          <a:xfrm>
            <a:off x="1811338" y="3643313"/>
            <a:ext cx="3963987" cy="1587"/>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15"/>
          <p:cNvSpPr>
            <a:spLocks noChangeShapeType="1"/>
          </p:cNvSpPr>
          <p:nvPr/>
        </p:nvSpPr>
        <p:spPr bwMode="auto">
          <a:xfrm flipV="1">
            <a:off x="1811338" y="3556000"/>
            <a:ext cx="1587" cy="1762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9" name="Line 16"/>
          <p:cNvSpPr>
            <a:spLocks noChangeShapeType="1"/>
          </p:cNvSpPr>
          <p:nvPr/>
        </p:nvSpPr>
        <p:spPr bwMode="auto">
          <a:xfrm flipV="1">
            <a:off x="2809875" y="3556000"/>
            <a:ext cx="1588" cy="1762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0" name="Line 17"/>
          <p:cNvSpPr>
            <a:spLocks noChangeShapeType="1"/>
          </p:cNvSpPr>
          <p:nvPr/>
        </p:nvSpPr>
        <p:spPr bwMode="auto">
          <a:xfrm flipV="1">
            <a:off x="3792538" y="3556000"/>
            <a:ext cx="1587" cy="1762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1" name="Line 18"/>
          <p:cNvSpPr>
            <a:spLocks noChangeShapeType="1"/>
          </p:cNvSpPr>
          <p:nvPr/>
        </p:nvSpPr>
        <p:spPr bwMode="auto">
          <a:xfrm flipV="1">
            <a:off x="4791075" y="3556000"/>
            <a:ext cx="1588" cy="1762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19"/>
          <p:cNvSpPr>
            <a:spLocks noChangeShapeType="1"/>
          </p:cNvSpPr>
          <p:nvPr/>
        </p:nvSpPr>
        <p:spPr bwMode="auto">
          <a:xfrm flipV="1">
            <a:off x="5775325" y="3556000"/>
            <a:ext cx="1588" cy="176213"/>
          </a:xfrm>
          <a:prstGeom prst="line">
            <a:avLst/>
          </a:prstGeom>
          <a:noFill/>
          <a:ln w="444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Freeform 20"/>
          <p:cNvSpPr>
            <a:spLocks/>
          </p:cNvSpPr>
          <p:nvPr/>
        </p:nvSpPr>
        <p:spPr bwMode="auto">
          <a:xfrm>
            <a:off x="4967288" y="1706563"/>
            <a:ext cx="206375" cy="204787"/>
          </a:xfrm>
          <a:custGeom>
            <a:avLst/>
            <a:gdLst>
              <a:gd name="T0" fmla="*/ 2147483646 w 130"/>
              <a:gd name="T1" fmla="*/ 0 h 129"/>
              <a:gd name="T2" fmla="*/ 2147483646 w 130"/>
              <a:gd name="T3" fmla="*/ 2147483646 h 129"/>
              <a:gd name="T4" fmla="*/ 2147483646 w 130"/>
              <a:gd name="T5" fmla="*/ 2147483646 h 129"/>
              <a:gd name="T6" fmla="*/ 0 w 130"/>
              <a:gd name="T7" fmla="*/ 2147483646 h 129"/>
              <a:gd name="T8" fmla="*/ 2147483646 w 130"/>
              <a:gd name="T9" fmla="*/ 0 h 129"/>
              <a:gd name="T10" fmla="*/ 0 60000 65536"/>
              <a:gd name="T11" fmla="*/ 0 60000 65536"/>
              <a:gd name="T12" fmla="*/ 0 60000 65536"/>
              <a:gd name="T13" fmla="*/ 0 60000 65536"/>
              <a:gd name="T14" fmla="*/ 0 60000 65536"/>
              <a:gd name="T15" fmla="*/ 0 w 130"/>
              <a:gd name="T16" fmla="*/ 0 h 129"/>
              <a:gd name="T17" fmla="*/ 130 w 130"/>
              <a:gd name="T18" fmla="*/ 129 h 129"/>
            </a:gdLst>
            <a:ahLst/>
            <a:cxnLst>
              <a:cxn ang="T10">
                <a:pos x="T0" y="T1"/>
              </a:cxn>
              <a:cxn ang="T11">
                <a:pos x="T2" y="T3"/>
              </a:cxn>
              <a:cxn ang="T12">
                <a:pos x="T4" y="T5"/>
              </a:cxn>
              <a:cxn ang="T13">
                <a:pos x="T6" y="T7"/>
              </a:cxn>
              <a:cxn ang="T14">
                <a:pos x="T8" y="T9"/>
              </a:cxn>
            </a:cxnLst>
            <a:rect l="T15" t="T16" r="T17" b="T18"/>
            <a:pathLst>
              <a:path w="130" h="129">
                <a:moveTo>
                  <a:pt x="65" y="0"/>
                </a:moveTo>
                <a:lnTo>
                  <a:pt x="130" y="65"/>
                </a:lnTo>
                <a:lnTo>
                  <a:pt x="65" y="129"/>
                </a:lnTo>
                <a:lnTo>
                  <a:pt x="0" y="65"/>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44" name="Freeform 21"/>
          <p:cNvSpPr>
            <a:spLocks/>
          </p:cNvSpPr>
          <p:nvPr/>
        </p:nvSpPr>
        <p:spPr bwMode="auto">
          <a:xfrm>
            <a:off x="4086225" y="4230688"/>
            <a:ext cx="206375" cy="204787"/>
          </a:xfrm>
          <a:custGeom>
            <a:avLst/>
            <a:gdLst>
              <a:gd name="T0" fmla="*/ 2147483646 w 130"/>
              <a:gd name="T1" fmla="*/ 0 h 129"/>
              <a:gd name="T2" fmla="*/ 2147483646 w 130"/>
              <a:gd name="T3" fmla="*/ 2147483646 h 129"/>
              <a:gd name="T4" fmla="*/ 2147483646 w 130"/>
              <a:gd name="T5" fmla="*/ 2147483646 h 129"/>
              <a:gd name="T6" fmla="*/ 0 w 130"/>
              <a:gd name="T7" fmla="*/ 2147483646 h 129"/>
              <a:gd name="T8" fmla="*/ 2147483646 w 130"/>
              <a:gd name="T9" fmla="*/ 0 h 129"/>
              <a:gd name="T10" fmla="*/ 0 60000 65536"/>
              <a:gd name="T11" fmla="*/ 0 60000 65536"/>
              <a:gd name="T12" fmla="*/ 0 60000 65536"/>
              <a:gd name="T13" fmla="*/ 0 60000 65536"/>
              <a:gd name="T14" fmla="*/ 0 60000 65536"/>
              <a:gd name="T15" fmla="*/ 0 w 130"/>
              <a:gd name="T16" fmla="*/ 0 h 129"/>
              <a:gd name="T17" fmla="*/ 130 w 130"/>
              <a:gd name="T18" fmla="*/ 129 h 129"/>
            </a:gdLst>
            <a:ahLst/>
            <a:cxnLst>
              <a:cxn ang="T10">
                <a:pos x="T0" y="T1"/>
              </a:cxn>
              <a:cxn ang="T11">
                <a:pos x="T2" y="T3"/>
              </a:cxn>
              <a:cxn ang="T12">
                <a:pos x="T4" y="T5"/>
              </a:cxn>
              <a:cxn ang="T13">
                <a:pos x="T6" y="T7"/>
              </a:cxn>
              <a:cxn ang="T14">
                <a:pos x="T8" y="T9"/>
              </a:cxn>
            </a:cxnLst>
            <a:rect l="T15" t="T16" r="T17" b="T18"/>
            <a:pathLst>
              <a:path w="130" h="129">
                <a:moveTo>
                  <a:pt x="65" y="0"/>
                </a:moveTo>
                <a:lnTo>
                  <a:pt x="130" y="65"/>
                </a:lnTo>
                <a:lnTo>
                  <a:pt x="65" y="129"/>
                </a:lnTo>
                <a:lnTo>
                  <a:pt x="0" y="65"/>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45" name="Freeform 22"/>
          <p:cNvSpPr>
            <a:spLocks/>
          </p:cNvSpPr>
          <p:nvPr/>
        </p:nvSpPr>
        <p:spPr bwMode="auto">
          <a:xfrm>
            <a:off x="3148013" y="4230688"/>
            <a:ext cx="204787" cy="204787"/>
          </a:xfrm>
          <a:custGeom>
            <a:avLst/>
            <a:gdLst>
              <a:gd name="T0" fmla="*/ 2147483646 w 129"/>
              <a:gd name="T1" fmla="*/ 0 h 129"/>
              <a:gd name="T2" fmla="*/ 2147483646 w 129"/>
              <a:gd name="T3" fmla="*/ 2147483646 h 129"/>
              <a:gd name="T4" fmla="*/ 2147483646 w 129"/>
              <a:gd name="T5" fmla="*/ 2147483646 h 129"/>
              <a:gd name="T6" fmla="*/ 0 w 129"/>
              <a:gd name="T7" fmla="*/ 2147483646 h 129"/>
              <a:gd name="T8" fmla="*/ 2147483646 w 129"/>
              <a:gd name="T9" fmla="*/ 0 h 129"/>
              <a:gd name="T10" fmla="*/ 0 60000 65536"/>
              <a:gd name="T11" fmla="*/ 0 60000 65536"/>
              <a:gd name="T12" fmla="*/ 0 60000 65536"/>
              <a:gd name="T13" fmla="*/ 0 60000 65536"/>
              <a:gd name="T14" fmla="*/ 0 60000 65536"/>
              <a:gd name="T15" fmla="*/ 0 w 129"/>
              <a:gd name="T16" fmla="*/ 0 h 129"/>
              <a:gd name="T17" fmla="*/ 129 w 129"/>
              <a:gd name="T18" fmla="*/ 129 h 129"/>
            </a:gdLst>
            <a:ahLst/>
            <a:cxnLst>
              <a:cxn ang="T10">
                <a:pos x="T0" y="T1"/>
              </a:cxn>
              <a:cxn ang="T11">
                <a:pos x="T2" y="T3"/>
              </a:cxn>
              <a:cxn ang="T12">
                <a:pos x="T4" y="T5"/>
              </a:cxn>
              <a:cxn ang="T13">
                <a:pos x="T6" y="T7"/>
              </a:cxn>
              <a:cxn ang="T14">
                <a:pos x="T8" y="T9"/>
              </a:cxn>
            </a:cxnLst>
            <a:rect l="T15" t="T16" r="T17" b="T18"/>
            <a:pathLst>
              <a:path w="129" h="129">
                <a:moveTo>
                  <a:pt x="64" y="0"/>
                </a:moveTo>
                <a:lnTo>
                  <a:pt x="129" y="65"/>
                </a:lnTo>
                <a:lnTo>
                  <a:pt x="64" y="129"/>
                </a:lnTo>
                <a:lnTo>
                  <a:pt x="0" y="65"/>
                </a:lnTo>
                <a:lnTo>
                  <a:pt x="64" y="0"/>
                </a:lnTo>
                <a:close/>
              </a:path>
            </a:pathLst>
          </a:custGeom>
          <a:solidFill>
            <a:srgbClr val="FF0000"/>
          </a:solidFill>
          <a:ln w="14288">
            <a:solidFill>
              <a:srgbClr val="FF0000"/>
            </a:solidFill>
            <a:round/>
            <a:headEnd/>
            <a:tailEnd/>
          </a:ln>
        </p:spPr>
        <p:txBody>
          <a:bodyPr/>
          <a:lstStyle/>
          <a:p>
            <a:endParaRPr lang="en-US"/>
          </a:p>
        </p:txBody>
      </p:sp>
      <p:sp>
        <p:nvSpPr>
          <p:cNvPr id="103446" name="Freeform 23"/>
          <p:cNvSpPr>
            <a:spLocks/>
          </p:cNvSpPr>
          <p:nvPr/>
        </p:nvSpPr>
        <p:spPr bwMode="auto">
          <a:xfrm>
            <a:off x="4438650" y="1941513"/>
            <a:ext cx="206375" cy="204787"/>
          </a:xfrm>
          <a:custGeom>
            <a:avLst/>
            <a:gdLst>
              <a:gd name="T0" fmla="*/ 2147483646 w 130"/>
              <a:gd name="T1" fmla="*/ 0 h 129"/>
              <a:gd name="T2" fmla="*/ 2147483646 w 130"/>
              <a:gd name="T3" fmla="*/ 2147483646 h 129"/>
              <a:gd name="T4" fmla="*/ 2147483646 w 130"/>
              <a:gd name="T5" fmla="*/ 2147483646 h 129"/>
              <a:gd name="T6" fmla="*/ 0 w 130"/>
              <a:gd name="T7" fmla="*/ 2147483646 h 129"/>
              <a:gd name="T8" fmla="*/ 2147483646 w 130"/>
              <a:gd name="T9" fmla="*/ 0 h 129"/>
              <a:gd name="T10" fmla="*/ 0 60000 65536"/>
              <a:gd name="T11" fmla="*/ 0 60000 65536"/>
              <a:gd name="T12" fmla="*/ 0 60000 65536"/>
              <a:gd name="T13" fmla="*/ 0 60000 65536"/>
              <a:gd name="T14" fmla="*/ 0 60000 65536"/>
              <a:gd name="T15" fmla="*/ 0 w 130"/>
              <a:gd name="T16" fmla="*/ 0 h 129"/>
              <a:gd name="T17" fmla="*/ 130 w 130"/>
              <a:gd name="T18" fmla="*/ 129 h 129"/>
            </a:gdLst>
            <a:ahLst/>
            <a:cxnLst>
              <a:cxn ang="T10">
                <a:pos x="T0" y="T1"/>
              </a:cxn>
              <a:cxn ang="T11">
                <a:pos x="T2" y="T3"/>
              </a:cxn>
              <a:cxn ang="T12">
                <a:pos x="T4" y="T5"/>
              </a:cxn>
              <a:cxn ang="T13">
                <a:pos x="T6" y="T7"/>
              </a:cxn>
              <a:cxn ang="T14">
                <a:pos x="T8" y="T9"/>
              </a:cxn>
            </a:cxnLst>
            <a:rect l="T15" t="T16" r="T17" b="T18"/>
            <a:pathLst>
              <a:path w="130" h="129">
                <a:moveTo>
                  <a:pt x="65" y="0"/>
                </a:moveTo>
                <a:lnTo>
                  <a:pt x="130" y="64"/>
                </a:lnTo>
                <a:lnTo>
                  <a:pt x="65" y="129"/>
                </a:lnTo>
                <a:lnTo>
                  <a:pt x="0" y="64"/>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47" name="Freeform 24"/>
          <p:cNvSpPr>
            <a:spLocks/>
          </p:cNvSpPr>
          <p:nvPr/>
        </p:nvSpPr>
        <p:spPr bwMode="auto">
          <a:xfrm>
            <a:off x="5305425" y="3086100"/>
            <a:ext cx="204788" cy="204788"/>
          </a:xfrm>
          <a:custGeom>
            <a:avLst/>
            <a:gdLst>
              <a:gd name="T0" fmla="*/ 2147483646 w 129"/>
              <a:gd name="T1" fmla="*/ 0 h 129"/>
              <a:gd name="T2" fmla="*/ 2147483646 w 129"/>
              <a:gd name="T3" fmla="*/ 2147483646 h 129"/>
              <a:gd name="T4" fmla="*/ 2147483646 w 129"/>
              <a:gd name="T5" fmla="*/ 2147483646 h 129"/>
              <a:gd name="T6" fmla="*/ 0 w 129"/>
              <a:gd name="T7" fmla="*/ 2147483646 h 129"/>
              <a:gd name="T8" fmla="*/ 2147483646 w 129"/>
              <a:gd name="T9" fmla="*/ 0 h 129"/>
              <a:gd name="T10" fmla="*/ 0 60000 65536"/>
              <a:gd name="T11" fmla="*/ 0 60000 65536"/>
              <a:gd name="T12" fmla="*/ 0 60000 65536"/>
              <a:gd name="T13" fmla="*/ 0 60000 65536"/>
              <a:gd name="T14" fmla="*/ 0 60000 65536"/>
              <a:gd name="T15" fmla="*/ 0 w 129"/>
              <a:gd name="T16" fmla="*/ 0 h 129"/>
              <a:gd name="T17" fmla="*/ 129 w 129"/>
              <a:gd name="T18" fmla="*/ 129 h 129"/>
            </a:gdLst>
            <a:ahLst/>
            <a:cxnLst>
              <a:cxn ang="T10">
                <a:pos x="T0" y="T1"/>
              </a:cxn>
              <a:cxn ang="T11">
                <a:pos x="T2" y="T3"/>
              </a:cxn>
              <a:cxn ang="T12">
                <a:pos x="T4" y="T5"/>
              </a:cxn>
              <a:cxn ang="T13">
                <a:pos x="T6" y="T7"/>
              </a:cxn>
              <a:cxn ang="T14">
                <a:pos x="T8" y="T9"/>
              </a:cxn>
            </a:cxnLst>
            <a:rect l="T15" t="T16" r="T17" b="T18"/>
            <a:pathLst>
              <a:path w="129" h="129">
                <a:moveTo>
                  <a:pt x="64" y="0"/>
                </a:moveTo>
                <a:lnTo>
                  <a:pt x="129" y="65"/>
                </a:lnTo>
                <a:lnTo>
                  <a:pt x="64" y="129"/>
                </a:lnTo>
                <a:lnTo>
                  <a:pt x="0" y="65"/>
                </a:lnTo>
                <a:lnTo>
                  <a:pt x="64" y="0"/>
                </a:lnTo>
                <a:close/>
              </a:path>
            </a:pathLst>
          </a:custGeom>
          <a:solidFill>
            <a:srgbClr val="FF0000"/>
          </a:solidFill>
          <a:ln w="14288">
            <a:solidFill>
              <a:srgbClr val="FF0000"/>
            </a:solidFill>
            <a:round/>
            <a:headEnd/>
            <a:tailEnd/>
          </a:ln>
        </p:spPr>
        <p:txBody>
          <a:bodyPr/>
          <a:lstStyle/>
          <a:p>
            <a:endParaRPr lang="en-US"/>
          </a:p>
        </p:txBody>
      </p:sp>
      <p:sp>
        <p:nvSpPr>
          <p:cNvPr id="103448" name="Freeform 25"/>
          <p:cNvSpPr>
            <a:spLocks/>
          </p:cNvSpPr>
          <p:nvPr/>
        </p:nvSpPr>
        <p:spPr bwMode="auto">
          <a:xfrm>
            <a:off x="4365625" y="2160588"/>
            <a:ext cx="204788" cy="206375"/>
          </a:xfrm>
          <a:custGeom>
            <a:avLst/>
            <a:gdLst>
              <a:gd name="T0" fmla="*/ 2147483646 w 129"/>
              <a:gd name="T1" fmla="*/ 0 h 130"/>
              <a:gd name="T2" fmla="*/ 2147483646 w 129"/>
              <a:gd name="T3" fmla="*/ 2147483646 h 130"/>
              <a:gd name="T4" fmla="*/ 2147483646 w 129"/>
              <a:gd name="T5" fmla="*/ 2147483646 h 130"/>
              <a:gd name="T6" fmla="*/ 0 w 129"/>
              <a:gd name="T7" fmla="*/ 2147483646 h 130"/>
              <a:gd name="T8" fmla="*/ 2147483646 w 129"/>
              <a:gd name="T9" fmla="*/ 0 h 130"/>
              <a:gd name="T10" fmla="*/ 0 60000 65536"/>
              <a:gd name="T11" fmla="*/ 0 60000 65536"/>
              <a:gd name="T12" fmla="*/ 0 60000 65536"/>
              <a:gd name="T13" fmla="*/ 0 60000 65536"/>
              <a:gd name="T14" fmla="*/ 0 60000 65536"/>
              <a:gd name="T15" fmla="*/ 0 w 129"/>
              <a:gd name="T16" fmla="*/ 0 h 130"/>
              <a:gd name="T17" fmla="*/ 129 w 129"/>
              <a:gd name="T18" fmla="*/ 130 h 130"/>
            </a:gdLst>
            <a:ahLst/>
            <a:cxnLst>
              <a:cxn ang="T10">
                <a:pos x="T0" y="T1"/>
              </a:cxn>
              <a:cxn ang="T11">
                <a:pos x="T2" y="T3"/>
              </a:cxn>
              <a:cxn ang="T12">
                <a:pos x="T4" y="T5"/>
              </a:cxn>
              <a:cxn ang="T13">
                <a:pos x="T6" y="T7"/>
              </a:cxn>
              <a:cxn ang="T14">
                <a:pos x="T8" y="T9"/>
              </a:cxn>
            </a:cxnLst>
            <a:rect l="T15" t="T16" r="T17" b="T18"/>
            <a:pathLst>
              <a:path w="129" h="130">
                <a:moveTo>
                  <a:pt x="65" y="0"/>
                </a:moveTo>
                <a:lnTo>
                  <a:pt x="129" y="65"/>
                </a:lnTo>
                <a:lnTo>
                  <a:pt x="65" y="130"/>
                </a:lnTo>
                <a:lnTo>
                  <a:pt x="0" y="65"/>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49" name="Freeform 26"/>
          <p:cNvSpPr>
            <a:spLocks/>
          </p:cNvSpPr>
          <p:nvPr/>
        </p:nvSpPr>
        <p:spPr bwMode="auto">
          <a:xfrm>
            <a:off x="4189413" y="3995738"/>
            <a:ext cx="206375" cy="204787"/>
          </a:xfrm>
          <a:custGeom>
            <a:avLst/>
            <a:gdLst>
              <a:gd name="T0" fmla="*/ 2147483646 w 130"/>
              <a:gd name="T1" fmla="*/ 0 h 129"/>
              <a:gd name="T2" fmla="*/ 2147483646 w 130"/>
              <a:gd name="T3" fmla="*/ 2147483646 h 129"/>
              <a:gd name="T4" fmla="*/ 2147483646 w 130"/>
              <a:gd name="T5" fmla="*/ 2147483646 h 129"/>
              <a:gd name="T6" fmla="*/ 0 w 130"/>
              <a:gd name="T7" fmla="*/ 2147483646 h 129"/>
              <a:gd name="T8" fmla="*/ 2147483646 w 130"/>
              <a:gd name="T9" fmla="*/ 0 h 129"/>
              <a:gd name="T10" fmla="*/ 0 60000 65536"/>
              <a:gd name="T11" fmla="*/ 0 60000 65536"/>
              <a:gd name="T12" fmla="*/ 0 60000 65536"/>
              <a:gd name="T13" fmla="*/ 0 60000 65536"/>
              <a:gd name="T14" fmla="*/ 0 60000 65536"/>
              <a:gd name="T15" fmla="*/ 0 w 130"/>
              <a:gd name="T16" fmla="*/ 0 h 129"/>
              <a:gd name="T17" fmla="*/ 130 w 130"/>
              <a:gd name="T18" fmla="*/ 129 h 129"/>
            </a:gdLst>
            <a:ahLst/>
            <a:cxnLst>
              <a:cxn ang="T10">
                <a:pos x="T0" y="T1"/>
              </a:cxn>
              <a:cxn ang="T11">
                <a:pos x="T2" y="T3"/>
              </a:cxn>
              <a:cxn ang="T12">
                <a:pos x="T4" y="T5"/>
              </a:cxn>
              <a:cxn ang="T13">
                <a:pos x="T6" y="T7"/>
              </a:cxn>
              <a:cxn ang="T14">
                <a:pos x="T8" y="T9"/>
              </a:cxn>
            </a:cxnLst>
            <a:rect l="T15" t="T16" r="T17" b="T18"/>
            <a:pathLst>
              <a:path w="130" h="129">
                <a:moveTo>
                  <a:pt x="65" y="0"/>
                </a:moveTo>
                <a:lnTo>
                  <a:pt x="130" y="65"/>
                </a:lnTo>
                <a:lnTo>
                  <a:pt x="65" y="129"/>
                </a:lnTo>
                <a:lnTo>
                  <a:pt x="0" y="65"/>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50" name="Freeform 27"/>
          <p:cNvSpPr>
            <a:spLocks/>
          </p:cNvSpPr>
          <p:nvPr/>
        </p:nvSpPr>
        <p:spPr bwMode="auto">
          <a:xfrm>
            <a:off x="3148013" y="4684713"/>
            <a:ext cx="204787" cy="206375"/>
          </a:xfrm>
          <a:custGeom>
            <a:avLst/>
            <a:gdLst>
              <a:gd name="T0" fmla="*/ 2147483646 w 129"/>
              <a:gd name="T1" fmla="*/ 0 h 130"/>
              <a:gd name="T2" fmla="*/ 2147483646 w 129"/>
              <a:gd name="T3" fmla="*/ 2147483646 h 130"/>
              <a:gd name="T4" fmla="*/ 2147483646 w 129"/>
              <a:gd name="T5" fmla="*/ 2147483646 h 130"/>
              <a:gd name="T6" fmla="*/ 0 w 129"/>
              <a:gd name="T7" fmla="*/ 2147483646 h 130"/>
              <a:gd name="T8" fmla="*/ 2147483646 w 129"/>
              <a:gd name="T9" fmla="*/ 0 h 130"/>
              <a:gd name="T10" fmla="*/ 0 60000 65536"/>
              <a:gd name="T11" fmla="*/ 0 60000 65536"/>
              <a:gd name="T12" fmla="*/ 0 60000 65536"/>
              <a:gd name="T13" fmla="*/ 0 60000 65536"/>
              <a:gd name="T14" fmla="*/ 0 60000 65536"/>
              <a:gd name="T15" fmla="*/ 0 w 129"/>
              <a:gd name="T16" fmla="*/ 0 h 130"/>
              <a:gd name="T17" fmla="*/ 129 w 129"/>
              <a:gd name="T18" fmla="*/ 130 h 130"/>
            </a:gdLst>
            <a:ahLst/>
            <a:cxnLst>
              <a:cxn ang="T10">
                <a:pos x="T0" y="T1"/>
              </a:cxn>
              <a:cxn ang="T11">
                <a:pos x="T2" y="T3"/>
              </a:cxn>
              <a:cxn ang="T12">
                <a:pos x="T4" y="T5"/>
              </a:cxn>
              <a:cxn ang="T13">
                <a:pos x="T6" y="T7"/>
              </a:cxn>
              <a:cxn ang="T14">
                <a:pos x="T8" y="T9"/>
              </a:cxn>
            </a:cxnLst>
            <a:rect l="T15" t="T16" r="T17" b="T18"/>
            <a:pathLst>
              <a:path w="129" h="130">
                <a:moveTo>
                  <a:pt x="64" y="0"/>
                </a:moveTo>
                <a:lnTo>
                  <a:pt x="129" y="65"/>
                </a:lnTo>
                <a:lnTo>
                  <a:pt x="64" y="130"/>
                </a:lnTo>
                <a:lnTo>
                  <a:pt x="0" y="65"/>
                </a:lnTo>
                <a:lnTo>
                  <a:pt x="64" y="0"/>
                </a:lnTo>
                <a:close/>
              </a:path>
            </a:pathLst>
          </a:custGeom>
          <a:solidFill>
            <a:srgbClr val="FF0000"/>
          </a:solidFill>
          <a:ln w="14288">
            <a:solidFill>
              <a:srgbClr val="FF0000"/>
            </a:solidFill>
            <a:round/>
            <a:headEnd/>
            <a:tailEnd/>
          </a:ln>
        </p:spPr>
        <p:txBody>
          <a:bodyPr/>
          <a:lstStyle/>
          <a:p>
            <a:endParaRPr lang="en-US"/>
          </a:p>
        </p:txBody>
      </p:sp>
      <p:sp>
        <p:nvSpPr>
          <p:cNvPr id="103451" name="Freeform 28"/>
          <p:cNvSpPr>
            <a:spLocks/>
          </p:cNvSpPr>
          <p:nvPr/>
        </p:nvSpPr>
        <p:spPr bwMode="auto">
          <a:xfrm>
            <a:off x="3044825" y="2395538"/>
            <a:ext cx="204788" cy="206375"/>
          </a:xfrm>
          <a:custGeom>
            <a:avLst/>
            <a:gdLst>
              <a:gd name="T0" fmla="*/ 2147483646 w 129"/>
              <a:gd name="T1" fmla="*/ 0 h 130"/>
              <a:gd name="T2" fmla="*/ 2147483646 w 129"/>
              <a:gd name="T3" fmla="*/ 2147483646 h 130"/>
              <a:gd name="T4" fmla="*/ 2147483646 w 129"/>
              <a:gd name="T5" fmla="*/ 2147483646 h 130"/>
              <a:gd name="T6" fmla="*/ 0 w 129"/>
              <a:gd name="T7" fmla="*/ 2147483646 h 130"/>
              <a:gd name="T8" fmla="*/ 2147483646 w 129"/>
              <a:gd name="T9" fmla="*/ 0 h 130"/>
              <a:gd name="T10" fmla="*/ 0 60000 65536"/>
              <a:gd name="T11" fmla="*/ 0 60000 65536"/>
              <a:gd name="T12" fmla="*/ 0 60000 65536"/>
              <a:gd name="T13" fmla="*/ 0 60000 65536"/>
              <a:gd name="T14" fmla="*/ 0 60000 65536"/>
              <a:gd name="T15" fmla="*/ 0 w 129"/>
              <a:gd name="T16" fmla="*/ 0 h 130"/>
              <a:gd name="T17" fmla="*/ 129 w 129"/>
              <a:gd name="T18" fmla="*/ 130 h 130"/>
            </a:gdLst>
            <a:ahLst/>
            <a:cxnLst>
              <a:cxn ang="T10">
                <a:pos x="T0" y="T1"/>
              </a:cxn>
              <a:cxn ang="T11">
                <a:pos x="T2" y="T3"/>
              </a:cxn>
              <a:cxn ang="T12">
                <a:pos x="T4" y="T5"/>
              </a:cxn>
              <a:cxn ang="T13">
                <a:pos x="T6" y="T7"/>
              </a:cxn>
              <a:cxn ang="T14">
                <a:pos x="T8" y="T9"/>
              </a:cxn>
            </a:cxnLst>
            <a:rect l="T15" t="T16" r="T17" b="T18"/>
            <a:pathLst>
              <a:path w="129" h="130">
                <a:moveTo>
                  <a:pt x="65" y="0"/>
                </a:moveTo>
                <a:lnTo>
                  <a:pt x="129" y="65"/>
                </a:lnTo>
                <a:lnTo>
                  <a:pt x="65" y="130"/>
                </a:lnTo>
                <a:lnTo>
                  <a:pt x="0" y="65"/>
                </a:lnTo>
                <a:lnTo>
                  <a:pt x="65" y="0"/>
                </a:lnTo>
                <a:close/>
              </a:path>
            </a:pathLst>
          </a:custGeom>
          <a:solidFill>
            <a:srgbClr val="FF0000"/>
          </a:solidFill>
          <a:ln w="14288">
            <a:solidFill>
              <a:srgbClr val="FF0000"/>
            </a:solidFill>
            <a:round/>
            <a:headEnd/>
            <a:tailEnd/>
          </a:ln>
        </p:spPr>
        <p:txBody>
          <a:bodyPr/>
          <a:lstStyle/>
          <a:p>
            <a:endParaRPr lang="en-US"/>
          </a:p>
        </p:txBody>
      </p:sp>
      <p:sp>
        <p:nvSpPr>
          <p:cNvPr id="103452" name="Line 29"/>
          <p:cNvSpPr>
            <a:spLocks noChangeShapeType="1"/>
          </p:cNvSpPr>
          <p:nvPr/>
        </p:nvSpPr>
        <p:spPr bwMode="auto">
          <a:xfrm flipV="1">
            <a:off x="3148013" y="2000250"/>
            <a:ext cx="2627312" cy="2024063"/>
          </a:xfrm>
          <a:prstGeom prst="line">
            <a:avLst/>
          </a:prstGeom>
          <a:noFill/>
          <a:ln w="444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3" name="Rectangle 30"/>
          <p:cNvSpPr>
            <a:spLocks noChangeArrowheads="1"/>
          </p:cNvSpPr>
          <p:nvPr/>
        </p:nvSpPr>
        <p:spPr bwMode="auto">
          <a:xfrm>
            <a:off x="3998913" y="4919663"/>
            <a:ext cx="3240087" cy="1042987"/>
          </a:xfrm>
          <a:prstGeom prst="rect">
            <a:avLst/>
          </a:prstGeom>
          <a:noFill/>
          <a:ln w="444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03454" name="Rectangle 31"/>
          <p:cNvSpPr>
            <a:spLocks noChangeArrowheads="1"/>
          </p:cNvSpPr>
          <p:nvPr/>
        </p:nvSpPr>
        <p:spPr bwMode="auto">
          <a:xfrm>
            <a:off x="4086225" y="5067300"/>
            <a:ext cx="1079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FF"/>
                </a:solidFill>
                <a:latin typeface="Arial" panose="020B0604020202020204" pitchFamily="34" charset="0"/>
              </a:rPr>
              <a:t>r</a:t>
            </a:r>
          </a:p>
        </p:txBody>
      </p:sp>
      <p:sp>
        <p:nvSpPr>
          <p:cNvPr id="103455" name="Rectangle 32"/>
          <p:cNvSpPr>
            <a:spLocks noChangeArrowheads="1"/>
          </p:cNvSpPr>
          <p:nvPr/>
        </p:nvSpPr>
        <p:spPr bwMode="auto">
          <a:xfrm>
            <a:off x="4248150" y="5184775"/>
            <a:ext cx="276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1500">
                <a:solidFill>
                  <a:srgbClr val="0000FF"/>
                </a:solidFill>
                <a:latin typeface="Arial" panose="020B0604020202020204" pitchFamily="34" charset="0"/>
              </a:rPr>
              <a:t>DC</a:t>
            </a:r>
            <a:endParaRPr lang="en-US" altLang="en-US" sz="2400" b="0">
              <a:latin typeface="Times New Roman" panose="02020603050405020304" pitchFamily="18" charset="0"/>
            </a:endParaRPr>
          </a:p>
        </p:txBody>
      </p:sp>
      <p:sp>
        <p:nvSpPr>
          <p:cNvPr id="103456" name="Rectangle 33"/>
          <p:cNvSpPr>
            <a:spLocks noChangeArrowheads="1"/>
          </p:cNvSpPr>
          <p:nvPr/>
        </p:nvSpPr>
        <p:spPr bwMode="auto">
          <a:xfrm>
            <a:off x="4687888" y="5067300"/>
            <a:ext cx="9715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FF"/>
                </a:solidFill>
                <a:latin typeface="Arial" panose="020B0604020202020204" pitchFamily="34" charset="0"/>
              </a:rPr>
              <a:t> = 0.83r</a:t>
            </a:r>
            <a:endParaRPr lang="en-US" altLang="en-US" sz="2400" b="0">
              <a:latin typeface="Times New Roman" panose="02020603050405020304" pitchFamily="18" charset="0"/>
            </a:endParaRPr>
          </a:p>
        </p:txBody>
      </p:sp>
      <p:sp>
        <p:nvSpPr>
          <p:cNvPr id="103457" name="Rectangle 34"/>
          <p:cNvSpPr>
            <a:spLocks noChangeArrowheads="1"/>
          </p:cNvSpPr>
          <p:nvPr/>
        </p:nvSpPr>
        <p:spPr bwMode="auto">
          <a:xfrm>
            <a:off x="5716588" y="5184775"/>
            <a:ext cx="2492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1500">
                <a:solidFill>
                  <a:srgbClr val="0000FF"/>
                </a:solidFill>
                <a:latin typeface="Arial" panose="020B0604020202020204" pitchFamily="34" charset="0"/>
              </a:rPr>
              <a:t>M</a:t>
            </a:r>
            <a:endParaRPr lang="en-US" altLang="en-US" sz="2400" b="0">
              <a:latin typeface="Times New Roman" panose="02020603050405020304" pitchFamily="18" charset="0"/>
            </a:endParaRPr>
          </a:p>
        </p:txBody>
      </p:sp>
      <p:sp>
        <p:nvSpPr>
          <p:cNvPr id="103458" name="Rectangle 35"/>
          <p:cNvSpPr>
            <a:spLocks noChangeArrowheads="1"/>
          </p:cNvSpPr>
          <p:nvPr/>
        </p:nvSpPr>
        <p:spPr bwMode="auto">
          <a:xfrm>
            <a:off x="5876925" y="5067300"/>
            <a:ext cx="9985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FF"/>
                </a:solidFill>
                <a:latin typeface="Arial" panose="020B0604020202020204" pitchFamily="34" charset="0"/>
              </a:rPr>
              <a:t> + 0.03</a:t>
            </a:r>
            <a:endParaRPr lang="en-US" altLang="en-US" sz="2400" b="0">
              <a:latin typeface="Times New Roman" panose="02020603050405020304" pitchFamily="18" charset="0"/>
            </a:endParaRPr>
          </a:p>
        </p:txBody>
      </p:sp>
      <p:sp>
        <p:nvSpPr>
          <p:cNvPr id="103459" name="Rectangle 36"/>
          <p:cNvSpPr>
            <a:spLocks noChangeArrowheads="1"/>
          </p:cNvSpPr>
          <p:nvPr/>
        </p:nvSpPr>
        <p:spPr bwMode="auto">
          <a:xfrm>
            <a:off x="4835525" y="5507038"/>
            <a:ext cx="3222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FF"/>
                </a:solidFill>
                <a:latin typeface="Arial" panose="020B0604020202020204" pitchFamily="34" charset="0"/>
              </a:rPr>
              <a:t>R</a:t>
            </a:r>
            <a:endParaRPr lang="en-US" altLang="en-US" sz="2400" b="0">
              <a:latin typeface="Times New Roman" panose="02020603050405020304" pitchFamily="18" charset="0"/>
            </a:endParaRPr>
          </a:p>
        </p:txBody>
      </p:sp>
      <p:sp>
        <p:nvSpPr>
          <p:cNvPr id="103460" name="Rectangle 37"/>
          <p:cNvSpPr>
            <a:spLocks noChangeArrowheads="1"/>
          </p:cNvSpPr>
          <p:nvPr/>
        </p:nvSpPr>
        <p:spPr bwMode="auto">
          <a:xfrm>
            <a:off x="5026025" y="5448300"/>
            <a:ext cx="190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1500">
                <a:solidFill>
                  <a:srgbClr val="0000FF"/>
                </a:solidFill>
                <a:latin typeface="Arial" panose="020B0604020202020204" pitchFamily="34" charset="0"/>
              </a:rPr>
              <a:t>2</a:t>
            </a:r>
            <a:endParaRPr lang="en-US" altLang="en-US" sz="2400" b="0">
              <a:latin typeface="Times New Roman" panose="02020603050405020304" pitchFamily="18" charset="0"/>
            </a:endParaRPr>
          </a:p>
        </p:txBody>
      </p:sp>
      <p:sp>
        <p:nvSpPr>
          <p:cNvPr id="103461" name="Rectangle 38"/>
          <p:cNvSpPr>
            <a:spLocks noChangeArrowheads="1"/>
          </p:cNvSpPr>
          <p:nvPr/>
        </p:nvSpPr>
        <p:spPr bwMode="auto">
          <a:xfrm>
            <a:off x="5129213" y="5507038"/>
            <a:ext cx="9985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FF"/>
                </a:solidFill>
                <a:latin typeface="Arial" panose="020B0604020202020204" pitchFamily="34" charset="0"/>
              </a:rPr>
              <a:t> = 0.36</a:t>
            </a:r>
            <a:endParaRPr lang="en-US" altLang="en-US" sz="2400" b="0">
              <a:latin typeface="Times New Roman" panose="02020603050405020304" pitchFamily="18" charset="0"/>
            </a:endParaRPr>
          </a:p>
        </p:txBody>
      </p:sp>
      <p:sp>
        <p:nvSpPr>
          <p:cNvPr id="103462" name="Rectangle 39"/>
          <p:cNvSpPr>
            <a:spLocks noChangeArrowheads="1"/>
          </p:cNvSpPr>
          <p:nvPr/>
        </p:nvSpPr>
        <p:spPr bwMode="auto">
          <a:xfrm>
            <a:off x="2913063" y="5316538"/>
            <a:ext cx="792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-40%</a:t>
            </a:r>
            <a:endParaRPr lang="en-US" altLang="en-US" sz="2400" b="0">
              <a:latin typeface="Times New Roman" panose="02020603050405020304" pitchFamily="18" charset="0"/>
            </a:endParaRPr>
          </a:p>
        </p:txBody>
      </p:sp>
      <p:sp>
        <p:nvSpPr>
          <p:cNvPr id="103463" name="Rectangle 40"/>
          <p:cNvSpPr>
            <a:spLocks noChangeArrowheads="1"/>
          </p:cNvSpPr>
          <p:nvPr/>
        </p:nvSpPr>
        <p:spPr bwMode="auto">
          <a:xfrm>
            <a:off x="2913063" y="4406900"/>
            <a:ext cx="792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-20%</a:t>
            </a:r>
            <a:endParaRPr lang="en-US" altLang="en-US" sz="2400" b="0">
              <a:latin typeface="Times New Roman" panose="02020603050405020304" pitchFamily="18" charset="0"/>
            </a:endParaRPr>
          </a:p>
        </p:txBody>
      </p:sp>
      <p:sp>
        <p:nvSpPr>
          <p:cNvPr id="103464" name="Rectangle 41"/>
          <p:cNvSpPr>
            <a:spLocks noChangeArrowheads="1"/>
          </p:cNvSpPr>
          <p:nvPr/>
        </p:nvSpPr>
        <p:spPr bwMode="auto">
          <a:xfrm>
            <a:off x="3360738" y="3254375"/>
            <a:ext cx="542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0%</a:t>
            </a:r>
            <a:endParaRPr lang="en-US" altLang="en-US" sz="2400" b="0">
              <a:latin typeface="Times New Roman" panose="02020603050405020304" pitchFamily="18" charset="0"/>
            </a:endParaRPr>
          </a:p>
        </p:txBody>
      </p:sp>
      <p:sp>
        <p:nvSpPr>
          <p:cNvPr id="103465" name="Rectangle 42"/>
          <p:cNvSpPr>
            <a:spLocks noChangeArrowheads="1"/>
          </p:cNvSpPr>
          <p:nvPr/>
        </p:nvSpPr>
        <p:spPr bwMode="auto">
          <a:xfrm>
            <a:off x="3000375" y="2571750"/>
            <a:ext cx="704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20%</a:t>
            </a:r>
            <a:endParaRPr lang="en-US" altLang="en-US" sz="2400" b="0">
              <a:latin typeface="Times New Roman" panose="02020603050405020304" pitchFamily="18" charset="0"/>
            </a:endParaRPr>
          </a:p>
        </p:txBody>
      </p:sp>
      <p:sp>
        <p:nvSpPr>
          <p:cNvPr id="103466" name="Rectangle 43"/>
          <p:cNvSpPr>
            <a:spLocks noChangeArrowheads="1"/>
          </p:cNvSpPr>
          <p:nvPr/>
        </p:nvSpPr>
        <p:spPr bwMode="auto">
          <a:xfrm>
            <a:off x="3000375" y="1647825"/>
            <a:ext cx="704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40%</a:t>
            </a:r>
            <a:endParaRPr lang="en-US" altLang="en-US" sz="2400" b="0">
              <a:latin typeface="Times New Roman" panose="02020603050405020304" pitchFamily="18" charset="0"/>
            </a:endParaRPr>
          </a:p>
        </p:txBody>
      </p:sp>
      <p:sp>
        <p:nvSpPr>
          <p:cNvPr id="103467" name="Rectangle 44"/>
          <p:cNvSpPr>
            <a:spLocks noChangeArrowheads="1"/>
          </p:cNvSpPr>
          <p:nvPr/>
        </p:nvSpPr>
        <p:spPr bwMode="auto">
          <a:xfrm>
            <a:off x="1489075" y="3892550"/>
            <a:ext cx="7921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-40%</a:t>
            </a:r>
            <a:endParaRPr lang="en-US" altLang="en-US" sz="2400" b="0">
              <a:latin typeface="Times New Roman" panose="02020603050405020304" pitchFamily="18" charset="0"/>
            </a:endParaRPr>
          </a:p>
        </p:txBody>
      </p:sp>
      <p:sp>
        <p:nvSpPr>
          <p:cNvPr id="103468" name="Rectangle 45"/>
          <p:cNvSpPr>
            <a:spLocks noChangeArrowheads="1"/>
          </p:cNvSpPr>
          <p:nvPr/>
        </p:nvSpPr>
        <p:spPr bwMode="auto">
          <a:xfrm>
            <a:off x="2487613" y="3892550"/>
            <a:ext cx="7921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-20%</a:t>
            </a:r>
            <a:endParaRPr lang="en-US" altLang="en-US" sz="2400" b="0">
              <a:latin typeface="Times New Roman" panose="02020603050405020304" pitchFamily="18" charset="0"/>
            </a:endParaRPr>
          </a:p>
        </p:txBody>
      </p:sp>
      <p:sp>
        <p:nvSpPr>
          <p:cNvPr id="103469" name="Rectangle 46"/>
          <p:cNvSpPr>
            <a:spLocks noChangeArrowheads="1"/>
          </p:cNvSpPr>
          <p:nvPr/>
        </p:nvSpPr>
        <p:spPr bwMode="auto">
          <a:xfrm>
            <a:off x="3587750" y="3892550"/>
            <a:ext cx="5429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0%</a:t>
            </a:r>
            <a:endParaRPr lang="en-US" altLang="en-US" sz="2400" b="0">
              <a:latin typeface="Times New Roman" panose="02020603050405020304" pitchFamily="18" charset="0"/>
            </a:endParaRPr>
          </a:p>
        </p:txBody>
      </p:sp>
      <p:sp>
        <p:nvSpPr>
          <p:cNvPr id="103470" name="Rectangle 47"/>
          <p:cNvSpPr>
            <a:spLocks noChangeArrowheads="1"/>
          </p:cNvSpPr>
          <p:nvPr/>
        </p:nvSpPr>
        <p:spPr bwMode="auto">
          <a:xfrm>
            <a:off x="4513263" y="3892550"/>
            <a:ext cx="704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20%</a:t>
            </a:r>
            <a:endParaRPr lang="en-US" altLang="en-US" sz="2400" b="0">
              <a:latin typeface="Times New Roman" panose="02020603050405020304" pitchFamily="18" charset="0"/>
            </a:endParaRPr>
          </a:p>
        </p:txBody>
      </p:sp>
      <p:sp>
        <p:nvSpPr>
          <p:cNvPr id="103471" name="Rectangle 48"/>
          <p:cNvSpPr>
            <a:spLocks noChangeArrowheads="1"/>
          </p:cNvSpPr>
          <p:nvPr/>
        </p:nvSpPr>
        <p:spPr bwMode="auto">
          <a:xfrm>
            <a:off x="5495925" y="3892550"/>
            <a:ext cx="704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40%</a:t>
            </a:r>
            <a:endParaRPr lang="en-US" altLang="en-US" sz="2400" b="0">
              <a:latin typeface="Times New Roman" panose="02020603050405020304" pitchFamily="18" charset="0"/>
            </a:endParaRPr>
          </a:p>
        </p:txBody>
      </p:sp>
      <p:sp>
        <p:nvSpPr>
          <p:cNvPr id="103472" name="Rectangle 49"/>
          <p:cNvSpPr>
            <a:spLocks noChangeArrowheads="1"/>
          </p:cNvSpPr>
          <p:nvPr/>
        </p:nvSpPr>
        <p:spPr bwMode="auto">
          <a:xfrm>
            <a:off x="6069013" y="3467100"/>
            <a:ext cx="10795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200">
                <a:solidFill>
                  <a:srgbClr val="000000"/>
                </a:solidFill>
                <a:latin typeface="Arial" panose="020B0604020202020204" pitchFamily="34" charset="0"/>
              </a:rPr>
              <a:t>r</a:t>
            </a:r>
            <a:endParaRPr lang="en-US" altLang="en-US" sz="2400" b="0">
              <a:latin typeface="Times New Roman" panose="02020603050405020304" pitchFamily="18" charset="0"/>
            </a:endParaRPr>
          </a:p>
        </p:txBody>
      </p:sp>
      <p:sp>
        <p:nvSpPr>
          <p:cNvPr id="103473" name="Rectangle 50"/>
          <p:cNvSpPr>
            <a:spLocks noChangeArrowheads="1"/>
          </p:cNvSpPr>
          <p:nvPr/>
        </p:nvSpPr>
        <p:spPr bwMode="auto">
          <a:xfrm>
            <a:off x="6229350" y="3584575"/>
            <a:ext cx="2492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1500">
                <a:solidFill>
                  <a:srgbClr val="000000"/>
                </a:solidFill>
                <a:latin typeface="Arial" panose="020B0604020202020204" pitchFamily="34" charset="0"/>
              </a:rPr>
              <a:t>M</a:t>
            </a:r>
            <a:endParaRPr lang="en-US" altLang="en-US" sz="2400" b="0">
              <a:latin typeface="Times New Roman" panose="02020603050405020304" pitchFamily="18" charset="0"/>
            </a:endParaRPr>
          </a:p>
        </p:txBody>
      </p:sp>
      <p:sp>
        <p:nvSpPr>
          <p:cNvPr id="103474" name="Rectangle 53"/>
          <p:cNvSpPr>
            <a:spLocks noChangeArrowheads="1"/>
          </p:cNvSpPr>
          <p:nvPr/>
        </p:nvSpPr>
        <p:spPr bwMode="auto">
          <a:xfrm>
            <a:off x="971550" y="1459706"/>
            <a:ext cx="6553200" cy="480853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03475" name="Rectangle 54"/>
          <p:cNvSpPr>
            <a:spLocks noChangeArrowheads="1"/>
          </p:cNvSpPr>
          <p:nvPr/>
        </p:nvSpPr>
        <p:spPr bwMode="auto">
          <a:xfrm>
            <a:off x="5876926" y="1797070"/>
            <a:ext cx="31194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1800" dirty="0">
                <a:latin typeface="Tahoma" panose="020B0604030504040204" pitchFamily="34" charset="0"/>
              </a:rPr>
              <a:t>In this example, </a:t>
            </a:r>
            <a:r>
              <a:rPr lang="el-GR" altLang="en-US" sz="1800" dirty="0">
                <a:latin typeface="Tahoma" panose="020B0604030504040204" pitchFamily="34" charset="0"/>
              </a:rPr>
              <a:t>β</a:t>
            </a:r>
            <a:r>
              <a:rPr lang="en-US" altLang="en-US" sz="1800" dirty="0">
                <a:latin typeface="Tahoma" panose="020B0604030504040204" pitchFamily="34" charset="0"/>
              </a:rPr>
              <a:t> = 0.83</a:t>
            </a:r>
          </a:p>
        </p:txBody>
      </p:sp>
      <p:sp>
        <p:nvSpPr>
          <p:cNvPr id="53" name="TextBox 52">
            <a:extLst>
              <a:ext uri="{FF2B5EF4-FFF2-40B4-BE49-F238E27FC236}">
                <a16:creationId xmlns:a16="http://schemas.microsoft.com/office/drawing/2014/main" id="{6E8EC6B7-8FD8-492F-A184-49BB20C338EA}"/>
              </a:ext>
            </a:extLst>
          </p:cNvPr>
          <p:cNvSpPr txBox="1"/>
          <p:nvPr/>
        </p:nvSpPr>
        <p:spPr>
          <a:xfrm>
            <a:off x="219075" y="977900"/>
            <a:ext cx="9685336" cy="523220"/>
          </a:xfrm>
          <a:prstGeom prst="rect">
            <a:avLst/>
          </a:prstGeom>
          <a:noFill/>
        </p:spPr>
        <p:txBody>
          <a:bodyPr wrap="square">
            <a:spAutoFit/>
          </a:bodyPr>
          <a:lstStyle/>
          <a:p>
            <a:r>
              <a:rPr lang="en-US" sz="2800" dirty="0">
                <a:solidFill>
                  <a:srgbClr val="0000FF"/>
                </a:solidFill>
                <a:hlinkClick r:id="rId3">
                  <a:extLst>
                    <a:ext uri="{A12FA001-AC4F-418D-AE19-62706E023703}">
                      <ahyp:hlinkClr xmlns:ahyp="http://schemas.microsoft.com/office/drawing/2018/hyperlinkcolor" val="tx"/>
                    </a:ext>
                  </a:extLst>
                </a:hlinkClick>
              </a:rPr>
              <a:t>Estimating Beta</a:t>
            </a:r>
            <a:endParaRPr lang="en-US" sz="2800" dirty="0">
              <a:solidFill>
                <a:srgbClr val="0000FF"/>
              </a:solidFill>
            </a:endParaRPr>
          </a:p>
        </p:txBody>
      </p:sp>
    </p:spTree>
    <p:extLst>
      <p:ext uri="{BB962C8B-B14F-4D97-AF65-F5344CB8AC3E}">
        <p14:creationId xmlns:p14="http://schemas.microsoft.com/office/powerpoint/2010/main" val="7522571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23900" y="381000"/>
            <a:ext cx="7696200" cy="1143000"/>
          </a:xfrm>
        </p:spPr>
        <p:txBody>
          <a:bodyPr/>
          <a:lstStyle/>
          <a:p>
            <a:pPr eaLnBrk="1" hangingPunct="1"/>
            <a:r>
              <a:rPr lang="en-US" altLang="en-US" sz="3200"/>
              <a:t>Beta Coefficients for Selected Companies</a:t>
            </a:r>
            <a:br>
              <a:rPr lang="en-US" altLang="en-US" sz="3200"/>
            </a:br>
            <a:endParaRPr lang="en-US" altLang="en-US" sz="3200"/>
          </a:p>
        </p:txBody>
      </p:sp>
      <p:pic>
        <p:nvPicPr>
          <p:cNvPr id="2" name="Picture 1">
            <a:extLst>
              <a:ext uri="{FF2B5EF4-FFF2-40B4-BE49-F238E27FC236}">
                <a16:creationId xmlns:a16="http://schemas.microsoft.com/office/drawing/2014/main" id="{B1CA6923-E08F-4478-A543-CB0D333DE956}"/>
              </a:ext>
            </a:extLst>
          </p:cNvPr>
          <p:cNvPicPr>
            <a:picLocks noChangeAspect="1"/>
          </p:cNvPicPr>
          <p:nvPr/>
        </p:nvPicPr>
        <p:blipFill>
          <a:blip r:embed="rId3"/>
          <a:stretch>
            <a:fillRect/>
          </a:stretch>
        </p:blipFill>
        <p:spPr>
          <a:xfrm>
            <a:off x="609600" y="1295400"/>
            <a:ext cx="7848937" cy="5334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733425" y="203200"/>
            <a:ext cx="6858000" cy="841375"/>
          </a:xfrm>
        </p:spPr>
        <p:txBody>
          <a:bodyPr/>
          <a:lstStyle/>
          <a:p>
            <a:pPr eaLnBrk="1" hangingPunct="1"/>
            <a:r>
              <a:rPr lang="en-US" altLang="en-US"/>
              <a:t>Portfolio Beta</a:t>
            </a:r>
          </a:p>
        </p:txBody>
      </p:sp>
      <p:sp>
        <p:nvSpPr>
          <p:cNvPr id="77827" name="Rectangle 3"/>
          <p:cNvSpPr>
            <a:spLocks noChangeArrowheads="1"/>
          </p:cNvSpPr>
          <p:nvPr/>
        </p:nvSpPr>
        <p:spPr bwMode="auto">
          <a:xfrm>
            <a:off x="609600" y="1219200"/>
            <a:ext cx="802957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tabLst>
                <a:tab pos="511175" algn="l"/>
              </a:tabLst>
              <a:defRPr sz="3200" b="1">
                <a:solidFill>
                  <a:schemeClr val="tx1"/>
                </a:solidFill>
                <a:latin typeface="Adobe Gothic Std B" pitchFamily="34" charset="-128"/>
                <a:ea typeface="Adobe Gothic Std B" pitchFamily="34" charset="-128"/>
              </a:defRPr>
            </a:lvl1pPr>
            <a:lvl2pPr marL="742950" indent="-285750">
              <a:spcBef>
                <a:spcPct val="20000"/>
              </a:spcBef>
              <a:buChar char="–"/>
              <a:tabLst>
                <a:tab pos="511175" algn="l"/>
              </a:tabLst>
              <a:defRPr sz="2800" b="1">
                <a:solidFill>
                  <a:schemeClr val="tx1"/>
                </a:solidFill>
                <a:latin typeface="Adobe Gothic Std B" pitchFamily="34" charset="-128"/>
                <a:ea typeface="Adobe Gothic Std B" pitchFamily="34" charset="-128"/>
              </a:defRPr>
            </a:lvl2pPr>
            <a:lvl3pPr marL="1143000" indent="-228600">
              <a:spcBef>
                <a:spcPct val="20000"/>
              </a:spcBef>
              <a:buChar char="•"/>
              <a:tabLst>
                <a:tab pos="511175" algn="l"/>
              </a:tabLst>
              <a:defRPr sz="2400" b="1">
                <a:solidFill>
                  <a:schemeClr val="tx1"/>
                </a:solidFill>
                <a:latin typeface="Adobe Gothic Std B" pitchFamily="34" charset="-128"/>
                <a:ea typeface="Adobe Gothic Std B" pitchFamily="34" charset="-128"/>
              </a:defRPr>
            </a:lvl3pPr>
            <a:lvl4pPr marL="1600200" indent="-228600">
              <a:spcBef>
                <a:spcPct val="20000"/>
              </a:spcBef>
              <a:buChar char="–"/>
              <a:tabLst>
                <a:tab pos="511175" algn="l"/>
              </a:tabLst>
              <a:defRPr sz="2000" b="1">
                <a:solidFill>
                  <a:schemeClr val="tx1"/>
                </a:solidFill>
                <a:latin typeface="Adobe Gothic Std B" pitchFamily="34" charset="-128"/>
                <a:ea typeface="Adobe Gothic Std B" pitchFamily="34" charset="-128"/>
              </a:defRPr>
            </a:lvl4pPr>
            <a:lvl5pPr marL="2057400" indent="-228600">
              <a:spcBef>
                <a:spcPct val="20000"/>
              </a:spcBef>
              <a:buChar char="»"/>
              <a:tabLst>
                <a:tab pos="511175" algn="l"/>
              </a:tabLst>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tabLst>
                <a:tab pos="511175" algn="l"/>
              </a:tabLst>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tabLst>
                <a:tab pos="511175" algn="l"/>
              </a:tabLst>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tabLst>
                <a:tab pos="511175" algn="l"/>
              </a:tabLst>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tabLst>
                <a:tab pos="511175" algn="l"/>
              </a:tabLst>
              <a:defRPr sz="2000" b="1">
                <a:solidFill>
                  <a:schemeClr val="tx1"/>
                </a:solidFill>
                <a:latin typeface="Adobe Gothic Std B" pitchFamily="34" charset="-128"/>
                <a:ea typeface="Adobe Gothic Std B" pitchFamily="34" charset="-128"/>
              </a:defRPr>
            </a:lvl9pPr>
          </a:lstStyle>
          <a:p>
            <a:pPr>
              <a:spcBef>
                <a:spcPct val="0"/>
              </a:spcBef>
              <a:buFontTx/>
              <a:buNone/>
            </a:pPr>
            <a:r>
              <a:rPr lang="el-GR" altLang="en-US"/>
              <a:t>β</a:t>
            </a:r>
            <a:r>
              <a:rPr lang="en-US" altLang="en-US" baseline="-25000"/>
              <a:t>p</a:t>
            </a:r>
            <a:r>
              <a:rPr lang="en-US" altLang="en-US"/>
              <a:t>	= Weighted average of the Betas of the 	   assets in the portfolio</a:t>
            </a:r>
          </a:p>
          <a:p>
            <a:pPr>
              <a:spcBef>
                <a:spcPct val="0"/>
              </a:spcBef>
              <a:buFontTx/>
              <a:buNone/>
            </a:pPr>
            <a:r>
              <a:rPr lang="en-US" altLang="en-US"/>
              <a:t>Weights (w</a:t>
            </a:r>
            <a:r>
              <a:rPr lang="en-US" altLang="en-US" baseline="-25000"/>
              <a:t>j</a:t>
            </a:r>
            <a:r>
              <a:rPr lang="en-US" altLang="en-US"/>
              <a:t>)= % of portfolio invested in asset j</a:t>
            </a:r>
            <a:r>
              <a:rPr lang="en-US" altLang="en-US">
                <a:latin typeface="Arial" panose="020B0604020202020204" pitchFamily="34" charset="0"/>
                <a:cs typeface="Arial" panose="020B0604020202020204" pitchFamily="34" charset="0"/>
              </a:rPr>
              <a:t>	</a:t>
            </a:r>
          </a:p>
          <a:p>
            <a:pPr>
              <a:spcBef>
                <a:spcPct val="0"/>
              </a:spcBef>
              <a:buFontTx/>
              <a:buNone/>
            </a:pPr>
            <a:r>
              <a:rPr lang="en-US" altLang="en-US">
                <a:latin typeface="Arial" panose="020B0604020202020204" pitchFamily="34" charset="0"/>
                <a:cs typeface="Arial" panose="020B0604020202020204" pitchFamily="34" charset="0"/>
              </a:rPr>
              <a:t>	</a:t>
            </a:r>
          </a:p>
        </p:txBody>
      </p:sp>
      <p:graphicFrame>
        <p:nvGraphicFramePr>
          <p:cNvPr id="77828" name="Object 4"/>
          <p:cNvGraphicFramePr>
            <a:graphicFrameLocks noChangeAspect="1"/>
          </p:cNvGraphicFramePr>
          <p:nvPr>
            <p:extLst>
              <p:ext uri="{D42A27DB-BD31-4B8C-83A1-F6EECF244321}">
                <p14:modId xmlns:p14="http://schemas.microsoft.com/office/powerpoint/2010/main" val="2128351915"/>
              </p:ext>
            </p:extLst>
          </p:nvPr>
        </p:nvGraphicFramePr>
        <p:xfrm>
          <a:off x="2362200" y="3505200"/>
          <a:ext cx="3810000" cy="1905000"/>
        </p:xfrm>
        <a:graphic>
          <a:graphicData uri="http://schemas.openxmlformats.org/presentationml/2006/ole">
            <mc:AlternateContent xmlns:mc="http://schemas.openxmlformats.org/markup-compatibility/2006">
              <mc:Choice xmlns:v="urn:schemas-microsoft-com:vml" Requires="v">
                <p:oleObj spid="_x0000_s77840" name="Equation" r:id="rId4" imgW="863225" imgH="444307" progId="Equation.3">
                  <p:embed/>
                </p:oleObj>
              </mc:Choice>
              <mc:Fallback>
                <p:oleObj name="Equation" r:id="rId4" imgW="863225" imgH="444307"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5052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auto">
          <a:xfrm>
            <a:off x="76200" y="136525"/>
            <a:ext cx="8686800" cy="1295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a:latin typeface="Cambria" charset="0"/>
              </a:rPr>
              <a:t>Quick Quiz:</a:t>
            </a:r>
            <a:br>
              <a:rPr lang="en-US" sz="4000" dirty="0">
                <a:latin typeface="Cambria" charset="0"/>
              </a:rPr>
            </a:br>
            <a:r>
              <a:rPr lang="en-US" sz="4000" dirty="0">
                <a:latin typeface="Cambria" charset="0"/>
              </a:rPr>
              <a:t>Total vs. Systematic Risk</a:t>
            </a:r>
          </a:p>
        </p:txBody>
      </p:sp>
      <p:sp>
        <p:nvSpPr>
          <p:cNvPr id="67586" name="Rectangle 3"/>
          <p:cNvSpPr>
            <a:spLocks noGrp="1" noChangeArrowheads="1"/>
          </p:cNvSpPr>
          <p:nvPr>
            <p:ph idx="1"/>
          </p:nvPr>
        </p:nvSpPr>
        <p:spPr bwMode="auto">
          <a:xfrm>
            <a:off x="298622" y="1650872"/>
            <a:ext cx="7696200" cy="4343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dirty="0">
                <a:latin typeface="Calibri" charset="0"/>
              </a:rPr>
              <a:t>Consider the following information:</a:t>
            </a:r>
          </a:p>
          <a:p>
            <a:pPr lvl="1" eaLnBrk="1" hangingPunct="1">
              <a:buFontTx/>
              <a:buNone/>
            </a:pPr>
            <a:r>
              <a:rPr lang="en-US" dirty="0">
                <a:latin typeface="Calibri" charset="0"/>
              </a:rPr>
              <a:t>   	</a:t>
            </a:r>
            <a:r>
              <a:rPr lang="en-US" sz="2400" dirty="0">
                <a:latin typeface="Calibri" charset="0"/>
              </a:rPr>
              <a:t>		Standard Deviation		Beta</a:t>
            </a:r>
          </a:p>
          <a:p>
            <a:pPr lvl="1" eaLnBrk="1" hangingPunct="1">
              <a:buFontTx/>
              <a:buNone/>
            </a:pPr>
            <a:r>
              <a:rPr lang="en-US" sz="2400" dirty="0">
                <a:latin typeface="Calibri" charset="0"/>
              </a:rPr>
              <a:t>	Security C		20%			1.25</a:t>
            </a:r>
          </a:p>
          <a:p>
            <a:pPr lvl="1" eaLnBrk="1" hangingPunct="1">
              <a:buFontTx/>
              <a:buNone/>
            </a:pPr>
            <a:r>
              <a:rPr lang="en-US" sz="2400" dirty="0">
                <a:latin typeface="Calibri" charset="0"/>
              </a:rPr>
              <a:t>	Security K		30%			0.95</a:t>
            </a:r>
          </a:p>
          <a:p>
            <a:pPr eaLnBrk="1" hangingPunct="1"/>
            <a:endParaRPr lang="en-US" sz="1400" dirty="0">
              <a:latin typeface="Calibri" charset="0"/>
            </a:endParaRPr>
          </a:p>
          <a:p>
            <a:pPr eaLnBrk="1" hangingPunct="1"/>
            <a:r>
              <a:rPr lang="en-US" sz="3000" dirty="0">
                <a:latin typeface="Calibri" charset="0"/>
              </a:rPr>
              <a:t>Which security has more total risk?</a:t>
            </a:r>
          </a:p>
          <a:p>
            <a:pPr eaLnBrk="1" hangingPunct="1"/>
            <a:r>
              <a:rPr lang="en-US" sz="3000" dirty="0">
                <a:latin typeface="Calibri" charset="0"/>
              </a:rPr>
              <a:t>Which security has more systematic risk?</a:t>
            </a:r>
          </a:p>
          <a:p>
            <a:pPr eaLnBrk="1" hangingPunct="1"/>
            <a:r>
              <a:rPr lang="en-US" sz="3000" dirty="0">
                <a:latin typeface="Calibri" charset="0"/>
              </a:rPr>
              <a:t>Which security should have the higher 	expected return?</a:t>
            </a:r>
          </a:p>
        </p:txBody>
      </p:sp>
      <p:sp>
        <p:nvSpPr>
          <p:cNvPr id="67587" name="Line 4"/>
          <p:cNvSpPr>
            <a:spLocks noChangeShapeType="1"/>
          </p:cNvSpPr>
          <p:nvPr/>
        </p:nvSpPr>
        <p:spPr bwMode="auto">
          <a:xfrm>
            <a:off x="298622" y="2667000"/>
            <a:ext cx="7696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Beta and the Risk Premium</a:t>
            </a:r>
          </a:p>
        </p:txBody>
      </p:sp>
      <p:sp>
        <p:nvSpPr>
          <p:cNvPr id="69634" name="Rectangle 3"/>
          <p:cNvSpPr>
            <a:spLocks noGrp="1" noChangeArrowheads="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libri" charset="0"/>
              </a:rPr>
              <a:t>Risk premium = E(R ) – R</a:t>
            </a:r>
            <a:r>
              <a:rPr lang="en-US" baseline="-25000">
                <a:latin typeface="Calibri" charset="0"/>
              </a:rPr>
              <a:t>f</a:t>
            </a:r>
            <a:r>
              <a:rPr lang="en-US">
                <a:latin typeface="Calibri" charset="0"/>
              </a:rPr>
              <a:t> </a:t>
            </a:r>
          </a:p>
          <a:p>
            <a:pPr eaLnBrk="1" hangingPunct="1"/>
            <a:r>
              <a:rPr lang="en-US">
                <a:latin typeface="Calibri" charset="0"/>
              </a:rPr>
              <a:t>The higher the beta, the greater the risk 	premium should be</a:t>
            </a:r>
          </a:p>
          <a:p>
            <a:pPr eaLnBrk="1" hangingPunct="1"/>
            <a:r>
              <a:rPr lang="en-US">
                <a:latin typeface="Calibri" charset="0"/>
              </a:rPr>
              <a:t>Can we define the relationship between the risk premium and beta so that we can estimate the expected return?</a:t>
            </a:r>
          </a:p>
          <a:p>
            <a:pPr lvl="1" eaLnBrk="1" hangingPunct="1"/>
            <a:r>
              <a:rPr lang="en-US">
                <a:latin typeface="Calibri" charset="0"/>
              </a:rPr>
              <a:t>YES!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bwMode="auto">
          <a:xfrm>
            <a:off x="457200" y="196057"/>
            <a:ext cx="8420100" cy="93503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a:latin typeface="Cambria" charset="0"/>
              </a:rPr>
              <a:t>Security Market Line (SML) and Equilibrium</a:t>
            </a:r>
          </a:p>
        </p:txBody>
      </p:sp>
      <p:pic>
        <p:nvPicPr>
          <p:cNvPr id="71684" name="Content Placeholder 2" descr="Screen Shot 2019-04-05 at 9.34.13 AM.png"/>
          <p:cNvPicPr>
            <a:picLocks noGrp="1" noChangeAspect="1"/>
          </p:cNvPicPr>
          <p:nvPr>
            <p:ph idx="1"/>
          </p:nvPr>
        </p:nvPicPr>
        <p:blipFill>
          <a:blip r:embed="rId3">
            <a:extLst>
              <a:ext uri="{28A0092B-C50C-407E-A947-70E740481C1C}">
                <a14:useLocalDpi xmlns:a14="http://schemas.microsoft.com/office/drawing/2010/main" val="0"/>
              </a:ext>
            </a:extLst>
          </a:blip>
          <a:srcRect t="-11775" b="-11775"/>
          <a:stretch>
            <a:fillRect/>
          </a:stretch>
        </p:blipFill>
        <p:spPr bwMode="auto">
          <a:xfrm>
            <a:off x="300990" y="381000"/>
            <a:ext cx="8576310"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bwMode="auto">
          <a:xfrm>
            <a:off x="-228600" y="152400"/>
            <a:ext cx="82296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Reward-to-Risk Ratio</a:t>
            </a:r>
          </a:p>
        </p:txBody>
      </p:sp>
      <p:sp>
        <p:nvSpPr>
          <p:cNvPr id="73730" name="Rectangle 3"/>
          <p:cNvSpPr>
            <a:spLocks noGrp="1" noChangeArrowheads="1"/>
          </p:cNvSpPr>
          <p:nvPr>
            <p:ph type="body" sz="half" idx="1"/>
          </p:nvPr>
        </p:nvSpPr>
        <p:spPr bwMode="auto">
          <a:xfrm>
            <a:off x="361950" y="1209674"/>
            <a:ext cx="8420100" cy="42259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800" dirty="0">
                <a:latin typeface="Calibri" charset="0"/>
              </a:rPr>
              <a:t>Reward-to-Risk Ratio:</a:t>
            </a:r>
          </a:p>
          <a:p>
            <a:pPr eaLnBrk="1" hangingPunct="1"/>
            <a:endParaRPr lang="en-US" sz="2800" dirty="0">
              <a:latin typeface="Calibri" charset="0"/>
            </a:endParaRPr>
          </a:p>
          <a:p>
            <a:pPr eaLnBrk="1" hangingPunct="1"/>
            <a:endParaRPr lang="en-US" sz="2800" dirty="0">
              <a:latin typeface="Calibri" charset="0"/>
            </a:endParaRPr>
          </a:p>
          <a:p>
            <a:pPr eaLnBrk="1" hangingPunct="1"/>
            <a:r>
              <a:rPr lang="en-US" sz="2800" dirty="0">
                <a:latin typeface="Calibri" charset="0"/>
              </a:rPr>
              <a:t>= Slope of line on graph</a:t>
            </a:r>
          </a:p>
          <a:p>
            <a:pPr eaLnBrk="1" hangingPunct="1"/>
            <a:r>
              <a:rPr lang="en-US" sz="2800" dirty="0">
                <a:latin typeface="Calibri" charset="0"/>
              </a:rPr>
              <a:t>In equilibrium, ratio should be the same for all assets</a:t>
            </a:r>
          </a:p>
          <a:p>
            <a:pPr eaLnBrk="1" hangingPunct="1"/>
            <a:r>
              <a:rPr lang="en-US" sz="2800" dirty="0">
                <a:latin typeface="Calibri" charset="0"/>
              </a:rPr>
              <a:t>When E(R) is plotted against </a:t>
            </a:r>
            <a:r>
              <a:rPr lang="el-GR" sz="2800" i="1" dirty="0">
                <a:latin typeface="Calibri" charset="0"/>
                <a:cs typeface="Arial" charset="0"/>
              </a:rPr>
              <a:t>β</a:t>
            </a:r>
            <a:r>
              <a:rPr lang="en-US" sz="2800" dirty="0">
                <a:latin typeface="Calibri" charset="0"/>
                <a:cs typeface="Arial" charset="0"/>
              </a:rPr>
              <a:t> for all assets, the result should be a straight line</a:t>
            </a:r>
            <a:endParaRPr lang="en-US" sz="2800" dirty="0">
              <a:latin typeface="Calibri" charset="0"/>
            </a:endParaRPr>
          </a:p>
        </p:txBody>
      </p:sp>
      <p:graphicFrame>
        <p:nvGraphicFramePr>
          <p:cNvPr id="73731" name="Object 4"/>
          <p:cNvGraphicFramePr>
            <a:graphicFrameLocks noGrp="1" noChangeAspect="1"/>
          </p:cNvGraphicFramePr>
          <p:nvPr>
            <p:ph sz="half" idx="2"/>
            <p:extLst>
              <p:ext uri="{D42A27DB-BD31-4B8C-83A1-F6EECF244321}">
                <p14:modId xmlns:p14="http://schemas.microsoft.com/office/powerpoint/2010/main" val="2690995826"/>
              </p:ext>
            </p:extLst>
          </p:nvPr>
        </p:nvGraphicFramePr>
        <p:xfrm>
          <a:off x="4602480" y="1227772"/>
          <a:ext cx="2112963" cy="1325563"/>
        </p:xfrm>
        <a:graphic>
          <a:graphicData uri="http://schemas.openxmlformats.org/presentationml/2006/ole">
            <mc:AlternateContent xmlns:mc="http://schemas.openxmlformats.org/markup-compatibility/2006">
              <mc:Choice xmlns:v="urn:schemas-microsoft-com:vml" Requires="v">
                <p:oleObj spid="_x0000_s102406" name="Equation" r:id="rId4" imgW="749300" imgH="469900" progId="Equation.3">
                  <p:embed/>
                </p:oleObj>
              </mc:Choice>
              <mc:Fallback>
                <p:oleObj name="Equation" r:id="rId4" imgW="749300" imgH="469900" progId="Equation.3">
                  <p:embed/>
                  <p:pic>
                    <p:nvPicPr>
                      <p:cNvPr id="73731"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480" y="1227772"/>
                        <a:ext cx="2112963" cy="1325563"/>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Market Equilibrium</a:t>
            </a:r>
          </a:p>
        </p:txBody>
      </p:sp>
      <p:sp>
        <p:nvSpPr>
          <p:cNvPr id="75778" name="Rectangle 3"/>
          <p:cNvSpPr>
            <a:spLocks noGrp="1" noChangeArrowheads="1"/>
          </p:cNvSpPr>
          <p:nvPr>
            <p:ph idx="1"/>
          </p:nvPr>
        </p:nvSpPr>
        <p:spPr bwMode="auto">
          <a:xfrm>
            <a:off x="361950" y="1166019"/>
            <a:ext cx="8324850" cy="45259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charset="0"/>
              </a:rPr>
              <a:t>In equilibrium, all assets and portfolios must have the same reward-to-risk ratio</a:t>
            </a:r>
          </a:p>
          <a:p>
            <a:pPr eaLnBrk="1" hangingPunct="1"/>
            <a:r>
              <a:rPr lang="en-US" dirty="0">
                <a:latin typeface="Calibri" charset="0"/>
              </a:rPr>
              <a:t>Each ratio must equal the reward-to-risk ratio for the market</a:t>
            </a:r>
          </a:p>
        </p:txBody>
      </p:sp>
      <p:graphicFrame>
        <p:nvGraphicFramePr>
          <p:cNvPr id="75779" name="Object 4"/>
          <p:cNvGraphicFramePr>
            <a:graphicFrameLocks noChangeAspect="1"/>
          </p:cNvGraphicFramePr>
          <p:nvPr/>
        </p:nvGraphicFramePr>
        <p:xfrm>
          <a:off x="1447800" y="4038600"/>
          <a:ext cx="5229225" cy="1482725"/>
        </p:xfrm>
        <a:graphic>
          <a:graphicData uri="http://schemas.openxmlformats.org/presentationml/2006/ole">
            <mc:AlternateContent xmlns:mc="http://schemas.openxmlformats.org/markup-compatibility/2006">
              <mc:Choice xmlns:v="urn:schemas-microsoft-com:vml" Requires="v">
                <p:oleObj spid="_x0000_s103430" name="Equation" r:id="rId4" imgW="1841500" imgH="444500" progId="Equation.3">
                  <p:embed/>
                </p:oleObj>
              </mc:Choice>
              <mc:Fallback>
                <p:oleObj name="Equation" r:id="rId4" imgW="1841500" imgH="444500" progId="Equation.3">
                  <p:embed/>
                  <p:pic>
                    <p:nvPicPr>
                      <p:cNvPr id="7577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038600"/>
                        <a:ext cx="5229225" cy="1482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9601200" cy="1066800"/>
          </a:xfrm>
        </p:spPr>
        <p:txBody>
          <a:bodyPr/>
          <a:lstStyle/>
          <a:p>
            <a:r>
              <a:rPr lang="en-US" altLang="en-US" sz="3200"/>
              <a:t>Indifference Curves for Risk Adverse and Risk-Loving Investors</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39850"/>
            <a:ext cx="7848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20" name="Object 3"/>
          <p:cNvGraphicFramePr>
            <a:graphicFrameLocks noChangeAspect="1"/>
          </p:cNvGraphicFramePr>
          <p:nvPr>
            <p:extLst>
              <p:ext uri="{D42A27DB-BD31-4B8C-83A1-F6EECF244321}">
                <p14:modId xmlns:p14="http://schemas.microsoft.com/office/powerpoint/2010/main" val="2630357249"/>
              </p:ext>
            </p:extLst>
          </p:nvPr>
        </p:nvGraphicFramePr>
        <p:xfrm>
          <a:off x="5029200" y="5884863"/>
          <a:ext cx="2738438" cy="590550"/>
        </p:xfrm>
        <a:graphic>
          <a:graphicData uri="http://schemas.openxmlformats.org/presentationml/2006/ole">
            <mc:AlternateContent xmlns:mc="http://schemas.openxmlformats.org/markup-compatibility/2006">
              <mc:Choice xmlns:v="urn:schemas-microsoft-com:vml" Requires="v">
                <p:oleObj spid="_x0000_s9233" name="Equation" r:id="rId4" imgW="583693" imgH="177646" progId="Equation.DSMT4">
                  <p:embed/>
                </p:oleObj>
              </mc:Choice>
              <mc:Fallback>
                <p:oleObj name="Equation" r:id="rId4" imgW="583693" imgH="177646"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5884863"/>
                        <a:ext cx="27384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519241" y="1494842"/>
            <a:ext cx="452047" cy="4370427"/>
          </a:xfrm>
          <a:prstGeom prst="rect">
            <a:avLst/>
          </a:prstGeom>
          <a:noFill/>
        </p:spPr>
        <p:txBody>
          <a:bodyPr vert="wordArtVert" wrap="none">
            <a:spAutoFit/>
          </a:bodyPr>
          <a:lstStyle/>
          <a:p>
            <a:pPr>
              <a:defRPr/>
            </a:pPr>
            <a:r>
              <a:rPr lang="en-US" sz="1600" b="1" dirty="0">
                <a:latin typeface="Arial" charset="0"/>
              </a:rPr>
              <a:t>Expected Returns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Security Market Line</a:t>
            </a:r>
          </a:p>
        </p:txBody>
      </p:sp>
      <p:sp>
        <p:nvSpPr>
          <p:cNvPr id="77826" name="Rectangle 3"/>
          <p:cNvSpPr>
            <a:spLocks noGrp="1" noChangeArrowheads="1"/>
          </p:cNvSpPr>
          <p:nvPr>
            <p:ph idx="1"/>
          </p:nvPr>
        </p:nvSpPr>
        <p:spPr bwMode="auto">
          <a:xfrm>
            <a:off x="354330" y="1262063"/>
            <a:ext cx="8408670" cy="49831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0000"/>
              </a:lnSpc>
            </a:pPr>
            <a:r>
              <a:rPr lang="en-US" dirty="0">
                <a:latin typeface="Calibri" charset="0"/>
              </a:rPr>
              <a:t>The security market line (SML) is the representation of market equilibrium.</a:t>
            </a:r>
          </a:p>
          <a:p>
            <a:pPr eaLnBrk="1" hangingPunct="1">
              <a:lnSpc>
                <a:spcPct val="90000"/>
              </a:lnSpc>
            </a:pPr>
            <a:r>
              <a:rPr lang="en-US" dirty="0">
                <a:latin typeface="Calibri" charset="0"/>
              </a:rPr>
              <a:t>The slope of the SML = reward-to-risk ratio: 	</a:t>
            </a:r>
          </a:p>
          <a:p>
            <a:pPr eaLnBrk="1" hangingPunct="1">
              <a:lnSpc>
                <a:spcPct val="90000"/>
              </a:lnSpc>
              <a:buFontTx/>
              <a:buNone/>
            </a:pPr>
            <a:r>
              <a:rPr lang="en-US" i="1" dirty="0">
                <a:latin typeface="Calibri" charset="0"/>
              </a:rPr>
              <a:t>			(E(R</a:t>
            </a:r>
            <a:r>
              <a:rPr lang="en-US" i="1" baseline="-25000" dirty="0">
                <a:latin typeface="Calibri" charset="0"/>
              </a:rPr>
              <a:t>M</a:t>
            </a:r>
            <a:r>
              <a:rPr lang="en-US" i="1" dirty="0">
                <a:latin typeface="Calibri" charset="0"/>
              </a:rPr>
              <a:t>) – R</a:t>
            </a:r>
            <a:r>
              <a:rPr lang="en-US" i="1" baseline="-25000" dirty="0">
                <a:latin typeface="Calibri" charset="0"/>
                <a:cs typeface="Calibri" charset="0"/>
              </a:rPr>
              <a:t>f</a:t>
            </a:r>
            <a:r>
              <a:rPr lang="en-US" i="1" dirty="0">
                <a:latin typeface="Calibri" charset="0"/>
              </a:rPr>
              <a:t>) / </a:t>
            </a:r>
            <a:r>
              <a:rPr lang="en-US" i="1" dirty="0">
                <a:latin typeface="Arial" charset="0"/>
                <a:cs typeface="Arial" charset="0"/>
              </a:rPr>
              <a:t>β</a:t>
            </a:r>
            <a:r>
              <a:rPr lang="en-US" i="1" baseline="-25000" dirty="0">
                <a:latin typeface="Calibri" charset="0"/>
              </a:rPr>
              <a:t>M</a:t>
            </a:r>
            <a:endParaRPr lang="en-US" i="1" baseline="-25000" dirty="0">
              <a:latin typeface="Calibri" charset="0"/>
              <a:sym typeface="Symbol" charset="0"/>
            </a:endParaRPr>
          </a:p>
          <a:p>
            <a:pPr eaLnBrk="1" hangingPunct="1">
              <a:lnSpc>
                <a:spcPct val="110000"/>
              </a:lnSpc>
            </a:pPr>
            <a:r>
              <a:rPr lang="en-US" dirty="0">
                <a:latin typeface="Calibri" charset="0"/>
                <a:sym typeface="Symbol" charset="0"/>
              </a:rPr>
              <a:t>Slope = E(R</a:t>
            </a:r>
            <a:r>
              <a:rPr lang="en-US" baseline="-25000" dirty="0">
                <a:latin typeface="Calibri" charset="0"/>
                <a:sym typeface="Symbol" charset="0"/>
              </a:rPr>
              <a:t>M</a:t>
            </a:r>
            <a:r>
              <a:rPr lang="en-US" dirty="0">
                <a:latin typeface="Calibri" charset="0"/>
                <a:sym typeface="Symbol" charset="0"/>
              </a:rPr>
              <a:t>) – R</a:t>
            </a:r>
            <a:r>
              <a:rPr lang="en-US" baseline="-25000" dirty="0">
                <a:latin typeface="Calibri" charset="0"/>
                <a:sym typeface="Symbol" charset="0"/>
              </a:rPr>
              <a:t>f</a:t>
            </a:r>
            <a:r>
              <a:rPr lang="en-US" dirty="0">
                <a:latin typeface="Calibri" charset="0"/>
                <a:sym typeface="Symbol" charset="0"/>
              </a:rPr>
              <a:t> = market risk premium</a:t>
            </a:r>
          </a:p>
          <a:p>
            <a:pPr lvl="1" eaLnBrk="1" hangingPunct="1">
              <a:lnSpc>
                <a:spcPct val="110000"/>
              </a:lnSpc>
            </a:pPr>
            <a:r>
              <a:rPr lang="en-US" dirty="0">
                <a:latin typeface="Calibri" charset="0"/>
              </a:rPr>
              <a:t>Since </a:t>
            </a:r>
            <a:r>
              <a:rPr lang="en-US" i="1" dirty="0">
                <a:latin typeface="Arial" charset="0"/>
                <a:cs typeface="Arial" charset="0"/>
              </a:rPr>
              <a:t>β</a:t>
            </a:r>
            <a:r>
              <a:rPr lang="en-US" dirty="0">
                <a:latin typeface="Calibri" charset="0"/>
                <a:sym typeface="Symbol" charset="0"/>
              </a:rPr>
              <a:t> of the market is always 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The SML and Required Return</a:t>
            </a:r>
          </a:p>
        </p:txBody>
      </p:sp>
      <p:sp>
        <p:nvSpPr>
          <p:cNvPr id="79874" name="Rectangle 3"/>
          <p:cNvSpPr>
            <a:spLocks noGrp="1" noChangeArrowheads="1"/>
          </p:cNvSpPr>
          <p:nvPr>
            <p:ph type="body" sz="half" idx="1"/>
          </p:nvPr>
        </p:nvSpPr>
        <p:spPr bwMode="auto">
          <a:xfrm>
            <a:off x="381000" y="1027906"/>
            <a:ext cx="8001000" cy="48021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charset="0"/>
              </a:rPr>
              <a:t>The</a:t>
            </a:r>
            <a:r>
              <a:rPr lang="en-US" sz="2800" dirty="0">
                <a:latin typeface="Calibri" charset="0"/>
              </a:rPr>
              <a:t> </a:t>
            </a:r>
            <a:r>
              <a:rPr lang="en-US" dirty="0">
                <a:latin typeface="Calibri" charset="0"/>
              </a:rPr>
              <a:t>Security Market Line (SML)</a:t>
            </a:r>
            <a:r>
              <a:rPr lang="en-US" sz="2800" dirty="0">
                <a:latin typeface="Calibri" charset="0"/>
              </a:rPr>
              <a:t> </a:t>
            </a:r>
            <a:r>
              <a:rPr lang="en-US" dirty="0">
                <a:latin typeface="Calibri" charset="0"/>
              </a:rPr>
              <a:t>is part of</a:t>
            </a:r>
            <a:r>
              <a:rPr lang="en-US" sz="2800" dirty="0">
                <a:latin typeface="Calibri" charset="0"/>
              </a:rPr>
              <a:t> </a:t>
            </a:r>
            <a:r>
              <a:rPr lang="en-US" dirty="0">
                <a:latin typeface="Calibri" charset="0"/>
              </a:rPr>
              <a:t>the</a:t>
            </a:r>
            <a:r>
              <a:rPr lang="en-US" sz="2800" dirty="0">
                <a:latin typeface="Calibri" charset="0"/>
              </a:rPr>
              <a:t> </a:t>
            </a:r>
            <a:r>
              <a:rPr lang="en-US" dirty="0">
                <a:latin typeface="Calibri" charset="0"/>
              </a:rPr>
              <a:t>Capital Asset Pricing Model (CAPM)</a:t>
            </a:r>
            <a:r>
              <a:rPr lang="en-US" sz="2800" dirty="0">
                <a:latin typeface="Calibri" charset="0"/>
              </a:rPr>
              <a:t>.                                                      </a:t>
            </a:r>
          </a:p>
          <a:p>
            <a:pPr eaLnBrk="1" hangingPunct="1">
              <a:lnSpc>
                <a:spcPct val="90000"/>
              </a:lnSpc>
              <a:buFontTx/>
              <a:buNone/>
            </a:pPr>
            <a:r>
              <a:rPr lang="en-US" sz="3600" dirty="0">
                <a:latin typeface="Calibri" charset="0"/>
              </a:rPr>
              <a:t>	</a:t>
            </a:r>
          </a:p>
          <a:p>
            <a:pPr eaLnBrk="1" hangingPunct="1">
              <a:lnSpc>
                <a:spcPct val="90000"/>
              </a:lnSpc>
            </a:pPr>
            <a:endParaRPr lang="en-US" sz="2800" dirty="0">
              <a:latin typeface="Calibri" charset="0"/>
            </a:endParaRPr>
          </a:p>
          <a:p>
            <a:pPr eaLnBrk="1" hangingPunct="1">
              <a:lnSpc>
                <a:spcPct val="90000"/>
              </a:lnSpc>
            </a:pPr>
            <a:endParaRPr lang="en-US" sz="2800" dirty="0">
              <a:latin typeface="Calibri" charset="0"/>
            </a:endParaRPr>
          </a:p>
          <a:p>
            <a:pPr eaLnBrk="1" hangingPunct="1">
              <a:lnSpc>
                <a:spcPct val="90000"/>
              </a:lnSpc>
              <a:buFontTx/>
              <a:buNone/>
            </a:pPr>
            <a:endParaRPr lang="en-US" sz="2800" i="1" dirty="0">
              <a:latin typeface="Calibri" charset="0"/>
            </a:endParaRPr>
          </a:p>
          <a:p>
            <a:pPr lvl="1" eaLnBrk="1" hangingPunct="1">
              <a:lnSpc>
                <a:spcPct val="90000"/>
              </a:lnSpc>
              <a:buFontTx/>
              <a:buNone/>
            </a:pPr>
            <a:r>
              <a:rPr lang="en-US" sz="2500" i="1" dirty="0">
                <a:latin typeface="Calibri" charset="0"/>
              </a:rPr>
              <a:t>R</a:t>
            </a:r>
            <a:r>
              <a:rPr lang="en-US" sz="2500" i="1" baseline="-25000" dirty="0">
                <a:latin typeface="Calibri" charset="0"/>
              </a:rPr>
              <a:t>f</a:t>
            </a:r>
            <a:r>
              <a:rPr lang="en-US" sz="2500" i="1" dirty="0">
                <a:latin typeface="Calibri" charset="0"/>
              </a:rPr>
              <a:t> </a:t>
            </a:r>
            <a:r>
              <a:rPr lang="en-US" sz="2500" dirty="0">
                <a:latin typeface="Calibri" charset="0"/>
              </a:rPr>
              <a:t>= Risk-free rate (T-Bill or T-Bond)</a:t>
            </a:r>
          </a:p>
          <a:p>
            <a:pPr lvl="1" eaLnBrk="1" hangingPunct="1">
              <a:lnSpc>
                <a:spcPct val="90000"/>
              </a:lnSpc>
              <a:buFontTx/>
              <a:buNone/>
            </a:pPr>
            <a:r>
              <a:rPr lang="en-US" sz="2500" i="1" dirty="0">
                <a:latin typeface="Calibri" charset="0"/>
              </a:rPr>
              <a:t>R</a:t>
            </a:r>
            <a:r>
              <a:rPr lang="en-US" sz="2500" i="1" baseline="-25000" dirty="0">
                <a:latin typeface="Calibri" charset="0"/>
              </a:rPr>
              <a:t>M</a:t>
            </a:r>
            <a:r>
              <a:rPr lang="en-US" sz="2500" dirty="0">
                <a:latin typeface="Calibri" charset="0"/>
              </a:rPr>
              <a:t> = Market return </a:t>
            </a:r>
            <a:r>
              <a:rPr lang="en-US" sz="2500" dirty="0">
                <a:latin typeface="Calibri" charset="0"/>
                <a:cs typeface="Arial" charset="0"/>
              </a:rPr>
              <a:t>≈ S&amp;P 500</a:t>
            </a:r>
          </a:p>
          <a:p>
            <a:pPr lvl="1" eaLnBrk="1" hangingPunct="1">
              <a:lnSpc>
                <a:spcPct val="90000"/>
              </a:lnSpc>
              <a:buFontTx/>
              <a:buNone/>
            </a:pPr>
            <a:r>
              <a:rPr lang="en-US" sz="2500" i="1" dirty="0">
                <a:latin typeface="Calibri" charset="0"/>
              </a:rPr>
              <a:t>RP</a:t>
            </a:r>
            <a:r>
              <a:rPr lang="en-US" sz="2500" i="1" baseline="-25000" dirty="0">
                <a:latin typeface="Calibri" charset="0"/>
              </a:rPr>
              <a:t>M</a:t>
            </a:r>
            <a:r>
              <a:rPr lang="en-US" sz="2500" i="1" dirty="0">
                <a:latin typeface="Calibri" charset="0"/>
              </a:rPr>
              <a:t> </a:t>
            </a:r>
            <a:r>
              <a:rPr lang="en-US" sz="2500" dirty="0">
                <a:latin typeface="Calibri" charset="0"/>
              </a:rPr>
              <a:t>= Market risk premium = </a:t>
            </a:r>
            <a:r>
              <a:rPr lang="en-US" sz="2500" i="1" dirty="0">
                <a:latin typeface="Calibri" charset="0"/>
              </a:rPr>
              <a:t>E(R</a:t>
            </a:r>
            <a:r>
              <a:rPr lang="en-US" sz="2500" i="1" baseline="-25000" dirty="0">
                <a:latin typeface="Calibri" charset="0"/>
              </a:rPr>
              <a:t>M</a:t>
            </a:r>
            <a:r>
              <a:rPr lang="en-US" sz="2500" i="1" dirty="0">
                <a:latin typeface="Calibri" charset="0"/>
              </a:rPr>
              <a:t>)</a:t>
            </a:r>
            <a:r>
              <a:rPr lang="en-US" sz="2500" i="1" baseline="-25000" dirty="0">
                <a:latin typeface="Calibri" charset="0"/>
              </a:rPr>
              <a:t> </a:t>
            </a:r>
            <a:r>
              <a:rPr lang="en-US" sz="2500" i="1" dirty="0">
                <a:latin typeface="Calibri" charset="0"/>
              </a:rPr>
              <a:t>– R</a:t>
            </a:r>
            <a:r>
              <a:rPr lang="en-US" sz="2500" i="1" baseline="-25000" dirty="0">
                <a:latin typeface="Calibri" charset="0"/>
              </a:rPr>
              <a:t>f</a:t>
            </a:r>
          </a:p>
          <a:p>
            <a:pPr lvl="1" eaLnBrk="1" hangingPunct="1">
              <a:lnSpc>
                <a:spcPct val="90000"/>
              </a:lnSpc>
              <a:buFontTx/>
              <a:buNone/>
            </a:pPr>
            <a:r>
              <a:rPr lang="en-US" sz="2500" i="1" dirty="0">
                <a:latin typeface="Calibri" charset="0"/>
              </a:rPr>
              <a:t>E(</a:t>
            </a:r>
            <a:r>
              <a:rPr lang="en-US" sz="2500" i="1" dirty="0" err="1">
                <a:latin typeface="Calibri" charset="0"/>
              </a:rPr>
              <a:t>R</a:t>
            </a:r>
            <a:r>
              <a:rPr lang="en-US" sz="2500" i="1" baseline="-25000" dirty="0" err="1">
                <a:latin typeface="Calibri" charset="0"/>
              </a:rPr>
              <a:t>j</a:t>
            </a:r>
            <a:r>
              <a:rPr lang="en-US" sz="2500" i="1" dirty="0">
                <a:latin typeface="Calibri" charset="0"/>
              </a:rPr>
              <a:t>)</a:t>
            </a:r>
            <a:r>
              <a:rPr lang="en-US" sz="2500" dirty="0">
                <a:latin typeface="Calibri" charset="0"/>
              </a:rPr>
              <a:t> = “Required Return of Asset </a:t>
            </a:r>
            <a:r>
              <a:rPr lang="en-US" sz="2500" i="1" dirty="0">
                <a:latin typeface="Calibri" charset="0"/>
              </a:rPr>
              <a:t>j</a:t>
            </a:r>
            <a:r>
              <a:rPr lang="en-US" sz="2500" dirty="0">
                <a:latin typeface="Calibri" charset="0"/>
              </a:rPr>
              <a:t>”</a:t>
            </a:r>
          </a:p>
        </p:txBody>
      </p:sp>
      <p:graphicFrame>
        <p:nvGraphicFramePr>
          <p:cNvPr id="79875" name="Object 5"/>
          <p:cNvGraphicFramePr>
            <a:graphicFrameLocks noGrp="1" noChangeAspect="1"/>
          </p:cNvGraphicFramePr>
          <p:nvPr>
            <p:ph sz="half" idx="2"/>
            <p:extLst>
              <p:ext uri="{D42A27DB-BD31-4B8C-83A1-F6EECF244321}">
                <p14:modId xmlns:p14="http://schemas.microsoft.com/office/powerpoint/2010/main" val="239543130"/>
              </p:ext>
            </p:extLst>
          </p:nvPr>
        </p:nvGraphicFramePr>
        <p:xfrm>
          <a:off x="1676400" y="2243533"/>
          <a:ext cx="5791200" cy="1319213"/>
        </p:xfrm>
        <a:graphic>
          <a:graphicData uri="http://schemas.openxmlformats.org/presentationml/2006/ole">
            <mc:AlternateContent xmlns:mc="http://schemas.openxmlformats.org/markup-compatibility/2006">
              <mc:Choice xmlns:v="urn:schemas-microsoft-com:vml" Requires="v">
                <p:oleObj spid="_x0000_s104454" name="Equation" r:id="rId4" imgW="1866900" imgH="457200" progId="Equation.3">
                  <p:embed/>
                </p:oleObj>
              </mc:Choice>
              <mc:Fallback>
                <p:oleObj name="Equation" r:id="rId4" imgW="1866900" imgH="457200" progId="Equation.3">
                  <p:embed/>
                  <p:pic>
                    <p:nvPicPr>
                      <p:cNvPr id="79875"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243533"/>
                        <a:ext cx="5791200" cy="1319213"/>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atin typeface="Cambria" charset="0"/>
              </a:rPr>
              <a:t>Capital Asset Pricing Model</a:t>
            </a:r>
          </a:p>
        </p:txBody>
      </p:sp>
      <p:sp>
        <p:nvSpPr>
          <p:cNvPr id="81922" name="Rectangle 3"/>
          <p:cNvSpPr>
            <a:spLocks noGrp="1" noChangeArrowheads="1"/>
          </p:cNvSpPr>
          <p:nvPr>
            <p:ph idx="1"/>
          </p:nvPr>
        </p:nvSpPr>
        <p:spPr bwMode="auto">
          <a:xfrm>
            <a:off x="361950" y="1219200"/>
            <a:ext cx="8191500" cy="47545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latin typeface="Calibri" charset="0"/>
              </a:rPr>
              <a:t>The capital asset pricing model (CAPM) defines the relationship between risk and return.</a:t>
            </a:r>
          </a:p>
          <a:p>
            <a:pPr eaLnBrk="1" hangingPunct="1">
              <a:buFontTx/>
              <a:buNone/>
            </a:pPr>
            <a:r>
              <a:rPr lang="en-US" dirty="0">
                <a:latin typeface="Calibri" charset="0"/>
              </a:rPr>
              <a:t>		     </a:t>
            </a:r>
            <a:r>
              <a:rPr lang="en-US" sz="3600" i="1" dirty="0">
                <a:latin typeface="Calibri" charset="0"/>
              </a:rPr>
              <a:t>E(R</a:t>
            </a:r>
            <a:r>
              <a:rPr lang="en-US" sz="3600" i="1" baseline="-25000" dirty="0">
                <a:latin typeface="Calibri" charset="0"/>
              </a:rPr>
              <a:t>A</a:t>
            </a:r>
            <a:r>
              <a:rPr lang="en-US" sz="3600" i="1" dirty="0">
                <a:latin typeface="Calibri" charset="0"/>
              </a:rPr>
              <a:t>) = R</a:t>
            </a:r>
            <a:r>
              <a:rPr lang="en-US" sz="3600" i="1" baseline="-25000" dirty="0">
                <a:latin typeface="Calibri" charset="0"/>
              </a:rPr>
              <a:t>f</a:t>
            </a:r>
            <a:r>
              <a:rPr lang="en-US" sz="3600" i="1" dirty="0">
                <a:latin typeface="Calibri" charset="0"/>
              </a:rPr>
              <a:t> + </a:t>
            </a:r>
            <a:r>
              <a:rPr lang="en-US" sz="3600" i="1" dirty="0">
                <a:latin typeface="Calibri" charset="0"/>
                <a:sym typeface="Symbol" charset="0"/>
              </a:rPr>
              <a:t>(E(R</a:t>
            </a:r>
            <a:r>
              <a:rPr lang="en-US" sz="3600" i="1" baseline="-25000" dirty="0">
                <a:latin typeface="Calibri" charset="0"/>
                <a:sym typeface="Symbol" charset="0"/>
              </a:rPr>
              <a:t>M</a:t>
            </a:r>
            <a:r>
              <a:rPr lang="en-US" sz="3600" i="1" dirty="0">
                <a:latin typeface="Calibri" charset="0"/>
                <a:sym typeface="Symbol" charset="0"/>
              </a:rPr>
              <a:t>) – R</a:t>
            </a:r>
            <a:r>
              <a:rPr lang="en-US" sz="3600" i="1" baseline="-25000" dirty="0">
                <a:latin typeface="Calibri" charset="0"/>
                <a:sym typeface="Symbol" charset="0"/>
              </a:rPr>
              <a:t>f</a:t>
            </a:r>
            <a:r>
              <a:rPr lang="en-US" sz="3600" i="1" dirty="0">
                <a:latin typeface="Calibri" charset="0"/>
                <a:sym typeface="Symbol" charset="0"/>
              </a:rPr>
              <a:t>)</a:t>
            </a:r>
            <a:r>
              <a:rPr lang="en-US" sz="3600" i="1" dirty="0">
                <a:latin typeface="Arial" charset="0"/>
                <a:cs typeface="Arial" charset="0"/>
              </a:rPr>
              <a:t>β</a:t>
            </a:r>
            <a:r>
              <a:rPr lang="en-US" sz="3600" i="1" baseline="-25000" dirty="0">
                <a:latin typeface="Calibri" charset="0"/>
                <a:cs typeface="Arial" charset="0"/>
                <a:sym typeface="Symbol" charset="0"/>
              </a:rPr>
              <a:t>A</a:t>
            </a:r>
            <a:endParaRPr lang="en-US" sz="3600" i="1" dirty="0">
              <a:latin typeface="Calibri" charset="0"/>
              <a:sym typeface="Symbol" charset="0"/>
            </a:endParaRPr>
          </a:p>
          <a:p>
            <a:pPr eaLnBrk="1" hangingPunct="1"/>
            <a:r>
              <a:rPr lang="en-US" dirty="0">
                <a:latin typeface="Calibri" charset="0"/>
                <a:sym typeface="Symbol" charset="0"/>
              </a:rPr>
              <a:t>If an asset’s systematic risk (</a:t>
            </a:r>
            <a:r>
              <a:rPr lang="en-US" dirty="0">
                <a:latin typeface="Arial" charset="0"/>
                <a:cs typeface="Arial" charset="0"/>
              </a:rPr>
              <a:t>β</a:t>
            </a:r>
            <a:r>
              <a:rPr lang="en-US" dirty="0">
                <a:latin typeface="Calibri" charset="0"/>
                <a:sym typeface="Symbol" charset="0"/>
              </a:rPr>
              <a:t>) is known, CAPM can be used to determine its expected return.</a:t>
            </a:r>
          </a:p>
        </p:txBody>
      </p:sp>
      <p:sp>
        <p:nvSpPr>
          <p:cNvPr id="81923" name="Slide Number Placeholder 5"/>
          <p:cNvSpPr txBox="1">
            <a:spLocks/>
          </p:cNvSpPr>
          <p:nvPr/>
        </p:nvSpPr>
        <p:spPr bwMode="auto">
          <a:xfrm>
            <a:off x="70104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6600"/>
                </a:solidFill>
              </a:rPr>
              <a:t>11-</a:t>
            </a:r>
            <a:fld id="{1D2C3711-7DB5-BB4D-8B40-C78FFDEC7423}" type="slidenum">
              <a:rPr lang="en-US" sz="1800">
                <a:solidFill>
                  <a:srgbClr val="FF6600"/>
                </a:solidFill>
              </a:rPr>
              <a:pPr eaLnBrk="1" hangingPunct="1"/>
              <a:t>52</a:t>
            </a:fld>
            <a:endParaRPr lang="en-US" sz="1800">
              <a:solidFill>
                <a:srgbClr val="FF6600"/>
              </a:solidFill>
            </a:endParaRPr>
          </a:p>
        </p:txBody>
      </p:sp>
      <p:sp>
        <p:nvSpPr>
          <p:cNvPr id="81924" name="TextBox 4"/>
          <p:cNvSpPr txBox="1">
            <a:spLocks noChangeArrowheads="1"/>
          </p:cNvSpPr>
          <p:nvPr/>
        </p:nvSpPr>
        <p:spPr bwMode="auto">
          <a:xfrm>
            <a:off x="457200" y="6248400"/>
            <a:ext cx="6629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i="1">
                <a:latin typeface="Calibri" charset="0"/>
                <a:cs typeface="Calibri" charset="0"/>
              </a:rPr>
              <a:t>Copyright ©2020 McGraw-Hill Education. All rights reserved. No reproduction or distribution without the prior written consent of McGraw-Hill Education.</a:t>
            </a:r>
            <a:endParaRPr lang="en-US" sz="1000">
              <a:latin typeface="Calibri" charset="0"/>
              <a:cs typeface="Calibri"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E9745C-A2B3-447D-97B2-E8095A28F8EB}"/>
              </a:ext>
            </a:extLst>
          </p:cNvPr>
          <p:cNvSpPr txBox="1"/>
          <p:nvPr/>
        </p:nvSpPr>
        <p:spPr>
          <a:xfrm>
            <a:off x="342900" y="243512"/>
            <a:ext cx="8496300" cy="6370975"/>
          </a:xfrm>
          <a:prstGeom prst="rect">
            <a:avLst/>
          </a:prstGeom>
          <a:noFill/>
        </p:spPr>
        <p:txBody>
          <a:bodyPr wrap="square">
            <a:spAutoFit/>
          </a:bodyPr>
          <a:lstStyle/>
          <a:p>
            <a:pPr algn="ctr"/>
            <a:r>
              <a:rPr lang="en-US" sz="2400" b="1" dirty="0"/>
              <a:t>Buy Low, Sell High</a:t>
            </a:r>
          </a:p>
          <a:p>
            <a:endParaRPr lang="en-US" sz="2400" b="1" dirty="0"/>
          </a:p>
          <a:p>
            <a:r>
              <a:rPr lang="en-US" sz="2000" b="1" dirty="0"/>
              <a:t>An asset is said to be overvalued if its price is too high given its expected return and risk. Suppose you observe the following situation:</a:t>
            </a:r>
          </a:p>
          <a:p>
            <a:r>
              <a:rPr lang="en-US" sz="2000" b="1" dirty="0"/>
              <a:t>Security 	Expected Return 	Beta</a:t>
            </a:r>
          </a:p>
          <a:p>
            <a:r>
              <a:rPr lang="en-US" sz="2000" b="1" dirty="0" err="1"/>
              <a:t>Fama</a:t>
            </a:r>
            <a:r>
              <a:rPr lang="en-US" sz="2000" b="1" dirty="0"/>
              <a:t> Co.             	14% 	              1.3</a:t>
            </a:r>
          </a:p>
          <a:p>
            <a:r>
              <a:rPr lang="en-US" sz="2000" b="1" dirty="0"/>
              <a:t>French Co. 	             10            	  .8</a:t>
            </a:r>
          </a:p>
          <a:p>
            <a:endParaRPr lang="en-US" sz="2000" b="1" dirty="0"/>
          </a:p>
          <a:p>
            <a:r>
              <a:rPr lang="en-US" sz="2000" b="1" dirty="0"/>
              <a:t>The risk-free rate is currently 6 percent. Is one of the two securities above overvalued relative to the other?</a:t>
            </a:r>
          </a:p>
          <a:p>
            <a:endParaRPr lang="en-US" sz="2000" b="1" dirty="0"/>
          </a:p>
          <a:p>
            <a:pPr algn="just"/>
            <a:r>
              <a:rPr lang="en-US" sz="2000" b="1" dirty="0"/>
              <a:t>To answer, we compute the reward-to-risk ratio for both. For </a:t>
            </a:r>
            <a:r>
              <a:rPr lang="en-US" sz="2000" b="1" dirty="0" err="1"/>
              <a:t>Fama</a:t>
            </a:r>
            <a:r>
              <a:rPr lang="en-US" sz="2000" b="1" dirty="0"/>
              <a:t>, this ratio is (14% − 6%)/1.3 = 6.15%. For French, this ratio is 5 percent. What we conclude is that French offers an insufficient expected return for its level of risk, at least relative to </a:t>
            </a:r>
            <a:r>
              <a:rPr lang="en-US" sz="2000" b="1" dirty="0" err="1"/>
              <a:t>Fama</a:t>
            </a:r>
            <a:r>
              <a:rPr lang="en-US" sz="2000" b="1" dirty="0"/>
              <a:t>. Because its expected return is too low, its price is too high. In other words, French is overvalued relative to </a:t>
            </a:r>
            <a:r>
              <a:rPr lang="en-US" sz="2000" b="1" dirty="0" err="1"/>
              <a:t>Fama</a:t>
            </a:r>
            <a:r>
              <a:rPr lang="en-US" sz="2000" b="1" dirty="0"/>
              <a:t>, and we would expect to see its price fall relative to </a:t>
            </a:r>
            <a:r>
              <a:rPr lang="en-US" sz="2000" b="1" dirty="0" err="1"/>
              <a:t>Fama’s</a:t>
            </a:r>
            <a:r>
              <a:rPr lang="en-US" sz="2000" b="1" dirty="0"/>
              <a:t>. Notice that we could also say </a:t>
            </a:r>
            <a:r>
              <a:rPr lang="en-US" sz="2000" b="1" dirty="0" err="1"/>
              <a:t>Fama</a:t>
            </a:r>
            <a:r>
              <a:rPr lang="en-US" sz="2000" b="1" dirty="0"/>
              <a:t> is undervalued relative to French.</a:t>
            </a:r>
          </a:p>
        </p:txBody>
      </p:sp>
    </p:spTree>
    <p:extLst>
      <p:ext uri="{BB962C8B-B14F-4D97-AF65-F5344CB8AC3E}">
        <p14:creationId xmlns:p14="http://schemas.microsoft.com/office/powerpoint/2010/main" val="39160223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09BFC5-7528-441B-B27E-7AE9712BFD04}"/>
              </a:ext>
            </a:extLst>
          </p:cNvPr>
          <p:cNvPicPr>
            <a:picLocks noChangeAspect="1"/>
          </p:cNvPicPr>
          <p:nvPr/>
        </p:nvPicPr>
        <p:blipFill>
          <a:blip r:embed="rId2"/>
          <a:stretch>
            <a:fillRect/>
          </a:stretch>
        </p:blipFill>
        <p:spPr>
          <a:xfrm>
            <a:off x="197069" y="152400"/>
            <a:ext cx="4343400" cy="6477000"/>
          </a:xfrm>
          <a:prstGeom prst="rect">
            <a:avLst/>
          </a:prstGeom>
        </p:spPr>
      </p:pic>
      <p:pic>
        <p:nvPicPr>
          <p:cNvPr id="3" name="Picture 2">
            <a:extLst>
              <a:ext uri="{FF2B5EF4-FFF2-40B4-BE49-F238E27FC236}">
                <a16:creationId xmlns:a16="http://schemas.microsoft.com/office/drawing/2014/main" id="{8885627B-60BF-46BD-A86B-FE1B03607B21}"/>
              </a:ext>
            </a:extLst>
          </p:cNvPr>
          <p:cNvPicPr>
            <a:picLocks noChangeAspect="1"/>
          </p:cNvPicPr>
          <p:nvPr/>
        </p:nvPicPr>
        <p:blipFill>
          <a:blip r:embed="rId3"/>
          <a:stretch>
            <a:fillRect/>
          </a:stretch>
        </p:blipFill>
        <p:spPr>
          <a:xfrm>
            <a:off x="4430110" y="152400"/>
            <a:ext cx="4637690" cy="6477000"/>
          </a:xfrm>
          <a:prstGeom prst="rect">
            <a:avLst/>
          </a:prstGeom>
        </p:spPr>
      </p:pic>
    </p:spTree>
    <p:extLst>
      <p:ext uri="{BB962C8B-B14F-4D97-AF65-F5344CB8AC3E}">
        <p14:creationId xmlns:p14="http://schemas.microsoft.com/office/powerpoint/2010/main" val="3396807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ChangeArrowheads="1"/>
          </p:cNvSpPr>
          <p:nvPr/>
        </p:nvSpPr>
        <p:spPr bwMode="auto">
          <a:xfrm>
            <a:off x="381000" y="20574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buClr>
                <a:schemeClr val="tx1"/>
              </a:buClr>
              <a:buFont typeface="Wingdings" panose="05000000000000000000" pitchFamily="2" charset="2"/>
              <a:buChar char="v"/>
            </a:pPr>
            <a:endParaRPr lang="en-US" altLang="en-US" sz="2400">
              <a:latin typeface="Tahoma" panose="020B0604030504040204" pitchFamily="34" charset="0"/>
            </a:endParaRPr>
          </a:p>
        </p:txBody>
      </p:sp>
      <p:sp>
        <p:nvSpPr>
          <p:cNvPr id="105475" name="Text Box 6"/>
          <p:cNvSpPr txBox="1">
            <a:spLocks noChangeArrowheads="1"/>
          </p:cNvSpPr>
          <p:nvPr/>
        </p:nvSpPr>
        <p:spPr bwMode="auto">
          <a:xfrm>
            <a:off x="1752600" y="53340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a:latin typeface="Arial" panose="020B0604020202020204" pitchFamily="34" charset="0"/>
              </a:rPr>
              <a:t>International Diversification</a:t>
            </a:r>
          </a:p>
        </p:txBody>
      </p:sp>
      <p:sp>
        <p:nvSpPr>
          <p:cNvPr id="105476" name="Rectangle 7"/>
          <p:cNvSpPr>
            <a:spLocks noChangeArrowheads="1"/>
          </p:cNvSpPr>
          <p:nvPr/>
        </p:nvSpPr>
        <p:spPr bwMode="auto">
          <a:xfrm>
            <a:off x="609600" y="15240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lgn="just" eaLnBrk="1" hangingPunct="1">
              <a:spcBef>
                <a:spcPct val="30000"/>
              </a:spcBef>
              <a:buClr>
                <a:srgbClr val="BE2910"/>
              </a:buClr>
              <a:buFont typeface="Wingdings" panose="05000000000000000000" pitchFamily="2" charset="2"/>
              <a:buChar char="u"/>
            </a:pPr>
            <a:r>
              <a:rPr lang="en-US" altLang="en-US" sz="2400">
                <a:latin typeface="Tahoma" panose="020B0604030504040204" pitchFamily="34" charset="0"/>
              </a:rPr>
              <a:t>Including foreign stocks and bonds in a portfolio of U.S. corporate and government securities enhances risk reduction.</a:t>
            </a:r>
          </a:p>
          <a:p>
            <a:pPr algn="just" eaLnBrk="1" hangingPunct="1">
              <a:spcBef>
                <a:spcPct val="30000"/>
              </a:spcBef>
              <a:buClr>
                <a:srgbClr val="BE2910"/>
              </a:buClr>
              <a:buFont typeface="Wingdings" panose="05000000000000000000" pitchFamily="2" charset="2"/>
              <a:buChar char="u"/>
            </a:pPr>
            <a:r>
              <a:rPr lang="en-US" altLang="en-US" sz="2400">
                <a:latin typeface="Tahoma" panose="020B0604030504040204" pitchFamily="34" charset="0"/>
              </a:rPr>
              <a:t>Over a longtime horizon international diversification strategies tend to yield returns superior to those yielded by domestic strategies</a:t>
            </a:r>
          </a:p>
          <a:p>
            <a:pPr algn="just" eaLnBrk="1" hangingPunct="1">
              <a:spcBef>
                <a:spcPct val="30000"/>
              </a:spcBef>
              <a:buClr>
                <a:srgbClr val="BE2910"/>
              </a:buClr>
              <a:buFont typeface="Wingdings" panose="05000000000000000000" pitchFamily="2" charset="2"/>
              <a:buChar char="u"/>
            </a:pPr>
            <a:r>
              <a:rPr lang="en-US" altLang="en-US" sz="2400">
                <a:latin typeface="Tahoma" panose="020B0604030504040204" pitchFamily="34" charset="0"/>
              </a:rPr>
              <a:t>Investors must beware of political risks involved with international investing.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A4E861-7AD3-447D-9BA5-D007ACD23BB2}"/>
              </a:ext>
            </a:extLst>
          </p:cNvPr>
          <p:cNvPicPr>
            <a:picLocks noChangeAspect="1"/>
          </p:cNvPicPr>
          <p:nvPr/>
        </p:nvPicPr>
        <p:blipFill>
          <a:blip r:embed="rId2"/>
          <a:stretch>
            <a:fillRect/>
          </a:stretch>
        </p:blipFill>
        <p:spPr>
          <a:xfrm>
            <a:off x="533400" y="228600"/>
            <a:ext cx="8229600" cy="6019799"/>
          </a:xfrm>
          <a:prstGeom prst="rect">
            <a:avLst/>
          </a:prstGeom>
        </p:spPr>
      </p:pic>
    </p:spTree>
    <p:extLst>
      <p:ext uri="{BB962C8B-B14F-4D97-AF65-F5344CB8AC3E}">
        <p14:creationId xmlns:p14="http://schemas.microsoft.com/office/powerpoint/2010/main" val="1473817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3088" y="190500"/>
            <a:ext cx="7772400" cy="1066800"/>
          </a:xfrm>
        </p:spPr>
        <p:txBody>
          <a:bodyPr/>
          <a:lstStyle/>
          <a:p>
            <a:pPr eaLnBrk="1" hangingPunct="1"/>
            <a:r>
              <a:rPr lang="en-US" altLang="en-US"/>
              <a:t>Expected Returns</a:t>
            </a:r>
          </a:p>
        </p:txBody>
      </p:sp>
      <p:sp>
        <p:nvSpPr>
          <p:cNvPr id="10243" name="Rectangle 3"/>
          <p:cNvSpPr>
            <a:spLocks noGrp="1" noChangeArrowheads="1"/>
          </p:cNvSpPr>
          <p:nvPr>
            <p:ph type="body" idx="1"/>
          </p:nvPr>
        </p:nvSpPr>
        <p:spPr>
          <a:xfrm>
            <a:off x="228600" y="1371600"/>
            <a:ext cx="8724900" cy="4906963"/>
          </a:xfrm>
        </p:spPr>
        <p:txBody>
          <a:bodyPr/>
          <a:lstStyle/>
          <a:p>
            <a:pPr eaLnBrk="1" hangingPunct="1"/>
            <a:r>
              <a:rPr lang="en-US" altLang="en-US"/>
              <a:t>Expected returns are based on the probabilities of possible outcomes</a:t>
            </a:r>
          </a:p>
          <a:p>
            <a:pPr eaLnBrk="1" hangingPunct="1">
              <a:buFontTx/>
              <a:buNone/>
            </a:pPr>
            <a:endParaRPr lang="en-US" altLang="en-US" sz="3600"/>
          </a:p>
        </p:txBody>
      </p:sp>
      <p:graphicFrame>
        <p:nvGraphicFramePr>
          <p:cNvPr id="10244" name="Object 4"/>
          <p:cNvGraphicFramePr>
            <a:graphicFrameLocks noChangeAspect="1"/>
          </p:cNvGraphicFramePr>
          <p:nvPr>
            <p:extLst>
              <p:ext uri="{D42A27DB-BD31-4B8C-83A1-F6EECF244321}">
                <p14:modId xmlns:p14="http://schemas.microsoft.com/office/powerpoint/2010/main" val="2377904325"/>
              </p:ext>
            </p:extLst>
          </p:nvPr>
        </p:nvGraphicFramePr>
        <p:xfrm>
          <a:off x="2516188" y="2743200"/>
          <a:ext cx="3886200" cy="1635125"/>
        </p:xfrm>
        <a:graphic>
          <a:graphicData uri="http://schemas.openxmlformats.org/presentationml/2006/ole">
            <mc:AlternateContent xmlns:mc="http://schemas.openxmlformats.org/markup-compatibility/2006">
              <mc:Choice xmlns:v="urn:schemas-microsoft-com:vml" Requires="v">
                <p:oleObj spid="_x0000_s10257" name="Equation" r:id="rId4" imgW="965200" imgH="431800" progId="Equation.DSMT4">
                  <p:embed/>
                </p:oleObj>
              </mc:Choice>
              <mc:Fallback>
                <p:oleObj name="Equation" r:id="rId4" imgW="965200" imgH="4318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188" y="2743200"/>
                        <a:ext cx="3886200" cy="163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5" name="Text Box 5"/>
          <p:cNvSpPr txBox="1">
            <a:spLocks noChangeArrowheads="1"/>
          </p:cNvSpPr>
          <p:nvPr/>
        </p:nvSpPr>
        <p:spPr bwMode="auto">
          <a:xfrm>
            <a:off x="685800" y="4495800"/>
            <a:ext cx="792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a:spcBef>
                <a:spcPct val="0"/>
              </a:spcBef>
              <a:buFontTx/>
              <a:buNone/>
            </a:pPr>
            <a:r>
              <a:rPr lang="en-US" altLang="en-US" sz="2400"/>
              <a:t>Where:</a:t>
            </a:r>
          </a:p>
          <a:p>
            <a:pPr>
              <a:spcBef>
                <a:spcPct val="0"/>
              </a:spcBef>
              <a:buFontTx/>
              <a:buNone/>
            </a:pPr>
            <a:r>
              <a:rPr lang="en-US" altLang="en-US" sz="2400"/>
              <a:t>	pi  = the probability of state “i” occurring</a:t>
            </a:r>
          </a:p>
          <a:p>
            <a:pPr>
              <a:spcBef>
                <a:spcPct val="0"/>
              </a:spcBef>
              <a:buFontTx/>
              <a:buNone/>
            </a:pPr>
            <a:r>
              <a:rPr lang="en-US" altLang="en-US" sz="2400"/>
              <a:t>	Ri = the expected return on an asset in state </a:t>
            </a:r>
            <a:r>
              <a:rPr lang="en-US" altLang="en-US" sz="2400" b="0">
                <a:latin typeface="Arial" panose="020B0604020202020204" pitchFamily="34" charset="0"/>
              </a:rPr>
              <a:t>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Example: Expected Returns</a:t>
            </a:r>
          </a:p>
        </p:txBody>
      </p:sp>
      <p:graphicFrame>
        <p:nvGraphicFramePr>
          <p:cNvPr id="12291" name="Object 3"/>
          <p:cNvGraphicFramePr>
            <a:graphicFrameLocks noGrp="1" noChangeAspect="1"/>
          </p:cNvGraphicFramePr>
          <p:nvPr>
            <p:ph sz="half" idx="2"/>
            <p:extLst>
              <p:ext uri="{D42A27DB-BD31-4B8C-83A1-F6EECF244321}">
                <p14:modId xmlns:p14="http://schemas.microsoft.com/office/powerpoint/2010/main" val="467094955"/>
              </p:ext>
            </p:extLst>
          </p:nvPr>
        </p:nvGraphicFramePr>
        <p:xfrm>
          <a:off x="2590800" y="4495800"/>
          <a:ext cx="2971800" cy="1189038"/>
        </p:xfrm>
        <a:graphic>
          <a:graphicData uri="http://schemas.openxmlformats.org/presentationml/2006/ole">
            <mc:AlternateContent xmlns:mc="http://schemas.openxmlformats.org/markup-compatibility/2006">
              <mc:Choice xmlns:v="urn:schemas-microsoft-com:vml" Requires="v">
                <p:oleObj spid="_x0000_s12315" name="Equation" r:id="rId4" imgW="1079032" imgH="431613" progId="Equation.3">
                  <p:embed/>
                </p:oleObj>
              </mc:Choice>
              <mc:Fallback>
                <p:oleObj name="Equation" r:id="rId4" imgW="1079032" imgH="431613"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95800"/>
                        <a:ext cx="2971800" cy="11890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2" name="Object 8"/>
          <p:cNvGraphicFramePr>
            <a:graphicFrameLocks noGrp="1" noChangeAspect="1"/>
          </p:cNvGraphicFramePr>
          <p:nvPr>
            <p:ph sz="half" idx="1"/>
          </p:nvPr>
        </p:nvGraphicFramePr>
        <p:xfrm>
          <a:off x="304800" y="1752600"/>
          <a:ext cx="8135938" cy="2225675"/>
        </p:xfrm>
        <a:graphic>
          <a:graphicData uri="http://schemas.openxmlformats.org/presentationml/2006/ole">
            <mc:AlternateContent xmlns:mc="http://schemas.openxmlformats.org/markup-compatibility/2006">
              <mc:Choice xmlns:v="urn:schemas-microsoft-com:vml" Requires="v">
                <p:oleObj spid="_x0000_s12316" name="Worksheet" r:id="rId6" imgW="5153144" imgH="1409676" progId="Excel.Sheet.8">
                  <p:embed/>
                </p:oleObj>
              </mc:Choice>
              <mc:Fallback>
                <p:oleObj name="Worksheet" r:id="rId6" imgW="5153144" imgH="1409676" progId="Excel.Shee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52600"/>
                        <a:ext cx="8135938" cy="222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hlinkClick r:id="" action="ppaction://ole?verb=0"/>
          </p:cNvPr>
          <p:cNvGraphicFramePr>
            <a:graphicFrameLocks/>
          </p:cNvGraphicFramePr>
          <p:nvPr/>
        </p:nvGraphicFramePr>
        <p:xfrm>
          <a:off x="1054100" y="3305175"/>
          <a:ext cx="6056313" cy="1879600"/>
        </p:xfrm>
        <a:graphic>
          <a:graphicData uri="http://schemas.openxmlformats.org/presentationml/2006/ole">
            <mc:AlternateContent xmlns:mc="http://schemas.openxmlformats.org/markup-compatibility/2006">
              <mc:Choice xmlns:v="urn:schemas-microsoft-com:vml" Requires="v">
                <p:oleObj spid="_x0000_s14378" name="VISIO" r:id="rId4" imgW="3845052" imgH="1330452" progId="Visio.Drawing.3">
                  <p:embed/>
                </p:oleObj>
              </mc:Choice>
              <mc:Fallback>
                <p:oleObj name="VISIO" r:id="rId4" imgW="3845052" imgH="1330452" progId="Visio.Drawing.3">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3305175"/>
                        <a:ext cx="6056313"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Rectangle 3"/>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4340" name="Rectangle 4"/>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4341" name="Line 5"/>
          <p:cNvSpPr>
            <a:spLocks noChangeShapeType="1"/>
          </p:cNvSpPr>
          <p:nvPr/>
        </p:nvSpPr>
        <p:spPr bwMode="auto">
          <a:xfrm>
            <a:off x="3017838" y="1506538"/>
            <a:ext cx="0" cy="35544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a:off x="974725" y="5073650"/>
            <a:ext cx="59928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3" name="Line 7"/>
          <p:cNvSpPr>
            <a:spLocks noChangeShapeType="1"/>
          </p:cNvSpPr>
          <p:nvPr/>
        </p:nvSpPr>
        <p:spPr bwMode="auto">
          <a:xfrm>
            <a:off x="4084638" y="1506538"/>
            <a:ext cx="0" cy="3554412"/>
          </a:xfrm>
          <a:prstGeom prst="line">
            <a:avLst/>
          </a:prstGeom>
          <a:noFill/>
          <a:ln w="25400">
            <a:solidFill>
              <a:schemeClr val="tx1"/>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4" name="Rectangle 8"/>
          <p:cNvSpPr>
            <a:spLocks noChangeArrowheads="1"/>
          </p:cNvSpPr>
          <p:nvPr/>
        </p:nvSpPr>
        <p:spPr bwMode="auto">
          <a:xfrm>
            <a:off x="2514600" y="609600"/>
            <a:ext cx="40751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800">
                <a:latin typeface="Arial" panose="020B0604020202020204" pitchFamily="34" charset="0"/>
              </a:rPr>
              <a:t>Probability distribution</a:t>
            </a:r>
          </a:p>
        </p:txBody>
      </p:sp>
      <p:sp>
        <p:nvSpPr>
          <p:cNvPr id="14345" name="Rectangle 9"/>
          <p:cNvSpPr>
            <a:spLocks noChangeArrowheads="1"/>
          </p:cNvSpPr>
          <p:nvPr/>
        </p:nvSpPr>
        <p:spPr bwMode="auto">
          <a:xfrm>
            <a:off x="6718300" y="4594225"/>
            <a:ext cx="186213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800">
                <a:latin typeface="Arial" panose="020B0604020202020204" pitchFamily="34" charset="0"/>
              </a:rPr>
              <a:t>Rate of</a:t>
            </a:r>
          </a:p>
          <a:p>
            <a:pPr eaLnBrk="1" hangingPunct="1">
              <a:spcBef>
                <a:spcPct val="0"/>
              </a:spcBef>
              <a:buFontTx/>
              <a:buNone/>
            </a:pPr>
            <a:r>
              <a:rPr lang="en-US" altLang="en-US" sz="2800">
                <a:latin typeface="Arial" panose="020B0604020202020204" pitchFamily="34" charset="0"/>
              </a:rPr>
              <a:t>return (%)</a:t>
            </a:r>
          </a:p>
        </p:txBody>
      </p:sp>
      <p:sp>
        <p:nvSpPr>
          <p:cNvPr id="14346" name="Rectangle 10"/>
          <p:cNvSpPr>
            <a:spLocks noChangeArrowheads="1"/>
          </p:cNvSpPr>
          <p:nvPr/>
        </p:nvSpPr>
        <p:spPr bwMode="auto">
          <a:xfrm>
            <a:off x="6051550" y="5075238"/>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000">
                <a:latin typeface="Arial" panose="020B0604020202020204" pitchFamily="34" charset="0"/>
              </a:rPr>
              <a:t> 50</a:t>
            </a:r>
          </a:p>
        </p:txBody>
      </p:sp>
      <p:sp>
        <p:nvSpPr>
          <p:cNvPr id="14347" name="Rectangle 11"/>
          <p:cNvSpPr>
            <a:spLocks noChangeArrowheads="1"/>
          </p:cNvSpPr>
          <p:nvPr/>
        </p:nvSpPr>
        <p:spPr bwMode="auto">
          <a:xfrm>
            <a:off x="3917950" y="5075238"/>
            <a:ext cx="4635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000">
                <a:latin typeface="Arial" panose="020B0604020202020204" pitchFamily="34" charset="0"/>
              </a:rPr>
              <a:t>15</a:t>
            </a:r>
          </a:p>
        </p:txBody>
      </p:sp>
      <p:sp>
        <p:nvSpPr>
          <p:cNvPr id="14348" name="Rectangle 12"/>
          <p:cNvSpPr>
            <a:spLocks noChangeArrowheads="1"/>
          </p:cNvSpPr>
          <p:nvPr/>
        </p:nvSpPr>
        <p:spPr bwMode="auto">
          <a:xfrm>
            <a:off x="2851150" y="5075238"/>
            <a:ext cx="322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000">
                <a:latin typeface="Arial" panose="020B0604020202020204" pitchFamily="34" charset="0"/>
              </a:rPr>
              <a:t>0</a:t>
            </a:r>
          </a:p>
        </p:txBody>
      </p:sp>
      <p:sp>
        <p:nvSpPr>
          <p:cNvPr id="14349" name="Rectangle 13"/>
          <p:cNvSpPr>
            <a:spLocks noChangeArrowheads="1"/>
          </p:cNvSpPr>
          <p:nvPr/>
        </p:nvSpPr>
        <p:spPr bwMode="auto">
          <a:xfrm>
            <a:off x="1098550" y="5075238"/>
            <a:ext cx="5476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000">
                <a:latin typeface="Arial" panose="020B0604020202020204" pitchFamily="34" charset="0"/>
              </a:rPr>
              <a:t>-20</a:t>
            </a:r>
          </a:p>
        </p:txBody>
      </p:sp>
      <p:sp>
        <p:nvSpPr>
          <p:cNvPr id="14350" name="AutoShape 14" descr="25%"/>
          <p:cNvSpPr>
            <a:spLocks noChangeArrowheads="1"/>
          </p:cNvSpPr>
          <p:nvPr/>
        </p:nvSpPr>
        <p:spPr bwMode="auto">
          <a:xfrm>
            <a:off x="4573588" y="1581150"/>
            <a:ext cx="1357312" cy="431800"/>
          </a:xfrm>
          <a:prstGeom prst="roundRect">
            <a:avLst>
              <a:gd name="adj" fmla="val 12486"/>
            </a:avLst>
          </a:prstGeom>
          <a:blipFill dpi="0" rotWithShape="0">
            <a:blip r:embed="rId6"/>
            <a:srcRect/>
            <a:tile tx="0" ty="0" sx="100000" sy="100000" flip="none" algn="tl"/>
          </a:blipFill>
          <a:ln w="25400">
            <a:solidFill>
              <a:schemeClr val="hlink"/>
            </a:solidFill>
            <a:round/>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4351" name="Rectangle 15"/>
          <p:cNvSpPr>
            <a:spLocks noChangeArrowheads="1"/>
          </p:cNvSpPr>
          <p:nvPr/>
        </p:nvSpPr>
        <p:spPr bwMode="auto">
          <a:xfrm>
            <a:off x="4637088" y="1592263"/>
            <a:ext cx="1533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Stock X</a:t>
            </a:r>
          </a:p>
        </p:txBody>
      </p:sp>
      <p:sp>
        <p:nvSpPr>
          <p:cNvPr id="14352" name="AutoShape 16" descr="25%"/>
          <p:cNvSpPr>
            <a:spLocks noChangeArrowheads="1"/>
          </p:cNvSpPr>
          <p:nvPr/>
        </p:nvSpPr>
        <p:spPr bwMode="auto">
          <a:xfrm>
            <a:off x="1460500" y="3714750"/>
            <a:ext cx="1346200" cy="508000"/>
          </a:xfrm>
          <a:prstGeom prst="roundRect">
            <a:avLst>
              <a:gd name="adj" fmla="val 12486"/>
            </a:avLst>
          </a:prstGeom>
          <a:blipFill dpi="0" rotWithShape="0">
            <a:blip r:embed="rId7"/>
            <a:srcRect/>
            <a:tile tx="0" ty="0" sx="100000" sy="100000" flip="none" algn="tl"/>
          </a:blipFill>
          <a:ln w="25400">
            <a:solidFill>
              <a:schemeClr val="accent2"/>
            </a:solidFill>
            <a:round/>
            <a:headEnd/>
            <a:tailEnd/>
          </a:ln>
        </p:spPr>
        <p:txBody>
          <a:bodyPr wrap="none" anchor="ct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endParaRPr lang="en-US" altLang="en-US">
              <a:latin typeface="Arial" panose="020B0604020202020204" pitchFamily="34" charset="0"/>
            </a:endParaRPr>
          </a:p>
        </p:txBody>
      </p:sp>
      <p:sp>
        <p:nvSpPr>
          <p:cNvPr id="14353" name="Rectangle 17"/>
          <p:cNvSpPr>
            <a:spLocks noChangeArrowheads="1"/>
          </p:cNvSpPr>
          <p:nvPr/>
        </p:nvSpPr>
        <p:spPr bwMode="auto">
          <a:xfrm>
            <a:off x="1457325" y="3763963"/>
            <a:ext cx="1298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FontTx/>
              <a:buNone/>
            </a:pPr>
            <a:r>
              <a:rPr lang="en-US" altLang="en-US" sz="2400">
                <a:latin typeface="Arial" panose="020B0604020202020204" pitchFamily="34" charset="0"/>
              </a:rPr>
              <a:t>Stock Y</a:t>
            </a:r>
          </a:p>
        </p:txBody>
      </p:sp>
      <p:graphicFrame>
        <p:nvGraphicFramePr>
          <p:cNvPr id="14354" name="Object 18">
            <a:hlinkClick r:id="" action="ppaction://ole?verb=0"/>
          </p:cNvPr>
          <p:cNvGraphicFramePr>
            <a:graphicFrameLocks/>
          </p:cNvGraphicFramePr>
          <p:nvPr/>
        </p:nvGraphicFramePr>
        <p:xfrm>
          <a:off x="2895600" y="1314450"/>
          <a:ext cx="2362200" cy="3889375"/>
        </p:xfrm>
        <a:graphic>
          <a:graphicData uri="http://schemas.openxmlformats.org/presentationml/2006/ole">
            <mc:AlternateContent xmlns:mc="http://schemas.openxmlformats.org/markup-compatibility/2006">
              <mc:Choice xmlns:v="urn:schemas-microsoft-com:vml" Requires="v">
                <p:oleObj spid="_x0000_s14379" name="VISIO" r:id="rId8" imgW="3747516" imgH="1232916" progId="Visio.Drawing.3">
                  <p:embed/>
                </p:oleObj>
              </mc:Choice>
              <mc:Fallback>
                <p:oleObj name="VISIO" r:id="rId8" imgW="3747516" imgH="1232916" progId="Visio.Drawing.3">
                  <p:embed/>
                  <p:pic>
                    <p:nvPicPr>
                      <p:cNvPr id="0" name="Object 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1314450"/>
                        <a:ext cx="23622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5" name="Rectangle 19"/>
          <p:cNvSpPr>
            <a:spLocks noChangeArrowheads="1"/>
          </p:cNvSpPr>
          <p:nvPr/>
        </p:nvSpPr>
        <p:spPr bwMode="auto">
          <a:xfrm>
            <a:off x="1319213" y="5638800"/>
            <a:ext cx="6346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3200" b="1">
                <a:solidFill>
                  <a:schemeClr val="tx1"/>
                </a:solidFill>
                <a:latin typeface="Adobe Gothic Std B" pitchFamily="34" charset="-128"/>
                <a:ea typeface="Adobe Gothic Std B" pitchFamily="34" charset="-128"/>
              </a:defRPr>
            </a:lvl1pPr>
            <a:lvl2pPr marL="742950" indent="-285750">
              <a:spcBef>
                <a:spcPct val="20000"/>
              </a:spcBef>
              <a:buChar char="–"/>
              <a:defRPr sz="2800" b="1">
                <a:solidFill>
                  <a:schemeClr val="tx1"/>
                </a:solidFill>
                <a:latin typeface="Adobe Gothic Std B" pitchFamily="34" charset="-128"/>
                <a:ea typeface="Adobe Gothic Std B" pitchFamily="34" charset="-128"/>
              </a:defRPr>
            </a:lvl2pPr>
            <a:lvl3pPr marL="1143000" indent="-228600">
              <a:spcBef>
                <a:spcPct val="20000"/>
              </a:spcBef>
              <a:buChar char="•"/>
              <a:defRPr sz="2400" b="1">
                <a:solidFill>
                  <a:schemeClr val="tx1"/>
                </a:solidFill>
                <a:latin typeface="Adobe Gothic Std B" pitchFamily="34" charset="-128"/>
                <a:ea typeface="Adobe Gothic Std B" pitchFamily="34" charset="-128"/>
              </a:defRPr>
            </a:lvl3pPr>
            <a:lvl4pPr marL="1600200" indent="-228600">
              <a:spcBef>
                <a:spcPct val="20000"/>
              </a:spcBef>
              <a:buChar char="–"/>
              <a:defRPr sz="2000" b="1">
                <a:solidFill>
                  <a:schemeClr val="tx1"/>
                </a:solidFill>
                <a:latin typeface="Adobe Gothic Std B" pitchFamily="34" charset="-128"/>
                <a:ea typeface="Adobe Gothic Std B" pitchFamily="34" charset="-128"/>
              </a:defRPr>
            </a:lvl4pPr>
            <a:lvl5pPr marL="2057400" indent="-228600">
              <a:spcBef>
                <a:spcPct val="20000"/>
              </a:spcBef>
              <a:buChar char="»"/>
              <a:defRPr sz="2000" b="1">
                <a:solidFill>
                  <a:schemeClr val="tx1"/>
                </a:solidFill>
                <a:latin typeface="Adobe Gothic Std B" pitchFamily="34" charset="-128"/>
                <a:ea typeface="Adobe Gothic Std B" pitchFamily="34" charset="-128"/>
              </a:defRPr>
            </a:lvl5pPr>
            <a:lvl6pPr marL="25146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6pPr>
            <a:lvl7pPr marL="29718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7pPr>
            <a:lvl8pPr marL="34290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8pPr>
            <a:lvl9pPr marL="3886200" indent="-228600" eaLnBrk="0" fontAlgn="base" hangingPunct="0">
              <a:spcBef>
                <a:spcPct val="20000"/>
              </a:spcBef>
              <a:spcAft>
                <a:spcPct val="0"/>
              </a:spcAft>
              <a:buChar char="»"/>
              <a:defRPr sz="2000" b="1">
                <a:solidFill>
                  <a:schemeClr val="tx1"/>
                </a:solidFill>
                <a:latin typeface="Adobe Gothic Std B" pitchFamily="34" charset="-128"/>
                <a:ea typeface="Adobe Gothic Std B" pitchFamily="34" charset="-128"/>
              </a:defRPr>
            </a:lvl9pPr>
          </a:lstStyle>
          <a:p>
            <a:pPr eaLnBrk="1" hangingPunct="1">
              <a:spcBef>
                <a:spcPct val="0"/>
              </a:spcBef>
              <a:buClr>
                <a:srgbClr val="00FF00"/>
              </a:buClr>
              <a:buFont typeface="Wingdings" panose="05000000000000000000" pitchFamily="2" charset="2"/>
              <a:buChar char="n"/>
            </a:pPr>
            <a:r>
              <a:rPr lang="en-US" altLang="en-US">
                <a:solidFill>
                  <a:srgbClr val="000000"/>
                </a:solidFill>
                <a:latin typeface="Arial" panose="020B0604020202020204" pitchFamily="34" charset="0"/>
              </a:rPr>
              <a:t> Which stock is riskier?  Why?</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53212_f0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92&quot;/&gt;&lt;/object&gt;&lt;object type=&quot;3&quot; unique_id=&quot;10005&quot;&gt;&lt;property id=&quot;20148&quot; value=&quot;5&quot;/&gt;&lt;property id=&quot;20300&quot; value=&quot;Slide 2 - &amp;quot;Key Concepts and Skills&amp;quot;&quot;/&gt;&lt;property id=&quot;20307&quot; value=&quot;258&quot;/&gt;&lt;/object&gt;&lt;object type=&quot;3&quot; unique_id=&quot;10006&quot;&gt;&lt;property id=&quot;20148&quot; value=&quot;5&quot;/&gt;&lt;property id=&quot;20300&quot; value=&quot;Slide 3 - &amp;quot;Chapter Outline&amp;quot;&quot;/&gt;&lt;property id=&quot;20307&quot; value=&quot;259&quot;/&gt;&lt;/object&gt;&lt;object type=&quot;3&quot; unique_id=&quot;10007&quot;&gt;&lt;property id=&quot;20148&quot; value=&quot;5&quot;/&gt;&lt;property id=&quot;20300&quot; value=&quot;Slide 4 - &amp;quot;Expected Returns&amp;quot;&quot;/&gt;&lt;property id=&quot;20307&quot; value=&quot;336&quot;/&gt;&lt;/object&gt;&lt;object type=&quot;3&quot; unique_id=&quot;10008&quot;&gt;&lt;property id=&quot;20148&quot; value=&quot;5&quot;/&gt;&lt;property id=&quot;20300&quot; value=&quot;Slide 5 - &amp;quot;Example: Expected Returns&amp;quot;&quot;/&gt;&lt;property id=&quot;20307&quot; value=&quot;337&quot;/&gt;&lt;/object&gt;&lt;object type=&quot;3&quot; unique_id=&quot;10009&quot;&gt;&lt;property id=&quot;20148&quot; value=&quot;5&quot;/&gt;&lt;property id=&quot;20300&quot; value=&quot;Slide 6 - &amp;quot;Example: Expected Returns&amp;quot;&quot;/&gt;&lt;property id=&quot;20307&quot; value=&quot;343&quot;/&gt;&lt;/object&gt;&lt;object type=&quot;3&quot; unique_id=&quot;10010&quot;&gt;&lt;property id=&quot;20148&quot; value=&quot;5&quot;/&gt;&lt;property id=&quot;20300&quot; value=&quot;Slide 7 - &amp;quot;Variance and Standard Deviation&amp;quot;&quot;/&gt;&lt;property id=&quot;20307&quot; value=&quot;338&quot;/&gt;&lt;/object&gt;&lt;object type=&quot;3&quot; unique_id=&quot;10012&quot;&gt;&lt;property id=&quot;20148&quot; value=&quot;5&quot;/&gt;&lt;property id=&quot;20300&quot; value=&quot;Slide 9 - &amp;quot;Portfolios&amp;quot;&quot;/&gt;&lt;property id=&quot;20307&quot; value=&quot;265&quot;/&gt;&lt;/object&gt;&lt;object type=&quot;3&quot; unique_id=&quot;10013&quot;&gt;&lt;property id=&quot;20148&quot; value=&quot;5&quot;/&gt;&lt;property id=&quot;20300&quot; value=&quot;Slide 10 - &amp;quot;Portfolio Expected Returns&amp;quot;&quot;/&gt;&lt;property id=&quot;20307&quot; value=&quot;340&quot;/&gt;&lt;/object&gt;&lt;object type=&quot;3&quot; unique_id=&quot;10014&quot;&gt;&lt;property id=&quot;20148&quot; value=&quot;5&quot;/&gt;&lt;property id=&quot;20300&quot; value=&quot;Slide 11 - &amp;quot;Example: Portfolio Weights&amp;quot;&quot;/&gt;&lt;property id=&quot;20307&quot; value=&quot;341&quot;/&gt;&lt;/object&gt;&lt;object type=&quot;3&quot; unique_id=&quot;10015&quot;&gt;&lt;property id=&quot;20148&quot; value=&quot;5&quot;/&gt;&lt;property id=&quot;20300&quot; value=&quot;Slide 12 - &amp;quot;Expected Portfolio Return&amp;#x0D;&amp;#x0A;Alternative Method&amp;quot;&quot;/&gt;&lt;property id=&quot;20307&quot; value=&quot;345&quot;/&gt;&lt;/object&gt;&lt;object type=&quot;3&quot; unique_id=&quot;10016&quot;&gt;&lt;property id=&quot;20148&quot; value=&quot;5&quot;/&gt;&lt;property id=&quot;20300&quot; value=&quot;Slide 13 - &amp;quot;Portfolio Risk&amp;#x0D;&amp;#x0A;Variance &amp;amp; Standard Deviation&amp;quot;&quot;/&gt;&lt;property id=&quot;20307&quot; value=&quot;342&quot;/&gt;&lt;/object&gt;&lt;object type=&quot;3&quot; unique_id=&quot;10017&quot;&gt;&lt;property id=&quot;20148&quot; value=&quot;5&quot;/&gt;&lt;property id=&quot;20300&quot; value=&quot;Slide 14 - &amp;quot;Portfolio Variance&amp;quot;&quot;/&gt;&lt;property id=&quot;20307&quot; value=&quot;269&quot;/&gt;&lt;/object&gt;&lt;object type=&quot;3&quot; unique_id=&quot;10018&quot;&gt;&lt;property id=&quot;20148&quot; value=&quot;5&quot;/&gt;&lt;property id=&quot;20300&quot; value=&quot;Slide 15 - &amp;quot;Portfolio Risk&amp;quot;&quot;/&gt;&lt;property id=&quot;20307&quot; value=&quot;347&quot;/&gt;&lt;/object&gt;&lt;object type=&quot;3&quot; unique_id=&quot;10019&quot;&gt;&lt;property id=&quot;20148&quot; value=&quot;5&quot;/&gt;&lt;property id=&quot;20300&quot; value=&quot;Slide 16 - &amp;quot;Announcements, News and Efficient markets&amp;quot;&quot;/&gt;&lt;property id=&quot;20307&quot; value=&quot;273&quot;/&gt;&lt;/object&gt;&lt;object type=&quot;3&quot; unique_id=&quot;10020&quot;&gt;&lt;property id=&quot;20148&quot; value=&quot;5&quot;/&gt;&lt;property id=&quot;20300&quot; value=&quot;Slide 17 - &amp;quot;Returns&amp;quot;&quot;/&gt;&lt;property id=&quot;20307&quot; value=&quot;277&quot;/&gt;&lt;/object&gt;&lt;object type=&quot;3&quot; unique_id=&quot;10021&quot;&gt;&lt;property id=&quot;20148&quot; value=&quot;5&quot;/&gt;&lt;property id=&quot;20300&quot; value=&quot;Slide 18 - &amp;quot;Systematic Risk&amp;quot;&quot;/&gt;&lt;property id=&quot;20307&quot; value=&quot;275&quot;/&gt;&lt;/object&gt;&lt;object type=&quot;3&quot; unique_id=&quot;10022&quot;&gt;&lt;property id=&quot;20148&quot; value=&quot;5&quot;/&gt;&lt;property id=&quot;20300&quot; value=&quot;Slide 19 - &amp;quot;Unsystematic Risk&amp;quot;&quot;/&gt;&lt;property id=&quot;20307&quot; value=&quot;276&quot;/&gt;&lt;/object&gt;&lt;object type=&quot;3&quot; unique_id=&quot;10023&quot;&gt;&lt;property id=&quot;20148&quot; value=&quot;5&quot;/&gt;&lt;property id=&quot;20300&quot; value=&quot;Slide 20 - &amp;quot;The Principle of Diversification&amp;quot;&quot;/&gt;&lt;property id=&quot;20307&quot; value=&quot;367&quot;/&gt;&lt;/object&gt;&lt;object type=&quot;3&quot; unique_id=&quot;10024&quot;&gt;&lt;property id=&quot;20148&quot; value=&quot;5&quot;/&gt;&lt;property id=&quot;20300&quot; value=&quot;Slide 21 - &amp;quot;Standard Deviations of Annual Portfolio Returns&amp;#x0D;&amp;#x0A;Table 11.7&amp;quot;&quot;/&gt;&lt;property id=&quot;20307&quot; value=&quot;279&quot;/&gt;&lt;/object&gt;&lt;object type=&quot;3&quot; unique_id=&quot;10025&quot;&gt;&lt;property id=&quot;20148&quot; value=&quot;5&quot;/&gt;&lt;property id=&quot;20300&quot; value=&quot;Slide 22 - &amp;quot;Portfolio Conclusions&amp;quot;&quot;/&gt;&lt;property id=&quot;20307&quot; value=&quot;368&quot;/&gt;&lt;/object&gt;&lt;object type=&quot;3&quot; unique_id=&quot;10026&quot;&gt;&lt;property id=&quot;20148&quot; value=&quot;5&quot;/&gt;&lt;property id=&quot;20300&quot; value=&quot;Slide 23 - &amp;quot;Portfolio Diversification&amp;#x0D;&amp;#x0A;Figure 11.1&amp;quot;&quot;/&gt;&lt;property id=&quot;20307&quot; value=&quot;281&quot;/&gt;&lt;/object&gt;&lt;object type=&quot;3&quot; unique_id=&quot;10027&quot;&gt;&lt;property id=&quot;20148&quot; value=&quot;5&quot;/&gt;&lt;property id=&quot;20300&quot; value=&quot;Slide 24 - &amp;quot;Total Risk = Stand-alone Risk&amp;quot;&quot;/&gt;&lt;property id=&quot;20307&quot; value=&quot;283&quot;/&gt;&lt;/object&gt;&lt;object type=&quot;3&quot; unique_id=&quot;10028&quot;&gt;&lt;property id=&quot;20148&quot; value=&quot;5&quot;/&gt;&lt;property id=&quot;20300&quot; value=&quot;Slide 25 - &amp;quot;Systematic Risk Principle&amp;quot;&quot;/&gt;&lt;property id=&quot;20307&quot; value=&quot;369&quot;/&gt;&lt;/object&gt;&lt;object type=&quot;3&quot; unique_id=&quot;10029&quot;&gt;&lt;property id=&quot;20148&quot; value=&quot;5&quot;/&gt;&lt;property id=&quot;20300&quot; value=&quot;Slide 26 - &amp;quot;Market Risk for Individual Securities&amp;quot;&quot;/&gt;&lt;property id=&quot;20307&quot; value=&quot;370&quot;/&gt;&lt;/object&gt;&lt;object type=&quot;3&quot; unique_id=&quot;10031&quot;&gt;&lt;property id=&quot;20148&quot; value=&quot;5&quot;/&gt;&lt;property id=&quot;20300&quot; value=&quot;Slide 27 - &amp;quot;Interpretation of beta &amp;quot;&quot;/&gt;&lt;property id=&quot;20307&quot; value=&quot;371&quot;/&gt;&lt;/object&gt;&lt;object type=&quot;3&quot; unique_id=&quot;10032&quot;&gt;&lt;property id=&quot;20148&quot; value=&quot;5&quot;/&gt;&lt;property id=&quot;20300&quot; value=&quot;Slide 28 - &amp;quot;Beta Coefficients for Selected Companies&amp;#x0D;&amp;#x0A;Table 11.8&amp;quot;&quot;/&gt;&lt;property id=&quot;20307&quot; value=&quot;286&quot;/&gt;&lt;/object&gt;&lt;object type=&quot;3&quot; unique_id=&quot;10033&quot;&gt;&lt;property id=&quot;20148&quot; value=&quot;5&quot;/&gt;&lt;property id=&quot;20300&quot; value=&quot;Slide 29 - &amp;quot;Example: Work the Web&amp;quot;&quot;/&gt;&lt;property id=&quot;20307&quot; value=&quot;287&quot;/&gt;&lt;/object&gt;&lt;object type=&quot;3&quot; unique_id=&quot;10034&quot;&gt;&lt;property id=&quot;20148&quot; value=&quot;5&quot;/&gt;&lt;property id=&quot;20300&quot; value=&quot;Slide 31 - &amp;quot;Quick Quiz:&amp;#x0D;&amp;#x0A;Total vs. Systematic Risk&amp;quot;&quot;/&gt;&lt;property id=&quot;20307&quot; value=&quot;288&quot;/&gt;&lt;/object&gt;&lt;object type=&quot;3&quot; unique_id=&quot;10035&quot;&gt;&lt;property id=&quot;20148&quot; value=&quot;5&quot;/&gt;&lt;property id=&quot;20300&quot; value=&quot;Slide 32 - &amp;quot;Beta and the Risk Premium&amp;quot;&quot;/&gt;&lt;property id=&quot;20307&quot; value=&quot;290&quot;/&gt;&lt;/object&gt;&lt;object type=&quot;3&quot; unique_id=&quot;10036&quot;&gt;&lt;property id=&quot;20148&quot; value=&quot;5&quot;/&gt;&lt;property id=&quot;20300&quot; value=&quot;Slide 33 - &amp;quot;SML and Equilibrium&amp;quot;&quot;/&gt;&lt;property id=&quot;20307&quot; value=&quot;298&quot;/&gt;&lt;/object&gt;&lt;object type=&quot;3&quot; unique_id=&quot;10037&quot;&gt;&lt;property id=&quot;20148&quot; value=&quot;5&quot;/&gt;&lt;property id=&quot;20300&quot; value=&quot;Slide 34 - &amp;quot;Reward-to-Risk Ratio&amp;quot;&quot;/&gt;&lt;property id=&quot;20307&quot; value=&quot;373&quot;/&gt;&lt;/object&gt;&lt;object type=&quot;3&quot; unique_id=&quot;10038&quot;&gt;&lt;property id=&quot;20148&quot; value=&quot;5&quot;/&gt;&lt;property id=&quot;20300&quot; value=&quot;Slide 35 - &amp;quot;Market Equilibrium&amp;quot;&quot;/&gt;&lt;property id=&quot;20307&quot; value=&quot;293&quot;/&gt;&lt;/object&gt;&lt;object type=&quot;3&quot; unique_id=&quot;10039&quot;&gt;&lt;property id=&quot;20148&quot; value=&quot;5&quot;/&gt;&lt;property id=&quot;20300&quot; value=&quot;Slide 36 - &amp;quot;Security Market Line&amp;quot;&quot;/&gt;&lt;property id=&quot;20307&quot; value=&quot;294&quot;/&gt;&lt;/object&gt;&lt;object type=&quot;3&quot; unique_id=&quot;10040&quot;&gt;&lt;property id=&quot;20148&quot; value=&quot;5&quot;/&gt;&lt;property id=&quot;20300&quot; value=&quot;Slide 37 - &amp;quot;The SML and Required Return&amp;quot;&quot;/&gt;&lt;property id=&quot;20307&quot; value=&quot;374&quot;/&gt;&lt;/object&gt;&lt;object type=&quot;3&quot; unique_id=&quot;10041&quot;&gt;&lt;property id=&quot;20148&quot; value=&quot;5&quot;/&gt;&lt;property id=&quot;20300&quot; value=&quot;Slide 38 - &amp;quot;Capital Asset Pricing Model&amp;quot;&quot;/&gt;&lt;property id=&quot;20307&quot; value=&quot;376&quot;/&gt;&lt;/object&gt;&lt;object type=&quot;3&quot; unique_id=&quot;10042&quot;&gt;&lt;property id=&quot;20148&quot; value=&quot;5&quot;/&gt;&lt;property id=&quot;20300&quot; value=&quot;Slide 39 - &amp;quot;SML example&amp;quot;&quot;/&gt;&lt;property id=&quot;20307&quot; value=&quot;377&quot;/&gt;&lt;/object&gt;&lt;object type=&quot;3&quot; unique_id=&quot;10043&quot;&gt;&lt;property id=&quot;20148&quot; value=&quot;5&quot;/&gt;&lt;property id=&quot;20300&quot; value=&quot;Slide 40 - &amp;quot;Factors Affecting Required Return&amp;quot;&quot;/&gt;&lt;property id=&quot;20307&quot; value=&quot;378&quot;/&gt;&lt;/object&gt;&lt;object type=&quot;3&quot; unique_id=&quot;10044&quot;&gt;&lt;property id=&quot;20148&quot; value=&quot;5&quot;/&gt;&lt;property id=&quot;20300&quot; value=&quot;Slide 30 - &amp;quot;Portfolio Beta&amp;quot;&quot;/&gt;&lt;property id=&quot;20307&quot; value=&quot;379&quot;/&gt;&lt;/object&gt;&lt;object type=&quot;3&quot; unique_id=&quot;10045&quot;&gt;&lt;property id=&quot;20148&quot; value=&quot;5&quot;/&gt;&lt;property id=&quot;20300&quot; value=&quot;Slide 41 - &amp;quot;Quick Quiz&amp;quot;&quot;/&gt;&lt;property id=&quot;20307&quot; value=&quot;381&quot;/&gt;&lt;/object&gt;&lt;object type=&quot;3&quot; unique_id=&quot;10046&quot;&gt;&lt;property id=&quot;20148&quot; value=&quot;5&quot;/&gt;&lt;property id=&quot;20300&quot; value=&quot;Slide 42 - &amp;quot;Quick Quiz&amp;quot;&quot;/&gt;&lt;property id=&quot;20307&quot; value=&quot;299&quot;/&gt;&lt;/object&gt;&lt;object type=&quot;3&quot; unique_id=&quot;10056&quot;&gt;&lt;property id=&quot;20148&quot; value=&quot;5&quot;/&gt;&lt;property id=&quot;20300&quot; value=&quot;Slide 43 - &amp;quot;Chapter 11&amp;quot;&quot;/&gt;&lt;property id=&quot;20307&quot; value=&quot;393&quot;/&gt;&lt;/object&gt;&lt;object type=&quot;3&quot; unique_id=&quot;10112&quot;&gt;&lt;property id=&quot;20148&quot; value=&quot;5&quot;/&gt;&lt;property id=&quot;20300&quot; value=&quot;Slide 8 - &amp;quot;Variance &amp;amp; Standard Deviation&amp;quot;&quot;/&gt;&lt;property id=&quot;20307&quot; value=&quot;394&quot;/&gt;&lt;/object&gt;&lt;/object&gt;&lt;/object&gt;&lt;/database&gt;"/>
  <p:tag name="SECTOMILLISECCONVERTED" val="1"/>
</p:tagLst>
</file>

<file path=ppt/theme/theme1.xml><?xml version="1.0" encoding="utf-8"?>
<a:theme xmlns:a="http://schemas.openxmlformats.org/drawingml/2006/main" name="1_Default Design">
  <a:themeElements>
    <a:clrScheme name="Custom 1">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0000FF"/>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0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2496</TotalTime>
  <Words>2644</Words>
  <Application>Microsoft Office PowerPoint</Application>
  <PresentationFormat>On-screen Show (4:3)</PresentationFormat>
  <Paragraphs>435</Paragraphs>
  <Slides>56</Slides>
  <Notes>45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70" baseType="lpstr">
      <vt:lpstr>Adobe Fan Heiti Std B</vt:lpstr>
      <vt:lpstr>Adobe Gothic Std B</vt:lpstr>
      <vt:lpstr>Arial</vt:lpstr>
      <vt:lpstr>Calibri</vt:lpstr>
      <vt:lpstr>Cambria</vt:lpstr>
      <vt:lpstr>Symbol</vt:lpstr>
      <vt:lpstr>Tahoma</vt:lpstr>
      <vt:lpstr>Times New Roman</vt:lpstr>
      <vt:lpstr>Wingdings</vt:lpstr>
      <vt:lpstr>Wingdings 3</vt:lpstr>
      <vt:lpstr>1_Default Design</vt:lpstr>
      <vt:lpstr>Equation</vt:lpstr>
      <vt:lpstr>Worksheet</vt:lpstr>
      <vt:lpstr>VISIO</vt:lpstr>
      <vt:lpstr>PowerPoint Presentation</vt:lpstr>
      <vt:lpstr>Learning Objectives</vt:lpstr>
      <vt:lpstr>What are Investment Returns?</vt:lpstr>
      <vt:lpstr>What is Investment Risk?</vt:lpstr>
      <vt:lpstr>Indifference Curves for Risk Adverse and Risk-Loving Investors</vt:lpstr>
      <vt:lpstr>Expected Returns</vt:lpstr>
      <vt:lpstr>Example: Expected Returns</vt:lpstr>
      <vt:lpstr>PowerPoint Presentation</vt:lpstr>
      <vt:lpstr>PowerPoint Presentation</vt:lpstr>
      <vt:lpstr>Variance and Standard Deviation</vt:lpstr>
      <vt:lpstr>Variance &amp; Standard Deviation</vt:lpstr>
      <vt:lpstr>Example - Assume the Following Investment Alternatives</vt:lpstr>
      <vt:lpstr>What is Unique about the Treasury bill Return? What is Correlation?</vt:lpstr>
      <vt:lpstr>Calculate the Expected Rate of Return on Each Alternative.</vt:lpstr>
      <vt:lpstr>What is the Standard Deviation of Returns for Each Alternative?</vt:lpstr>
      <vt:lpstr>PowerPoint Presentation</vt:lpstr>
      <vt:lpstr>PowerPoint Presentation</vt:lpstr>
      <vt:lpstr>Expected Return versus Risk versus Coefficient of Variation </vt:lpstr>
      <vt:lpstr>Portfolios</vt:lpstr>
      <vt:lpstr>Portfolio Expected Returns</vt:lpstr>
      <vt:lpstr>Example: Portfolio Weights</vt:lpstr>
      <vt:lpstr>Portfolio Risk Variance &amp; Standard Deviation</vt:lpstr>
      <vt:lpstr>JUST TO SCARE YOU Variance and Standard Deviation of Portfolio</vt:lpstr>
      <vt:lpstr>Two-Stock Portfolios</vt:lpstr>
      <vt:lpstr>Returns Distribution for Two Perfectly Negatively Correlated Stocks ( r = -1.0) and for Portfolio WM:</vt:lpstr>
      <vt:lpstr>Returns Distribution for Two Perfectly Positively Correlated Stocks ( r = 1.0) and for Portfolio WM</vt:lpstr>
      <vt:lpstr>What About These Stocks?</vt:lpstr>
      <vt:lpstr>Announcements, News and Efficient markets</vt:lpstr>
      <vt:lpstr>Systematic Risk</vt:lpstr>
      <vt:lpstr>PowerPoint Presentation</vt:lpstr>
      <vt:lpstr>Returns</vt:lpstr>
      <vt:lpstr>The Principle of Diversification</vt:lpstr>
      <vt:lpstr>Standard Deviations of Annual Portfolio Returns </vt:lpstr>
      <vt:lpstr>Portfolio Conclusions</vt:lpstr>
      <vt:lpstr>Portfolio Diversification</vt:lpstr>
      <vt:lpstr>PowerPoint Presentation</vt:lpstr>
      <vt:lpstr>Systematic Risk Principle</vt:lpstr>
      <vt:lpstr>Total Risk = Stand-Alone Risk</vt:lpstr>
      <vt:lpstr>Market Risk for Individual  Securities</vt:lpstr>
      <vt:lpstr>Interpretation of Beta </vt:lpstr>
      <vt:lpstr>How to Estimated Beta</vt:lpstr>
      <vt:lpstr>Calculating Beta for DennisCo. Data on Course Outline</vt:lpstr>
      <vt:lpstr>Beta Coefficients for Selected Companies </vt:lpstr>
      <vt:lpstr>Portfolio Beta</vt:lpstr>
      <vt:lpstr>Quick Quiz: Total vs. Systematic Risk</vt:lpstr>
      <vt:lpstr>Beta and the Risk Premium</vt:lpstr>
      <vt:lpstr>Security Market Line (SML) and Equilibrium</vt:lpstr>
      <vt:lpstr>Reward-to-Risk Ratio</vt:lpstr>
      <vt:lpstr>Market Equilibrium</vt:lpstr>
      <vt:lpstr>Security Market Line</vt:lpstr>
      <vt:lpstr>The SML and Required Return</vt:lpstr>
      <vt:lpstr>Capital Asset Pricing Model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Lecture – Risk and Return</dc:title>
  <dc:subject>Chapter 11 - Risk &amp; Return</dc:subject>
  <dc:creator>Dennis</dc:creator>
  <cp:lastModifiedBy>dennis dcmccornac.com</cp:lastModifiedBy>
  <cp:revision>175</cp:revision>
  <dcterms:created xsi:type="dcterms:W3CDTF">2003-02-02T19:12:35Z</dcterms:created>
  <dcterms:modified xsi:type="dcterms:W3CDTF">2023-06-15T07:12:41Z</dcterms:modified>
</cp:coreProperties>
</file>