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304" r:id="rId2"/>
    <p:sldId id="420" r:id="rId3"/>
    <p:sldId id="422" r:id="rId4"/>
    <p:sldId id="423" r:id="rId5"/>
    <p:sldId id="424" r:id="rId6"/>
    <p:sldId id="425" r:id="rId7"/>
    <p:sldId id="446" r:id="rId8"/>
    <p:sldId id="448" r:id="rId9"/>
    <p:sldId id="449" r:id="rId10"/>
    <p:sldId id="452" r:id="rId11"/>
    <p:sldId id="453" r:id="rId12"/>
    <p:sldId id="454" r:id="rId13"/>
    <p:sldId id="455" r:id="rId14"/>
    <p:sldId id="457" r:id="rId15"/>
    <p:sldId id="458" r:id="rId16"/>
    <p:sldId id="460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D5E1A"/>
    <a:srgbClr val="00CC00"/>
    <a:srgbClr val="5E6637"/>
    <a:srgbClr val="926444"/>
    <a:srgbClr val="C1A08D"/>
    <a:srgbClr val="35335B"/>
    <a:srgbClr val="FCE25E"/>
    <a:srgbClr val="BE2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7" autoAdjust="0"/>
    <p:restoredTop sz="94896" autoAdjust="0"/>
  </p:normalViewPr>
  <p:slideViewPr>
    <p:cSldViewPr>
      <p:cViewPr varScale="1">
        <p:scale>
          <a:sx n="56" d="100"/>
          <a:sy n="56" d="100"/>
        </p:scale>
        <p:origin x="1524" y="40"/>
      </p:cViewPr>
      <p:guideLst>
        <p:guide orient="horz" pos="86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2424" y="53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ext Box 6"/>
          <p:cNvSpPr txBox="1">
            <a:spLocks noChangeArrowheads="1"/>
          </p:cNvSpPr>
          <p:nvPr/>
        </p:nvSpPr>
        <p:spPr bwMode="auto">
          <a:xfrm>
            <a:off x="381000" y="304800"/>
            <a:ext cx="6424613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1600" dirty="0"/>
              <a:t>Chapter 10 Lecture - Some Lessons from Capital Market History</a:t>
            </a:r>
            <a:endParaRPr lang="en-US" altLang="en-US" sz="1600" b="0" dirty="0"/>
          </a:p>
          <a:p>
            <a:pPr algn="ctr">
              <a:defRPr/>
            </a:pPr>
            <a:endParaRPr lang="en-US" altLang="en-US" sz="1700" dirty="0"/>
          </a:p>
        </p:txBody>
      </p:sp>
      <p:sp>
        <p:nvSpPr>
          <p:cNvPr id="208899" name="Text Box 7"/>
          <p:cNvSpPr txBox="1">
            <a:spLocks noChangeArrowheads="1"/>
          </p:cNvSpPr>
          <p:nvPr/>
        </p:nvSpPr>
        <p:spPr bwMode="auto">
          <a:xfrm>
            <a:off x="3413125" y="8880475"/>
            <a:ext cx="56991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D46A52EA-6464-4200-A0E8-C77CE72EF33C}" type="slidenum">
              <a:rPr lang="en-US" altLang="en-US" sz="1700" smtClean="0"/>
              <a:pPr>
                <a:spcBef>
                  <a:spcPct val="50000"/>
                </a:spcBef>
                <a:defRPr/>
              </a:pPr>
              <a:t>‹#›</a:t>
            </a:fld>
            <a:endParaRPr lang="en-US" altLang="en-US" sz="17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6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56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6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57DE7FF-02AA-46E4-A5A5-5082346ABB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B9881B-1E9F-4D25-B0F7-409237CCF04D}" type="slidenum">
              <a:rPr lang="en-US" altLang="en-US" sz="1300" b="0" smtClean="0">
                <a:latin typeface="Times New Roman" panose="02020603050405020304" pitchFamily="18" charset="0"/>
              </a:rPr>
              <a:pPr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10EBA1-288C-427A-A8E1-1D638AE14B3F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D2147D4-57C2-4333-9CA3-59A329C47A6E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34253A-4C3E-4CCC-A082-77BE763E7851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1D8187-7466-473D-B936-CFFC10BDBD59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EB6E7BA-A55C-474D-9A96-AE7A0973FF18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3CE9EC-BA4C-447F-BD9F-C9FEF0927DD5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7AB9B99-C02C-44A9-ABBF-FC138BAD03AF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EF7CB7-9275-4EB9-8586-01B4C56A051F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27B4A31-2135-4373-87FF-E0F0EB3C54B5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800C49-480B-42EF-BFB2-79BC0E5B2ABE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275D33-3476-4F3A-8DA8-A166BBDECE34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EB8BE3C-DD32-49D8-BEE8-276236A6FCBA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0D718E-F0E2-4C9B-92F6-F6E4F9E20B91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F346D8-D66B-4E6E-801D-9494AC5E0AAF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 The Geometric Average Return is calculated as the Nth root of the product of one plus each period’s actual return, minus “1.”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Adding the “1” to each period’s return makes sure the product increases and is reversed by subtracting “1” from the result.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 The Pi symbol (</a:t>
            </a:r>
            <a:r>
              <a:rPr lang="el-GR" altLang="en-US">
                <a:cs typeface="Times New Roman" panose="02020603050405020304" pitchFamily="18" charset="0"/>
              </a:rPr>
              <a:t>Π</a:t>
            </a:r>
            <a:r>
              <a:rPr lang="en-US" altLang="en-US">
                <a:cs typeface="Times New Roman" panose="02020603050405020304" pitchFamily="18" charset="0"/>
              </a:rPr>
              <a:t>)</a:t>
            </a:r>
            <a:r>
              <a:rPr lang="en-US" altLang="en-US"/>
              <a:t> works for multiplication like the Sigma (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) works for summation.</a:t>
            </a:r>
          </a:p>
          <a:p>
            <a:pPr eaLnBrk="1" hangingPunct="1"/>
            <a:endParaRPr lang="en-US" altLang="en-US">
              <a:cs typeface="Arial" panose="020B0604020202020204" pitchFamily="34" charset="0"/>
            </a:endParaRPr>
          </a:p>
          <a:p>
            <a:pPr eaLnBrk="1" hangingPunct="1"/>
            <a:r>
              <a:rPr lang="en-US" altLang="en-US">
                <a:cs typeface="Arial" panose="020B0604020202020204" pitchFamily="34" charset="0"/>
              </a:rPr>
              <a:t>The calculations are shown on the next slide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7875" indent="-298450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538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74813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54238" indent="-238125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114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86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258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83038" indent="-238125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D5329E-A573-48A1-8FEA-5BD4250A5F15}" type="slidenum">
              <a:rPr lang="en-US" altLang="en-US" sz="1300" smtClean="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6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295400"/>
            <a:ext cx="7010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2971800"/>
            <a:ext cx="7772400" cy="31242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9844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295400"/>
            <a:ext cx="7010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971800"/>
            <a:ext cx="3810000" cy="1485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85800" y="4610100"/>
            <a:ext cx="3810000" cy="1485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2971800"/>
            <a:ext cx="3810000" cy="312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110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5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61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21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9718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718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303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2997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94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335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6319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089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468313"/>
            <a:ext cx="7010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632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9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Box 1"/>
          <p:cNvSpPr txBox="1">
            <a:spLocks noChangeArrowheads="1"/>
          </p:cNvSpPr>
          <p:nvPr userDrawn="1"/>
        </p:nvSpPr>
        <p:spPr bwMode="auto">
          <a:xfrm>
            <a:off x="8229600" y="6492875"/>
            <a:ext cx="790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600"/>
              <a:t>10- </a:t>
            </a:r>
            <a:fld id="{55474D58-1D19-438D-88C9-7DA303A09F1E}" type="slidenum">
              <a:rPr lang="en-US" altLang="en-US" sz="1600" smtClean="0"/>
              <a:pPr>
                <a:defRPr/>
              </a:pPr>
              <a:t>‹#›</a:t>
            </a:fld>
            <a:endParaRPr lang="en-US" alt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7" r:id="rId8"/>
    <p:sldLayoutId id="2147483854" r:id="rId9"/>
    <p:sldLayoutId id="2147483855" r:id="rId10"/>
    <p:sldLayoutId id="2147483856" r:id="rId11"/>
    <p:sldLayoutId id="214748385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6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63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63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3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3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3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3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2" grpId="0" autoUpdateAnimBg="0"/>
      <p:bldP spid="563211" grpId="0" build="p" autoUpdateAnimBg="0" advAuto="0">
        <p:tmplLst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56321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BE2910"/>
        </a:buClr>
        <a:buFont typeface="Wingdings" panose="05000000000000000000" pitchFamily="2" charset="2"/>
        <a:buChar char="u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B6D1F"/>
        </a:buClr>
        <a:buFont typeface="Wingdings" panose="05000000000000000000" pitchFamily="2" charset="2"/>
        <a:buChar char="t"/>
        <a:defRPr sz="2800" b="1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219312"/>
        </a:buClr>
        <a:buFont typeface="Wingdings" panose="05000000000000000000" pitchFamily="2" charset="2"/>
        <a:buChar char="t"/>
        <a:defRPr sz="2400" b="1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lr>
          <a:srgbClr val="189C1D"/>
        </a:buClr>
        <a:buSzPct val="80000"/>
        <a:buFont typeface="Wingdings" panose="05000000000000000000" pitchFamily="2" charset="2"/>
        <a:buChar char="t"/>
        <a:defRPr sz="2000" b="1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50"/>
          <p:cNvSpPr>
            <a:spLocks noChangeArrowheads="1"/>
          </p:cNvSpPr>
          <p:nvPr/>
        </p:nvSpPr>
        <p:spPr bwMode="auto">
          <a:xfrm>
            <a:off x="609600" y="457200"/>
            <a:ext cx="7927975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Wingdings" panose="05000000000000000000" pitchFamily="2" charset="2"/>
              <a:buNone/>
              <a:defRPr/>
            </a:pPr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Chapter 10 Lecture - Some Lessons from Capital Market History</a:t>
            </a:r>
            <a:endParaRPr lang="en-US" altLang="en-US" sz="54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7171" name="Picture 2052" descr="MCj0295553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429000"/>
            <a:ext cx="7924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7543800" y="6113463"/>
            <a:ext cx="1295400" cy="585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/>
              <a:t>Arithmetic vs. Geometric Mean</a:t>
            </a:r>
            <a:br>
              <a:rPr lang="en-US" altLang="en-US"/>
            </a:br>
            <a:r>
              <a:rPr lang="en-US" altLang="en-US"/>
              <a:t>Which is better?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 sz="2400"/>
              <a:t>The arithmetic average is overly optimistic for long horizons</a:t>
            </a:r>
          </a:p>
          <a:p>
            <a:pPr eaLnBrk="1" hangingPunct="1"/>
            <a:r>
              <a:rPr lang="en-US" altLang="en-US" sz="2400"/>
              <a:t>The geometric average is overly pessimistic for short horizons</a:t>
            </a:r>
          </a:p>
          <a:p>
            <a:pPr eaLnBrk="1" hangingPunct="1"/>
            <a:r>
              <a:rPr lang="en-US" altLang="en-US" sz="2400"/>
              <a:t>Depends on the planning period under consideration</a:t>
            </a:r>
          </a:p>
          <a:p>
            <a:pPr lvl="1" eaLnBrk="1" hangingPunct="1">
              <a:buFontTx/>
              <a:buChar char="•"/>
            </a:pPr>
            <a:r>
              <a:rPr lang="en-US" altLang="en-US" sz="2400"/>
              <a:t>15 – 20 years or less: use arithmetic</a:t>
            </a:r>
          </a:p>
          <a:p>
            <a:pPr lvl="1" eaLnBrk="1" hangingPunct="1">
              <a:buFontTx/>
              <a:buChar char="•"/>
            </a:pPr>
            <a:r>
              <a:rPr lang="en-US" altLang="en-US" sz="2400"/>
              <a:t>20 – 40 years or so: split the difference between them</a:t>
            </a:r>
          </a:p>
          <a:p>
            <a:pPr lvl="1" eaLnBrk="1" hangingPunct="1">
              <a:buFontTx/>
              <a:buChar char="•"/>
            </a:pPr>
            <a:r>
              <a:rPr lang="en-US" altLang="en-US" sz="2400"/>
              <a:t>40 + years: use the geometric</a:t>
            </a:r>
          </a:p>
          <a:p>
            <a:pPr lvl="1" eaLnBrk="1" hangingPunct="1"/>
            <a:endParaRPr lang="en-US" altLang="en-US" sz="24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/>
              <a:t>Efficient Capital Markets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3058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The Efficient Market Hypothesis: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Stock prices are in equilibrium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Stocks are “fairly” priced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Informational efficiency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true, you should not be able to earn “abnormal” or “excess” returns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Efficient markets </a:t>
            </a:r>
            <a:r>
              <a:rPr lang="en-US" altLang="en-US" sz="2400" i="1"/>
              <a:t>DO NOT</a:t>
            </a:r>
            <a:r>
              <a:rPr lang="en-US" altLang="en-US" sz="2400"/>
              <a:t> imply that investors cannot earn a positive return in the stock market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924800" cy="1066800"/>
          </a:xfrm>
        </p:spPr>
        <p:txBody>
          <a:bodyPr/>
          <a:lstStyle/>
          <a:p>
            <a:pPr eaLnBrk="1" hangingPunct="1"/>
            <a:r>
              <a:rPr lang="en-US" altLang="en-US" sz="2800"/>
              <a:t>Reaction of stock price to new information in efficient and inefficient markets</a:t>
            </a:r>
          </a:p>
        </p:txBody>
      </p:sp>
      <p:pic>
        <p:nvPicPr>
          <p:cNvPr id="60419" name="Picture 5" descr="C:\Users\travisd\Desktop\EKU Courses\McGraw Updates Summer 2012\New JPEGs\JPG\ch10\ros34752_10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55713"/>
            <a:ext cx="8001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010400" cy="914400"/>
          </a:xfrm>
        </p:spPr>
        <p:txBody>
          <a:bodyPr/>
          <a:lstStyle/>
          <a:p>
            <a:pPr eaLnBrk="1" hangingPunct="1"/>
            <a:r>
              <a:rPr lang="en-US" altLang="en-US"/>
              <a:t>Forms of Market Efficiency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47244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US" sz="2800">
                <a:solidFill>
                  <a:srgbClr val="CC0000"/>
                </a:solidFill>
              </a:rPr>
              <a:t>Strong-form Efficient Market:</a:t>
            </a:r>
          </a:p>
          <a:p>
            <a:pPr algn="l" eaLnBrk="1" hangingPunct="1">
              <a:lnSpc>
                <a:spcPct val="95000"/>
              </a:lnSpc>
            </a:pPr>
            <a:endParaRPr lang="en-US" altLang="en-US" sz="2800">
              <a:solidFill>
                <a:srgbClr val="CC0000"/>
              </a:solidFill>
            </a:endParaRPr>
          </a:p>
          <a:p>
            <a:pPr lvl="1" algn="l" eaLnBrk="1" hangingPunct="1"/>
            <a:r>
              <a:rPr lang="en-US" altLang="en-US" sz="2400"/>
              <a:t>Prices reflect </a:t>
            </a:r>
            <a:r>
              <a:rPr lang="en-US" altLang="en-US" sz="2400" u="sng"/>
              <a:t>all information</a:t>
            </a:r>
            <a:r>
              <a:rPr lang="en-US" altLang="en-US" sz="2400"/>
              <a:t>, including public and private</a:t>
            </a:r>
          </a:p>
          <a:p>
            <a:pPr lvl="1" algn="l" eaLnBrk="1" hangingPunct="1"/>
            <a:r>
              <a:rPr lang="en-US" altLang="en-US" sz="2400"/>
              <a:t>If true, then investors can not earn abnormal returns regardless of the information they possess</a:t>
            </a:r>
          </a:p>
          <a:p>
            <a:pPr lvl="1" algn="l" eaLnBrk="1" hangingPunct="1"/>
            <a:r>
              <a:rPr lang="en-US" altLang="en-US" sz="2400"/>
              <a:t>Empirical evidence indicates that markets are NOT strong form efficient</a:t>
            </a:r>
          </a:p>
          <a:p>
            <a:pPr lvl="2" algn="l" eaLnBrk="1" hangingPunct="1"/>
            <a:r>
              <a:rPr lang="en-US" altLang="en-US" i="1"/>
              <a:t>Insiders</a:t>
            </a:r>
            <a:r>
              <a:rPr lang="en-US" altLang="en-US"/>
              <a:t> can earn abnormal returns (may be illegal)</a:t>
            </a:r>
          </a:p>
          <a:p>
            <a:pPr lvl="1" eaLnBrk="1" hangingPunct="1">
              <a:lnSpc>
                <a:spcPct val="95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077200" cy="452596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800">
                <a:solidFill>
                  <a:srgbClr val="ED5E1A"/>
                </a:solidFill>
              </a:rPr>
              <a:t>Semistrong Form Efficiency</a:t>
            </a:r>
          </a:p>
          <a:p>
            <a:pPr eaLnBrk="1" hangingPunct="1">
              <a:lnSpc>
                <a:spcPct val="110000"/>
              </a:lnSpc>
            </a:pPr>
            <a:endParaRPr lang="en-US" altLang="en-US" sz="2400">
              <a:solidFill>
                <a:srgbClr val="FFC000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Prices reflect all </a:t>
            </a:r>
            <a:r>
              <a:rPr lang="en-US" altLang="en-US" sz="2400" u="sng"/>
              <a:t>publicly available information</a:t>
            </a:r>
            <a:r>
              <a:rPr lang="en-US" altLang="en-US" sz="2400"/>
              <a:t> including trading information, annual reports, press releases, etc.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If true, then investors cannot earn abnormal returns by trading on public information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Implies that fundamental analysis will not lead to abnormal returns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3048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2"/>
                </a:solidFill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kern="0" dirty="0"/>
              <a:t>Forms of Market Efficiency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17980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Forms of Market Efficiency</a:t>
            </a:r>
            <a:endParaRPr lang="en-US" altLang="en-US" dirty="0">
              <a:solidFill>
                <a:srgbClr val="00CC00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28700"/>
            <a:ext cx="8382000" cy="4800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00CC00"/>
                </a:solidFill>
              </a:rPr>
              <a:t>Weak Form Efficiency</a:t>
            </a:r>
          </a:p>
          <a:p>
            <a:pPr eaLnBrk="1" hangingPunct="1"/>
            <a:endParaRPr lang="en-US" altLang="en-US" sz="2400" dirty="0">
              <a:solidFill>
                <a:srgbClr val="00CC00"/>
              </a:solidFill>
            </a:endParaRPr>
          </a:p>
          <a:p>
            <a:pPr lvl="1" eaLnBrk="1" hangingPunct="1"/>
            <a:r>
              <a:rPr lang="en-US" altLang="en-US" sz="2400" dirty="0"/>
              <a:t>Prices reflect </a:t>
            </a:r>
            <a:r>
              <a:rPr lang="en-US" altLang="en-US" sz="2400" u="sng" dirty="0"/>
              <a:t>all past market information</a:t>
            </a:r>
            <a:r>
              <a:rPr lang="en-US" altLang="en-US" sz="2400" dirty="0"/>
              <a:t> such as price and volume</a:t>
            </a:r>
          </a:p>
          <a:p>
            <a:pPr lvl="1" eaLnBrk="1" hangingPunct="1"/>
            <a:r>
              <a:rPr lang="en-US" altLang="en-US" sz="2400" dirty="0"/>
              <a:t>If true, then investors cannot earn abnormal returns by trading on market information</a:t>
            </a:r>
          </a:p>
          <a:p>
            <a:pPr lvl="1" eaLnBrk="1" hangingPunct="1"/>
            <a:r>
              <a:rPr lang="en-US" altLang="en-US" sz="2400" dirty="0"/>
              <a:t>Implies that technical analysis will not lead to abnormal returns</a:t>
            </a:r>
          </a:p>
          <a:p>
            <a:pPr lvl="1" eaLnBrk="1" hangingPunct="1"/>
            <a:r>
              <a:rPr lang="en-US" altLang="en-US" sz="2400" dirty="0"/>
              <a:t>Empirical evidence indicates that markets are generally weak form efficient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Common Misconceptions about EMH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82000" cy="452596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400"/>
              <a:t>EMH does </a:t>
            </a:r>
            <a:r>
              <a:rPr lang="en-US" altLang="en-US" sz="2400" u="sng"/>
              <a:t>not</a:t>
            </a:r>
            <a:r>
              <a:rPr lang="en-US" altLang="en-US" sz="2400"/>
              <a:t> mean that you can’t make money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EMH </a:t>
            </a:r>
            <a:r>
              <a:rPr lang="en-US" altLang="en-US" sz="2400" u="sng"/>
              <a:t>does</a:t>
            </a:r>
            <a:r>
              <a:rPr lang="en-US" altLang="en-US" sz="2400"/>
              <a:t> mean that: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On average, you will earn a return appropriate for the risk undertaken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There is no bias in prices that can be exploited to earn excess returns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2400"/>
              <a:t>Market efficiency will not protect you from wrong choices if you do not diversify – you still don’t want to put all your eggs in one basket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7313"/>
            <a:ext cx="7010400" cy="1143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Learning 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3124200"/>
          </a:xfrm>
        </p:spPr>
        <p:txBody>
          <a:bodyPr/>
          <a:lstStyle/>
          <a:p>
            <a:pPr marL="5715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After studying this chapter, you should be able to:</a:t>
            </a:r>
          </a:p>
          <a:p>
            <a:pPr marL="5715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LO1</a:t>
            </a:r>
            <a:r>
              <a:rPr lang="en-US" altLang="en-US" sz="2400" dirty="0"/>
              <a:t> Calculate the return on an investment.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LO2</a:t>
            </a:r>
            <a:r>
              <a:rPr lang="en-US" altLang="en-US" sz="2400" dirty="0"/>
              <a:t> Discuss the historical returns on various important types of investments.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LO3</a:t>
            </a:r>
            <a:r>
              <a:rPr lang="en-US" altLang="en-US" sz="2400" dirty="0"/>
              <a:t> Explain the historical risks on various important types of investments.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LO4</a:t>
            </a:r>
            <a:r>
              <a:rPr lang="en-US" altLang="en-US" sz="2400" dirty="0"/>
              <a:t> Assess the implications of market efficiency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010400" cy="990600"/>
          </a:xfrm>
        </p:spPr>
        <p:txBody>
          <a:bodyPr/>
          <a:lstStyle/>
          <a:p>
            <a:pPr eaLnBrk="1" hangingPunct="1"/>
            <a:r>
              <a:rPr lang="en-US" altLang="en-US"/>
              <a:t>Risk–Return Tradeoff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11275"/>
            <a:ext cx="8534400" cy="4397375"/>
          </a:xfrm>
        </p:spPr>
        <p:txBody>
          <a:bodyPr/>
          <a:lstStyle/>
          <a:p>
            <a:pPr marL="533400" indent="-533400" eaLnBrk="1" hangingPunct="1"/>
            <a:r>
              <a:rPr lang="en-US" altLang="en-US" sz="2800"/>
              <a:t>Two key lessons from capital market history: 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/>
              <a:t>There is a reward for bearing risk</a:t>
            </a:r>
          </a:p>
          <a:p>
            <a:pPr marL="914400" lvl="1" indent="-457200" eaLnBrk="1" hangingPunct="1">
              <a:lnSpc>
                <a:spcPct val="110000"/>
              </a:lnSpc>
            </a:pPr>
            <a:r>
              <a:rPr lang="en-US" altLang="en-US"/>
              <a:t>The greater the potential reward, the greater the risk</a:t>
            </a:r>
          </a:p>
          <a:p>
            <a:pPr marL="533400" indent="-533400" eaLnBrk="1" hangingPunct="1"/>
            <a:endParaRPr lang="en-US" altLang="en-US" sz="3600"/>
          </a:p>
        </p:txBody>
      </p:sp>
      <p:pic>
        <p:nvPicPr>
          <p:cNvPr id="11268" name="Picture 5" descr="https://encrypted-tbn3.gstatic.com/images?q=tbn:ANd9GcQHP0lo7zjf_1j7XqViTl00vkEqIKVi_vdBVBSabp-i_sfnr2-GU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4114800"/>
            <a:ext cx="6048375" cy="240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en-US"/>
              <a:t>Dollar &amp; Percent Returns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8534400" cy="446087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altLang="en-US" sz="2800"/>
              <a:t>Total dollar return = the return on an investment measured in dollars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US" altLang="en-US" sz="2400"/>
              <a:t>$ Return = Dividends + Capital Gains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US" altLang="en-US" sz="2400"/>
              <a:t>Capital Gains = Price received – Price paid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altLang="en-US" sz="2800"/>
              <a:t>Total percent return  = the return on an investment measured as a percentage of the original investment.</a:t>
            </a:r>
          </a:p>
          <a:p>
            <a:pPr lvl="1" eaLnBrk="1" hangingPunct="1">
              <a:lnSpc>
                <a:spcPct val="110000"/>
              </a:lnSpc>
              <a:buClr>
                <a:schemeClr val="tx1"/>
              </a:buClr>
              <a:buFontTx/>
              <a:buChar char="•"/>
            </a:pPr>
            <a:r>
              <a:rPr lang="en-US" altLang="en-US" sz="2400"/>
              <a:t>% Return = $ Return/$ Invested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010400" cy="857250"/>
          </a:xfrm>
        </p:spPr>
        <p:txBody>
          <a:bodyPr/>
          <a:lstStyle/>
          <a:p>
            <a:pPr eaLnBrk="1" hangingPunct="1"/>
            <a:r>
              <a:rPr lang="en-US" altLang="en-US"/>
              <a:t>Percent Return</a:t>
            </a:r>
          </a:p>
        </p:txBody>
      </p:sp>
      <p:graphicFrame>
        <p:nvGraphicFramePr>
          <p:cNvPr id="1536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3657600" y="1600200"/>
          <a:ext cx="5181600" cy="440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4" imgW="1803400" imgH="1790700" progId="Equation.3">
                  <p:embed/>
                </p:oleObj>
              </mc:Choice>
              <mc:Fallback>
                <p:oleObj name="Equation" r:id="rId4" imgW="1803400" imgH="179070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00200"/>
                        <a:ext cx="5181600" cy="440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50838" y="1752600"/>
            <a:ext cx="3078162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Dividend Yield</a:t>
            </a:r>
          </a:p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Capital Gains Yield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3189288" y="203835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3165475" y="3089275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Example: Calculating Total Dollar </a:t>
            </a:r>
            <a:br>
              <a:rPr lang="en-US" altLang="en-US" sz="3200"/>
            </a:br>
            <a:r>
              <a:rPr lang="en-US" altLang="en-US" sz="3200"/>
              <a:t>and Total Percent Returns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371600"/>
            <a:ext cx="8305800" cy="1911350"/>
          </a:xfrm>
        </p:spPr>
        <p:txBody>
          <a:bodyPr/>
          <a:lstStyle/>
          <a:p>
            <a:pPr eaLnBrk="1" hangingPunct="1"/>
            <a:r>
              <a:rPr lang="en-US" altLang="en-US" sz="2400"/>
              <a:t>You invest in a stock with a share price of $25. </a:t>
            </a:r>
          </a:p>
          <a:p>
            <a:pPr eaLnBrk="1" hangingPunct="1"/>
            <a:r>
              <a:rPr lang="en-US" altLang="en-US" sz="2400"/>
              <a:t>After one year, the stock price per share is $35 </a:t>
            </a:r>
          </a:p>
          <a:p>
            <a:pPr eaLnBrk="1" hangingPunct="1"/>
            <a:r>
              <a:rPr lang="en-US" altLang="en-US" sz="2400"/>
              <a:t>Each share paid a $2 dividend</a:t>
            </a:r>
          </a:p>
          <a:p>
            <a:pPr eaLnBrk="1" hangingPunct="1"/>
            <a:r>
              <a:rPr lang="en-US" altLang="en-US" sz="2400"/>
              <a:t>What was your total return?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781800" y="41910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245" name="Group 29"/>
          <p:cNvGraphicFramePr>
            <a:graphicFrameLocks noGrp="1"/>
          </p:cNvGraphicFramePr>
          <p:nvPr>
            <p:ph sz="half" idx="2"/>
          </p:nvPr>
        </p:nvGraphicFramePr>
        <p:xfrm>
          <a:off x="350838" y="3713163"/>
          <a:ext cx="8335962" cy="1849438"/>
        </p:xfrm>
        <a:graphic>
          <a:graphicData uri="http://schemas.openxmlformats.org/drawingml/2006/table">
            <a:tbl>
              <a:tblPr/>
              <a:tblGrid>
                <a:gridCol w="2055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7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2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Dollars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6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Dividend </a:t>
                      </a:r>
                    </a:p>
                  </a:txBody>
                  <a:tcPr marL="91439" marR="91439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$2.00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$2/25 = 8%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Capital Gain</a:t>
                      </a:r>
                    </a:p>
                  </a:txBody>
                  <a:tcPr marL="91439" marR="91439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$35 - $25 = $10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$10/25= 40%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Return</a:t>
                      </a:r>
                    </a:p>
                  </a:txBody>
                  <a:tcPr marL="91439" marR="91439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 + $10 = $12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$12/$25 = 48%</a:t>
                      </a:r>
                    </a:p>
                  </a:txBody>
                  <a:tcPr marL="91439" marR="91439"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175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Arithmetic vs. Geometric Mean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229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Arithmetic average: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Return earned in an average period over multiple periods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Answers the question:  “What was your return </a:t>
            </a:r>
            <a:r>
              <a:rPr lang="en-US" altLang="en-US" sz="2400" i="1"/>
              <a:t>in an average year</a:t>
            </a:r>
            <a:r>
              <a:rPr lang="en-US" altLang="en-US" sz="2400"/>
              <a:t> over a particular period?”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Geometric average: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Average compound return per period over multiple periods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Answers the question:  “What was your average </a:t>
            </a:r>
            <a:r>
              <a:rPr lang="en-US" altLang="en-US" sz="2400" i="1"/>
              <a:t>compound return per year</a:t>
            </a:r>
            <a:r>
              <a:rPr lang="en-US" altLang="en-US" sz="2400"/>
              <a:t> over a particular period?”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Geometric average &lt; arithmetic average unless all the returns are equal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010400" cy="838200"/>
          </a:xfrm>
          <a:extLst>
            <a:ext uri="{91240B29-F687-4F45-9708-019B960494DF}">
              <a14:hiddenLine xmlns:a14="http://schemas.microsoft.com/office/drawing/2010/main" w="38100">
                <a:solidFill>
                  <a:srgbClr val="808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Geometric Average Return</a:t>
            </a:r>
          </a:p>
        </p:txBody>
      </p:sp>
      <p:graphicFrame>
        <p:nvGraphicFramePr>
          <p:cNvPr id="51203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143000" y="3143250"/>
          <a:ext cx="6051550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7" name="Equation" r:id="rId4" imgW="1841500" imgH="495300" progId="Equation.3">
                  <p:embed/>
                </p:oleObj>
              </mc:Choice>
              <mc:Fallback>
                <p:oleObj name="Equation" r:id="rId4" imgW="1841500" imgH="49530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143250"/>
                        <a:ext cx="6051550" cy="14287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166813" y="4876800"/>
            <a:ext cx="7512050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Where: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</a:t>
            </a:r>
            <a:r>
              <a:rPr lang="el-GR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= Product (like </a:t>
            </a:r>
            <a:r>
              <a:rPr lang="el-GR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Σ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 for sum)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	T = Number of periods in sample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	R</a:t>
            </a:r>
            <a:r>
              <a:rPr lang="en-US" altLang="en-US" sz="2000" baseline="-25000">
                <a:latin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2000">
                <a:latin typeface="Arial" panose="020B0604020202020204" pitchFamily="34" charset="0"/>
                <a:cs typeface="Times New Roman" panose="02020603050405020304" pitchFamily="18" charset="0"/>
              </a:rPr>
              <a:t> = Actual return in each period</a:t>
            </a:r>
          </a:p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endParaRPr lang="el-GR" altLang="en-US" sz="240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05" name="Object 3"/>
          <p:cNvGraphicFramePr>
            <a:graphicFrameLocks noChangeAspect="1"/>
          </p:cNvGraphicFramePr>
          <p:nvPr/>
        </p:nvGraphicFramePr>
        <p:xfrm>
          <a:off x="869950" y="1219200"/>
          <a:ext cx="700881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8" name="Equation" r:id="rId6" imgW="3098800" imgH="266700" progId="Equation.3">
                  <p:embed/>
                </p:oleObj>
              </mc:Choice>
              <mc:Fallback>
                <p:oleObj name="Equation" r:id="rId6" imgW="3098800" imgH="266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1219200"/>
                        <a:ext cx="7008813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1143000" y="1819275"/>
            <a:ext cx="6172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just">
              <a:spcBef>
                <a:spcPct val="20000"/>
              </a:spcBef>
              <a:buClr>
                <a:srgbClr val="BE2910"/>
              </a:buClr>
              <a:buFont typeface="Wingdings" panose="05000000000000000000" pitchFamily="2" charset="2"/>
              <a:buChar char="u"/>
              <a:defRPr sz="32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just">
              <a:spcBef>
                <a:spcPct val="20000"/>
              </a:spcBef>
              <a:buClr>
                <a:srgbClr val="FB6D1F"/>
              </a:buClr>
              <a:buFont typeface="Wingdings" panose="05000000000000000000" pitchFamily="2" charset="2"/>
              <a:buChar char="t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just">
              <a:spcBef>
                <a:spcPct val="20000"/>
              </a:spcBef>
              <a:buClr>
                <a:srgbClr val="219312"/>
              </a:buClr>
              <a:buFont typeface="Wingdings" panose="05000000000000000000" pitchFamily="2" charset="2"/>
              <a:buChar char="t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just">
              <a:spcBef>
                <a:spcPct val="20000"/>
              </a:spcBef>
              <a:buClr>
                <a:srgbClr val="189C1D"/>
              </a:buClr>
              <a:buSzPct val="80000"/>
              <a:buFont typeface="Wingdings" panose="05000000000000000000" pitchFamily="2" charset="2"/>
              <a:buChar char="t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just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Where:</a:t>
            </a:r>
          </a:p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R</a:t>
            </a:r>
            <a:r>
              <a:rPr lang="en-US" altLang="en-US" sz="2000" baseline="-25000">
                <a:latin typeface="Arial" panose="020B0604020202020204" pitchFamily="34" charset="0"/>
              </a:rPr>
              <a:t>i</a:t>
            </a:r>
            <a:r>
              <a:rPr lang="en-US" altLang="en-US" sz="2000">
                <a:latin typeface="Arial" panose="020B0604020202020204" pitchFamily="34" charset="0"/>
              </a:rPr>
              <a:t> = return in each period</a:t>
            </a:r>
          </a:p>
          <a:p>
            <a:pPr algn="l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	T = number of periods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0850" y="112713"/>
            <a:ext cx="8001000" cy="1860550"/>
          </a:xfrm>
        </p:spPr>
        <p:txBody>
          <a:bodyPr/>
          <a:lstStyle/>
          <a:p>
            <a:pPr eaLnBrk="1" hangingPunct="1"/>
            <a:r>
              <a:rPr lang="en-US" altLang="en-US" dirty="0"/>
              <a:t>Example: Calculating a </a:t>
            </a:r>
            <a:br>
              <a:rPr lang="en-US" altLang="en-US" dirty="0"/>
            </a:br>
            <a:r>
              <a:rPr lang="en-US" altLang="en-US" dirty="0"/>
              <a:t>Geometric Average Return</a:t>
            </a:r>
            <a:br>
              <a:rPr lang="en-US" altLang="en-US" sz="3800" dirty="0"/>
            </a:br>
            <a:endParaRPr lang="en-US" altLang="en-US" sz="32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8788" cy="40528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  <p:graphicFrame>
        <p:nvGraphicFramePr>
          <p:cNvPr id="53252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3949479"/>
              </p:ext>
            </p:extLst>
          </p:nvPr>
        </p:nvGraphicFramePr>
        <p:xfrm>
          <a:off x="914400" y="1547893"/>
          <a:ext cx="6650037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Worksheet" r:id="rId4" imgW="3568553" imgH="1974688" progId="Excel.Sheet.8">
                  <p:embed/>
                </p:oleObj>
              </mc:Choice>
              <mc:Fallback>
                <p:oleObj name="Worksheet" r:id="rId4" imgW="3568553" imgH="1974688" progId="Excel.Sheet.8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47893"/>
                        <a:ext cx="6650037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fintemp1">
  <a:themeElements>
    <a:clrScheme name="">
      <a:dk1>
        <a:srgbClr val="000000"/>
      </a:dk1>
      <a:lt1>
        <a:srgbClr val="FFFFFF"/>
      </a:lt1>
      <a:dk2>
        <a:srgbClr val="000000"/>
      </a:dk2>
      <a:lt2>
        <a:srgbClr val="003399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intemp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intemp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temp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temp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temp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temp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temp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temp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HD:finfiles:fintemp1</Template>
  <TotalTime>2087</TotalTime>
  <Words>826</Words>
  <Application>Microsoft Office PowerPoint</Application>
  <PresentationFormat>On-screen Show (4:3)</PresentationFormat>
  <Paragraphs>125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Tahoma</vt:lpstr>
      <vt:lpstr>Times New Roman</vt:lpstr>
      <vt:lpstr>Wingdings</vt:lpstr>
      <vt:lpstr>fintemp1</vt:lpstr>
      <vt:lpstr>Equation</vt:lpstr>
      <vt:lpstr>Worksheet</vt:lpstr>
      <vt:lpstr>PowerPoint Presentation</vt:lpstr>
      <vt:lpstr>Learning Objectives</vt:lpstr>
      <vt:lpstr>Risk–Return Tradeoff</vt:lpstr>
      <vt:lpstr>Dollar &amp; Percent Returns</vt:lpstr>
      <vt:lpstr>Percent Return</vt:lpstr>
      <vt:lpstr>Example: Calculating Total Dollar  and Total Percent Returns</vt:lpstr>
      <vt:lpstr>Arithmetic vs. Geometric Mean</vt:lpstr>
      <vt:lpstr>Geometric Average Return</vt:lpstr>
      <vt:lpstr>Example: Calculating a  Geometric Average Return </vt:lpstr>
      <vt:lpstr>Arithmetic vs. Geometric Mean Which is better?</vt:lpstr>
      <vt:lpstr>Efficient Capital Markets</vt:lpstr>
      <vt:lpstr>Reaction of stock price to new information in efficient and inefficient markets</vt:lpstr>
      <vt:lpstr>Forms of Market Efficiency</vt:lpstr>
      <vt:lpstr>PowerPoint Presentation</vt:lpstr>
      <vt:lpstr>Forms of Market Efficiency</vt:lpstr>
      <vt:lpstr>Common Misconceptions about EMH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 Lecture - Some Lessons from Capital Market History</dc:title>
  <dc:creator>Dennis</dc:creator>
  <cp:lastModifiedBy>Dennis McCornac</cp:lastModifiedBy>
  <cp:revision>316</cp:revision>
  <dcterms:created xsi:type="dcterms:W3CDTF">1999-02-09T03:21:30Z</dcterms:created>
  <dcterms:modified xsi:type="dcterms:W3CDTF">2021-11-03T13:07:31Z</dcterms:modified>
</cp:coreProperties>
</file>