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embeddedFontLst>
    <p:embeddedFont>
      <p:font typeface="Montserrat" panose="00000500000000000000" pitchFamily="2" charset="0"/>
      <p:regular r:id="rId15"/>
      <p:bold r:id="rId16"/>
      <p:boldItalic r:id="rId17"/>
    </p:embeddedFont>
    <p:embeddedFont>
      <p:font typeface="Source Sans 3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39;p11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Google Shape;42;p12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13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5;p3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4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5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24;p6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27;p7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8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9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2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Google Shape;36;p10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539875" y="1385949"/>
            <a:ext cx="63111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Zionist Ecocide in Palestine:</a:t>
            </a:r>
            <a:endParaRPr sz="3800" b="0" i="0" u="none" strike="noStrike" cap="none"/>
          </a:p>
        </p:txBody>
      </p:sp>
      <p:sp>
        <p:nvSpPr>
          <p:cNvPr id="53" name="Google Shape;53;p15"/>
          <p:cNvSpPr/>
          <p:nvPr/>
        </p:nvSpPr>
        <p:spPr>
          <a:xfrm>
            <a:off x="539875" y="2953725"/>
            <a:ext cx="4433700" cy="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9D933"/>
              </a:buClr>
              <a:buSzPts val="1650"/>
              <a:buFont typeface="Montserrat"/>
              <a:buNone/>
            </a:pPr>
            <a:r>
              <a:rPr lang="en-US" sz="1650" b="1" i="0" u="none" strike="noStrike" cap="none">
                <a:solidFill>
                  <a:srgbClr val="F9D933"/>
                </a:solidFill>
                <a:latin typeface="Montserrat"/>
                <a:ea typeface="Montserrat"/>
                <a:cs typeface="Montserrat"/>
                <a:sym typeface="Montserrat"/>
              </a:rPr>
              <a:t>Understanding coloniality of nature in Occupied Palestine</a:t>
            </a:r>
            <a:endParaRPr sz="1650" b="0" i="0" u="none" strike="noStrike" cap="none"/>
          </a:p>
        </p:txBody>
      </p:sp>
      <p:sp>
        <p:nvSpPr>
          <p:cNvPr id="54" name="Google Shape;54;p15"/>
          <p:cNvSpPr/>
          <p:nvPr/>
        </p:nvSpPr>
        <p:spPr>
          <a:xfrm>
            <a:off x="539850" y="2564625"/>
            <a:ext cx="1410600" cy="10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sz="1200" b="0" i="0" u="none" strike="noStrike" cap="none"/>
          </a:p>
          <a:p>
            <a:pPr marL="0" marR="0" lvl="0" indent="0" algn="l" rtl="0">
              <a:lnSpc>
                <a:spcPct val="125000"/>
              </a:lnSpc>
              <a:spcBef>
                <a:spcPts val="3150"/>
              </a:spcBef>
              <a:spcAft>
                <a:spcPts val="0"/>
              </a:spcAft>
              <a:buSzPts val="1200"/>
              <a:buFont typeface="Arial"/>
              <a:buNone/>
            </a:pPr>
            <a:endParaRPr sz="1200" b="0" i="0" u="none" strike="noStrike" cap="none"/>
          </a:p>
          <a:p>
            <a:pPr marL="0" marR="0" lvl="0" indent="0" algn="l" rtl="0">
              <a:lnSpc>
                <a:spcPct val="125000"/>
              </a:lnSpc>
              <a:spcBef>
                <a:spcPts val="315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By Mira Aliane</a:t>
            </a:r>
            <a:endParaRPr sz="1200" b="0" i="0" u="none" strike="noStrike" cap="none"/>
          </a:p>
        </p:txBody>
      </p:sp>
      <p:sp>
        <p:nvSpPr>
          <p:cNvPr id="55" name="Google Shape;55;p15"/>
          <p:cNvSpPr/>
          <p:nvPr/>
        </p:nvSpPr>
        <p:spPr>
          <a:xfrm>
            <a:off x="71100" y="4588375"/>
            <a:ext cx="9001800" cy="49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5" title="WhatsApp Image 2026-05-25 at 03.28.09.jpeg"/>
          <p:cNvPicPr preferRelativeResize="0"/>
          <p:nvPr/>
        </p:nvPicPr>
        <p:blipFill rotWithShape="1">
          <a:blip r:embed="rId3">
            <a:alphaModFix/>
          </a:blip>
          <a:srcRect t="6617" b="14426"/>
          <a:stretch/>
        </p:blipFill>
        <p:spPr>
          <a:xfrm>
            <a:off x="6091675" y="168300"/>
            <a:ext cx="2885074" cy="442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/>
          <p:nvPr/>
        </p:nvSpPr>
        <p:spPr>
          <a:xfrm>
            <a:off x="3943573" y="450279"/>
            <a:ext cx="4685854" cy="83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Frameworks That Doesn't Serve Justice </a:t>
            </a:r>
            <a:endParaRPr sz="2600" b="0" i="0" u="none" strike="noStrike" cap="none"/>
          </a:p>
        </p:txBody>
      </p:sp>
      <p:sp>
        <p:nvSpPr>
          <p:cNvPr id="254" name="Google Shape;254;p24"/>
          <p:cNvSpPr/>
          <p:nvPr/>
        </p:nvSpPr>
        <p:spPr>
          <a:xfrm>
            <a:off x="3943573" y="1495797"/>
            <a:ext cx="588094" cy="1017463"/>
          </a:xfrm>
          <a:prstGeom prst="roundRect">
            <a:avLst>
              <a:gd name="adj" fmla="val 360037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4"/>
          <p:cNvSpPr/>
          <p:nvPr/>
        </p:nvSpPr>
        <p:spPr>
          <a:xfrm>
            <a:off x="4127376" y="1866677"/>
            <a:ext cx="220489" cy="27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ontserrat"/>
              <a:buNone/>
            </a:pPr>
            <a:r>
              <a:rPr lang="en-US" sz="17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700" b="0" i="0" u="none" strike="noStrike" cap="none"/>
          </a:p>
        </p:txBody>
      </p:sp>
      <p:sp>
        <p:nvSpPr>
          <p:cNvPr id="256" name="Google Shape;256;p24"/>
          <p:cNvSpPr/>
          <p:nvPr/>
        </p:nvSpPr>
        <p:spPr>
          <a:xfrm>
            <a:off x="4671789" y="1642765"/>
            <a:ext cx="1670819" cy="20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00"/>
              <a:buFont typeface="Montserrat"/>
              <a:buNone/>
            </a:pPr>
            <a:r>
              <a:rPr lang="en-US" sz="13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Non-Binding Law</a:t>
            </a:r>
            <a:endParaRPr sz="1300" b="0" i="0" u="none" strike="noStrike" cap="none"/>
          </a:p>
        </p:txBody>
      </p:sp>
      <p:sp>
        <p:nvSpPr>
          <p:cNvPr id="257" name="Google Shape;257;p24"/>
          <p:cNvSpPr/>
          <p:nvPr/>
        </p:nvSpPr>
        <p:spPr>
          <a:xfrm>
            <a:off x="4671789" y="1935584"/>
            <a:ext cx="3957638" cy="43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50"/>
              <a:buFont typeface="Source Sans 3"/>
              <a:buNone/>
            </a:pPr>
            <a:r>
              <a:rPr lang="en-US" sz="11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International law frameworks are non-binding and wholly ignored</a:t>
            </a:r>
            <a:endParaRPr sz="1150" b="0" i="0" u="none" strike="noStrike" cap="none"/>
          </a:p>
        </p:txBody>
      </p:sp>
      <p:sp>
        <p:nvSpPr>
          <p:cNvPr id="258" name="Google Shape;258;p24"/>
          <p:cNvSpPr/>
          <p:nvPr/>
        </p:nvSpPr>
        <p:spPr>
          <a:xfrm>
            <a:off x="3943573" y="2653382"/>
            <a:ext cx="588094" cy="1017463"/>
          </a:xfrm>
          <a:prstGeom prst="roundRect">
            <a:avLst>
              <a:gd name="adj" fmla="val 360037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4"/>
          <p:cNvSpPr/>
          <p:nvPr/>
        </p:nvSpPr>
        <p:spPr>
          <a:xfrm>
            <a:off x="4127376" y="3024262"/>
            <a:ext cx="220489" cy="27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ontserrat"/>
              <a:buNone/>
            </a:pPr>
            <a:r>
              <a:rPr lang="en-US" sz="17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700" b="0" i="0" u="none" strike="noStrike" cap="none"/>
          </a:p>
        </p:txBody>
      </p:sp>
      <p:sp>
        <p:nvSpPr>
          <p:cNvPr id="260" name="Google Shape;260;p24"/>
          <p:cNvSpPr/>
          <p:nvPr/>
        </p:nvSpPr>
        <p:spPr>
          <a:xfrm>
            <a:off x="4671789" y="2800350"/>
            <a:ext cx="1670819" cy="20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00"/>
              <a:buFont typeface="Montserrat"/>
              <a:buNone/>
            </a:pPr>
            <a:r>
              <a:rPr lang="en-US" sz="13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Technical Fixes</a:t>
            </a:r>
            <a:endParaRPr sz="1300" b="0" i="0" u="none" strike="noStrike" cap="none"/>
          </a:p>
        </p:txBody>
      </p:sp>
      <p:sp>
        <p:nvSpPr>
          <p:cNvPr id="261" name="Google Shape;261;p24"/>
          <p:cNvSpPr/>
          <p:nvPr/>
        </p:nvSpPr>
        <p:spPr>
          <a:xfrm>
            <a:off x="4671789" y="3093169"/>
            <a:ext cx="3957638" cy="43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50"/>
              <a:buFont typeface="Source Sans 3"/>
              <a:buNone/>
            </a:pPr>
            <a:r>
              <a:rPr lang="en-US" sz="11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Aid agencies offer technical fixes in the form of desalination and new pipelines all while the siege continues</a:t>
            </a:r>
            <a:endParaRPr sz="1150" b="0" i="0" u="none" strike="noStrike" cap="none"/>
          </a:p>
        </p:txBody>
      </p:sp>
      <p:sp>
        <p:nvSpPr>
          <p:cNvPr id="262" name="Google Shape;262;p24"/>
          <p:cNvSpPr/>
          <p:nvPr/>
        </p:nvSpPr>
        <p:spPr>
          <a:xfrm>
            <a:off x="3943573" y="3810967"/>
            <a:ext cx="588094" cy="882179"/>
          </a:xfrm>
          <a:prstGeom prst="roundRect">
            <a:avLst>
              <a:gd name="adj" fmla="val 360037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4"/>
          <p:cNvSpPr/>
          <p:nvPr/>
        </p:nvSpPr>
        <p:spPr>
          <a:xfrm>
            <a:off x="4127376" y="4114205"/>
            <a:ext cx="220489" cy="27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ontserrat"/>
              <a:buNone/>
            </a:pPr>
            <a:r>
              <a:rPr lang="en-US" sz="17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700" b="0" i="0" u="none" strike="noStrike" cap="none"/>
          </a:p>
        </p:txBody>
      </p:sp>
      <p:sp>
        <p:nvSpPr>
          <p:cNvPr id="264" name="Google Shape;264;p24"/>
          <p:cNvSpPr/>
          <p:nvPr/>
        </p:nvSpPr>
        <p:spPr>
          <a:xfrm>
            <a:off x="4671789" y="3957935"/>
            <a:ext cx="1670819" cy="20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00"/>
              <a:buFont typeface="Montserrat"/>
              <a:buNone/>
            </a:pPr>
            <a:r>
              <a:rPr lang="en-US" sz="13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Israel at COP28</a:t>
            </a:r>
            <a:endParaRPr sz="1300" b="0" i="0" u="none" strike="noStrike" cap="none"/>
          </a:p>
        </p:txBody>
      </p:sp>
      <p:sp>
        <p:nvSpPr>
          <p:cNvPr id="265" name="Google Shape;265;p24"/>
          <p:cNvSpPr/>
          <p:nvPr/>
        </p:nvSpPr>
        <p:spPr>
          <a:xfrm>
            <a:off x="4671789" y="4250754"/>
            <a:ext cx="3957638" cy="21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50"/>
              <a:buFont typeface="Source Sans 3"/>
              <a:buNone/>
            </a:pPr>
            <a:r>
              <a:rPr lang="en-US" sz="11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Israel attended COP28 while carrying out this destruction</a:t>
            </a:r>
            <a:endParaRPr sz="1150" b="0" i="0" u="none" strike="noStrike" cap="none"/>
          </a:p>
        </p:txBody>
      </p:sp>
      <p:sp>
        <p:nvSpPr>
          <p:cNvPr id="266" name="Google Shape;266;p24"/>
          <p:cNvSpPr/>
          <p:nvPr/>
        </p:nvSpPr>
        <p:spPr>
          <a:xfrm>
            <a:off x="7127405" y="4794194"/>
            <a:ext cx="2016600" cy="430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"/>
          <p:cNvSpPr/>
          <p:nvPr/>
        </p:nvSpPr>
        <p:spPr>
          <a:xfrm>
            <a:off x="539874" y="760214"/>
            <a:ext cx="7417371" cy="4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Montserrat"/>
              <a:buNone/>
            </a:pPr>
            <a:r>
              <a:rPr lang="en-US" sz="275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Conclusion: Toward Ecological Justice</a:t>
            </a:r>
            <a:endParaRPr sz="2750" b="0" i="0" u="none" strike="noStrike" cap="none"/>
          </a:p>
        </p:txBody>
      </p:sp>
      <p:sp>
        <p:nvSpPr>
          <p:cNvPr id="273" name="Google Shape;273;p25"/>
          <p:cNvSpPr/>
          <p:nvPr/>
        </p:nvSpPr>
        <p:spPr>
          <a:xfrm>
            <a:off x="539874" y="1507034"/>
            <a:ext cx="8064252" cy="195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Ecocide in Palestine is structural, deliberate, and ongoing, rooted in 1948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Palestinian communities are caretakers of the land, not its victims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climate justice without Palestinian sovereignty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Environmental crises are products of centuries of settler colonialism and capitalism, with their extractivism and </a:t>
            </a:r>
            <a:r>
              <a:rPr lang="en-US" sz="1200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degradation</a:t>
            </a: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 of life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Ecological justice is justice for all beings, it is </a:t>
            </a:r>
            <a:r>
              <a:rPr lang="en-US" sz="1200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anti colonial</a:t>
            </a: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</a:t>
            </a:r>
            <a:r>
              <a:rPr lang="en-US" sz="1200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anti capitalists</a:t>
            </a:r>
            <a:endParaRPr sz="1200" b="0" i="0" u="none" strike="noStrike" cap="none"/>
          </a:p>
        </p:txBody>
      </p:sp>
      <p:sp>
        <p:nvSpPr>
          <p:cNvPr id="274" name="Google Shape;274;p25"/>
          <p:cNvSpPr/>
          <p:nvPr/>
        </p:nvSpPr>
        <p:spPr>
          <a:xfrm>
            <a:off x="539874" y="3631406"/>
            <a:ext cx="8064252" cy="75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endParaRPr sz="1500" b="0" i="0" u="none" strike="noStrike" cap="none"/>
          </a:p>
        </p:txBody>
      </p:sp>
      <p:sp>
        <p:nvSpPr>
          <p:cNvPr id="275" name="Google Shape;275;p25"/>
          <p:cNvSpPr/>
          <p:nvPr/>
        </p:nvSpPr>
        <p:spPr>
          <a:xfrm rot="10800000">
            <a:off x="6761688" y="4836892"/>
            <a:ext cx="2382300" cy="306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"/>
          <p:cNvSpPr/>
          <p:nvPr/>
        </p:nvSpPr>
        <p:spPr>
          <a:xfrm>
            <a:off x="539874" y="1226716"/>
            <a:ext cx="3963293" cy="4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Montserrat"/>
              <a:buNone/>
            </a:pPr>
            <a:r>
              <a:rPr lang="en-US" sz="275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References</a:t>
            </a:r>
            <a:endParaRPr sz="2750" b="0" i="0" u="none" strike="noStrike" cap="none"/>
          </a:p>
        </p:txBody>
      </p:sp>
      <p:sp>
        <p:nvSpPr>
          <p:cNvPr id="282" name="Google Shape;282;p26"/>
          <p:cNvSpPr/>
          <p:nvPr/>
        </p:nvSpPr>
        <p:spPr>
          <a:xfrm>
            <a:off x="539874" y="1973535"/>
            <a:ext cx="8064252" cy="194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Magalhães Teixeira, B. (2025). </a:t>
            </a:r>
            <a:r>
              <a:rPr lang="en-US" sz="1200" b="0" i="1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Coloniality of Nature.</a:t>
            </a: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 Rewriting Peace and Conflict.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Qumsiyeh &amp; Casiday (2024). </a:t>
            </a:r>
            <a:r>
              <a:rPr lang="en-US" sz="1200" b="0" i="1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Destroyed Ecosystems.</a:t>
            </a: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 This Week in Palestine.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UNEP (2024). </a:t>
            </a:r>
            <a:r>
              <a:rPr lang="en-US" sz="1200" b="0" i="1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Environmental Impact of the Conflict in Gaza.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UNEP (2025). </a:t>
            </a:r>
            <a:r>
              <a:rPr lang="en-US" sz="1200" b="0" i="1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Environmental Damage in Gaza Strip Harming Human Health.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SOAS ICOP (2024). </a:t>
            </a:r>
            <a:r>
              <a:rPr lang="en-US" sz="1200" b="0" i="1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Water, Land, and Destruction</a:t>
            </a: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 [Panel]. YouTube.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Abuhashem et al. (2025). </a:t>
            </a:r>
            <a:r>
              <a:rPr lang="en-US" sz="1200" b="0" i="1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Environmental Destruction of Gaza.</a:t>
            </a: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 AJPH, 115(7).</a:t>
            </a:r>
            <a:endParaRPr sz="1200" b="0" i="0" u="none" strike="noStrike" cap="none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Char char="•"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Guardian / Middle East Environment (2024). </a:t>
            </a:r>
            <a:r>
              <a:rPr lang="en-US" sz="1200" b="0" i="1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Ecocide in Gaza.</a:t>
            </a:r>
            <a:endParaRPr sz="1200" b="0" i="0" u="none" strike="noStrike" cap="none"/>
          </a:p>
        </p:txBody>
      </p:sp>
      <p:sp>
        <p:nvSpPr>
          <p:cNvPr id="283" name="Google Shape;283;p26"/>
          <p:cNvSpPr/>
          <p:nvPr/>
        </p:nvSpPr>
        <p:spPr>
          <a:xfrm>
            <a:off x="-125" y="4436525"/>
            <a:ext cx="9144000" cy="686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539874" y="1051768"/>
            <a:ext cx="5004420" cy="4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Montserrat"/>
              <a:buNone/>
            </a:pPr>
            <a:r>
              <a:rPr lang="en-US" sz="275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Coloniality of Nature</a:t>
            </a:r>
            <a:endParaRPr sz="2750" b="0" i="0" u="none" strike="noStrike" cap="none"/>
          </a:p>
        </p:txBody>
      </p:sp>
      <p:sp>
        <p:nvSpPr>
          <p:cNvPr id="63" name="Google Shape;63;p16"/>
          <p:cNvSpPr/>
          <p:nvPr/>
        </p:nvSpPr>
        <p:spPr>
          <a:xfrm>
            <a:off x="539874" y="1721421"/>
            <a:ext cx="2585219" cy="2370237"/>
          </a:xfrm>
          <a:prstGeom prst="roundRect">
            <a:avLst>
              <a:gd name="adj" fmla="val 3858"/>
            </a:avLst>
          </a:prstGeom>
          <a:solidFill>
            <a:srgbClr val="111213"/>
          </a:solidFill>
          <a:ln w="19050" cap="flat" cmpd="sng">
            <a:solidFill>
              <a:srgbClr val="494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6"/>
          <p:cNvSpPr/>
          <p:nvPr/>
        </p:nvSpPr>
        <p:spPr>
          <a:xfrm>
            <a:off x="520824" y="1721421"/>
            <a:ext cx="76200" cy="2370237"/>
          </a:xfrm>
          <a:prstGeom prst="roundRect">
            <a:avLst>
              <a:gd name="adj" fmla="val 3036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6"/>
          <p:cNvSpPr/>
          <p:nvPr/>
        </p:nvSpPr>
        <p:spPr>
          <a:xfrm>
            <a:off x="984498" y="1894731"/>
            <a:ext cx="1753046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Dualist Ontology</a:t>
            </a:r>
            <a:endParaRPr sz="1350" b="0" i="0" u="none" strike="noStrike" cap="none"/>
          </a:p>
        </p:txBody>
      </p:sp>
      <p:sp>
        <p:nvSpPr>
          <p:cNvPr id="66" name="Google Shape;66;p16"/>
          <p:cNvSpPr/>
          <p:nvPr/>
        </p:nvSpPr>
        <p:spPr>
          <a:xfrm>
            <a:off x="770334" y="2206377"/>
            <a:ext cx="2181448" cy="171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Colonial processes reduce nature to a resource for extraction and control </a:t>
            </a:r>
            <a:endParaRPr sz="1200" b="0" i="0" u="none" strike="noStrike" cap="none"/>
          </a:p>
          <a:p>
            <a:pPr marL="0" marR="0" lvl="0" indent="0" algn="ctr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three mechanisms: dualist human-nature ontology, resource exploitation, epistemic violence against indigenous knowledge</a:t>
            </a:r>
            <a:endParaRPr sz="1200" b="0" i="0" u="none" strike="noStrike" cap="none"/>
          </a:p>
        </p:txBody>
      </p:sp>
      <p:sp>
        <p:nvSpPr>
          <p:cNvPr id="67" name="Google Shape;67;p16"/>
          <p:cNvSpPr/>
          <p:nvPr/>
        </p:nvSpPr>
        <p:spPr>
          <a:xfrm>
            <a:off x="3279353" y="1721421"/>
            <a:ext cx="2585219" cy="2370237"/>
          </a:xfrm>
          <a:prstGeom prst="roundRect">
            <a:avLst>
              <a:gd name="adj" fmla="val 3858"/>
            </a:avLst>
          </a:prstGeom>
          <a:solidFill>
            <a:srgbClr val="111213"/>
          </a:solidFill>
          <a:ln w="19050" cap="flat" cmpd="sng">
            <a:solidFill>
              <a:srgbClr val="494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6"/>
          <p:cNvSpPr/>
          <p:nvPr/>
        </p:nvSpPr>
        <p:spPr>
          <a:xfrm>
            <a:off x="3260303" y="1721421"/>
            <a:ext cx="76200" cy="2370237"/>
          </a:xfrm>
          <a:prstGeom prst="roundRect">
            <a:avLst>
              <a:gd name="adj" fmla="val 3036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/>
          <p:cNvSpPr/>
          <p:nvPr/>
        </p:nvSpPr>
        <p:spPr>
          <a:xfrm>
            <a:off x="3625379" y="1894731"/>
            <a:ext cx="1950318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Settler Colonial Logic</a:t>
            </a:r>
            <a:endParaRPr sz="1350" b="0" i="0" u="none" strike="noStrike" cap="none"/>
          </a:p>
        </p:txBody>
      </p:sp>
      <p:sp>
        <p:nvSpPr>
          <p:cNvPr id="70" name="Google Shape;70;p16"/>
          <p:cNvSpPr/>
          <p:nvPr/>
        </p:nvSpPr>
        <p:spPr>
          <a:xfrm>
            <a:off x="3509814" y="2206377"/>
            <a:ext cx="2181448" cy="92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Settler colonialism treats indigenous people AND indigenous ecosystems as threats to eliminate</a:t>
            </a:r>
            <a:endParaRPr sz="1200" b="0" i="0" u="none" strike="noStrike" cap="none"/>
          </a:p>
        </p:txBody>
      </p:sp>
      <p:sp>
        <p:nvSpPr>
          <p:cNvPr id="71" name="Google Shape;71;p16"/>
          <p:cNvSpPr/>
          <p:nvPr/>
        </p:nvSpPr>
        <p:spPr>
          <a:xfrm>
            <a:off x="6018833" y="1721421"/>
            <a:ext cx="2585100" cy="2370300"/>
          </a:xfrm>
          <a:prstGeom prst="roundRect">
            <a:avLst>
              <a:gd name="adj" fmla="val 3858"/>
            </a:avLst>
          </a:prstGeom>
          <a:solidFill>
            <a:srgbClr val="111213"/>
          </a:solidFill>
          <a:ln w="19050" cap="flat" cmpd="sng">
            <a:solidFill>
              <a:srgbClr val="494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5999783" y="1721421"/>
            <a:ext cx="76200" cy="2370237"/>
          </a:xfrm>
          <a:prstGeom prst="roundRect">
            <a:avLst>
              <a:gd name="adj" fmla="val 3036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/>
          <p:nvPr/>
        </p:nvSpPr>
        <p:spPr>
          <a:xfrm>
            <a:off x="6463457" y="1894731"/>
            <a:ext cx="1753046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Nature as Political</a:t>
            </a:r>
            <a:endParaRPr sz="1350" b="0" i="0" u="none" strike="noStrike" cap="none"/>
          </a:p>
        </p:txBody>
      </p:sp>
      <p:sp>
        <p:nvSpPr>
          <p:cNvPr id="74" name="Google Shape;74;p16"/>
          <p:cNvSpPr/>
          <p:nvPr/>
        </p:nvSpPr>
        <p:spPr>
          <a:xfrm>
            <a:off x="6249300" y="2206372"/>
            <a:ext cx="21813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Nature as a political relationship and not a technical problem</a:t>
            </a:r>
            <a:endParaRPr sz="1200" b="0" i="0" u="none" strike="noStrike" cap="none"/>
          </a:p>
        </p:txBody>
      </p:sp>
      <p:sp>
        <p:nvSpPr>
          <p:cNvPr id="75" name="Google Shape;75;p16"/>
          <p:cNvSpPr/>
          <p:nvPr/>
        </p:nvSpPr>
        <p:spPr>
          <a:xfrm>
            <a:off x="6962700" y="4680900"/>
            <a:ext cx="2181300" cy="462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/>
          <p:nvPr/>
        </p:nvSpPr>
        <p:spPr>
          <a:xfrm>
            <a:off x="480864" y="409724"/>
            <a:ext cx="4753273" cy="78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50"/>
              <a:buFont typeface="Montserrat"/>
              <a:buNone/>
            </a:pPr>
            <a:r>
              <a:rPr lang="en-US" sz="245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Introduction: Palestine's Environmental Crisis</a:t>
            </a:r>
            <a:endParaRPr sz="2450" b="0" i="0" u="none" strike="noStrike" cap="none"/>
          </a:p>
        </p:txBody>
      </p:sp>
      <p:sp>
        <p:nvSpPr>
          <p:cNvPr id="83" name="Google Shape;83;p17"/>
          <p:cNvSpPr/>
          <p:nvPr/>
        </p:nvSpPr>
        <p:spPr>
          <a:xfrm>
            <a:off x="635422" y="1373832"/>
            <a:ext cx="19050" cy="3359869"/>
          </a:xfrm>
          <a:prstGeom prst="roundRect">
            <a:avLst>
              <a:gd name="adj" fmla="val 108186"/>
            </a:avLst>
          </a:prstGeom>
          <a:solidFill>
            <a:srgbClr val="49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770930" y="1518865"/>
            <a:ext cx="412179" cy="19050"/>
          </a:xfrm>
          <a:prstGeom prst="roundRect">
            <a:avLst>
              <a:gd name="adj" fmla="val 108186"/>
            </a:avLst>
          </a:prstGeom>
          <a:solidFill>
            <a:srgbClr val="49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/>
          <p:nvPr/>
        </p:nvSpPr>
        <p:spPr>
          <a:xfrm>
            <a:off x="480864" y="1373832"/>
            <a:ext cx="309116" cy="309116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541772" y="1411300"/>
            <a:ext cx="187300" cy="23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450" b="0" i="0" u="none" strike="noStrike" cap="none"/>
          </a:p>
        </p:txBody>
      </p:sp>
      <p:sp>
        <p:nvSpPr>
          <p:cNvPr id="87" name="Google Shape;87;p17"/>
          <p:cNvSpPr/>
          <p:nvPr/>
        </p:nvSpPr>
        <p:spPr>
          <a:xfrm>
            <a:off x="1322412" y="1421011"/>
            <a:ext cx="1561281" cy="19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Deliberate Policy</a:t>
            </a:r>
            <a:endParaRPr sz="1200" b="0" i="0" u="none" strike="noStrike" cap="none"/>
          </a:p>
        </p:txBody>
      </p:sp>
      <p:sp>
        <p:nvSpPr>
          <p:cNvPr id="88" name="Google Shape;88;p17"/>
          <p:cNvSpPr/>
          <p:nvPr/>
        </p:nvSpPr>
        <p:spPr>
          <a:xfrm>
            <a:off x="1322412" y="1689497"/>
            <a:ext cx="3911724" cy="38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Environmental destruction in Gaza cannot be taken as a side effect of genocide </a:t>
            </a:r>
            <a:endParaRPr sz="1050" b="0" i="0" u="none" strike="noStrike" cap="none"/>
          </a:p>
        </p:txBody>
      </p:sp>
      <p:sp>
        <p:nvSpPr>
          <p:cNvPr id="89" name="Google Shape;89;p17"/>
          <p:cNvSpPr/>
          <p:nvPr/>
        </p:nvSpPr>
        <p:spPr>
          <a:xfrm>
            <a:off x="770930" y="2468687"/>
            <a:ext cx="412179" cy="19050"/>
          </a:xfrm>
          <a:prstGeom prst="roundRect">
            <a:avLst>
              <a:gd name="adj" fmla="val 108186"/>
            </a:avLst>
          </a:prstGeom>
          <a:solidFill>
            <a:srgbClr val="49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480864" y="2323654"/>
            <a:ext cx="309116" cy="309116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541772" y="2361121"/>
            <a:ext cx="187300" cy="23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450" b="0" i="0" u="none" strike="noStrike" cap="none"/>
          </a:p>
        </p:txBody>
      </p:sp>
      <p:sp>
        <p:nvSpPr>
          <p:cNvPr id="92" name="Google Shape;92;p17"/>
          <p:cNvSpPr/>
          <p:nvPr/>
        </p:nvSpPr>
        <p:spPr>
          <a:xfrm>
            <a:off x="1322412" y="2370832"/>
            <a:ext cx="1561281" cy="19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Already Unlivable</a:t>
            </a:r>
            <a:endParaRPr sz="1200" b="0" i="0" u="none" strike="noStrike" cap="none"/>
          </a:p>
        </p:txBody>
      </p:sp>
      <p:sp>
        <p:nvSpPr>
          <p:cNvPr id="93" name="Google Shape;93;p17"/>
          <p:cNvSpPr/>
          <p:nvPr/>
        </p:nvSpPr>
        <p:spPr>
          <a:xfrm>
            <a:off x="1322412" y="2639318"/>
            <a:ext cx="3911724" cy="38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Gaza was already "unlivable" before October 2023: 95% of water unfit for consumption</a:t>
            </a:r>
            <a:endParaRPr sz="1050" b="0" i="0" u="none" strike="noStrike" cap="none"/>
          </a:p>
        </p:txBody>
      </p:sp>
      <p:sp>
        <p:nvSpPr>
          <p:cNvPr id="94" name="Google Shape;94;p17"/>
          <p:cNvSpPr/>
          <p:nvPr/>
        </p:nvSpPr>
        <p:spPr>
          <a:xfrm>
            <a:off x="770930" y="3418508"/>
            <a:ext cx="412179" cy="19050"/>
          </a:xfrm>
          <a:prstGeom prst="roundRect">
            <a:avLst>
              <a:gd name="adj" fmla="val 108186"/>
            </a:avLst>
          </a:prstGeom>
          <a:solidFill>
            <a:srgbClr val="49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480864" y="3273475"/>
            <a:ext cx="309116" cy="309116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541772" y="3310942"/>
            <a:ext cx="187300" cy="23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450" b="0" i="0" u="none" strike="noStrike" cap="none"/>
          </a:p>
        </p:txBody>
      </p:sp>
      <p:sp>
        <p:nvSpPr>
          <p:cNvPr id="97" name="Google Shape;97;p17"/>
          <p:cNvSpPr/>
          <p:nvPr/>
        </p:nvSpPr>
        <p:spPr>
          <a:xfrm>
            <a:off x="1322412" y="3320653"/>
            <a:ext cx="2016026" cy="19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Unprecedented Damage</a:t>
            </a:r>
            <a:endParaRPr sz="1200" b="0" i="0" u="none" strike="noStrike" cap="none"/>
          </a:p>
        </p:txBody>
      </p:sp>
      <p:sp>
        <p:nvSpPr>
          <p:cNvPr id="98" name="Google Shape;98;p17"/>
          <p:cNvSpPr/>
          <p:nvPr/>
        </p:nvSpPr>
        <p:spPr>
          <a:xfrm>
            <a:off x="1322412" y="3589139"/>
            <a:ext cx="3911724" cy="38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Since October 2023, UNEP describes damage as unprecedented and potentially irreversible</a:t>
            </a:r>
            <a:endParaRPr sz="1050" b="0" i="0" u="none" strike="noStrike" cap="none"/>
          </a:p>
        </p:txBody>
      </p:sp>
      <p:sp>
        <p:nvSpPr>
          <p:cNvPr id="99" name="Google Shape;99;p17"/>
          <p:cNvSpPr/>
          <p:nvPr/>
        </p:nvSpPr>
        <p:spPr>
          <a:xfrm>
            <a:off x="770930" y="4368329"/>
            <a:ext cx="412179" cy="19050"/>
          </a:xfrm>
          <a:prstGeom prst="roundRect">
            <a:avLst>
              <a:gd name="adj" fmla="val 108186"/>
            </a:avLst>
          </a:prstGeom>
          <a:solidFill>
            <a:srgbClr val="49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480864" y="4223296"/>
            <a:ext cx="309116" cy="309116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541772" y="4260763"/>
            <a:ext cx="187300" cy="23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450" b="0" i="0" u="none" strike="noStrike" cap="none"/>
          </a:p>
        </p:txBody>
      </p:sp>
      <p:sp>
        <p:nvSpPr>
          <p:cNvPr id="102" name="Google Shape;102;p17"/>
          <p:cNvSpPr/>
          <p:nvPr/>
        </p:nvSpPr>
        <p:spPr>
          <a:xfrm>
            <a:off x="1322412" y="4270474"/>
            <a:ext cx="2105546" cy="19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A Story Beginning in 1948</a:t>
            </a:r>
            <a:endParaRPr sz="1200" b="0" i="0" u="none" strike="noStrike" cap="none"/>
          </a:p>
        </p:txBody>
      </p:sp>
      <p:sp>
        <p:nvSpPr>
          <p:cNvPr id="103" name="Google Shape;103;p17"/>
          <p:cNvSpPr/>
          <p:nvPr/>
        </p:nvSpPr>
        <p:spPr>
          <a:xfrm>
            <a:off x="1322412" y="4538960"/>
            <a:ext cx="3911724" cy="19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This is a story that begins in 1948, not October 7</a:t>
            </a:r>
            <a:endParaRPr sz="1050" b="0" i="0" u="none" strike="noStrike" cap="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539874" y="1044104"/>
            <a:ext cx="3262089" cy="35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is Ecocide?</a:t>
            </a:r>
            <a:endParaRPr sz="2200" b="0" i="0" u="none" strike="noStrike" cap="none"/>
          </a:p>
        </p:txBody>
      </p:sp>
      <p:sp>
        <p:nvSpPr>
          <p:cNvPr id="110" name="Google Shape;110;p18"/>
          <p:cNvSpPr/>
          <p:nvPr/>
        </p:nvSpPr>
        <p:spPr>
          <a:xfrm>
            <a:off x="539874" y="1703189"/>
            <a:ext cx="3954959" cy="1120973"/>
          </a:xfrm>
          <a:prstGeom prst="roundRect">
            <a:avLst>
              <a:gd name="adj" fmla="val 8157"/>
            </a:avLst>
          </a:prstGeom>
          <a:solidFill>
            <a:srgbClr val="111213"/>
          </a:solidFill>
          <a:ln w="19050" cap="flat" cmpd="sng">
            <a:solidFill>
              <a:srgbClr val="1E1E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520824" y="1703189"/>
            <a:ext cx="76200" cy="1120973"/>
          </a:xfrm>
          <a:prstGeom prst="roundRect">
            <a:avLst>
              <a:gd name="adj" fmla="val 30368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770334" y="1876499"/>
            <a:ext cx="1753046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Definition</a:t>
            </a:r>
            <a:endParaRPr sz="1350" b="0" i="0" u="none" strike="noStrike" cap="none"/>
          </a:p>
        </p:txBody>
      </p:sp>
      <p:sp>
        <p:nvSpPr>
          <p:cNvPr id="113" name="Google Shape;113;p18"/>
          <p:cNvSpPr/>
          <p:nvPr/>
        </p:nvSpPr>
        <p:spPr>
          <a:xfrm>
            <a:off x="770334" y="2188146"/>
            <a:ext cx="3551188" cy="46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Mass destruction of ecosystems through deliberate action or recklessness</a:t>
            </a:r>
            <a:endParaRPr sz="1200" b="0" i="0" u="none" strike="noStrike" cap="none"/>
          </a:p>
        </p:txBody>
      </p:sp>
      <p:sp>
        <p:nvSpPr>
          <p:cNvPr id="114" name="Google Shape;114;p18"/>
          <p:cNvSpPr/>
          <p:nvPr/>
        </p:nvSpPr>
        <p:spPr>
          <a:xfrm>
            <a:off x="4649093" y="1703189"/>
            <a:ext cx="3955033" cy="1120973"/>
          </a:xfrm>
          <a:prstGeom prst="roundRect">
            <a:avLst>
              <a:gd name="adj" fmla="val 8157"/>
            </a:avLst>
          </a:prstGeom>
          <a:solidFill>
            <a:srgbClr val="111213"/>
          </a:solidFill>
          <a:ln w="19050" cap="flat" cmpd="sng">
            <a:solidFill>
              <a:srgbClr val="1E1E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4630043" y="1703189"/>
            <a:ext cx="76200" cy="1120973"/>
          </a:xfrm>
          <a:prstGeom prst="roundRect">
            <a:avLst>
              <a:gd name="adj" fmla="val 30368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4879553" y="1876499"/>
            <a:ext cx="1791370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International Crime</a:t>
            </a:r>
            <a:endParaRPr sz="1350" b="0" i="0" u="none" strike="noStrike" cap="none"/>
          </a:p>
        </p:txBody>
      </p:sp>
      <p:sp>
        <p:nvSpPr>
          <p:cNvPr id="117" name="Google Shape;117;p18"/>
          <p:cNvSpPr/>
          <p:nvPr/>
        </p:nvSpPr>
        <p:spPr>
          <a:xfrm>
            <a:off x="4879553" y="2188146"/>
            <a:ext cx="3551262" cy="46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Being considered as a fifth international crime under the Rome Statute</a:t>
            </a:r>
            <a:endParaRPr sz="1200" b="0" i="0" u="none" strike="noStrike" cap="none"/>
          </a:p>
        </p:txBody>
      </p:sp>
      <p:sp>
        <p:nvSpPr>
          <p:cNvPr id="118" name="Google Shape;118;p18"/>
          <p:cNvSpPr/>
          <p:nvPr/>
        </p:nvSpPr>
        <p:spPr>
          <a:xfrm>
            <a:off x="539874" y="2978423"/>
            <a:ext cx="3954959" cy="1120973"/>
          </a:xfrm>
          <a:prstGeom prst="roundRect">
            <a:avLst>
              <a:gd name="adj" fmla="val 8157"/>
            </a:avLst>
          </a:prstGeom>
          <a:solidFill>
            <a:srgbClr val="111213"/>
          </a:solidFill>
          <a:ln w="19050" cap="flat" cmpd="sng">
            <a:solidFill>
              <a:srgbClr val="1E1E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520824" y="2978423"/>
            <a:ext cx="76200" cy="1120973"/>
          </a:xfrm>
          <a:prstGeom prst="roundRect">
            <a:avLst>
              <a:gd name="adj" fmla="val 30368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770334" y="3151733"/>
            <a:ext cx="2065660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Palestine's Continuum</a:t>
            </a:r>
            <a:endParaRPr sz="1350" b="0" i="0" u="none" strike="noStrike" cap="none"/>
          </a:p>
        </p:txBody>
      </p:sp>
      <p:sp>
        <p:nvSpPr>
          <p:cNvPr id="121" name="Google Shape;121;p18"/>
          <p:cNvSpPr/>
          <p:nvPr/>
        </p:nvSpPr>
        <p:spPr>
          <a:xfrm>
            <a:off x="770334" y="3463379"/>
            <a:ext cx="3551188" cy="46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Palestine: ecocide is a continuum of ecological erasure since 1948</a:t>
            </a:r>
            <a:endParaRPr sz="1200" b="0" i="0" u="none" strike="noStrike" cap="none"/>
          </a:p>
        </p:txBody>
      </p:sp>
      <p:sp>
        <p:nvSpPr>
          <p:cNvPr id="122" name="Google Shape;122;p18"/>
          <p:cNvSpPr/>
          <p:nvPr/>
        </p:nvSpPr>
        <p:spPr>
          <a:xfrm>
            <a:off x="4649093" y="2978423"/>
            <a:ext cx="3955033" cy="1120973"/>
          </a:xfrm>
          <a:prstGeom prst="roundRect">
            <a:avLst>
              <a:gd name="adj" fmla="val 8157"/>
            </a:avLst>
          </a:prstGeom>
          <a:solidFill>
            <a:srgbClr val="111213"/>
          </a:solidFill>
          <a:ln w="19050" cap="flat" cmpd="sng">
            <a:solidFill>
              <a:srgbClr val="1E1E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4630043" y="2978423"/>
            <a:ext cx="76200" cy="1120973"/>
          </a:xfrm>
          <a:prstGeom prst="roundRect">
            <a:avLst>
              <a:gd name="adj" fmla="val 30368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4879553" y="3151733"/>
            <a:ext cx="1753046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UNEP (2024)</a:t>
            </a:r>
            <a:endParaRPr sz="1350" b="0" i="0" u="none" strike="noStrike" cap="none"/>
          </a:p>
        </p:txBody>
      </p:sp>
      <p:sp>
        <p:nvSpPr>
          <p:cNvPr id="125" name="Google Shape;125;p18"/>
          <p:cNvSpPr/>
          <p:nvPr/>
        </p:nvSpPr>
        <p:spPr>
          <a:xfrm>
            <a:off x="4879553" y="3463379"/>
            <a:ext cx="3551262" cy="2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"risks locking its people into a painful, long recovery"</a:t>
            </a:r>
            <a:endParaRPr sz="1200" b="0" i="0" u="none" strike="noStrike" cap="none"/>
          </a:p>
        </p:txBody>
      </p:sp>
      <p:sp>
        <p:nvSpPr>
          <p:cNvPr id="126" name="Google Shape;126;p18"/>
          <p:cNvSpPr/>
          <p:nvPr/>
        </p:nvSpPr>
        <p:spPr>
          <a:xfrm>
            <a:off x="7078200" y="4253676"/>
            <a:ext cx="2065800" cy="889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 descr="preencoded.png"/>
          <p:cNvPicPr preferRelativeResize="0"/>
          <p:nvPr/>
        </p:nvPicPr>
        <p:blipFill rotWithShape="1">
          <a:blip r:embed="rId3">
            <a:alphaModFix/>
          </a:blip>
          <a:srcRect l="39730"/>
          <a:stretch/>
        </p:blipFill>
        <p:spPr>
          <a:xfrm>
            <a:off x="142750" y="0"/>
            <a:ext cx="2915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/>
          <p:nvPr/>
        </p:nvSpPr>
        <p:spPr>
          <a:xfrm>
            <a:off x="3833887" y="539725"/>
            <a:ext cx="5284663" cy="3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Montserrat"/>
              <a:buNone/>
            </a:pPr>
            <a:r>
              <a:rPr lang="en-US" sz="205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History of Environmental Erasure</a:t>
            </a:r>
            <a:endParaRPr sz="2050" b="0" i="0" u="none" strike="noStrike" cap="none"/>
          </a:p>
        </p:txBody>
      </p:sp>
      <p:sp>
        <p:nvSpPr>
          <p:cNvPr id="134" name="Google Shape;134;p19"/>
          <p:cNvSpPr/>
          <p:nvPr/>
        </p:nvSpPr>
        <p:spPr>
          <a:xfrm>
            <a:off x="3964037" y="998562"/>
            <a:ext cx="14288" cy="3605213"/>
          </a:xfrm>
          <a:prstGeom prst="roundRect">
            <a:avLst>
              <a:gd name="adj" fmla="val 121468"/>
            </a:avLst>
          </a:prstGeom>
          <a:solidFill>
            <a:srgbClr val="373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4079900" y="1121569"/>
            <a:ext cx="347067" cy="14288"/>
          </a:xfrm>
          <a:prstGeom prst="roundRect">
            <a:avLst>
              <a:gd name="adj" fmla="val 121468"/>
            </a:avLst>
          </a:prstGeom>
          <a:solidFill>
            <a:srgbClr val="373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3833887" y="998562"/>
            <a:ext cx="260300" cy="260300"/>
          </a:xfrm>
          <a:prstGeom prst="roundRect">
            <a:avLst>
              <a:gd name="adj" fmla="val 6667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3885158" y="1030114"/>
            <a:ext cx="157758" cy="1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200" b="0" i="0" u="none" strike="noStrike" cap="none"/>
          </a:p>
        </p:txBody>
      </p:sp>
      <p:sp>
        <p:nvSpPr>
          <p:cNvPr id="138" name="Google Shape;138;p19"/>
          <p:cNvSpPr/>
          <p:nvPr/>
        </p:nvSpPr>
        <p:spPr>
          <a:xfrm>
            <a:off x="4542532" y="1038299"/>
            <a:ext cx="1314748" cy="16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ontserrat"/>
              <a:buNone/>
            </a:pPr>
            <a:r>
              <a:rPr lang="en-US" sz="10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1948</a:t>
            </a:r>
            <a:endParaRPr sz="1000" b="0" i="0" u="none" strike="noStrike" cap="none"/>
          </a:p>
        </p:txBody>
      </p:sp>
      <p:sp>
        <p:nvSpPr>
          <p:cNvPr id="139" name="Google Shape;139;p19"/>
          <p:cNvSpPr/>
          <p:nvPr/>
        </p:nvSpPr>
        <p:spPr>
          <a:xfrm>
            <a:off x="4542532" y="1254621"/>
            <a:ext cx="4196581" cy="66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Char char="•"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Begining of ethnic cleansing and seteller colonial project</a:t>
            </a:r>
            <a:endParaRPr sz="900" b="0" i="0" u="none" strike="noStrike" cap="none"/>
          </a:p>
          <a:p>
            <a:pPr marL="342900" marR="0" lvl="0" indent="-34290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Char char="•"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 maximum land with minimum number of Palestinians (within Israeli state)</a:t>
            </a:r>
            <a:endParaRPr sz="900" b="0" i="0" u="none" strike="noStrike" cap="none"/>
          </a:p>
          <a:p>
            <a:pPr marL="342900" marR="0" lvl="0" indent="-34290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Char char="•"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maximum amount of Palestinians on a minimum amount of land (Gaza and West Bank)</a:t>
            </a:r>
            <a:endParaRPr sz="900" b="0" i="0" u="none" strike="noStrike" cap="none"/>
          </a:p>
        </p:txBody>
      </p:sp>
      <p:sp>
        <p:nvSpPr>
          <p:cNvPr id="140" name="Google Shape;140;p19"/>
          <p:cNvSpPr/>
          <p:nvPr/>
        </p:nvSpPr>
        <p:spPr>
          <a:xfrm>
            <a:off x="4079900" y="2219102"/>
            <a:ext cx="347067" cy="14288"/>
          </a:xfrm>
          <a:prstGeom prst="roundRect">
            <a:avLst>
              <a:gd name="adj" fmla="val 121468"/>
            </a:avLst>
          </a:prstGeom>
          <a:solidFill>
            <a:srgbClr val="373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3833887" y="2096095"/>
            <a:ext cx="260300" cy="260300"/>
          </a:xfrm>
          <a:prstGeom prst="roundRect">
            <a:avLst>
              <a:gd name="adj" fmla="val 6667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3885158" y="2127647"/>
            <a:ext cx="157758" cy="1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200" b="0" i="0" u="none" strike="noStrike" cap="none"/>
          </a:p>
        </p:txBody>
      </p:sp>
      <p:sp>
        <p:nvSpPr>
          <p:cNvPr id="143" name="Google Shape;143;p19"/>
          <p:cNvSpPr/>
          <p:nvPr/>
        </p:nvSpPr>
        <p:spPr>
          <a:xfrm>
            <a:off x="4542532" y="2135832"/>
            <a:ext cx="1314748" cy="16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ontserrat"/>
              <a:buNone/>
            </a:pPr>
            <a:r>
              <a:rPr lang="en-US" sz="10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1967</a:t>
            </a:r>
            <a:endParaRPr sz="1000" b="0" i="0" u="none" strike="noStrike" cap="none"/>
          </a:p>
        </p:txBody>
      </p:sp>
      <p:sp>
        <p:nvSpPr>
          <p:cNvPr id="144" name="Google Shape;144;p19"/>
          <p:cNvSpPr/>
          <p:nvPr/>
        </p:nvSpPr>
        <p:spPr>
          <a:xfrm>
            <a:off x="4542532" y="2352154"/>
            <a:ext cx="4196581" cy="30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Char char="•"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Israel granted itself exclusive control over all West Bank and Gaza water sources and agricultural lands </a:t>
            </a:r>
            <a:endParaRPr sz="900" b="0" i="0" u="none" strike="noStrike" cap="none"/>
          </a:p>
        </p:txBody>
      </p:sp>
      <p:sp>
        <p:nvSpPr>
          <p:cNvPr id="145" name="Google Shape;145;p19"/>
          <p:cNvSpPr/>
          <p:nvPr/>
        </p:nvSpPr>
        <p:spPr>
          <a:xfrm>
            <a:off x="4079900" y="2952304"/>
            <a:ext cx="347067" cy="14288"/>
          </a:xfrm>
          <a:prstGeom prst="roundRect">
            <a:avLst>
              <a:gd name="adj" fmla="val 121468"/>
            </a:avLst>
          </a:prstGeom>
          <a:solidFill>
            <a:srgbClr val="373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3833887" y="2829297"/>
            <a:ext cx="260300" cy="260300"/>
          </a:xfrm>
          <a:prstGeom prst="roundRect">
            <a:avLst>
              <a:gd name="adj" fmla="val 6667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3885158" y="2860849"/>
            <a:ext cx="157758" cy="1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200" b="0" i="0" u="none" strike="noStrike" cap="none"/>
          </a:p>
        </p:txBody>
      </p:sp>
      <p:sp>
        <p:nvSpPr>
          <p:cNvPr id="148" name="Google Shape;148;p19"/>
          <p:cNvSpPr/>
          <p:nvPr/>
        </p:nvSpPr>
        <p:spPr>
          <a:xfrm>
            <a:off x="4542532" y="2869034"/>
            <a:ext cx="2787328" cy="16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ontserrat"/>
              <a:buNone/>
            </a:pPr>
            <a:r>
              <a:rPr lang="en-US" sz="10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Settlements Era (a country with no land)</a:t>
            </a:r>
            <a:endParaRPr sz="1000" b="0" i="0" u="none" strike="noStrike" cap="none"/>
          </a:p>
        </p:txBody>
      </p:sp>
      <p:sp>
        <p:nvSpPr>
          <p:cNvPr id="149" name="Google Shape;149;p19"/>
          <p:cNvSpPr/>
          <p:nvPr/>
        </p:nvSpPr>
        <p:spPr>
          <a:xfrm>
            <a:off x="4542532" y="3085356"/>
            <a:ext cx="4196581" cy="3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None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Israeli settlements occupied 40% of Gaza's land until 2005, serving only 10,000 settlers</a:t>
            </a:r>
            <a:endParaRPr sz="900" b="0" i="0" u="none" strike="noStrike" cap="none"/>
          </a:p>
          <a:p>
            <a:pPr marL="0" marR="0" lvl="0" indent="0" algn="l" rtl="0">
              <a:lnSpc>
                <a:spcPct val="109000"/>
              </a:lnSpc>
              <a:spcBef>
                <a:spcPts val="40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None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Over 200 settlements in the West Bank, housing over 700,000 Zionist settelers</a:t>
            </a:r>
            <a:endParaRPr sz="900" b="0" i="0" u="none" strike="noStrike" cap="none"/>
          </a:p>
        </p:txBody>
      </p:sp>
      <p:sp>
        <p:nvSpPr>
          <p:cNvPr id="150" name="Google Shape;150;p19"/>
          <p:cNvSpPr/>
          <p:nvPr/>
        </p:nvSpPr>
        <p:spPr>
          <a:xfrm>
            <a:off x="4079900" y="3737521"/>
            <a:ext cx="347067" cy="14288"/>
          </a:xfrm>
          <a:prstGeom prst="roundRect">
            <a:avLst>
              <a:gd name="adj" fmla="val 121468"/>
            </a:avLst>
          </a:prstGeom>
          <a:solidFill>
            <a:srgbClr val="373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3833887" y="3614514"/>
            <a:ext cx="260300" cy="260300"/>
          </a:xfrm>
          <a:prstGeom prst="roundRect">
            <a:avLst>
              <a:gd name="adj" fmla="val 6667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3885158" y="3646066"/>
            <a:ext cx="157758" cy="1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200" b="0" i="0" u="none" strike="noStrike" cap="none"/>
          </a:p>
        </p:txBody>
      </p:sp>
      <p:sp>
        <p:nvSpPr>
          <p:cNvPr id="153" name="Google Shape;153;p19"/>
          <p:cNvSpPr/>
          <p:nvPr/>
        </p:nvSpPr>
        <p:spPr>
          <a:xfrm>
            <a:off x="4542532" y="3654251"/>
            <a:ext cx="1314748" cy="16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ontserrat"/>
              <a:buNone/>
            </a:pPr>
            <a:r>
              <a:rPr lang="en-US" sz="10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Apartheid Wall</a:t>
            </a:r>
            <a:endParaRPr sz="1000" b="0" i="0" u="none" strike="noStrike" cap="none"/>
          </a:p>
        </p:txBody>
      </p:sp>
      <p:sp>
        <p:nvSpPr>
          <p:cNvPr id="154" name="Google Shape;154;p19"/>
          <p:cNvSpPr/>
          <p:nvPr/>
        </p:nvSpPr>
        <p:spPr>
          <a:xfrm>
            <a:off x="4542532" y="3870573"/>
            <a:ext cx="4196581" cy="15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None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Apartheid wall severed animal corridors, uprooted trees, altered watersheds</a:t>
            </a:r>
            <a:endParaRPr sz="900" b="0" i="0" u="none" strike="noStrike" cap="none"/>
          </a:p>
        </p:txBody>
      </p:sp>
      <p:sp>
        <p:nvSpPr>
          <p:cNvPr id="155" name="Google Shape;155;p19"/>
          <p:cNvSpPr/>
          <p:nvPr/>
        </p:nvSpPr>
        <p:spPr>
          <a:xfrm>
            <a:off x="4079900" y="4318918"/>
            <a:ext cx="347067" cy="14288"/>
          </a:xfrm>
          <a:prstGeom prst="roundRect">
            <a:avLst>
              <a:gd name="adj" fmla="val 121468"/>
            </a:avLst>
          </a:prstGeom>
          <a:solidFill>
            <a:srgbClr val="373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3833887" y="4195911"/>
            <a:ext cx="260300" cy="260300"/>
          </a:xfrm>
          <a:prstGeom prst="roundRect">
            <a:avLst>
              <a:gd name="adj" fmla="val 6667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9"/>
          <p:cNvSpPr/>
          <p:nvPr/>
        </p:nvSpPr>
        <p:spPr>
          <a:xfrm>
            <a:off x="3885158" y="4227463"/>
            <a:ext cx="157758" cy="1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200" b="0" i="0" u="none" strike="noStrike" cap="none"/>
          </a:p>
        </p:txBody>
      </p:sp>
      <p:sp>
        <p:nvSpPr>
          <p:cNvPr id="158" name="Google Shape;158;p19"/>
          <p:cNvSpPr/>
          <p:nvPr/>
        </p:nvSpPr>
        <p:spPr>
          <a:xfrm>
            <a:off x="4542532" y="4235648"/>
            <a:ext cx="1314748" cy="16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00"/>
              <a:buFont typeface="Montserrat"/>
              <a:buNone/>
            </a:pPr>
            <a:r>
              <a:rPr lang="en-US" sz="10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Ongoing</a:t>
            </a:r>
            <a:endParaRPr sz="1000" b="0" i="0" u="none" strike="noStrike" cap="none"/>
          </a:p>
        </p:txBody>
      </p:sp>
      <p:sp>
        <p:nvSpPr>
          <p:cNvPr id="159" name="Google Shape;159;p19"/>
          <p:cNvSpPr/>
          <p:nvPr/>
        </p:nvSpPr>
        <p:spPr>
          <a:xfrm>
            <a:off x="4542532" y="4451970"/>
            <a:ext cx="4196581" cy="15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00"/>
              <a:buFont typeface="Source Sans 3"/>
              <a:buNone/>
            </a:pPr>
            <a:r>
              <a:rPr lang="en-US" sz="9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Environmental destruction in Palestine has never not been happening</a:t>
            </a:r>
            <a:endParaRPr sz="900" b="0" i="0" u="none" strike="noStrike" cap="none"/>
          </a:p>
        </p:txBody>
      </p:sp>
      <p:sp>
        <p:nvSpPr>
          <p:cNvPr id="160" name="Google Shape;160;p19"/>
          <p:cNvSpPr/>
          <p:nvPr/>
        </p:nvSpPr>
        <p:spPr>
          <a:xfrm>
            <a:off x="6949200" y="4859603"/>
            <a:ext cx="2194800" cy="355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/>
          <p:nvPr/>
        </p:nvSpPr>
        <p:spPr>
          <a:xfrm>
            <a:off x="3909864" y="390748"/>
            <a:ext cx="3640113" cy="39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450"/>
              <a:buFont typeface="Montserrat"/>
              <a:buNone/>
            </a:pPr>
            <a:r>
              <a:rPr lang="en-US" sz="2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Water as a Weapon</a:t>
            </a:r>
            <a:endParaRPr sz="2450" b="0" i="0" u="none" strike="noStrike" cap="none"/>
          </a:p>
        </p:txBody>
      </p:sp>
      <p:sp>
        <p:nvSpPr>
          <p:cNvPr id="168" name="Google Shape;168;p20"/>
          <p:cNvSpPr/>
          <p:nvPr/>
        </p:nvSpPr>
        <p:spPr>
          <a:xfrm>
            <a:off x="3909864" y="1033239"/>
            <a:ext cx="2300139" cy="45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F9D933"/>
              </a:buClr>
              <a:buSzPts val="3550"/>
              <a:buFont typeface="Montserrat"/>
              <a:buNone/>
            </a:pPr>
            <a:r>
              <a:rPr lang="en-US" sz="3550" b="1" i="0" u="none" strike="noStrike" cap="none">
                <a:solidFill>
                  <a:srgbClr val="F9D933"/>
                </a:solidFill>
                <a:latin typeface="Montserrat"/>
                <a:ea typeface="Montserrat"/>
                <a:cs typeface="Montserrat"/>
                <a:sym typeface="Montserrat"/>
              </a:rPr>
              <a:t>57%</a:t>
            </a:r>
            <a:endParaRPr sz="3550" b="0" i="0" u="none" strike="noStrike" cap="none"/>
          </a:p>
        </p:txBody>
      </p:sp>
      <p:sp>
        <p:nvSpPr>
          <p:cNvPr id="169" name="Google Shape;169;p20"/>
          <p:cNvSpPr/>
          <p:nvPr/>
        </p:nvSpPr>
        <p:spPr>
          <a:xfrm>
            <a:off x="4049762" y="1647081"/>
            <a:ext cx="2020342" cy="19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Infrastructure Destroyed</a:t>
            </a:r>
            <a:endParaRPr sz="1200" b="0" i="0" u="none" strike="noStrike" cap="none"/>
          </a:p>
        </p:txBody>
      </p:sp>
      <p:sp>
        <p:nvSpPr>
          <p:cNvPr id="170" name="Google Shape;170;p20"/>
          <p:cNvSpPr/>
          <p:nvPr/>
        </p:nvSpPr>
        <p:spPr>
          <a:xfrm>
            <a:off x="3909864" y="1915567"/>
            <a:ext cx="2300139" cy="5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of water infrastructure destroyed since October 2023 — 162 wells, 2 of 3 pipelines</a:t>
            </a:r>
            <a:endParaRPr sz="1050" b="0" i="0" u="none" strike="noStrike" cap="none"/>
          </a:p>
        </p:txBody>
      </p:sp>
      <p:sp>
        <p:nvSpPr>
          <p:cNvPr id="171" name="Google Shape;171;p20"/>
          <p:cNvSpPr/>
          <p:nvPr/>
        </p:nvSpPr>
        <p:spPr>
          <a:xfrm>
            <a:off x="6362923" y="1033239"/>
            <a:ext cx="2300213" cy="45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F9D933"/>
              </a:buClr>
              <a:buSzPts val="3550"/>
              <a:buFont typeface="Montserrat"/>
              <a:buNone/>
            </a:pPr>
            <a:r>
              <a:rPr lang="en-US" sz="3550" b="1" i="0" u="none" strike="noStrike" cap="none">
                <a:solidFill>
                  <a:srgbClr val="F9D933"/>
                </a:solidFill>
                <a:latin typeface="Montserrat"/>
                <a:ea typeface="Montserrat"/>
                <a:cs typeface="Montserrat"/>
                <a:sym typeface="Montserrat"/>
              </a:rPr>
              <a:t>130K</a:t>
            </a:r>
            <a:endParaRPr sz="3550" b="0" i="0" u="none" strike="noStrike" cap="none"/>
          </a:p>
        </p:txBody>
      </p:sp>
      <p:sp>
        <p:nvSpPr>
          <p:cNvPr id="172" name="Google Shape;172;p20"/>
          <p:cNvSpPr/>
          <p:nvPr/>
        </p:nvSpPr>
        <p:spPr>
          <a:xfrm>
            <a:off x="6625828" y="1647081"/>
            <a:ext cx="1774403" cy="19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m³ Raw Sewage Daily</a:t>
            </a:r>
            <a:endParaRPr sz="1200" b="0" i="0" u="none" strike="noStrike" cap="none"/>
          </a:p>
        </p:txBody>
      </p:sp>
      <p:sp>
        <p:nvSpPr>
          <p:cNvPr id="173" name="Google Shape;173;p20"/>
          <p:cNvSpPr/>
          <p:nvPr/>
        </p:nvSpPr>
        <p:spPr>
          <a:xfrm>
            <a:off x="6362923" y="1915567"/>
            <a:ext cx="2300213" cy="5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All wastewater facilities destroyed → 130,000 m³ of raw sewage into the sea daily</a:t>
            </a:r>
            <a:endParaRPr sz="1050" b="0" i="0" u="none" strike="noStrike" cap="none"/>
          </a:p>
        </p:txBody>
      </p:sp>
      <p:sp>
        <p:nvSpPr>
          <p:cNvPr id="174" name="Google Shape;174;p20"/>
          <p:cNvSpPr/>
          <p:nvPr/>
        </p:nvSpPr>
        <p:spPr>
          <a:xfrm>
            <a:off x="5136356" y="2813149"/>
            <a:ext cx="2300213" cy="45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F9D933"/>
              </a:buClr>
              <a:buSzPts val="3550"/>
              <a:buFont typeface="Montserrat"/>
              <a:buNone/>
            </a:pPr>
            <a:r>
              <a:rPr lang="en-US" sz="3550" b="1" i="0" u="none" strike="noStrike" cap="none">
                <a:solidFill>
                  <a:srgbClr val="F9D933"/>
                </a:solidFill>
                <a:latin typeface="Montserrat"/>
                <a:ea typeface="Montserrat"/>
                <a:cs typeface="Montserrat"/>
                <a:sym typeface="Montserrat"/>
              </a:rPr>
              <a:t>384x</a:t>
            </a:r>
            <a:endParaRPr sz="3550" b="0" i="0" u="none" strike="noStrike" cap="none"/>
          </a:p>
        </p:txBody>
      </p:sp>
      <p:sp>
        <p:nvSpPr>
          <p:cNvPr id="175" name="Google Shape;175;p20"/>
          <p:cNvSpPr/>
          <p:nvPr/>
        </p:nvSpPr>
        <p:spPr>
          <a:xfrm>
            <a:off x="5505822" y="3426991"/>
            <a:ext cx="1561281" cy="19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Hepatitis A Surge</a:t>
            </a:r>
            <a:endParaRPr sz="1200" b="0" i="0" u="none" strike="noStrike" cap="none"/>
          </a:p>
        </p:txBody>
      </p:sp>
      <p:sp>
        <p:nvSpPr>
          <p:cNvPr id="176" name="Google Shape;176;p20"/>
          <p:cNvSpPr/>
          <p:nvPr/>
        </p:nvSpPr>
        <p:spPr>
          <a:xfrm>
            <a:off x="5136356" y="3695477"/>
            <a:ext cx="2300213" cy="38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Hepatitis A cases up 384-fold; acute diarrhoea up 36-fold</a:t>
            </a:r>
            <a:endParaRPr sz="1050" b="0" i="0" u="none" strike="noStrike" cap="none"/>
          </a:p>
        </p:txBody>
      </p:sp>
      <p:sp>
        <p:nvSpPr>
          <p:cNvPr id="177" name="Google Shape;177;p20"/>
          <p:cNvSpPr/>
          <p:nvPr/>
        </p:nvSpPr>
        <p:spPr>
          <a:xfrm>
            <a:off x="3909864" y="4222552"/>
            <a:ext cx="4753273" cy="530126"/>
          </a:xfrm>
          <a:prstGeom prst="roundRect">
            <a:avLst>
              <a:gd name="adj" fmla="val 3888"/>
            </a:avLst>
          </a:prstGeom>
          <a:solidFill>
            <a:srgbClr val="4B3F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7232" y="4412084"/>
            <a:ext cx="171673" cy="13736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/>
          <p:nvPr/>
        </p:nvSpPr>
        <p:spPr>
          <a:xfrm>
            <a:off x="4356274" y="4379193"/>
            <a:ext cx="4626694" cy="19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Source Sans 3"/>
              <a:buNone/>
            </a:pPr>
            <a:r>
              <a:rPr lang="en-US" sz="1050" b="0" i="0" u="none" strike="noStrike" cap="none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Israel is salinating Gaza's coastal aquifer by pumping in seawater</a:t>
            </a:r>
            <a:endParaRPr sz="1050" b="0" i="0" u="none" strike="noStrike" cap="none"/>
          </a:p>
        </p:txBody>
      </p:sp>
      <p:sp>
        <p:nvSpPr>
          <p:cNvPr id="180" name="Google Shape;180;p20"/>
          <p:cNvSpPr/>
          <p:nvPr/>
        </p:nvSpPr>
        <p:spPr>
          <a:xfrm rot="10800000" flipH="1">
            <a:off x="7896050" y="4843075"/>
            <a:ext cx="1161900" cy="252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/>
          <p:nvPr/>
        </p:nvSpPr>
        <p:spPr>
          <a:xfrm>
            <a:off x="3867671" y="375642"/>
            <a:ext cx="4837658" cy="71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the Air Itself Becomes a Weapon</a:t>
            </a:r>
            <a:endParaRPr sz="2200" b="0" i="0" u="none" strike="noStrike" cap="none"/>
          </a:p>
        </p:txBody>
      </p:sp>
      <p:sp>
        <p:nvSpPr>
          <p:cNvPr id="188" name="Google Shape;188;p21"/>
          <p:cNvSpPr/>
          <p:nvPr/>
        </p:nvSpPr>
        <p:spPr>
          <a:xfrm>
            <a:off x="3867671" y="1240482"/>
            <a:ext cx="4837658" cy="752029"/>
          </a:xfrm>
          <a:prstGeom prst="roundRect">
            <a:avLst>
              <a:gd name="adj" fmla="val 2500"/>
            </a:avLst>
          </a:prstGeom>
          <a:solidFill>
            <a:srgbClr val="111213"/>
          </a:solidFill>
          <a:ln w="14275" cap="flat" cmpd="sng">
            <a:solidFill>
              <a:srgbClr val="494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1"/>
          <p:cNvSpPr/>
          <p:nvPr/>
        </p:nvSpPr>
        <p:spPr>
          <a:xfrm>
            <a:off x="3881958" y="1254770"/>
            <a:ext cx="501328" cy="723454"/>
          </a:xfrm>
          <a:prstGeom prst="roundRect">
            <a:avLst>
              <a:gd name="adj" fmla="val 330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1"/>
          <p:cNvSpPr/>
          <p:nvPr/>
        </p:nvSpPr>
        <p:spPr>
          <a:xfrm>
            <a:off x="4038600" y="1498997"/>
            <a:ext cx="187970" cy="2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450" b="0" i="0" u="none" strike="noStrike" cap="none"/>
          </a:p>
        </p:txBody>
      </p:sp>
      <p:sp>
        <p:nvSpPr>
          <p:cNvPr id="191" name="Google Shape;191;p21"/>
          <p:cNvSpPr/>
          <p:nvPr/>
        </p:nvSpPr>
        <p:spPr>
          <a:xfrm>
            <a:off x="4485084" y="1380083"/>
            <a:ext cx="1835423" cy="17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00"/>
              <a:buFont typeface="Montserrat"/>
              <a:buNone/>
            </a:pPr>
            <a:r>
              <a:rPr lang="en-US" sz="11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40 Million Tons of Debris</a:t>
            </a:r>
            <a:endParaRPr sz="1100" b="0" i="0" u="none" strike="noStrike" cap="none"/>
          </a:p>
        </p:txBody>
      </p:sp>
      <p:sp>
        <p:nvSpPr>
          <p:cNvPr id="192" name="Google Shape;192;p21"/>
          <p:cNvSpPr/>
          <p:nvPr/>
        </p:nvSpPr>
        <p:spPr>
          <a:xfrm>
            <a:off x="4485084" y="1619176"/>
            <a:ext cx="4080644" cy="17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50"/>
              <a:buFont typeface="Source Sans 3"/>
              <a:buNone/>
            </a:pPr>
            <a:r>
              <a:rPr lang="en-US" sz="9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20x more than all Gaza conflicts since 2008 combined</a:t>
            </a:r>
            <a:endParaRPr sz="950" b="0" i="0" u="none" strike="noStrike" cap="none"/>
          </a:p>
        </p:txBody>
      </p:sp>
      <p:sp>
        <p:nvSpPr>
          <p:cNvPr id="193" name="Google Shape;193;p21"/>
          <p:cNvSpPr/>
          <p:nvPr/>
        </p:nvSpPr>
        <p:spPr>
          <a:xfrm>
            <a:off x="3867671" y="2094309"/>
            <a:ext cx="4837658" cy="858962"/>
          </a:xfrm>
          <a:prstGeom prst="roundRect">
            <a:avLst>
              <a:gd name="adj" fmla="val 2189"/>
            </a:avLst>
          </a:prstGeom>
          <a:solidFill>
            <a:srgbClr val="111213"/>
          </a:solidFill>
          <a:ln w="14275" cap="flat" cmpd="sng">
            <a:solidFill>
              <a:srgbClr val="494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1"/>
          <p:cNvSpPr/>
          <p:nvPr/>
        </p:nvSpPr>
        <p:spPr>
          <a:xfrm>
            <a:off x="3881958" y="2108597"/>
            <a:ext cx="501328" cy="830387"/>
          </a:xfrm>
          <a:prstGeom prst="roundRect">
            <a:avLst>
              <a:gd name="adj" fmla="val 330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1"/>
          <p:cNvSpPr/>
          <p:nvPr/>
        </p:nvSpPr>
        <p:spPr>
          <a:xfrm>
            <a:off x="4038600" y="2406253"/>
            <a:ext cx="187970" cy="2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450" b="0" i="0" u="none" strike="noStrike" cap="none"/>
          </a:p>
        </p:txBody>
      </p:sp>
      <p:sp>
        <p:nvSpPr>
          <p:cNvPr id="196" name="Google Shape;196;p21"/>
          <p:cNvSpPr/>
          <p:nvPr/>
        </p:nvSpPr>
        <p:spPr>
          <a:xfrm>
            <a:off x="4485084" y="2233910"/>
            <a:ext cx="1424360" cy="17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00"/>
              <a:buFont typeface="Montserrat"/>
              <a:buNone/>
            </a:pPr>
            <a:r>
              <a:rPr lang="en-US" sz="11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Toxic Composition</a:t>
            </a:r>
            <a:endParaRPr sz="1100" b="0" i="0" u="none" strike="noStrike" cap="none"/>
          </a:p>
        </p:txBody>
      </p:sp>
      <p:sp>
        <p:nvSpPr>
          <p:cNvPr id="197" name="Google Shape;197;p21"/>
          <p:cNvSpPr/>
          <p:nvPr/>
        </p:nvSpPr>
        <p:spPr>
          <a:xfrm>
            <a:off x="4485084" y="2473003"/>
            <a:ext cx="4080644" cy="34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50"/>
              <a:buFont typeface="Source Sans 3"/>
              <a:buNone/>
            </a:pPr>
            <a:r>
              <a:rPr lang="en-US" sz="9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Debris contains asbestos, heavy metals, carcinogens, and unexploded ordnance</a:t>
            </a:r>
            <a:endParaRPr sz="950" b="0" i="0" u="none" strike="noStrike" cap="none"/>
          </a:p>
        </p:txBody>
      </p:sp>
      <p:sp>
        <p:nvSpPr>
          <p:cNvPr id="198" name="Google Shape;198;p21"/>
          <p:cNvSpPr/>
          <p:nvPr/>
        </p:nvSpPr>
        <p:spPr>
          <a:xfrm>
            <a:off x="3867671" y="3055069"/>
            <a:ext cx="4837658" cy="858962"/>
          </a:xfrm>
          <a:prstGeom prst="roundRect">
            <a:avLst>
              <a:gd name="adj" fmla="val 2189"/>
            </a:avLst>
          </a:prstGeom>
          <a:solidFill>
            <a:srgbClr val="111213"/>
          </a:solidFill>
          <a:ln w="14275" cap="flat" cmpd="sng">
            <a:solidFill>
              <a:srgbClr val="494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3881958" y="3069357"/>
            <a:ext cx="501328" cy="830387"/>
          </a:xfrm>
          <a:prstGeom prst="roundRect">
            <a:avLst>
              <a:gd name="adj" fmla="val 330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1"/>
          <p:cNvSpPr/>
          <p:nvPr/>
        </p:nvSpPr>
        <p:spPr>
          <a:xfrm>
            <a:off x="4038600" y="3367013"/>
            <a:ext cx="187970" cy="2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450" b="0" i="0" u="none" strike="noStrike" cap="none"/>
          </a:p>
        </p:txBody>
      </p:sp>
      <p:sp>
        <p:nvSpPr>
          <p:cNvPr id="201" name="Google Shape;201;p21"/>
          <p:cNvSpPr/>
          <p:nvPr/>
        </p:nvSpPr>
        <p:spPr>
          <a:xfrm>
            <a:off x="4485084" y="3194670"/>
            <a:ext cx="2280419" cy="17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00"/>
              <a:buFont typeface="Montserrat"/>
              <a:buNone/>
            </a:pPr>
            <a:r>
              <a:rPr lang="en-US" sz="11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Collapsed Waste Management</a:t>
            </a:r>
            <a:endParaRPr sz="1100" b="0" i="0" u="none" strike="noStrike" cap="none"/>
          </a:p>
        </p:txBody>
      </p:sp>
      <p:sp>
        <p:nvSpPr>
          <p:cNvPr id="202" name="Google Shape;202;p21"/>
          <p:cNvSpPr/>
          <p:nvPr/>
        </p:nvSpPr>
        <p:spPr>
          <a:xfrm>
            <a:off x="4485084" y="3433762"/>
            <a:ext cx="4080644" cy="34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50"/>
              <a:buFont typeface="Source Sans 3"/>
              <a:buNone/>
            </a:pPr>
            <a:r>
              <a:rPr lang="en-US" sz="9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Collapsed waste management → open burning → toxic air across the entire strip</a:t>
            </a:r>
            <a:endParaRPr sz="950" b="0" i="0" u="none" strike="noStrike" cap="none"/>
          </a:p>
        </p:txBody>
      </p:sp>
      <p:sp>
        <p:nvSpPr>
          <p:cNvPr id="203" name="Google Shape;203;p21"/>
          <p:cNvSpPr/>
          <p:nvPr/>
        </p:nvSpPr>
        <p:spPr>
          <a:xfrm>
            <a:off x="3867671" y="4015829"/>
            <a:ext cx="4837658" cy="752029"/>
          </a:xfrm>
          <a:prstGeom prst="roundRect">
            <a:avLst>
              <a:gd name="adj" fmla="val 2500"/>
            </a:avLst>
          </a:prstGeom>
          <a:solidFill>
            <a:srgbClr val="111213"/>
          </a:solidFill>
          <a:ln w="14275" cap="flat" cmpd="sng">
            <a:solidFill>
              <a:srgbClr val="494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1"/>
          <p:cNvSpPr/>
          <p:nvPr/>
        </p:nvSpPr>
        <p:spPr>
          <a:xfrm>
            <a:off x="3881958" y="4030117"/>
            <a:ext cx="501328" cy="723454"/>
          </a:xfrm>
          <a:prstGeom prst="roundRect">
            <a:avLst>
              <a:gd name="adj" fmla="val 330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4038600" y="4274344"/>
            <a:ext cx="187970" cy="2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450"/>
              <a:buFont typeface="Montserrat"/>
              <a:buNone/>
            </a:pPr>
            <a:r>
              <a:rPr lang="en-US" sz="14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450" b="0" i="0" u="none" strike="noStrike" cap="none"/>
          </a:p>
        </p:txBody>
      </p:sp>
      <p:sp>
        <p:nvSpPr>
          <p:cNvPr id="206" name="Google Shape;206;p21"/>
          <p:cNvSpPr/>
          <p:nvPr/>
        </p:nvSpPr>
        <p:spPr>
          <a:xfrm>
            <a:off x="4485084" y="4155430"/>
            <a:ext cx="1424360" cy="17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00"/>
              <a:buFont typeface="Montserrat"/>
              <a:buNone/>
            </a:pPr>
            <a:r>
              <a:rPr lang="en-US" sz="11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15 Years to Clear</a:t>
            </a:r>
            <a:endParaRPr sz="1100" b="0" i="0" u="none" strike="noStrike" cap="none"/>
          </a:p>
        </p:txBody>
      </p:sp>
      <p:sp>
        <p:nvSpPr>
          <p:cNvPr id="207" name="Google Shape;207;p21"/>
          <p:cNvSpPr/>
          <p:nvPr/>
        </p:nvSpPr>
        <p:spPr>
          <a:xfrm>
            <a:off x="4485084" y="4394522"/>
            <a:ext cx="4080644" cy="17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950"/>
              <a:buFont typeface="Source Sans 3"/>
              <a:buNone/>
            </a:pPr>
            <a:r>
              <a:rPr lang="en-US" sz="9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Under optimal conditions that do not currently exist</a:t>
            </a:r>
            <a:endParaRPr sz="950" b="0" i="0" u="none" strike="noStrike" cap="none"/>
          </a:p>
        </p:txBody>
      </p:sp>
      <p:sp>
        <p:nvSpPr>
          <p:cNvPr id="208" name="Google Shape;208;p21"/>
          <p:cNvSpPr/>
          <p:nvPr/>
        </p:nvSpPr>
        <p:spPr>
          <a:xfrm rot="10800000">
            <a:off x="7674900" y="4790524"/>
            <a:ext cx="1469100" cy="325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539874" y="1153641"/>
            <a:ext cx="4450184" cy="4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Montserrat"/>
              <a:buNone/>
            </a:pPr>
            <a:r>
              <a:rPr lang="en-US" sz="275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Environmental Nakba</a:t>
            </a:r>
            <a:endParaRPr sz="2750" b="0" i="0" u="none" strike="noStrike" cap="none"/>
          </a:p>
        </p:txBody>
      </p:sp>
      <p:sp>
        <p:nvSpPr>
          <p:cNvPr id="215" name="Google Shape;215;p22"/>
          <p:cNvSpPr/>
          <p:nvPr/>
        </p:nvSpPr>
        <p:spPr>
          <a:xfrm>
            <a:off x="539874" y="1900461"/>
            <a:ext cx="8064252" cy="527670"/>
          </a:xfrm>
          <a:prstGeom prst="roundRect">
            <a:avLst>
              <a:gd name="adj" fmla="val 4385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539874" y="1900461"/>
            <a:ext cx="2688059" cy="527670"/>
          </a:xfrm>
          <a:prstGeom prst="roundRect">
            <a:avLst>
              <a:gd name="adj" fmla="val 4385"/>
            </a:avLst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896466" y="2054721"/>
            <a:ext cx="1974875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Tree Crops Destroyed</a:t>
            </a:r>
            <a:endParaRPr sz="1350" b="0" i="0" u="none" strike="noStrike" cap="none"/>
          </a:p>
        </p:txBody>
      </p:sp>
      <p:sp>
        <p:nvSpPr>
          <p:cNvPr id="218" name="Google Shape;218;p22"/>
          <p:cNvSpPr/>
          <p:nvPr/>
        </p:nvSpPr>
        <p:spPr>
          <a:xfrm>
            <a:off x="3227933" y="1900461"/>
            <a:ext cx="2688059" cy="527670"/>
          </a:xfrm>
          <a:prstGeom prst="rect">
            <a:avLst/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2"/>
          <p:cNvSpPr/>
          <p:nvPr/>
        </p:nvSpPr>
        <p:spPr>
          <a:xfrm>
            <a:off x="3227933" y="1900461"/>
            <a:ext cx="19050" cy="527670"/>
          </a:xfrm>
          <a:prstGeom prst="roundRect">
            <a:avLst>
              <a:gd name="adj" fmla="val 121472"/>
            </a:avLst>
          </a:prstGeom>
          <a:solidFill>
            <a:srgbClr val="49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2"/>
          <p:cNvSpPr/>
          <p:nvPr/>
        </p:nvSpPr>
        <p:spPr>
          <a:xfrm>
            <a:off x="3597920" y="2054721"/>
            <a:ext cx="1948086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Shrubland Destroyed</a:t>
            </a:r>
            <a:endParaRPr sz="1350" b="0" i="0" u="none" strike="noStrike" cap="none"/>
          </a:p>
        </p:txBody>
      </p:sp>
      <p:sp>
        <p:nvSpPr>
          <p:cNvPr id="221" name="Google Shape;221;p22"/>
          <p:cNvSpPr/>
          <p:nvPr/>
        </p:nvSpPr>
        <p:spPr>
          <a:xfrm>
            <a:off x="5915992" y="1900461"/>
            <a:ext cx="2688134" cy="527670"/>
          </a:xfrm>
          <a:prstGeom prst="rect">
            <a:avLst/>
          </a:prstGeom>
          <a:solidFill>
            <a:srgbClr val="3031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2"/>
          <p:cNvSpPr/>
          <p:nvPr/>
        </p:nvSpPr>
        <p:spPr>
          <a:xfrm>
            <a:off x="5915992" y="1900461"/>
            <a:ext cx="19050" cy="527670"/>
          </a:xfrm>
          <a:prstGeom prst="roundRect">
            <a:avLst>
              <a:gd name="adj" fmla="val 121472"/>
            </a:avLst>
          </a:prstGeom>
          <a:solidFill>
            <a:srgbClr val="49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2"/>
          <p:cNvSpPr/>
          <p:nvPr/>
        </p:nvSpPr>
        <p:spPr>
          <a:xfrm>
            <a:off x="6383536" y="2054721"/>
            <a:ext cx="1753046" cy="21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50"/>
              <a:buFont typeface="Montserrat"/>
              <a:buNone/>
            </a:pPr>
            <a:r>
              <a:rPr lang="en-US" sz="135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Crops Destroyed</a:t>
            </a:r>
            <a:endParaRPr sz="1350" b="0" i="0" u="none" strike="noStrike" cap="none"/>
          </a:p>
        </p:txBody>
      </p:sp>
      <p:sp>
        <p:nvSpPr>
          <p:cNvPr id="224" name="Google Shape;224;p22"/>
          <p:cNvSpPr/>
          <p:nvPr/>
        </p:nvSpPr>
        <p:spPr>
          <a:xfrm>
            <a:off x="539874" y="2601664"/>
            <a:ext cx="8064252" cy="63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Over 500,000 people in famine; 1 million more in food emergency</a:t>
            </a:r>
            <a:endParaRPr sz="1200" b="0" i="0" u="none" strike="noStrike" cap="none"/>
          </a:p>
          <a:p>
            <a:pPr marL="0" marR="0" lvl="0" indent="0" algn="l" rtl="0">
              <a:lnSpc>
                <a:spcPct val="125000"/>
              </a:lnSpc>
              <a:spcBef>
                <a:spcPts val="135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Indigenous seed banks, farming cooperatives, and land organizations criminalized</a:t>
            </a:r>
            <a:endParaRPr sz="1200" b="0" i="0" u="none" strike="noStrike" cap="none"/>
          </a:p>
        </p:txBody>
      </p:sp>
      <p:sp>
        <p:nvSpPr>
          <p:cNvPr id="225" name="Google Shape;225;p22"/>
          <p:cNvSpPr/>
          <p:nvPr/>
        </p:nvSpPr>
        <p:spPr>
          <a:xfrm>
            <a:off x="771227" y="3584972"/>
            <a:ext cx="8290099" cy="2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Source Sans 3"/>
              <a:buNone/>
            </a:pPr>
            <a:r>
              <a:rPr lang="en-US" sz="120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"Not about what we get from the land — but what we give to it" — </a:t>
            </a:r>
            <a:r>
              <a:rPr lang="en-US" sz="1200" b="1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Yasmeen El-Hasan, SOAS 2024</a:t>
            </a:r>
            <a:endParaRPr sz="1200" b="0" i="0" u="none" strike="noStrike" cap="none"/>
          </a:p>
        </p:txBody>
      </p:sp>
      <p:sp>
        <p:nvSpPr>
          <p:cNvPr id="226" name="Google Shape;226;p22"/>
          <p:cNvSpPr/>
          <p:nvPr/>
        </p:nvSpPr>
        <p:spPr>
          <a:xfrm>
            <a:off x="539874" y="3411438"/>
            <a:ext cx="19050" cy="5784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2"/>
          <p:cNvSpPr/>
          <p:nvPr/>
        </p:nvSpPr>
        <p:spPr>
          <a:xfrm>
            <a:off x="6689325" y="4705049"/>
            <a:ext cx="2454600" cy="438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/>
          <p:nvPr/>
        </p:nvSpPr>
        <p:spPr>
          <a:xfrm>
            <a:off x="523056" y="498723"/>
            <a:ext cx="4668887" cy="84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Montserrat"/>
              <a:buNone/>
            </a:pPr>
            <a:r>
              <a:rPr lang="en-US" sz="265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 Owns What Lies Beneath?</a:t>
            </a:r>
            <a:endParaRPr sz="2650" b="0" i="0" u="none" strike="noStrike" cap="none"/>
          </a:p>
        </p:txBody>
      </p:sp>
      <p:sp>
        <p:nvSpPr>
          <p:cNvPr id="235" name="Google Shape;235;p23"/>
          <p:cNvSpPr/>
          <p:nvPr/>
        </p:nvSpPr>
        <p:spPr>
          <a:xfrm>
            <a:off x="523056" y="1564928"/>
            <a:ext cx="4668887" cy="1077144"/>
          </a:xfrm>
          <a:prstGeom prst="roundRect">
            <a:avLst>
              <a:gd name="adj" fmla="val 8489"/>
            </a:avLst>
          </a:prstGeom>
          <a:solidFill>
            <a:srgbClr val="111213"/>
          </a:solidFill>
          <a:ln w="19050" cap="flat" cmpd="sng">
            <a:solidFill>
              <a:srgbClr val="1E1E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/>
          <p:nvPr/>
        </p:nvSpPr>
        <p:spPr>
          <a:xfrm>
            <a:off x="504006" y="1564928"/>
            <a:ext cx="76200" cy="1077144"/>
          </a:xfrm>
          <a:prstGeom prst="roundRect">
            <a:avLst>
              <a:gd name="adj" fmla="val 29419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748680" y="1733401"/>
            <a:ext cx="1698278" cy="21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00"/>
              <a:buFont typeface="Montserrat"/>
              <a:buNone/>
            </a:pPr>
            <a:r>
              <a:rPr lang="en-US" sz="13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Blocked Resources</a:t>
            </a:r>
            <a:endParaRPr sz="1300" b="0" i="0" u="none" strike="noStrike" cap="none"/>
          </a:p>
        </p:txBody>
      </p:sp>
      <p:sp>
        <p:nvSpPr>
          <p:cNvPr id="238" name="Google Shape;238;p23"/>
          <p:cNvSpPr/>
          <p:nvPr/>
        </p:nvSpPr>
        <p:spPr>
          <a:xfrm>
            <a:off x="748680" y="2032471"/>
            <a:ext cx="4274790" cy="44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50"/>
              <a:buFont typeface="Source Sans 3"/>
              <a:buNone/>
            </a:pPr>
            <a:r>
              <a:rPr lang="en-US" sz="11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Marine-1 and Marine-2 gas fields off Gaza's coast have both been blocked from Palestinian access</a:t>
            </a:r>
            <a:endParaRPr sz="1150" b="0" i="0" u="none" strike="noStrike" cap="none"/>
          </a:p>
        </p:txBody>
      </p:sp>
      <p:sp>
        <p:nvSpPr>
          <p:cNvPr id="239" name="Google Shape;239;p23"/>
          <p:cNvSpPr/>
          <p:nvPr/>
        </p:nvSpPr>
        <p:spPr>
          <a:xfrm>
            <a:off x="523056" y="2786807"/>
            <a:ext cx="4668887" cy="856580"/>
          </a:xfrm>
          <a:prstGeom prst="roundRect">
            <a:avLst>
              <a:gd name="adj" fmla="val 10675"/>
            </a:avLst>
          </a:prstGeom>
          <a:solidFill>
            <a:srgbClr val="111213"/>
          </a:solidFill>
          <a:ln w="19050" cap="flat" cmpd="sng">
            <a:solidFill>
              <a:srgbClr val="1E1E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"/>
          <p:cNvSpPr/>
          <p:nvPr/>
        </p:nvSpPr>
        <p:spPr>
          <a:xfrm>
            <a:off x="504006" y="2786807"/>
            <a:ext cx="76200" cy="856580"/>
          </a:xfrm>
          <a:prstGeom prst="roundRect">
            <a:avLst>
              <a:gd name="adj" fmla="val 29419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3"/>
          <p:cNvSpPr/>
          <p:nvPr/>
        </p:nvSpPr>
        <p:spPr>
          <a:xfrm>
            <a:off x="748680" y="2955280"/>
            <a:ext cx="1872258" cy="21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00"/>
              <a:buFont typeface="Montserrat"/>
              <a:buNone/>
            </a:pPr>
            <a:r>
              <a:rPr lang="en-US" sz="13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Colonial Extractivism</a:t>
            </a:r>
            <a:endParaRPr sz="1300" b="0" i="0" u="none" strike="noStrike" cap="none"/>
          </a:p>
        </p:txBody>
      </p:sp>
      <p:sp>
        <p:nvSpPr>
          <p:cNvPr id="242" name="Google Shape;242;p23"/>
          <p:cNvSpPr/>
          <p:nvPr/>
        </p:nvSpPr>
        <p:spPr>
          <a:xfrm>
            <a:off x="748680" y="3254350"/>
            <a:ext cx="4274790" cy="22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50"/>
              <a:buFont typeface="Source Sans 3"/>
              <a:buNone/>
            </a:pPr>
            <a:r>
              <a:rPr lang="en-US" sz="11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Palestinian resources absorbed under Israeli military control</a:t>
            </a:r>
            <a:endParaRPr sz="1150" b="0" i="0" u="none" strike="noStrike" cap="none"/>
          </a:p>
        </p:txBody>
      </p:sp>
      <p:sp>
        <p:nvSpPr>
          <p:cNvPr id="243" name="Google Shape;243;p23"/>
          <p:cNvSpPr/>
          <p:nvPr/>
        </p:nvSpPr>
        <p:spPr>
          <a:xfrm>
            <a:off x="523056" y="3788122"/>
            <a:ext cx="4668887" cy="856580"/>
          </a:xfrm>
          <a:prstGeom prst="roundRect">
            <a:avLst>
              <a:gd name="adj" fmla="val 10675"/>
            </a:avLst>
          </a:prstGeom>
          <a:solidFill>
            <a:srgbClr val="111213"/>
          </a:solidFill>
          <a:ln w="19050" cap="flat" cmpd="sng">
            <a:solidFill>
              <a:srgbClr val="1E1E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504006" y="3788122"/>
            <a:ext cx="76200" cy="856580"/>
          </a:xfrm>
          <a:prstGeom prst="roundRect">
            <a:avLst>
              <a:gd name="adj" fmla="val 29419"/>
            </a:avLst>
          </a:prstGeom>
          <a:solidFill>
            <a:srgbClr val="1E1E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748680" y="3956596"/>
            <a:ext cx="1797918" cy="21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300"/>
              <a:buFont typeface="Montserrat"/>
              <a:buNone/>
            </a:pPr>
            <a:r>
              <a:rPr lang="en-US" sz="1300" b="1" i="0" u="none" strike="noStrike" cap="none">
                <a:solidFill>
                  <a:srgbClr val="E2E6E9"/>
                </a:solidFill>
                <a:latin typeface="Montserrat"/>
                <a:ea typeface="Montserrat"/>
                <a:cs typeface="Montserrat"/>
                <a:sym typeface="Montserrat"/>
              </a:rPr>
              <a:t>Sovereignty Tension</a:t>
            </a:r>
            <a:endParaRPr sz="1300" b="0" i="0" u="none" strike="noStrike" cap="none"/>
          </a:p>
        </p:txBody>
      </p:sp>
      <p:sp>
        <p:nvSpPr>
          <p:cNvPr id="246" name="Google Shape;246;p23"/>
          <p:cNvSpPr/>
          <p:nvPr/>
        </p:nvSpPr>
        <p:spPr>
          <a:xfrm>
            <a:off x="748680" y="4255666"/>
            <a:ext cx="4274790" cy="22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150"/>
              <a:buFont typeface="Source Sans 3"/>
              <a:buNone/>
            </a:pPr>
            <a:r>
              <a:rPr lang="en-US" sz="1150" b="0" i="0" u="none" strike="noStrike" cap="none">
                <a:solidFill>
                  <a:srgbClr val="E2E6E9"/>
                </a:solidFill>
                <a:latin typeface="Source Sans 3"/>
                <a:ea typeface="Source Sans 3"/>
                <a:cs typeface="Source Sans 3"/>
                <a:sym typeface="Source Sans 3"/>
              </a:rPr>
              <a:t>Tension: Palestinian economic sovereignty vs. fossil fuel dependency</a:t>
            </a:r>
            <a:endParaRPr sz="1150" b="0" i="0" u="none" strike="noStrike" cap="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796</Words>
  <Application>Microsoft Office PowerPoint</Application>
  <PresentationFormat>On-screen Show (16:9)</PresentationFormat>
  <Paragraphs>128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Montserrat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Dennis Charles McCornac</dc:creator>
  <cp:lastModifiedBy>Dennis Charles McCornac</cp:lastModifiedBy>
  <cp:revision>1</cp:revision>
  <dcterms:modified xsi:type="dcterms:W3CDTF">2026-05-25T06:51:59Z</dcterms:modified>
</cp:coreProperties>
</file>