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9" r:id="rId4"/>
    <p:sldId id="258" r:id="rId5"/>
    <p:sldId id="268" r:id="rId6"/>
    <p:sldId id="259" r:id="rId7"/>
    <p:sldId id="260" r:id="rId8"/>
    <p:sldId id="261" r:id="rId9"/>
    <p:sldId id="262" r:id="rId10"/>
    <p:sldId id="263" r:id="rId11"/>
    <p:sldId id="264" r:id="rId12"/>
    <p:sldId id="265" r:id="rId13"/>
    <p:sldId id="266" r:id="rId14"/>
    <p:sldId id="270" r:id="rId15"/>
    <p:sldId id="267" r:id="rId16"/>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635"/>
  </p:normalViewPr>
  <p:slideViewPr>
    <p:cSldViewPr snapToGrid="0" snapToObjects="1">
      <p:cViewPr varScale="1">
        <p:scale>
          <a:sx n="138" d="100"/>
          <a:sy n="138" d="100"/>
        </p:scale>
        <p:origin x="6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71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Good morning everyone. Today we’ll be discussing water scarcity in Qatar, one of the most water-scarce countries in the world despite being one of the wealthiest.</a:t>
            </a:r>
            <a:endParaRPr lang="en-US" b="0" dirty="0">
              <a:effectLst/>
            </a:endParaRPr>
          </a:p>
          <a:p>
            <a:pPr rtl="0"/>
            <a:r>
              <a:rPr lang="en-US" sz="1200" b="0" i="0" u="none" strike="noStrike" kern="1200" dirty="0">
                <a:solidFill>
                  <a:schemeClr val="tx1"/>
                </a:solidFill>
                <a:effectLst/>
                <a:latin typeface="+mn-lt"/>
                <a:ea typeface="+mn-ea"/>
                <a:cs typeface="+mn-cs"/>
              </a:rPr>
              <a:t>Our presentation explores how Qatar’s relationship with water has changed over time — from historical dependence on the Gulf through pearling and maritime life, to modern dependence on desalination for survival.</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“Although desalination secures water supply, it also creates major environmental impacts. One of the biggest concerns is brine discharge. Desalination plants release highly concentrated salt and chemicals back into the Arabian Gulf. The Gulf is semi-enclosed, meaning water circulation is relatively limited. Because of this, environmental impacts accumulate more easily compared to open oceans. Brine discharge threatens coral reefs, mangroves, and fish populations, while seawater intake systems can harm marine organisms through impingement and entrainment.”</a:t>
            </a:r>
            <a:endParaRPr lang="en-US" b="0" dirty="0">
              <a:effectLst/>
            </a:endParaRPr>
          </a:p>
          <a:p>
            <a:pPr rtl="0"/>
            <a:r>
              <a:rPr lang="en-US" sz="1200" b="0" i="0" u="none" strike="noStrike" kern="1200" dirty="0">
                <a:solidFill>
                  <a:schemeClr val="tx1"/>
                </a:solidFill>
                <a:effectLst/>
                <a:latin typeface="+mn-lt"/>
                <a:ea typeface="+mn-ea"/>
                <a:cs typeface="+mn-cs"/>
              </a:rPr>
              <a:t>Desalination also depends heavily on fossil fuel energy, linking water security directly to energy security. This creates what researchers call the water-energy nexus, where water production depends on energy systems, and energy production itself requires water. ”</a:t>
            </a:r>
            <a:endParaRPr lang="en-US" b="0" dirty="0">
              <a:effectLst/>
            </a:endParaRPr>
          </a:p>
          <a:p>
            <a:pPr rtl="0"/>
            <a:r>
              <a:rPr lang="en-US" sz="1200" b="0" i="0" u="none" strike="noStrike" kern="1200" dirty="0">
                <a:solidFill>
                  <a:schemeClr val="tx1"/>
                </a:solidFill>
                <a:effectLst/>
                <a:latin typeface="+mn-lt"/>
                <a:ea typeface="+mn-ea"/>
                <a:cs typeface="+mn-cs"/>
              </a:rPr>
              <a:t>So the same Gulf environment that historically supported pearl diving communities is now under pressure from the technologies needed for modern survival.”</a:t>
            </a:r>
            <a:endParaRPr lang="en-US" b="0" dirty="0">
              <a:effectLst/>
            </a:endParaRP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 address these challenges, Qatar has implemented several major initiatives.</a:t>
            </a:r>
            <a:endParaRPr lang="en-US" b="0" dirty="0">
              <a:effectLst/>
            </a:endParaRPr>
          </a:p>
          <a:p>
            <a:pPr rtl="0"/>
            <a:r>
              <a:rPr lang="en-US" sz="1200" b="0" i="0" u="none" strike="noStrike" kern="1200" dirty="0">
                <a:solidFill>
                  <a:schemeClr val="tx1"/>
                </a:solidFill>
                <a:effectLst/>
                <a:latin typeface="+mn-lt"/>
                <a:ea typeface="+mn-ea"/>
                <a:cs typeface="+mn-cs"/>
              </a:rPr>
              <a:t>Qatar National Vision 2030 recognizes that current water consumption patterns are unsustainable and emphasizes long-term resource management.”</a:t>
            </a:r>
            <a:endParaRPr lang="en-US" b="0" dirty="0">
              <a:effectLst/>
            </a:endParaRPr>
          </a:p>
          <a:p>
            <a:pPr rtl="0"/>
            <a:r>
              <a:rPr lang="en-US" sz="1200" b="0" i="0" u="none" strike="noStrike" kern="1200" dirty="0">
                <a:solidFill>
                  <a:schemeClr val="tx1"/>
                </a:solidFill>
                <a:effectLst/>
                <a:latin typeface="+mn-lt"/>
                <a:ea typeface="+mn-ea"/>
                <a:cs typeface="+mn-cs"/>
              </a:rPr>
              <a:t>“One important initiative is the </a:t>
            </a:r>
            <a:r>
              <a:rPr lang="en-US" sz="1200" b="0" i="0" u="none" strike="noStrike" kern="1200" dirty="0" err="1">
                <a:solidFill>
                  <a:schemeClr val="tx1"/>
                </a:solidFill>
                <a:effectLst/>
                <a:latin typeface="+mn-lt"/>
                <a:ea typeface="+mn-ea"/>
                <a:cs typeface="+mn-cs"/>
              </a:rPr>
              <a:t>Tarsheed</a:t>
            </a:r>
            <a:r>
              <a:rPr lang="en-US" sz="1200" b="0" i="0" u="none" strike="noStrike" kern="1200" dirty="0">
                <a:solidFill>
                  <a:schemeClr val="tx1"/>
                </a:solidFill>
                <a:effectLst/>
                <a:latin typeface="+mn-lt"/>
                <a:ea typeface="+mn-ea"/>
                <a:cs typeface="+mn-cs"/>
              </a:rPr>
              <a:t> conservation campaign, which encourages residents to reduce excessive water and electricity use through awareness programs.”</a:t>
            </a:r>
            <a:endParaRPr lang="en-US" b="0" dirty="0">
              <a:effectLst/>
            </a:endParaRPr>
          </a:p>
          <a:p>
            <a:pPr rtl="0"/>
            <a:r>
              <a:rPr lang="en-US" sz="1200" b="0" i="0" u="none" strike="noStrike" kern="1200" dirty="0">
                <a:solidFill>
                  <a:schemeClr val="tx1"/>
                </a:solidFill>
                <a:effectLst/>
                <a:latin typeface="+mn-lt"/>
                <a:ea typeface="+mn-ea"/>
                <a:cs typeface="+mn-cs"/>
              </a:rPr>
              <a:t>“Qatar has also expanded strategic water reservoirs. According to recent reports, backup reserves increased from roughly two days of supply to around seven days. ”</a:t>
            </a:r>
            <a:endParaRPr lang="en-US" b="0" dirty="0">
              <a:effectLst/>
            </a:endParaRPr>
          </a:p>
          <a:p>
            <a:pPr rtl="0"/>
            <a:r>
              <a:rPr lang="en-US" sz="1200" b="0" i="0" u="none" strike="noStrike" kern="1200" dirty="0">
                <a:solidFill>
                  <a:schemeClr val="tx1"/>
                </a:solidFill>
                <a:effectLst/>
                <a:latin typeface="+mn-lt"/>
                <a:ea typeface="+mn-ea"/>
                <a:cs typeface="+mn-cs"/>
              </a:rPr>
              <a:t>“Another major development is the SCADA monitoring system, which reduced leakage losses dramatically — from over 30 percent to around 5.74 percent by 2022.”</a:t>
            </a:r>
            <a:endParaRPr lang="en-US" b="0" dirty="0">
              <a:effectLst/>
            </a:endParaRP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Despite these efforts, major gaps still remain. One issue is that water pricing reform has been relatively slow, even though subsidized pricing encourages overconsumption. Another challenge is agriculture. Around 90 percent of groundwater extraction is still directed toward agriculture, often through inefficient irrigation systems.</a:t>
            </a:r>
            <a:endParaRPr lang="en-US" b="0" dirty="0">
              <a:effectLst/>
            </a:endParaRPr>
          </a:p>
          <a:p>
            <a:pPr rtl="0"/>
            <a:r>
              <a:rPr lang="en-US" sz="1200" b="0" i="0" u="none" strike="noStrike" kern="1200" dirty="0">
                <a:solidFill>
                  <a:schemeClr val="tx1"/>
                </a:solidFill>
                <a:effectLst/>
                <a:latin typeface="+mn-lt"/>
                <a:ea typeface="+mn-ea"/>
                <a:cs typeface="+mn-cs"/>
              </a:rPr>
              <a:t>Wastewater reuse also remains underdeveloped. Studies show much treated wastewater is still discharged instead of fully reused for irrigation or landscaping. This demonstrates that infrastructure expansion alone is not enough — behavioral and policy changes are also necessary.</a:t>
            </a:r>
            <a:endParaRPr lang="en-US" b="0" dirty="0">
              <a:effectLst/>
            </a:endParaRP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 improve long-term sustainability, Qatar will likely need both technological and structural </a:t>
            </a:r>
            <a:r>
              <a:rPr lang="en-US" sz="1200" b="0" i="0" u="none" strike="noStrike" kern="1200" dirty="0" err="1">
                <a:solidFill>
                  <a:schemeClr val="tx1"/>
                </a:solidFill>
                <a:effectLst/>
                <a:latin typeface="+mn-lt"/>
                <a:ea typeface="+mn-ea"/>
                <a:cs typeface="+mn-cs"/>
              </a:rPr>
              <a:t>reforms.These</a:t>
            </a:r>
            <a:r>
              <a:rPr lang="en-US" sz="1200" b="0" i="0" u="none" strike="noStrike" kern="1200" dirty="0">
                <a:solidFill>
                  <a:schemeClr val="tx1"/>
                </a:solidFill>
                <a:effectLst/>
                <a:latin typeface="+mn-lt"/>
                <a:ea typeface="+mn-ea"/>
                <a:cs typeface="+mn-cs"/>
              </a:rPr>
              <a:t> include reforming water tariffs, expanding treated wastewater reuse, transitioning toward more energy-efficient desalination technologies like reverse osmosis, and investing in renewable-energy-powered </a:t>
            </a:r>
            <a:r>
              <a:rPr lang="en-US" sz="1200" b="0" i="0" u="none" strike="noStrike" kern="1200" dirty="0" err="1">
                <a:solidFill>
                  <a:schemeClr val="tx1"/>
                </a:solidFill>
                <a:effectLst/>
                <a:latin typeface="+mn-lt"/>
                <a:ea typeface="+mn-ea"/>
                <a:cs typeface="+mn-cs"/>
              </a:rPr>
              <a:t>desalination.Ultimately</a:t>
            </a:r>
            <a:r>
              <a:rPr lang="en-US" sz="1200" b="0" i="0" u="none" strike="noStrike" kern="1200" dirty="0">
                <a:solidFill>
                  <a:schemeClr val="tx1"/>
                </a:solidFill>
                <a:effectLst/>
                <a:latin typeface="+mn-lt"/>
                <a:ea typeface="+mn-ea"/>
                <a:cs typeface="+mn-cs"/>
              </a:rPr>
              <a:t>, Qatar’s water crisis reflects a larger story about survival in an arid environment.</a:t>
            </a:r>
            <a:endParaRPr lang="en-US" b="0" dirty="0">
              <a:effectLst/>
            </a:endParaRPr>
          </a:p>
          <a:p>
            <a:pPr rtl="0"/>
            <a:r>
              <a:rPr lang="en-US" sz="1200" b="0" i="0" u="none" strike="noStrike" kern="1200" dirty="0">
                <a:solidFill>
                  <a:schemeClr val="tx1"/>
                </a:solidFill>
                <a:effectLst/>
                <a:latin typeface="+mn-lt"/>
                <a:ea typeface="+mn-ea"/>
                <a:cs typeface="+mn-cs"/>
              </a:rPr>
              <a:t>Historically, Qatar depended on the Gulf.  Today, Qatar still depends on the Gulf — but now for desalinated drinking water. This continuity shows how deeply connected Qatar’s history, economy, and environment are to the sea.</a:t>
            </a:r>
            <a:endParaRPr lang="en-US" b="0" dirty="0">
              <a:effectLst/>
            </a:endParaRPr>
          </a:p>
          <a:p>
            <a:pPr rtl="0"/>
            <a:r>
              <a:rPr lang="en-US" sz="1200" b="0" i="0" u="none" strike="noStrike" kern="1200" dirty="0">
                <a:solidFill>
                  <a:schemeClr val="tx1"/>
                </a:solidFill>
                <a:effectLst/>
                <a:latin typeface="+mn-lt"/>
                <a:ea typeface="+mn-ea"/>
                <a:cs typeface="+mn-cs"/>
              </a:rPr>
              <a:t>But it also highlights an important contradiction: the same Gulf that sustains life is increasingly under environmental pressure because of the systems required to maintain modern development.”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464B1-8908-FBF1-28EC-242EDE267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7B110-8D44-1BC7-512B-3E9B5C20B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A2C64F-E21F-E739-E2FC-F4FEF52B14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CB39B5-184E-0C52-F182-2D48FCF2D67E}"/>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705155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 understand Qatar’s water crisis, we first need to understand Qatar’s geography and climate.</a:t>
            </a:r>
            <a:endParaRPr lang="en-US" b="0" dirty="0">
              <a:effectLst/>
            </a:endParaRPr>
          </a:p>
          <a:p>
            <a:pPr rtl="0"/>
            <a:r>
              <a:rPr lang="en-US" sz="1200" b="0" i="0" u="none" strike="noStrike" kern="1200" dirty="0">
                <a:solidFill>
                  <a:schemeClr val="tx1"/>
                </a:solidFill>
                <a:effectLst/>
                <a:latin typeface="+mn-lt"/>
                <a:ea typeface="+mn-ea"/>
                <a:cs typeface="+mn-cs"/>
              </a:rPr>
              <a:t>Qatar is a small peninsula in the Arabian Gulf with an area of around 11,586 square kilometers. Despite its rapid modernization and economic growth, it remains an extremely arid desert environment. The country receives only around 80 millimeters of rainfall annually, while evaporation exceeds 2,000 millimeters per year. This means water disappears far faster than nature can replenish it. At the same time, Qatar’s population increased dramatically — from around 50,000 people in 1960 to millions today — increasing pressure on already limited water resources.</a:t>
            </a:r>
          </a:p>
          <a:p>
            <a:pPr rtl="0"/>
            <a:r>
              <a:rPr lang="en-US" sz="1200" b="0" i="0" u="none" strike="noStrike" kern="1200" dirty="0">
                <a:solidFill>
                  <a:schemeClr val="tx1"/>
                </a:solidFill>
                <a:effectLst/>
                <a:latin typeface="+mn-lt"/>
                <a:ea typeface="+mn-ea"/>
                <a:cs typeface="+mn-cs"/>
              </a:rPr>
              <a:t>“And this dependence on water is deeply connected to Qatar’s historical relationship with the Arabian Gulf.”</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BE532-ACB1-6654-BC26-1FF18DA59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35B92-FC72-D677-8778-FDA0ED536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A7F0F4-CDC1-217E-8C6E-33969B5A097A}"/>
              </a:ext>
            </a:extLst>
          </p:cNvPr>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“Historically, Qatar’s existence depended on the sea. Before oil and gas, communities along the coast survived through pearl diving, fishing, and maritime trade.</a:t>
            </a:r>
            <a:endParaRPr lang="en-US" b="0" dirty="0">
              <a:effectLst/>
            </a:endParaRPr>
          </a:p>
          <a:p>
            <a:pPr rtl="0"/>
            <a:r>
              <a:rPr lang="en-US" sz="1200" b="0" i="0" u="none" strike="noStrike" kern="1200" dirty="0">
                <a:solidFill>
                  <a:schemeClr val="tx1"/>
                </a:solidFill>
                <a:effectLst/>
                <a:latin typeface="+mn-lt"/>
                <a:ea typeface="+mn-ea"/>
                <a:cs typeface="+mn-cs"/>
              </a:rPr>
              <a:t>Pearling was not just an economic activity — it shaped social life, migration patterns, and cultural identity across the Gulf. Entire coastal settlements were built around access to the sea. The Gulf was central to everyday survival, trade networks, and movement across the region. Coastal life connected Qatar to wider Indian Ocean and Gulf economies. Pearling was a key part of Qatar’s national heritage and collective memory, representing resilience and adaptation to a harsh desert environment.”</a:t>
            </a:r>
            <a:endParaRPr lang="en-US" b="0" dirty="0">
              <a:effectLst/>
            </a:endParaRPr>
          </a:p>
          <a:p>
            <a:pPr rtl="0"/>
            <a:r>
              <a:rPr lang="en-US" sz="1200" b="0" i="0" u="none" strike="noStrike" kern="1200" dirty="0">
                <a:solidFill>
                  <a:schemeClr val="tx1"/>
                </a:solidFill>
                <a:effectLst/>
                <a:latin typeface="+mn-lt"/>
                <a:ea typeface="+mn-ea"/>
                <a:cs typeface="+mn-cs"/>
              </a:rPr>
              <a:t>“Today, Qatar still depends on the Gulf — but now through desalination rather than pearls. Qatar now relies on it for drinking water itself. Nearly all domestic water comes from desalinated seawater. However, this modern dependence also creates environmental pressure on marine ecosystem.</a:t>
            </a:r>
            <a:endParaRPr lang="en-US" b="0" dirty="0">
              <a:effectLst/>
            </a:endParaRPr>
          </a:p>
        </p:txBody>
      </p:sp>
      <p:sp>
        <p:nvSpPr>
          <p:cNvPr id="4" name="Slide Number Placeholder 3">
            <a:extLst>
              <a:ext uri="{FF2B5EF4-FFF2-40B4-BE49-F238E27FC236}">
                <a16:creationId xmlns:a16="http://schemas.microsoft.com/office/drawing/2014/main" id="{A5855932-29F4-8AD0-6380-E2B67375E429}"/>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269712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One of the biggest problems Qatar faces today is extreme water stress. Qatar falls within the highest possible category for water risk. This means the country withdraws significantly more water annually than its renewable natural resources can replace.</a:t>
            </a:r>
            <a:endParaRPr lang="en-US" b="0" dirty="0">
              <a:effectLst/>
            </a:endParaRPr>
          </a:p>
          <a:p>
            <a:pPr rtl="0"/>
            <a:r>
              <a:rPr lang="en-US" sz="1200" b="0" i="0" u="none" strike="noStrike" kern="1200" dirty="0">
                <a:solidFill>
                  <a:schemeClr val="tx1"/>
                </a:solidFill>
                <a:effectLst/>
                <a:latin typeface="+mn-lt"/>
                <a:ea typeface="+mn-ea"/>
                <a:cs typeface="+mn-cs"/>
              </a:rPr>
              <a:t>Qatar naturally receives only around 60 million cubic meters of renewable groundwater annually, but extraction reaches around 250 million cubic meters per year. This means groundwater is being extracted around four times faster than nature can recharge it. The country also has no rivers or natural surface water sources. Rainfall recharge remains far below agricultural and domestic demand. As a result, Qatar relies heavily on desalination to bridge this massive water gap.</a:t>
            </a:r>
            <a:endParaRPr lang="en-US" b="0" dirty="0">
              <a:effectLst/>
            </a:endParaRP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pPr rtl="0"/>
            <a:r>
              <a:rPr lang="en-US" sz="1200" b="0" i="0" u="none" strike="noStrike" kern="1200" dirty="0">
                <a:solidFill>
                  <a:schemeClr val="tx1"/>
                </a:solidFill>
                <a:effectLst/>
                <a:latin typeface="+mn-lt"/>
                <a:ea typeface="+mn-ea"/>
                <a:cs typeface="+mn-cs"/>
              </a:rPr>
              <a:t>The first image shows water stress levels across the Gulf region, while the second shows overall water risk. Qatar appears in dark red in both maps, meaning it falls within the extremely high’ category.</a:t>
            </a:r>
            <a:endParaRPr lang="en-US" b="0" dirty="0">
              <a:effectLst/>
            </a:endParaRPr>
          </a:p>
          <a:p>
            <a:pPr rtl="0"/>
            <a:r>
              <a:rPr lang="en-US" sz="1200" b="0" i="0" u="none" strike="noStrike" kern="1200" dirty="0">
                <a:solidFill>
                  <a:schemeClr val="tx1"/>
                </a:solidFill>
                <a:effectLst/>
                <a:latin typeface="+mn-lt"/>
                <a:ea typeface="+mn-ea"/>
                <a:cs typeface="+mn-cs"/>
              </a:rPr>
              <a:t>In the Aqueduct system, extremely high water stress means a country is withdrawing more than 80 percent of its available renewable water supply every year. The maps also show that this is not only a local issue — the wider Gulf region faces similar environmental pressures due to arid climates, low rainfall, and extremely high dependence on desalination and groundwater extraction.</a:t>
            </a:r>
            <a:endParaRPr lang="en-US" b="0" dirty="0">
              <a:effectLst/>
            </a:endParaRPr>
          </a:p>
        </p:txBody>
      </p:sp>
    </p:spTree>
    <p:extLst>
      <p:ext uri="{BB962C8B-B14F-4D97-AF65-F5344CB8AC3E}">
        <p14:creationId xmlns:p14="http://schemas.microsoft.com/office/powerpoint/2010/main" val="500206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slide shows how severe groundwater depletion has become over time. In 1971, freshwater suitable for irrigation covered around 15 percent of Qatar’s land area. By 2009, that shrank to only 2 percent. At the same time, water tables dropped significantly because of over-pumping.</a:t>
            </a:r>
            <a:endParaRPr lang="en-US" b="0" dirty="0">
              <a:effectLst/>
            </a:endParaRPr>
          </a:p>
          <a:p>
            <a:pPr rtl="0"/>
            <a:r>
              <a:rPr lang="en-US" sz="1200" b="0" i="0" u="none" strike="noStrike" kern="1200" dirty="0">
                <a:solidFill>
                  <a:schemeClr val="tx1"/>
                </a:solidFill>
                <a:effectLst/>
                <a:latin typeface="+mn-lt"/>
                <a:ea typeface="+mn-ea"/>
                <a:cs typeface="+mn-cs"/>
              </a:rPr>
              <a:t>As groundwater levels decline, seawater intrusion moves further inland and increases salinity inside aquifers. This creates serious agricultural problems because wells become too salty for crops. In some areas, farms have already been abandoned due to water quality.</a:t>
            </a:r>
            <a:endParaRPr lang="en-US" b="0" dirty="0">
              <a:effectLst/>
            </a:endParaRPr>
          </a:p>
          <a:p>
            <a:pPr rtl="0"/>
            <a:r>
              <a:rPr lang="en-US" sz="1200" b="0" i="0" u="none" strike="noStrike" kern="1200" dirty="0">
                <a:solidFill>
                  <a:schemeClr val="tx1"/>
                </a:solidFill>
                <a:effectLst/>
                <a:latin typeface="+mn-lt"/>
                <a:ea typeface="+mn-ea"/>
                <a:cs typeface="+mn-cs"/>
              </a:rPr>
              <a:t>Researchers also warn that groundwater overexploitation contributes to soil salinization and desertification. Even though Qatar introduced restrictions on new wells, extraction levels remain unsustainable.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Because natural freshwater resources are insufficient, Qatar now depends almost entirely on desalination. Research shows that approximately 99 percent of domestic water demand is met through desalinated seawater.</a:t>
            </a:r>
            <a:endParaRPr lang="en-US" b="0" dirty="0">
              <a:effectLst/>
            </a:endParaRPr>
          </a:p>
          <a:p>
            <a:pPr rtl="0"/>
            <a:r>
              <a:rPr lang="en-US" sz="1200" b="0" i="0" u="none" strike="noStrike" kern="1200" dirty="0">
                <a:solidFill>
                  <a:schemeClr val="tx1"/>
                </a:solidFill>
                <a:effectLst/>
                <a:latin typeface="+mn-lt"/>
                <a:ea typeface="+mn-ea"/>
                <a:cs typeface="+mn-cs"/>
              </a:rPr>
              <a:t>This slide shows Qatar’s major desalination facilities, including Umm Al Houl and Ras Laffan. According to the KAHRAMAA Annual Statistics Report, Qatar produced around 672 million cubic meters of desalinated water in 2022 alone.</a:t>
            </a:r>
            <a:endParaRPr lang="en-US" b="0" dirty="0">
              <a:effectLst/>
            </a:endParaRPr>
          </a:p>
          <a:p>
            <a:pPr rtl="0"/>
            <a:r>
              <a:rPr lang="en-US" sz="1200" b="0" i="0" u="none" strike="noStrike" kern="1200" dirty="0">
                <a:solidFill>
                  <a:schemeClr val="tx1"/>
                </a:solidFill>
                <a:effectLst/>
                <a:latin typeface="+mn-lt"/>
                <a:ea typeface="+mn-ea"/>
                <a:cs typeface="+mn-cs"/>
              </a:rPr>
              <a:t>Without desalination, modern urban life in Qatar would not be possible. But desalination is also extremely energy intensive because most plants are powered by fossil fuels, creating another environmental challenge.</a:t>
            </a:r>
            <a:endParaRPr lang="en-US" b="0" dirty="0">
              <a:effectLst/>
            </a:endParaRP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“Qatar also has one of the highest water consumption rates per capita globally. As shown in the graph, per capita consumption remained extremely high between 2018 and 2022. Historical estimates also show daily consumption reaching nearly 500 liters per person per day. The reasons for this. Rapid urbanization, economic growth, subsidized pricing, landscaping demands, and rising standards of living all contribute to overconsumption.</a:t>
            </a:r>
            <a:endParaRPr lang="en-US" b="0" dirty="0">
              <a:effectLst/>
            </a:endParaRPr>
          </a:p>
          <a:p>
            <a:pPr rtl="0"/>
            <a:r>
              <a:rPr lang="en-US" sz="1200" b="0" i="0" u="none" strike="noStrike" kern="1200" dirty="0">
                <a:solidFill>
                  <a:schemeClr val="tx1"/>
                </a:solidFill>
                <a:effectLst/>
                <a:latin typeface="+mn-lt"/>
                <a:ea typeface="+mn-ea"/>
                <a:cs typeface="+mn-cs"/>
              </a:rPr>
              <a:t>Another important issue is cost. Producing desalinated water is extremely expensive and energy intensive. Production costs reach around 2.74 dollars per cubic meter, while tariffs paid by consumers remain much lower due to government subsidies. This reduces incentives for conservation because water feels relatively cheap and constantly available. </a:t>
            </a:r>
            <a:endParaRPr lang="en-US" b="0" dirty="0">
              <a:effectLst/>
            </a:endParaRPr>
          </a:p>
          <a:p>
            <a:pPr rtl="0"/>
            <a:r>
              <a:rPr lang="en-US" sz="1200" b="0" i="0" u="none" strike="noStrike" kern="1200" dirty="0">
                <a:solidFill>
                  <a:schemeClr val="tx1"/>
                </a:solidFill>
                <a:effectLst/>
                <a:latin typeface="+mn-lt"/>
                <a:ea typeface="+mn-ea"/>
                <a:cs typeface="+mn-cs"/>
              </a:rPr>
              <a:t>In 2022 alone, Qatar had over 426,000 water customers, with customer growth increasing by nearly 5 percent. Although Qatar successfully reduced network water losses to around 5.74 percent through monitoring systems and infrastructure improvements, overall demand still remains extremely high.”</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slide shows three possible future scenarios for Qatar’s water demand by 2040: optimistic, moderate, and pessimistic. </a:t>
            </a:r>
            <a:endParaRPr lang="en-US" b="0" dirty="0">
              <a:effectLst/>
            </a:endParaRPr>
          </a:p>
          <a:p>
            <a:pPr rtl="0"/>
            <a:r>
              <a:rPr lang="en-US" sz="1200" b="0" i="0" u="none" strike="noStrike" kern="1200" dirty="0">
                <a:solidFill>
                  <a:schemeClr val="tx1"/>
                </a:solidFill>
                <a:effectLst/>
                <a:latin typeface="+mn-lt"/>
                <a:ea typeface="+mn-ea"/>
                <a:cs typeface="+mn-cs"/>
              </a:rPr>
              <a:t>In the optimistic scenario, the population reaches around 4.6 million, with water demand at 516 million cubic meters annually. This would require strong conservation efforts and lower daily water use. The moderate scenario projects a population of around 8.5 million people and water demand of over 1.2 billion cubic meters annually. In this case, Qatar would need about double its current desalination capacity. </a:t>
            </a:r>
            <a:endParaRPr lang="en-US" b="0" dirty="0">
              <a:effectLst/>
            </a:endParaRPr>
          </a:p>
          <a:p>
            <a:pPr rtl="0"/>
            <a:r>
              <a:rPr lang="en-US" sz="1200" b="0" i="0" u="none" strike="noStrike" kern="1200" dirty="0">
                <a:solidFill>
                  <a:schemeClr val="tx1"/>
                </a:solidFill>
                <a:effectLst/>
                <a:latin typeface="+mn-lt"/>
                <a:ea typeface="+mn-ea"/>
                <a:cs typeface="+mn-cs"/>
              </a:rPr>
              <a:t>In the pessimistic scenario, the population could reach almost 15 million by 2040, with water demand rising to around 2.7 billion cubic meters annually. That would require nearly five times the current desalination capacity. </a:t>
            </a:r>
            <a:endParaRPr lang="en-US" b="0" dirty="0">
              <a:effectLst/>
            </a:endParaRP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km.qa/?utm_source=chatgpt.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wri.org/applications/aqueduct/water-risk-atlas/?utm_source=chatgpt.com" TargetMode="External"/><Relationship Id="rId5" Type="http://schemas.openxmlformats.org/officeDocument/2006/relationships/hyperlink" Target="https://ehdoha.georgetown.domains/pearl/the-city-and-the-sea/?utm_source=chatgpt.com" TargetMode="External"/><Relationship Id="rId4" Type="http://schemas.openxmlformats.org/officeDocument/2006/relationships/hyperlink" Target="https://www.hbku.edu.qa/en/news/pearling-national-heritage?utm_source=chatgp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3D0A0A"/>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C9A84C"/>
          </a:solidFill>
          <a:ln/>
        </p:spPr>
        <p:txBody>
          <a:bodyPr/>
          <a:lstStyle/>
          <a:p>
            <a:endParaRPr lang="en-QA"/>
          </a:p>
        </p:txBody>
      </p:sp>
      <p:sp>
        <p:nvSpPr>
          <p:cNvPr id="3" name="Shape 1"/>
          <p:cNvSpPr/>
          <p:nvPr/>
        </p:nvSpPr>
        <p:spPr>
          <a:xfrm>
            <a:off x="5943600" y="3474720"/>
            <a:ext cx="4114800" cy="4114800"/>
          </a:xfrm>
          <a:prstGeom prst="ellipse">
            <a:avLst/>
          </a:prstGeom>
          <a:solidFill>
            <a:srgbClr val="5C1A1A">
              <a:alpha val="40000"/>
            </a:srgbClr>
          </a:solidFill>
          <a:ln w="12700">
            <a:solidFill>
              <a:srgbClr val="5C1A1A">
                <a:alpha val="40000"/>
              </a:srgbClr>
            </a:solidFill>
            <a:prstDash val="solid"/>
          </a:ln>
        </p:spPr>
        <p:txBody>
          <a:bodyPr/>
          <a:lstStyle/>
          <a:p>
            <a:endParaRPr lang="en-QA"/>
          </a:p>
        </p:txBody>
      </p:sp>
      <p:sp>
        <p:nvSpPr>
          <p:cNvPr id="4" name="Shape 2"/>
          <p:cNvSpPr/>
          <p:nvPr/>
        </p:nvSpPr>
        <p:spPr>
          <a:xfrm>
            <a:off x="6858000" y="2560320"/>
            <a:ext cx="3200400" cy="3200400"/>
          </a:xfrm>
          <a:prstGeom prst="ellipse">
            <a:avLst/>
          </a:prstGeom>
          <a:solidFill>
            <a:srgbClr val="C9A84C">
              <a:alpha val="25000"/>
            </a:srgbClr>
          </a:solidFill>
          <a:ln w="12700">
            <a:solidFill>
              <a:srgbClr val="C9A84C">
                <a:alpha val="25000"/>
              </a:srgbClr>
            </a:solidFill>
            <a:prstDash val="solid"/>
          </a:ln>
        </p:spPr>
        <p:txBody>
          <a:bodyPr/>
          <a:lstStyle/>
          <a:p>
            <a:endParaRPr lang="en-QA"/>
          </a:p>
        </p:txBody>
      </p:sp>
      <p:sp>
        <p:nvSpPr>
          <p:cNvPr id="5" name="Text 3"/>
          <p:cNvSpPr/>
          <p:nvPr/>
        </p:nvSpPr>
        <p:spPr>
          <a:xfrm>
            <a:off x="457200" y="640080"/>
            <a:ext cx="7772400" cy="914400"/>
          </a:xfrm>
          <a:prstGeom prst="rect">
            <a:avLst/>
          </a:prstGeom>
          <a:noFill/>
          <a:ln/>
        </p:spPr>
        <p:txBody>
          <a:bodyPr wrap="square" lIns="0" tIns="0" rIns="0" bIns="0" rtlCol="0" anchor="ctr"/>
          <a:lstStyle/>
          <a:p>
            <a:pPr marL="0" indent="0">
              <a:buNone/>
            </a:pPr>
            <a:r>
              <a:rPr lang="en-US" sz="3600" b="1" kern="0" spc="300" dirty="0">
                <a:solidFill>
                  <a:srgbClr val="FFFFFF"/>
                </a:solidFill>
                <a:latin typeface="Calibri" pitchFamily="34" charset="0"/>
                <a:ea typeface="Calibri" pitchFamily="34" charset="-122"/>
                <a:cs typeface="Calibri" pitchFamily="34" charset="-120"/>
              </a:rPr>
              <a:t>WATER SCARCITY IN QATAR</a:t>
            </a:r>
            <a:endParaRPr lang="en-US" sz="3600" dirty="0"/>
          </a:p>
        </p:txBody>
      </p:sp>
      <p:sp>
        <p:nvSpPr>
          <p:cNvPr id="6" name="Text 4"/>
          <p:cNvSpPr/>
          <p:nvPr/>
        </p:nvSpPr>
        <p:spPr>
          <a:xfrm>
            <a:off x="457200" y="1600200"/>
            <a:ext cx="7315200" cy="548640"/>
          </a:xfrm>
          <a:prstGeom prst="rect">
            <a:avLst/>
          </a:prstGeom>
          <a:noFill/>
          <a:ln/>
        </p:spPr>
        <p:txBody>
          <a:bodyPr wrap="square" lIns="0" tIns="0" rIns="0" bIns="0" rtlCol="0" anchor="ctr"/>
          <a:lstStyle/>
          <a:p>
            <a:pPr marL="0" indent="0">
              <a:buNone/>
            </a:pPr>
            <a:r>
              <a:rPr lang="en-US" sz="2200" i="1" dirty="0">
                <a:solidFill>
                  <a:srgbClr val="C9A84C"/>
                </a:solidFill>
                <a:latin typeface="Calibri" pitchFamily="34" charset="0"/>
                <a:ea typeface="Calibri" pitchFamily="34" charset="-122"/>
                <a:cs typeface="Calibri" pitchFamily="34" charset="-120"/>
              </a:rPr>
              <a:t>By Najla, </a:t>
            </a:r>
            <a:r>
              <a:rPr lang="en-US" sz="2200" i="1" dirty="0" err="1">
                <a:solidFill>
                  <a:srgbClr val="C9A84C"/>
                </a:solidFill>
                <a:latin typeface="Calibri" pitchFamily="34" charset="0"/>
                <a:ea typeface="Calibri" pitchFamily="34" charset="-122"/>
                <a:cs typeface="Calibri" pitchFamily="34" charset="-120"/>
              </a:rPr>
              <a:t>Lolwa</a:t>
            </a:r>
            <a:r>
              <a:rPr lang="en-US" sz="2200" i="1" dirty="0">
                <a:solidFill>
                  <a:srgbClr val="C9A84C"/>
                </a:solidFill>
                <a:latin typeface="Calibri" pitchFamily="34" charset="0"/>
                <a:ea typeface="Calibri" pitchFamily="34" charset="-122"/>
                <a:cs typeface="Calibri" pitchFamily="34" charset="-120"/>
              </a:rPr>
              <a:t>, and Aisha</a:t>
            </a:r>
            <a:endParaRPr lang="en-US" sz="2200" dirty="0"/>
          </a:p>
        </p:txBody>
      </p:sp>
      <p:sp>
        <p:nvSpPr>
          <p:cNvPr id="7" name="Shape 5"/>
          <p:cNvSpPr/>
          <p:nvPr/>
        </p:nvSpPr>
        <p:spPr>
          <a:xfrm>
            <a:off x="457200" y="2240280"/>
            <a:ext cx="6858000" cy="36576"/>
          </a:xfrm>
          <a:prstGeom prst="rect">
            <a:avLst/>
          </a:prstGeom>
          <a:solidFill>
            <a:srgbClr val="C9A84C">
              <a:alpha val="70000"/>
            </a:srgbClr>
          </a:solidFill>
          <a:ln/>
        </p:spPr>
        <p:txBody>
          <a:bodyPr/>
          <a:lstStyle/>
          <a:p>
            <a:endParaRPr lang="en-QA"/>
          </a:p>
        </p:txBody>
      </p:sp>
    </p:spTree>
  </p:cSld>
  <p:clrMapOvr>
    <a:masterClrMapping/>
  </p:clrMapOvr>
  <mc:AlternateContent xmlns:mc="http://schemas.openxmlformats.org/markup-compatibility/2006" xmlns:p14="http://schemas.microsoft.com/office/powerpoint/2010/main">
    <mc:Choice Requires="p14">
      <p:transition spd="slow" p14:dur="2000" advTm="2594"/>
    </mc:Choice>
    <mc:Fallback xmlns="">
      <p:transition spd="slow" advTm="259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 8">
    <p:bg>
      <p:bgPr>
        <a:solidFill>
          <a:srgbClr val="FAF6F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A5C5C"/>
          </a:solidFill>
          <a:ln/>
        </p:spPr>
        <p:txBody>
          <a:bodyPr/>
          <a:lstStyle/>
          <a:p>
            <a:endParaRPr lang="en-QA"/>
          </a:p>
        </p:txBody>
      </p:sp>
      <p:sp>
        <p:nvSpPr>
          <p:cNvPr id="3" name="Text 1"/>
          <p:cNvSpPr/>
          <p:nvPr/>
        </p:nvSpPr>
        <p:spPr>
          <a:xfrm>
            <a:off x="274320" y="0"/>
            <a:ext cx="8595360" cy="68580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ENVIRONMENTAL IMPACTS OF WATER SCARCITY &amp; DESALINATION</a:t>
            </a:r>
            <a:endParaRPr lang="en-US" sz="1600" dirty="0"/>
          </a:p>
        </p:txBody>
      </p:sp>
      <p:sp>
        <p:nvSpPr>
          <p:cNvPr id="4" name="Shape 2"/>
          <p:cNvSpPr/>
          <p:nvPr/>
        </p:nvSpPr>
        <p:spPr>
          <a:xfrm>
            <a:off x="274320" y="804672"/>
            <a:ext cx="4206240" cy="1261872"/>
          </a:xfrm>
          <a:prstGeom prst="rect">
            <a:avLst/>
          </a:prstGeom>
          <a:solidFill>
            <a:srgbClr val="FFFFFF"/>
          </a:solidFill>
          <a:ln w="6350">
            <a:solidFill>
              <a:srgbClr val="E8E0D5"/>
            </a:solidFill>
            <a:prstDash val="solid"/>
          </a:ln>
        </p:spPr>
        <p:txBody>
          <a:bodyPr/>
          <a:lstStyle/>
          <a:p>
            <a:endParaRPr lang="en-QA"/>
          </a:p>
        </p:txBody>
      </p:sp>
      <p:sp>
        <p:nvSpPr>
          <p:cNvPr id="5" name="Shape 3"/>
          <p:cNvSpPr/>
          <p:nvPr/>
        </p:nvSpPr>
        <p:spPr>
          <a:xfrm>
            <a:off x="274320" y="804672"/>
            <a:ext cx="4206240" cy="329184"/>
          </a:xfrm>
          <a:prstGeom prst="rect">
            <a:avLst/>
          </a:prstGeom>
          <a:solidFill>
            <a:srgbClr val="5C1A1A"/>
          </a:solidFill>
          <a:ln/>
        </p:spPr>
        <p:txBody>
          <a:bodyPr/>
          <a:lstStyle/>
          <a:p>
            <a:endParaRPr lang="en-QA"/>
          </a:p>
        </p:txBody>
      </p:sp>
      <p:sp>
        <p:nvSpPr>
          <p:cNvPr id="6" name="Text 4"/>
          <p:cNvSpPr/>
          <p:nvPr/>
        </p:nvSpPr>
        <p:spPr>
          <a:xfrm>
            <a:off x="365760" y="804672"/>
            <a:ext cx="4023360" cy="329184"/>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  Brine Discharge</a:t>
            </a:r>
            <a:endParaRPr lang="en-US" sz="1050" dirty="0"/>
          </a:p>
        </p:txBody>
      </p:sp>
      <p:sp>
        <p:nvSpPr>
          <p:cNvPr id="7" name="Text 5"/>
          <p:cNvSpPr/>
          <p:nvPr/>
        </p:nvSpPr>
        <p:spPr>
          <a:xfrm>
            <a:off x="365760" y="1170432"/>
            <a:ext cx="4023360" cy="841248"/>
          </a:xfrm>
          <a:prstGeom prst="rect">
            <a:avLst/>
          </a:prstGeom>
          <a:noFill/>
          <a:ln/>
        </p:spPr>
        <p:txBody>
          <a:bodyPr wrap="square" lIns="0" tIns="0" rIns="0" bIns="0" rtlCol="0" anchor="ctr"/>
          <a:lstStyle/>
          <a:p>
            <a:pPr marL="0" indent="0">
              <a:buNone/>
            </a:pPr>
            <a:r>
              <a:rPr lang="en-US" sz="850" dirty="0">
                <a:solidFill>
                  <a:srgbClr val="2D2D2D"/>
                </a:solidFill>
                <a:latin typeface="Calibri" pitchFamily="34" charset="0"/>
                <a:ea typeface="Calibri" pitchFamily="34" charset="-122"/>
                <a:cs typeface="Calibri" pitchFamily="34" charset="-120"/>
              </a:rPr>
              <a:t>Desalination plants discharge hyper-saline, chemically-laden brine into the Arabian Gulf. Brine salinity is often double ambient seawater — threatening corals, mangroves, and fish. The Gulf's semi-enclosed nature makes cumulative impacts especially severe.</a:t>
            </a:r>
            <a:endParaRPr lang="en-US" sz="850" dirty="0"/>
          </a:p>
        </p:txBody>
      </p:sp>
      <p:sp>
        <p:nvSpPr>
          <p:cNvPr id="8" name="Shape 6"/>
          <p:cNvSpPr/>
          <p:nvPr/>
        </p:nvSpPr>
        <p:spPr>
          <a:xfrm>
            <a:off x="4709160" y="804672"/>
            <a:ext cx="4206240" cy="1261872"/>
          </a:xfrm>
          <a:prstGeom prst="rect">
            <a:avLst/>
          </a:prstGeom>
          <a:solidFill>
            <a:srgbClr val="FFFFFF"/>
          </a:solidFill>
          <a:ln w="6350">
            <a:solidFill>
              <a:srgbClr val="E8E0D5"/>
            </a:solidFill>
            <a:prstDash val="solid"/>
          </a:ln>
        </p:spPr>
        <p:txBody>
          <a:bodyPr/>
          <a:lstStyle/>
          <a:p>
            <a:endParaRPr lang="en-QA"/>
          </a:p>
        </p:txBody>
      </p:sp>
      <p:sp>
        <p:nvSpPr>
          <p:cNvPr id="9" name="Shape 7"/>
          <p:cNvSpPr/>
          <p:nvPr/>
        </p:nvSpPr>
        <p:spPr>
          <a:xfrm>
            <a:off x="4709160" y="804672"/>
            <a:ext cx="4206240" cy="329184"/>
          </a:xfrm>
          <a:prstGeom prst="rect">
            <a:avLst/>
          </a:prstGeom>
          <a:solidFill>
            <a:srgbClr val="3D0A0A"/>
          </a:solidFill>
          <a:ln/>
        </p:spPr>
        <p:txBody>
          <a:bodyPr/>
          <a:lstStyle/>
          <a:p>
            <a:endParaRPr lang="en-QA"/>
          </a:p>
        </p:txBody>
      </p:sp>
      <p:sp>
        <p:nvSpPr>
          <p:cNvPr id="10" name="Text 8"/>
          <p:cNvSpPr/>
          <p:nvPr/>
        </p:nvSpPr>
        <p:spPr>
          <a:xfrm>
            <a:off x="4800600" y="804672"/>
            <a:ext cx="4023360" cy="329184"/>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  Greenhouse Gas Emissions</a:t>
            </a:r>
            <a:endParaRPr lang="en-US" sz="1050" dirty="0"/>
          </a:p>
        </p:txBody>
      </p:sp>
      <p:sp>
        <p:nvSpPr>
          <p:cNvPr id="11" name="Text 9"/>
          <p:cNvSpPr/>
          <p:nvPr/>
        </p:nvSpPr>
        <p:spPr>
          <a:xfrm>
            <a:off x="4800600" y="1170432"/>
            <a:ext cx="4023360" cy="841248"/>
          </a:xfrm>
          <a:prstGeom prst="rect">
            <a:avLst/>
          </a:prstGeom>
          <a:noFill/>
          <a:ln/>
        </p:spPr>
        <p:txBody>
          <a:bodyPr wrap="square" lIns="0" tIns="0" rIns="0" bIns="0" rtlCol="0" anchor="ctr"/>
          <a:lstStyle/>
          <a:p>
            <a:pPr marL="0" indent="0">
              <a:buNone/>
            </a:pPr>
            <a:r>
              <a:rPr lang="en-US" sz="850" dirty="0">
                <a:solidFill>
                  <a:srgbClr val="2D2D2D"/>
                </a:solidFill>
                <a:latin typeface="Calibri" pitchFamily="34" charset="0"/>
                <a:ea typeface="Calibri" pitchFamily="34" charset="-122"/>
                <a:cs typeface="Calibri" pitchFamily="34" charset="-120"/>
              </a:rPr>
              <a:t>Abu Dhabi alone emits 4–9 million tons CO₂/year from desalination. These figures do not include indirect emissions.</a:t>
            </a:r>
            <a:endParaRPr lang="en-US" sz="850" dirty="0"/>
          </a:p>
        </p:txBody>
      </p:sp>
      <p:sp>
        <p:nvSpPr>
          <p:cNvPr id="12" name="Shape 10"/>
          <p:cNvSpPr/>
          <p:nvPr/>
        </p:nvSpPr>
        <p:spPr>
          <a:xfrm>
            <a:off x="274320" y="2176272"/>
            <a:ext cx="4206240" cy="1261872"/>
          </a:xfrm>
          <a:prstGeom prst="rect">
            <a:avLst/>
          </a:prstGeom>
          <a:solidFill>
            <a:srgbClr val="FFFFFF"/>
          </a:solidFill>
          <a:ln w="6350">
            <a:solidFill>
              <a:srgbClr val="E8E0D5"/>
            </a:solidFill>
            <a:prstDash val="solid"/>
          </a:ln>
        </p:spPr>
        <p:txBody>
          <a:bodyPr/>
          <a:lstStyle/>
          <a:p>
            <a:endParaRPr lang="en-QA"/>
          </a:p>
        </p:txBody>
      </p:sp>
      <p:sp>
        <p:nvSpPr>
          <p:cNvPr id="13" name="Shape 11"/>
          <p:cNvSpPr/>
          <p:nvPr/>
        </p:nvSpPr>
        <p:spPr>
          <a:xfrm>
            <a:off x="274320" y="2176272"/>
            <a:ext cx="4206240" cy="329184"/>
          </a:xfrm>
          <a:prstGeom prst="rect">
            <a:avLst/>
          </a:prstGeom>
          <a:solidFill>
            <a:srgbClr val="1A5C5C"/>
          </a:solidFill>
          <a:ln/>
        </p:spPr>
        <p:txBody>
          <a:bodyPr/>
          <a:lstStyle/>
          <a:p>
            <a:endParaRPr lang="en-QA"/>
          </a:p>
        </p:txBody>
      </p:sp>
      <p:sp>
        <p:nvSpPr>
          <p:cNvPr id="14" name="Text 12"/>
          <p:cNvSpPr/>
          <p:nvPr/>
        </p:nvSpPr>
        <p:spPr>
          <a:xfrm>
            <a:off x="365760" y="2176272"/>
            <a:ext cx="4023360" cy="329184"/>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  Groundwater &amp; Soil Degradation</a:t>
            </a:r>
            <a:endParaRPr lang="en-US" sz="1050" dirty="0"/>
          </a:p>
        </p:txBody>
      </p:sp>
      <p:sp>
        <p:nvSpPr>
          <p:cNvPr id="15" name="Text 13"/>
          <p:cNvSpPr/>
          <p:nvPr/>
        </p:nvSpPr>
        <p:spPr>
          <a:xfrm>
            <a:off x="365760" y="2542032"/>
            <a:ext cx="4023360" cy="841248"/>
          </a:xfrm>
          <a:prstGeom prst="rect">
            <a:avLst/>
          </a:prstGeom>
          <a:noFill/>
          <a:ln/>
        </p:spPr>
        <p:txBody>
          <a:bodyPr wrap="square" lIns="0" tIns="0" rIns="0" bIns="0" rtlCol="0" anchor="ctr"/>
          <a:lstStyle/>
          <a:p>
            <a:pPr marL="0" indent="0">
              <a:buNone/>
            </a:pPr>
            <a:r>
              <a:rPr lang="en-US" sz="850" dirty="0">
                <a:solidFill>
                  <a:srgbClr val="2D2D2D"/>
                </a:solidFill>
                <a:latin typeface="Calibri" pitchFamily="34" charset="0"/>
                <a:ea typeface="Calibri" pitchFamily="34" charset="-122"/>
                <a:cs typeface="Calibri" pitchFamily="34" charset="-120"/>
              </a:rPr>
              <a:t>Over-pumping causes subsidence and soil salinization. Deteriorating groundwater quality forces farm abandonment. The freshwater lens — once covering 15% of Qatar — is now just 2%. Seawater intrusion continues to worsen.</a:t>
            </a:r>
            <a:endParaRPr lang="en-US" sz="850" dirty="0"/>
          </a:p>
        </p:txBody>
      </p:sp>
      <p:sp>
        <p:nvSpPr>
          <p:cNvPr id="16" name="Shape 14"/>
          <p:cNvSpPr/>
          <p:nvPr/>
        </p:nvSpPr>
        <p:spPr>
          <a:xfrm>
            <a:off x="4709160" y="2176272"/>
            <a:ext cx="4206240" cy="1261872"/>
          </a:xfrm>
          <a:prstGeom prst="rect">
            <a:avLst/>
          </a:prstGeom>
          <a:solidFill>
            <a:srgbClr val="FFFFFF"/>
          </a:solidFill>
          <a:ln w="6350">
            <a:solidFill>
              <a:srgbClr val="E8E0D5"/>
            </a:solidFill>
            <a:prstDash val="solid"/>
          </a:ln>
        </p:spPr>
        <p:txBody>
          <a:bodyPr/>
          <a:lstStyle/>
          <a:p>
            <a:endParaRPr lang="en-QA"/>
          </a:p>
        </p:txBody>
      </p:sp>
      <p:sp>
        <p:nvSpPr>
          <p:cNvPr id="17" name="Shape 15"/>
          <p:cNvSpPr/>
          <p:nvPr/>
        </p:nvSpPr>
        <p:spPr>
          <a:xfrm>
            <a:off x="4709160" y="2176272"/>
            <a:ext cx="4206240" cy="329184"/>
          </a:xfrm>
          <a:prstGeom prst="rect">
            <a:avLst/>
          </a:prstGeom>
          <a:solidFill>
            <a:srgbClr val="336633"/>
          </a:solidFill>
          <a:ln/>
        </p:spPr>
        <p:txBody>
          <a:bodyPr/>
          <a:lstStyle/>
          <a:p>
            <a:endParaRPr lang="en-QA"/>
          </a:p>
        </p:txBody>
      </p:sp>
      <p:sp>
        <p:nvSpPr>
          <p:cNvPr id="18" name="Text 16"/>
          <p:cNvSpPr/>
          <p:nvPr/>
        </p:nvSpPr>
        <p:spPr>
          <a:xfrm>
            <a:off x="4800600" y="2176272"/>
            <a:ext cx="4023360" cy="329184"/>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  Marine Organism Harm</a:t>
            </a:r>
            <a:endParaRPr lang="en-US" sz="1050" dirty="0"/>
          </a:p>
        </p:txBody>
      </p:sp>
      <p:sp>
        <p:nvSpPr>
          <p:cNvPr id="19" name="Text 17"/>
          <p:cNvSpPr/>
          <p:nvPr/>
        </p:nvSpPr>
        <p:spPr>
          <a:xfrm>
            <a:off x="4800600" y="2542032"/>
            <a:ext cx="4023360" cy="841248"/>
          </a:xfrm>
          <a:prstGeom prst="rect">
            <a:avLst/>
          </a:prstGeom>
          <a:noFill/>
          <a:ln/>
        </p:spPr>
        <p:txBody>
          <a:bodyPr wrap="square" lIns="0" tIns="0" rIns="0" bIns="0" rtlCol="0" anchor="ctr"/>
          <a:lstStyle/>
          <a:p>
            <a:pPr marL="0" indent="0">
              <a:buNone/>
            </a:pPr>
            <a:r>
              <a:rPr lang="en-US" sz="850" dirty="0">
                <a:solidFill>
                  <a:srgbClr val="2D2D2D"/>
                </a:solidFill>
                <a:latin typeface="Calibri" pitchFamily="34" charset="0"/>
                <a:ea typeface="Calibri" pitchFamily="34" charset="-122"/>
                <a:cs typeface="Calibri" pitchFamily="34" charset="-120"/>
              </a:rPr>
              <a:t>Seawater intake pipes impinge and entrain marine organisms — one of the most under-studied impacts. Chemical pre-treatment additives (antiscaling, antifoaming, halogenated compounds) also enter the marine environment with brine discharge.</a:t>
            </a:r>
            <a:endParaRPr lang="en-US" sz="850" dirty="0"/>
          </a:p>
        </p:txBody>
      </p:sp>
      <p:sp>
        <p:nvSpPr>
          <p:cNvPr id="20" name="Shape 18"/>
          <p:cNvSpPr/>
          <p:nvPr/>
        </p:nvSpPr>
        <p:spPr>
          <a:xfrm>
            <a:off x="274320" y="3547872"/>
            <a:ext cx="4206240" cy="1261872"/>
          </a:xfrm>
          <a:prstGeom prst="rect">
            <a:avLst/>
          </a:prstGeom>
          <a:solidFill>
            <a:srgbClr val="FFFFFF"/>
          </a:solidFill>
          <a:ln w="6350">
            <a:solidFill>
              <a:srgbClr val="E8E0D5"/>
            </a:solidFill>
            <a:prstDash val="solid"/>
          </a:ln>
        </p:spPr>
        <p:txBody>
          <a:bodyPr/>
          <a:lstStyle/>
          <a:p>
            <a:endParaRPr lang="en-QA"/>
          </a:p>
        </p:txBody>
      </p:sp>
      <p:sp>
        <p:nvSpPr>
          <p:cNvPr id="21" name="Shape 19"/>
          <p:cNvSpPr/>
          <p:nvPr/>
        </p:nvSpPr>
        <p:spPr>
          <a:xfrm>
            <a:off x="274320" y="3547872"/>
            <a:ext cx="4206240" cy="329184"/>
          </a:xfrm>
          <a:prstGeom prst="rect">
            <a:avLst/>
          </a:prstGeom>
          <a:solidFill>
            <a:srgbClr val="664433"/>
          </a:solidFill>
          <a:ln/>
        </p:spPr>
        <p:txBody>
          <a:bodyPr/>
          <a:lstStyle/>
          <a:p>
            <a:endParaRPr lang="en-QA"/>
          </a:p>
        </p:txBody>
      </p:sp>
      <p:sp>
        <p:nvSpPr>
          <p:cNvPr id="22" name="Text 20"/>
          <p:cNvSpPr/>
          <p:nvPr/>
        </p:nvSpPr>
        <p:spPr>
          <a:xfrm>
            <a:off x="365760" y="3547872"/>
            <a:ext cx="4023360" cy="329184"/>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  Wastewater Underutilization</a:t>
            </a:r>
            <a:endParaRPr lang="en-US" sz="1050" dirty="0"/>
          </a:p>
        </p:txBody>
      </p:sp>
      <p:sp>
        <p:nvSpPr>
          <p:cNvPr id="23" name="Text 21"/>
          <p:cNvSpPr/>
          <p:nvPr/>
        </p:nvSpPr>
        <p:spPr>
          <a:xfrm>
            <a:off x="365760" y="3913632"/>
            <a:ext cx="4023360" cy="841248"/>
          </a:xfrm>
          <a:prstGeom prst="rect">
            <a:avLst/>
          </a:prstGeom>
          <a:noFill/>
          <a:ln/>
        </p:spPr>
        <p:txBody>
          <a:bodyPr wrap="square" lIns="0" tIns="0" rIns="0" bIns="0" rtlCol="0" anchor="ctr"/>
          <a:lstStyle/>
          <a:p>
            <a:pPr marL="0" indent="0">
              <a:buNone/>
            </a:pPr>
            <a:r>
              <a:rPr lang="en-US" sz="850" dirty="0">
                <a:solidFill>
                  <a:srgbClr val="2D2D2D"/>
                </a:solidFill>
                <a:latin typeface="Calibri" pitchFamily="34" charset="0"/>
                <a:ea typeface="Calibri" pitchFamily="34" charset="-122"/>
                <a:cs typeface="Calibri" pitchFamily="34" charset="-120"/>
              </a:rPr>
              <a:t>~40% of treated sewage effluent (TSE) was historically discharged into open fields or the sea rather than reused. This represents a major missed opportunity in a country with near-zero natural water resources.</a:t>
            </a:r>
            <a:endParaRPr lang="en-US" sz="850" dirty="0"/>
          </a:p>
        </p:txBody>
      </p:sp>
      <p:sp>
        <p:nvSpPr>
          <p:cNvPr id="24" name="Shape 22"/>
          <p:cNvSpPr/>
          <p:nvPr/>
        </p:nvSpPr>
        <p:spPr>
          <a:xfrm>
            <a:off x="4709160" y="3547872"/>
            <a:ext cx="4206240" cy="1261872"/>
          </a:xfrm>
          <a:prstGeom prst="rect">
            <a:avLst/>
          </a:prstGeom>
          <a:solidFill>
            <a:srgbClr val="FFFFFF"/>
          </a:solidFill>
          <a:ln w="6350">
            <a:solidFill>
              <a:srgbClr val="E8E0D5"/>
            </a:solidFill>
            <a:prstDash val="solid"/>
          </a:ln>
        </p:spPr>
        <p:txBody>
          <a:bodyPr/>
          <a:lstStyle/>
          <a:p>
            <a:endParaRPr lang="en-QA"/>
          </a:p>
        </p:txBody>
      </p:sp>
      <p:sp>
        <p:nvSpPr>
          <p:cNvPr id="25" name="Shape 23"/>
          <p:cNvSpPr/>
          <p:nvPr/>
        </p:nvSpPr>
        <p:spPr>
          <a:xfrm>
            <a:off x="4709160" y="3547872"/>
            <a:ext cx="4206240" cy="329184"/>
          </a:xfrm>
          <a:prstGeom prst="rect">
            <a:avLst/>
          </a:prstGeom>
          <a:solidFill>
            <a:srgbClr val="443366"/>
          </a:solidFill>
          <a:ln/>
        </p:spPr>
        <p:txBody>
          <a:bodyPr/>
          <a:lstStyle/>
          <a:p>
            <a:endParaRPr lang="en-QA"/>
          </a:p>
        </p:txBody>
      </p:sp>
      <p:sp>
        <p:nvSpPr>
          <p:cNvPr id="26" name="Text 24"/>
          <p:cNvSpPr/>
          <p:nvPr/>
        </p:nvSpPr>
        <p:spPr>
          <a:xfrm>
            <a:off x="4800600" y="3547872"/>
            <a:ext cx="4023360" cy="329184"/>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  Energy-Water Security Link</a:t>
            </a:r>
            <a:endParaRPr lang="en-US" sz="1050" dirty="0"/>
          </a:p>
        </p:txBody>
      </p:sp>
      <p:sp>
        <p:nvSpPr>
          <p:cNvPr id="27" name="Text 25"/>
          <p:cNvSpPr/>
          <p:nvPr/>
        </p:nvSpPr>
        <p:spPr>
          <a:xfrm>
            <a:off x="4800600" y="3913632"/>
            <a:ext cx="4023360" cy="841248"/>
          </a:xfrm>
          <a:prstGeom prst="rect">
            <a:avLst/>
          </a:prstGeom>
          <a:noFill/>
          <a:ln/>
        </p:spPr>
        <p:txBody>
          <a:bodyPr wrap="square" lIns="0" tIns="0" rIns="0" bIns="0" rtlCol="0" anchor="ctr"/>
          <a:lstStyle/>
          <a:p>
            <a:pPr marL="0" indent="0">
              <a:buNone/>
            </a:pPr>
            <a:r>
              <a:rPr lang="en-US" sz="850" dirty="0">
                <a:solidFill>
                  <a:srgbClr val="2D2D2D"/>
                </a:solidFill>
                <a:latin typeface="Calibri" pitchFamily="34" charset="0"/>
                <a:ea typeface="Calibri" pitchFamily="34" charset="-122"/>
                <a:cs typeface="Calibri" pitchFamily="34" charset="-120"/>
              </a:rPr>
              <a:t>99% of Qatar's water depends on fossil fuel energy. Any disruption to power plants or oil spill near desalination intakes could trigger an immediate water crisis. Strategic reserve was only 2 days until recent reservoir expansion.</a:t>
            </a:r>
            <a:endParaRPr lang="en-US" sz="850" dirty="0"/>
          </a:p>
        </p:txBody>
      </p:sp>
      <p:sp>
        <p:nvSpPr>
          <p:cNvPr id="28" name="Text 26"/>
          <p:cNvSpPr/>
          <p:nvPr/>
        </p:nvSpPr>
        <p:spPr>
          <a:xfrm>
            <a:off x="274320" y="4919472"/>
            <a:ext cx="8595360" cy="182880"/>
          </a:xfrm>
          <a:prstGeom prst="rect">
            <a:avLst/>
          </a:prstGeom>
          <a:noFill/>
          <a:ln/>
        </p:spPr>
        <p:txBody>
          <a:bodyPr wrap="square" lIns="0" tIns="0" rIns="0" bIns="0" rtlCol="0" anchor="ctr"/>
          <a:lstStyle/>
          <a:p>
            <a:pPr marL="0" indent="0">
              <a:buNone/>
            </a:pPr>
            <a:r>
              <a:rPr lang="en-US" sz="750" i="1" dirty="0">
                <a:solidFill>
                  <a:srgbClr val="555555"/>
                </a:solidFill>
                <a:latin typeface="Calibri" pitchFamily="34" charset="0"/>
                <a:ea typeface="Calibri" pitchFamily="34" charset="-122"/>
                <a:cs typeface="Calibri" pitchFamily="34" charset="-120"/>
              </a:rPr>
              <a:t>Sources: Saif et al. (2014); Darwish et al. (2016); Baalousha &amp; Ouda (2017)</a:t>
            </a:r>
            <a:endParaRPr lang="en-US" sz="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bg>
      <p:bgPr>
        <a:solidFill>
          <a:srgbClr val="FAF6F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5C1A1A"/>
          </a:solidFill>
          <a:ln/>
        </p:spPr>
        <p:txBody>
          <a:bodyPr/>
          <a:lstStyle/>
          <a:p>
            <a:endParaRPr lang="en-QA"/>
          </a:p>
        </p:txBody>
      </p:sp>
      <p:sp>
        <p:nvSpPr>
          <p:cNvPr id="3" name="Text 1"/>
          <p:cNvSpPr/>
          <p:nvPr/>
        </p:nvSpPr>
        <p:spPr>
          <a:xfrm>
            <a:off x="274320" y="0"/>
            <a:ext cx="8595360" cy="685800"/>
          </a:xfrm>
          <a:prstGeom prst="rect">
            <a:avLst/>
          </a:prstGeom>
          <a:noFill/>
          <a:ln/>
        </p:spPr>
        <p:txBody>
          <a:bodyPr wrap="square" lIns="0" tIns="0" rIns="0" bIns="0"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WHAT IS BEING DONE? GOVERNMENT RESPONSES</a:t>
            </a:r>
            <a:endParaRPr lang="en-US" sz="1800" dirty="0"/>
          </a:p>
        </p:txBody>
      </p:sp>
      <p:sp>
        <p:nvSpPr>
          <p:cNvPr id="4" name="Shape 2"/>
          <p:cNvSpPr/>
          <p:nvPr/>
        </p:nvSpPr>
        <p:spPr>
          <a:xfrm>
            <a:off x="274320" y="804672"/>
            <a:ext cx="4206240" cy="1298448"/>
          </a:xfrm>
          <a:prstGeom prst="rect">
            <a:avLst/>
          </a:prstGeom>
          <a:solidFill>
            <a:srgbClr val="FFFFFF"/>
          </a:solidFill>
          <a:ln w="6350">
            <a:solidFill>
              <a:srgbClr val="E8E0D5"/>
            </a:solidFill>
            <a:prstDash val="solid"/>
          </a:ln>
        </p:spPr>
        <p:txBody>
          <a:bodyPr/>
          <a:lstStyle/>
          <a:p>
            <a:endParaRPr lang="en-QA"/>
          </a:p>
        </p:txBody>
      </p:sp>
      <p:sp>
        <p:nvSpPr>
          <p:cNvPr id="5" name="Shape 3"/>
          <p:cNvSpPr/>
          <p:nvPr/>
        </p:nvSpPr>
        <p:spPr>
          <a:xfrm>
            <a:off x="274320" y="804672"/>
            <a:ext cx="502920" cy="1298448"/>
          </a:xfrm>
          <a:prstGeom prst="rect">
            <a:avLst/>
          </a:prstGeom>
          <a:solidFill>
            <a:srgbClr val="5C1A1A"/>
          </a:solidFill>
          <a:ln/>
        </p:spPr>
        <p:txBody>
          <a:bodyPr/>
          <a:lstStyle/>
          <a:p>
            <a:endParaRPr lang="en-QA"/>
          </a:p>
        </p:txBody>
      </p:sp>
      <p:sp>
        <p:nvSpPr>
          <p:cNvPr id="6" name="Text 4"/>
          <p:cNvSpPr/>
          <p:nvPr/>
        </p:nvSpPr>
        <p:spPr>
          <a:xfrm>
            <a:off x="274320" y="804672"/>
            <a:ext cx="502920" cy="1298448"/>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01</a:t>
            </a:r>
            <a:endParaRPr lang="en-US" sz="1400" dirty="0"/>
          </a:p>
        </p:txBody>
      </p:sp>
      <p:sp>
        <p:nvSpPr>
          <p:cNvPr id="7" name="Text 5"/>
          <p:cNvSpPr/>
          <p:nvPr/>
        </p:nvSpPr>
        <p:spPr>
          <a:xfrm>
            <a:off x="850392" y="877824"/>
            <a:ext cx="3547872" cy="292608"/>
          </a:xfrm>
          <a:prstGeom prst="rect">
            <a:avLst/>
          </a:prstGeom>
          <a:noFill/>
          <a:ln/>
        </p:spPr>
        <p:txBody>
          <a:bodyPr wrap="square" lIns="0" tIns="0" rIns="0" bIns="0" rtlCol="0" anchor="ctr"/>
          <a:lstStyle/>
          <a:p>
            <a:pPr marL="0" indent="0">
              <a:buNone/>
            </a:pPr>
            <a:r>
              <a:rPr lang="en-US" sz="1050" b="1" dirty="0">
                <a:solidFill>
                  <a:srgbClr val="5C1A1A"/>
                </a:solidFill>
                <a:latin typeface="Calibri" pitchFamily="34" charset="0"/>
                <a:ea typeface="Calibri" pitchFamily="34" charset="-122"/>
                <a:cs typeface="Calibri" pitchFamily="34" charset="-120"/>
              </a:rPr>
              <a:t>Qatar National Vision 2030</a:t>
            </a:r>
            <a:endParaRPr lang="en-US" sz="1050" dirty="0"/>
          </a:p>
        </p:txBody>
      </p:sp>
      <p:sp>
        <p:nvSpPr>
          <p:cNvPr id="8" name="Text 6"/>
          <p:cNvSpPr/>
          <p:nvPr/>
        </p:nvSpPr>
        <p:spPr>
          <a:xfrm>
            <a:off x="850392" y="1188720"/>
            <a:ext cx="3547872" cy="841248"/>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Acknowledges that subsidized water pricing is unsustainable. Explicitly calls for pricing that reflects the true scarcity value of water and warns against government subsidizing depletion of natural resources.</a:t>
            </a:r>
            <a:endParaRPr lang="en-US" sz="900" dirty="0"/>
          </a:p>
        </p:txBody>
      </p:sp>
      <p:sp>
        <p:nvSpPr>
          <p:cNvPr id="9" name="Shape 7"/>
          <p:cNvSpPr/>
          <p:nvPr/>
        </p:nvSpPr>
        <p:spPr>
          <a:xfrm>
            <a:off x="4709160" y="804672"/>
            <a:ext cx="4206240" cy="1298448"/>
          </a:xfrm>
          <a:prstGeom prst="rect">
            <a:avLst/>
          </a:prstGeom>
          <a:solidFill>
            <a:srgbClr val="FFFFFF"/>
          </a:solidFill>
          <a:ln w="6350">
            <a:solidFill>
              <a:srgbClr val="E8E0D5"/>
            </a:solidFill>
            <a:prstDash val="solid"/>
          </a:ln>
        </p:spPr>
        <p:txBody>
          <a:bodyPr/>
          <a:lstStyle/>
          <a:p>
            <a:endParaRPr lang="en-QA"/>
          </a:p>
        </p:txBody>
      </p:sp>
      <p:sp>
        <p:nvSpPr>
          <p:cNvPr id="10" name="Shape 8"/>
          <p:cNvSpPr/>
          <p:nvPr/>
        </p:nvSpPr>
        <p:spPr>
          <a:xfrm>
            <a:off x="4709160" y="804672"/>
            <a:ext cx="502920" cy="1298448"/>
          </a:xfrm>
          <a:prstGeom prst="rect">
            <a:avLst/>
          </a:prstGeom>
          <a:solidFill>
            <a:srgbClr val="1A5C5C"/>
          </a:solidFill>
          <a:ln/>
        </p:spPr>
        <p:txBody>
          <a:bodyPr/>
          <a:lstStyle/>
          <a:p>
            <a:endParaRPr lang="en-QA"/>
          </a:p>
        </p:txBody>
      </p:sp>
      <p:sp>
        <p:nvSpPr>
          <p:cNvPr id="11" name="Text 9"/>
          <p:cNvSpPr/>
          <p:nvPr/>
        </p:nvSpPr>
        <p:spPr>
          <a:xfrm>
            <a:off x="4709160" y="804672"/>
            <a:ext cx="502920" cy="1298448"/>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02</a:t>
            </a:r>
            <a:endParaRPr lang="en-US" sz="1400" dirty="0"/>
          </a:p>
        </p:txBody>
      </p:sp>
      <p:sp>
        <p:nvSpPr>
          <p:cNvPr id="12" name="Text 10"/>
          <p:cNvSpPr/>
          <p:nvPr/>
        </p:nvSpPr>
        <p:spPr>
          <a:xfrm>
            <a:off x="5285232" y="877824"/>
            <a:ext cx="3547872" cy="292608"/>
          </a:xfrm>
          <a:prstGeom prst="rect">
            <a:avLst/>
          </a:prstGeom>
          <a:noFill/>
          <a:ln/>
        </p:spPr>
        <p:txBody>
          <a:bodyPr wrap="square" lIns="0" tIns="0" rIns="0" bIns="0" rtlCol="0" anchor="ctr"/>
          <a:lstStyle/>
          <a:p>
            <a:pPr marL="0" indent="0">
              <a:buNone/>
            </a:pPr>
            <a:r>
              <a:rPr lang="en-US" sz="1050" b="1" dirty="0">
                <a:solidFill>
                  <a:srgbClr val="1A5C5C"/>
                </a:solidFill>
                <a:latin typeface="Calibri" pitchFamily="34" charset="0"/>
                <a:ea typeface="Calibri" pitchFamily="34" charset="-122"/>
                <a:cs typeface="Calibri" pitchFamily="34" charset="-120"/>
              </a:rPr>
              <a:t>Tarsheed Conservation Program</a:t>
            </a:r>
            <a:endParaRPr lang="en-US" sz="1050" dirty="0"/>
          </a:p>
        </p:txBody>
      </p:sp>
      <p:sp>
        <p:nvSpPr>
          <p:cNvPr id="13" name="Text 11"/>
          <p:cNvSpPr/>
          <p:nvPr/>
        </p:nvSpPr>
        <p:spPr>
          <a:xfrm>
            <a:off x="5285232" y="1188720"/>
            <a:ext cx="3547872" cy="841248"/>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KAHRAMAA's public awareness and conservation initiative targeting residential overconsumption through education campaigns, tips, and behavior-change tools.</a:t>
            </a:r>
            <a:endParaRPr lang="en-US" sz="900" dirty="0"/>
          </a:p>
        </p:txBody>
      </p:sp>
      <p:sp>
        <p:nvSpPr>
          <p:cNvPr id="14" name="Shape 12"/>
          <p:cNvSpPr/>
          <p:nvPr/>
        </p:nvSpPr>
        <p:spPr>
          <a:xfrm>
            <a:off x="274320" y="2221992"/>
            <a:ext cx="4206240" cy="1298448"/>
          </a:xfrm>
          <a:prstGeom prst="rect">
            <a:avLst/>
          </a:prstGeom>
          <a:solidFill>
            <a:srgbClr val="FFFFFF"/>
          </a:solidFill>
          <a:ln w="6350">
            <a:solidFill>
              <a:srgbClr val="E8E0D5"/>
            </a:solidFill>
            <a:prstDash val="solid"/>
          </a:ln>
        </p:spPr>
        <p:txBody>
          <a:bodyPr/>
          <a:lstStyle/>
          <a:p>
            <a:endParaRPr lang="en-QA"/>
          </a:p>
        </p:txBody>
      </p:sp>
      <p:sp>
        <p:nvSpPr>
          <p:cNvPr id="15" name="Shape 13"/>
          <p:cNvSpPr/>
          <p:nvPr/>
        </p:nvSpPr>
        <p:spPr>
          <a:xfrm>
            <a:off x="274320" y="2221992"/>
            <a:ext cx="502920" cy="1298448"/>
          </a:xfrm>
          <a:prstGeom prst="rect">
            <a:avLst/>
          </a:prstGeom>
          <a:solidFill>
            <a:srgbClr val="3D0A0A"/>
          </a:solidFill>
          <a:ln/>
        </p:spPr>
        <p:txBody>
          <a:bodyPr/>
          <a:lstStyle/>
          <a:p>
            <a:endParaRPr lang="en-QA"/>
          </a:p>
        </p:txBody>
      </p:sp>
      <p:sp>
        <p:nvSpPr>
          <p:cNvPr id="16" name="Text 14"/>
          <p:cNvSpPr/>
          <p:nvPr/>
        </p:nvSpPr>
        <p:spPr>
          <a:xfrm>
            <a:off x="274320" y="2221992"/>
            <a:ext cx="502920" cy="1298448"/>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03</a:t>
            </a:r>
            <a:endParaRPr lang="en-US" sz="1400" dirty="0"/>
          </a:p>
        </p:txBody>
      </p:sp>
      <p:sp>
        <p:nvSpPr>
          <p:cNvPr id="17" name="Text 15"/>
          <p:cNvSpPr/>
          <p:nvPr/>
        </p:nvSpPr>
        <p:spPr>
          <a:xfrm>
            <a:off x="850392" y="2295144"/>
            <a:ext cx="3547872" cy="292608"/>
          </a:xfrm>
          <a:prstGeom prst="rect">
            <a:avLst/>
          </a:prstGeom>
          <a:noFill/>
          <a:ln/>
        </p:spPr>
        <p:txBody>
          <a:bodyPr wrap="square" lIns="0" tIns="0" rIns="0" bIns="0" rtlCol="0" anchor="ctr"/>
          <a:lstStyle/>
          <a:p>
            <a:pPr marL="0" indent="0">
              <a:buNone/>
            </a:pPr>
            <a:r>
              <a:rPr lang="en-US" sz="1050" b="1" dirty="0">
                <a:solidFill>
                  <a:srgbClr val="3D0A0A"/>
                </a:solidFill>
                <a:latin typeface="Calibri" pitchFamily="34" charset="0"/>
                <a:ea typeface="Calibri" pitchFamily="34" charset="-122"/>
                <a:cs typeface="Calibri" pitchFamily="34" charset="-120"/>
              </a:rPr>
              <a:t>Mega Reservoir Construction</a:t>
            </a:r>
            <a:endParaRPr lang="en-US" sz="1050" dirty="0"/>
          </a:p>
        </p:txBody>
      </p:sp>
      <p:sp>
        <p:nvSpPr>
          <p:cNvPr id="18" name="Text 16"/>
          <p:cNvSpPr/>
          <p:nvPr/>
        </p:nvSpPr>
        <p:spPr>
          <a:xfrm>
            <a:off x="850392" y="2606040"/>
            <a:ext cx="3547872" cy="841248"/>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Water storage capacity grew from 1,481 MIG (2018) to 2,397 MIG (2022). Qatar now has ~7 days of backup supply — significantly more resilient than the 2-day reserve of a decade ago.</a:t>
            </a:r>
            <a:endParaRPr lang="en-US" sz="900" dirty="0"/>
          </a:p>
        </p:txBody>
      </p:sp>
      <p:sp>
        <p:nvSpPr>
          <p:cNvPr id="19" name="Shape 17"/>
          <p:cNvSpPr/>
          <p:nvPr/>
        </p:nvSpPr>
        <p:spPr>
          <a:xfrm>
            <a:off x="4709160" y="2221992"/>
            <a:ext cx="4206240" cy="1298448"/>
          </a:xfrm>
          <a:prstGeom prst="rect">
            <a:avLst/>
          </a:prstGeom>
          <a:solidFill>
            <a:srgbClr val="FFFFFF"/>
          </a:solidFill>
          <a:ln w="6350">
            <a:solidFill>
              <a:srgbClr val="E8E0D5"/>
            </a:solidFill>
            <a:prstDash val="solid"/>
          </a:ln>
        </p:spPr>
        <p:txBody>
          <a:bodyPr/>
          <a:lstStyle/>
          <a:p>
            <a:endParaRPr lang="en-QA"/>
          </a:p>
        </p:txBody>
      </p:sp>
      <p:sp>
        <p:nvSpPr>
          <p:cNvPr id="20" name="Shape 18"/>
          <p:cNvSpPr/>
          <p:nvPr/>
        </p:nvSpPr>
        <p:spPr>
          <a:xfrm>
            <a:off x="4709160" y="2221992"/>
            <a:ext cx="502920" cy="1298448"/>
          </a:xfrm>
          <a:prstGeom prst="rect">
            <a:avLst/>
          </a:prstGeom>
          <a:solidFill>
            <a:srgbClr val="336644"/>
          </a:solidFill>
          <a:ln/>
        </p:spPr>
        <p:txBody>
          <a:bodyPr/>
          <a:lstStyle/>
          <a:p>
            <a:endParaRPr lang="en-QA"/>
          </a:p>
        </p:txBody>
      </p:sp>
      <p:sp>
        <p:nvSpPr>
          <p:cNvPr id="21" name="Text 19"/>
          <p:cNvSpPr/>
          <p:nvPr/>
        </p:nvSpPr>
        <p:spPr>
          <a:xfrm>
            <a:off x="4709160" y="2221992"/>
            <a:ext cx="502920" cy="1298448"/>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04</a:t>
            </a:r>
            <a:endParaRPr lang="en-US" sz="1400" dirty="0"/>
          </a:p>
        </p:txBody>
      </p:sp>
      <p:sp>
        <p:nvSpPr>
          <p:cNvPr id="22" name="Text 20"/>
          <p:cNvSpPr/>
          <p:nvPr/>
        </p:nvSpPr>
        <p:spPr>
          <a:xfrm>
            <a:off x="5285232" y="2295144"/>
            <a:ext cx="3547872" cy="292608"/>
          </a:xfrm>
          <a:prstGeom prst="rect">
            <a:avLst/>
          </a:prstGeom>
          <a:noFill/>
          <a:ln/>
        </p:spPr>
        <p:txBody>
          <a:bodyPr wrap="square" lIns="0" tIns="0" rIns="0" bIns="0" rtlCol="0" anchor="ctr"/>
          <a:lstStyle/>
          <a:p>
            <a:pPr marL="0" indent="0">
              <a:buNone/>
            </a:pPr>
            <a:r>
              <a:rPr lang="en-US" sz="1050" b="1" dirty="0">
                <a:solidFill>
                  <a:srgbClr val="336644"/>
                </a:solidFill>
                <a:latin typeface="Calibri" pitchFamily="34" charset="0"/>
                <a:ea typeface="Calibri" pitchFamily="34" charset="-122"/>
                <a:cs typeface="Calibri" pitchFamily="34" charset="-120"/>
              </a:rPr>
              <a:t>SCADA Network Monitoring</a:t>
            </a:r>
            <a:endParaRPr lang="en-US" sz="1050" dirty="0"/>
          </a:p>
        </p:txBody>
      </p:sp>
      <p:sp>
        <p:nvSpPr>
          <p:cNvPr id="23" name="Text 21"/>
          <p:cNvSpPr/>
          <p:nvPr/>
        </p:nvSpPr>
        <p:spPr>
          <a:xfrm>
            <a:off x="5285232" y="2606040"/>
            <a:ext cx="3547872" cy="841248"/>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$58 million invested in Supervisory Control and Data Acquisition systems to monitor the distribution network and cut leakage losses — reduced from &gt;30% to ~5.74% by 2022.</a:t>
            </a:r>
            <a:endParaRPr lang="en-US" sz="900" dirty="0"/>
          </a:p>
        </p:txBody>
      </p:sp>
      <p:sp>
        <p:nvSpPr>
          <p:cNvPr id="24" name="Shape 22"/>
          <p:cNvSpPr/>
          <p:nvPr/>
        </p:nvSpPr>
        <p:spPr>
          <a:xfrm>
            <a:off x="274320" y="3639312"/>
            <a:ext cx="4206240" cy="1298448"/>
          </a:xfrm>
          <a:prstGeom prst="rect">
            <a:avLst/>
          </a:prstGeom>
          <a:solidFill>
            <a:srgbClr val="FFFFFF"/>
          </a:solidFill>
          <a:ln w="6350">
            <a:solidFill>
              <a:srgbClr val="E8E0D5"/>
            </a:solidFill>
            <a:prstDash val="solid"/>
          </a:ln>
        </p:spPr>
        <p:txBody>
          <a:bodyPr/>
          <a:lstStyle/>
          <a:p>
            <a:endParaRPr lang="en-QA"/>
          </a:p>
        </p:txBody>
      </p:sp>
      <p:sp>
        <p:nvSpPr>
          <p:cNvPr id="25" name="Shape 23"/>
          <p:cNvSpPr/>
          <p:nvPr/>
        </p:nvSpPr>
        <p:spPr>
          <a:xfrm>
            <a:off x="274320" y="3639312"/>
            <a:ext cx="502920" cy="1298448"/>
          </a:xfrm>
          <a:prstGeom prst="rect">
            <a:avLst/>
          </a:prstGeom>
          <a:solidFill>
            <a:srgbClr val="664422"/>
          </a:solidFill>
          <a:ln/>
        </p:spPr>
        <p:txBody>
          <a:bodyPr/>
          <a:lstStyle/>
          <a:p>
            <a:endParaRPr lang="en-QA"/>
          </a:p>
        </p:txBody>
      </p:sp>
      <p:sp>
        <p:nvSpPr>
          <p:cNvPr id="26" name="Text 24"/>
          <p:cNvSpPr/>
          <p:nvPr/>
        </p:nvSpPr>
        <p:spPr>
          <a:xfrm>
            <a:off x="274320" y="3639312"/>
            <a:ext cx="502920" cy="1298448"/>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05</a:t>
            </a:r>
            <a:endParaRPr lang="en-US" sz="1400" dirty="0"/>
          </a:p>
        </p:txBody>
      </p:sp>
      <p:sp>
        <p:nvSpPr>
          <p:cNvPr id="27" name="Text 25"/>
          <p:cNvSpPr/>
          <p:nvPr/>
        </p:nvSpPr>
        <p:spPr>
          <a:xfrm>
            <a:off x="850392" y="3712464"/>
            <a:ext cx="3547872" cy="292608"/>
          </a:xfrm>
          <a:prstGeom prst="rect">
            <a:avLst/>
          </a:prstGeom>
          <a:noFill/>
          <a:ln/>
        </p:spPr>
        <p:txBody>
          <a:bodyPr wrap="square" lIns="0" tIns="0" rIns="0" bIns="0" rtlCol="0" anchor="ctr"/>
          <a:lstStyle/>
          <a:p>
            <a:pPr marL="0" indent="0">
              <a:buNone/>
            </a:pPr>
            <a:r>
              <a:rPr lang="en-US" sz="1050" b="1" dirty="0">
                <a:solidFill>
                  <a:srgbClr val="664422"/>
                </a:solidFill>
                <a:latin typeface="Calibri" pitchFamily="34" charset="0"/>
                <a:ea typeface="Calibri" pitchFamily="34" charset="-122"/>
                <a:cs typeface="Calibri" pitchFamily="34" charset="-120"/>
              </a:rPr>
              <a:t>TSE Reuse Expansion</a:t>
            </a:r>
            <a:endParaRPr lang="en-US" sz="1050" dirty="0"/>
          </a:p>
        </p:txBody>
      </p:sp>
      <p:sp>
        <p:nvSpPr>
          <p:cNvPr id="28" name="Text 26"/>
          <p:cNvSpPr/>
          <p:nvPr/>
        </p:nvSpPr>
        <p:spPr>
          <a:xfrm>
            <a:off x="850392" y="4023360"/>
            <a:ext cx="3547872" cy="841248"/>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Treated Sewage Effluent increasingly used for landscaping, fodder crops, and parks. Plans to expand tertiary and quaternary treatment for broader non-potable applications.</a:t>
            </a:r>
            <a:endParaRPr lang="en-US" sz="900" dirty="0"/>
          </a:p>
        </p:txBody>
      </p:sp>
      <p:sp>
        <p:nvSpPr>
          <p:cNvPr id="29" name="Shape 27"/>
          <p:cNvSpPr/>
          <p:nvPr/>
        </p:nvSpPr>
        <p:spPr>
          <a:xfrm>
            <a:off x="4709160" y="3639312"/>
            <a:ext cx="4206240" cy="1298448"/>
          </a:xfrm>
          <a:prstGeom prst="rect">
            <a:avLst/>
          </a:prstGeom>
          <a:solidFill>
            <a:srgbClr val="FFFFFF"/>
          </a:solidFill>
          <a:ln w="6350">
            <a:solidFill>
              <a:srgbClr val="E8E0D5"/>
            </a:solidFill>
            <a:prstDash val="solid"/>
          </a:ln>
        </p:spPr>
        <p:txBody>
          <a:bodyPr/>
          <a:lstStyle/>
          <a:p>
            <a:endParaRPr lang="en-QA"/>
          </a:p>
        </p:txBody>
      </p:sp>
      <p:sp>
        <p:nvSpPr>
          <p:cNvPr id="30" name="Shape 28"/>
          <p:cNvSpPr/>
          <p:nvPr/>
        </p:nvSpPr>
        <p:spPr>
          <a:xfrm>
            <a:off x="4709160" y="3639312"/>
            <a:ext cx="502920" cy="1298448"/>
          </a:xfrm>
          <a:prstGeom prst="rect">
            <a:avLst/>
          </a:prstGeom>
          <a:solidFill>
            <a:srgbClr val="443355"/>
          </a:solidFill>
          <a:ln/>
        </p:spPr>
        <p:txBody>
          <a:bodyPr/>
          <a:lstStyle/>
          <a:p>
            <a:endParaRPr lang="en-QA"/>
          </a:p>
        </p:txBody>
      </p:sp>
      <p:sp>
        <p:nvSpPr>
          <p:cNvPr id="31" name="Text 29"/>
          <p:cNvSpPr/>
          <p:nvPr/>
        </p:nvSpPr>
        <p:spPr>
          <a:xfrm>
            <a:off x="4709160" y="3639312"/>
            <a:ext cx="502920" cy="1298448"/>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06</a:t>
            </a:r>
            <a:endParaRPr lang="en-US" sz="1400" dirty="0"/>
          </a:p>
        </p:txBody>
      </p:sp>
      <p:sp>
        <p:nvSpPr>
          <p:cNvPr id="32" name="Text 30"/>
          <p:cNvSpPr/>
          <p:nvPr/>
        </p:nvSpPr>
        <p:spPr>
          <a:xfrm>
            <a:off x="5285232" y="3712464"/>
            <a:ext cx="3547872" cy="292608"/>
          </a:xfrm>
          <a:prstGeom prst="rect">
            <a:avLst/>
          </a:prstGeom>
          <a:noFill/>
          <a:ln/>
        </p:spPr>
        <p:txBody>
          <a:bodyPr wrap="square" lIns="0" tIns="0" rIns="0" bIns="0" rtlCol="0" anchor="ctr"/>
          <a:lstStyle/>
          <a:p>
            <a:pPr marL="0" indent="0">
              <a:buNone/>
            </a:pPr>
            <a:r>
              <a:rPr lang="en-US" sz="1050" b="1" dirty="0">
                <a:solidFill>
                  <a:srgbClr val="443355"/>
                </a:solidFill>
                <a:latin typeface="Calibri" pitchFamily="34" charset="0"/>
                <a:ea typeface="Calibri" pitchFamily="34" charset="-122"/>
                <a:cs typeface="Calibri" pitchFamily="34" charset="-120"/>
              </a:rPr>
              <a:t>30-Year Water &amp; Power Master Plan</a:t>
            </a:r>
            <a:endParaRPr lang="en-US" sz="1050" dirty="0"/>
          </a:p>
        </p:txBody>
      </p:sp>
      <p:sp>
        <p:nvSpPr>
          <p:cNvPr id="33" name="Text 31"/>
          <p:cNvSpPr/>
          <p:nvPr/>
        </p:nvSpPr>
        <p:spPr>
          <a:xfrm>
            <a:off x="5285232" y="4023360"/>
            <a:ext cx="3547872" cy="841248"/>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Qatar initiated a 30-year master plan (2009) to add 1.72 million m³/day of new desalination capacity by 2032 — a ~140% increase over existing capacity.</a:t>
            </a:r>
            <a:endParaRPr lang="en-US" sz="900" dirty="0"/>
          </a:p>
        </p:txBody>
      </p:sp>
      <p:sp>
        <p:nvSpPr>
          <p:cNvPr id="34" name="Text 32"/>
          <p:cNvSpPr/>
          <p:nvPr/>
        </p:nvSpPr>
        <p:spPr>
          <a:xfrm>
            <a:off x="274320" y="4919472"/>
            <a:ext cx="8595360" cy="182880"/>
          </a:xfrm>
          <a:prstGeom prst="rect">
            <a:avLst/>
          </a:prstGeom>
          <a:noFill/>
          <a:ln/>
        </p:spPr>
        <p:txBody>
          <a:bodyPr wrap="square" lIns="0" tIns="0" rIns="0" bIns="0" rtlCol="0" anchor="ctr"/>
          <a:lstStyle/>
          <a:p>
            <a:pPr marL="0" indent="0">
              <a:buNone/>
            </a:pPr>
            <a:r>
              <a:rPr lang="en-US" sz="750" i="1" dirty="0">
                <a:solidFill>
                  <a:srgbClr val="555555"/>
                </a:solidFill>
                <a:latin typeface="Calibri" pitchFamily="34" charset="0"/>
                <a:ea typeface="Calibri" pitchFamily="34" charset="-122"/>
                <a:cs typeface="Calibri" pitchFamily="34" charset="-120"/>
              </a:rPr>
              <a:t>Sources: KAHRAMAA (2022); Saif et al. (2014); Baalousha &amp; Ouda (2017)</a:t>
            </a:r>
            <a:endParaRPr lang="en-US" sz="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bg>
      <p:bgPr>
        <a:solidFill>
          <a:srgbClr val="FAF6F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A5C5C"/>
          </a:solidFill>
          <a:ln/>
        </p:spPr>
        <p:txBody>
          <a:bodyPr/>
          <a:lstStyle/>
          <a:p>
            <a:endParaRPr lang="en-QA"/>
          </a:p>
        </p:txBody>
      </p:sp>
      <p:sp>
        <p:nvSpPr>
          <p:cNvPr id="3" name="Text 1"/>
          <p:cNvSpPr/>
          <p:nvPr/>
        </p:nvSpPr>
        <p:spPr>
          <a:xfrm>
            <a:off x="274320" y="0"/>
            <a:ext cx="8595360" cy="685800"/>
          </a:xfrm>
          <a:prstGeom prst="rect">
            <a:avLst/>
          </a:prstGeom>
          <a:noFill/>
          <a:ln/>
        </p:spPr>
        <p:txBody>
          <a:bodyPr wrap="square" lIns="0" tIns="0" rIns="0" bIns="0" rtlCol="0" anchor="ctr"/>
          <a:lstStyle/>
          <a:p>
            <a:pPr marL="0" indent="0">
              <a:buNone/>
            </a:pPr>
            <a:r>
              <a:rPr lang="en-US" sz="1700" b="1" dirty="0">
                <a:solidFill>
                  <a:srgbClr val="FFFFFF"/>
                </a:solidFill>
                <a:latin typeface="Calibri" pitchFamily="34" charset="0"/>
                <a:ea typeface="Calibri" pitchFamily="34" charset="-122"/>
                <a:cs typeface="Calibri" pitchFamily="34" charset="-120"/>
              </a:rPr>
              <a:t>GAPS &amp; CRITICISMS: WHAT STILL NEEDS TO HAPPEN</a:t>
            </a:r>
            <a:endParaRPr lang="en-US" sz="1700" dirty="0"/>
          </a:p>
        </p:txBody>
      </p:sp>
      <p:sp>
        <p:nvSpPr>
          <p:cNvPr id="4" name="Shape 2"/>
          <p:cNvSpPr/>
          <p:nvPr/>
        </p:nvSpPr>
        <p:spPr>
          <a:xfrm>
            <a:off x="292608" y="1472184"/>
            <a:ext cx="8595360" cy="621792"/>
          </a:xfrm>
          <a:prstGeom prst="rect">
            <a:avLst/>
          </a:prstGeom>
          <a:solidFill>
            <a:srgbClr val="FFFFFF"/>
          </a:solidFill>
          <a:ln w="3810">
            <a:solidFill>
              <a:srgbClr val="E8E0D5"/>
            </a:solidFill>
            <a:prstDash val="solid"/>
          </a:ln>
        </p:spPr>
        <p:txBody>
          <a:bodyPr/>
          <a:lstStyle/>
          <a:p>
            <a:endParaRPr lang="en-QA"/>
          </a:p>
        </p:txBody>
      </p:sp>
      <p:sp>
        <p:nvSpPr>
          <p:cNvPr id="5" name="Shape 3"/>
          <p:cNvSpPr/>
          <p:nvPr/>
        </p:nvSpPr>
        <p:spPr>
          <a:xfrm>
            <a:off x="297180" y="1642241"/>
            <a:ext cx="36576" cy="347472"/>
          </a:xfrm>
          <a:prstGeom prst="rect">
            <a:avLst/>
          </a:prstGeom>
          <a:solidFill>
            <a:srgbClr val="5C1A1A"/>
          </a:solidFill>
          <a:ln/>
        </p:spPr>
        <p:txBody>
          <a:bodyPr/>
          <a:lstStyle/>
          <a:p>
            <a:endParaRPr lang="en-QA"/>
          </a:p>
        </p:txBody>
      </p:sp>
      <p:sp>
        <p:nvSpPr>
          <p:cNvPr id="6" name="Text 4"/>
          <p:cNvSpPr/>
          <p:nvPr/>
        </p:nvSpPr>
        <p:spPr>
          <a:xfrm>
            <a:off x="411480" y="1517904"/>
            <a:ext cx="3840480" cy="256032"/>
          </a:xfrm>
          <a:prstGeom prst="rect">
            <a:avLst/>
          </a:prstGeom>
          <a:noFill/>
          <a:ln/>
        </p:spPr>
        <p:txBody>
          <a:bodyPr wrap="square" lIns="0" tIns="0" rIns="0" bIns="0" rtlCol="0" anchor="ctr"/>
          <a:lstStyle/>
          <a:p>
            <a:pPr marL="0" indent="0">
              <a:buNone/>
            </a:pPr>
            <a:r>
              <a:rPr lang="en-US" sz="1000" b="1" dirty="0">
                <a:solidFill>
                  <a:srgbClr val="5C1A1A"/>
                </a:solidFill>
                <a:latin typeface="Calibri" pitchFamily="34" charset="0"/>
                <a:ea typeface="Calibri" pitchFamily="34" charset="-122"/>
                <a:cs typeface="Calibri" pitchFamily="34" charset="-120"/>
              </a:rPr>
              <a:t>⚠ Water Pricing Reform Still Incomplete</a:t>
            </a:r>
            <a:endParaRPr lang="en-US" sz="1000" dirty="0"/>
          </a:p>
        </p:txBody>
      </p:sp>
      <p:sp>
        <p:nvSpPr>
          <p:cNvPr id="7" name="Text 5"/>
          <p:cNvSpPr/>
          <p:nvPr/>
        </p:nvSpPr>
        <p:spPr>
          <a:xfrm>
            <a:off x="429768" y="1741932"/>
            <a:ext cx="8321040" cy="274320"/>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Subsidized tariffs remain well below production cost ($1.21/m³ vs $2.74/m³ to produce). Qatar National Vision 2030 itself identified this as a priority — yet meaningful reform has been slow.</a:t>
            </a:r>
            <a:endParaRPr lang="en-US" sz="900" dirty="0"/>
          </a:p>
        </p:txBody>
      </p:sp>
      <p:sp>
        <p:nvSpPr>
          <p:cNvPr id="12" name="Shape 10"/>
          <p:cNvSpPr/>
          <p:nvPr/>
        </p:nvSpPr>
        <p:spPr>
          <a:xfrm>
            <a:off x="274320" y="2212848"/>
            <a:ext cx="8595360" cy="621792"/>
          </a:xfrm>
          <a:prstGeom prst="rect">
            <a:avLst/>
          </a:prstGeom>
          <a:solidFill>
            <a:srgbClr val="FFFFFF"/>
          </a:solidFill>
          <a:ln w="3810">
            <a:solidFill>
              <a:srgbClr val="E8E0D5"/>
            </a:solidFill>
            <a:prstDash val="solid"/>
          </a:ln>
        </p:spPr>
        <p:txBody>
          <a:bodyPr/>
          <a:lstStyle/>
          <a:p>
            <a:endParaRPr lang="en-QA"/>
          </a:p>
        </p:txBody>
      </p:sp>
      <p:sp>
        <p:nvSpPr>
          <p:cNvPr id="13" name="Shape 11"/>
          <p:cNvSpPr/>
          <p:nvPr/>
        </p:nvSpPr>
        <p:spPr>
          <a:xfrm>
            <a:off x="274320" y="2350008"/>
            <a:ext cx="36576" cy="347472"/>
          </a:xfrm>
          <a:prstGeom prst="rect">
            <a:avLst/>
          </a:prstGeom>
          <a:solidFill>
            <a:srgbClr val="5C1A1A"/>
          </a:solidFill>
          <a:ln/>
        </p:spPr>
        <p:txBody>
          <a:bodyPr/>
          <a:lstStyle/>
          <a:p>
            <a:endParaRPr lang="en-QA"/>
          </a:p>
        </p:txBody>
      </p:sp>
      <p:sp>
        <p:nvSpPr>
          <p:cNvPr id="14" name="Text 12"/>
          <p:cNvSpPr/>
          <p:nvPr/>
        </p:nvSpPr>
        <p:spPr>
          <a:xfrm>
            <a:off x="411480" y="2249424"/>
            <a:ext cx="3840480" cy="256032"/>
          </a:xfrm>
          <a:prstGeom prst="rect">
            <a:avLst/>
          </a:prstGeom>
          <a:noFill/>
          <a:ln/>
        </p:spPr>
        <p:txBody>
          <a:bodyPr wrap="square" lIns="0" tIns="0" rIns="0" bIns="0" rtlCol="0" anchor="ctr"/>
          <a:lstStyle/>
          <a:p>
            <a:pPr marL="0" indent="0">
              <a:buNone/>
            </a:pPr>
            <a:r>
              <a:rPr lang="en-US" sz="1000" b="1" dirty="0">
                <a:solidFill>
                  <a:srgbClr val="5C1A1A"/>
                </a:solidFill>
                <a:latin typeface="Calibri" pitchFamily="34" charset="0"/>
                <a:ea typeface="Calibri" pitchFamily="34" charset="-122"/>
                <a:cs typeface="Calibri" pitchFamily="34" charset="-120"/>
              </a:rPr>
              <a:t>⚠ TSE Reuse Infrastructure Lagging</a:t>
            </a:r>
            <a:endParaRPr lang="en-US" sz="1000" dirty="0"/>
          </a:p>
        </p:txBody>
      </p:sp>
      <p:sp>
        <p:nvSpPr>
          <p:cNvPr id="15" name="Text 13"/>
          <p:cNvSpPr/>
          <p:nvPr/>
        </p:nvSpPr>
        <p:spPr>
          <a:xfrm>
            <a:off x="411480" y="2514600"/>
            <a:ext cx="8321040" cy="274320"/>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Despite improvements, treated wastewater infrastructure to deliver reclaimed water to potential users is largely absent. Full utilization of TSE could eliminate the need for groundwater in agriculture entirely.</a:t>
            </a:r>
            <a:endParaRPr lang="en-US" sz="900" dirty="0"/>
          </a:p>
        </p:txBody>
      </p:sp>
      <p:sp>
        <p:nvSpPr>
          <p:cNvPr id="16" name="Shape 14"/>
          <p:cNvSpPr/>
          <p:nvPr/>
        </p:nvSpPr>
        <p:spPr>
          <a:xfrm>
            <a:off x="274320" y="2907792"/>
            <a:ext cx="8595360" cy="621792"/>
          </a:xfrm>
          <a:prstGeom prst="rect">
            <a:avLst/>
          </a:prstGeom>
          <a:solidFill>
            <a:srgbClr val="E8E0D5"/>
          </a:solidFill>
          <a:ln w="3810">
            <a:solidFill>
              <a:srgbClr val="E8E0D5"/>
            </a:solidFill>
            <a:prstDash val="solid"/>
          </a:ln>
        </p:spPr>
        <p:txBody>
          <a:bodyPr/>
          <a:lstStyle/>
          <a:p>
            <a:endParaRPr lang="en-QA"/>
          </a:p>
        </p:txBody>
      </p:sp>
      <p:sp>
        <p:nvSpPr>
          <p:cNvPr id="17" name="Shape 15"/>
          <p:cNvSpPr/>
          <p:nvPr/>
        </p:nvSpPr>
        <p:spPr>
          <a:xfrm>
            <a:off x="274320" y="3044952"/>
            <a:ext cx="36576" cy="347472"/>
          </a:xfrm>
          <a:prstGeom prst="rect">
            <a:avLst/>
          </a:prstGeom>
          <a:solidFill>
            <a:srgbClr val="1A5C5C"/>
          </a:solidFill>
          <a:ln/>
        </p:spPr>
        <p:txBody>
          <a:bodyPr/>
          <a:lstStyle/>
          <a:p>
            <a:endParaRPr lang="en-QA"/>
          </a:p>
        </p:txBody>
      </p:sp>
      <p:sp>
        <p:nvSpPr>
          <p:cNvPr id="18" name="Text 16"/>
          <p:cNvSpPr/>
          <p:nvPr/>
        </p:nvSpPr>
        <p:spPr>
          <a:xfrm>
            <a:off x="411480" y="2944368"/>
            <a:ext cx="3840480" cy="256032"/>
          </a:xfrm>
          <a:prstGeom prst="rect">
            <a:avLst/>
          </a:prstGeom>
          <a:noFill/>
          <a:ln/>
        </p:spPr>
        <p:txBody>
          <a:bodyPr wrap="square" lIns="0" tIns="0" rIns="0" bIns="0" rtlCol="0" anchor="ctr"/>
          <a:lstStyle/>
          <a:p>
            <a:pPr marL="0" indent="0">
              <a:buNone/>
            </a:pPr>
            <a:r>
              <a:rPr lang="en-US" sz="1000" b="1" dirty="0">
                <a:solidFill>
                  <a:srgbClr val="1A5C5C"/>
                </a:solidFill>
                <a:latin typeface="Calibri" pitchFamily="34" charset="0"/>
                <a:ea typeface="Calibri" pitchFamily="34" charset="-122"/>
                <a:cs typeface="Calibri" pitchFamily="34" charset="-120"/>
              </a:rPr>
              <a:t>⚠ Agricultural Groundwater Unsustainable</a:t>
            </a:r>
            <a:endParaRPr lang="en-US" sz="1000" dirty="0"/>
          </a:p>
        </p:txBody>
      </p:sp>
      <p:sp>
        <p:nvSpPr>
          <p:cNvPr id="19" name="Text 17"/>
          <p:cNvSpPr/>
          <p:nvPr/>
        </p:nvSpPr>
        <p:spPr>
          <a:xfrm>
            <a:off x="411480" y="3209544"/>
            <a:ext cx="8321040" cy="274320"/>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~92% of groundwater goes to agriculture via flood/open-channel irrigation — the least efficient method. Despite banning new wells, existing abstraction (~250 Mm³/yr) remains 4× the recharge rate.</a:t>
            </a:r>
            <a:endParaRPr lang="en-US" sz="900" dirty="0"/>
          </a:p>
        </p:txBody>
      </p:sp>
      <p:sp>
        <p:nvSpPr>
          <p:cNvPr id="20" name="Shape 18"/>
          <p:cNvSpPr/>
          <p:nvPr/>
        </p:nvSpPr>
        <p:spPr>
          <a:xfrm>
            <a:off x="274320" y="3602736"/>
            <a:ext cx="8595360" cy="621792"/>
          </a:xfrm>
          <a:prstGeom prst="rect">
            <a:avLst/>
          </a:prstGeom>
          <a:solidFill>
            <a:srgbClr val="FFFFFF"/>
          </a:solidFill>
          <a:ln w="3810">
            <a:solidFill>
              <a:srgbClr val="E8E0D5"/>
            </a:solidFill>
            <a:prstDash val="solid"/>
          </a:ln>
        </p:spPr>
        <p:txBody>
          <a:bodyPr/>
          <a:lstStyle/>
          <a:p>
            <a:endParaRPr lang="en-QA"/>
          </a:p>
        </p:txBody>
      </p:sp>
      <p:sp>
        <p:nvSpPr>
          <p:cNvPr id="21" name="Shape 19"/>
          <p:cNvSpPr/>
          <p:nvPr/>
        </p:nvSpPr>
        <p:spPr>
          <a:xfrm>
            <a:off x="274320" y="3739896"/>
            <a:ext cx="36576" cy="347472"/>
          </a:xfrm>
          <a:prstGeom prst="rect">
            <a:avLst/>
          </a:prstGeom>
          <a:solidFill>
            <a:srgbClr val="1A5C5C"/>
          </a:solidFill>
          <a:ln/>
        </p:spPr>
        <p:txBody>
          <a:bodyPr/>
          <a:lstStyle/>
          <a:p>
            <a:endParaRPr lang="en-QA"/>
          </a:p>
        </p:txBody>
      </p:sp>
      <p:sp>
        <p:nvSpPr>
          <p:cNvPr id="22" name="Text 20"/>
          <p:cNvSpPr/>
          <p:nvPr/>
        </p:nvSpPr>
        <p:spPr>
          <a:xfrm>
            <a:off x="411480" y="3639312"/>
            <a:ext cx="3840480" cy="256032"/>
          </a:xfrm>
          <a:prstGeom prst="rect">
            <a:avLst/>
          </a:prstGeom>
          <a:noFill/>
          <a:ln/>
        </p:spPr>
        <p:txBody>
          <a:bodyPr wrap="square" lIns="0" tIns="0" rIns="0" bIns="0" rtlCol="0" anchor="ctr"/>
          <a:lstStyle/>
          <a:p>
            <a:pPr marL="0" indent="0">
              <a:buNone/>
            </a:pPr>
            <a:r>
              <a:rPr lang="en-US" sz="1000" b="1" dirty="0">
                <a:solidFill>
                  <a:srgbClr val="1A5C5C"/>
                </a:solidFill>
                <a:latin typeface="Calibri" pitchFamily="34" charset="0"/>
                <a:ea typeface="Calibri" pitchFamily="34" charset="-122"/>
                <a:cs typeface="Calibri" pitchFamily="34" charset="-120"/>
              </a:rPr>
              <a:t>⚠ Aquifer Storage &amp; Recovery Early Stage</a:t>
            </a:r>
            <a:endParaRPr lang="en-US" sz="1000" dirty="0"/>
          </a:p>
        </p:txBody>
      </p:sp>
      <p:sp>
        <p:nvSpPr>
          <p:cNvPr id="23" name="Text 21"/>
          <p:cNvSpPr/>
          <p:nvPr/>
        </p:nvSpPr>
        <p:spPr>
          <a:xfrm>
            <a:off x="411480" y="3904488"/>
            <a:ext cx="8321040" cy="274320"/>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Aquifer recharge using treated water or desalinated water would provide strategic emergency reserves measured in months, not days — but programs remain small-scale and experimental.</a:t>
            </a:r>
            <a:endParaRPr lang="en-US" sz="900" dirty="0"/>
          </a:p>
        </p:txBody>
      </p:sp>
      <p:sp>
        <p:nvSpPr>
          <p:cNvPr id="24" name="Shape 22"/>
          <p:cNvSpPr/>
          <p:nvPr/>
        </p:nvSpPr>
        <p:spPr>
          <a:xfrm>
            <a:off x="274320" y="4297680"/>
            <a:ext cx="8595360" cy="621792"/>
          </a:xfrm>
          <a:prstGeom prst="rect">
            <a:avLst/>
          </a:prstGeom>
          <a:solidFill>
            <a:srgbClr val="E8E0D5"/>
          </a:solidFill>
          <a:ln w="3810">
            <a:solidFill>
              <a:srgbClr val="E8E0D5"/>
            </a:solidFill>
            <a:prstDash val="solid"/>
          </a:ln>
        </p:spPr>
        <p:txBody>
          <a:bodyPr/>
          <a:lstStyle/>
          <a:p>
            <a:endParaRPr lang="en-QA"/>
          </a:p>
        </p:txBody>
      </p:sp>
      <p:sp>
        <p:nvSpPr>
          <p:cNvPr id="25" name="Shape 23"/>
          <p:cNvSpPr/>
          <p:nvPr/>
        </p:nvSpPr>
        <p:spPr>
          <a:xfrm>
            <a:off x="274320" y="4434840"/>
            <a:ext cx="36576" cy="347472"/>
          </a:xfrm>
          <a:prstGeom prst="rect">
            <a:avLst/>
          </a:prstGeom>
          <a:solidFill>
            <a:srgbClr val="1A5C5C"/>
          </a:solidFill>
          <a:ln/>
        </p:spPr>
        <p:txBody>
          <a:bodyPr/>
          <a:lstStyle/>
          <a:p>
            <a:endParaRPr lang="en-QA"/>
          </a:p>
        </p:txBody>
      </p:sp>
      <p:sp>
        <p:nvSpPr>
          <p:cNvPr id="26" name="Text 24"/>
          <p:cNvSpPr/>
          <p:nvPr/>
        </p:nvSpPr>
        <p:spPr>
          <a:xfrm>
            <a:off x="411480" y="4334256"/>
            <a:ext cx="3840480" cy="256032"/>
          </a:xfrm>
          <a:prstGeom prst="rect">
            <a:avLst/>
          </a:prstGeom>
          <a:noFill/>
          <a:ln/>
        </p:spPr>
        <p:txBody>
          <a:bodyPr wrap="square" lIns="0" tIns="0" rIns="0" bIns="0" rtlCol="0" anchor="ctr"/>
          <a:lstStyle/>
          <a:p>
            <a:pPr marL="0" indent="0">
              <a:buNone/>
            </a:pPr>
            <a:r>
              <a:rPr lang="en-US" sz="1000" b="1" dirty="0">
                <a:solidFill>
                  <a:srgbClr val="1A5C5C"/>
                </a:solidFill>
                <a:latin typeface="Calibri" pitchFamily="34" charset="0"/>
                <a:ea typeface="Calibri" pitchFamily="34" charset="-122"/>
                <a:cs typeface="Calibri" pitchFamily="34" charset="-120"/>
              </a:rPr>
              <a:t>⚠ Behavioral Change Lagging Behind Infrastructure</a:t>
            </a:r>
            <a:endParaRPr lang="en-US" sz="1000" dirty="0"/>
          </a:p>
        </p:txBody>
      </p:sp>
      <p:sp>
        <p:nvSpPr>
          <p:cNvPr id="27" name="Text 25"/>
          <p:cNvSpPr/>
          <p:nvPr/>
        </p:nvSpPr>
        <p:spPr>
          <a:xfrm>
            <a:off x="411480" y="4599432"/>
            <a:ext cx="8321040" cy="274320"/>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Campaigns like Tarsheed are positive but insufficient alone. International experience shows meaningful per capita reductions require structural pricing signals, not just awareness.</a:t>
            </a:r>
            <a:endParaRPr lang="en-US" sz="900" dirty="0"/>
          </a:p>
        </p:txBody>
      </p:sp>
      <p:sp>
        <p:nvSpPr>
          <p:cNvPr id="28" name="Text 26"/>
          <p:cNvSpPr/>
          <p:nvPr/>
        </p:nvSpPr>
        <p:spPr>
          <a:xfrm>
            <a:off x="274320" y="4919472"/>
            <a:ext cx="8595360" cy="182880"/>
          </a:xfrm>
          <a:prstGeom prst="rect">
            <a:avLst/>
          </a:prstGeom>
          <a:noFill/>
          <a:ln/>
        </p:spPr>
        <p:txBody>
          <a:bodyPr wrap="square" lIns="0" tIns="0" rIns="0" bIns="0" rtlCol="0" anchor="ctr"/>
          <a:lstStyle/>
          <a:p>
            <a:pPr marL="0" indent="0">
              <a:buNone/>
            </a:pPr>
            <a:r>
              <a:rPr lang="en-US" sz="750" i="1" dirty="0">
                <a:solidFill>
                  <a:srgbClr val="555555"/>
                </a:solidFill>
                <a:latin typeface="Calibri" pitchFamily="34" charset="0"/>
                <a:ea typeface="Calibri" pitchFamily="34" charset="-122"/>
                <a:cs typeface="Calibri" pitchFamily="34" charset="-120"/>
              </a:rPr>
              <a:t>Sources: Darwish et al. (2016); Baalousha &amp; Ouda (2017); Saif et al. (2014); KAHRAMAA (2022)</a:t>
            </a:r>
            <a:endParaRPr lang="en-US" sz="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1">
    <p:bg>
      <p:bgPr>
        <a:solidFill>
          <a:srgbClr val="3D0A0A"/>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C9A84C"/>
          </a:solidFill>
          <a:ln/>
        </p:spPr>
        <p:txBody>
          <a:bodyPr/>
          <a:lstStyle/>
          <a:p>
            <a:endParaRPr lang="en-QA"/>
          </a:p>
        </p:txBody>
      </p:sp>
      <p:sp>
        <p:nvSpPr>
          <p:cNvPr id="3" name="Shape 1"/>
          <p:cNvSpPr/>
          <p:nvPr/>
        </p:nvSpPr>
        <p:spPr>
          <a:xfrm>
            <a:off x="6217920" y="2286000"/>
            <a:ext cx="3657600" cy="3657600"/>
          </a:xfrm>
          <a:prstGeom prst="ellipse">
            <a:avLst/>
          </a:prstGeom>
          <a:solidFill>
            <a:srgbClr val="5C1A1A">
              <a:alpha val="30000"/>
            </a:srgbClr>
          </a:solidFill>
          <a:ln w="12700">
            <a:solidFill>
              <a:srgbClr val="5C1A1A">
                <a:alpha val="30000"/>
              </a:srgbClr>
            </a:solidFill>
            <a:prstDash val="solid"/>
          </a:ln>
        </p:spPr>
        <p:txBody>
          <a:bodyPr/>
          <a:lstStyle/>
          <a:p>
            <a:endParaRPr lang="en-QA"/>
          </a:p>
        </p:txBody>
      </p:sp>
      <p:sp>
        <p:nvSpPr>
          <p:cNvPr id="4" name="Text 2"/>
          <p:cNvSpPr/>
          <p:nvPr/>
        </p:nvSpPr>
        <p:spPr>
          <a:xfrm>
            <a:off x="411480" y="182880"/>
            <a:ext cx="8412480" cy="502920"/>
          </a:xfrm>
          <a:prstGeom prst="rect">
            <a:avLst/>
          </a:prstGeom>
          <a:noFill/>
          <a:ln/>
        </p:spPr>
        <p:txBody>
          <a:bodyPr wrap="square" lIns="0" tIns="0" rIns="0" bIns="0" rtlCol="0" anchor="ctr"/>
          <a:lstStyle/>
          <a:p>
            <a:pPr marL="0" indent="0">
              <a:buNone/>
            </a:pPr>
            <a:r>
              <a:rPr lang="en-US" sz="2000" b="1" kern="0" spc="100" dirty="0">
                <a:solidFill>
                  <a:srgbClr val="FFFFFF"/>
                </a:solidFill>
                <a:latin typeface="Calibri" pitchFamily="34" charset="0"/>
                <a:ea typeface="Calibri" pitchFamily="34" charset="-122"/>
                <a:cs typeface="Calibri" pitchFamily="34" charset="-120"/>
              </a:rPr>
              <a:t>RECOMMENDATIONS &amp; CONCLUSION</a:t>
            </a:r>
            <a:endParaRPr lang="en-US" sz="2000" dirty="0"/>
          </a:p>
        </p:txBody>
      </p:sp>
      <p:sp>
        <p:nvSpPr>
          <p:cNvPr id="5" name="Shape 3"/>
          <p:cNvSpPr/>
          <p:nvPr/>
        </p:nvSpPr>
        <p:spPr>
          <a:xfrm>
            <a:off x="411480" y="713232"/>
            <a:ext cx="6400800" cy="36576"/>
          </a:xfrm>
          <a:prstGeom prst="rect">
            <a:avLst/>
          </a:prstGeom>
          <a:solidFill>
            <a:srgbClr val="C9A84C"/>
          </a:solidFill>
          <a:ln/>
        </p:spPr>
        <p:txBody>
          <a:bodyPr/>
          <a:lstStyle/>
          <a:p>
            <a:endParaRPr lang="en-QA"/>
          </a:p>
        </p:txBody>
      </p:sp>
      <p:sp>
        <p:nvSpPr>
          <p:cNvPr id="6" name="Shape 4"/>
          <p:cNvSpPr/>
          <p:nvPr/>
        </p:nvSpPr>
        <p:spPr>
          <a:xfrm>
            <a:off x="411480" y="868680"/>
            <a:ext cx="292608" cy="292608"/>
          </a:xfrm>
          <a:prstGeom prst="rect">
            <a:avLst/>
          </a:prstGeom>
          <a:solidFill>
            <a:srgbClr val="C9A84C"/>
          </a:solidFill>
          <a:ln/>
        </p:spPr>
        <p:txBody>
          <a:bodyPr/>
          <a:lstStyle/>
          <a:p>
            <a:endParaRPr lang="en-QA"/>
          </a:p>
        </p:txBody>
      </p:sp>
      <p:sp>
        <p:nvSpPr>
          <p:cNvPr id="7" name="Text 5"/>
          <p:cNvSpPr/>
          <p:nvPr/>
        </p:nvSpPr>
        <p:spPr>
          <a:xfrm>
            <a:off x="411480" y="868680"/>
            <a:ext cx="292608" cy="292608"/>
          </a:xfrm>
          <a:prstGeom prst="rect">
            <a:avLst/>
          </a:prstGeom>
          <a:noFill/>
          <a:ln/>
        </p:spPr>
        <p:txBody>
          <a:bodyPr wrap="square" lIns="0" tIns="0" rIns="0" bIns="0" rtlCol="0" anchor="ctr"/>
          <a:lstStyle/>
          <a:p>
            <a:pPr marL="0" indent="0" algn="ctr">
              <a:buNone/>
            </a:pPr>
            <a:r>
              <a:rPr lang="en-US" sz="1000" b="1" dirty="0">
                <a:solidFill>
                  <a:srgbClr val="3D0A0A"/>
                </a:solidFill>
                <a:latin typeface="Calibri" pitchFamily="34" charset="0"/>
                <a:ea typeface="Calibri" pitchFamily="34" charset="-122"/>
                <a:cs typeface="Calibri" pitchFamily="34" charset="-120"/>
              </a:rPr>
              <a:t>1</a:t>
            </a:r>
            <a:endParaRPr lang="en-US" sz="1000" dirty="0"/>
          </a:p>
        </p:txBody>
      </p:sp>
      <p:sp>
        <p:nvSpPr>
          <p:cNvPr id="8" name="Text 6"/>
          <p:cNvSpPr/>
          <p:nvPr/>
        </p:nvSpPr>
        <p:spPr>
          <a:xfrm>
            <a:off x="804672" y="886968"/>
            <a:ext cx="5486400" cy="274320"/>
          </a:xfrm>
          <a:prstGeom prst="rect">
            <a:avLst/>
          </a:prstGeom>
          <a:noFill/>
          <a:ln/>
        </p:spPr>
        <p:txBody>
          <a:bodyPr wrap="square" lIns="0" tIns="0" rIns="0" bIns="0" rtlCol="0" anchor="ctr"/>
          <a:lstStyle/>
          <a:p>
            <a:pPr marL="0" indent="0">
              <a:buNone/>
            </a:pPr>
            <a:r>
              <a:rPr lang="en-US" sz="1050" dirty="0">
                <a:solidFill>
                  <a:srgbClr val="FFFFFF"/>
                </a:solidFill>
                <a:latin typeface="Calibri" pitchFamily="34" charset="0"/>
                <a:ea typeface="Calibri" pitchFamily="34" charset="-122"/>
                <a:cs typeface="Calibri" pitchFamily="34" charset="-120"/>
              </a:rPr>
              <a:t>Reform water tariffs to reflect true scarcity value and reduce overconsumption</a:t>
            </a:r>
            <a:endParaRPr lang="en-US" sz="1050" dirty="0"/>
          </a:p>
        </p:txBody>
      </p:sp>
      <p:sp>
        <p:nvSpPr>
          <p:cNvPr id="9" name="Shape 7"/>
          <p:cNvSpPr/>
          <p:nvPr/>
        </p:nvSpPr>
        <p:spPr>
          <a:xfrm>
            <a:off x="411480" y="1307592"/>
            <a:ext cx="292608" cy="292608"/>
          </a:xfrm>
          <a:prstGeom prst="rect">
            <a:avLst/>
          </a:prstGeom>
          <a:solidFill>
            <a:srgbClr val="C9A84C"/>
          </a:solidFill>
          <a:ln/>
        </p:spPr>
        <p:txBody>
          <a:bodyPr/>
          <a:lstStyle/>
          <a:p>
            <a:endParaRPr lang="en-QA"/>
          </a:p>
        </p:txBody>
      </p:sp>
      <p:sp>
        <p:nvSpPr>
          <p:cNvPr id="10" name="Text 8"/>
          <p:cNvSpPr/>
          <p:nvPr/>
        </p:nvSpPr>
        <p:spPr>
          <a:xfrm>
            <a:off x="411480" y="1307592"/>
            <a:ext cx="292608" cy="292608"/>
          </a:xfrm>
          <a:prstGeom prst="rect">
            <a:avLst/>
          </a:prstGeom>
          <a:noFill/>
          <a:ln/>
        </p:spPr>
        <p:txBody>
          <a:bodyPr wrap="square" lIns="0" tIns="0" rIns="0" bIns="0" rtlCol="0" anchor="ctr"/>
          <a:lstStyle/>
          <a:p>
            <a:pPr marL="0" indent="0" algn="ctr">
              <a:buNone/>
            </a:pPr>
            <a:r>
              <a:rPr lang="en-US" sz="1000" b="1" dirty="0">
                <a:solidFill>
                  <a:srgbClr val="3D0A0A"/>
                </a:solidFill>
                <a:latin typeface="Calibri" pitchFamily="34" charset="0"/>
                <a:ea typeface="Calibri" pitchFamily="34" charset="-122"/>
                <a:cs typeface="Calibri" pitchFamily="34" charset="-120"/>
              </a:rPr>
              <a:t>2</a:t>
            </a:r>
            <a:endParaRPr lang="en-US" sz="1000" dirty="0"/>
          </a:p>
        </p:txBody>
      </p:sp>
      <p:sp>
        <p:nvSpPr>
          <p:cNvPr id="11" name="Text 9"/>
          <p:cNvSpPr/>
          <p:nvPr/>
        </p:nvSpPr>
        <p:spPr>
          <a:xfrm>
            <a:off x="804672" y="1325880"/>
            <a:ext cx="5486400" cy="274320"/>
          </a:xfrm>
          <a:prstGeom prst="rect">
            <a:avLst/>
          </a:prstGeom>
          <a:noFill/>
          <a:ln/>
        </p:spPr>
        <p:txBody>
          <a:bodyPr wrap="square" lIns="0" tIns="0" rIns="0" bIns="0" rtlCol="0" anchor="ctr"/>
          <a:lstStyle/>
          <a:p>
            <a:pPr marL="0" indent="0">
              <a:buNone/>
            </a:pPr>
            <a:r>
              <a:rPr lang="en-US" sz="1050" dirty="0">
                <a:solidFill>
                  <a:srgbClr val="FFFFFF"/>
                </a:solidFill>
                <a:latin typeface="Calibri" pitchFamily="34" charset="0"/>
                <a:ea typeface="Calibri" pitchFamily="34" charset="-122"/>
                <a:cs typeface="Calibri" pitchFamily="34" charset="-120"/>
              </a:rPr>
              <a:t>Transition from MSF to energy-efficient SWRO desalination technology</a:t>
            </a:r>
            <a:endParaRPr lang="en-US" sz="1050" dirty="0"/>
          </a:p>
        </p:txBody>
      </p:sp>
      <p:sp>
        <p:nvSpPr>
          <p:cNvPr id="12" name="Shape 10"/>
          <p:cNvSpPr/>
          <p:nvPr/>
        </p:nvSpPr>
        <p:spPr>
          <a:xfrm>
            <a:off x="411480" y="1746504"/>
            <a:ext cx="292608" cy="292608"/>
          </a:xfrm>
          <a:prstGeom prst="rect">
            <a:avLst/>
          </a:prstGeom>
          <a:solidFill>
            <a:srgbClr val="C9A84C"/>
          </a:solidFill>
          <a:ln/>
        </p:spPr>
        <p:txBody>
          <a:bodyPr/>
          <a:lstStyle/>
          <a:p>
            <a:endParaRPr lang="en-QA"/>
          </a:p>
        </p:txBody>
      </p:sp>
      <p:sp>
        <p:nvSpPr>
          <p:cNvPr id="13" name="Text 11"/>
          <p:cNvSpPr/>
          <p:nvPr/>
        </p:nvSpPr>
        <p:spPr>
          <a:xfrm>
            <a:off x="411480" y="1746504"/>
            <a:ext cx="292608" cy="292608"/>
          </a:xfrm>
          <a:prstGeom prst="rect">
            <a:avLst/>
          </a:prstGeom>
          <a:noFill/>
          <a:ln/>
        </p:spPr>
        <p:txBody>
          <a:bodyPr wrap="square" lIns="0" tIns="0" rIns="0" bIns="0" rtlCol="0" anchor="ctr"/>
          <a:lstStyle/>
          <a:p>
            <a:pPr marL="0" indent="0" algn="ctr">
              <a:buNone/>
            </a:pPr>
            <a:r>
              <a:rPr lang="en-US" sz="1000" b="1" dirty="0">
                <a:solidFill>
                  <a:srgbClr val="3D0A0A"/>
                </a:solidFill>
                <a:latin typeface="Calibri" pitchFamily="34" charset="0"/>
                <a:ea typeface="Calibri" pitchFamily="34" charset="-122"/>
                <a:cs typeface="Calibri" pitchFamily="34" charset="-120"/>
              </a:rPr>
              <a:t>3</a:t>
            </a:r>
            <a:endParaRPr lang="en-US" sz="1000" dirty="0"/>
          </a:p>
        </p:txBody>
      </p:sp>
      <p:sp>
        <p:nvSpPr>
          <p:cNvPr id="14" name="Text 12"/>
          <p:cNvSpPr/>
          <p:nvPr/>
        </p:nvSpPr>
        <p:spPr>
          <a:xfrm>
            <a:off x="804672" y="1764792"/>
            <a:ext cx="5486400" cy="274320"/>
          </a:xfrm>
          <a:prstGeom prst="rect">
            <a:avLst/>
          </a:prstGeom>
          <a:noFill/>
          <a:ln/>
        </p:spPr>
        <p:txBody>
          <a:bodyPr wrap="square" lIns="0" tIns="0" rIns="0" bIns="0" rtlCol="0" anchor="ctr"/>
          <a:lstStyle/>
          <a:p>
            <a:pPr marL="0" indent="0">
              <a:buNone/>
            </a:pPr>
            <a:r>
              <a:rPr lang="en-US" sz="1050" dirty="0">
                <a:solidFill>
                  <a:srgbClr val="FFFFFF"/>
                </a:solidFill>
                <a:latin typeface="Calibri" pitchFamily="34" charset="0"/>
                <a:ea typeface="Calibri" pitchFamily="34" charset="-122"/>
                <a:cs typeface="Calibri" pitchFamily="34" charset="-120"/>
              </a:rPr>
              <a:t>Scale up TSE reuse to quaternary (near-potable) quality for all non-drinking uses</a:t>
            </a:r>
            <a:endParaRPr lang="en-US" sz="1050" dirty="0"/>
          </a:p>
        </p:txBody>
      </p:sp>
      <p:sp>
        <p:nvSpPr>
          <p:cNvPr id="15" name="Shape 13"/>
          <p:cNvSpPr/>
          <p:nvPr/>
        </p:nvSpPr>
        <p:spPr>
          <a:xfrm>
            <a:off x="411480" y="2185416"/>
            <a:ext cx="292608" cy="292608"/>
          </a:xfrm>
          <a:prstGeom prst="rect">
            <a:avLst/>
          </a:prstGeom>
          <a:solidFill>
            <a:srgbClr val="C9A84C"/>
          </a:solidFill>
          <a:ln/>
        </p:spPr>
        <p:txBody>
          <a:bodyPr/>
          <a:lstStyle/>
          <a:p>
            <a:endParaRPr lang="en-QA"/>
          </a:p>
        </p:txBody>
      </p:sp>
      <p:sp>
        <p:nvSpPr>
          <p:cNvPr id="16" name="Text 14"/>
          <p:cNvSpPr/>
          <p:nvPr/>
        </p:nvSpPr>
        <p:spPr>
          <a:xfrm>
            <a:off x="411480" y="2185416"/>
            <a:ext cx="292608" cy="292608"/>
          </a:xfrm>
          <a:prstGeom prst="rect">
            <a:avLst/>
          </a:prstGeom>
          <a:noFill/>
          <a:ln/>
        </p:spPr>
        <p:txBody>
          <a:bodyPr wrap="square" lIns="0" tIns="0" rIns="0" bIns="0" rtlCol="0" anchor="ctr"/>
          <a:lstStyle/>
          <a:p>
            <a:pPr marL="0" indent="0" algn="ctr">
              <a:buNone/>
            </a:pPr>
            <a:r>
              <a:rPr lang="en-US" sz="1000" b="1" dirty="0">
                <a:solidFill>
                  <a:srgbClr val="3D0A0A"/>
                </a:solidFill>
                <a:latin typeface="Calibri" pitchFamily="34" charset="0"/>
                <a:ea typeface="Calibri" pitchFamily="34" charset="-122"/>
                <a:cs typeface="Calibri" pitchFamily="34" charset="-120"/>
              </a:rPr>
              <a:t>4</a:t>
            </a:r>
            <a:endParaRPr lang="en-US" sz="1000" dirty="0"/>
          </a:p>
        </p:txBody>
      </p:sp>
      <p:sp>
        <p:nvSpPr>
          <p:cNvPr id="17" name="Text 15"/>
          <p:cNvSpPr/>
          <p:nvPr/>
        </p:nvSpPr>
        <p:spPr>
          <a:xfrm>
            <a:off x="804672" y="2203704"/>
            <a:ext cx="5486400" cy="274320"/>
          </a:xfrm>
          <a:prstGeom prst="rect">
            <a:avLst/>
          </a:prstGeom>
          <a:noFill/>
          <a:ln/>
        </p:spPr>
        <p:txBody>
          <a:bodyPr wrap="square" lIns="0" tIns="0" rIns="0" bIns="0" rtlCol="0" anchor="ctr"/>
          <a:lstStyle/>
          <a:p>
            <a:pPr marL="0" indent="0">
              <a:buNone/>
            </a:pPr>
            <a:r>
              <a:rPr lang="en-US" sz="1050" dirty="0">
                <a:solidFill>
                  <a:srgbClr val="FFFFFF"/>
                </a:solidFill>
                <a:latin typeface="Calibri" pitchFamily="34" charset="0"/>
                <a:ea typeface="Calibri" pitchFamily="34" charset="-122"/>
                <a:cs typeface="Calibri" pitchFamily="34" charset="-120"/>
              </a:rPr>
              <a:t>Expand Aquifer Storage &amp; Recovery for strategic emergency reserves</a:t>
            </a:r>
            <a:endParaRPr lang="en-US" sz="1050" dirty="0"/>
          </a:p>
        </p:txBody>
      </p:sp>
      <p:sp>
        <p:nvSpPr>
          <p:cNvPr id="18" name="Shape 16"/>
          <p:cNvSpPr/>
          <p:nvPr/>
        </p:nvSpPr>
        <p:spPr>
          <a:xfrm>
            <a:off x="411480" y="2624328"/>
            <a:ext cx="292608" cy="292608"/>
          </a:xfrm>
          <a:prstGeom prst="rect">
            <a:avLst/>
          </a:prstGeom>
          <a:solidFill>
            <a:srgbClr val="C9A84C"/>
          </a:solidFill>
          <a:ln/>
        </p:spPr>
        <p:txBody>
          <a:bodyPr/>
          <a:lstStyle/>
          <a:p>
            <a:endParaRPr lang="en-QA"/>
          </a:p>
        </p:txBody>
      </p:sp>
      <p:sp>
        <p:nvSpPr>
          <p:cNvPr id="19" name="Text 17"/>
          <p:cNvSpPr/>
          <p:nvPr/>
        </p:nvSpPr>
        <p:spPr>
          <a:xfrm>
            <a:off x="411480" y="2624328"/>
            <a:ext cx="292608" cy="292608"/>
          </a:xfrm>
          <a:prstGeom prst="rect">
            <a:avLst/>
          </a:prstGeom>
          <a:noFill/>
          <a:ln/>
        </p:spPr>
        <p:txBody>
          <a:bodyPr wrap="square" lIns="0" tIns="0" rIns="0" bIns="0" rtlCol="0" anchor="ctr"/>
          <a:lstStyle/>
          <a:p>
            <a:pPr marL="0" indent="0" algn="ctr">
              <a:buNone/>
            </a:pPr>
            <a:r>
              <a:rPr lang="en-US" sz="1000" b="1" dirty="0">
                <a:solidFill>
                  <a:srgbClr val="3D0A0A"/>
                </a:solidFill>
                <a:latin typeface="Calibri" pitchFamily="34" charset="0"/>
                <a:ea typeface="Calibri" pitchFamily="34" charset="-122"/>
                <a:cs typeface="Calibri" pitchFamily="34" charset="-120"/>
              </a:rPr>
              <a:t>5</a:t>
            </a:r>
            <a:endParaRPr lang="en-US" sz="1000" dirty="0"/>
          </a:p>
        </p:txBody>
      </p:sp>
      <p:sp>
        <p:nvSpPr>
          <p:cNvPr id="20" name="Text 18"/>
          <p:cNvSpPr/>
          <p:nvPr/>
        </p:nvSpPr>
        <p:spPr>
          <a:xfrm>
            <a:off x="804672" y="2642616"/>
            <a:ext cx="5486400" cy="274320"/>
          </a:xfrm>
          <a:prstGeom prst="rect">
            <a:avLst/>
          </a:prstGeom>
          <a:noFill/>
          <a:ln/>
        </p:spPr>
        <p:txBody>
          <a:bodyPr wrap="square" lIns="0" tIns="0" rIns="0" bIns="0" rtlCol="0" anchor="ctr"/>
          <a:lstStyle/>
          <a:p>
            <a:pPr marL="0" indent="0">
              <a:buNone/>
            </a:pPr>
            <a:r>
              <a:rPr lang="en-US" sz="1050" dirty="0">
                <a:solidFill>
                  <a:srgbClr val="FFFFFF"/>
                </a:solidFill>
                <a:latin typeface="Calibri" pitchFamily="34" charset="0"/>
                <a:ea typeface="Calibri" pitchFamily="34" charset="-122"/>
                <a:cs typeface="Calibri" pitchFamily="34" charset="-120"/>
              </a:rPr>
              <a:t>Enforce strict limits on agricultural groundwater abstraction</a:t>
            </a:r>
            <a:endParaRPr lang="en-US" sz="1050" dirty="0"/>
          </a:p>
        </p:txBody>
      </p:sp>
      <p:sp>
        <p:nvSpPr>
          <p:cNvPr id="21" name="Shape 19"/>
          <p:cNvSpPr/>
          <p:nvPr/>
        </p:nvSpPr>
        <p:spPr>
          <a:xfrm>
            <a:off x="411480" y="3063240"/>
            <a:ext cx="292608" cy="292608"/>
          </a:xfrm>
          <a:prstGeom prst="rect">
            <a:avLst/>
          </a:prstGeom>
          <a:solidFill>
            <a:srgbClr val="C9A84C"/>
          </a:solidFill>
          <a:ln/>
        </p:spPr>
        <p:txBody>
          <a:bodyPr/>
          <a:lstStyle/>
          <a:p>
            <a:endParaRPr lang="en-QA"/>
          </a:p>
        </p:txBody>
      </p:sp>
      <p:sp>
        <p:nvSpPr>
          <p:cNvPr id="22" name="Text 20"/>
          <p:cNvSpPr/>
          <p:nvPr/>
        </p:nvSpPr>
        <p:spPr>
          <a:xfrm>
            <a:off x="411480" y="3063240"/>
            <a:ext cx="292608" cy="292608"/>
          </a:xfrm>
          <a:prstGeom prst="rect">
            <a:avLst/>
          </a:prstGeom>
          <a:noFill/>
          <a:ln/>
        </p:spPr>
        <p:txBody>
          <a:bodyPr wrap="square" lIns="0" tIns="0" rIns="0" bIns="0" rtlCol="0" anchor="ctr"/>
          <a:lstStyle/>
          <a:p>
            <a:pPr marL="0" indent="0" algn="ctr">
              <a:buNone/>
            </a:pPr>
            <a:r>
              <a:rPr lang="en-US" sz="1000" b="1" dirty="0">
                <a:solidFill>
                  <a:srgbClr val="3D0A0A"/>
                </a:solidFill>
                <a:latin typeface="Calibri" pitchFamily="34" charset="0"/>
                <a:ea typeface="Calibri" pitchFamily="34" charset="-122"/>
                <a:cs typeface="Calibri" pitchFamily="34" charset="-120"/>
              </a:rPr>
              <a:t>6</a:t>
            </a:r>
            <a:endParaRPr lang="en-US" sz="1000" dirty="0"/>
          </a:p>
        </p:txBody>
      </p:sp>
      <p:sp>
        <p:nvSpPr>
          <p:cNvPr id="23" name="Text 21"/>
          <p:cNvSpPr/>
          <p:nvPr/>
        </p:nvSpPr>
        <p:spPr>
          <a:xfrm>
            <a:off x="804672" y="3081528"/>
            <a:ext cx="5486400" cy="274320"/>
          </a:xfrm>
          <a:prstGeom prst="rect">
            <a:avLst/>
          </a:prstGeom>
          <a:noFill/>
          <a:ln/>
        </p:spPr>
        <p:txBody>
          <a:bodyPr wrap="square" lIns="0" tIns="0" rIns="0" bIns="0" rtlCol="0" anchor="ctr"/>
          <a:lstStyle/>
          <a:p>
            <a:pPr marL="0" indent="0">
              <a:buNone/>
            </a:pPr>
            <a:r>
              <a:rPr lang="en-US" sz="1050" dirty="0">
                <a:solidFill>
                  <a:srgbClr val="FFFFFF"/>
                </a:solidFill>
                <a:latin typeface="Calibri" pitchFamily="34" charset="0"/>
                <a:ea typeface="Calibri" pitchFamily="34" charset="-122"/>
                <a:cs typeface="Calibri" pitchFamily="34" charset="-120"/>
              </a:rPr>
              <a:t>Invest in solar-powered desalination to decouple water security from fossil fuels</a:t>
            </a:r>
            <a:endParaRPr lang="en-US" sz="1050" dirty="0"/>
          </a:p>
        </p:txBody>
      </p:sp>
      <p:sp>
        <p:nvSpPr>
          <p:cNvPr id="24" name="Shape 22"/>
          <p:cNvSpPr/>
          <p:nvPr/>
        </p:nvSpPr>
        <p:spPr>
          <a:xfrm>
            <a:off x="411480" y="3611880"/>
            <a:ext cx="8412480" cy="1188720"/>
          </a:xfrm>
          <a:prstGeom prst="rect">
            <a:avLst/>
          </a:prstGeom>
          <a:solidFill>
            <a:srgbClr val="5C1A1A"/>
          </a:solidFill>
          <a:ln w="19050">
            <a:solidFill>
              <a:srgbClr val="C9A84C"/>
            </a:solidFill>
            <a:prstDash val="solid"/>
          </a:ln>
        </p:spPr>
        <p:txBody>
          <a:bodyPr/>
          <a:lstStyle/>
          <a:p>
            <a:endParaRPr lang="en-QA"/>
          </a:p>
        </p:txBody>
      </p:sp>
      <p:sp>
        <p:nvSpPr>
          <p:cNvPr id="25" name="Text 23"/>
          <p:cNvSpPr/>
          <p:nvPr/>
        </p:nvSpPr>
        <p:spPr>
          <a:xfrm>
            <a:off x="502920" y="3639312"/>
            <a:ext cx="8229600" cy="256032"/>
          </a:xfrm>
          <a:prstGeom prst="rect">
            <a:avLst/>
          </a:prstGeom>
          <a:noFill/>
          <a:ln/>
        </p:spPr>
        <p:txBody>
          <a:bodyPr wrap="square" lIns="0" tIns="0" rIns="0" bIns="0" rtlCol="0" anchor="ctr"/>
          <a:lstStyle/>
          <a:p>
            <a:pPr marL="0" indent="0">
              <a:buNone/>
            </a:pPr>
            <a:r>
              <a:rPr lang="en-US" sz="1100" b="1" dirty="0">
                <a:solidFill>
                  <a:srgbClr val="C9A84C"/>
                </a:solidFill>
                <a:latin typeface="Calibri" pitchFamily="34" charset="0"/>
                <a:ea typeface="Calibri" pitchFamily="34" charset="-122"/>
                <a:cs typeface="Calibri" pitchFamily="34" charset="-120"/>
              </a:rPr>
              <a:t>CONCLUSION</a:t>
            </a:r>
            <a:endParaRPr lang="en-US" sz="1100" dirty="0"/>
          </a:p>
        </p:txBody>
      </p:sp>
      <p:sp>
        <p:nvSpPr>
          <p:cNvPr id="26" name="Text 24"/>
          <p:cNvSpPr/>
          <p:nvPr/>
        </p:nvSpPr>
        <p:spPr>
          <a:xfrm>
            <a:off x="502920" y="3913632"/>
            <a:ext cx="8229600" cy="822960"/>
          </a:xfrm>
          <a:prstGeom prst="rect">
            <a:avLst/>
          </a:prstGeom>
          <a:noFill/>
          <a:ln/>
        </p:spPr>
        <p:txBody>
          <a:bodyPr wrap="square" lIns="0" tIns="0" rIns="0" bIns="0" rtlCol="0" anchor="ctr"/>
          <a:lstStyle/>
          <a:p>
            <a:pPr marL="0" indent="0">
              <a:buNone/>
            </a:pPr>
            <a:r>
              <a:rPr lang="en-US" sz="950" dirty="0">
                <a:solidFill>
                  <a:srgbClr val="F5E6C0"/>
                </a:solidFill>
                <a:latin typeface="Calibri" pitchFamily="34" charset="0"/>
                <a:ea typeface="Calibri" pitchFamily="34" charset="-122"/>
                <a:cs typeface="Calibri" pitchFamily="34" charset="-120"/>
              </a:rPr>
              <a:t>Qatar faces a structural water crisis unlike almost any other nation — no rivers, minimal rainfall, and a population and economy that demand hundreds of times more water than nature provides. The country has the financial resources and institutional capacity to address this challenge, but bold policy reform — particularly on pricing and wastewater reuse — is just as critical as continued infrastructure investment.</a:t>
            </a:r>
            <a:endParaRPr lang="en-US" sz="9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EF3BB-F97A-89C0-0DE9-5EAE19161718}"/>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5D6DB0A5-E1C3-F48A-2E7C-E7C1E49D3A74}"/>
              </a:ext>
            </a:extLst>
          </p:cNvPr>
          <p:cNvSpPr/>
          <p:nvPr/>
        </p:nvSpPr>
        <p:spPr>
          <a:xfrm>
            <a:off x="0" y="0"/>
            <a:ext cx="9144000" cy="685800"/>
          </a:xfrm>
          <a:prstGeom prst="rect">
            <a:avLst/>
          </a:prstGeom>
          <a:solidFill>
            <a:srgbClr val="1A5C5C"/>
          </a:solidFill>
          <a:ln/>
        </p:spPr>
        <p:txBody>
          <a:bodyPr/>
          <a:lstStyle/>
          <a:p>
            <a:endParaRPr lang="en-QA"/>
          </a:p>
        </p:txBody>
      </p:sp>
      <p:sp>
        <p:nvSpPr>
          <p:cNvPr id="3" name="Text 1">
            <a:extLst>
              <a:ext uri="{FF2B5EF4-FFF2-40B4-BE49-F238E27FC236}">
                <a16:creationId xmlns:a16="http://schemas.microsoft.com/office/drawing/2014/main" id="{02BB7F35-4C40-E605-3817-E0C367BDA760}"/>
              </a:ext>
            </a:extLst>
          </p:cNvPr>
          <p:cNvSpPr/>
          <p:nvPr/>
        </p:nvSpPr>
        <p:spPr>
          <a:xfrm>
            <a:off x="2990334" y="0"/>
            <a:ext cx="5879345" cy="685800"/>
          </a:xfrm>
          <a:prstGeom prst="rect">
            <a:avLst/>
          </a:prstGeom>
          <a:noFill/>
          <a:ln/>
        </p:spPr>
        <p:txBody>
          <a:bodyPr wrap="square" lIns="0" tIns="0" rIns="0" bIns="0" rtlCol="0" anchor="ctr"/>
          <a:lstStyle/>
          <a:p>
            <a:pPr marL="0" indent="0">
              <a:buNone/>
            </a:pPr>
            <a:r>
              <a:rPr lang="en-US" sz="1700" b="1" dirty="0">
                <a:solidFill>
                  <a:srgbClr val="FFFFFF"/>
                </a:solidFill>
                <a:latin typeface="Calibri" pitchFamily="34" charset="0"/>
                <a:ea typeface="Calibri" pitchFamily="34" charset="-122"/>
                <a:cs typeface="Calibri" pitchFamily="34" charset="-120"/>
              </a:rPr>
              <a:t>DISCUSSION QUESTION</a:t>
            </a:r>
            <a:endParaRPr lang="en-US" sz="1700" dirty="0"/>
          </a:p>
        </p:txBody>
      </p:sp>
      <p:sp>
        <p:nvSpPr>
          <p:cNvPr id="24" name="Shape 22">
            <a:extLst>
              <a:ext uri="{FF2B5EF4-FFF2-40B4-BE49-F238E27FC236}">
                <a16:creationId xmlns:a16="http://schemas.microsoft.com/office/drawing/2014/main" id="{5AC2ED9D-05A8-454A-85FA-C2B9B4E5FBCA}"/>
              </a:ext>
            </a:extLst>
          </p:cNvPr>
          <p:cNvSpPr/>
          <p:nvPr/>
        </p:nvSpPr>
        <p:spPr>
          <a:xfrm>
            <a:off x="310896" y="1318053"/>
            <a:ext cx="8595360" cy="1392195"/>
          </a:xfrm>
          <a:prstGeom prst="rect">
            <a:avLst/>
          </a:prstGeom>
          <a:solidFill>
            <a:srgbClr val="E8E0D5"/>
          </a:solidFill>
          <a:ln w="3810">
            <a:solidFill>
              <a:srgbClr val="E8E0D5"/>
            </a:solidFill>
            <a:prstDash val="solid"/>
          </a:ln>
        </p:spPr>
        <p:txBody>
          <a:bodyPr/>
          <a:lstStyle/>
          <a:p>
            <a:endParaRPr lang="en-QA" dirty="0"/>
          </a:p>
        </p:txBody>
      </p:sp>
      <p:sp>
        <p:nvSpPr>
          <p:cNvPr id="25" name="Shape 23">
            <a:extLst>
              <a:ext uri="{FF2B5EF4-FFF2-40B4-BE49-F238E27FC236}">
                <a16:creationId xmlns:a16="http://schemas.microsoft.com/office/drawing/2014/main" id="{36A84B8F-3256-6C6D-9981-F9BF611ACF2D}"/>
              </a:ext>
            </a:extLst>
          </p:cNvPr>
          <p:cNvSpPr/>
          <p:nvPr/>
        </p:nvSpPr>
        <p:spPr>
          <a:xfrm>
            <a:off x="292607" y="1548095"/>
            <a:ext cx="45719" cy="964445"/>
          </a:xfrm>
          <a:prstGeom prst="rect">
            <a:avLst/>
          </a:prstGeom>
          <a:solidFill>
            <a:srgbClr val="1A5C5C"/>
          </a:solidFill>
          <a:ln/>
        </p:spPr>
        <p:txBody>
          <a:bodyPr/>
          <a:lstStyle/>
          <a:p>
            <a:endParaRPr lang="en-QA"/>
          </a:p>
        </p:txBody>
      </p:sp>
      <p:sp>
        <p:nvSpPr>
          <p:cNvPr id="26" name="Text 24">
            <a:extLst>
              <a:ext uri="{FF2B5EF4-FFF2-40B4-BE49-F238E27FC236}">
                <a16:creationId xmlns:a16="http://schemas.microsoft.com/office/drawing/2014/main" id="{741B16E5-88F8-184E-C086-41DDF265F780}"/>
              </a:ext>
            </a:extLst>
          </p:cNvPr>
          <p:cNvSpPr/>
          <p:nvPr/>
        </p:nvSpPr>
        <p:spPr>
          <a:xfrm>
            <a:off x="935405" y="1420080"/>
            <a:ext cx="7512087" cy="1092460"/>
          </a:xfrm>
          <a:prstGeom prst="rect">
            <a:avLst/>
          </a:prstGeom>
          <a:noFill/>
          <a:ln/>
        </p:spPr>
        <p:txBody>
          <a:bodyPr wrap="square" lIns="0" tIns="0" rIns="0" bIns="0" rtlCol="0" anchor="ctr"/>
          <a:lstStyle/>
          <a:p>
            <a:r>
              <a:rPr lang="en-US" sz="2800" b="1" dirty="0">
                <a:solidFill>
                  <a:srgbClr val="1A5C5C"/>
                </a:solidFill>
                <a:latin typeface="Calibri" pitchFamily="34" charset="0"/>
                <a:ea typeface="Calibri" pitchFamily="34" charset="-122"/>
                <a:cs typeface="Calibri" pitchFamily="34" charset="-120"/>
              </a:rPr>
              <a:t>Would people in Qatar actually change their water usage habits if water prices increased?</a:t>
            </a:r>
            <a:endParaRPr lang="en-US" sz="2800" dirty="0"/>
          </a:p>
        </p:txBody>
      </p:sp>
    </p:spTree>
    <p:extLst>
      <p:ext uri="{BB962C8B-B14F-4D97-AF65-F5344CB8AC3E}">
        <p14:creationId xmlns:p14="http://schemas.microsoft.com/office/powerpoint/2010/main" val="911339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2">
    <p:bg>
      <p:bgPr>
        <a:solidFill>
          <a:srgbClr val="FAF6F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5C1A1A"/>
          </a:solidFill>
          <a:ln/>
        </p:spPr>
        <p:txBody>
          <a:bodyPr/>
          <a:lstStyle/>
          <a:p>
            <a:endParaRPr lang="en-QA"/>
          </a:p>
        </p:txBody>
      </p:sp>
      <p:sp>
        <p:nvSpPr>
          <p:cNvPr id="3" name="Text 1"/>
          <p:cNvSpPr/>
          <p:nvPr/>
        </p:nvSpPr>
        <p:spPr>
          <a:xfrm>
            <a:off x="274320" y="0"/>
            <a:ext cx="8595360" cy="685800"/>
          </a:xfrm>
          <a:prstGeom prst="rect">
            <a:avLst/>
          </a:prstGeom>
          <a:noFill/>
          <a:ln/>
        </p:spPr>
        <p:txBody>
          <a:bodyPr wrap="square" lIns="0" tIns="0" rIns="0" bIns="0"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REFERENCES</a:t>
            </a:r>
            <a:endParaRPr lang="en-US" sz="1800" dirty="0"/>
          </a:p>
        </p:txBody>
      </p:sp>
      <p:sp>
        <p:nvSpPr>
          <p:cNvPr id="6" name="Text 4"/>
          <p:cNvSpPr/>
          <p:nvPr/>
        </p:nvSpPr>
        <p:spPr>
          <a:xfrm>
            <a:off x="274320" y="980755"/>
            <a:ext cx="8092440" cy="3685838"/>
          </a:xfrm>
          <a:prstGeom prst="rect">
            <a:avLst/>
          </a:prstGeom>
          <a:noFill/>
          <a:ln/>
        </p:spPr>
        <p:txBody>
          <a:bodyPr wrap="square" lIns="0" tIns="0" rIns="0" bIns="0" rtlCol="0" anchor="ctr"/>
          <a:lstStyle/>
          <a:p>
            <a:r>
              <a:rPr lang="en-US" sz="1100" dirty="0"/>
              <a:t>	</a:t>
            </a:r>
            <a:r>
              <a:rPr lang="en-US" sz="1100" dirty="0" err="1"/>
              <a:t>Baalousha</a:t>
            </a:r>
            <a:r>
              <a:rPr lang="en-US" sz="1100" dirty="0"/>
              <a:t>, Husam Musa, and Omar K. M. </a:t>
            </a:r>
            <a:r>
              <a:rPr lang="en-US" sz="1100" dirty="0" err="1"/>
              <a:t>Ouda</a:t>
            </a:r>
            <a:r>
              <a:rPr lang="en-US" sz="1100" dirty="0"/>
              <a:t>. “Domestic Water Demand Challenges in Qatar.” </a:t>
            </a:r>
            <a:r>
              <a:rPr lang="en-US" sz="1100" i="1" dirty="0"/>
              <a:t>Arabian Journal of Geosciences</a:t>
            </a:r>
            <a:r>
              <a:rPr lang="en-US" sz="1100" dirty="0"/>
              <a:t>, vol. 10, no. 24, 2017, p. 537.</a:t>
            </a:r>
          </a:p>
          <a:p>
            <a:r>
              <a:rPr lang="en-US" sz="1100" dirty="0"/>
              <a:t>	</a:t>
            </a:r>
          </a:p>
          <a:p>
            <a:r>
              <a:rPr lang="en-US" sz="1100" dirty="0"/>
              <a:t>	Darwish, Mohamed A., and Rabi </a:t>
            </a:r>
            <a:r>
              <a:rPr lang="en-US" sz="1100" dirty="0" err="1"/>
              <a:t>Mohtar</a:t>
            </a:r>
            <a:r>
              <a:rPr lang="en-US" sz="1100" dirty="0"/>
              <a:t>. “Qatar Water Challenges.” </a:t>
            </a:r>
            <a:r>
              <a:rPr lang="en-US" sz="1100" i="1" dirty="0"/>
              <a:t>Desalination and Water Treatment</a:t>
            </a:r>
            <a:r>
              <a:rPr lang="en-US" sz="1100" dirty="0"/>
              <a:t>, vol. 51, no. 1–3, 2013, pp. 75–86.</a:t>
            </a:r>
          </a:p>
          <a:p>
            <a:r>
              <a:rPr lang="en-US" sz="1100" dirty="0"/>
              <a:t>	</a:t>
            </a:r>
          </a:p>
          <a:p>
            <a:r>
              <a:rPr lang="en-US" sz="1100" dirty="0"/>
              <a:t>	Darwish, Mohamed A., et al. “The Role of Energy to Solve Water Scarcity in Qatar.” </a:t>
            </a:r>
            <a:r>
              <a:rPr lang="en-US" sz="1100" i="1" dirty="0"/>
              <a:t>Desalination and Water Treatment</a:t>
            </a:r>
            <a:r>
              <a:rPr lang="en-US" sz="1100" dirty="0"/>
              <a:t>, vol. 57, no. 40, 2016, pp. 18639–18667.</a:t>
            </a:r>
          </a:p>
          <a:p>
            <a:r>
              <a:rPr lang="en-US" sz="1100" i="1" dirty="0"/>
              <a:t>	</a:t>
            </a:r>
          </a:p>
          <a:p>
            <a:r>
              <a:rPr lang="en-US" sz="1100" i="1" dirty="0"/>
              <a:t>	</a:t>
            </a:r>
            <a:r>
              <a:rPr lang="en-US" sz="1100" i="1" dirty="0" err="1"/>
              <a:t>Kahramaa</a:t>
            </a:r>
            <a:r>
              <a:rPr lang="en-US" sz="1100" i="1" dirty="0"/>
              <a:t> Annual Statistics Report 2022</a:t>
            </a:r>
            <a:r>
              <a:rPr lang="en-US" sz="1100" dirty="0"/>
              <a:t>. </a:t>
            </a:r>
            <a:r>
              <a:rPr lang="en-US" sz="1100" dirty="0">
                <a:hlinkClick r:id="rId3"/>
              </a:rPr>
              <a:t>Kahramaa Official Website</a:t>
            </a:r>
            <a:r>
              <a:rPr lang="en-US" sz="1100" dirty="0"/>
              <a:t>, 2022. Accessed 11 May 2026.</a:t>
            </a:r>
          </a:p>
          <a:p>
            <a:endParaRPr lang="en-US" sz="1100" dirty="0"/>
          </a:p>
          <a:p>
            <a:r>
              <a:rPr lang="en-US" sz="1100" dirty="0"/>
              <a:t>	“Pearling, a National Heritage.” </a:t>
            </a:r>
            <a:r>
              <a:rPr lang="en-US" sz="1100" dirty="0">
                <a:hlinkClick r:id="rId4"/>
              </a:rPr>
              <a:t>Hamad Bin Khalifa University</a:t>
            </a:r>
            <a:r>
              <a:rPr lang="en-US" sz="1100" dirty="0"/>
              <a:t>. Accessed 13 May 2026.</a:t>
            </a:r>
          </a:p>
          <a:p>
            <a:r>
              <a:rPr lang="en-US" sz="1100" dirty="0"/>
              <a:t>	</a:t>
            </a:r>
          </a:p>
          <a:p>
            <a:r>
              <a:rPr lang="en-US" sz="1100" dirty="0"/>
              <a:t>	Saif, Omar, Toufic Mezher, and Hassan A. Arafat. “Water Security in the GCC Countries: Challenges and Opportunities.” </a:t>
            </a:r>
            <a:r>
              <a:rPr lang="en-US" sz="1100" i="1" dirty="0"/>
              <a:t>Journal of Environmental Studies and Sciences</a:t>
            </a:r>
            <a:r>
              <a:rPr lang="en-US" sz="1100" dirty="0"/>
              <a:t>, vol. 4, no. 4, 2014, pp. 329–346.</a:t>
            </a:r>
          </a:p>
          <a:p>
            <a:endParaRPr lang="en-US" sz="1100" dirty="0"/>
          </a:p>
          <a:p>
            <a:r>
              <a:rPr lang="en-US" sz="1100" dirty="0"/>
              <a:t>	“The City and the Sea.” </a:t>
            </a:r>
            <a:r>
              <a:rPr lang="en-US" sz="1100" dirty="0">
                <a:hlinkClick r:id="rId5"/>
              </a:rPr>
              <a:t>Georgetown University in Qatar – Environmental History of Doha</a:t>
            </a:r>
            <a:r>
              <a:rPr lang="en-US" sz="1100" dirty="0"/>
              <a:t>. Accessed 13 May 2026.</a:t>
            </a:r>
          </a:p>
          <a:p>
            <a:r>
              <a:rPr lang="en-US" sz="1100" dirty="0"/>
              <a:t>	</a:t>
            </a:r>
          </a:p>
          <a:p>
            <a:r>
              <a:rPr lang="en-US" sz="1100" dirty="0"/>
              <a:t>	Water Risk Atlas. </a:t>
            </a:r>
            <a:r>
              <a:rPr lang="en-US" sz="1100" i="1" dirty="0"/>
              <a:t>World Resources Institute</a:t>
            </a:r>
            <a:r>
              <a:rPr lang="en-US" sz="1100" dirty="0"/>
              <a:t>, Aqueduct, 2030, </a:t>
            </a:r>
            <a:r>
              <a:rPr lang="en-US" sz="1100" dirty="0">
                <a:hlinkClick r:id="rId6"/>
              </a:rPr>
              <a:t>World Resources Institute Aqueduct Water Risk Atlas</a:t>
            </a:r>
            <a:r>
              <a:rPr lang="en-US" sz="1100" dirty="0"/>
              <a:t>. Accessed 11 May 2026.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AF6F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5C1A1A"/>
          </a:solidFill>
          <a:ln/>
        </p:spPr>
        <p:txBody>
          <a:bodyPr/>
          <a:lstStyle/>
          <a:p>
            <a:endParaRPr lang="en-QA"/>
          </a:p>
        </p:txBody>
      </p:sp>
      <p:sp>
        <p:nvSpPr>
          <p:cNvPr id="3" name="Text 1"/>
          <p:cNvSpPr/>
          <p:nvPr/>
        </p:nvSpPr>
        <p:spPr>
          <a:xfrm>
            <a:off x="274320" y="0"/>
            <a:ext cx="8595360" cy="685800"/>
          </a:xfrm>
          <a:prstGeom prst="rect">
            <a:avLst/>
          </a:prstGeom>
          <a:noFill/>
          <a:ln/>
        </p:spPr>
        <p:txBody>
          <a:bodyPr wrap="square" lIns="0" tIns="0" rIns="0" bIns="0"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INTRODUCTION: QATAR AT A GLANCE</a:t>
            </a:r>
            <a:endParaRPr lang="en-US" sz="1800" dirty="0"/>
          </a:p>
        </p:txBody>
      </p:sp>
      <p:sp>
        <p:nvSpPr>
          <p:cNvPr id="4" name="Shape 2"/>
          <p:cNvSpPr/>
          <p:nvPr/>
        </p:nvSpPr>
        <p:spPr>
          <a:xfrm>
            <a:off x="274320" y="914400"/>
            <a:ext cx="5303520" cy="530352"/>
          </a:xfrm>
          <a:prstGeom prst="rect">
            <a:avLst/>
          </a:prstGeom>
          <a:solidFill>
            <a:srgbClr val="FFFFFF"/>
          </a:solidFill>
          <a:ln w="6350">
            <a:solidFill>
              <a:srgbClr val="E8E0D5"/>
            </a:solidFill>
            <a:prstDash val="solid"/>
          </a:ln>
        </p:spPr>
        <p:txBody>
          <a:bodyPr/>
          <a:lstStyle/>
          <a:p>
            <a:endParaRPr lang="en-QA"/>
          </a:p>
        </p:txBody>
      </p:sp>
      <p:sp>
        <p:nvSpPr>
          <p:cNvPr id="5" name="Text 3"/>
          <p:cNvSpPr/>
          <p:nvPr/>
        </p:nvSpPr>
        <p:spPr>
          <a:xfrm>
            <a:off x="365760" y="960120"/>
            <a:ext cx="1371600" cy="438912"/>
          </a:xfrm>
          <a:prstGeom prst="rect">
            <a:avLst/>
          </a:prstGeom>
          <a:noFill/>
          <a:ln/>
        </p:spPr>
        <p:txBody>
          <a:bodyPr wrap="square" lIns="0" tIns="0" rIns="0" bIns="0" rtlCol="0" anchor="ctr"/>
          <a:lstStyle/>
          <a:p>
            <a:pPr marL="0" indent="0">
              <a:buNone/>
            </a:pPr>
            <a:r>
              <a:rPr lang="en-US" sz="1100" b="1" dirty="0">
                <a:solidFill>
                  <a:srgbClr val="5C1A1A"/>
                </a:solidFill>
                <a:latin typeface="Calibri" pitchFamily="34" charset="0"/>
                <a:ea typeface="Calibri" pitchFamily="34" charset="-122"/>
                <a:cs typeface="Calibri" pitchFamily="34" charset="-120"/>
              </a:rPr>
              <a:t>  Location:</a:t>
            </a:r>
            <a:endParaRPr lang="en-US" sz="1100" dirty="0"/>
          </a:p>
        </p:txBody>
      </p:sp>
      <p:sp>
        <p:nvSpPr>
          <p:cNvPr id="6" name="Text 4"/>
          <p:cNvSpPr/>
          <p:nvPr/>
        </p:nvSpPr>
        <p:spPr>
          <a:xfrm>
            <a:off x="1691640" y="960120"/>
            <a:ext cx="3749040" cy="438912"/>
          </a:xfrm>
          <a:prstGeom prst="rect">
            <a:avLst/>
          </a:prstGeom>
          <a:noFill/>
          <a:ln/>
        </p:spPr>
        <p:txBody>
          <a:bodyPr wrap="square" lIns="0" tIns="0" rIns="0" bIns="0" rtlCol="0" anchor="ctr"/>
          <a:lstStyle/>
          <a:p>
            <a:pPr marL="0" indent="0">
              <a:buNone/>
            </a:pPr>
            <a:r>
              <a:rPr lang="en-US" sz="1100" dirty="0">
                <a:solidFill>
                  <a:srgbClr val="2D2D2D"/>
                </a:solidFill>
                <a:latin typeface="Calibri" pitchFamily="34" charset="0"/>
                <a:ea typeface="Calibri" pitchFamily="34" charset="-122"/>
                <a:cs typeface="Calibri" pitchFamily="34" charset="-120"/>
              </a:rPr>
              <a:t>Peninsula in the Arabian Gulf</a:t>
            </a:r>
            <a:endParaRPr lang="en-US" sz="1100" dirty="0"/>
          </a:p>
        </p:txBody>
      </p:sp>
      <p:sp>
        <p:nvSpPr>
          <p:cNvPr id="7" name="Shape 5"/>
          <p:cNvSpPr/>
          <p:nvPr/>
        </p:nvSpPr>
        <p:spPr>
          <a:xfrm>
            <a:off x="274320" y="1536192"/>
            <a:ext cx="5303520" cy="530352"/>
          </a:xfrm>
          <a:prstGeom prst="rect">
            <a:avLst/>
          </a:prstGeom>
          <a:solidFill>
            <a:srgbClr val="E8E0D5"/>
          </a:solidFill>
          <a:ln w="6350">
            <a:solidFill>
              <a:srgbClr val="E8E0D5"/>
            </a:solidFill>
            <a:prstDash val="solid"/>
          </a:ln>
        </p:spPr>
        <p:txBody>
          <a:bodyPr/>
          <a:lstStyle/>
          <a:p>
            <a:endParaRPr lang="en-QA" dirty="0"/>
          </a:p>
        </p:txBody>
      </p:sp>
      <p:sp>
        <p:nvSpPr>
          <p:cNvPr id="8" name="Text 6"/>
          <p:cNvSpPr/>
          <p:nvPr/>
        </p:nvSpPr>
        <p:spPr>
          <a:xfrm>
            <a:off x="365760" y="1581912"/>
            <a:ext cx="1371600" cy="438912"/>
          </a:xfrm>
          <a:prstGeom prst="rect">
            <a:avLst/>
          </a:prstGeom>
          <a:noFill/>
          <a:ln/>
        </p:spPr>
        <p:txBody>
          <a:bodyPr wrap="square" lIns="0" tIns="0" rIns="0" bIns="0" rtlCol="0" anchor="ctr"/>
          <a:lstStyle/>
          <a:p>
            <a:pPr marL="0" indent="0">
              <a:buNone/>
            </a:pPr>
            <a:r>
              <a:rPr lang="en-US" sz="1100" b="1" dirty="0">
                <a:solidFill>
                  <a:srgbClr val="5C1A1A"/>
                </a:solidFill>
                <a:latin typeface="Calibri" pitchFamily="34" charset="0"/>
                <a:ea typeface="Calibri" pitchFamily="34" charset="-122"/>
                <a:cs typeface="Calibri" pitchFamily="34" charset="-120"/>
              </a:rPr>
              <a:t>  Area:</a:t>
            </a:r>
            <a:endParaRPr lang="en-US" sz="1100" dirty="0"/>
          </a:p>
        </p:txBody>
      </p:sp>
      <p:sp>
        <p:nvSpPr>
          <p:cNvPr id="9" name="Text 7"/>
          <p:cNvSpPr/>
          <p:nvPr/>
        </p:nvSpPr>
        <p:spPr>
          <a:xfrm>
            <a:off x="1691640" y="1581912"/>
            <a:ext cx="3749040" cy="438912"/>
          </a:xfrm>
          <a:prstGeom prst="rect">
            <a:avLst/>
          </a:prstGeom>
          <a:noFill/>
          <a:ln/>
        </p:spPr>
        <p:txBody>
          <a:bodyPr wrap="square" lIns="0" tIns="0" rIns="0" bIns="0" rtlCol="0" anchor="ctr"/>
          <a:lstStyle/>
          <a:p>
            <a:pPr marL="0" indent="0">
              <a:buNone/>
            </a:pPr>
            <a:r>
              <a:rPr lang="en-US" sz="1100" dirty="0">
                <a:solidFill>
                  <a:srgbClr val="2D2D2D"/>
                </a:solidFill>
                <a:latin typeface="Calibri" pitchFamily="34" charset="0"/>
                <a:ea typeface="Calibri" pitchFamily="34" charset="-122"/>
                <a:cs typeface="Calibri" pitchFamily="34" charset="-120"/>
              </a:rPr>
              <a:t>11,586 km²</a:t>
            </a:r>
            <a:endParaRPr lang="en-US" sz="1100" dirty="0"/>
          </a:p>
        </p:txBody>
      </p:sp>
      <p:sp>
        <p:nvSpPr>
          <p:cNvPr id="10" name="Shape 8"/>
          <p:cNvSpPr/>
          <p:nvPr/>
        </p:nvSpPr>
        <p:spPr>
          <a:xfrm>
            <a:off x="274320" y="2157984"/>
            <a:ext cx="5303520" cy="530352"/>
          </a:xfrm>
          <a:prstGeom prst="rect">
            <a:avLst/>
          </a:prstGeom>
          <a:solidFill>
            <a:srgbClr val="FFFFFF"/>
          </a:solidFill>
          <a:ln w="6350">
            <a:solidFill>
              <a:srgbClr val="E8E0D5"/>
            </a:solidFill>
            <a:prstDash val="solid"/>
          </a:ln>
        </p:spPr>
        <p:txBody>
          <a:bodyPr/>
          <a:lstStyle/>
          <a:p>
            <a:endParaRPr lang="en-QA"/>
          </a:p>
        </p:txBody>
      </p:sp>
      <p:sp>
        <p:nvSpPr>
          <p:cNvPr id="11" name="Text 9"/>
          <p:cNvSpPr/>
          <p:nvPr/>
        </p:nvSpPr>
        <p:spPr>
          <a:xfrm>
            <a:off x="365760" y="2203704"/>
            <a:ext cx="1371600" cy="438912"/>
          </a:xfrm>
          <a:prstGeom prst="rect">
            <a:avLst/>
          </a:prstGeom>
          <a:noFill/>
          <a:ln/>
        </p:spPr>
        <p:txBody>
          <a:bodyPr wrap="square" lIns="0" tIns="0" rIns="0" bIns="0" rtlCol="0" anchor="ctr"/>
          <a:lstStyle/>
          <a:p>
            <a:pPr marL="0" indent="0">
              <a:buNone/>
            </a:pPr>
            <a:r>
              <a:rPr lang="en-US" sz="1100" b="1" dirty="0">
                <a:solidFill>
                  <a:srgbClr val="5C1A1A"/>
                </a:solidFill>
                <a:latin typeface="Calibri" pitchFamily="34" charset="0"/>
                <a:ea typeface="Calibri" pitchFamily="34" charset="-122"/>
                <a:cs typeface="Calibri" pitchFamily="34" charset="-120"/>
              </a:rPr>
              <a:t>Population:</a:t>
            </a:r>
            <a:endParaRPr lang="en-US" sz="1100" dirty="0"/>
          </a:p>
        </p:txBody>
      </p:sp>
      <p:sp>
        <p:nvSpPr>
          <p:cNvPr id="12" name="Text 10"/>
          <p:cNvSpPr/>
          <p:nvPr/>
        </p:nvSpPr>
        <p:spPr>
          <a:xfrm>
            <a:off x="1691640" y="2203704"/>
            <a:ext cx="3749040" cy="438912"/>
          </a:xfrm>
          <a:prstGeom prst="rect">
            <a:avLst/>
          </a:prstGeom>
          <a:noFill/>
          <a:ln/>
        </p:spPr>
        <p:txBody>
          <a:bodyPr wrap="square" lIns="0" tIns="0" rIns="0" bIns="0" rtlCol="0" anchor="ctr"/>
          <a:lstStyle/>
          <a:p>
            <a:pPr marL="0" indent="0">
              <a:buNone/>
            </a:pPr>
            <a:r>
              <a:rPr lang="en-US" sz="1100" dirty="0">
                <a:solidFill>
                  <a:srgbClr val="2D2D2D"/>
                </a:solidFill>
                <a:latin typeface="Calibri" pitchFamily="34" charset="0"/>
                <a:ea typeface="Calibri" pitchFamily="34" charset="-122"/>
                <a:cs typeface="Calibri" pitchFamily="34" charset="-120"/>
              </a:rPr>
              <a:t>~3.37 million (2026) — up from 50,000 in 1960</a:t>
            </a:r>
            <a:endParaRPr lang="en-US" sz="1100" dirty="0"/>
          </a:p>
        </p:txBody>
      </p:sp>
      <p:sp>
        <p:nvSpPr>
          <p:cNvPr id="13" name="Shape 11"/>
          <p:cNvSpPr/>
          <p:nvPr/>
        </p:nvSpPr>
        <p:spPr>
          <a:xfrm>
            <a:off x="274320" y="2779776"/>
            <a:ext cx="5303520" cy="530352"/>
          </a:xfrm>
          <a:prstGeom prst="rect">
            <a:avLst/>
          </a:prstGeom>
          <a:solidFill>
            <a:srgbClr val="E8E0D5"/>
          </a:solidFill>
          <a:ln w="6350">
            <a:solidFill>
              <a:srgbClr val="E8E0D5"/>
            </a:solidFill>
            <a:prstDash val="solid"/>
          </a:ln>
        </p:spPr>
        <p:txBody>
          <a:bodyPr/>
          <a:lstStyle/>
          <a:p>
            <a:endParaRPr lang="en-QA"/>
          </a:p>
        </p:txBody>
      </p:sp>
      <p:sp>
        <p:nvSpPr>
          <p:cNvPr id="14" name="Text 12"/>
          <p:cNvSpPr/>
          <p:nvPr/>
        </p:nvSpPr>
        <p:spPr>
          <a:xfrm>
            <a:off x="365760" y="2825496"/>
            <a:ext cx="1371600" cy="438912"/>
          </a:xfrm>
          <a:prstGeom prst="rect">
            <a:avLst/>
          </a:prstGeom>
          <a:noFill/>
          <a:ln/>
        </p:spPr>
        <p:txBody>
          <a:bodyPr wrap="square" lIns="0" tIns="0" rIns="0" bIns="0" rtlCol="0" anchor="ctr"/>
          <a:lstStyle/>
          <a:p>
            <a:pPr marL="0" indent="0">
              <a:buNone/>
            </a:pPr>
            <a:r>
              <a:rPr lang="en-US" sz="1100" b="1" dirty="0">
                <a:solidFill>
                  <a:srgbClr val="5C1A1A"/>
                </a:solidFill>
                <a:latin typeface="Calibri" pitchFamily="34" charset="0"/>
                <a:ea typeface="Calibri" pitchFamily="34" charset="-122"/>
                <a:cs typeface="Calibri" pitchFamily="34" charset="-120"/>
              </a:rPr>
              <a:t>Rainfall:</a:t>
            </a:r>
            <a:endParaRPr lang="en-US" sz="1100" dirty="0"/>
          </a:p>
        </p:txBody>
      </p:sp>
      <p:sp>
        <p:nvSpPr>
          <p:cNvPr id="15" name="Text 13"/>
          <p:cNvSpPr/>
          <p:nvPr/>
        </p:nvSpPr>
        <p:spPr>
          <a:xfrm>
            <a:off x="1691640" y="2825496"/>
            <a:ext cx="3749040" cy="438912"/>
          </a:xfrm>
          <a:prstGeom prst="rect">
            <a:avLst/>
          </a:prstGeom>
          <a:noFill/>
          <a:ln/>
        </p:spPr>
        <p:txBody>
          <a:bodyPr wrap="square" lIns="0" tIns="0" rIns="0" bIns="0" rtlCol="0" anchor="ctr"/>
          <a:lstStyle/>
          <a:p>
            <a:pPr marL="0" indent="0">
              <a:buNone/>
            </a:pPr>
            <a:r>
              <a:rPr lang="en-US" sz="1100" dirty="0">
                <a:solidFill>
                  <a:srgbClr val="2D2D2D"/>
                </a:solidFill>
                <a:latin typeface="Calibri" pitchFamily="34" charset="0"/>
                <a:ea typeface="Calibri" pitchFamily="34" charset="-122"/>
                <a:cs typeface="Calibri" pitchFamily="34" charset="-120"/>
              </a:rPr>
              <a:t>~80 mm/year average — one of the lowest on Earth</a:t>
            </a:r>
            <a:endParaRPr lang="en-US" sz="1100" dirty="0"/>
          </a:p>
        </p:txBody>
      </p:sp>
      <p:sp>
        <p:nvSpPr>
          <p:cNvPr id="16" name="Shape 14"/>
          <p:cNvSpPr/>
          <p:nvPr/>
        </p:nvSpPr>
        <p:spPr>
          <a:xfrm>
            <a:off x="274320" y="3401568"/>
            <a:ext cx="5303520" cy="530352"/>
          </a:xfrm>
          <a:prstGeom prst="rect">
            <a:avLst/>
          </a:prstGeom>
          <a:solidFill>
            <a:srgbClr val="FFFFFF"/>
          </a:solidFill>
          <a:ln w="6350">
            <a:solidFill>
              <a:srgbClr val="E8E0D5"/>
            </a:solidFill>
            <a:prstDash val="solid"/>
          </a:ln>
        </p:spPr>
        <p:txBody>
          <a:bodyPr/>
          <a:lstStyle/>
          <a:p>
            <a:endParaRPr lang="en-QA"/>
          </a:p>
        </p:txBody>
      </p:sp>
      <p:sp>
        <p:nvSpPr>
          <p:cNvPr id="17" name="Text 15"/>
          <p:cNvSpPr/>
          <p:nvPr/>
        </p:nvSpPr>
        <p:spPr>
          <a:xfrm>
            <a:off x="365760" y="3447288"/>
            <a:ext cx="1371600" cy="438912"/>
          </a:xfrm>
          <a:prstGeom prst="rect">
            <a:avLst/>
          </a:prstGeom>
          <a:noFill/>
          <a:ln/>
        </p:spPr>
        <p:txBody>
          <a:bodyPr wrap="square" lIns="0" tIns="0" rIns="0" bIns="0" rtlCol="0" anchor="ctr"/>
          <a:lstStyle/>
          <a:p>
            <a:pPr marL="0" indent="0">
              <a:buNone/>
            </a:pPr>
            <a:r>
              <a:rPr lang="en-US" sz="1100" b="1" dirty="0">
                <a:solidFill>
                  <a:srgbClr val="5C1A1A"/>
                </a:solidFill>
                <a:latin typeface="Calibri" pitchFamily="34" charset="0"/>
                <a:ea typeface="Calibri" pitchFamily="34" charset="-122"/>
                <a:cs typeface="Calibri" pitchFamily="34" charset="-120"/>
              </a:rPr>
              <a:t>Evaporation:</a:t>
            </a:r>
            <a:endParaRPr lang="en-US" sz="1100" dirty="0"/>
          </a:p>
        </p:txBody>
      </p:sp>
      <p:sp>
        <p:nvSpPr>
          <p:cNvPr id="18" name="Text 16"/>
          <p:cNvSpPr/>
          <p:nvPr/>
        </p:nvSpPr>
        <p:spPr>
          <a:xfrm>
            <a:off x="1691640" y="3447288"/>
            <a:ext cx="3749040" cy="438912"/>
          </a:xfrm>
          <a:prstGeom prst="rect">
            <a:avLst/>
          </a:prstGeom>
          <a:noFill/>
          <a:ln/>
        </p:spPr>
        <p:txBody>
          <a:bodyPr wrap="square" lIns="0" tIns="0" rIns="0" bIns="0" rtlCol="0" anchor="ctr"/>
          <a:lstStyle/>
          <a:p>
            <a:pPr marL="0" indent="0">
              <a:buNone/>
            </a:pPr>
            <a:r>
              <a:rPr lang="en-US" sz="1100" dirty="0">
                <a:solidFill>
                  <a:srgbClr val="2D2D2D"/>
                </a:solidFill>
                <a:latin typeface="Calibri" pitchFamily="34" charset="0"/>
                <a:ea typeface="Calibri" pitchFamily="34" charset="-122"/>
                <a:cs typeface="Calibri" pitchFamily="34" charset="-120"/>
              </a:rPr>
              <a:t>Over 2,000 mm/year — 25× more than rainfall</a:t>
            </a:r>
            <a:endParaRPr lang="en-US" sz="1100" dirty="0"/>
          </a:p>
        </p:txBody>
      </p:sp>
      <p:sp>
        <p:nvSpPr>
          <p:cNvPr id="19" name="Shape 17"/>
          <p:cNvSpPr/>
          <p:nvPr/>
        </p:nvSpPr>
        <p:spPr>
          <a:xfrm>
            <a:off x="274320" y="4023360"/>
            <a:ext cx="5303520" cy="530352"/>
          </a:xfrm>
          <a:prstGeom prst="rect">
            <a:avLst/>
          </a:prstGeom>
          <a:solidFill>
            <a:srgbClr val="E8E0D5"/>
          </a:solidFill>
          <a:ln w="6350">
            <a:solidFill>
              <a:srgbClr val="E8E0D5"/>
            </a:solidFill>
            <a:prstDash val="solid"/>
          </a:ln>
        </p:spPr>
        <p:txBody>
          <a:bodyPr/>
          <a:lstStyle/>
          <a:p>
            <a:endParaRPr lang="en-QA"/>
          </a:p>
        </p:txBody>
      </p:sp>
      <p:sp>
        <p:nvSpPr>
          <p:cNvPr id="20" name="Text 18"/>
          <p:cNvSpPr/>
          <p:nvPr/>
        </p:nvSpPr>
        <p:spPr>
          <a:xfrm>
            <a:off x="365760" y="4069080"/>
            <a:ext cx="1371600" cy="438912"/>
          </a:xfrm>
          <a:prstGeom prst="rect">
            <a:avLst/>
          </a:prstGeom>
          <a:noFill/>
          <a:ln/>
        </p:spPr>
        <p:txBody>
          <a:bodyPr wrap="square" lIns="0" tIns="0" rIns="0" bIns="0" rtlCol="0" anchor="ctr"/>
          <a:lstStyle/>
          <a:p>
            <a:pPr marL="0" indent="0">
              <a:buNone/>
            </a:pPr>
            <a:r>
              <a:rPr lang="en-US" sz="1100" b="1" dirty="0">
                <a:solidFill>
                  <a:srgbClr val="5C1A1A"/>
                </a:solidFill>
                <a:latin typeface="Calibri" pitchFamily="34" charset="0"/>
                <a:ea typeface="Calibri" pitchFamily="34" charset="-122"/>
                <a:cs typeface="Calibri" pitchFamily="34" charset="-120"/>
              </a:rPr>
              <a:t> Economy:</a:t>
            </a:r>
            <a:endParaRPr lang="en-US" sz="1100" dirty="0"/>
          </a:p>
        </p:txBody>
      </p:sp>
      <p:sp>
        <p:nvSpPr>
          <p:cNvPr id="21" name="Text 19"/>
          <p:cNvSpPr/>
          <p:nvPr/>
        </p:nvSpPr>
        <p:spPr>
          <a:xfrm>
            <a:off x="1691640" y="4069080"/>
            <a:ext cx="3749040" cy="438912"/>
          </a:xfrm>
          <a:prstGeom prst="rect">
            <a:avLst/>
          </a:prstGeom>
          <a:noFill/>
          <a:ln/>
        </p:spPr>
        <p:txBody>
          <a:bodyPr wrap="square" lIns="0" tIns="0" rIns="0" bIns="0" rtlCol="0" anchor="ctr"/>
          <a:lstStyle/>
          <a:p>
            <a:pPr marL="0" indent="0">
              <a:buNone/>
            </a:pPr>
            <a:r>
              <a:rPr lang="en-US" sz="1100" dirty="0">
                <a:solidFill>
                  <a:srgbClr val="2D2D2D"/>
                </a:solidFill>
                <a:latin typeface="Calibri" pitchFamily="34" charset="0"/>
                <a:ea typeface="Calibri" pitchFamily="34" charset="-122"/>
                <a:cs typeface="Calibri" pitchFamily="34" charset="-120"/>
              </a:rPr>
              <a:t>One of the highest GDPs per capita in the world</a:t>
            </a:r>
            <a:endParaRPr lang="en-US" sz="1100" dirty="0"/>
          </a:p>
        </p:txBody>
      </p:sp>
      <p:sp>
        <p:nvSpPr>
          <p:cNvPr id="22" name="Shape 20"/>
          <p:cNvSpPr/>
          <p:nvPr/>
        </p:nvSpPr>
        <p:spPr>
          <a:xfrm>
            <a:off x="5852160" y="822960"/>
            <a:ext cx="3017520" cy="3931920"/>
          </a:xfrm>
          <a:prstGeom prst="rect">
            <a:avLst/>
          </a:prstGeom>
          <a:solidFill>
            <a:srgbClr val="5C1A1A"/>
          </a:solidFill>
          <a:ln w="19050">
            <a:solidFill>
              <a:srgbClr val="C9A84C"/>
            </a:solidFill>
            <a:prstDash val="solid"/>
          </a:ln>
        </p:spPr>
        <p:txBody>
          <a:bodyPr/>
          <a:lstStyle/>
          <a:p>
            <a:endParaRPr lang="en-QA"/>
          </a:p>
        </p:txBody>
      </p:sp>
      <p:sp>
        <p:nvSpPr>
          <p:cNvPr id="24" name="Text 22"/>
          <p:cNvSpPr/>
          <p:nvPr/>
        </p:nvSpPr>
        <p:spPr>
          <a:xfrm>
            <a:off x="5852160" y="822960"/>
            <a:ext cx="3017520" cy="411480"/>
          </a:xfrm>
          <a:prstGeom prst="rect">
            <a:avLst/>
          </a:prstGeom>
          <a:noFill/>
          <a:ln/>
        </p:spPr>
        <p:txBody>
          <a:bodyPr wrap="square" lIns="0" tIns="0" rIns="0" bIns="0" rtlCol="0" anchor="ctr"/>
          <a:lstStyle/>
          <a:p>
            <a:pPr marL="0" indent="0" algn="ctr">
              <a:buNone/>
            </a:pPr>
            <a:endParaRPr lang="en-US" sz="1200" dirty="0"/>
          </a:p>
        </p:txBody>
      </p:sp>
      <p:sp>
        <p:nvSpPr>
          <p:cNvPr id="25" name="Text 23"/>
          <p:cNvSpPr/>
          <p:nvPr/>
        </p:nvSpPr>
        <p:spPr>
          <a:xfrm>
            <a:off x="5943600" y="1325880"/>
            <a:ext cx="2834640" cy="1188720"/>
          </a:xfrm>
          <a:prstGeom prst="rect">
            <a:avLst/>
          </a:prstGeom>
          <a:noFill/>
          <a:ln/>
        </p:spPr>
        <p:txBody>
          <a:bodyPr wrap="square" lIns="0" tIns="0" rIns="0" bIns="0" rtlCol="0" anchor="ctr"/>
          <a:lstStyle/>
          <a:p>
            <a:pPr marL="0" indent="0" algn="ctr">
              <a:buNone/>
            </a:pPr>
            <a:r>
              <a:rPr lang="en-US" sz="2000" b="1" dirty="0">
                <a:solidFill>
                  <a:srgbClr val="FFFFFF"/>
                </a:solidFill>
                <a:latin typeface="Calibri" pitchFamily="34" charset="0"/>
                <a:ea typeface="Calibri" pitchFamily="34" charset="-122"/>
                <a:cs typeface="Calibri" pitchFamily="34" charset="-120"/>
              </a:rPr>
              <a:t>One of the</a:t>
            </a:r>
            <a:endParaRPr lang="en-US" sz="2000" dirty="0"/>
          </a:p>
          <a:p>
            <a:pPr marL="0" indent="0" algn="ctr">
              <a:buNone/>
            </a:pPr>
            <a:r>
              <a:rPr lang="en-US" sz="2000" b="1" dirty="0">
                <a:solidFill>
                  <a:srgbClr val="FFFFFF"/>
                </a:solidFill>
                <a:latin typeface="Calibri" pitchFamily="34" charset="0"/>
                <a:ea typeface="Calibri" pitchFamily="34" charset="-122"/>
                <a:cs typeface="Calibri" pitchFamily="34" charset="-120"/>
              </a:rPr>
              <a:t>RICHEST</a:t>
            </a:r>
            <a:endParaRPr lang="en-US" sz="2000" dirty="0"/>
          </a:p>
          <a:p>
            <a:pPr marL="0" indent="0" algn="ctr">
              <a:buNone/>
            </a:pPr>
            <a:r>
              <a:rPr lang="en-US" sz="2000" b="1" dirty="0">
                <a:solidFill>
                  <a:srgbClr val="FFFFFF"/>
                </a:solidFill>
                <a:latin typeface="Calibri" pitchFamily="34" charset="0"/>
                <a:ea typeface="Calibri" pitchFamily="34" charset="-122"/>
                <a:cs typeface="Calibri" pitchFamily="34" charset="-120"/>
              </a:rPr>
              <a:t>countries</a:t>
            </a:r>
            <a:endParaRPr lang="en-US" sz="2000" dirty="0"/>
          </a:p>
          <a:p>
            <a:pPr marL="0" indent="0" algn="ctr">
              <a:buNone/>
            </a:pPr>
            <a:r>
              <a:rPr lang="en-US" sz="2000" b="1" dirty="0">
                <a:solidFill>
                  <a:srgbClr val="FFFFFF"/>
                </a:solidFill>
                <a:latin typeface="Calibri" pitchFamily="34" charset="0"/>
                <a:ea typeface="Calibri" pitchFamily="34" charset="-122"/>
                <a:cs typeface="Calibri" pitchFamily="34" charset="-120"/>
              </a:rPr>
              <a:t>on Earth</a:t>
            </a:r>
            <a:endParaRPr lang="en-US" sz="2000" dirty="0"/>
          </a:p>
        </p:txBody>
      </p:sp>
      <p:sp>
        <p:nvSpPr>
          <p:cNvPr id="26" name="Shape 24"/>
          <p:cNvSpPr/>
          <p:nvPr/>
        </p:nvSpPr>
        <p:spPr>
          <a:xfrm>
            <a:off x="6583680" y="2560320"/>
            <a:ext cx="1463040" cy="36576"/>
          </a:xfrm>
          <a:prstGeom prst="rect">
            <a:avLst/>
          </a:prstGeom>
          <a:solidFill>
            <a:srgbClr val="C9A84C"/>
          </a:solidFill>
          <a:ln/>
        </p:spPr>
        <p:txBody>
          <a:bodyPr/>
          <a:lstStyle/>
          <a:p>
            <a:endParaRPr lang="en-QA"/>
          </a:p>
        </p:txBody>
      </p:sp>
      <p:sp>
        <p:nvSpPr>
          <p:cNvPr id="27" name="Text 25"/>
          <p:cNvSpPr/>
          <p:nvPr/>
        </p:nvSpPr>
        <p:spPr>
          <a:xfrm>
            <a:off x="5943600" y="2651760"/>
            <a:ext cx="2834640" cy="1463040"/>
          </a:xfrm>
          <a:prstGeom prst="rect">
            <a:avLst/>
          </a:prstGeom>
          <a:noFill/>
          <a:ln/>
        </p:spPr>
        <p:txBody>
          <a:bodyPr wrap="square" lIns="0" tIns="0" rIns="0" bIns="0" rtlCol="0" anchor="ctr"/>
          <a:lstStyle/>
          <a:p>
            <a:pPr marL="0" indent="0" algn="ctr">
              <a:buNone/>
            </a:pPr>
            <a:r>
              <a:rPr lang="en-US" sz="1800" b="1" dirty="0">
                <a:solidFill>
                  <a:srgbClr val="F5E6C0"/>
                </a:solidFill>
                <a:latin typeface="Calibri" pitchFamily="34" charset="0"/>
                <a:ea typeface="Calibri" pitchFamily="34" charset="-122"/>
                <a:cs typeface="Calibri" pitchFamily="34" charset="-120"/>
              </a:rPr>
              <a:t>yet one of the</a:t>
            </a:r>
            <a:endParaRPr lang="en-US" sz="1800" dirty="0"/>
          </a:p>
          <a:p>
            <a:pPr marL="0" indent="0" algn="ctr">
              <a:buNone/>
            </a:pPr>
            <a:r>
              <a:rPr lang="en-US" sz="1800" b="1" dirty="0">
                <a:solidFill>
                  <a:srgbClr val="F5E6C0"/>
                </a:solidFill>
                <a:latin typeface="Calibri" pitchFamily="34" charset="0"/>
                <a:ea typeface="Calibri" pitchFamily="34" charset="-122"/>
                <a:cs typeface="Calibri" pitchFamily="34" charset="-120"/>
              </a:rPr>
              <a:t>MOST</a:t>
            </a:r>
            <a:endParaRPr lang="en-US" sz="1800" dirty="0"/>
          </a:p>
          <a:p>
            <a:pPr marL="0" indent="0" algn="ctr">
              <a:buNone/>
            </a:pPr>
            <a:r>
              <a:rPr lang="en-US" sz="1800" b="1" dirty="0">
                <a:solidFill>
                  <a:srgbClr val="F5E6C0"/>
                </a:solidFill>
                <a:latin typeface="Calibri" pitchFamily="34" charset="0"/>
                <a:ea typeface="Calibri" pitchFamily="34" charset="-122"/>
                <a:cs typeface="Calibri" pitchFamily="34" charset="-120"/>
              </a:rPr>
              <a:t>WATER-POOR</a:t>
            </a:r>
            <a:endParaRPr lang="en-US" sz="1800" dirty="0"/>
          </a:p>
          <a:p>
            <a:pPr marL="0" indent="0" algn="ctr">
              <a:buNone/>
            </a:pPr>
            <a:r>
              <a:rPr lang="en-US" sz="1800" b="1" dirty="0">
                <a:solidFill>
                  <a:srgbClr val="F5E6C0"/>
                </a:solidFill>
                <a:latin typeface="Calibri" pitchFamily="34" charset="0"/>
                <a:ea typeface="Calibri" pitchFamily="34" charset="-122"/>
                <a:cs typeface="Calibri" pitchFamily="34" charset="-120"/>
              </a:rPr>
              <a:t>countries</a:t>
            </a:r>
            <a:endParaRPr lang="en-US" sz="1800" dirty="0"/>
          </a:p>
          <a:p>
            <a:pPr marL="0" indent="0" algn="ctr">
              <a:buNone/>
            </a:pPr>
            <a:r>
              <a:rPr lang="en-US" sz="1800" b="1" dirty="0">
                <a:solidFill>
                  <a:srgbClr val="F5E6C0"/>
                </a:solidFill>
                <a:latin typeface="Calibri" pitchFamily="34" charset="0"/>
                <a:ea typeface="Calibri" pitchFamily="34" charset="-122"/>
                <a:cs typeface="Calibri" pitchFamily="34" charset="-120"/>
              </a:rPr>
              <a:t>on Earth</a:t>
            </a:r>
            <a:endParaRPr lang="en-US" sz="1800" dirty="0"/>
          </a:p>
        </p:txBody>
      </p:sp>
      <p:sp>
        <p:nvSpPr>
          <p:cNvPr id="28" name="Text 26"/>
          <p:cNvSpPr/>
          <p:nvPr/>
        </p:nvSpPr>
        <p:spPr>
          <a:xfrm>
            <a:off x="5943600" y="4343400"/>
            <a:ext cx="2834640" cy="365760"/>
          </a:xfrm>
          <a:prstGeom prst="rect">
            <a:avLst/>
          </a:prstGeom>
          <a:noFill/>
          <a:ln/>
        </p:spPr>
        <p:txBody>
          <a:bodyPr wrap="square" lIns="0" tIns="0" rIns="0" bIns="0" rtlCol="0" anchor="ctr"/>
          <a:lstStyle/>
          <a:p>
            <a:pPr marL="0" indent="0" algn="ctr">
              <a:buNone/>
            </a:pPr>
            <a:r>
              <a:rPr lang="en-US" sz="800" dirty="0">
                <a:solidFill>
                  <a:srgbClr val="F5E6C0"/>
                </a:solidFill>
                <a:latin typeface="Calibri" pitchFamily="34" charset="0"/>
                <a:ea typeface="Calibri" pitchFamily="34" charset="-122"/>
                <a:cs typeface="Calibri" pitchFamily="34" charset="-120"/>
              </a:rPr>
              <a:t>Source: Baalousha &amp; Ouda, 2017;</a:t>
            </a:r>
            <a:endParaRPr lang="en-US" sz="800" dirty="0"/>
          </a:p>
          <a:p>
            <a:pPr marL="0" indent="0" algn="ctr">
              <a:buNone/>
            </a:pPr>
            <a:r>
              <a:rPr lang="en-US" sz="800" dirty="0">
                <a:solidFill>
                  <a:srgbClr val="F5E6C0"/>
                </a:solidFill>
                <a:latin typeface="Calibri" pitchFamily="34" charset="0"/>
                <a:ea typeface="Calibri" pitchFamily="34" charset="-122"/>
                <a:cs typeface="Calibri" pitchFamily="34" charset="-120"/>
              </a:rPr>
              <a:t>Darwish et al., 2016</a:t>
            </a:r>
            <a:endParaRPr lang="en-US" sz="800" dirty="0"/>
          </a:p>
        </p:txBody>
      </p:sp>
      <p:sp>
        <p:nvSpPr>
          <p:cNvPr id="29" name="Text 27"/>
          <p:cNvSpPr/>
          <p:nvPr/>
        </p:nvSpPr>
        <p:spPr>
          <a:xfrm>
            <a:off x="274320" y="4846320"/>
            <a:ext cx="8595360" cy="228600"/>
          </a:xfrm>
          <a:prstGeom prst="rect">
            <a:avLst/>
          </a:prstGeom>
          <a:noFill/>
          <a:ln/>
        </p:spPr>
        <p:txBody>
          <a:bodyPr wrap="square" lIns="0" tIns="0" rIns="0" bIns="0" rtlCol="0" anchor="ctr"/>
          <a:lstStyle/>
          <a:p>
            <a:pPr marL="0" indent="0">
              <a:buNone/>
            </a:pPr>
            <a:r>
              <a:rPr lang="en-US" sz="750" i="1" dirty="0">
                <a:solidFill>
                  <a:srgbClr val="555555"/>
                </a:solidFill>
                <a:latin typeface="Calibri" pitchFamily="34" charset="0"/>
                <a:ea typeface="Calibri" pitchFamily="34" charset="-122"/>
                <a:cs typeface="Calibri" pitchFamily="34" charset="-120"/>
              </a:rPr>
              <a:t>Sources: Baalousha &amp; Ouda (2017); Darwish et al. (2016); KAHRAMAA Annual Statistics Report (2022)</a:t>
            </a:r>
            <a:endParaRPr lang="en-US" sz="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DC489-B2CE-F1C4-4655-2B95DA180419}"/>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D7482C77-349C-CA44-AFAD-0AFB2089DAD4}"/>
              </a:ext>
            </a:extLst>
          </p:cNvPr>
          <p:cNvSpPr/>
          <p:nvPr/>
        </p:nvSpPr>
        <p:spPr>
          <a:xfrm>
            <a:off x="0" y="0"/>
            <a:ext cx="9144000" cy="685800"/>
          </a:xfrm>
          <a:prstGeom prst="rect">
            <a:avLst/>
          </a:prstGeom>
          <a:solidFill>
            <a:srgbClr val="5C1A1A"/>
          </a:solidFill>
          <a:ln/>
        </p:spPr>
        <p:txBody>
          <a:bodyPr/>
          <a:lstStyle/>
          <a:p>
            <a:endParaRPr lang="en-QA"/>
          </a:p>
        </p:txBody>
      </p:sp>
      <p:sp>
        <p:nvSpPr>
          <p:cNvPr id="3" name="Text 1">
            <a:extLst>
              <a:ext uri="{FF2B5EF4-FFF2-40B4-BE49-F238E27FC236}">
                <a16:creationId xmlns:a16="http://schemas.microsoft.com/office/drawing/2014/main" id="{C995D329-928A-FF2A-25FB-1D6137639EB3}"/>
              </a:ext>
            </a:extLst>
          </p:cNvPr>
          <p:cNvSpPr/>
          <p:nvPr/>
        </p:nvSpPr>
        <p:spPr>
          <a:xfrm>
            <a:off x="274320" y="0"/>
            <a:ext cx="8595360" cy="685800"/>
          </a:xfrm>
          <a:prstGeom prst="rect">
            <a:avLst/>
          </a:prstGeom>
          <a:noFill/>
          <a:ln/>
        </p:spPr>
        <p:txBody>
          <a:bodyPr wrap="square" lIns="0" tIns="0" rIns="0" bIns="0"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Qatar &amp; the Gulf: A Historical Relationship</a:t>
            </a:r>
            <a:endParaRPr lang="en-US" sz="1800" dirty="0"/>
          </a:p>
        </p:txBody>
      </p:sp>
      <p:sp>
        <p:nvSpPr>
          <p:cNvPr id="7" name="Shape 5">
            <a:extLst>
              <a:ext uri="{FF2B5EF4-FFF2-40B4-BE49-F238E27FC236}">
                <a16:creationId xmlns:a16="http://schemas.microsoft.com/office/drawing/2014/main" id="{6A5892F5-E945-75A5-B5B1-75AEFF89697D}"/>
              </a:ext>
            </a:extLst>
          </p:cNvPr>
          <p:cNvSpPr/>
          <p:nvPr/>
        </p:nvSpPr>
        <p:spPr>
          <a:xfrm>
            <a:off x="274320" y="978408"/>
            <a:ext cx="5303520" cy="1088136"/>
          </a:xfrm>
          <a:prstGeom prst="rect">
            <a:avLst/>
          </a:prstGeom>
          <a:solidFill>
            <a:srgbClr val="E8E0D5"/>
          </a:solidFill>
          <a:ln w="6350">
            <a:solidFill>
              <a:srgbClr val="E8E0D5"/>
            </a:solidFill>
            <a:prstDash val="solid"/>
          </a:ln>
        </p:spPr>
        <p:txBody>
          <a:bodyPr/>
          <a:lstStyle/>
          <a:p>
            <a:endParaRPr lang="en-QA" dirty="0"/>
          </a:p>
        </p:txBody>
      </p:sp>
      <p:sp>
        <p:nvSpPr>
          <p:cNvPr id="8" name="Text 6">
            <a:extLst>
              <a:ext uri="{FF2B5EF4-FFF2-40B4-BE49-F238E27FC236}">
                <a16:creationId xmlns:a16="http://schemas.microsoft.com/office/drawing/2014/main" id="{834781B9-A620-F945-4690-6C13810AB7AA}"/>
              </a:ext>
            </a:extLst>
          </p:cNvPr>
          <p:cNvSpPr/>
          <p:nvPr/>
        </p:nvSpPr>
        <p:spPr>
          <a:xfrm>
            <a:off x="365760" y="905256"/>
            <a:ext cx="2335400" cy="438912"/>
          </a:xfrm>
          <a:prstGeom prst="rect">
            <a:avLst/>
          </a:prstGeom>
          <a:noFill/>
          <a:ln/>
        </p:spPr>
        <p:txBody>
          <a:bodyPr wrap="square" lIns="0" tIns="0" rIns="0" bIns="0" rtlCol="0" anchor="ctr"/>
          <a:lstStyle/>
          <a:p>
            <a:pPr marL="0" indent="0">
              <a:buNone/>
            </a:pPr>
            <a:r>
              <a:rPr lang="en-US" sz="1100" b="1" dirty="0">
                <a:solidFill>
                  <a:srgbClr val="5C1A1A"/>
                </a:solidFill>
                <a:latin typeface="Calibri" pitchFamily="34" charset="0"/>
                <a:ea typeface="Calibri" pitchFamily="34" charset="-122"/>
                <a:cs typeface="Calibri" pitchFamily="34" charset="-120"/>
              </a:rPr>
              <a:t>Historical Dependence on the Sea:</a:t>
            </a:r>
            <a:endParaRPr lang="en-US" sz="1100" dirty="0"/>
          </a:p>
        </p:txBody>
      </p:sp>
      <p:sp>
        <p:nvSpPr>
          <p:cNvPr id="9" name="Text 7">
            <a:extLst>
              <a:ext uri="{FF2B5EF4-FFF2-40B4-BE49-F238E27FC236}">
                <a16:creationId xmlns:a16="http://schemas.microsoft.com/office/drawing/2014/main" id="{279FB426-9E25-3143-132D-3D6ECF80E283}"/>
              </a:ext>
            </a:extLst>
          </p:cNvPr>
          <p:cNvSpPr/>
          <p:nvPr/>
        </p:nvSpPr>
        <p:spPr>
          <a:xfrm>
            <a:off x="365760" y="1312164"/>
            <a:ext cx="5074920" cy="694944"/>
          </a:xfrm>
          <a:prstGeom prst="rect">
            <a:avLst/>
          </a:prstGeom>
          <a:noFill/>
          <a:ln/>
        </p:spPr>
        <p:txBody>
          <a:bodyPr wrap="square" lIns="0" tIns="0" rIns="0" bIns="0" rtlCol="0" anchor="ctr"/>
          <a:lstStyle/>
          <a:p>
            <a:pPr marL="0" indent="0">
              <a:buNone/>
            </a:pPr>
            <a:r>
              <a:rPr lang="en-US" sz="1100" dirty="0">
                <a:solidFill>
                  <a:srgbClr val="2D2D2D"/>
                </a:solidFill>
                <a:latin typeface="Calibri" pitchFamily="34" charset="0"/>
                <a:ea typeface="Calibri" pitchFamily="34" charset="-122"/>
                <a:cs typeface="Calibri" pitchFamily="34" charset="-120"/>
              </a:rPr>
              <a:t>Before oil and gas, Qatar’s economy depended heavily on the Arabian Gulf through pearl diving, fishing, and maritime trade.</a:t>
            </a:r>
          </a:p>
          <a:p>
            <a:pPr marL="0" indent="0">
              <a:buNone/>
            </a:pPr>
            <a:r>
              <a:rPr lang="en-US" sz="1100" dirty="0">
                <a:solidFill>
                  <a:srgbClr val="2D2D2D"/>
                </a:solidFill>
                <a:latin typeface="Calibri" pitchFamily="34" charset="0"/>
                <a:ea typeface="Calibri" pitchFamily="34" charset="-122"/>
                <a:cs typeface="Calibri" pitchFamily="34" charset="-120"/>
              </a:rPr>
              <a:t>Most communities were concentrated along the coast because survival depended on access to the sea.</a:t>
            </a:r>
          </a:p>
          <a:p>
            <a:pPr marL="0" indent="0">
              <a:buNone/>
            </a:pPr>
            <a:r>
              <a:rPr lang="en-US" sz="1100" dirty="0">
                <a:solidFill>
                  <a:srgbClr val="2D2D2D"/>
                </a:solidFill>
                <a:latin typeface="Calibri" pitchFamily="34" charset="0"/>
                <a:ea typeface="Calibri" pitchFamily="34" charset="-122"/>
                <a:cs typeface="Calibri" pitchFamily="34" charset="-120"/>
              </a:rPr>
              <a:t>Pearling shaped Qatar’s economy, social life, and cultural identity for centuries.</a:t>
            </a:r>
            <a:endParaRPr lang="en-US" sz="1100" dirty="0"/>
          </a:p>
        </p:txBody>
      </p:sp>
      <p:sp>
        <p:nvSpPr>
          <p:cNvPr id="10" name="Shape 8">
            <a:extLst>
              <a:ext uri="{FF2B5EF4-FFF2-40B4-BE49-F238E27FC236}">
                <a16:creationId xmlns:a16="http://schemas.microsoft.com/office/drawing/2014/main" id="{EC40989D-F546-0F59-C9A2-50BFA88D8427}"/>
              </a:ext>
            </a:extLst>
          </p:cNvPr>
          <p:cNvSpPr/>
          <p:nvPr/>
        </p:nvSpPr>
        <p:spPr>
          <a:xfrm>
            <a:off x="274320" y="2157984"/>
            <a:ext cx="5303520" cy="1243584"/>
          </a:xfrm>
          <a:prstGeom prst="rect">
            <a:avLst/>
          </a:prstGeom>
          <a:solidFill>
            <a:srgbClr val="FFFFFF"/>
          </a:solidFill>
          <a:ln w="6350">
            <a:solidFill>
              <a:srgbClr val="E8E0D5"/>
            </a:solidFill>
            <a:prstDash val="solid"/>
          </a:ln>
        </p:spPr>
        <p:txBody>
          <a:bodyPr/>
          <a:lstStyle/>
          <a:p>
            <a:endParaRPr lang="en-QA"/>
          </a:p>
        </p:txBody>
      </p:sp>
      <p:sp>
        <p:nvSpPr>
          <p:cNvPr id="11" name="Text 9">
            <a:extLst>
              <a:ext uri="{FF2B5EF4-FFF2-40B4-BE49-F238E27FC236}">
                <a16:creationId xmlns:a16="http://schemas.microsoft.com/office/drawing/2014/main" id="{91122222-303D-9070-87A8-E8F66F3AF245}"/>
              </a:ext>
            </a:extLst>
          </p:cNvPr>
          <p:cNvSpPr/>
          <p:nvPr/>
        </p:nvSpPr>
        <p:spPr>
          <a:xfrm>
            <a:off x="358403" y="2087775"/>
            <a:ext cx="1978047" cy="438912"/>
          </a:xfrm>
          <a:prstGeom prst="rect">
            <a:avLst/>
          </a:prstGeom>
          <a:noFill/>
          <a:ln/>
        </p:spPr>
        <p:txBody>
          <a:bodyPr wrap="square" lIns="0" tIns="0" rIns="0" bIns="0" rtlCol="0" anchor="ctr"/>
          <a:lstStyle/>
          <a:p>
            <a:pPr marL="0" indent="0">
              <a:buNone/>
            </a:pPr>
            <a:r>
              <a:rPr lang="en-US" sz="1100" b="1" dirty="0">
                <a:solidFill>
                  <a:srgbClr val="5C1A1A"/>
                </a:solidFill>
                <a:latin typeface="Calibri" pitchFamily="34" charset="0"/>
                <a:ea typeface="Calibri" pitchFamily="34" charset="-122"/>
                <a:cs typeface="Calibri" pitchFamily="34" charset="-120"/>
              </a:rPr>
              <a:t>Modern Dependence on the Sea:</a:t>
            </a:r>
            <a:endParaRPr lang="en-US" sz="1100" dirty="0"/>
          </a:p>
        </p:txBody>
      </p:sp>
      <p:sp>
        <p:nvSpPr>
          <p:cNvPr id="12" name="Text 10">
            <a:extLst>
              <a:ext uri="{FF2B5EF4-FFF2-40B4-BE49-F238E27FC236}">
                <a16:creationId xmlns:a16="http://schemas.microsoft.com/office/drawing/2014/main" id="{4785640F-8CDE-87EF-0015-C1D99CF69E7A}"/>
              </a:ext>
            </a:extLst>
          </p:cNvPr>
          <p:cNvSpPr/>
          <p:nvPr/>
        </p:nvSpPr>
        <p:spPr>
          <a:xfrm>
            <a:off x="365760" y="2340864"/>
            <a:ext cx="4916740" cy="850392"/>
          </a:xfrm>
          <a:prstGeom prst="rect">
            <a:avLst/>
          </a:prstGeom>
          <a:noFill/>
          <a:ln/>
        </p:spPr>
        <p:txBody>
          <a:bodyPr wrap="square" lIns="0" tIns="0" rIns="0" bIns="0" rtlCol="0" anchor="ctr"/>
          <a:lstStyle/>
          <a:p>
            <a:pPr marL="0" indent="0">
              <a:buNone/>
            </a:pPr>
            <a:r>
              <a:rPr lang="en-US" sz="1100" dirty="0">
                <a:solidFill>
                  <a:srgbClr val="2D2D2D"/>
                </a:solidFill>
                <a:latin typeface="Calibri" pitchFamily="34" charset="0"/>
                <a:ea typeface="Calibri" pitchFamily="34" charset="-122"/>
                <a:cs typeface="Calibri" pitchFamily="34" charset="-120"/>
              </a:rPr>
              <a:t>Today, Qatar still depends on the Gulf — but now through desalination instead of pearls.</a:t>
            </a:r>
          </a:p>
          <a:p>
            <a:pPr marL="0" indent="0">
              <a:buNone/>
            </a:pPr>
            <a:r>
              <a:rPr lang="en-US" sz="1100" dirty="0">
                <a:solidFill>
                  <a:srgbClr val="2D2D2D"/>
                </a:solidFill>
                <a:latin typeface="Calibri" pitchFamily="34" charset="0"/>
                <a:ea typeface="Calibri" pitchFamily="34" charset="-122"/>
                <a:cs typeface="Calibri" pitchFamily="34" charset="-120"/>
              </a:rPr>
              <a:t>Nearly all domestic water is produced from desalinated seawater.</a:t>
            </a:r>
          </a:p>
          <a:p>
            <a:pPr marL="0" indent="0">
              <a:buNone/>
            </a:pPr>
            <a:r>
              <a:rPr lang="en-US" sz="1100" dirty="0">
                <a:solidFill>
                  <a:srgbClr val="2D2D2D"/>
                </a:solidFill>
                <a:latin typeface="Calibri" pitchFamily="34" charset="0"/>
                <a:ea typeface="Calibri" pitchFamily="34" charset="-122"/>
                <a:cs typeface="Calibri" pitchFamily="34" charset="-120"/>
              </a:rPr>
              <a:t>The Gulf remains essential to Qatar’s survival in an extremely arid environment.</a:t>
            </a:r>
            <a:endParaRPr lang="en-US" sz="1100" dirty="0"/>
          </a:p>
        </p:txBody>
      </p:sp>
      <p:sp>
        <p:nvSpPr>
          <p:cNvPr id="19" name="Shape 17">
            <a:extLst>
              <a:ext uri="{FF2B5EF4-FFF2-40B4-BE49-F238E27FC236}">
                <a16:creationId xmlns:a16="http://schemas.microsoft.com/office/drawing/2014/main" id="{B4BC18C9-2F41-B6D7-662B-085D7DCBA8EB}"/>
              </a:ext>
            </a:extLst>
          </p:cNvPr>
          <p:cNvSpPr/>
          <p:nvPr/>
        </p:nvSpPr>
        <p:spPr>
          <a:xfrm>
            <a:off x="274320" y="3511296"/>
            <a:ext cx="5303520" cy="1042416"/>
          </a:xfrm>
          <a:prstGeom prst="rect">
            <a:avLst/>
          </a:prstGeom>
          <a:solidFill>
            <a:srgbClr val="E8E0D5"/>
          </a:solidFill>
          <a:ln w="6350">
            <a:solidFill>
              <a:srgbClr val="E8E0D5"/>
            </a:solidFill>
            <a:prstDash val="solid"/>
          </a:ln>
        </p:spPr>
        <p:txBody>
          <a:bodyPr/>
          <a:lstStyle/>
          <a:p>
            <a:endParaRPr lang="en-QA"/>
          </a:p>
        </p:txBody>
      </p:sp>
      <p:sp>
        <p:nvSpPr>
          <p:cNvPr id="20" name="Text 18">
            <a:extLst>
              <a:ext uri="{FF2B5EF4-FFF2-40B4-BE49-F238E27FC236}">
                <a16:creationId xmlns:a16="http://schemas.microsoft.com/office/drawing/2014/main" id="{4AA6B75D-C37C-75BB-0257-17C43CD51C5C}"/>
              </a:ext>
            </a:extLst>
          </p:cNvPr>
          <p:cNvSpPr/>
          <p:nvPr/>
        </p:nvSpPr>
        <p:spPr>
          <a:xfrm>
            <a:off x="358403" y="3401568"/>
            <a:ext cx="1970690" cy="438912"/>
          </a:xfrm>
          <a:prstGeom prst="rect">
            <a:avLst/>
          </a:prstGeom>
          <a:noFill/>
          <a:ln/>
        </p:spPr>
        <p:txBody>
          <a:bodyPr wrap="square" lIns="0" tIns="0" rIns="0" bIns="0" rtlCol="0" anchor="ctr"/>
          <a:lstStyle/>
          <a:p>
            <a:pPr marL="0" indent="0">
              <a:buNone/>
            </a:pPr>
            <a:r>
              <a:rPr lang="en-US" sz="1100" b="1" dirty="0">
                <a:solidFill>
                  <a:srgbClr val="5C1A1A"/>
                </a:solidFill>
                <a:latin typeface="Calibri" pitchFamily="34" charset="0"/>
                <a:ea typeface="Calibri" pitchFamily="34" charset="-122"/>
                <a:cs typeface="Calibri" pitchFamily="34" charset="-120"/>
              </a:rPr>
              <a:t>Environmental Connection:</a:t>
            </a:r>
            <a:endParaRPr lang="en-US" sz="1100" dirty="0"/>
          </a:p>
        </p:txBody>
      </p:sp>
      <p:sp>
        <p:nvSpPr>
          <p:cNvPr id="21" name="Text 19">
            <a:extLst>
              <a:ext uri="{FF2B5EF4-FFF2-40B4-BE49-F238E27FC236}">
                <a16:creationId xmlns:a16="http://schemas.microsoft.com/office/drawing/2014/main" id="{A62227FD-599E-E7D7-A475-CACDE9C0C8AB}"/>
              </a:ext>
            </a:extLst>
          </p:cNvPr>
          <p:cNvSpPr/>
          <p:nvPr/>
        </p:nvSpPr>
        <p:spPr>
          <a:xfrm>
            <a:off x="358403" y="3584448"/>
            <a:ext cx="5082277" cy="813816"/>
          </a:xfrm>
          <a:prstGeom prst="rect">
            <a:avLst/>
          </a:prstGeom>
          <a:noFill/>
          <a:ln/>
        </p:spPr>
        <p:txBody>
          <a:bodyPr wrap="square" lIns="0" tIns="0" rIns="0" bIns="0" rtlCol="0" anchor="ctr"/>
          <a:lstStyle/>
          <a:p>
            <a:pPr marL="0" indent="0">
              <a:buNone/>
            </a:pPr>
            <a:r>
              <a:rPr lang="en-US" sz="1100" dirty="0">
                <a:solidFill>
                  <a:srgbClr val="2D2D2D"/>
                </a:solidFill>
                <a:latin typeface="Calibri" pitchFamily="34" charset="0"/>
                <a:ea typeface="Calibri" pitchFamily="34" charset="-122"/>
                <a:cs typeface="Calibri" pitchFamily="34" charset="-120"/>
              </a:rPr>
              <a:t>The same marine environment that once supported pearl diving now faces pressure from desalination, brine discharge, and environmental stress.</a:t>
            </a:r>
          </a:p>
          <a:p>
            <a:pPr marL="0" indent="0">
              <a:buNone/>
            </a:pPr>
            <a:r>
              <a:rPr lang="en-US" sz="1100" dirty="0">
                <a:solidFill>
                  <a:srgbClr val="2D2D2D"/>
                </a:solidFill>
                <a:latin typeface="Calibri" pitchFamily="34" charset="0"/>
                <a:ea typeface="Calibri" pitchFamily="34" charset="-122"/>
                <a:cs typeface="Calibri" pitchFamily="34" charset="-120"/>
              </a:rPr>
              <a:t>Qatar’s relationship with the Gulf reflects both survival and environmental vulnerability.</a:t>
            </a:r>
            <a:endParaRPr lang="en-US" sz="1100" dirty="0"/>
          </a:p>
        </p:txBody>
      </p:sp>
      <p:sp>
        <p:nvSpPr>
          <p:cNvPr id="24" name="Text 22">
            <a:extLst>
              <a:ext uri="{FF2B5EF4-FFF2-40B4-BE49-F238E27FC236}">
                <a16:creationId xmlns:a16="http://schemas.microsoft.com/office/drawing/2014/main" id="{74261273-251E-F1FA-E55F-A8737C9A71D6}"/>
              </a:ext>
            </a:extLst>
          </p:cNvPr>
          <p:cNvSpPr/>
          <p:nvPr/>
        </p:nvSpPr>
        <p:spPr>
          <a:xfrm>
            <a:off x="5852160" y="822960"/>
            <a:ext cx="3017520" cy="411480"/>
          </a:xfrm>
          <a:prstGeom prst="rect">
            <a:avLst/>
          </a:prstGeom>
          <a:noFill/>
          <a:ln/>
        </p:spPr>
        <p:txBody>
          <a:bodyPr wrap="square" lIns="0" tIns="0" rIns="0" bIns="0" rtlCol="0" anchor="ctr"/>
          <a:lstStyle/>
          <a:p>
            <a:pPr marL="0" indent="0" algn="ctr">
              <a:buNone/>
            </a:pPr>
            <a:endParaRPr lang="en-US" sz="1200" dirty="0"/>
          </a:p>
        </p:txBody>
      </p:sp>
      <p:pic>
        <p:nvPicPr>
          <p:cNvPr id="1026" name="Picture 2" descr="Pearling as National Heritage">
            <a:extLst>
              <a:ext uri="{FF2B5EF4-FFF2-40B4-BE49-F238E27FC236}">
                <a16:creationId xmlns:a16="http://schemas.microsoft.com/office/drawing/2014/main" id="{105743C7-44AC-2696-164D-EA13CA42A6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71" r="11084"/>
          <a:stretch>
            <a:fillRect/>
          </a:stretch>
        </p:blipFill>
        <p:spPr bwMode="auto">
          <a:xfrm>
            <a:off x="5669280" y="1085759"/>
            <a:ext cx="3200400" cy="33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51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bg>
      <p:bgPr>
        <a:solidFill>
          <a:srgbClr val="FAF6F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5C1A1A"/>
          </a:solidFill>
          <a:ln/>
        </p:spPr>
        <p:txBody>
          <a:bodyPr/>
          <a:lstStyle/>
          <a:p>
            <a:endParaRPr lang="en-QA"/>
          </a:p>
        </p:txBody>
      </p:sp>
      <p:sp>
        <p:nvSpPr>
          <p:cNvPr id="3" name="Text 1"/>
          <p:cNvSpPr/>
          <p:nvPr/>
        </p:nvSpPr>
        <p:spPr>
          <a:xfrm>
            <a:off x="274320" y="0"/>
            <a:ext cx="8595360" cy="685800"/>
          </a:xfrm>
          <a:prstGeom prst="rect">
            <a:avLst/>
          </a:prstGeom>
          <a:noFill/>
          <a:ln/>
        </p:spPr>
        <p:txBody>
          <a:bodyPr wrap="square" lIns="0" tIns="0" rIns="0" bIns="0"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THE CORE PROBLEM: EXTREME WATER STRESS</a:t>
            </a:r>
            <a:endParaRPr lang="en-US" sz="1800" dirty="0"/>
          </a:p>
        </p:txBody>
      </p:sp>
      <p:sp>
        <p:nvSpPr>
          <p:cNvPr id="4" name="Shape 2"/>
          <p:cNvSpPr/>
          <p:nvPr/>
        </p:nvSpPr>
        <p:spPr>
          <a:xfrm>
            <a:off x="274320" y="822960"/>
            <a:ext cx="5577840" cy="594360"/>
          </a:xfrm>
          <a:prstGeom prst="rect">
            <a:avLst/>
          </a:prstGeom>
          <a:solidFill>
            <a:srgbClr val="3D0A0A"/>
          </a:solidFill>
          <a:ln w="12700">
            <a:solidFill>
              <a:srgbClr val="C9A84C"/>
            </a:solidFill>
            <a:prstDash val="solid"/>
          </a:ln>
        </p:spPr>
        <p:txBody>
          <a:bodyPr/>
          <a:lstStyle/>
          <a:p>
            <a:endParaRPr lang="en-QA"/>
          </a:p>
        </p:txBody>
      </p:sp>
      <p:sp>
        <p:nvSpPr>
          <p:cNvPr id="5" name="Text 3"/>
          <p:cNvSpPr/>
          <p:nvPr/>
        </p:nvSpPr>
        <p:spPr>
          <a:xfrm>
            <a:off x="365760" y="822960"/>
            <a:ext cx="5394960" cy="594360"/>
          </a:xfrm>
          <a:prstGeom prst="rect">
            <a:avLst/>
          </a:prstGeom>
          <a:noFill/>
          <a:ln/>
        </p:spPr>
        <p:txBody>
          <a:bodyPr wrap="square" lIns="0" tIns="0" rIns="0" bIns="0" rtlCol="0" anchor="ctr"/>
          <a:lstStyle/>
          <a:p>
            <a:pPr marL="0" indent="0">
              <a:buNone/>
            </a:pPr>
            <a:r>
              <a:rPr lang="en-US" sz="1100" b="1" dirty="0">
                <a:solidFill>
                  <a:srgbClr val="C9A84C"/>
                </a:solidFill>
                <a:latin typeface="Calibri" pitchFamily="34" charset="0"/>
                <a:ea typeface="Calibri" pitchFamily="34" charset="-122"/>
                <a:cs typeface="Calibri" pitchFamily="34" charset="-120"/>
              </a:rPr>
              <a:t>🗺  WRI Aqueduct Water Risk Atlas: Qatar rated  EXTREMELY HIGH (4–5/5)  on Overall Water Risk</a:t>
            </a:r>
            <a:endParaRPr lang="en-US" sz="1100" dirty="0"/>
          </a:p>
        </p:txBody>
      </p:sp>
      <p:sp>
        <p:nvSpPr>
          <p:cNvPr id="6" name="Shape 4"/>
          <p:cNvSpPr/>
          <p:nvPr/>
        </p:nvSpPr>
        <p:spPr>
          <a:xfrm>
            <a:off x="274320" y="1554480"/>
            <a:ext cx="1691640" cy="1280160"/>
          </a:xfrm>
          <a:prstGeom prst="rect">
            <a:avLst/>
          </a:prstGeom>
          <a:solidFill>
            <a:srgbClr val="5C1A1A"/>
          </a:solidFill>
          <a:ln w="12700">
            <a:solidFill>
              <a:srgbClr val="C9A84C"/>
            </a:solidFill>
            <a:prstDash val="solid"/>
          </a:ln>
        </p:spPr>
        <p:txBody>
          <a:bodyPr/>
          <a:lstStyle/>
          <a:p>
            <a:endParaRPr lang="en-QA"/>
          </a:p>
        </p:txBody>
      </p:sp>
      <p:sp>
        <p:nvSpPr>
          <p:cNvPr id="7" name="Text 5"/>
          <p:cNvSpPr/>
          <p:nvPr/>
        </p:nvSpPr>
        <p:spPr>
          <a:xfrm>
            <a:off x="274320" y="1600200"/>
            <a:ext cx="1691640" cy="685800"/>
          </a:xfrm>
          <a:prstGeom prst="rect">
            <a:avLst/>
          </a:prstGeom>
          <a:noFill/>
          <a:ln/>
        </p:spPr>
        <p:txBody>
          <a:bodyPr wrap="square" lIns="0" tIns="0" rIns="0" bIns="0" rtlCol="0" anchor="ctr"/>
          <a:lstStyle/>
          <a:p>
            <a:pPr marL="0" indent="0" algn="ctr">
              <a:buNone/>
            </a:pPr>
            <a:r>
              <a:rPr lang="en-US" sz="2800" b="1" dirty="0">
                <a:solidFill>
                  <a:srgbClr val="C9A84C"/>
                </a:solidFill>
                <a:latin typeface="Calibri" pitchFamily="34" charset="0"/>
                <a:ea typeface="Calibri" pitchFamily="34" charset="-122"/>
                <a:cs typeface="Calibri" pitchFamily="34" charset="-120"/>
              </a:rPr>
              <a:t>80mm</a:t>
            </a:r>
            <a:endParaRPr lang="en-US" sz="2800" dirty="0"/>
          </a:p>
        </p:txBody>
      </p:sp>
      <p:sp>
        <p:nvSpPr>
          <p:cNvPr id="8" name="Text 6"/>
          <p:cNvSpPr/>
          <p:nvPr/>
        </p:nvSpPr>
        <p:spPr>
          <a:xfrm>
            <a:off x="274320" y="2267712"/>
            <a:ext cx="1691640" cy="502920"/>
          </a:xfrm>
          <a:prstGeom prst="rect">
            <a:avLst/>
          </a:prstGeom>
          <a:noFill/>
          <a:ln/>
        </p:spPr>
        <p:txBody>
          <a:bodyPr wrap="square" lIns="0" tIns="0" rIns="0" bIns="0" rtlCol="0" anchor="ctr"/>
          <a:lstStyle/>
          <a:p>
            <a:pPr marL="0" indent="0" algn="ctr">
              <a:buNone/>
            </a:pPr>
            <a:r>
              <a:rPr lang="en-US" sz="1000" dirty="0">
                <a:solidFill>
                  <a:srgbClr val="FFFFFF"/>
                </a:solidFill>
                <a:latin typeface="Calibri" pitchFamily="34" charset="0"/>
                <a:ea typeface="Calibri" pitchFamily="34" charset="-122"/>
                <a:cs typeface="Calibri" pitchFamily="34" charset="-120"/>
              </a:rPr>
              <a:t>Annual rainfall</a:t>
            </a:r>
            <a:endParaRPr lang="en-US" sz="1000" dirty="0"/>
          </a:p>
          <a:p>
            <a:pPr marL="0" indent="0" algn="ctr">
              <a:buNone/>
            </a:pPr>
            <a:r>
              <a:rPr lang="en-US" sz="1000" dirty="0">
                <a:solidFill>
                  <a:srgbClr val="FFFFFF"/>
                </a:solidFill>
                <a:latin typeface="Calibri" pitchFamily="34" charset="0"/>
                <a:ea typeface="Calibri" pitchFamily="34" charset="-122"/>
                <a:cs typeface="Calibri" pitchFamily="34" charset="-120"/>
              </a:rPr>
              <a:t>(avg.)</a:t>
            </a:r>
            <a:endParaRPr lang="en-US" sz="1000" dirty="0"/>
          </a:p>
        </p:txBody>
      </p:sp>
      <p:sp>
        <p:nvSpPr>
          <p:cNvPr id="9" name="Shape 7"/>
          <p:cNvSpPr/>
          <p:nvPr/>
        </p:nvSpPr>
        <p:spPr>
          <a:xfrm>
            <a:off x="2103120" y="1554480"/>
            <a:ext cx="1691640" cy="1280160"/>
          </a:xfrm>
          <a:prstGeom prst="rect">
            <a:avLst/>
          </a:prstGeom>
          <a:solidFill>
            <a:srgbClr val="1A5C5C"/>
          </a:solidFill>
          <a:ln w="12700">
            <a:solidFill>
              <a:srgbClr val="C9A84C"/>
            </a:solidFill>
            <a:prstDash val="solid"/>
          </a:ln>
        </p:spPr>
        <p:txBody>
          <a:bodyPr/>
          <a:lstStyle/>
          <a:p>
            <a:endParaRPr lang="en-QA"/>
          </a:p>
        </p:txBody>
      </p:sp>
      <p:sp>
        <p:nvSpPr>
          <p:cNvPr id="10" name="Text 8"/>
          <p:cNvSpPr/>
          <p:nvPr/>
        </p:nvSpPr>
        <p:spPr>
          <a:xfrm>
            <a:off x="2103120" y="1600200"/>
            <a:ext cx="1691640" cy="685800"/>
          </a:xfrm>
          <a:prstGeom prst="rect">
            <a:avLst/>
          </a:prstGeom>
          <a:noFill/>
          <a:ln/>
        </p:spPr>
        <p:txBody>
          <a:bodyPr wrap="square" lIns="0" tIns="0" rIns="0" bIns="0" rtlCol="0" anchor="ctr"/>
          <a:lstStyle/>
          <a:p>
            <a:pPr marL="0" indent="0" algn="ctr">
              <a:buNone/>
            </a:pPr>
            <a:r>
              <a:rPr lang="en-US" sz="2800" b="1" dirty="0">
                <a:solidFill>
                  <a:srgbClr val="C9A84C"/>
                </a:solidFill>
                <a:latin typeface="Calibri" pitchFamily="34" charset="0"/>
                <a:ea typeface="Calibri" pitchFamily="34" charset="-122"/>
                <a:cs typeface="Calibri" pitchFamily="34" charset="-120"/>
              </a:rPr>
              <a:t>250</a:t>
            </a:r>
            <a:endParaRPr lang="en-US" sz="2800" dirty="0"/>
          </a:p>
        </p:txBody>
      </p:sp>
      <p:sp>
        <p:nvSpPr>
          <p:cNvPr id="11" name="Text 9"/>
          <p:cNvSpPr/>
          <p:nvPr/>
        </p:nvSpPr>
        <p:spPr>
          <a:xfrm>
            <a:off x="2103120" y="2267712"/>
            <a:ext cx="1691640" cy="502920"/>
          </a:xfrm>
          <a:prstGeom prst="rect">
            <a:avLst/>
          </a:prstGeom>
          <a:noFill/>
          <a:ln/>
        </p:spPr>
        <p:txBody>
          <a:bodyPr wrap="square" lIns="0" tIns="0" rIns="0" bIns="0" rtlCol="0" anchor="ctr"/>
          <a:lstStyle/>
          <a:p>
            <a:pPr marL="0" indent="0" algn="ctr">
              <a:buNone/>
            </a:pPr>
            <a:r>
              <a:rPr lang="en-US" sz="1000" dirty="0">
                <a:solidFill>
                  <a:srgbClr val="FFFFFF"/>
                </a:solidFill>
                <a:latin typeface="Calibri" pitchFamily="34" charset="0"/>
                <a:ea typeface="Calibri" pitchFamily="34" charset="-122"/>
                <a:cs typeface="Calibri" pitchFamily="34" charset="-120"/>
              </a:rPr>
              <a:t>Million m³/yr</a:t>
            </a:r>
            <a:endParaRPr lang="en-US" sz="1000" dirty="0"/>
          </a:p>
          <a:p>
            <a:pPr marL="0" indent="0" algn="ctr">
              <a:buNone/>
            </a:pPr>
            <a:r>
              <a:rPr lang="en-US" sz="1000" dirty="0">
                <a:solidFill>
                  <a:srgbClr val="FFFFFF"/>
                </a:solidFill>
                <a:latin typeface="Calibri" pitchFamily="34" charset="0"/>
                <a:ea typeface="Calibri" pitchFamily="34" charset="-122"/>
                <a:cs typeface="Calibri" pitchFamily="34" charset="-120"/>
              </a:rPr>
              <a:t>groundwater extracted</a:t>
            </a:r>
            <a:endParaRPr lang="en-US" sz="1000" dirty="0"/>
          </a:p>
        </p:txBody>
      </p:sp>
      <p:sp>
        <p:nvSpPr>
          <p:cNvPr id="12" name="Shape 10"/>
          <p:cNvSpPr/>
          <p:nvPr/>
        </p:nvSpPr>
        <p:spPr>
          <a:xfrm>
            <a:off x="3931920" y="1554480"/>
            <a:ext cx="1691640" cy="1280160"/>
          </a:xfrm>
          <a:prstGeom prst="rect">
            <a:avLst/>
          </a:prstGeom>
          <a:solidFill>
            <a:srgbClr val="3D0A0A"/>
          </a:solidFill>
          <a:ln w="12700">
            <a:solidFill>
              <a:srgbClr val="C9A84C"/>
            </a:solidFill>
            <a:prstDash val="solid"/>
          </a:ln>
        </p:spPr>
        <p:txBody>
          <a:bodyPr/>
          <a:lstStyle/>
          <a:p>
            <a:endParaRPr lang="en-QA"/>
          </a:p>
        </p:txBody>
      </p:sp>
      <p:sp>
        <p:nvSpPr>
          <p:cNvPr id="13" name="Text 11"/>
          <p:cNvSpPr/>
          <p:nvPr/>
        </p:nvSpPr>
        <p:spPr>
          <a:xfrm>
            <a:off x="3931920" y="1600200"/>
            <a:ext cx="1691640" cy="685800"/>
          </a:xfrm>
          <a:prstGeom prst="rect">
            <a:avLst/>
          </a:prstGeom>
          <a:noFill/>
          <a:ln/>
        </p:spPr>
        <p:txBody>
          <a:bodyPr wrap="square" lIns="0" tIns="0" rIns="0" bIns="0" rtlCol="0" anchor="ctr"/>
          <a:lstStyle/>
          <a:p>
            <a:pPr marL="0" indent="0" algn="ctr">
              <a:buNone/>
            </a:pPr>
            <a:r>
              <a:rPr lang="en-US" sz="2800" b="1" dirty="0">
                <a:solidFill>
                  <a:srgbClr val="C9A84C"/>
                </a:solidFill>
                <a:latin typeface="Calibri" pitchFamily="34" charset="0"/>
                <a:ea typeface="Calibri" pitchFamily="34" charset="-122"/>
                <a:cs typeface="Calibri" pitchFamily="34" charset="-120"/>
              </a:rPr>
              <a:t>60</a:t>
            </a:r>
            <a:endParaRPr lang="en-US" sz="2800" dirty="0"/>
          </a:p>
        </p:txBody>
      </p:sp>
      <p:sp>
        <p:nvSpPr>
          <p:cNvPr id="14" name="Text 12"/>
          <p:cNvSpPr/>
          <p:nvPr/>
        </p:nvSpPr>
        <p:spPr>
          <a:xfrm>
            <a:off x="3931920" y="2267712"/>
            <a:ext cx="1691640" cy="502920"/>
          </a:xfrm>
          <a:prstGeom prst="rect">
            <a:avLst/>
          </a:prstGeom>
          <a:noFill/>
          <a:ln/>
        </p:spPr>
        <p:txBody>
          <a:bodyPr wrap="square" lIns="0" tIns="0" rIns="0" bIns="0" rtlCol="0" anchor="ctr"/>
          <a:lstStyle/>
          <a:p>
            <a:pPr marL="0" indent="0" algn="ctr">
              <a:buNone/>
            </a:pPr>
            <a:r>
              <a:rPr lang="en-US" sz="1000" dirty="0">
                <a:solidFill>
                  <a:srgbClr val="FFFFFF"/>
                </a:solidFill>
                <a:latin typeface="Calibri" pitchFamily="34" charset="0"/>
                <a:ea typeface="Calibri" pitchFamily="34" charset="-122"/>
                <a:cs typeface="Calibri" pitchFamily="34" charset="-120"/>
              </a:rPr>
              <a:t>Million m³/yr</a:t>
            </a:r>
            <a:endParaRPr lang="en-US" sz="1000" dirty="0"/>
          </a:p>
          <a:p>
            <a:pPr marL="0" indent="0" algn="ctr">
              <a:buNone/>
            </a:pPr>
            <a:r>
              <a:rPr lang="en-US" sz="1000" dirty="0">
                <a:solidFill>
                  <a:srgbClr val="FFFFFF"/>
                </a:solidFill>
                <a:latin typeface="Calibri" pitchFamily="34" charset="0"/>
                <a:ea typeface="Calibri" pitchFamily="34" charset="-122"/>
                <a:cs typeface="Calibri" pitchFamily="34" charset="-120"/>
              </a:rPr>
              <a:t>natural recharge</a:t>
            </a:r>
            <a:endParaRPr lang="en-US" sz="1000" dirty="0"/>
          </a:p>
        </p:txBody>
      </p:sp>
      <p:sp>
        <p:nvSpPr>
          <p:cNvPr id="15" name="Text 13"/>
          <p:cNvSpPr/>
          <p:nvPr/>
        </p:nvSpPr>
        <p:spPr>
          <a:xfrm>
            <a:off x="274320" y="2971800"/>
            <a:ext cx="5486400" cy="365760"/>
          </a:xfrm>
          <a:prstGeom prst="rect">
            <a:avLst/>
          </a:prstGeom>
          <a:noFill/>
          <a:ln/>
        </p:spPr>
        <p:txBody>
          <a:bodyPr wrap="square" lIns="0" tIns="0" rIns="0" bIns="0" rtlCol="0" anchor="ctr"/>
          <a:lstStyle/>
          <a:p>
            <a:pPr marL="0" indent="0">
              <a:buNone/>
            </a:pPr>
            <a:r>
              <a:rPr lang="en-US" sz="1200" b="1" dirty="0">
                <a:solidFill>
                  <a:srgbClr val="5C1A1A"/>
                </a:solidFill>
                <a:latin typeface="Calibri" pitchFamily="34" charset="0"/>
                <a:ea typeface="Calibri" pitchFamily="34" charset="-122"/>
                <a:cs typeface="Calibri" pitchFamily="34" charset="-120"/>
              </a:rPr>
              <a:t>⚠ Extraction is 4× recharge rate → Aquifers depleting fast</a:t>
            </a:r>
            <a:endParaRPr lang="en-US" sz="1200" dirty="0"/>
          </a:p>
        </p:txBody>
      </p:sp>
      <p:sp>
        <p:nvSpPr>
          <p:cNvPr id="16" name="Shape 14"/>
          <p:cNvSpPr/>
          <p:nvPr/>
        </p:nvSpPr>
        <p:spPr>
          <a:xfrm>
            <a:off x="274320" y="3429000"/>
            <a:ext cx="54864" cy="201168"/>
          </a:xfrm>
          <a:prstGeom prst="rect">
            <a:avLst/>
          </a:prstGeom>
          <a:solidFill>
            <a:srgbClr val="C9A84C"/>
          </a:solidFill>
          <a:ln/>
        </p:spPr>
        <p:txBody>
          <a:bodyPr/>
          <a:lstStyle/>
          <a:p>
            <a:endParaRPr lang="en-QA"/>
          </a:p>
        </p:txBody>
      </p:sp>
      <p:sp>
        <p:nvSpPr>
          <p:cNvPr id="17" name="Text 15"/>
          <p:cNvSpPr/>
          <p:nvPr/>
        </p:nvSpPr>
        <p:spPr>
          <a:xfrm>
            <a:off x="457200" y="3410712"/>
            <a:ext cx="5303520" cy="256032"/>
          </a:xfrm>
          <a:prstGeom prst="rect">
            <a:avLst/>
          </a:prstGeom>
          <a:noFill/>
          <a:ln/>
        </p:spPr>
        <p:txBody>
          <a:bodyPr wrap="square" lIns="0" tIns="0" rIns="0" bIns="0" rtlCol="0" anchor="ctr"/>
          <a:lstStyle/>
          <a:p>
            <a:pPr marL="0" indent="0">
              <a:buNone/>
            </a:pPr>
            <a:r>
              <a:rPr lang="en-US" sz="1050" dirty="0">
                <a:solidFill>
                  <a:srgbClr val="2D2D2D"/>
                </a:solidFill>
                <a:latin typeface="Calibri" pitchFamily="34" charset="0"/>
                <a:ea typeface="Calibri" pitchFamily="34" charset="-122"/>
                <a:cs typeface="Calibri" pitchFamily="34" charset="-120"/>
              </a:rPr>
              <a:t>Freshwater lens (TDS &lt;1,000 mg/L) shrank from 15% of Qatar's land area (1971) to just 2% (2009)</a:t>
            </a:r>
            <a:endParaRPr lang="en-US" sz="1050" dirty="0"/>
          </a:p>
        </p:txBody>
      </p:sp>
      <p:sp>
        <p:nvSpPr>
          <p:cNvPr id="18" name="Shape 16"/>
          <p:cNvSpPr/>
          <p:nvPr/>
        </p:nvSpPr>
        <p:spPr>
          <a:xfrm>
            <a:off x="274320" y="3758184"/>
            <a:ext cx="54864" cy="201168"/>
          </a:xfrm>
          <a:prstGeom prst="rect">
            <a:avLst/>
          </a:prstGeom>
          <a:solidFill>
            <a:srgbClr val="C9A84C"/>
          </a:solidFill>
          <a:ln/>
        </p:spPr>
        <p:txBody>
          <a:bodyPr/>
          <a:lstStyle/>
          <a:p>
            <a:endParaRPr lang="en-QA"/>
          </a:p>
        </p:txBody>
      </p:sp>
      <p:sp>
        <p:nvSpPr>
          <p:cNvPr id="19" name="Text 17"/>
          <p:cNvSpPr/>
          <p:nvPr/>
        </p:nvSpPr>
        <p:spPr>
          <a:xfrm>
            <a:off x="457200" y="3739896"/>
            <a:ext cx="5303520" cy="256032"/>
          </a:xfrm>
          <a:prstGeom prst="rect">
            <a:avLst/>
          </a:prstGeom>
          <a:noFill/>
          <a:ln/>
        </p:spPr>
        <p:txBody>
          <a:bodyPr wrap="square" lIns="0" tIns="0" rIns="0" bIns="0" rtlCol="0" anchor="ctr"/>
          <a:lstStyle/>
          <a:p>
            <a:pPr marL="0" indent="0">
              <a:buNone/>
            </a:pPr>
            <a:r>
              <a:rPr lang="en-US" sz="1050" dirty="0">
                <a:solidFill>
                  <a:srgbClr val="2D2D2D"/>
                </a:solidFill>
                <a:latin typeface="Calibri" pitchFamily="34" charset="0"/>
                <a:ea typeface="Calibri" pitchFamily="34" charset="-122"/>
                <a:cs typeface="Calibri" pitchFamily="34" charset="-120"/>
              </a:rPr>
              <a:t>Seawater intrusion has moved further inland as groundwater tables collapse</a:t>
            </a:r>
            <a:endParaRPr lang="en-US" sz="1050" dirty="0"/>
          </a:p>
        </p:txBody>
      </p:sp>
      <p:sp>
        <p:nvSpPr>
          <p:cNvPr id="20" name="Shape 18"/>
          <p:cNvSpPr/>
          <p:nvPr/>
        </p:nvSpPr>
        <p:spPr>
          <a:xfrm>
            <a:off x="274320" y="4087368"/>
            <a:ext cx="54864" cy="201168"/>
          </a:xfrm>
          <a:prstGeom prst="rect">
            <a:avLst/>
          </a:prstGeom>
          <a:solidFill>
            <a:srgbClr val="C9A84C"/>
          </a:solidFill>
          <a:ln/>
        </p:spPr>
        <p:txBody>
          <a:bodyPr/>
          <a:lstStyle/>
          <a:p>
            <a:endParaRPr lang="en-QA"/>
          </a:p>
        </p:txBody>
      </p:sp>
      <p:sp>
        <p:nvSpPr>
          <p:cNvPr id="21" name="Text 19"/>
          <p:cNvSpPr/>
          <p:nvPr/>
        </p:nvSpPr>
        <p:spPr>
          <a:xfrm>
            <a:off x="457200" y="4069080"/>
            <a:ext cx="5303520" cy="256032"/>
          </a:xfrm>
          <a:prstGeom prst="rect">
            <a:avLst/>
          </a:prstGeom>
          <a:noFill/>
          <a:ln/>
        </p:spPr>
        <p:txBody>
          <a:bodyPr wrap="square" lIns="0" tIns="0" rIns="0" bIns="0" rtlCol="0" anchor="ctr"/>
          <a:lstStyle/>
          <a:p>
            <a:r>
              <a:rPr lang="en-US" sz="1050" dirty="0"/>
              <a:t>Qatar withdraws several times more water annually than its naturally renewable freshwater resources can replenish.</a:t>
            </a:r>
          </a:p>
        </p:txBody>
      </p:sp>
      <p:sp>
        <p:nvSpPr>
          <p:cNvPr id="22" name="Shape 20"/>
          <p:cNvSpPr/>
          <p:nvPr/>
        </p:nvSpPr>
        <p:spPr>
          <a:xfrm>
            <a:off x="274320" y="4416552"/>
            <a:ext cx="54864" cy="201168"/>
          </a:xfrm>
          <a:prstGeom prst="rect">
            <a:avLst/>
          </a:prstGeom>
          <a:solidFill>
            <a:srgbClr val="C9A84C"/>
          </a:solidFill>
          <a:ln/>
        </p:spPr>
        <p:txBody>
          <a:bodyPr/>
          <a:lstStyle/>
          <a:p>
            <a:endParaRPr lang="en-QA"/>
          </a:p>
        </p:txBody>
      </p:sp>
      <p:sp>
        <p:nvSpPr>
          <p:cNvPr id="23" name="Text 21"/>
          <p:cNvSpPr/>
          <p:nvPr/>
        </p:nvSpPr>
        <p:spPr>
          <a:xfrm>
            <a:off x="457200" y="4398264"/>
            <a:ext cx="5303520" cy="256032"/>
          </a:xfrm>
          <a:prstGeom prst="rect">
            <a:avLst/>
          </a:prstGeom>
          <a:noFill/>
          <a:ln/>
        </p:spPr>
        <p:txBody>
          <a:bodyPr wrap="square" lIns="0" tIns="0" rIns="0" bIns="0" rtlCol="0" anchor="ctr"/>
          <a:lstStyle/>
          <a:p>
            <a:pPr marL="0" indent="0">
              <a:buNone/>
            </a:pPr>
            <a:r>
              <a:rPr lang="en-US" sz="1050" dirty="0">
                <a:solidFill>
                  <a:srgbClr val="2D2D2D"/>
                </a:solidFill>
                <a:latin typeface="Calibri" pitchFamily="34" charset="0"/>
                <a:ea typeface="Calibri" pitchFamily="34" charset="-122"/>
                <a:cs typeface="Calibri" pitchFamily="34" charset="-120"/>
              </a:rPr>
              <a:t>No surface water courses exist; rainfall recharge is far below any sector's demand</a:t>
            </a:r>
            <a:endParaRPr lang="en-US" sz="1050" dirty="0"/>
          </a:p>
        </p:txBody>
      </p:sp>
      <p:sp>
        <p:nvSpPr>
          <p:cNvPr id="24" name="Shape 22"/>
          <p:cNvSpPr/>
          <p:nvPr/>
        </p:nvSpPr>
        <p:spPr>
          <a:xfrm>
            <a:off x="6024660" y="630936"/>
            <a:ext cx="2834640" cy="3977640"/>
          </a:xfrm>
          <a:prstGeom prst="rect">
            <a:avLst/>
          </a:prstGeom>
          <a:solidFill>
            <a:srgbClr val="FFFFFF"/>
          </a:solidFill>
          <a:ln w="12700">
            <a:solidFill>
              <a:srgbClr val="E8E0D5"/>
            </a:solidFill>
            <a:prstDash val="solid"/>
          </a:ln>
        </p:spPr>
        <p:txBody>
          <a:bodyPr/>
          <a:lstStyle/>
          <a:p>
            <a:endParaRPr lang="en-QA"/>
          </a:p>
        </p:txBody>
      </p:sp>
      <p:sp>
        <p:nvSpPr>
          <p:cNvPr id="25" name="Text 23"/>
          <p:cNvSpPr/>
          <p:nvPr/>
        </p:nvSpPr>
        <p:spPr>
          <a:xfrm>
            <a:off x="6035040" y="822960"/>
            <a:ext cx="2834640" cy="502920"/>
          </a:xfrm>
          <a:prstGeom prst="rect">
            <a:avLst/>
          </a:prstGeom>
          <a:noFill/>
          <a:ln/>
        </p:spPr>
        <p:txBody>
          <a:bodyPr wrap="square" lIns="0" tIns="0" rIns="0" bIns="0" rtlCol="0" anchor="ctr"/>
          <a:lstStyle/>
          <a:p>
            <a:pPr marL="0" indent="0" algn="ctr">
              <a:buNone/>
            </a:pPr>
            <a:r>
              <a:rPr lang="en-US" sz="1100" b="1" dirty="0">
                <a:solidFill>
                  <a:srgbClr val="5C1A1A"/>
                </a:solidFill>
                <a:latin typeface="Calibri" pitchFamily="34" charset="0"/>
                <a:ea typeface="Calibri" pitchFamily="34" charset="-122"/>
                <a:cs typeface="Calibri" pitchFamily="34" charset="-120"/>
              </a:rPr>
              <a:t>WATER BALANCE</a:t>
            </a:r>
            <a:endParaRPr lang="en-US" sz="1100" dirty="0"/>
          </a:p>
          <a:p>
            <a:pPr marL="0" indent="0" algn="ctr">
              <a:buNone/>
            </a:pPr>
            <a:r>
              <a:rPr lang="en-US" sz="1100" b="1" dirty="0">
                <a:solidFill>
                  <a:srgbClr val="5C1A1A"/>
                </a:solidFill>
                <a:latin typeface="Calibri" pitchFamily="34" charset="0"/>
                <a:ea typeface="Calibri" pitchFamily="34" charset="-122"/>
                <a:cs typeface="Calibri" pitchFamily="34" charset="-120"/>
              </a:rPr>
              <a:t>IN QATAR</a:t>
            </a:r>
            <a:endParaRPr lang="en-US" sz="1100" dirty="0"/>
          </a:p>
        </p:txBody>
      </p:sp>
      <p:sp>
        <p:nvSpPr>
          <p:cNvPr id="26" name="Text 24"/>
          <p:cNvSpPr/>
          <p:nvPr/>
        </p:nvSpPr>
        <p:spPr>
          <a:xfrm>
            <a:off x="6126480" y="1417320"/>
            <a:ext cx="2651760" cy="228600"/>
          </a:xfrm>
          <a:prstGeom prst="rect">
            <a:avLst/>
          </a:prstGeom>
          <a:noFill/>
          <a:ln/>
        </p:spPr>
        <p:txBody>
          <a:bodyPr wrap="square" lIns="0" tIns="0" rIns="0" bIns="0" rtlCol="0" anchor="ctr"/>
          <a:lstStyle/>
          <a:p>
            <a:pPr marL="0" indent="0">
              <a:buNone/>
            </a:pPr>
            <a:r>
              <a:rPr lang="en-US" sz="900" b="1" dirty="0">
                <a:solidFill>
                  <a:srgbClr val="1A5C5C"/>
                </a:solidFill>
                <a:latin typeface="Calibri" pitchFamily="34" charset="0"/>
                <a:ea typeface="Calibri" pitchFamily="34" charset="-122"/>
                <a:cs typeface="Calibri" pitchFamily="34" charset="-120"/>
              </a:rPr>
              <a:t>Natural Supply</a:t>
            </a:r>
            <a:endParaRPr lang="en-US" sz="900" dirty="0"/>
          </a:p>
        </p:txBody>
      </p:sp>
      <p:sp>
        <p:nvSpPr>
          <p:cNvPr id="27" name="Shape 25"/>
          <p:cNvSpPr/>
          <p:nvPr/>
        </p:nvSpPr>
        <p:spPr>
          <a:xfrm>
            <a:off x="6126480" y="1664208"/>
            <a:ext cx="438912" cy="274320"/>
          </a:xfrm>
          <a:prstGeom prst="rect">
            <a:avLst/>
          </a:prstGeom>
          <a:solidFill>
            <a:srgbClr val="1A5C5C"/>
          </a:solidFill>
          <a:ln/>
        </p:spPr>
        <p:txBody>
          <a:bodyPr/>
          <a:lstStyle/>
          <a:p>
            <a:endParaRPr lang="en-QA"/>
          </a:p>
        </p:txBody>
      </p:sp>
      <p:sp>
        <p:nvSpPr>
          <p:cNvPr id="28" name="Text 26"/>
          <p:cNvSpPr/>
          <p:nvPr/>
        </p:nvSpPr>
        <p:spPr>
          <a:xfrm>
            <a:off x="6601968" y="1664208"/>
            <a:ext cx="1371600" cy="274320"/>
          </a:xfrm>
          <a:prstGeom prst="rect">
            <a:avLst/>
          </a:prstGeom>
          <a:noFill/>
          <a:ln/>
        </p:spPr>
        <p:txBody>
          <a:bodyPr wrap="square" lIns="0" tIns="0" rIns="0" bIns="0" rtlCol="0" anchor="ctr"/>
          <a:lstStyle/>
          <a:p>
            <a:pPr marL="0" indent="0">
              <a:buNone/>
            </a:pPr>
            <a:r>
              <a:rPr lang="en-US" sz="900" dirty="0">
                <a:solidFill>
                  <a:srgbClr val="1A5C5C"/>
                </a:solidFill>
                <a:latin typeface="Calibri" pitchFamily="34" charset="0"/>
                <a:ea typeface="Calibri" pitchFamily="34" charset="-122"/>
                <a:cs typeface="Calibri" pitchFamily="34" charset="-120"/>
              </a:rPr>
              <a:t>60 Mm³</a:t>
            </a:r>
            <a:endParaRPr lang="en-US" sz="900" dirty="0"/>
          </a:p>
        </p:txBody>
      </p:sp>
      <p:sp>
        <p:nvSpPr>
          <p:cNvPr id="29" name="Text 27"/>
          <p:cNvSpPr/>
          <p:nvPr/>
        </p:nvSpPr>
        <p:spPr>
          <a:xfrm>
            <a:off x="6126480" y="2057400"/>
            <a:ext cx="2651760" cy="228600"/>
          </a:xfrm>
          <a:prstGeom prst="rect">
            <a:avLst/>
          </a:prstGeom>
          <a:noFill/>
          <a:ln/>
        </p:spPr>
        <p:txBody>
          <a:bodyPr wrap="square" lIns="0" tIns="0" rIns="0" bIns="0" rtlCol="0" anchor="ctr"/>
          <a:lstStyle/>
          <a:p>
            <a:pPr marL="0" indent="0">
              <a:buNone/>
            </a:pPr>
            <a:r>
              <a:rPr lang="en-US" sz="900" b="1" dirty="0">
                <a:solidFill>
                  <a:srgbClr val="5C1A1A"/>
                </a:solidFill>
                <a:latin typeface="Calibri" pitchFamily="34" charset="0"/>
                <a:ea typeface="Calibri" pitchFamily="34" charset="-122"/>
                <a:cs typeface="Calibri" pitchFamily="34" charset="-120"/>
              </a:rPr>
              <a:t>Total Demand</a:t>
            </a:r>
            <a:endParaRPr lang="en-US" sz="900" dirty="0"/>
          </a:p>
        </p:txBody>
      </p:sp>
      <p:sp>
        <p:nvSpPr>
          <p:cNvPr id="30" name="Shape 28"/>
          <p:cNvSpPr/>
          <p:nvPr/>
        </p:nvSpPr>
        <p:spPr>
          <a:xfrm>
            <a:off x="6126480" y="2304288"/>
            <a:ext cx="2286000" cy="274320"/>
          </a:xfrm>
          <a:prstGeom prst="rect">
            <a:avLst/>
          </a:prstGeom>
          <a:solidFill>
            <a:srgbClr val="5C1A1A"/>
          </a:solidFill>
          <a:ln/>
        </p:spPr>
        <p:txBody>
          <a:bodyPr/>
          <a:lstStyle/>
          <a:p>
            <a:endParaRPr lang="en-QA"/>
          </a:p>
        </p:txBody>
      </p:sp>
      <p:sp>
        <p:nvSpPr>
          <p:cNvPr id="31" name="Text 29"/>
          <p:cNvSpPr/>
          <p:nvPr/>
        </p:nvSpPr>
        <p:spPr>
          <a:xfrm>
            <a:off x="8439912" y="2304288"/>
            <a:ext cx="457200" cy="274320"/>
          </a:xfrm>
          <a:prstGeom prst="rect">
            <a:avLst/>
          </a:prstGeom>
          <a:noFill/>
          <a:ln/>
        </p:spPr>
        <p:txBody>
          <a:bodyPr wrap="square" lIns="0" tIns="0" rIns="0" bIns="0" rtlCol="0" anchor="ctr"/>
          <a:lstStyle/>
          <a:p>
            <a:pPr marL="0" indent="0">
              <a:buNone/>
            </a:pPr>
            <a:r>
              <a:rPr lang="en-US" sz="900" dirty="0">
                <a:solidFill>
                  <a:srgbClr val="5C1A1A"/>
                </a:solidFill>
                <a:latin typeface="Calibri" pitchFamily="34" charset="0"/>
                <a:ea typeface="Calibri" pitchFamily="34" charset="-122"/>
                <a:cs typeface="Calibri" pitchFamily="34" charset="-120"/>
              </a:rPr>
              <a:t>750+ Mm³</a:t>
            </a:r>
            <a:endParaRPr lang="en-US" sz="900" dirty="0"/>
          </a:p>
        </p:txBody>
      </p:sp>
      <p:sp>
        <p:nvSpPr>
          <p:cNvPr id="32" name="Shape 30"/>
          <p:cNvSpPr/>
          <p:nvPr/>
        </p:nvSpPr>
        <p:spPr>
          <a:xfrm>
            <a:off x="6126480" y="2697480"/>
            <a:ext cx="2651760" cy="36576"/>
          </a:xfrm>
          <a:prstGeom prst="rect">
            <a:avLst/>
          </a:prstGeom>
          <a:solidFill>
            <a:srgbClr val="E8E0D5"/>
          </a:solidFill>
          <a:ln/>
        </p:spPr>
        <p:txBody>
          <a:bodyPr/>
          <a:lstStyle/>
          <a:p>
            <a:endParaRPr lang="en-QA"/>
          </a:p>
        </p:txBody>
      </p:sp>
      <p:sp>
        <p:nvSpPr>
          <p:cNvPr id="33" name="Text 31"/>
          <p:cNvSpPr/>
          <p:nvPr/>
        </p:nvSpPr>
        <p:spPr>
          <a:xfrm>
            <a:off x="6126480" y="2834640"/>
            <a:ext cx="2651760" cy="502920"/>
          </a:xfrm>
          <a:prstGeom prst="rect">
            <a:avLst/>
          </a:prstGeom>
          <a:noFill/>
          <a:ln/>
        </p:spPr>
        <p:txBody>
          <a:bodyPr wrap="square" lIns="0" tIns="0" rIns="0" bIns="0" rtlCol="0" anchor="ctr"/>
          <a:lstStyle/>
          <a:p>
            <a:pPr marL="0" indent="0" algn="ctr">
              <a:buNone/>
            </a:pPr>
            <a:r>
              <a:rPr lang="en-US" sz="1000" i="1" dirty="0">
                <a:solidFill>
                  <a:srgbClr val="2D2D2D"/>
                </a:solidFill>
                <a:latin typeface="Calibri" pitchFamily="34" charset="0"/>
                <a:ea typeface="Calibri" pitchFamily="34" charset="-122"/>
                <a:cs typeface="Calibri" pitchFamily="34" charset="-120"/>
              </a:rPr>
              <a:t>The gap is bridged entirely by</a:t>
            </a:r>
            <a:endParaRPr lang="en-US" sz="1000" dirty="0"/>
          </a:p>
          <a:p>
            <a:pPr marL="0" indent="0" algn="ctr">
              <a:buNone/>
            </a:pPr>
            <a:r>
              <a:rPr lang="en-US" sz="1000" i="1" dirty="0">
                <a:solidFill>
                  <a:srgbClr val="2D2D2D"/>
                </a:solidFill>
                <a:latin typeface="Calibri" pitchFamily="34" charset="0"/>
                <a:ea typeface="Calibri" pitchFamily="34" charset="-122"/>
                <a:cs typeface="Calibri" pitchFamily="34" charset="-120"/>
              </a:rPr>
              <a:t>energy-intensive desalination</a:t>
            </a:r>
            <a:endParaRPr lang="en-US" sz="1000" dirty="0"/>
          </a:p>
        </p:txBody>
      </p:sp>
      <p:sp>
        <p:nvSpPr>
          <p:cNvPr id="34" name="Shape 32"/>
          <p:cNvSpPr/>
          <p:nvPr/>
        </p:nvSpPr>
        <p:spPr>
          <a:xfrm>
            <a:off x="6309360" y="3429000"/>
            <a:ext cx="2286000" cy="36576"/>
          </a:xfrm>
          <a:prstGeom prst="rect">
            <a:avLst/>
          </a:prstGeom>
          <a:solidFill>
            <a:srgbClr val="C9A84C"/>
          </a:solidFill>
          <a:ln/>
        </p:spPr>
        <p:txBody>
          <a:bodyPr/>
          <a:lstStyle/>
          <a:p>
            <a:endParaRPr lang="en-QA"/>
          </a:p>
        </p:txBody>
      </p:sp>
      <p:sp>
        <p:nvSpPr>
          <p:cNvPr id="36" name="Text 34"/>
          <p:cNvSpPr/>
          <p:nvPr/>
        </p:nvSpPr>
        <p:spPr>
          <a:xfrm>
            <a:off x="6126480" y="4251960"/>
            <a:ext cx="2651760" cy="274320"/>
          </a:xfrm>
          <a:prstGeom prst="rect">
            <a:avLst/>
          </a:prstGeom>
          <a:noFill/>
          <a:ln/>
        </p:spPr>
        <p:txBody>
          <a:bodyPr wrap="square" lIns="0" tIns="0" rIns="0" bIns="0" rtlCol="0" anchor="ctr"/>
          <a:lstStyle/>
          <a:p>
            <a:pPr marL="0" indent="0" algn="ctr">
              <a:buNone/>
            </a:pPr>
            <a:r>
              <a:rPr lang="en-US" sz="750" i="1" dirty="0">
                <a:solidFill>
                  <a:srgbClr val="555555"/>
                </a:solidFill>
                <a:latin typeface="Calibri" pitchFamily="34" charset="0"/>
                <a:ea typeface="Calibri" pitchFamily="34" charset="-122"/>
                <a:cs typeface="Calibri" pitchFamily="34" charset="-120"/>
              </a:rPr>
              <a:t>Source: Darwish et al. (2016)</a:t>
            </a:r>
            <a:endParaRPr lang="en-US" sz="750" dirty="0"/>
          </a:p>
        </p:txBody>
      </p:sp>
      <p:sp>
        <p:nvSpPr>
          <p:cNvPr id="37" name="Text 35"/>
          <p:cNvSpPr/>
          <p:nvPr/>
        </p:nvSpPr>
        <p:spPr>
          <a:xfrm>
            <a:off x="274320" y="4892040"/>
            <a:ext cx="8595360" cy="182880"/>
          </a:xfrm>
          <a:prstGeom prst="rect">
            <a:avLst/>
          </a:prstGeom>
          <a:noFill/>
          <a:ln/>
        </p:spPr>
        <p:txBody>
          <a:bodyPr wrap="square" lIns="0" tIns="0" rIns="0" bIns="0" rtlCol="0" anchor="ctr"/>
          <a:lstStyle/>
          <a:p>
            <a:pPr marL="0" indent="0">
              <a:buNone/>
            </a:pPr>
            <a:r>
              <a:rPr lang="en-US" sz="750" i="1" dirty="0">
                <a:solidFill>
                  <a:srgbClr val="555555"/>
                </a:solidFill>
                <a:latin typeface="Calibri" pitchFamily="34" charset="0"/>
                <a:ea typeface="Calibri" pitchFamily="34" charset="-122"/>
                <a:cs typeface="Calibri" pitchFamily="34" charset="-120"/>
              </a:rPr>
              <a:t>Sources: WRI Aqueduct Atlas; Baalousha &amp; Ouda (2017); Darwish et al. (2016); Saif et al. (2014)</a:t>
            </a:r>
            <a:endParaRPr lang="en-US" sz="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A4EA9-067C-7E27-FBAC-BE1F71047983}"/>
              </a:ext>
            </a:extLst>
          </p:cNvPr>
          <p:cNvPicPr>
            <a:picLocks noChangeAspect="1"/>
          </p:cNvPicPr>
          <p:nvPr/>
        </p:nvPicPr>
        <p:blipFill>
          <a:blip r:embed="rId3"/>
          <a:srcRect l="44487" t="7861"/>
          <a:stretch>
            <a:fillRect/>
          </a:stretch>
        </p:blipFill>
        <p:spPr>
          <a:xfrm>
            <a:off x="4645572" y="795284"/>
            <a:ext cx="4402660" cy="3723683"/>
          </a:xfrm>
          <a:prstGeom prst="rect">
            <a:avLst/>
          </a:prstGeom>
        </p:spPr>
      </p:pic>
      <p:pic>
        <p:nvPicPr>
          <p:cNvPr id="5" name="Picture 4">
            <a:extLst>
              <a:ext uri="{FF2B5EF4-FFF2-40B4-BE49-F238E27FC236}">
                <a16:creationId xmlns:a16="http://schemas.microsoft.com/office/drawing/2014/main" id="{272000D7-C103-0746-60BA-BBD036144F58}"/>
              </a:ext>
            </a:extLst>
          </p:cNvPr>
          <p:cNvPicPr>
            <a:picLocks noChangeAspect="1"/>
          </p:cNvPicPr>
          <p:nvPr/>
        </p:nvPicPr>
        <p:blipFill>
          <a:blip r:embed="rId4"/>
          <a:srcRect l="44528" t="7333"/>
          <a:stretch>
            <a:fillRect/>
          </a:stretch>
        </p:blipFill>
        <p:spPr>
          <a:xfrm>
            <a:off x="95768" y="714703"/>
            <a:ext cx="4436796" cy="3804264"/>
          </a:xfrm>
          <a:prstGeom prst="rect">
            <a:avLst/>
          </a:prstGeom>
        </p:spPr>
      </p:pic>
    </p:spTree>
    <p:extLst>
      <p:ext uri="{BB962C8B-B14F-4D97-AF65-F5344CB8AC3E}">
        <p14:creationId xmlns:p14="http://schemas.microsoft.com/office/powerpoint/2010/main" val="1389449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bg>
      <p:bgPr>
        <a:solidFill>
          <a:srgbClr val="FAF6F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A5C5C"/>
          </a:solidFill>
          <a:ln/>
        </p:spPr>
        <p:txBody>
          <a:bodyPr/>
          <a:lstStyle/>
          <a:p>
            <a:endParaRPr lang="en-QA"/>
          </a:p>
        </p:txBody>
      </p:sp>
      <p:sp>
        <p:nvSpPr>
          <p:cNvPr id="3" name="Text 1"/>
          <p:cNvSpPr/>
          <p:nvPr/>
        </p:nvSpPr>
        <p:spPr>
          <a:xfrm>
            <a:off x="274320" y="0"/>
            <a:ext cx="8595360" cy="685800"/>
          </a:xfrm>
          <a:prstGeom prst="rect">
            <a:avLst/>
          </a:prstGeom>
          <a:noFill/>
          <a:ln/>
        </p:spPr>
        <p:txBody>
          <a:bodyPr wrap="square" lIns="0" tIns="0" rIns="0" bIns="0"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GROUNDWATER DEPLETION IN DETAIL</a:t>
            </a:r>
            <a:endParaRPr lang="en-US" sz="1800" dirty="0"/>
          </a:p>
        </p:txBody>
      </p:sp>
      <p:sp>
        <p:nvSpPr>
          <p:cNvPr id="4" name="Text 2"/>
          <p:cNvSpPr/>
          <p:nvPr/>
        </p:nvSpPr>
        <p:spPr>
          <a:xfrm>
            <a:off x="274320" y="651119"/>
            <a:ext cx="8595360" cy="292608"/>
          </a:xfrm>
          <a:prstGeom prst="rect">
            <a:avLst/>
          </a:prstGeom>
          <a:noFill/>
          <a:ln/>
        </p:spPr>
        <p:txBody>
          <a:bodyPr wrap="square" lIns="0" tIns="0" rIns="0" bIns="0" rtlCol="0" anchor="ctr"/>
          <a:lstStyle/>
          <a:p>
            <a:pPr marL="0" indent="0">
              <a:buNone/>
            </a:pPr>
            <a:r>
              <a:rPr lang="en-US" sz="1100" b="1" dirty="0">
                <a:solidFill>
                  <a:srgbClr val="1A5C5C"/>
                </a:solidFill>
                <a:latin typeface="Calibri" pitchFamily="34" charset="0"/>
                <a:ea typeface="Calibri" pitchFamily="34" charset="-122"/>
                <a:cs typeface="Calibri" pitchFamily="34" charset="-120"/>
              </a:rPr>
              <a:t>FRESHWATER LENS COLLAPSE (Northern Qatar)</a:t>
            </a:r>
            <a:endParaRPr lang="en-US" sz="1100" dirty="0"/>
          </a:p>
        </p:txBody>
      </p:sp>
      <p:sp>
        <p:nvSpPr>
          <p:cNvPr id="5" name="Shape 3"/>
          <p:cNvSpPr/>
          <p:nvPr/>
        </p:nvSpPr>
        <p:spPr>
          <a:xfrm>
            <a:off x="274320" y="1097280"/>
            <a:ext cx="1280160" cy="1280160"/>
          </a:xfrm>
          <a:prstGeom prst="rect">
            <a:avLst/>
          </a:prstGeom>
          <a:solidFill>
            <a:srgbClr val="1A5C5C"/>
          </a:solidFill>
          <a:ln/>
        </p:spPr>
        <p:txBody>
          <a:bodyPr/>
          <a:lstStyle/>
          <a:p>
            <a:endParaRPr lang="en-QA"/>
          </a:p>
        </p:txBody>
      </p:sp>
      <p:sp>
        <p:nvSpPr>
          <p:cNvPr id="6" name="Text 4"/>
          <p:cNvSpPr/>
          <p:nvPr/>
        </p:nvSpPr>
        <p:spPr>
          <a:xfrm>
            <a:off x="274320" y="822960"/>
            <a:ext cx="1280160" cy="256032"/>
          </a:xfrm>
          <a:prstGeom prst="rect">
            <a:avLst/>
          </a:prstGeom>
          <a:noFill/>
          <a:ln/>
        </p:spPr>
        <p:txBody>
          <a:bodyPr wrap="square" lIns="0" tIns="0" rIns="0" bIns="0" rtlCol="0" anchor="ctr"/>
          <a:lstStyle/>
          <a:p>
            <a:pPr marL="0" indent="0" algn="ctr">
              <a:buNone/>
            </a:pPr>
            <a:r>
              <a:rPr lang="en-US" sz="1300" b="1" dirty="0">
                <a:solidFill>
                  <a:srgbClr val="1A5C5C"/>
                </a:solidFill>
                <a:latin typeface="Calibri" pitchFamily="34" charset="0"/>
                <a:ea typeface="Calibri" pitchFamily="34" charset="-122"/>
                <a:cs typeface="Calibri" pitchFamily="34" charset="-120"/>
              </a:rPr>
              <a:t>15%</a:t>
            </a:r>
            <a:endParaRPr lang="en-US" sz="1300" dirty="0"/>
          </a:p>
        </p:txBody>
      </p:sp>
      <p:sp>
        <p:nvSpPr>
          <p:cNvPr id="7" name="Text 5"/>
          <p:cNvSpPr/>
          <p:nvPr/>
        </p:nvSpPr>
        <p:spPr>
          <a:xfrm>
            <a:off x="274320" y="2395728"/>
            <a:ext cx="1280160" cy="228600"/>
          </a:xfrm>
          <a:prstGeom prst="rect">
            <a:avLst/>
          </a:prstGeom>
          <a:noFill/>
          <a:ln/>
        </p:spPr>
        <p:txBody>
          <a:bodyPr wrap="square" lIns="0" tIns="0" rIns="0" bIns="0" rtlCol="0" anchor="ctr"/>
          <a:lstStyle/>
          <a:p>
            <a:pPr marL="0" indent="0" algn="ctr">
              <a:buNone/>
            </a:pPr>
            <a:r>
              <a:rPr lang="en-US" sz="1000" dirty="0">
                <a:solidFill>
                  <a:srgbClr val="2D2D2D"/>
                </a:solidFill>
                <a:latin typeface="Calibri" pitchFamily="34" charset="0"/>
                <a:ea typeface="Calibri" pitchFamily="34" charset="-122"/>
                <a:cs typeface="Calibri" pitchFamily="34" charset="-120"/>
              </a:rPr>
              <a:t>1971</a:t>
            </a:r>
            <a:endParaRPr lang="en-US" sz="1000" dirty="0"/>
          </a:p>
        </p:txBody>
      </p:sp>
      <p:sp>
        <p:nvSpPr>
          <p:cNvPr id="8" name="Text 6"/>
          <p:cNvSpPr/>
          <p:nvPr/>
        </p:nvSpPr>
        <p:spPr>
          <a:xfrm>
            <a:off x="274320" y="2633472"/>
            <a:ext cx="1280160" cy="228600"/>
          </a:xfrm>
          <a:prstGeom prst="rect">
            <a:avLst/>
          </a:prstGeom>
          <a:noFill/>
          <a:ln/>
        </p:spPr>
        <p:txBody>
          <a:bodyPr wrap="square" lIns="0" tIns="0" rIns="0" bIns="0" rtlCol="0" anchor="ctr"/>
          <a:lstStyle/>
          <a:p>
            <a:pPr marL="0" indent="0" algn="ctr">
              <a:buNone/>
            </a:pPr>
            <a:r>
              <a:rPr lang="en-US" sz="900" dirty="0">
                <a:solidFill>
                  <a:srgbClr val="555555"/>
                </a:solidFill>
                <a:latin typeface="Calibri" pitchFamily="34" charset="0"/>
                <a:ea typeface="Calibri" pitchFamily="34" charset="-122"/>
                <a:cs typeface="Calibri" pitchFamily="34" charset="-120"/>
              </a:rPr>
              <a:t>1,683 km²</a:t>
            </a:r>
            <a:endParaRPr lang="en-US" sz="900" dirty="0"/>
          </a:p>
        </p:txBody>
      </p:sp>
      <p:sp>
        <p:nvSpPr>
          <p:cNvPr id="9" name="Shape 7"/>
          <p:cNvSpPr/>
          <p:nvPr/>
        </p:nvSpPr>
        <p:spPr>
          <a:xfrm>
            <a:off x="1965960" y="1325880"/>
            <a:ext cx="1280160" cy="1051560"/>
          </a:xfrm>
          <a:prstGeom prst="rect">
            <a:avLst/>
          </a:prstGeom>
          <a:solidFill>
            <a:srgbClr val="1A7070"/>
          </a:solidFill>
          <a:ln/>
        </p:spPr>
        <p:txBody>
          <a:bodyPr/>
          <a:lstStyle/>
          <a:p>
            <a:endParaRPr lang="en-QA"/>
          </a:p>
        </p:txBody>
      </p:sp>
      <p:sp>
        <p:nvSpPr>
          <p:cNvPr id="10" name="Text 8"/>
          <p:cNvSpPr/>
          <p:nvPr/>
        </p:nvSpPr>
        <p:spPr>
          <a:xfrm>
            <a:off x="1965960" y="1051560"/>
            <a:ext cx="1280160" cy="256032"/>
          </a:xfrm>
          <a:prstGeom prst="rect">
            <a:avLst/>
          </a:prstGeom>
          <a:noFill/>
          <a:ln/>
        </p:spPr>
        <p:txBody>
          <a:bodyPr wrap="square" lIns="0" tIns="0" rIns="0" bIns="0" rtlCol="0" anchor="ctr"/>
          <a:lstStyle/>
          <a:p>
            <a:pPr marL="0" indent="0" algn="ctr">
              <a:buNone/>
            </a:pPr>
            <a:r>
              <a:rPr lang="en-US" sz="1300" b="1" dirty="0">
                <a:solidFill>
                  <a:srgbClr val="1A7070"/>
                </a:solidFill>
                <a:latin typeface="Calibri" pitchFamily="34" charset="0"/>
                <a:ea typeface="Calibri" pitchFamily="34" charset="-122"/>
                <a:cs typeface="Calibri" pitchFamily="34" charset="-120"/>
              </a:rPr>
              <a:t>12%</a:t>
            </a:r>
            <a:endParaRPr lang="en-US" sz="1300" dirty="0"/>
          </a:p>
        </p:txBody>
      </p:sp>
      <p:sp>
        <p:nvSpPr>
          <p:cNvPr id="11" name="Text 9"/>
          <p:cNvSpPr/>
          <p:nvPr/>
        </p:nvSpPr>
        <p:spPr>
          <a:xfrm>
            <a:off x="1965960" y="2395728"/>
            <a:ext cx="1280160" cy="228600"/>
          </a:xfrm>
          <a:prstGeom prst="rect">
            <a:avLst/>
          </a:prstGeom>
          <a:noFill/>
          <a:ln/>
        </p:spPr>
        <p:txBody>
          <a:bodyPr wrap="square" lIns="0" tIns="0" rIns="0" bIns="0" rtlCol="0" anchor="ctr"/>
          <a:lstStyle/>
          <a:p>
            <a:pPr marL="0" indent="0" algn="ctr">
              <a:buNone/>
            </a:pPr>
            <a:r>
              <a:rPr lang="en-US" sz="1000" dirty="0">
                <a:solidFill>
                  <a:srgbClr val="2D2D2D"/>
                </a:solidFill>
                <a:latin typeface="Calibri" pitchFamily="34" charset="0"/>
                <a:ea typeface="Calibri" pitchFamily="34" charset="-122"/>
                <a:cs typeface="Calibri" pitchFamily="34" charset="-120"/>
              </a:rPr>
              <a:t>1982</a:t>
            </a:r>
            <a:endParaRPr lang="en-US" sz="1000" dirty="0"/>
          </a:p>
        </p:txBody>
      </p:sp>
      <p:sp>
        <p:nvSpPr>
          <p:cNvPr id="12" name="Text 10"/>
          <p:cNvSpPr/>
          <p:nvPr/>
        </p:nvSpPr>
        <p:spPr>
          <a:xfrm>
            <a:off x="1965960" y="2633472"/>
            <a:ext cx="1280160" cy="228600"/>
          </a:xfrm>
          <a:prstGeom prst="rect">
            <a:avLst/>
          </a:prstGeom>
          <a:noFill/>
          <a:ln/>
        </p:spPr>
        <p:txBody>
          <a:bodyPr wrap="square" lIns="0" tIns="0" rIns="0" bIns="0" rtlCol="0" anchor="ctr"/>
          <a:lstStyle/>
          <a:p>
            <a:pPr marL="0" indent="0" algn="ctr">
              <a:buNone/>
            </a:pPr>
            <a:r>
              <a:rPr lang="en-US" sz="900" dirty="0">
                <a:solidFill>
                  <a:srgbClr val="555555"/>
                </a:solidFill>
                <a:latin typeface="Calibri" pitchFamily="34" charset="0"/>
                <a:ea typeface="Calibri" pitchFamily="34" charset="-122"/>
                <a:cs typeface="Calibri" pitchFamily="34" charset="-120"/>
              </a:rPr>
              <a:t>1,278 km²</a:t>
            </a:r>
            <a:endParaRPr lang="en-US" sz="900" dirty="0"/>
          </a:p>
        </p:txBody>
      </p:sp>
      <p:sp>
        <p:nvSpPr>
          <p:cNvPr id="13" name="Shape 11"/>
          <p:cNvSpPr/>
          <p:nvPr/>
        </p:nvSpPr>
        <p:spPr>
          <a:xfrm>
            <a:off x="3657600" y="1554480"/>
            <a:ext cx="1280160" cy="822960"/>
          </a:xfrm>
          <a:prstGeom prst="rect">
            <a:avLst/>
          </a:prstGeom>
          <a:solidFill>
            <a:srgbClr val="3A8080"/>
          </a:solidFill>
          <a:ln/>
        </p:spPr>
        <p:txBody>
          <a:bodyPr/>
          <a:lstStyle/>
          <a:p>
            <a:endParaRPr lang="en-QA"/>
          </a:p>
        </p:txBody>
      </p:sp>
      <p:sp>
        <p:nvSpPr>
          <p:cNvPr id="14" name="Text 12"/>
          <p:cNvSpPr/>
          <p:nvPr/>
        </p:nvSpPr>
        <p:spPr>
          <a:xfrm>
            <a:off x="3657600" y="1280160"/>
            <a:ext cx="1280160" cy="256032"/>
          </a:xfrm>
          <a:prstGeom prst="rect">
            <a:avLst/>
          </a:prstGeom>
          <a:noFill/>
          <a:ln/>
        </p:spPr>
        <p:txBody>
          <a:bodyPr wrap="square" lIns="0" tIns="0" rIns="0" bIns="0" rtlCol="0" anchor="ctr"/>
          <a:lstStyle/>
          <a:p>
            <a:pPr marL="0" indent="0" algn="ctr">
              <a:buNone/>
            </a:pPr>
            <a:r>
              <a:rPr lang="en-US" sz="1300" b="1" dirty="0">
                <a:solidFill>
                  <a:srgbClr val="3A8080"/>
                </a:solidFill>
                <a:latin typeface="Calibri" pitchFamily="34" charset="0"/>
                <a:ea typeface="Calibri" pitchFamily="34" charset="-122"/>
                <a:cs typeface="Calibri" pitchFamily="34" charset="-120"/>
              </a:rPr>
              <a:t>9%</a:t>
            </a:r>
            <a:endParaRPr lang="en-US" sz="1300" dirty="0"/>
          </a:p>
        </p:txBody>
      </p:sp>
      <p:sp>
        <p:nvSpPr>
          <p:cNvPr id="15" name="Text 13"/>
          <p:cNvSpPr/>
          <p:nvPr/>
        </p:nvSpPr>
        <p:spPr>
          <a:xfrm>
            <a:off x="3657600" y="2395728"/>
            <a:ext cx="1280160" cy="228600"/>
          </a:xfrm>
          <a:prstGeom prst="rect">
            <a:avLst/>
          </a:prstGeom>
          <a:noFill/>
          <a:ln/>
        </p:spPr>
        <p:txBody>
          <a:bodyPr wrap="square" lIns="0" tIns="0" rIns="0" bIns="0" rtlCol="0" anchor="ctr"/>
          <a:lstStyle/>
          <a:p>
            <a:pPr marL="0" indent="0" algn="ctr">
              <a:buNone/>
            </a:pPr>
            <a:r>
              <a:rPr lang="en-US" sz="1000" dirty="0">
                <a:solidFill>
                  <a:srgbClr val="2D2D2D"/>
                </a:solidFill>
                <a:latin typeface="Calibri" pitchFamily="34" charset="0"/>
                <a:ea typeface="Calibri" pitchFamily="34" charset="-122"/>
                <a:cs typeface="Calibri" pitchFamily="34" charset="-120"/>
              </a:rPr>
              <a:t>1995</a:t>
            </a:r>
            <a:endParaRPr lang="en-US" sz="1000" dirty="0"/>
          </a:p>
        </p:txBody>
      </p:sp>
      <p:sp>
        <p:nvSpPr>
          <p:cNvPr id="16" name="Text 14"/>
          <p:cNvSpPr/>
          <p:nvPr/>
        </p:nvSpPr>
        <p:spPr>
          <a:xfrm>
            <a:off x="3657600" y="2633472"/>
            <a:ext cx="1280160" cy="228600"/>
          </a:xfrm>
          <a:prstGeom prst="rect">
            <a:avLst/>
          </a:prstGeom>
          <a:noFill/>
          <a:ln/>
        </p:spPr>
        <p:txBody>
          <a:bodyPr wrap="square" lIns="0" tIns="0" rIns="0" bIns="0" rtlCol="0" anchor="ctr"/>
          <a:lstStyle/>
          <a:p>
            <a:pPr marL="0" indent="0" algn="ctr">
              <a:buNone/>
            </a:pPr>
            <a:r>
              <a:rPr lang="en-US" sz="900" dirty="0">
                <a:solidFill>
                  <a:srgbClr val="555555"/>
                </a:solidFill>
                <a:latin typeface="Calibri" pitchFamily="34" charset="0"/>
                <a:ea typeface="Calibri" pitchFamily="34" charset="-122"/>
                <a:cs typeface="Calibri" pitchFamily="34" charset="-120"/>
              </a:rPr>
              <a:t>999 km²</a:t>
            </a:r>
            <a:endParaRPr lang="en-US" sz="900" dirty="0"/>
          </a:p>
        </p:txBody>
      </p:sp>
      <p:sp>
        <p:nvSpPr>
          <p:cNvPr id="17" name="Shape 15"/>
          <p:cNvSpPr/>
          <p:nvPr/>
        </p:nvSpPr>
        <p:spPr>
          <a:xfrm>
            <a:off x="5349240" y="1783080"/>
            <a:ext cx="1280160" cy="594360"/>
          </a:xfrm>
          <a:prstGeom prst="rect">
            <a:avLst/>
          </a:prstGeom>
          <a:solidFill>
            <a:srgbClr val="5C1A1A"/>
          </a:solidFill>
          <a:ln/>
        </p:spPr>
        <p:txBody>
          <a:bodyPr/>
          <a:lstStyle/>
          <a:p>
            <a:endParaRPr lang="en-QA"/>
          </a:p>
        </p:txBody>
      </p:sp>
      <p:sp>
        <p:nvSpPr>
          <p:cNvPr id="18" name="Text 16"/>
          <p:cNvSpPr/>
          <p:nvPr/>
        </p:nvSpPr>
        <p:spPr>
          <a:xfrm>
            <a:off x="5349240" y="1508760"/>
            <a:ext cx="1280160" cy="256032"/>
          </a:xfrm>
          <a:prstGeom prst="rect">
            <a:avLst/>
          </a:prstGeom>
          <a:noFill/>
          <a:ln/>
        </p:spPr>
        <p:txBody>
          <a:bodyPr wrap="square" lIns="0" tIns="0" rIns="0" bIns="0" rtlCol="0" anchor="ctr"/>
          <a:lstStyle/>
          <a:p>
            <a:pPr marL="0" indent="0" algn="ctr">
              <a:buNone/>
            </a:pPr>
            <a:r>
              <a:rPr lang="en-US" sz="1300" b="1" dirty="0">
                <a:solidFill>
                  <a:srgbClr val="5C1A1A"/>
                </a:solidFill>
                <a:latin typeface="Calibri" pitchFamily="34" charset="0"/>
                <a:ea typeface="Calibri" pitchFamily="34" charset="-122"/>
                <a:cs typeface="Calibri" pitchFamily="34" charset="-120"/>
              </a:rPr>
              <a:t>4%</a:t>
            </a:r>
            <a:endParaRPr lang="en-US" sz="1300" dirty="0"/>
          </a:p>
        </p:txBody>
      </p:sp>
      <p:sp>
        <p:nvSpPr>
          <p:cNvPr id="19" name="Text 17"/>
          <p:cNvSpPr/>
          <p:nvPr/>
        </p:nvSpPr>
        <p:spPr>
          <a:xfrm>
            <a:off x="5349240" y="2395728"/>
            <a:ext cx="1280160" cy="228600"/>
          </a:xfrm>
          <a:prstGeom prst="rect">
            <a:avLst/>
          </a:prstGeom>
          <a:noFill/>
          <a:ln/>
        </p:spPr>
        <p:txBody>
          <a:bodyPr wrap="square" lIns="0" tIns="0" rIns="0" bIns="0" rtlCol="0" anchor="ctr"/>
          <a:lstStyle/>
          <a:p>
            <a:pPr marL="0" indent="0" algn="ctr">
              <a:buNone/>
            </a:pPr>
            <a:r>
              <a:rPr lang="en-US" sz="1000" dirty="0">
                <a:solidFill>
                  <a:srgbClr val="2D2D2D"/>
                </a:solidFill>
                <a:latin typeface="Calibri" pitchFamily="34" charset="0"/>
                <a:ea typeface="Calibri" pitchFamily="34" charset="-122"/>
                <a:cs typeface="Calibri" pitchFamily="34" charset="-120"/>
              </a:rPr>
              <a:t>2008</a:t>
            </a:r>
            <a:endParaRPr lang="en-US" sz="1000" dirty="0"/>
          </a:p>
        </p:txBody>
      </p:sp>
      <p:sp>
        <p:nvSpPr>
          <p:cNvPr id="20" name="Text 18"/>
          <p:cNvSpPr/>
          <p:nvPr/>
        </p:nvSpPr>
        <p:spPr>
          <a:xfrm>
            <a:off x="5349240" y="2633472"/>
            <a:ext cx="1280160" cy="228600"/>
          </a:xfrm>
          <a:prstGeom prst="rect">
            <a:avLst/>
          </a:prstGeom>
          <a:noFill/>
          <a:ln/>
        </p:spPr>
        <p:txBody>
          <a:bodyPr wrap="square" lIns="0" tIns="0" rIns="0" bIns="0" rtlCol="0" anchor="ctr"/>
          <a:lstStyle/>
          <a:p>
            <a:pPr marL="0" indent="0" algn="ctr">
              <a:buNone/>
            </a:pPr>
            <a:r>
              <a:rPr lang="en-US" sz="900" dirty="0">
                <a:solidFill>
                  <a:srgbClr val="555555"/>
                </a:solidFill>
                <a:latin typeface="Calibri" pitchFamily="34" charset="0"/>
                <a:ea typeface="Calibri" pitchFamily="34" charset="-122"/>
                <a:cs typeface="Calibri" pitchFamily="34" charset="-120"/>
              </a:rPr>
              <a:t>622 km²</a:t>
            </a:r>
            <a:endParaRPr lang="en-US" sz="900" dirty="0"/>
          </a:p>
        </p:txBody>
      </p:sp>
      <p:sp>
        <p:nvSpPr>
          <p:cNvPr id="21" name="Shape 19"/>
          <p:cNvSpPr/>
          <p:nvPr/>
        </p:nvSpPr>
        <p:spPr>
          <a:xfrm>
            <a:off x="7040880" y="2011680"/>
            <a:ext cx="1280160" cy="365760"/>
          </a:xfrm>
          <a:prstGeom prst="rect">
            <a:avLst/>
          </a:prstGeom>
          <a:solidFill>
            <a:srgbClr val="3D0A0A"/>
          </a:solidFill>
          <a:ln/>
        </p:spPr>
        <p:txBody>
          <a:bodyPr/>
          <a:lstStyle/>
          <a:p>
            <a:endParaRPr lang="en-QA"/>
          </a:p>
        </p:txBody>
      </p:sp>
      <p:sp>
        <p:nvSpPr>
          <p:cNvPr id="22" name="Text 20"/>
          <p:cNvSpPr/>
          <p:nvPr/>
        </p:nvSpPr>
        <p:spPr>
          <a:xfrm>
            <a:off x="7040880" y="1737360"/>
            <a:ext cx="1280160" cy="256032"/>
          </a:xfrm>
          <a:prstGeom prst="rect">
            <a:avLst/>
          </a:prstGeom>
          <a:noFill/>
          <a:ln/>
        </p:spPr>
        <p:txBody>
          <a:bodyPr wrap="square" lIns="0" tIns="0" rIns="0" bIns="0" rtlCol="0" anchor="ctr"/>
          <a:lstStyle/>
          <a:p>
            <a:pPr marL="0" indent="0" algn="ctr">
              <a:buNone/>
            </a:pPr>
            <a:r>
              <a:rPr lang="en-US" sz="1300" b="1" dirty="0">
                <a:solidFill>
                  <a:srgbClr val="3D0A0A"/>
                </a:solidFill>
                <a:latin typeface="Calibri" pitchFamily="34" charset="0"/>
                <a:ea typeface="Calibri" pitchFamily="34" charset="-122"/>
                <a:cs typeface="Calibri" pitchFamily="34" charset="-120"/>
              </a:rPr>
              <a:t>2%</a:t>
            </a:r>
            <a:endParaRPr lang="en-US" sz="1300" dirty="0"/>
          </a:p>
        </p:txBody>
      </p:sp>
      <p:sp>
        <p:nvSpPr>
          <p:cNvPr id="23" name="Text 21"/>
          <p:cNvSpPr/>
          <p:nvPr/>
        </p:nvSpPr>
        <p:spPr>
          <a:xfrm>
            <a:off x="7040880" y="2395728"/>
            <a:ext cx="1280160" cy="228600"/>
          </a:xfrm>
          <a:prstGeom prst="rect">
            <a:avLst/>
          </a:prstGeom>
          <a:noFill/>
          <a:ln/>
        </p:spPr>
        <p:txBody>
          <a:bodyPr wrap="square" lIns="0" tIns="0" rIns="0" bIns="0" rtlCol="0" anchor="ctr"/>
          <a:lstStyle/>
          <a:p>
            <a:pPr marL="0" indent="0" algn="ctr">
              <a:buNone/>
            </a:pPr>
            <a:r>
              <a:rPr lang="en-US" sz="1000" dirty="0">
                <a:solidFill>
                  <a:srgbClr val="2D2D2D"/>
                </a:solidFill>
                <a:latin typeface="Calibri" pitchFamily="34" charset="0"/>
                <a:ea typeface="Calibri" pitchFamily="34" charset="-122"/>
                <a:cs typeface="Calibri" pitchFamily="34" charset="-120"/>
              </a:rPr>
              <a:t>2009</a:t>
            </a:r>
            <a:endParaRPr lang="en-US" sz="1000" dirty="0"/>
          </a:p>
        </p:txBody>
      </p:sp>
      <p:sp>
        <p:nvSpPr>
          <p:cNvPr id="24" name="Text 22"/>
          <p:cNvSpPr/>
          <p:nvPr/>
        </p:nvSpPr>
        <p:spPr>
          <a:xfrm>
            <a:off x="7040880" y="2633472"/>
            <a:ext cx="1280160" cy="228600"/>
          </a:xfrm>
          <a:prstGeom prst="rect">
            <a:avLst/>
          </a:prstGeom>
          <a:noFill/>
          <a:ln/>
        </p:spPr>
        <p:txBody>
          <a:bodyPr wrap="square" lIns="0" tIns="0" rIns="0" bIns="0" rtlCol="0" anchor="ctr"/>
          <a:lstStyle/>
          <a:p>
            <a:pPr marL="0" indent="0" algn="ctr">
              <a:buNone/>
            </a:pPr>
            <a:r>
              <a:rPr lang="en-US" sz="900" dirty="0">
                <a:solidFill>
                  <a:srgbClr val="555555"/>
                </a:solidFill>
                <a:latin typeface="Calibri" pitchFamily="34" charset="0"/>
                <a:ea typeface="Calibri" pitchFamily="34" charset="-122"/>
                <a:cs typeface="Calibri" pitchFamily="34" charset="-120"/>
              </a:rPr>
              <a:t>186 km²</a:t>
            </a:r>
            <a:endParaRPr lang="en-US" sz="900" dirty="0"/>
          </a:p>
        </p:txBody>
      </p:sp>
      <p:sp>
        <p:nvSpPr>
          <p:cNvPr id="25" name="Text 23"/>
          <p:cNvSpPr/>
          <p:nvPr/>
        </p:nvSpPr>
        <p:spPr>
          <a:xfrm>
            <a:off x="274320" y="2926080"/>
            <a:ext cx="8595360" cy="228600"/>
          </a:xfrm>
          <a:prstGeom prst="rect">
            <a:avLst/>
          </a:prstGeom>
          <a:noFill/>
          <a:ln/>
        </p:spPr>
        <p:txBody>
          <a:bodyPr wrap="square" lIns="0" tIns="0" rIns="0" bIns="0" rtlCol="0" anchor="ctr"/>
          <a:lstStyle/>
          <a:p>
            <a:pPr marL="0" indent="0">
              <a:buNone/>
            </a:pPr>
            <a:r>
              <a:rPr lang="en-US" sz="900" i="1" dirty="0">
                <a:solidFill>
                  <a:srgbClr val="555555"/>
                </a:solidFill>
                <a:latin typeface="Calibri" pitchFamily="34" charset="0"/>
                <a:ea typeface="Calibri" pitchFamily="34" charset="-122"/>
                <a:cs typeface="Calibri" pitchFamily="34" charset="-120"/>
              </a:rPr>
              <a:t>Area with TDS &lt; 1,000 mg/L (suitable for irrigation) as % of Qatar land</a:t>
            </a:r>
            <a:endParaRPr lang="en-US" sz="900" dirty="0"/>
          </a:p>
        </p:txBody>
      </p:sp>
      <p:sp>
        <p:nvSpPr>
          <p:cNvPr id="26" name="Shape 24"/>
          <p:cNvSpPr/>
          <p:nvPr/>
        </p:nvSpPr>
        <p:spPr>
          <a:xfrm>
            <a:off x="274320" y="3246120"/>
            <a:ext cx="4206240" cy="713232"/>
          </a:xfrm>
          <a:prstGeom prst="rect">
            <a:avLst/>
          </a:prstGeom>
          <a:solidFill>
            <a:srgbClr val="FFFFFF"/>
          </a:solidFill>
          <a:ln w="6350">
            <a:solidFill>
              <a:srgbClr val="E8E0D5"/>
            </a:solidFill>
            <a:prstDash val="solid"/>
          </a:ln>
        </p:spPr>
        <p:txBody>
          <a:bodyPr/>
          <a:lstStyle/>
          <a:p>
            <a:endParaRPr lang="en-QA"/>
          </a:p>
        </p:txBody>
      </p:sp>
      <p:sp>
        <p:nvSpPr>
          <p:cNvPr id="27" name="Shape 25"/>
          <p:cNvSpPr/>
          <p:nvPr/>
        </p:nvSpPr>
        <p:spPr>
          <a:xfrm>
            <a:off x="274320" y="3246120"/>
            <a:ext cx="64008" cy="713232"/>
          </a:xfrm>
          <a:prstGeom prst="rect">
            <a:avLst/>
          </a:prstGeom>
          <a:solidFill>
            <a:srgbClr val="1A5C5C"/>
          </a:solidFill>
          <a:ln/>
        </p:spPr>
        <p:txBody>
          <a:bodyPr/>
          <a:lstStyle/>
          <a:p>
            <a:endParaRPr lang="en-QA"/>
          </a:p>
        </p:txBody>
      </p:sp>
      <p:sp>
        <p:nvSpPr>
          <p:cNvPr id="28" name="Text 26"/>
          <p:cNvSpPr/>
          <p:nvPr/>
        </p:nvSpPr>
        <p:spPr>
          <a:xfrm>
            <a:off x="438912" y="3291840"/>
            <a:ext cx="3931920" cy="256032"/>
          </a:xfrm>
          <a:prstGeom prst="rect">
            <a:avLst/>
          </a:prstGeom>
          <a:noFill/>
          <a:ln/>
        </p:spPr>
        <p:txBody>
          <a:bodyPr wrap="square" lIns="0" tIns="0" rIns="0" bIns="0" rtlCol="0" anchor="ctr"/>
          <a:lstStyle/>
          <a:p>
            <a:pPr marL="0" indent="0">
              <a:buNone/>
            </a:pPr>
            <a:r>
              <a:rPr lang="en-US" sz="1050" b="1" dirty="0">
                <a:solidFill>
                  <a:srgbClr val="1A5C5C"/>
                </a:solidFill>
                <a:latin typeface="Calibri" pitchFamily="34" charset="0"/>
                <a:ea typeface="Calibri" pitchFamily="34" charset="-122"/>
                <a:cs typeface="Calibri" pitchFamily="34" charset="-120"/>
              </a:rPr>
              <a:t>Water Table Drop</a:t>
            </a:r>
            <a:endParaRPr lang="en-US" sz="1050" dirty="0"/>
          </a:p>
        </p:txBody>
      </p:sp>
      <p:sp>
        <p:nvSpPr>
          <p:cNvPr id="29" name="Text 27"/>
          <p:cNvSpPr/>
          <p:nvPr/>
        </p:nvSpPr>
        <p:spPr>
          <a:xfrm>
            <a:off x="438912" y="3547872"/>
            <a:ext cx="3931920" cy="347472"/>
          </a:xfrm>
          <a:prstGeom prst="rect">
            <a:avLst/>
          </a:prstGeom>
          <a:noFill/>
          <a:ln/>
        </p:spPr>
        <p:txBody>
          <a:bodyPr wrap="square" lIns="0" tIns="0" rIns="0" bIns="0" rtlCol="0" anchor="ctr"/>
          <a:lstStyle/>
          <a:p>
            <a:pPr marL="0" indent="0">
              <a:buNone/>
            </a:pPr>
            <a:r>
              <a:rPr lang="en-US" sz="950" dirty="0">
                <a:solidFill>
                  <a:srgbClr val="2D2D2D"/>
                </a:solidFill>
                <a:latin typeface="Calibri" pitchFamily="34" charset="0"/>
                <a:ea typeface="Calibri" pitchFamily="34" charset="-122"/>
                <a:cs typeface="Calibri" pitchFamily="34" charset="-120"/>
              </a:rPr>
              <a:t>Levels fell by 10+ meters in some areas due to over-pumping</a:t>
            </a:r>
            <a:endParaRPr lang="en-US" sz="950" dirty="0"/>
          </a:p>
        </p:txBody>
      </p:sp>
      <p:sp>
        <p:nvSpPr>
          <p:cNvPr id="30" name="Shape 28"/>
          <p:cNvSpPr/>
          <p:nvPr/>
        </p:nvSpPr>
        <p:spPr>
          <a:xfrm>
            <a:off x="4709160" y="3246120"/>
            <a:ext cx="4206240" cy="713232"/>
          </a:xfrm>
          <a:prstGeom prst="rect">
            <a:avLst/>
          </a:prstGeom>
          <a:solidFill>
            <a:srgbClr val="FFFFFF"/>
          </a:solidFill>
          <a:ln w="6350">
            <a:solidFill>
              <a:srgbClr val="E8E0D5"/>
            </a:solidFill>
            <a:prstDash val="solid"/>
          </a:ln>
        </p:spPr>
        <p:txBody>
          <a:bodyPr/>
          <a:lstStyle/>
          <a:p>
            <a:endParaRPr lang="en-QA"/>
          </a:p>
        </p:txBody>
      </p:sp>
      <p:sp>
        <p:nvSpPr>
          <p:cNvPr id="31" name="Shape 29"/>
          <p:cNvSpPr/>
          <p:nvPr/>
        </p:nvSpPr>
        <p:spPr>
          <a:xfrm>
            <a:off x="4709160" y="3246120"/>
            <a:ext cx="64008" cy="713232"/>
          </a:xfrm>
          <a:prstGeom prst="rect">
            <a:avLst/>
          </a:prstGeom>
          <a:solidFill>
            <a:srgbClr val="1A5C5C"/>
          </a:solidFill>
          <a:ln/>
        </p:spPr>
        <p:txBody>
          <a:bodyPr/>
          <a:lstStyle/>
          <a:p>
            <a:endParaRPr lang="en-QA"/>
          </a:p>
        </p:txBody>
      </p:sp>
      <p:sp>
        <p:nvSpPr>
          <p:cNvPr id="32" name="Text 30"/>
          <p:cNvSpPr/>
          <p:nvPr/>
        </p:nvSpPr>
        <p:spPr>
          <a:xfrm>
            <a:off x="4873752" y="3291840"/>
            <a:ext cx="3931920" cy="256032"/>
          </a:xfrm>
          <a:prstGeom prst="rect">
            <a:avLst/>
          </a:prstGeom>
          <a:noFill/>
          <a:ln/>
        </p:spPr>
        <p:txBody>
          <a:bodyPr wrap="square" lIns="0" tIns="0" rIns="0" bIns="0" rtlCol="0" anchor="ctr"/>
          <a:lstStyle/>
          <a:p>
            <a:pPr marL="0" indent="0">
              <a:buNone/>
            </a:pPr>
            <a:r>
              <a:rPr lang="en-US" sz="1050" b="1" dirty="0">
                <a:solidFill>
                  <a:srgbClr val="1A5C5C"/>
                </a:solidFill>
                <a:latin typeface="Calibri" pitchFamily="34" charset="0"/>
                <a:ea typeface="Calibri" pitchFamily="34" charset="-122"/>
                <a:cs typeface="Calibri" pitchFamily="34" charset="-120"/>
              </a:rPr>
              <a:t>Saltwater Intrusion</a:t>
            </a:r>
            <a:endParaRPr lang="en-US" sz="1050" dirty="0"/>
          </a:p>
        </p:txBody>
      </p:sp>
      <p:sp>
        <p:nvSpPr>
          <p:cNvPr id="33" name="Text 31"/>
          <p:cNvSpPr/>
          <p:nvPr/>
        </p:nvSpPr>
        <p:spPr>
          <a:xfrm>
            <a:off x="4873752" y="3547872"/>
            <a:ext cx="3931920" cy="347472"/>
          </a:xfrm>
          <a:prstGeom prst="rect">
            <a:avLst/>
          </a:prstGeom>
          <a:noFill/>
          <a:ln/>
        </p:spPr>
        <p:txBody>
          <a:bodyPr wrap="square" lIns="0" tIns="0" rIns="0" bIns="0" rtlCol="0" anchor="ctr"/>
          <a:lstStyle/>
          <a:p>
            <a:pPr marL="0" indent="0">
              <a:buNone/>
            </a:pPr>
            <a:r>
              <a:rPr lang="en-US" sz="950" dirty="0">
                <a:solidFill>
                  <a:srgbClr val="2D2D2D"/>
                </a:solidFill>
                <a:latin typeface="Calibri" pitchFamily="34" charset="0"/>
                <a:ea typeface="Calibri" pitchFamily="34" charset="-122"/>
                <a:cs typeface="Calibri" pitchFamily="34" charset="-120"/>
              </a:rPr>
              <a:t>Seawater has moved further inland as coastal aquifers collapse</a:t>
            </a:r>
            <a:endParaRPr lang="en-US" sz="950" dirty="0"/>
          </a:p>
        </p:txBody>
      </p:sp>
      <p:sp>
        <p:nvSpPr>
          <p:cNvPr id="34" name="Shape 32"/>
          <p:cNvSpPr/>
          <p:nvPr/>
        </p:nvSpPr>
        <p:spPr>
          <a:xfrm>
            <a:off x="274320" y="4050792"/>
            <a:ext cx="4206240" cy="713232"/>
          </a:xfrm>
          <a:prstGeom prst="rect">
            <a:avLst/>
          </a:prstGeom>
          <a:solidFill>
            <a:srgbClr val="FFFFFF"/>
          </a:solidFill>
          <a:ln w="6350">
            <a:solidFill>
              <a:srgbClr val="E8E0D5"/>
            </a:solidFill>
            <a:prstDash val="solid"/>
          </a:ln>
        </p:spPr>
        <p:txBody>
          <a:bodyPr/>
          <a:lstStyle/>
          <a:p>
            <a:endParaRPr lang="en-QA"/>
          </a:p>
        </p:txBody>
      </p:sp>
      <p:sp>
        <p:nvSpPr>
          <p:cNvPr id="35" name="Shape 33"/>
          <p:cNvSpPr/>
          <p:nvPr/>
        </p:nvSpPr>
        <p:spPr>
          <a:xfrm>
            <a:off x="274320" y="4050792"/>
            <a:ext cx="64008" cy="713232"/>
          </a:xfrm>
          <a:prstGeom prst="rect">
            <a:avLst/>
          </a:prstGeom>
          <a:solidFill>
            <a:srgbClr val="5C1A1A"/>
          </a:solidFill>
          <a:ln/>
        </p:spPr>
        <p:txBody>
          <a:bodyPr/>
          <a:lstStyle/>
          <a:p>
            <a:endParaRPr lang="en-QA"/>
          </a:p>
        </p:txBody>
      </p:sp>
      <p:sp>
        <p:nvSpPr>
          <p:cNvPr id="36" name="Text 34"/>
          <p:cNvSpPr/>
          <p:nvPr/>
        </p:nvSpPr>
        <p:spPr>
          <a:xfrm>
            <a:off x="438912" y="4096512"/>
            <a:ext cx="3931920" cy="256032"/>
          </a:xfrm>
          <a:prstGeom prst="rect">
            <a:avLst/>
          </a:prstGeom>
          <a:noFill/>
          <a:ln/>
        </p:spPr>
        <p:txBody>
          <a:bodyPr wrap="square" lIns="0" tIns="0" rIns="0" bIns="0" rtlCol="0" anchor="ctr"/>
          <a:lstStyle/>
          <a:p>
            <a:pPr marL="0" indent="0">
              <a:buNone/>
            </a:pPr>
            <a:r>
              <a:rPr lang="en-US" sz="1050" b="1" dirty="0">
                <a:solidFill>
                  <a:srgbClr val="5C1A1A"/>
                </a:solidFill>
                <a:latin typeface="Calibri" pitchFamily="34" charset="0"/>
                <a:ea typeface="Calibri" pitchFamily="34" charset="-122"/>
                <a:cs typeface="Calibri" pitchFamily="34" charset="-120"/>
              </a:rPr>
              <a:t>Quality Deterioration</a:t>
            </a:r>
            <a:endParaRPr lang="en-US" sz="1050" dirty="0"/>
          </a:p>
        </p:txBody>
      </p:sp>
      <p:sp>
        <p:nvSpPr>
          <p:cNvPr id="37" name="Text 35"/>
          <p:cNvSpPr/>
          <p:nvPr/>
        </p:nvSpPr>
        <p:spPr>
          <a:xfrm>
            <a:off x="438912" y="4352544"/>
            <a:ext cx="3931920" cy="347472"/>
          </a:xfrm>
          <a:prstGeom prst="rect">
            <a:avLst/>
          </a:prstGeom>
          <a:noFill/>
          <a:ln/>
        </p:spPr>
        <p:txBody>
          <a:bodyPr wrap="square" lIns="0" tIns="0" rIns="0" bIns="0" rtlCol="0" anchor="ctr"/>
          <a:lstStyle/>
          <a:p>
            <a:pPr marL="0" indent="0">
              <a:buNone/>
            </a:pPr>
            <a:r>
              <a:rPr lang="en-US" sz="950" dirty="0">
                <a:solidFill>
                  <a:srgbClr val="2D2D2D"/>
                </a:solidFill>
                <a:latin typeface="Calibri" pitchFamily="34" charset="0"/>
                <a:ea typeface="Calibri" pitchFamily="34" charset="-122"/>
                <a:cs typeface="Calibri" pitchFamily="34" charset="-120"/>
              </a:rPr>
              <a:t>TDS rising across all aquifers; wells being abandoned as water becomes too brackish for crops</a:t>
            </a:r>
            <a:endParaRPr lang="en-US" sz="950" dirty="0"/>
          </a:p>
        </p:txBody>
      </p:sp>
      <p:sp>
        <p:nvSpPr>
          <p:cNvPr id="38" name="Shape 36"/>
          <p:cNvSpPr/>
          <p:nvPr/>
        </p:nvSpPr>
        <p:spPr>
          <a:xfrm>
            <a:off x="4709160" y="4050792"/>
            <a:ext cx="4206240" cy="713232"/>
          </a:xfrm>
          <a:prstGeom prst="rect">
            <a:avLst/>
          </a:prstGeom>
          <a:solidFill>
            <a:srgbClr val="FFFFFF"/>
          </a:solidFill>
          <a:ln w="6350">
            <a:solidFill>
              <a:srgbClr val="E8E0D5"/>
            </a:solidFill>
            <a:prstDash val="solid"/>
          </a:ln>
        </p:spPr>
        <p:txBody>
          <a:bodyPr/>
          <a:lstStyle/>
          <a:p>
            <a:endParaRPr lang="en-QA"/>
          </a:p>
        </p:txBody>
      </p:sp>
      <p:sp>
        <p:nvSpPr>
          <p:cNvPr id="39" name="Shape 37"/>
          <p:cNvSpPr/>
          <p:nvPr/>
        </p:nvSpPr>
        <p:spPr>
          <a:xfrm>
            <a:off x="4709160" y="4050792"/>
            <a:ext cx="64008" cy="713232"/>
          </a:xfrm>
          <a:prstGeom prst="rect">
            <a:avLst/>
          </a:prstGeom>
          <a:solidFill>
            <a:srgbClr val="5C1A1A"/>
          </a:solidFill>
          <a:ln/>
        </p:spPr>
        <p:txBody>
          <a:bodyPr/>
          <a:lstStyle/>
          <a:p>
            <a:endParaRPr lang="en-QA"/>
          </a:p>
        </p:txBody>
      </p:sp>
      <p:sp>
        <p:nvSpPr>
          <p:cNvPr id="40" name="Text 38"/>
          <p:cNvSpPr/>
          <p:nvPr/>
        </p:nvSpPr>
        <p:spPr>
          <a:xfrm>
            <a:off x="4873752" y="4096512"/>
            <a:ext cx="3931920" cy="256032"/>
          </a:xfrm>
          <a:prstGeom prst="rect">
            <a:avLst/>
          </a:prstGeom>
          <a:noFill/>
          <a:ln/>
        </p:spPr>
        <p:txBody>
          <a:bodyPr wrap="square" lIns="0" tIns="0" rIns="0" bIns="0" rtlCol="0" anchor="ctr"/>
          <a:lstStyle/>
          <a:p>
            <a:pPr marL="0" indent="0">
              <a:buNone/>
            </a:pPr>
            <a:r>
              <a:rPr lang="en-US" sz="1050" b="1" dirty="0">
                <a:solidFill>
                  <a:srgbClr val="5C1A1A"/>
                </a:solidFill>
                <a:latin typeface="Calibri" pitchFamily="34" charset="0"/>
                <a:ea typeface="Calibri" pitchFamily="34" charset="-122"/>
                <a:cs typeface="Calibri" pitchFamily="34" charset="-120"/>
              </a:rPr>
              <a:t>Legal Response</a:t>
            </a:r>
            <a:endParaRPr lang="en-US" sz="1050" dirty="0"/>
          </a:p>
        </p:txBody>
      </p:sp>
      <p:sp>
        <p:nvSpPr>
          <p:cNvPr id="41" name="Text 39"/>
          <p:cNvSpPr/>
          <p:nvPr/>
        </p:nvSpPr>
        <p:spPr>
          <a:xfrm>
            <a:off x="4873752" y="4352544"/>
            <a:ext cx="3931920" cy="347472"/>
          </a:xfrm>
          <a:prstGeom prst="rect">
            <a:avLst/>
          </a:prstGeom>
          <a:noFill/>
          <a:ln/>
        </p:spPr>
        <p:txBody>
          <a:bodyPr wrap="square" lIns="0" tIns="0" rIns="0" bIns="0" rtlCol="0" anchor="ctr"/>
          <a:lstStyle/>
          <a:p>
            <a:pPr marL="0" indent="0">
              <a:buNone/>
            </a:pPr>
            <a:r>
              <a:rPr lang="en-US" sz="950" dirty="0">
                <a:solidFill>
                  <a:srgbClr val="2D2D2D"/>
                </a:solidFill>
                <a:latin typeface="Calibri" pitchFamily="34" charset="0"/>
                <a:ea typeface="Calibri" pitchFamily="34" charset="-122"/>
                <a:cs typeface="Calibri" pitchFamily="34" charset="-120"/>
              </a:rPr>
              <a:t>Ministerial Decree No. 20 banned new production wells, but existing abstraction (~250 Mm³/yr) continues</a:t>
            </a:r>
            <a:endParaRPr lang="en-US" sz="950" dirty="0"/>
          </a:p>
        </p:txBody>
      </p:sp>
      <p:sp>
        <p:nvSpPr>
          <p:cNvPr id="42" name="Text 40"/>
          <p:cNvSpPr/>
          <p:nvPr/>
        </p:nvSpPr>
        <p:spPr>
          <a:xfrm>
            <a:off x="274320" y="4919472"/>
            <a:ext cx="8595360" cy="182880"/>
          </a:xfrm>
          <a:prstGeom prst="rect">
            <a:avLst/>
          </a:prstGeom>
          <a:noFill/>
          <a:ln/>
        </p:spPr>
        <p:txBody>
          <a:bodyPr wrap="square" lIns="0" tIns="0" rIns="0" bIns="0" rtlCol="0" anchor="ctr"/>
          <a:lstStyle/>
          <a:p>
            <a:pPr marL="0" indent="0">
              <a:buNone/>
            </a:pPr>
            <a:r>
              <a:rPr lang="en-US" sz="750" i="1" dirty="0">
                <a:solidFill>
                  <a:srgbClr val="555555"/>
                </a:solidFill>
                <a:latin typeface="Calibri" pitchFamily="34" charset="0"/>
                <a:ea typeface="Calibri" pitchFamily="34" charset="-122"/>
                <a:cs typeface="Calibri" pitchFamily="34" charset="-120"/>
              </a:rPr>
              <a:t>Sources: Baalousha &amp; Ouda (2017); Darwish et al. (2016)</a:t>
            </a:r>
            <a:endParaRPr lang="en-US" sz="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bg>
      <p:bgPr>
        <a:solidFill>
          <a:srgbClr val="FAF6F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5C1A1A"/>
          </a:solidFill>
          <a:ln/>
        </p:spPr>
        <p:txBody>
          <a:bodyPr/>
          <a:lstStyle/>
          <a:p>
            <a:endParaRPr lang="en-QA"/>
          </a:p>
        </p:txBody>
      </p:sp>
      <p:sp>
        <p:nvSpPr>
          <p:cNvPr id="3" name="Text 1"/>
          <p:cNvSpPr/>
          <p:nvPr/>
        </p:nvSpPr>
        <p:spPr>
          <a:xfrm>
            <a:off x="274320" y="0"/>
            <a:ext cx="8595360" cy="685800"/>
          </a:xfrm>
          <a:prstGeom prst="rect">
            <a:avLst/>
          </a:prstGeom>
          <a:noFill/>
          <a:ln/>
        </p:spPr>
        <p:txBody>
          <a:bodyPr wrap="square" lIns="0" tIns="0" rIns="0" bIns="0"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DESALINATION: QATAR'S LIFELINE</a:t>
            </a:r>
            <a:endParaRPr lang="en-US" sz="1800" dirty="0"/>
          </a:p>
        </p:txBody>
      </p:sp>
      <p:sp>
        <p:nvSpPr>
          <p:cNvPr id="4" name="Shape 2"/>
          <p:cNvSpPr/>
          <p:nvPr/>
        </p:nvSpPr>
        <p:spPr>
          <a:xfrm>
            <a:off x="274320" y="777240"/>
            <a:ext cx="2011680" cy="1463040"/>
          </a:xfrm>
          <a:prstGeom prst="rect">
            <a:avLst/>
          </a:prstGeom>
          <a:solidFill>
            <a:srgbClr val="3D0A0A"/>
          </a:solidFill>
          <a:ln w="19050">
            <a:solidFill>
              <a:srgbClr val="C9A84C"/>
            </a:solidFill>
            <a:prstDash val="solid"/>
          </a:ln>
        </p:spPr>
        <p:txBody>
          <a:bodyPr/>
          <a:lstStyle/>
          <a:p>
            <a:endParaRPr lang="en-QA"/>
          </a:p>
        </p:txBody>
      </p:sp>
      <p:sp>
        <p:nvSpPr>
          <p:cNvPr id="5" name="Text 3"/>
          <p:cNvSpPr/>
          <p:nvPr/>
        </p:nvSpPr>
        <p:spPr>
          <a:xfrm>
            <a:off x="274320" y="804672"/>
            <a:ext cx="2011680" cy="822960"/>
          </a:xfrm>
          <a:prstGeom prst="rect">
            <a:avLst/>
          </a:prstGeom>
          <a:noFill/>
          <a:ln/>
        </p:spPr>
        <p:txBody>
          <a:bodyPr wrap="square" lIns="0" tIns="0" rIns="0" bIns="0" rtlCol="0" anchor="ctr"/>
          <a:lstStyle/>
          <a:p>
            <a:pPr marL="0" indent="0" algn="ctr">
              <a:buNone/>
            </a:pPr>
            <a:r>
              <a:rPr lang="en-US" sz="4800" b="1" dirty="0">
                <a:solidFill>
                  <a:srgbClr val="C9A84C"/>
                </a:solidFill>
                <a:latin typeface="Calibri" pitchFamily="34" charset="0"/>
                <a:ea typeface="Calibri" pitchFamily="34" charset="-122"/>
                <a:cs typeface="Calibri" pitchFamily="34" charset="-120"/>
              </a:rPr>
              <a:t>99%</a:t>
            </a:r>
            <a:endParaRPr lang="en-US" sz="4800" dirty="0"/>
          </a:p>
        </p:txBody>
      </p:sp>
      <p:sp>
        <p:nvSpPr>
          <p:cNvPr id="6" name="Text 4"/>
          <p:cNvSpPr/>
          <p:nvPr/>
        </p:nvSpPr>
        <p:spPr>
          <a:xfrm>
            <a:off x="274320" y="1600200"/>
            <a:ext cx="2011680" cy="594360"/>
          </a:xfrm>
          <a:prstGeom prst="rect">
            <a:avLst/>
          </a:prstGeom>
          <a:noFill/>
          <a:ln/>
        </p:spPr>
        <p:txBody>
          <a:bodyPr wrap="square" lIns="0" tIns="0" rIns="0" bIns="0" rtlCol="0" anchor="ctr"/>
          <a:lstStyle/>
          <a:p>
            <a:pPr marL="0" indent="0" algn="ctr">
              <a:buNone/>
            </a:pPr>
            <a:r>
              <a:rPr lang="en-US" sz="1000" dirty="0">
                <a:solidFill>
                  <a:srgbClr val="FFFFFF"/>
                </a:solidFill>
                <a:latin typeface="Calibri" pitchFamily="34" charset="0"/>
                <a:ea typeface="Calibri" pitchFamily="34" charset="-122"/>
                <a:cs typeface="Calibri" pitchFamily="34" charset="-120"/>
              </a:rPr>
              <a:t>of domestic</a:t>
            </a:r>
            <a:endParaRPr lang="en-US" sz="1000" dirty="0"/>
          </a:p>
          <a:p>
            <a:pPr marL="0" indent="0" algn="ctr">
              <a:buNone/>
            </a:pPr>
            <a:r>
              <a:rPr lang="en-US" sz="1000" dirty="0">
                <a:solidFill>
                  <a:srgbClr val="FFFFFF"/>
                </a:solidFill>
                <a:latin typeface="Calibri" pitchFamily="34" charset="0"/>
                <a:ea typeface="Calibri" pitchFamily="34" charset="-122"/>
                <a:cs typeface="Calibri" pitchFamily="34" charset="-120"/>
              </a:rPr>
              <a:t>water from</a:t>
            </a:r>
            <a:endParaRPr lang="en-US" sz="1000" dirty="0"/>
          </a:p>
          <a:p>
            <a:pPr marL="0" indent="0" algn="ctr">
              <a:buNone/>
            </a:pPr>
            <a:r>
              <a:rPr lang="en-US" sz="1000" dirty="0">
                <a:solidFill>
                  <a:srgbClr val="FFFFFF"/>
                </a:solidFill>
                <a:latin typeface="Calibri" pitchFamily="34" charset="0"/>
                <a:ea typeface="Calibri" pitchFamily="34" charset="-122"/>
                <a:cs typeface="Calibri" pitchFamily="34" charset="-120"/>
              </a:rPr>
              <a:t>desalination</a:t>
            </a:r>
            <a:endParaRPr lang="en-US" sz="1000" dirty="0"/>
          </a:p>
        </p:txBody>
      </p:sp>
      <p:sp>
        <p:nvSpPr>
          <p:cNvPr id="7" name="Text 5"/>
          <p:cNvSpPr/>
          <p:nvPr/>
        </p:nvSpPr>
        <p:spPr>
          <a:xfrm>
            <a:off x="2468880" y="804672"/>
            <a:ext cx="6400800" cy="256032"/>
          </a:xfrm>
          <a:prstGeom prst="rect">
            <a:avLst/>
          </a:prstGeom>
          <a:noFill/>
          <a:ln/>
        </p:spPr>
        <p:txBody>
          <a:bodyPr wrap="square" lIns="0" tIns="0" rIns="0" bIns="0" rtlCol="0" anchor="ctr"/>
          <a:lstStyle/>
          <a:p>
            <a:pPr marL="0" indent="0">
              <a:buNone/>
            </a:pPr>
            <a:r>
              <a:rPr lang="en-US" sz="1000" b="1" dirty="0">
                <a:solidFill>
                  <a:srgbClr val="5C1A1A"/>
                </a:solidFill>
                <a:latin typeface="Calibri" pitchFamily="34" charset="0"/>
                <a:ea typeface="Calibri" pitchFamily="34" charset="-122"/>
                <a:cs typeface="Calibri" pitchFamily="34" charset="-120"/>
              </a:rPr>
              <a:t>2022 WATER PRODUCTION BY FACILITY (Million m³)</a:t>
            </a:r>
            <a:endParaRPr lang="en-US" sz="1000" dirty="0"/>
          </a:p>
        </p:txBody>
      </p:sp>
      <p:sp>
        <p:nvSpPr>
          <p:cNvPr id="8" name="Text 6"/>
          <p:cNvSpPr/>
          <p:nvPr/>
        </p:nvSpPr>
        <p:spPr>
          <a:xfrm>
            <a:off x="2468880" y="1115568"/>
            <a:ext cx="1920240" cy="292608"/>
          </a:xfrm>
          <a:prstGeom prst="rect">
            <a:avLst/>
          </a:prstGeom>
          <a:noFill/>
          <a:ln/>
        </p:spPr>
        <p:txBody>
          <a:bodyPr wrap="square" lIns="0" tIns="0" rIns="0" bIns="0" rtlCol="0" anchor="ctr"/>
          <a:lstStyle/>
          <a:p>
            <a:pPr marL="0" indent="0">
              <a:buNone/>
            </a:pPr>
            <a:r>
              <a:rPr lang="en-US" sz="850" dirty="0">
                <a:solidFill>
                  <a:srgbClr val="2D2D2D"/>
                </a:solidFill>
                <a:latin typeface="Calibri" pitchFamily="34" charset="0"/>
                <a:ea typeface="Calibri" pitchFamily="34" charset="-122"/>
                <a:cs typeface="Calibri" pitchFamily="34" charset="-120"/>
              </a:rPr>
              <a:t>UHP (Umm Al Houl)</a:t>
            </a:r>
            <a:endParaRPr lang="en-US" sz="850" dirty="0"/>
          </a:p>
        </p:txBody>
      </p:sp>
      <p:sp>
        <p:nvSpPr>
          <p:cNvPr id="9" name="Shape 7"/>
          <p:cNvSpPr/>
          <p:nvPr/>
        </p:nvSpPr>
        <p:spPr>
          <a:xfrm>
            <a:off x="4407408" y="1152144"/>
            <a:ext cx="6217920" cy="228600"/>
          </a:xfrm>
          <a:prstGeom prst="rect">
            <a:avLst/>
          </a:prstGeom>
          <a:solidFill>
            <a:srgbClr val="5C1A1A"/>
          </a:solidFill>
          <a:ln/>
        </p:spPr>
        <p:txBody>
          <a:bodyPr/>
          <a:lstStyle/>
          <a:p>
            <a:endParaRPr lang="en-QA"/>
          </a:p>
        </p:txBody>
      </p:sp>
      <p:sp>
        <p:nvSpPr>
          <p:cNvPr id="10" name="Text 8"/>
          <p:cNvSpPr/>
          <p:nvPr/>
        </p:nvSpPr>
        <p:spPr>
          <a:xfrm>
            <a:off x="10671048" y="1115568"/>
            <a:ext cx="1097280" cy="292608"/>
          </a:xfrm>
          <a:prstGeom prst="rect">
            <a:avLst/>
          </a:prstGeom>
          <a:noFill/>
          <a:ln/>
        </p:spPr>
        <p:txBody>
          <a:bodyPr wrap="square" lIns="0" tIns="0" rIns="0" bIns="0" rtlCol="0" anchor="ctr"/>
          <a:lstStyle/>
          <a:p>
            <a:pPr marL="0" indent="0">
              <a:buNone/>
            </a:pPr>
            <a:r>
              <a:rPr lang="en-US" sz="800" dirty="0">
                <a:solidFill>
                  <a:srgbClr val="2D2D2D"/>
                </a:solidFill>
                <a:latin typeface="Calibri" pitchFamily="34" charset="0"/>
                <a:ea typeface="Calibri" pitchFamily="34" charset="-122"/>
                <a:cs typeface="Calibri" pitchFamily="34" charset="-120"/>
              </a:rPr>
              <a:t>288 Mm³</a:t>
            </a:r>
            <a:endParaRPr lang="en-US" sz="800" dirty="0"/>
          </a:p>
        </p:txBody>
      </p:sp>
      <p:sp>
        <p:nvSpPr>
          <p:cNvPr id="11" name="Text 9"/>
          <p:cNvSpPr/>
          <p:nvPr/>
        </p:nvSpPr>
        <p:spPr>
          <a:xfrm>
            <a:off x="2468880" y="1463040"/>
            <a:ext cx="1920240" cy="292608"/>
          </a:xfrm>
          <a:prstGeom prst="rect">
            <a:avLst/>
          </a:prstGeom>
          <a:noFill/>
          <a:ln/>
        </p:spPr>
        <p:txBody>
          <a:bodyPr wrap="square" lIns="0" tIns="0" rIns="0" bIns="0" rtlCol="0" anchor="ctr"/>
          <a:lstStyle/>
          <a:p>
            <a:pPr marL="0" indent="0">
              <a:buNone/>
            </a:pPr>
            <a:r>
              <a:rPr lang="en-US" sz="850" dirty="0">
                <a:solidFill>
                  <a:srgbClr val="2D2D2D"/>
                </a:solidFill>
                <a:latin typeface="Calibri" pitchFamily="34" charset="0"/>
                <a:ea typeface="Calibri" pitchFamily="34" charset="-122"/>
                <a:cs typeface="Calibri" pitchFamily="34" charset="-120"/>
              </a:rPr>
              <a:t>Ras Laffan B</a:t>
            </a:r>
            <a:endParaRPr lang="en-US" sz="850" dirty="0"/>
          </a:p>
        </p:txBody>
      </p:sp>
      <p:sp>
        <p:nvSpPr>
          <p:cNvPr id="12" name="Shape 10"/>
          <p:cNvSpPr/>
          <p:nvPr/>
        </p:nvSpPr>
        <p:spPr>
          <a:xfrm>
            <a:off x="4407408" y="1499616"/>
            <a:ext cx="1754531" cy="228600"/>
          </a:xfrm>
          <a:prstGeom prst="rect">
            <a:avLst/>
          </a:prstGeom>
          <a:solidFill>
            <a:srgbClr val="1A5C5C"/>
          </a:solidFill>
          <a:ln/>
        </p:spPr>
        <p:txBody>
          <a:bodyPr/>
          <a:lstStyle/>
          <a:p>
            <a:endParaRPr lang="en-QA"/>
          </a:p>
        </p:txBody>
      </p:sp>
      <p:sp>
        <p:nvSpPr>
          <p:cNvPr id="13" name="Text 11"/>
          <p:cNvSpPr/>
          <p:nvPr/>
        </p:nvSpPr>
        <p:spPr>
          <a:xfrm>
            <a:off x="6207659" y="1463040"/>
            <a:ext cx="1097280" cy="292608"/>
          </a:xfrm>
          <a:prstGeom prst="rect">
            <a:avLst/>
          </a:prstGeom>
          <a:noFill/>
          <a:ln/>
        </p:spPr>
        <p:txBody>
          <a:bodyPr wrap="square" lIns="0" tIns="0" rIns="0" bIns="0" rtlCol="0" anchor="ctr"/>
          <a:lstStyle/>
          <a:p>
            <a:pPr marL="0" indent="0">
              <a:buNone/>
            </a:pPr>
            <a:r>
              <a:rPr lang="en-US" sz="800" dirty="0">
                <a:solidFill>
                  <a:srgbClr val="2D2D2D"/>
                </a:solidFill>
                <a:latin typeface="Calibri" pitchFamily="34" charset="0"/>
                <a:ea typeface="Calibri" pitchFamily="34" charset="-122"/>
                <a:cs typeface="Calibri" pitchFamily="34" charset="-120"/>
              </a:rPr>
              <a:t>81 Mm³</a:t>
            </a:r>
            <a:endParaRPr lang="en-US" sz="800" dirty="0"/>
          </a:p>
        </p:txBody>
      </p:sp>
      <p:sp>
        <p:nvSpPr>
          <p:cNvPr id="14" name="Text 12"/>
          <p:cNvSpPr/>
          <p:nvPr/>
        </p:nvSpPr>
        <p:spPr>
          <a:xfrm>
            <a:off x="2468880" y="1810512"/>
            <a:ext cx="1920240" cy="292608"/>
          </a:xfrm>
          <a:prstGeom prst="rect">
            <a:avLst/>
          </a:prstGeom>
          <a:noFill/>
          <a:ln/>
        </p:spPr>
        <p:txBody>
          <a:bodyPr wrap="square" lIns="0" tIns="0" rIns="0" bIns="0" rtlCol="0" anchor="ctr"/>
          <a:lstStyle/>
          <a:p>
            <a:pPr marL="0" indent="0">
              <a:buNone/>
            </a:pPr>
            <a:r>
              <a:rPr lang="en-US" sz="850" dirty="0">
                <a:solidFill>
                  <a:srgbClr val="2D2D2D"/>
                </a:solidFill>
                <a:latin typeface="Calibri" pitchFamily="34" charset="0"/>
                <a:ea typeface="Calibri" pitchFamily="34" charset="-122"/>
                <a:cs typeface="Calibri" pitchFamily="34" charset="-120"/>
              </a:rPr>
              <a:t>Ras Laffan C</a:t>
            </a:r>
            <a:endParaRPr lang="en-US" sz="850" dirty="0"/>
          </a:p>
        </p:txBody>
      </p:sp>
      <p:sp>
        <p:nvSpPr>
          <p:cNvPr id="15" name="Shape 13"/>
          <p:cNvSpPr/>
          <p:nvPr/>
        </p:nvSpPr>
        <p:spPr>
          <a:xfrm>
            <a:off x="4407408" y="1847088"/>
            <a:ext cx="1736182" cy="228600"/>
          </a:xfrm>
          <a:prstGeom prst="rect">
            <a:avLst/>
          </a:prstGeom>
          <a:solidFill>
            <a:srgbClr val="1A5C5C"/>
          </a:solidFill>
          <a:ln/>
        </p:spPr>
        <p:txBody>
          <a:bodyPr/>
          <a:lstStyle/>
          <a:p>
            <a:endParaRPr lang="en-QA"/>
          </a:p>
        </p:txBody>
      </p:sp>
      <p:sp>
        <p:nvSpPr>
          <p:cNvPr id="16" name="Text 14"/>
          <p:cNvSpPr/>
          <p:nvPr/>
        </p:nvSpPr>
        <p:spPr>
          <a:xfrm>
            <a:off x="6189310" y="1810512"/>
            <a:ext cx="1097280" cy="292608"/>
          </a:xfrm>
          <a:prstGeom prst="rect">
            <a:avLst/>
          </a:prstGeom>
          <a:noFill/>
          <a:ln/>
        </p:spPr>
        <p:txBody>
          <a:bodyPr wrap="square" lIns="0" tIns="0" rIns="0" bIns="0" rtlCol="0" anchor="ctr"/>
          <a:lstStyle/>
          <a:p>
            <a:pPr marL="0" indent="0">
              <a:buNone/>
            </a:pPr>
            <a:r>
              <a:rPr lang="en-US" sz="800" dirty="0">
                <a:solidFill>
                  <a:srgbClr val="2D2D2D"/>
                </a:solidFill>
                <a:latin typeface="Calibri" pitchFamily="34" charset="0"/>
                <a:ea typeface="Calibri" pitchFamily="34" charset="-122"/>
                <a:cs typeface="Calibri" pitchFamily="34" charset="-120"/>
              </a:rPr>
              <a:t>80 Mm³</a:t>
            </a:r>
            <a:endParaRPr lang="en-US" sz="800" dirty="0"/>
          </a:p>
        </p:txBody>
      </p:sp>
      <p:sp>
        <p:nvSpPr>
          <p:cNvPr id="17" name="Text 15"/>
          <p:cNvSpPr/>
          <p:nvPr/>
        </p:nvSpPr>
        <p:spPr>
          <a:xfrm>
            <a:off x="2468880" y="2157984"/>
            <a:ext cx="1920240" cy="292608"/>
          </a:xfrm>
          <a:prstGeom prst="rect">
            <a:avLst/>
          </a:prstGeom>
          <a:noFill/>
          <a:ln/>
        </p:spPr>
        <p:txBody>
          <a:bodyPr wrap="square" lIns="0" tIns="0" rIns="0" bIns="0" rtlCol="0" anchor="ctr"/>
          <a:lstStyle/>
          <a:p>
            <a:pPr marL="0" indent="0">
              <a:buNone/>
            </a:pPr>
            <a:r>
              <a:rPr lang="en-US" sz="850" dirty="0">
                <a:solidFill>
                  <a:srgbClr val="2D2D2D"/>
                </a:solidFill>
                <a:latin typeface="Calibri" pitchFamily="34" charset="0"/>
                <a:ea typeface="Calibri" pitchFamily="34" charset="-122"/>
                <a:cs typeface="Calibri" pitchFamily="34" charset="-120"/>
              </a:rPr>
              <a:t>RAF A3</a:t>
            </a:r>
            <a:endParaRPr lang="en-US" sz="850" dirty="0"/>
          </a:p>
        </p:txBody>
      </p:sp>
      <p:sp>
        <p:nvSpPr>
          <p:cNvPr id="18" name="Shape 16"/>
          <p:cNvSpPr/>
          <p:nvPr/>
        </p:nvSpPr>
        <p:spPr>
          <a:xfrm>
            <a:off x="4407408" y="2194560"/>
            <a:ext cx="1265818" cy="228600"/>
          </a:xfrm>
          <a:prstGeom prst="rect">
            <a:avLst/>
          </a:prstGeom>
          <a:solidFill>
            <a:srgbClr val="8B4513"/>
          </a:solidFill>
          <a:ln/>
        </p:spPr>
        <p:txBody>
          <a:bodyPr/>
          <a:lstStyle/>
          <a:p>
            <a:endParaRPr lang="en-QA"/>
          </a:p>
        </p:txBody>
      </p:sp>
      <p:sp>
        <p:nvSpPr>
          <p:cNvPr id="19" name="Text 17"/>
          <p:cNvSpPr/>
          <p:nvPr/>
        </p:nvSpPr>
        <p:spPr>
          <a:xfrm>
            <a:off x="5718946" y="2157984"/>
            <a:ext cx="1097280" cy="292608"/>
          </a:xfrm>
          <a:prstGeom prst="rect">
            <a:avLst/>
          </a:prstGeom>
          <a:noFill/>
          <a:ln/>
        </p:spPr>
        <p:txBody>
          <a:bodyPr wrap="square" lIns="0" tIns="0" rIns="0" bIns="0" rtlCol="0" anchor="ctr"/>
          <a:lstStyle/>
          <a:p>
            <a:pPr marL="0" indent="0">
              <a:buNone/>
            </a:pPr>
            <a:r>
              <a:rPr lang="en-US" sz="800" dirty="0">
                <a:solidFill>
                  <a:srgbClr val="2D2D2D"/>
                </a:solidFill>
                <a:latin typeface="Calibri" pitchFamily="34" charset="0"/>
                <a:ea typeface="Calibri" pitchFamily="34" charset="-122"/>
                <a:cs typeface="Calibri" pitchFamily="34" charset="-120"/>
              </a:rPr>
              <a:t>59 Mm³</a:t>
            </a:r>
            <a:endParaRPr lang="en-US" sz="800" dirty="0"/>
          </a:p>
        </p:txBody>
      </p:sp>
      <p:sp>
        <p:nvSpPr>
          <p:cNvPr id="20" name="Text 18"/>
          <p:cNvSpPr/>
          <p:nvPr/>
        </p:nvSpPr>
        <p:spPr>
          <a:xfrm>
            <a:off x="2468880" y="2505456"/>
            <a:ext cx="1920240" cy="292608"/>
          </a:xfrm>
          <a:prstGeom prst="rect">
            <a:avLst/>
          </a:prstGeom>
          <a:noFill/>
          <a:ln/>
        </p:spPr>
        <p:txBody>
          <a:bodyPr wrap="square" lIns="0" tIns="0" rIns="0" bIns="0" rtlCol="0" anchor="ctr"/>
          <a:lstStyle/>
          <a:p>
            <a:pPr marL="0" indent="0">
              <a:buNone/>
            </a:pPr>
            <a:r>
              <a:rPr lang="en-US" sz="850" dirty="0">
                <a:solidFill>
                  <a:srgbClr val="2D2D2D"/>
                </a:solidFill>
                <a:latin typeface="Calibri" pitchFamily="34" charset="0"/>
                <a:ea typeface="Calibri" pitchFamily="34" charset="-122"/>
                <a:cs typeface="Calibri" pitchFamily="34" charset="-120"/>
              </a:rPr>
              <a:t>Ras Laffan A</a:t>
            </a:r>
            <a:endParaRPr lang="en-US" sz="850" dirty="0"/>
          </a:p>
        </p:txBody>
      </p:sp>
      <p:sp>
        <p:nvSpPr>
          <p:cNvPr id="21" name="Shape 19"/>
          <p:cNvSpPr/>
          <p:nvPr/>
        </p:nvSpPr>
        <p:spPr>
          <a:xfrm>
            <a:off x="4407408" y="2542032"/>
            <a:ext cx="1099820" cy="228600"/>
          </a:xfrm>
          <a:prstGeom prst="rect">
            <a:avLst/>
          </a:prstGeom>
          <a:solidFill>
            <a:srgbClr val="8B4513"/>
          </a:solidFill>
          <a:ln/>
        </p:spPr>
        <p:txBody>
          <a:bodyPr/>
          <a:lstStyle/>
          <a:p>
            <a:endParaRPr lang="en-QA"/>
          </a:p>
        </p:txBody>
      </p:sp>
      <p:sp>
        <p:nvSpPr>
          <p:cNvPr id="22" name="Text 20"/>
          <p:cNvSpPr/>
          <p:nvPr/>
        </p:nvSpPr>
        <p:spPr>
          <a:xfrm>
            <a:off x="5552948" y="2505456"/>
            <a:ext cx="1097280" cy="292608"/>
          </a:xfrm>
          <a:prstGeom prst="rect">
            <a:avLst/>
          </a:prstGeom>
          <a:noFill/>
          <a:ln/>
        </p:spPr>
        <p:txBody>
          <a:bodyPr wrap="square" lIns="0" tIns="0" rIns="0" bIns="0" rtlCol="0" anchor="ctr"/>
          <a:lstStyle/>
          <a:p>
            <a:pPr marL="0" indent="0">
              <a:buNone/>
            </a:pPr>
            <a:r>
              <a:rPr lang="en-US" sz="800" dirty="0">
                <a:solidFill>
                  <a:srgbClr val="2D2D2D"/>
                </a:solidFill>
                <a:latin typeface="Calibri" pitchFamily="34" charset="0"/>
                <a:ea typeface="Calibri" pitchFamily="34" charset="-122"/>
                <a:cs typeface="Calibri" pitchFamily="34" charset="-120"/>
              </a:rPr>
              <a:t>51 Mm³</a:t>
            </a:r>
            <a:endParaRPr lang="en-US" sz="800" dirty="0"/>
          </a:p>
        </p:txBody>
      </p:sp>
      <p:sp>
        <p:nvSpPr>
          <p:cNvPr id="23" name="Text 21"/>
          <p:cNvSpPr/>
          <p:nvPr/>
        </p:nvSpPr>
        <p:spPr>
          <a:xfrm>
            <a:off x="2468880" y="2852928"/>
            <a:ext cx="1920240" cy="292608"/>
          </a:xfrm>
          <a:prstGeom prst="rect">
            <a:avLst/>
          </a:prstGeom>
          <a:noFill/>
          <a:ln/>
        </p:spPr>
        <p:txBody>
          <a:bodyPr wrap="square" lIns="0" tIns="0" rIns="0" bIns="0" rtlCol="0" anchor="ctr"/>
          <a:lstStyle/>
          <a:p>
            <a:pPr marL="0" indent="0">
              <a:buNone/>
            </a:pPr>
            <a:r>
              <a:rPr lang="en-US" sz="850" dirty="0">
                <a:solidFill>
                  <a:srgbClr val="2D2D2D"/>
                </a:solidFill>
                <a:latin typeface="Calibri" pitchFamily="34" charset="0"/>
                <a:ea typeface="Calibri" pitchFamily="34" charset="-122"/>
                <a:cs typeface="Calibri" pitchFamily="34" charset="-120"/>
              </a:rPr>
              <a:t>RAF A1</a:t>
            </a:r>
            <a:endParaRPr lang="en-US" sz="850" dirty="0"/>
          </a:p>
        </p:txBody>
      </p:sp>
      <p:sp>
        <p:nvSpPr>
          <p:cNvPr id="24" name="Shape 22"/>
          <p:cNvSpPr/>
          <p:nvPr/>
        </p:nvSpPr>
        <p:spPr>
          <a:xfrm>
            <a:off x="4407408" y="2889504"/>
            <a:ext cx="764585" cy="228600"/>
          </a:xfrm>
          <a:prstGeom prst="rect">
            <a:avLst/>
          </a:prstGeom>
          <a:solidFill>
            <a:srgbClr val="555555"/>
          </a:solidFill>
          <a:ln/>
        </p:spPr>
        <p:txBody>
          <a:bodyPr/>
          <a:lstStyle/>
          <a:p>
            <a:endParaRPr lang="en-QA"/>
          </a:p>
        </p:txBody>
      </p:sp>
      <p:sp>
        <p:nvSpPr>
          <p:cNvPr id="25" name="Text 23"/>
          <p:cNvSpPr/>
          <p:nvPr/>
        </p:nvSpPr>
        <p:spPr>
          <a:xfrm>
            <a:off x="5217713" y="2852928"/>
            <a:ext cx="1097280" cy="292608"/>
          </a:xfrm>
          <a:prstGeom prst="rect">
            <a:avLst/>
          </a:prstGeom>
          <a:noFill/>
          <a:ln/>
        </p:spPr>
        <p:txBody>
          <a:bodyPr wrap="square" lIns="0" tIns="0" rIns="0" bIns="0" rtlCol="0" anchor="ctr"/>
          <a:lstStyle/>
          <a:p>
            <a:pPr marL="0" indent="0">
              <a:buNone/>
            </a:pPr>
            <a:r>
              <a:rPr lang="en-US" sz="800" dirty="0">
                <a:solidFill>
                  <a:srgbClr val="2D2D2D"/>
                </a:solidFill>
                <a:latin typeface="Calibri" pitchFamily="34" charset="0"/>
                <a:ea typeface="Calibri" pitchFamily="34" charset="-122"/>
                <a:cs typeface="Calibri" pitchFamily="34" charset="-120"/>
              </a:rPr>
              <a:t>35 Mm³</a:t>
            </a:r>
            <a:endParaRPr lang="en-US" sz="800" dirty="0"/>
          </a:p>
        </p:txBody>
      </p:sp>
      <p:sp>
        <p:nvSpPr>
          <p:cNvPr id="26" name="Text 24"/>
          <p:cNvSpPr/>
          <p:nvPr/>
        </p:nvSpPr>
        <p:spPr>
          <a:xfrm>
            <a:off x="2468880" y="3200400"/>
            <a:ext cx="1920240" cy="292608"/>
          </a:xfrm>
          <a:prstGeom prst="rect">
            <a:avLst/>
          </a:prstGeom>
          <a:noFill/>
          <a:ln/>
        </p:spPr>
        <p:txBody>
          <a:bodyPr wrap="square" lIns="0" tIns="0" rIns="0" bIns="0" rtlCol="0" anchor="ctr"/>
          <a:lstStyle/>
          <a:p>
            <a:pPr marL="0" indent="0">
              <a:buNone/>
            </a:pPr>
            <a:r>
              <a:rPr lang="en-US" sz="850" dirty="0">
                <a:solidFill>
                  <a:srgbClr val="2D2D2D"/>
                </a:solidFill>
                <a:latin typeface="Calibri" pitchFamily="34" charset="0"/>
                <a:ea typeface="Calibri" pitchFamily="34" charset="-122"/>
                <a:cs typeface="Calibri" pitchFamily="34" charset="-120"/>
              </a:rPr>
              <a:t>RAF B</a:t>
            </a:r>
            <a:endParaRPr lang="en-US" sz="850" dirty="0"/>
          </a:p>
        </p:txBody>
      </p:sp>
      <p:sp>
        <p:nvSpPr>
          <p:cNvPr id="27" name="Shape 25"/>
          <p:cNvSpPr/>
          <p:nvPr/>
        </p:nvSpPr>
        <p:spPr>
          <a:xfrm>
            <a:off x="4407408" y="3236976"/>
            <a:ext cx="603120" cy="228600"/>
          </a:xfrm>
          <a:prstGeom prst="rect">
            <a:avLst/>
          </a:prstGeom>
          <a:solidFill>
            <a:srgbClr val="555555"/>
          </a:solidFill>
          <a:ln/>
        </p:spPr>
        <p:txBody>
          <a:bodyPr/>
          <a:lstStyle/>
          <a:p>
            <a:endParaRPr lang="en-QA"/>
          </a:p>
        </p:txBody>
      </p:sp>
      <p:sp>
        <p:nvSpPr>
          <p:cNvPr id="28" name="Text 26"/>
          <p:cNvSpPr/>
          <p:nvPr/>
        </p:nvSpPr>
        <p:spPr>
          <a:xfrm>
            <a:off x="5056248" y="3200400"/>
            <a:ext cx="1097280" cy="292608"/>
          </a:xfrm>
          <a:prstGeom prst="rect">
            <a:avLst/>
          </a:prstGeom>
          <a:noFill/>
          <a:ln/>
        </p:spPr>
        <p:txBody>
          <a:bodyPr wrap="square" lIns="0" tIns="0" rIns="0" bIns="0" rtlCol="0" anchor="ctr"/>
          <a:lstStyle/>
          <a:p>
            <a:pPr marL="0" indent="0">
              <a:buNone/>
            </a:pPr>
            <a:r>
              <a:rPr lang="en-US" sz="800" dirty="0">
                <a:solidFill>
                  <a:srgbClr val="2D2D2D"/>
                </a:solidFill>
                <a:latin typeface="Calibri" pitchFamily="34" charset="0"/>
                <a:ea typeface="Calibri" pitchFamily="34" charset="-122"/>
                <a:cs typeface="Calibri" pitchFamily="34" charset="-120"/>
              </a:rPr>
              <a:t>28 Mm³</a:t>
            </a:r>
            <a:endParaRPr lang="en-US" sz="800" dirty="0"/>
          </a:p>
        </p:txBody>
      </p:sp>
      <p:sp>
        <p:nvSpPr>
          <p:cNvPr id="29" name="Text 27"/>
          <p:cNvSpPr/>
          <p:nvPr/>
        </p:nvSpPr>
        <p:spPr>
          <a:xfrm>
            <a:off x="2468880" y="3547872"/>
            <a:ext cx="1920240" cy="292608"/>
          </a:xfrm>
          <a:prstGeom prst="rect">
            <a:avLst/>
          </a:prstGeom>
          <a:noFill/>
          <a:ln/>
        </p:spPr>
        <p:txBody>
          <a:bodyPr wrap="square" lIns="0" tIns="0" rIns="0" bIns="0" rtlCol="0" anchor="ctr"/>
          <a:lstStyle/>
          <a:p>
            <a:pPr marL="0" indent="0">
              <a:buNone/>
            </a:pPr>
            <a:r>
              <a:rPr lang="en-US" sz="850" dirty="0">
                <a:solidFill>
                  <a:srgbClr val="2D2D2D"/>
                </a:solidFill>
                <a:latin typeface="Calibri" pitchFamily="34" charset="0"/>
                <a:ea typeface="Calibri" pitchFamily="34" charset="-122"/>
                <a:cs typeface="Calibri" pitchFamily="34" charset="-120"/>
              </a:rPr>
              <a:t>RAF A2</a:t>
            </a:r>
            <a:endParaRPr lang="en-US" sz="850" dirty="0"/>
          </a:p>
        </p:txBody>
      </p:sp>
      <p:sp>
        <p:nvSpPr>
          <p:cNvPr id="30" name="Shape 28"/>
          <p:cNvSpPr/>
          <p:nvPr/>
        </p:nvSpPr>
        <p:spPr>
          <a:xfrm>
            <a:off x="4407408" y="3584448"/>
            <a:ext cx="562322" cy="228600"/>
          </a:xfrm>
          <a:prstGeom prst="rect">
            <a:avLst/>
          </a:prstGeom>
          <a:solidFill>
            <a:srgbClr val="555555"/>
          </a:solidFill>
          <a:ln/>
        </p:spPr>
        <p:txBody>
          <a:bodyPr/>
          <a:lstStyle/>
          <a:p>
            <a:endParaRPr lang="en-QA"/>
          </a:p>
        </p:txBody>
      </p:sp>
      <p:sp>
        <p:nvSpPr>
          <p:cNvPr id="31" name="Text 29"/>
          <p:cNvSpPr/>
          <p:nvPr/>
        </p:nvSpPr>
        <p:spPr>
          <a:xfrm>
            <a:off x="5015450" y="3547872"/>
            <a:ext cx="1097280" cy="292608"/>
          </a:xfrm>
          <a:prstGeom prst="rect">
            <a:avLst/>
          </a:prstGeom>
          <a:noFill/>
          <a:ln/>
        </p:spPr>
        <p:txBody>
          <a:bodyPr wrap="square" lIns="0" tIns="0" rIns="0" bIns="0" rtlCol="0" anchor="ctr"/>
          <a:lstStyle/>
          <a:p>
            <a:pPr marL="0" indent="0">
              <a:buNone/>
            </a:pPr>
            <a:r>
              <a:rPr lang="en-US" sz="800" dirty="0">
                <a:solidFill>
                  <a:srgbClr val="2D2D2D"/>
                </a:solidFill>
                <a:latin typeface="Calibri" pitchFamily="34" charset="0"/>
                <a:ea typeface="Calibri" pitchFamily="34" charset="-122"/>
                <a:cs typeface="Calibri" pitchFamily="34" charset="-120"/>
              </a:rPr>
              <a:t>26 Mm³</a:t>
            </a:r>
            <a:endParaRPr lang="en-US" sz="800" dirty="0"/>
          </a:p>
        </p:txBody>
      </p:sp>
      <p:sp>
        <p:nvSpPr>
          <p:cNvPr id="32" name="Text 30"/>
          <p:cNvSpPr/>
          <p:nvPr/>
        </p:nvSpPr>
        <p:spPr>
          <a:xfrm>
            <a:off x="2468880" y="3895344"/>
            <a:ext cx="1920240" cy="292608"/>
          </a:xfrm>
          <a:prstGeom prst="rect">
            <a:avLst/>
          </a:prstGeom>
          <a:noFill/>
          <a:ln/>
        </p:spPr>
        <p:txBody>
          <a:bodyPr wrap="square" lIns="0" tIns="0" rIns="0" bIns="0" rtlCol="0" anchor="ctr"/>
          <a:lstStyle/>
          <a:p>
            <a:pPr marL="0" indent="0">
              <a:buNone/>
            </a:pPr>
            <a:r>
              <a:rPr lang="en-US" sz="850" dirty="0">
                <a:solidFill>
                  <a:srgbClr val="2D2D2D"/>
                </a:solidFill>
                <a:latin typeface="Calibri" pitchFamily="34" charset="0"/>
                <a:ea typeface="Calibri" pitchFamily="34" charset="-122"/>
                <a:cs typeface="Calibri" pitchFamily="34" charset="-120"/>
              </a:rPr>
              <a:t>RAF B2</a:t>
            </a:r>
            <a:endParaRPr lang="en-US" sz="850" dirty="0"/>
          </a:p>
        </p:txBody>
      </p:sp>
      <p:sp>
        <p:nvSpPr>
          <p:cNvPr id="33" name="Shape 31"/>
          <p:cNvSpPr/>
          <p:nvPr/>
        </p:nvSpPr>
        <p:spPr>
          <a:xfrm>
            <a:off x="4407408" y="3931920"/>
            <a:ext cx="457413" cy="228600"/>
          </a:xfrm>
          <a:prstGeom prst="rect">
            <a:avLst/>
          </a:prstGeom>
          <a:solidFill>
            <a:srgbClr val="555555"/>
          </a:solidFill>
          <a:ln/>
        </p:spPr>
        <p:txBody>
          <a:bodyPr/>
          <a:lstStyle/>
          <a:p>
            <a:endParaRPr lang="en-QA"/>
          </a:p>
        </p:txBody>
      </p:sp>
      <p:sp>
        <p:nvSpPr>
          <p:cNvPr id="34" name="Text 32"/>
          <p:cNvSpPr/>
          <p:nvPr/>
        </p:nvSpPr>
        <p:spPr>
          <a:xfrm>
            <a:off x="4910541" y="3895344"/>
            <a:ext cx="1097280" cy="292608"/>
          </a:xfrm>
          <a:prstGeom prst="rect">
            <a:avLst/>
          </a:prstGeom>
          <a:noFill/>
          <a:ln/>
        </p:spPr>
        <p:txBody>
          <a:bodyPr wrap="square" lIns="0" tIns="0" rIns="0" bIns="0" rtlCol="0" anchor="ctr"/>
          <a:lstStyle/>
          <a:p>
            <a:pPr marL="0" indent="0">
              <a:buNone/>
            </a:pPr>
            <a:r>
              <a:rPr lang="en-US" sz="800" dirty="0">
                <a:solidFill>
                  <a:srgbClr val="2D2D2D"/>
                </a:solidFill>
                <a:latin typeface="Calibri" pitchFamily="34" charset="0"/>
                <a:ea typeface="Calibri" pitchFamily="34" charset="-122"/>
                <a:cs typeface="Calibri" pitchFamily="34" charset="-120"/>
              </a:rPr>
              <a:t>21 Mm³</a:t>
            </a:r>
            <a:endParaRPr lang="en-US" sz="800" dirty="0"/>
          </a:p>
        </p:txBody>
      </p:sp>
      <p:sp>
        <p:nvSpPr>
          <p:cNvPr id="35" name="Shape 33"/>
          <p:cNvSpPr/>
          <p:nvPr/>
        </p:nvSpPr>
        <p:spPr>
          <a:xfrm>
            <a:off x="2468880" y="4251960"/>
            <a:ext cx="6400800" cy="36576"/>
          </a:xfrm>
          <a:prstGeom prst="rect">
            <a:avLst/>
          </a:prstGeom>
          <a:solidFill>
            <a:srgbClr val="5C1A1A"/>
          </a:solidFill>
          <a:ln/>
        </p:spPr>
        <p:txBody>
          <a:bodyPr/>
          <a:lstStyle/>
          <a:p>
            <a:endParaRPr lang="en-QA"/>
          </a:p>
        </p:txBody>
      </p:sp>
      <p:sp>
        <p:nvSpPr>
          <p:cNvPr id="36" name="Text 34"/>
          <p:cNvSpPr/>
          <p:nvPr/>
        </p:nvSpPr>
        <p:spPr>
          <a:xfrm>
            <a:off x="2468880" y="4315968"/>
            <a:ext cx="6400800" cy="256032"/>
          </a:xfrm>
          <a:prstGeom prst="rect">
            <a:avLst/>
          </a:prstGeom>
          <a:noFill/>
          <a:ln/>
        </p:spPr>
        <p:txBody>
          <a:bodyPr wrap="square" lIns="0" tIns="0" rIns="0" bIns="0" rtlCol="0" anchor="ctr"/>
          <a:lstStyle/>
          <a:p>
            <a:pPr marL="0" indent="0">
              <a:buNone/>
            </a:pPr>
            <a:r>
              <a:rPr lang="en-US" sz="950" b="1" dirty="0">
                <a:solidFill>
                  <a:srgbClr val="5C1A1A"/>
                </a:solidFill>
                <a:latin typeface="Calibri" pitchFamily="34" charset="0"/>
                <a:ea typeface="Calibri" pitchFamily="34" charset="-122"/>
                <a:cs typeface="Calibri" pitchFamily="34" charset="-120"/>
              </a:rPr>
              <a:t>TOTAL 2022 PRODUCTION: 672 Million m³  |  Total Contracted Capacity: 538 MIGD</a:t>
            </a:r>
            <a:endParaRPr lang="en-US" sz="950" dirty="0"/>
          </a:p>
        </p:txBody>
      </p:sp>
      <p:sp>
        <p:nvSpPr>
          <p:cNvPr id="40" name="Text 38"/>
          <p:cNvSpPr/>
          <p:nvPr/>
        </p:nvSpPr>
        <p:spPr>
          <a:xfrm>
            <a:off x="274320" y="4919472"/>
            <a:ext cx="8595360" cy="182880"/>
          </a:xfrm>
          <a:prstGeom prst="rect">
            <a:avLst/>
          </a:prstGeom>
          <a:noFill/>
          <a:ln/>
        </p:spPr>
        <p:txBody>
          <a:bodyPr wrap="square" lIns="0" tIns="0" rIns="0" bIns="0" rtlCol="0" anchor="ctr"/>
          <a:lstStyle/>
          <a:p>
            <a:pPr marL="0" indent="0">
              <a:buNone/>
            </a:pPr>
            <a:r>
              <a:rPr lang="en-US" sz="750" i="1" dirty="0">
                <a:solidFill>
                  <a:srgbClr val="555555"/>
                </a:solidFill>
                <a:latin typeface="Calibri" pitchFamily="34" charset="0"/>
                <a:ea typeface="Calibri" pitchFamily="34" charset="-122"/>
                <a:cs typeface="Calibri" pitchFamily="34" charset="-120"/>
              </a:rPr>
              <a:t>Source: KAHRAMAA Annual Statistics Report (2022); Darwish et al. (2016)</a:t>
            </a:r>
            <a:endParaRPr lang="en-US" sz="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bg>
      <p:bgPr>
        <a:solidFill>
          <a:srgbClr val="FAF6F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A5C5C"/>
          </a:solidFill>
          <a:ln/>
        </p:spPr>
        <p:txBody>
          <a:bodyPr/>
          <a:lstStyle/>
          <a:p>
            <a:endParaRPr lang="en-QA"/>
          </a:p>
        </p:txBody>
      </p:sp>
      <p:sp>
        <p:nvSpPr>
          <p:cNvPr id="3" name="Text 1"/>
          <p:cNvSpPr/>
          <p:nvPr/>
        </p:nvSpPr>
        <p:spPr>
          <a:xfrm>
            <a:off x="274320" y="0"/>
            <a:ext cx="8595360" cy="685800"/>
          </a:xfrm>
          <a:prstGeom prst="rect">
            <a:avLst/>
          </a:prstGeom>
          <a:noFill/>
          <a:ln/>
        </p:spPr>
        <p:txBody>
          <a:bodyPr wrap="square" lIns="0" tIns="0" rIns="0" bIns="0" rtlCol="0" anchor="ctr"/>
          <a:lstStyle/>
          <a:p>
            <a:pPr marL="0" indent="0">
              <a:buNone/>
            </a:pPr>
            <a:r>
              <a:rPr lang="en-US" sz="1700" b="1" dirty="0">
                <a:solidFill>
                  <a:srgbClr val="FFFFFF"/>
                </a:solidFill>
                <a:latin typeface="Calibri" pitchFamily="34" charset="0"/>
                <a:ea typeface="Calibri" pitchFamily="34" charset="-122"/>
                <a:cs typeface="Calibri" pitchFamily="34" charset="-120"/>
              </a:rPr>
              <a:t>CONSUMPTION: AMONG THE WORLD'S HIGHEST PER CAPITA</a:t>
            </a:r>
            <a:endParaRPr lang="en-US" sz="1700" dirty="0"/>
          </a:p>
        </p:txBody>
      </p:sp>
      <p:sp>
        <p:nvSpPr>
          <p:cNvPr id="4" name="Text 2"/>
          <p:cNvSpPr/>
          <p:nvPr/>
        </p:nvSpPr>
        <p:spPr>
          <a:xfrm>
            <a:off x="274320" y="822960"/>
            <a:ext cx="5486400" cy="256032"/>
          </a:xfrm>
          <a:prstGeom prst="rect">
            <a:avLst/>
          </a:prstGeom>
          <a:noFill/>
          <a:ln/>
        </p:spPr>
        <p:txBody>
          <a:bodyPr wrap="square" lIns="0" tIns="0" rIns="0" bIns="0" rtlCol="0" anchor="ctr"/>
          <a:lstStyle/>
          <a:p>
            <a:pPr marL="0" indent="0">
              <a:buNone/>
            </a:pPr>
            <a:r>
              <a:rPr lang="en-US" sz="1000" b="1" dirty="0">
                <a:solidFill>
                  <a:srgbClr val="2D2D2D"/>
                </a:solidFill>
                <a:latin typeface="Calibri" pitchFamily="34" charset="0"/>
                <a:ea typeface="Calibri" pitchFamily="34" charset="-122"/>
                <a:cs typeface="Calibri" pitchFamily="34" charset="-120"/>
              </a:rPr>
              <a:t>AVERAGE WATER PER CAPITA CONSUMPTION (m³/person/year)</a:t>
            </a:r>
            <a:endParaRPr lang="en-US" sz="1000" dirty="0"/>
          </a:p>
        </p:txBody>
      </p:sp>
      <p:sp>
        <p:nvSpPr>
          <p:cNvPr id="5" name="Shape 3"/>
          <p:cNvSpPr/>
          <p:nvPr/>
        </p:nvSpPr>
        <p:spPr>
          <a:xfrm>
            <a:off x="457200" y="3480435"/>
            <a:ext cx="685800" cy="1091565"/>
          </a:xfrm>
          <a:prstGeom prst="rect">
            <a:avLst/>
          </a:prstGeom>
          <a:solidFill>
            <a:srgbClr val="5C1A1A"/>
          </a:solidFill>
          <a:ln/>
        </p:spPr>
        <p:txBody>
          <a:bodyPr/>
          <a:lstStyle/>
          <a:p>
            <a:endParaRPr lang="en-QA"/>
          </a:p>
        </p:txBody>
      </p:sp>
      <p:sp>
        <p:nvSpPr>
          <p:cNvPr id="6" name="Text 4"/>
          <p:cNvSpPr/>
          <p:nvPr/>
        </p:nvSpPr>
        <p:spPr>
          <a:xfrm>
            <a:off x="457200" y="3206115"/>
            <a:ext cx="685800" cy="256032"/>
          </a:xfrm>
          <a:prstGeom prst="rect">
            <a:avLst/>
          </a:prstGeom>
          <a:noFill/>
          <a:ln/>
        </p:spPr>
        <p:txBody>
          <a:bodyPr wrap="square" lIns="0" tIns="0" rIns="0" bIns="0" rtlCol="0" anchor="ctr"/>
          <a:lstStyle/>
          <a:p>
            <a:pPr marL="0" indent="0" algn="ctr">
              <a:buNone/>
            </a:pPr>
            <a:r>
              <a:rPr lang="en-US" sz="1000" b="1" dirty="0">
                <a:solidFill>
                  <a:srgbClr val="5C1A1A"/>
                </a:solidFill>
                <a:latin typeface="Calibri" pitchFamily="34" charset="0"/>
                <a:ea typeface="Calibri" pitchFamily="34" charset="-122"/>
                <a:cs typeface="Calibri" pitchFamily="34" charset="-120"/>
              </a:rPr>
              <a:t>231</a:t>
            </a:r>
            <a:endParaRPr lang="en-US" sz="1000" dirty="0"/>
          </a:p>
        </p:txBody>
      </p:sp>
      <p:sp>
        <p:nvSpPr>
          <p:cNvPr id="7" name="Text 5"/>
          <p:cNvSpPr/>
          <p:nvPr/>
        </p:nvSpPr>
        <p:spPr>
          <a:xfrm>
            <a:off x="457200" y="4599432"/>
            <a:ext cx="685800" cy="201168"/>
          </a:xfrm>
          <a:prstGeom prst="rect">
            <a:avLst/>
          </a:prstGeom>
          <a:noFill/>
          <a:ln/>
        </p:spPr>
        <p:txBody>
          <a:bodyPr wrap="square" lIns="0" tIns="0" rIns="0" bIns="0" rtlCol="0" anchor="ctr"/>
          <a:lstStyle/>
          <a:p>
            <a:pPr marL="0" indent="0" algn="ctr">
              <a:buNone/>
            </a:pPr>
            <a:r>
              <a:rPr lang="en-US" sz="950" dirty="0">
                <a:solidFill>
                  <a:srgbClr val="2D2D2D"/>
                </a:solidFill>
                <a:latin typeface="Calibri" pitchFamily="34" charset="0"/>
                <a:ea typeface="Calibri" pitchFamily="34" charset="-122"/>
                <a:cs typeface="Calibri" pitchFamily="34" charset="-120"/>
              </a:rPr>
              <a:t>2018</a:t>
            </a:r>
            <a:endParaRPr lang="en-US" sz="950" dirty="0"/>
          </a:p>
        </p:txBody>
      </p:sp>
      <p:sp>
        <p:nvSpPr>
          <p:cNvPr id="8" name="Shape 6"/>
          <p:cNvSpPr/>
          <p:nvPr/>
        </p:nvSpPr>
        <p:spPr>
          <a:xfrm>
            <a:off x="1463040" y="2663190"/>
            <a:ext cx="685800" cy="1908810"/>
          </a:xfrm>
          <a:prstGeom prst="rect">
            <a:avLst/>
          </a:prstGeom>
          <a:solidFill>
            <a:srgbClr val="5C1A1A"/>
          </a:solidFill>
          <a:ln/>
        </p:spPr>
        <p:txBody>
          <a:bodyPr/>
          <a:lstStyle/>
          <a:p>
            <a:endParaRPr lang="en-QA"/>
          </a:p>
        </p:txBody>
      </p:sp>
      <p:sp>
        <p:nvSpPr>
          <p:cNvPr id="9" name="Text 7"/>
          <p:cNvSpPr/>
          <p:nvPr/>
        </p:nvSpPr>
        <p:spPr>
          <a:xfrm>
            <a:off x="1463040" y="2388870"/>
            <a:ext cx="685800" cy="256032"/>
          </a:xfrm>
          <a:prstGeom prst="rect">
            <a:avLst/>
          </a:prstGeom>
          <a:noFill/>
          <a:ln/>
        </p:spPr>
        <p:txBody>
          <a:bodyPr wrap="square" lIns="0" tIns="0" rIns="0" bIns="0" rtlCol="0" anchor="ctr"/>
          <a:lstStyle/>
          <a:p>
            <a:pPr marL="0" indent="0" algn="ctr">
              <a:buNone/>
            </a:pPr>
            <a:r>
              <a:rPr lang="en-US" sz="1000" b="1" dirty="0">
                <a:solidFill>
                  <a:srgbClr val="5C1A1A"/>
                </a:solidFill>
                <a:latin typeface="Calibri" pitchFamily="34" charset="0"/>
                <a:ea typeface="Calibri" pitchFamily="34" charset="-122"/>
                <a:cs typeface="Calibri" pitchFamily="34" charset="-120"/>
              </a:rPr>
              <a:t>242</a:t>
            </a:r>
            <a:endParaRPr lang="en-US" sz="1000" dirty="0"/>
          </a:p>
        </p:txBody>
      </p:sp>
      <p:sp>
        <p:nvSpPr>
          <p:cNvPr id="10" name="Text 8"/>
          <p:cNvSpPr/>
          <p:nvPr/>
        </p:nvSpPr>
        <p:spPr>
          <a:xfrm>
            <a:off x="1463040" y="4599432"/>
            <a:ext cx="685800" cy="201168"/>
          </a:xfrm>
          <a:prstGeom prst="rect">
            <a:avLst/>
          </a:prstGeom>
          <a:noFill/>
          <a:ln/>
        </p:spPr>
        <p:txBody>
          <a:bodyPr wrap="square" lIns="0" tIns="0" rIns="0" bIns="0" rtlCol="0" anchor="ctr"/>
          <a:lstStyle/>
          <a:p>
            <a:pPr marL="0" indent="0" algn="ctr">
              <a:buNone/>
            </a:pPr>
            <a:r>
              <a:rPr lang="en-US" sz="950" dirty="0">
                <a:solidFill>
                  <a:srgbClr val="2D2D2D"/>
                </a:solidFill>
                <a:latin typeface="Calibri" pitchFamily="34" charset="0"/>
                <a:ea typeface="Calibri" pitchFamily="34" charset="-122"/>
                <a:cs typeface="Calibri" pitchFamily="34" charset="-120"/>
              </a:rPr>
              <a:t>2019</a:t>
            </a:r>
            <a:endParaRPr lang="en-US" sz="950" dirty="0"/>
          </a:p>
        </p:txBody>
      </p:sp>
      <p:sp>
        <p:nvSpPr>
          <p:cNvPr id="11" name="Shape 9"/>
          <p:cNvSpPr/>
          <p:nvPr/>
        </p:nvSpPr>
        <p:spPr>
          <a:xfrm>
            <a:off x="2468880" y="2366010"/>
            <a:ext cx="685800" cy="2205990"/>
          </a:xfrm>
          <a:prstGeom prst="rect">
            <a:avLst/>
          </a:prstGeom>
          <a:solidFill>
            <a:srgbClr val="5C1A1A"/>
          </a:solidFill>
          <a:ln/>
        </p:spPr>
        <p:txBody>
          <a:bodyPr/>
          <a:lstStyle/>
          <a:p>
            <a:endParaRPr lang="en-QA"/>
          </a:p>
        </p:txBody>
      </p:sp>
      <p:sp>
        <p:nvSpPr>
          <p:cNvPr id="12" name="Text 10"/>
          <p:cNvSpPr/>
          <p:nvPr/>
        </p:nvSpPr>
        <p:spPr>
          <a:xfrm>
            <a:off x="2468880" y="2091690"/>
            <a:ext cx="685800" cy="256032"/>
          </a:xfrm>
          <a:prstGeom prst="rect">
            <a:avLst/>
          </a:prstGeom>
          <a:noFill/>
          <a:ln/>
        </p:spPr>
        <p:txBody>
          <a:bodyPr wrap="square" lIns="0" tIns="0" rIns="0" bIns="0" rtlCol="0" anchor="ctr"/>
          <a:lstStyle/>
          <a:p>
            <a:pPr marL="0" indent="0" algn="ctr">
              <a:buNone/>
            </a:pPr>
            <a:r>
              <a:rPr lang="en-US" sz="1000" b="1" dirty="0">
                <a:solidFill>
                  <a:srgbClr val="5C1A1A"/>
                </a:solidFill>
                <a:latin typeface="Calibri" pitchFamily="34" charset="0"/>
                <a:ea typeface="Calibri" pitchFamily="34" charset="-122"/>
                <a:cs typeface="Calibri" pitchFamily="34" charset="-120"/>
              </a:rPr>
              <a:t>246</a:t>
            </a:r>
            <a:endParaRPr lang="en-US" sz="1000" dirty="0"/>
          </a:p>
        </p:txBody>
      </p:sp>
      <p:sp>
        <p:nvSpPr>
          <p:cNvPr id="13" name="Text 11"/>
          <p:cNvSpPr/>
          <p:nvPr/>
        </p:nvSpPr>
        <p:spPr>
          <a:xfrm>
            <a:off x="2468880" y="4599432"/>
            <a:ext cx="685800" cy="201168"/>
          </a:xfrm>
          <a:prstGeom prst="rect">
            <a:avLst/>
          </a:prstGeom>
          <a:noFill/>
          <a:ln/>
        </p:spPr>
        <p:txBody>
          <a:bodyPr wrap="square" lIns="0" tIns="0" rIns="0" bIns="0" rtlCol="0" anchor="ctr"/>
          <a:lstStyle/>
          <a:p>
            <a:pPr marL="0" indent="0" algn="ctr">
              <a:buNone/>
            </a:pPr>
            <a:r>
              <a:rPr lang="en-US" sz="950" dirty="0">
                <a:solidFill>
                  <a:srgbClr val="2D2D2D"/>
                </a:solidFill>
                <a:latin typeface="Calibri" pitchFamily="34" charset="0"/>
                <a:ea typeface="Calibri" pitchFamily="34" charset="-122"/>
                <a:cs typeface="Calibri" pitchFamily="34" charset="-120"/>
              </a:rPr>
              <a:t>2020</a:t>
            </a:r>
            <a:endParaRPr lang="en-US" sz="950" dirty="0"/>
          </a:p>
        </p:txBody>
      </p:sp>
      <p:sp>
        <p:nvSpPr>
          <p:cNvPr id="14" name="Shape 12"/>
          <p:cNvSpPr/>
          <p:nvPr/>
        </p:nvSpPr>
        <p:spPr>
          <a:xfrm>
            <a:off x="3474720" y="2143125"/>
            <a:ext cx="685800" cy="2428875"/>
          </a:xfrm>
          <a:prstGeom prst="rect">
            <a:avLst/>
          </a:prstGeom>
          <a:solidFill>
            <a:srgbClr val="5C1A1A"/>
          </a:solidFill>
          <a:ln/>
        </p:spPr>
        <p:txBody>
          <a:bodyPr/>
          <a:lstStyle/>
          <a:p>
            <a:endParaRPr lang="en-QA"/>
          </a:p>
        </p:txBody>
      </p:sp>
      <p:sp>
        <p:nvSpPr>
          <p:cNvPr id="15" name="Text 13"/>
          <p:cNvSpPr/>
          <p:nvPr/>
        </p:nvSpPr>
        <p:spPr>
          <a:xfrm>
            <a:off x="3474720" y="1868805"/>
            <a:ext cx="685800" cy="256032"/>
          </a:xfrm>
          <a:prstGeom prst="rect">
            <a:avLst/>
          </a:prstGeom>
          <a:noFill/>
          <a:ln/>
        </p:spPr>
        <p:txBody>
          <a:bodyPr wrap="square" lIns="0" tIns="0" rIns="0" bIns="0" rtlCol="0" anchor="ctr"/>
          <a:lstStyle/>
          <a:p>
            <a:pPr marL="0" indent="0" algn="ctr">
              <a:buNone/>
            </a:pPr>
            <a:r>
              <a:rPr lang="en-US" sz="1000" b="1" dirty="0">
                <a:solidFill>
                  <a:srgbClr val="5C1A1A"/>
                </a:solidFill>
                <a:latin typeface="Calibri" pitchFamily="34" charset="0"/>
                <a:ea typeface="Calibri" pitchFamily="34" charset="-122"/>
                <a:cs typeface="Calibri" pitchFamily="34" charset="-120"/>
              </a:rPr>
              <a:t>249</a:t>
            </a:r>
            <a:endParaRPr lang="en-US" sz="1000" dirty="0"/>
          </a:p>
        </p:txBody>
      </p:sp>
      <p:sp>
        <p:nvSpPr>
          <p:cNvPr id="16" name="Text 14"/>
          <p:cNvSpPr/>
          <p:nvPr/>
        </p:nvSpPr>
        <p:spPr>
          <a:xfrm>
            <a:off x="3474720" y="4599432"/>
            <a:ext cx="685800" cy="201168"/>
          </a:xfrm>
          <a:prstGeom prst="rect">
            <a:avLst/>
          </a:prstGeom>
          <a:noFill/>
          <a:ln/>
        </p:spPr>
        <p:txBody>
          <a:bodyPr wrap="square" lIns="0" tIns="0" rIns="0" bIns="0" rtlCol="0" anchor="ctr"/>
          <a:lstStyle/>
          <a:p>
            <a:pPr marL="0" indent="0" algn="ctr">
              <a:buNone/>
            </a:pPr>
            <a:r>
              <a:rPr lang="en-US" sz="950" dirty="0">
                <a:solidFill>
                  <a:srgbClr val="2D2D2D"/>
                </a:solidFill>
                <a:latin typeface="Calibri" pitchFamily="34" charset="0"/>
                <a:ea typeface="Calibri" pitchFamily="34" charset="-122"/>
                <a:cs typeface="Calibri" pitchFamily="34" charset="-120"/>
              </a:rPr>
              <a:t>2021</a:t>
            </a:r>
            <a:endParaRPr lang="en-US" sz="950" dirty="0"/>
          </a:p>
        </p:txBody>
      </p:sp>
      <p:sp>
        <p:nvSpPr>
          <p:cNvPr id="17" name="Shape 15"/>
          <p:cNvSpPr/>
          <p:nvPr/>
        </p:nvSpPr>
        <p:spPr>
          <a:xfrm>
            <a:off x="4480560" y="3108960"/>
            <a:ext cx="685800" cy="1463040"/>
          </a:xfrm>
          <a:prstGeom prst="rect">
            <a:avLst/>
          </a:prstGeom>
          <a:solidFill>
            <a:srgbClr val="1A5C5C"/>
          </a:solidFill>
          <a:ln/>
        </p:spPr>
        <p:txBody>
          <a:bodyPr/>
          <a:lstStyle/>
          <a:p>
            <a:endParaRPr lang="en-QA"/>
          </a:p>
        </p:txBody>
      </p:sp>
      <p:sp>
        <p:nvSpPr>
          <p:cNvPr id="18" name="Text 16"/>
          <p:cNvSpPr/>
          <p:nvPr/>
        </p:nvSpPr>
        <p:spPr>
          <a:xfrm>
            <a:off x="4480560" y="2834640"/>
            <a:ext cx="685800" cy="256032"/>
          </a:xfrm>
          <a:prstGeom prst="rect">
            <a:avLst/>
          </a:prstGeom>
          <a:noFill/>
          <a:ln/>
        </p:spPr>
        <p:txBody>
          <a:bodyPr wrap="square" lIns="0" tIns="0" rIns="0" bIns="0" rtlCol="0" anchor="ctr"/>
          <a:lstStyle/>
          <a:p>
            <a:pPr marL="0" indent="0" algn="ctr">
              <a:buNone/>
            </a:pPr>
            <a:r>
              <a:rPr lang="en-US" sz="1000" b="1" dirty="0">
                <a:solidFill>
                  <a:srgbClr val="1A5C5C"/>
                </a:solidFill>
                <a:latin typeface="Calibri" pitchFamily="34" charset="0"/>
                <a:ea typeface="Calibri" pitchFamily="34" charset="-122"/>
                <a:cs typeface="Calibri" pitchFamily="34" charset="-120"/>
              </a:rPr>
              <a:t>236</a:t>
            </a:r>
            <a:endParaRPr lang="en-US" sz="1000" dirty="0"/>
          </a:p>
        </p:txBody>
      </p:sp>
      <p:sp>
        <p:nvSpPr>
          <p:cNvPr id="19" name="Text 17"/>
          <p:cNvSpPr/>
          <p:nvPr/>
        </p:nvSpPr>
        <p:spPr>
          <a:xfrm>
            <a:off x="4480560" y="4599432"/>
            <a:ext cx="685800" cy="201168"/>
          </a:xfrm>
          <a:prstGeom prst="rect">
            <a:avLst/>
          </a:prstGeom>
          <a:noFill/>
          <a:ln/>
        </p:spPr>
        <p:txBody>
          <a:bodyPr wrap="square" lIns="0" tIns="0" rIns="0" bIns="0" rtlCol="0" anchor="ctr"/>
          <a:lstStyle/>
          <a:p>
            <a:pPr marL="0" indent="0" algn="ctr">
              <a:buNone/>
            </a:pPr>
            <a:r>
              <a:rPr lang="en-US" sz="950" dirty="0">
                <a:solidFill>
                  <a:srgbClr val="2D2D2D"/>
                </a:solidFill>
                <a:latin typeface="Calibri" pitchFamily="34" charset="0"/>
                <a:ea typeface="Calibri" pitchFamily="34" charset="-122"/>
                <a:cs typeface="Calibri" pitchFamily="34" charset="-120"/>
              </a:rPr>
              <a:t>2022</a:t>
            </a:r>
            <a:endParaRPr lang="en-US" sz="950" dirty="0"/>
          </a:p>
        </p:txBody>
      </p:sp>
      <p:sp>
        <p:nvSpPr>
          <p:cNvPr id="20" name="Text 18"/>
          <p:cNvSpPr/>
          <p:nvPr/>
        </p:nvSpPr>
        <p:spPr>
          <a:xfrm>
            <a:off x="274320" y="4828032"/>
            <a:ext cx="5303520" cy="182880"/>
          </a:xfrm>
          <a:prstGeom prst="rect">
            <a:avLst/>
          </a:prstGeom>
          <a:noFill/>
          <a:ln/>
        </p:spPr>
        <p:txBody>
          <a:bodyPr wrap="square" lIns="0" tIns="0" rIns="0" bIns="0" rtlCol="0" anchor="ctr"/>
          <a:lstStyle/>
          <a:p>
            <a:pPr marL="0" indent="0">
              <a:buNone/>
            </a:pPr>
            <a:r>
              <a:rPr lang="en-US" sz="850" b="1" dirty="0">
                <a:solidFill>
                  <a:srgbClr val="555555"/>
                </a:solidFill>
                <a:latin typeface="Calibri" pitchFamily="34" charset="0"/>
                <a:ea typeface="Calibri" pitchFamily="34" charset="-122"/>
                <a:cs typeface="Calibri" pitchFamily="34" charset="-120"/>
              </a:rPr>
              <a:t>WATER CUSTOMERS GROWTH</a:t>
            </a:r>
            <a:endParaRPr lang="en-US" sz="850" dirty="0"/>
          </a:p>
        </p:txBody>
      </p:sp>
      <p:sp>
        <p:nvSpPr>
          <p:cNvPr id="21" name="Shape 19"/>
          <p:cNvSpPr/>
          <p:nvPr/>
        </p:nvSpPr>
        <p:spPr>
          <a:xfrm>
            <a:off x="5760720" y="804672"/>
            <a:ext cx="3108960" cy="4114800"/>
          </a:xfrm>
          <a:prstGeom prst="rect">
            <a:avLst/>
          </a:prstGeom>
          <a:solidFill>
            <a:srgbClr val="FFFFFF"/>
          </a:solidFill>
          <a:ln w="6350">
            <a:solidFill>
              <a:srgbClr val="E8E0D5"/>
            </a:solidFill>
            <a:prstDash val="solid"/>
          </a:ln>
        </p:spPr>
        <p:txBody>
          <a:bodyPr/>
          <a:lstStyle/>
          <a:p>
            <a:endParaRPr lang="en-QA"/>
          </a:p>
        </p:txBody>
      </p:sp>
      <p:sp>
        <p:nvSpPr>
          <p:cNvPr id="22" name="Text 20"/>
          <p:cNvSpPr/>
          <p:nvPr/>
        </p:nvSpPr>
        <p:spPr>
          <a:xfrm>
            <a:off x="5760720" y="822960"/>
            <a:ext cx="3108960" cy="347472"/>
          </a:xfrm>
          <a:prstGeom prst="rect">
            <a:avLst/>
          </a:prstGeom>
          <a:noFill/>
          <a:ln/>
        </p:spPr>
        <p:txBody>
          <a:bodyPr wrap="square" lIns="0" tIns="0" rIns="0" bIns="0" rtlCol="0" anchor="ctr"/>
          <a:lstStyle/>
          <a:p>
            <a:pPr marL="0" indent="0" algn="ctr">
              <a:buNone/>
            </a:pPr>
            <a:r>
              <a:rPr lang="en-US" sz="1100" b="1" dirty="0">
                <a:solidFill>
                  <a:srgbClr val="5C1A1A"/>
                </a:solidFill>
                <a:latin typeface="Calibri" pitchFamily="34" charset="0"/>
                <a:ea typeface="Calibri" pitchFamily="34" charset="-122"/>
                <a:cs typeface="Calibri" pitchFamily="34" charset="-120"/>
              </a:rPr>
              <a:t>KEY FIGURES (2022)</a:t>
            </a:r>
            <a:endParaRPr lang="en-US" sz="1100" dirty="0"/>
          </a:p>
        </p:txBody>
      </p:sp>
      <p:sp>
        <p:nvSpPr>
          <p:cNvPr id="23" name="Shape 21"/>
          <p:cNvSpPr/>
          <p:nvPr/>
        </p:nvSpPr>
        <p:spPr>
          <a:xfrm>
            <a:off x="5806440" y="1234440"/>
            <a:ext cx="3017520" cy="420624"/>
          </a:xfrm>
          <a:prstGeom prst="rect">
            <a:avLst/>
          </a:prstGeom>
          <a:solidFill>
            <a:srgbClr val="E8E0D5"/>
          </a:solidFill>
          <a:ln/>
        </p:spPr>
        <p:txBody>
          <a:bodyPr/>
          <a:lstStyle/>
          <a:p>
            <a:endParaRPr lang="en-QA"/>
          </a:p>
        </p:txBody>
      </p:sp>
      <p:sp>
        <p:nvSpPr>
          <p:cNvPr id="24" name="Text 22"/>
          <p:cNvSpPr/>
          <p:nvPr/>
        </p:nvSpPr>
        <p:spPr>
          <a:xfrm>
            <a:off x="5852160" y="1261872"/>
            <a:ext cx="1188720" cy="365760"/>
          </a:xfrm>
          <a:prstGeom prst="rect">
            <a:avLst/>
          </a:prstGeom>
          <a:noFill/>
          <a:ln/>
        </p:spPr>
        <p:txBody>
          <a:bodyPr wrap="square" lIns="0" tIns="0" rIns="0" bIns="0" rtlCol="0" anchor="ctr"/>
          <a:lstStyle/>
          <a:p>
            <a:pPr marL="0" indent="0">
              <a:buNone/>
            </a:pPr>
            <a:r>
              <a:rPr lang="en-US" sz="1300" b="1" dirty="0">
                <a:solidFill>
                  <a:srgbClr val="5C1A1A"/>
                </a:solidFill>
                <a:latin typeface="Calibri" pitchFamily="34" charset="0"/>
                <a:ea typeface="Calibri" pitchFamily="34" charset="-122"/>
                <a:cs typeface="Calibri" pitchFamily="34" charset="-120"/>
              </a:rPr>
              <a:t>236 m³</a:t>
            </a:r>
            <a:endParaRPr lang="en-US" sz="1300" dirty="0"/>
          </a:p>
        </p:txBody>
      </p:sp>
      <p:sp>
        <p:nvSpPr>
          <p:cNvPr id="25" name="Text 23"/>
          <p:cNvSpPr/>
          <p:nvPr/>
        </p:nvSpPr>
        <p:spPr>
          <a:xfrm>
            <a:off x="7059168" y="1261872"/>
            <a:ext cx="1691640" cy="365760"/>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per capita/year (2022)</a:t>
            </a:r>
            <a:endParaRPr lang="en-US" sz="900" dirty="0"/>
          </a:p>
        </p:txBody>
      </p:sp>
      <p:sp>
        <p:nvSpPr>
          <p:cNvPr id="26" name="Shape 24"/>
          <p:cNvSpPr/>
          <p:nvPr/>
        </p:nvSpPr>
        <p:spPr>
          <a:xfrm>
            <a:off x="5806440" y="1709928"/>
            <a:ext cx="3017520" cy="420624"/>
          </a:xfrm>
          <a:prstGeom prst="rect">
            <a:avLst/>
          </a:prstGeom>
          <a:solidFill>
            <a:srgbClr val="FFFFFF"/>
          </a:solidFill>
          <a:ln/>
        </p:spPr>
        <p:txBody>
          <a:bodyPr/>
          <a:lstStyle/>
          <a:p>
            <a:endParaRPr lang="en-QA"/>
          </a:p>
        </p:txBody>
      </p:sp>
      <p:sp>
        <p:nvSpPr>
          <p:cNvPr id="27" name="Text 25"/>
          <p:cNvSpPr/>
          <p:nvPr/>
        </p:nvSpPr>
        <p:spPr>
          <a:xfrm>
            <a:off x="5852160" y="1737360"/>
            <a:ext cx="1188720" cy="365760"/>
          </a:xfrm>
          <a:prstGeom prst="rect">
            <a:avLst/>
          </a:prstGeom>
          <a:noFill/>
          <a:ln/>
        </p:spPr>
        <p:txBody>
          <a:bodyPr wrap="square" lIns="0" tIns="0" rIns="0" bIns="0" rtlCol="0" anchor="ctr"/>
          <a:lstStyle/>
          <a:p>
            <a:pPr marL="0" indent="0">
              <a:buNone/>
            </a:pPr>
            <a:r>
              <a:rPr lang="en-US" sz="1300" b="1" dirty="0">
                <a:solidFill>
                  <a:srgbClr val="5C1A1A"/>
                </a:solidFill>
                <a:latin typeface="Calibri" pitchFamily="34" charset="0"/>
                <a:ea typeface="Calibri" pitchFamily="34" charset="-122"/>
                <a:cs typeface="Calibri" pitchFamily="34" charset="-120"/>
              </a:rPr>
              <a:t>~500 L</a:t>
            </a:r>
            <a:endParaRPr lang="en-US" sz="1300" dirty="0"/>
          </a:p>
        </p:txBody>
      </p:sp>
      <p:sp>
        <p:nvSpPr>
          <p:cNvPr id="28" name="Text 26"/>
          <p:cNvSpPr/>
          <p:nvPr/>
        </p:nvSpPr>
        <p:spPr>
          <a:xfrm>
            <a:off x="7059168" y="1737360"/>
            <a:ext cx="1691640" cy="365760"/>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per capita/day (historical peak)</a:t>
            </a:r>
            <a:endParaRPr lang="en-US" sz="900" dirty="0"/>
          </a:p>
        </p:txBody>
      </p:sp>
      <p:sp>
        <p:nvSpPr>
          <p:cNvPr id="29" name="Shape 27"/>
          <p:cNvSpPr/>
          <p:nvPr/>
        </p:nvSpPr>
        <p:spPr>
          <a:xfrm>
            <a:off x="5806440" y="2185416"/>
            <a:ext cx="3017520" cy="420624"/>
          </a:xfrm>
          <a:prstGeom prst="rect">
            <a:avLst/>
          </a:prstGeom>
          <a:solidFill>
            <a:srgbClr val="E8E0D5"/>
          </a:solidFill>
          <a:ln/>
        </p:spPr>
        <p:txBody>
          <a:bodyPr/>
          <a:lstStyle/>
          <a:p>
            <a:endParaRPr lang="en-QA"/>
          </a:p>
        </p:txBody>
      </p:sp>
      <p:sp>
        <p:nvSpPr>
          <p:cNvPr id="30" name="Text 28"/>
          <p:cNvSpPr/>
          <p:nvPr/>
        </p:nvSpPr>
        <p:spPr>
          <a:xfrm>
            <a:off x="5852160" y="2212848"/>
            <a:ext cx="1188720" cy="365760"/>
          </a:xfrm>
          <a:prstGeom prst="rect">
            <a:avLst/>
          </a:prstGeom>
          <a:noFill/>
          <a:ln/>
        </p:spPr>
        <p:txBody>
          <a:bodyPr wrap="square" lIns="0" tIns="0" rIns="0" bIns="0" rtlCol="0" anchor="ctr"/>
          <a:lstStyle/>
          <a:p>
            <a:pPr marL="0" indent="0">
              <a:buNone/>
            </a:pPr>
            <a:r>
              <a:rPr lang="en-US" sz="1300" b="1" dirty="0">
                <a:solidFill>
                  <a:srgbClr val="5C1A1A"/>
                </a:solidFill>
                <a:latin typeface="Calibri" pitchFamily="34" charset="0"/>
                <a:ea typeface="Calibri" pitchFamily="34" charset="-122"/>
                <a:cs typeface="Calibri" pitchFamily="34" charset="-120"/>
              </a:rPr>
              <a:t>426,738</a:t>
            </a:r>
            <a:endParaRPr lang="en-US" sz="1300" dirty="0"/>
          </a:p>
        </p:txBody>
      </p:sp>
      <p:sp>
        <p:nvSpPr>
          <p:cNvPr id="31" name="Text 29"/>
          <p:cNvSpPr/>
          <p:nvPr/>
        </p:nvSpPr>
        <p:spPr>
          <a:xfrm>
            <a:off x="7059168" y="2212848"/>
            <a:ext cx="1691640" cy="365760"/>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water customers in 2022</a:t>
            </a:r>
            <a:endParaRPr lang="en-US" sz="900" dirty="0"/>
          </a:p>
        </p:txBody>
      </p:sp>
      <p:sp>
        <p:nvSpPr>
          <p:cNvPr id="32" name="Shape 30"/>
          <p:cNvSpPr/>
          <p:nvPr/>
        </p:nvSpPr>
        <p:spPr>
          <a:xfrm>
            <a:off x="5806440" y="2660904"/>
            <a:ext cx="3017520" cy="420624"/>
          </a:xfrm>
          <a:prstGeom prst="rect">
            <a:avLst/>
          </a:prstGeom>
          <a:solidFill>
            <a:srgbClr val="FFFFFF"/>
          </a:solidFill>
          <a:ln/>
        </p:spPr>
        <p:txBody>
          <a:bodyPr/>
          <a:lstStyle/>
          <a:p>
            <a:endParaRPr lang="en-QA"/>
          </a:p>
        </p:txBody>
      </p:sp>
      <p:sp>
        <p:nvSpPr>
          <p:cNvPr id="33" name="Text 31"/>
          <p:cNvSpPr/>
          <p:nvPr/>
        </p:nvSpPr>
        <p:spPr>
          <a:xfrm>
            <a:off x="5852160" y="2688336"/>
            <a:ext cx="1188720" cy="365760"/>
          </a:xfrm>
          <a:prstGeom prst="rect">
            <a:avLst/>
          </a:prstGeom>
          <a:noFill/>
          <a:ln/>
        </p:spPr>
        <p:txBody>
          <a:bodyPr wrap="square" lIns="0" tIns="0" rIns="0" bIns="0" rtlCol="0" anchor="ctr"/>
          <a:lstStyle/>
          <a:p>
            <a:pPr marL="0" indent="0">
              <a:buNone/>
            </a:pPr>
            <a:r>
              <a:rPr lang="en-US" sz="1300" b="1" dirty="0">
                <a:solidFill>
                  <a:srgbClr val="5C1A1A"/>
                </a:solidFill>
                <a:latin typeface="Calibri" pitchFamily="34" charset="0"/>
                <a:ea typeface="Calibri" pitchFamily="34" charset="-122"/>
                <a:cs typeface="Calibri" pitchFamily="34" charset="-120"/>
              </a:rPr>
              <a:t>+4.9%</a:t>
            </a:r>
            <a:endParaRPr lang="en-US" sz="1300" dirty="0"/>
          </a:p>
        </p:txBody>
      </p:sp>
      <p:sp>
        <p:nvSpPr>
          <p:cNvPr id="34" name="Text 32"/>
          <p:cNvSpPr/>
          <p:nvPr/>
        </p:nvSpPr>
        <p:spPr>
          <a:xfrm>
            <a:off x="7059168" y="2688336"/>
            <a:ext cx="1691640" cy="365760"/>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customer growth rate (2022)</a:t>
            </a:r>
            <a:endParaRPr lang="en-US" sz="900" dirty="0"/>
          </a:p>
        </p:txBody>
      </p:sp>
      <p:sp>
        <p:nvSpPr>
          <p:cNvPr id="35" name="Shape 33"/>
          <p:cNvSpPr/>
          <p:nvPr/>
        </p:nvSpPr>
        <p:spPr>
          <a:xfrm>
            <a:off x="5806440" y="3136392"/>
            <a:ext cx="3017520" cy="420624"/>
          </a:xfrm>
          <a:prstGeom prst="rect">
            <a:avLst/>
          </a:prstGeom>
          <a:solidFill>
            <a:srgbClr val="E8E0D5"/>
          </a:solidFill>
          <a:ln/>
        </p:spPr>
        <p:txBody>
          <a:bodyPr/>
          <a:lstStyle/>
          <a:p>
            <a:endParaRPr lang="en-QA"/>
          </a:p>
        </p:txBody>
      </p:sp>
      <p:sp>
        <p:nvSpPr>
          <p:cNvPr id="36" name="Text 34"/>
          <p:cNvSpPr/>
          <p:nvPr/>
        </p:nvSpPr>
        <p:spPr>
          <a:xfrm>
            <a:off x="5852160" y="3163824"/>
            <a:ext cx="1188720" cy="365760"/>
          </a:xfrm>
          <a:prstGeom prst="rect">
            <a:avLst/>
          </a:prstGeom>
          <a:noFill/>
          <a:ln/>
        </p:spPr>
        <p:txBody>
          <a:bodyPr wrap="square" lIns="0" tIns="0" rIns="0" bIns="0" rtlCol="0" anchor="ctr"/>
          <a:lstStyle/>
          <a:p>
            <a:pPr marL="0" indent="0">
              <a:buNone/>
            </a:pPr>
            <a:r>
              <a:rPr lang="en-US" sz="1300" b="1" dirty="0">
                <a:solidFill>
                  <a:srgbClr val="5C1A1A"/>
                </a:solidFill>
                <a:latin typeface="Calibri" pitchFamily="34" charset="0"/>
                <a:ea typeface="Calibri" pitchFamily="34" charset="-122"/>
                <a:cs typeface="Calibri" pitchFamily="34" charset="-120"/>
              </a:rPr>
              <a:t>5.74%</a:t>
            </a:r>
            <a:endParaRPr lang="en-US" sz="1300" dirty="0"/>
          </a:p>
        </p:txBody>
      </p:sp>
      <p:sp>
        <p:nvSpPr>
          <p:cNvPr id="37" name="Text 35"/>
          <p:cNvSpPr/>
          <p:nvPr/>
        </p:nvSpPr>
        <p:spPr>
          <a:xfrm>
            <a:off x="7059168" y="3163824"/>
            <a:ext cx="1691640" cy="365760"/>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network water loss rate (2022)</a:t>
            </a:r>
            <a:endParaRPr lang="en-US" sz="900" dirty="0"/>
          </a:p>
        </p:txBody>
      </p:sp>
      <p:sp>
        <p:nvSpPr>
          <p:cNvPr id="38" name="Shape 36"/>
          <p:cNvSpPr/>
          <p:nvPr/>
        </p:nvSpPr>
        <p:spPr>
          <a:xfrm>
            <a:off x="5806440" y="3611880"/>
            <a:ext cx="3017520" cy="420624"/>
          </a:xfrm>
          <a:prstGeom prst="rect">
            <a:avLst/>
          </a:prstGeom>
          <a:solidFill>
            <a:srgbClr val="FFFFFF"/>
          </a:solidFill>
          <a:ln/>
        </p:spPr>
        <p:txBody>
          <a:bodyPr/>
          <a:lstStyle/>
          <a:p>
            <a:endParaRPr lang="en-QA"/>
          </a:p>
        </p:txBody>
      </p:sp>
      <p:sp>
        <p:nvSpPr>
          <p:cNvPr id="39" name="Text 37"/>
          <p:cNvSpPr/>
          <p:nvPr/>
        </p:nvSpPr>
        <p:spPr>
          <a:xfrm>
            <a:off x="5852160" y="3639312"/>
            <a:ext cx="1188720" cy="365760"/>
          </a:xfrm>
          <a:prstGeom prst="rect">
            <a:avLst/>
          </a:prstGeom>
          <a:noFill/>
          <a:ln/>
        </p:spPr>
        <p:txBody>
          <a:bodyPr wrap="square" lIns="0" tIns="0" rIns="0" bIns="0" rtlCol="0" anchor="ctr"/>
          <a:lstStyle/>
          <a:p>
            <a:pPr marL="0" indent="0">
              <a:buNone/>
            </a:pPr>
            <a:r>
              <a:rPr lang="en-US" sz="1300" b="1" dirty="0">
                <a:solidFill>
                  <a:srgbClr val="5C1A1A"/>
                </a:solidFill>
                <a:latin typeface="Calibri" pitchFamily="34" charset="0"/>
                <a:ea typeface="Calibri" pitchFamily="34" charset="-122"/>
                <a:cs typeface="Calibri" pitchFamily="34" charset="-120"/>
              </a:rPr>
              <a:t>$2.74/m³</a:t>
            </a:r>
            <a:endParaRPr lang="en-US" sz="1300" dirty="0"/>
          </a:p>
        </p:txBody>
      </p:sp>
      <p:sp>
        <p:nvSpPr>
          <p:cNvPr id="40" name="Text 38"/>
          <p:cNvSpPr/>
          <p:nvPr/>
        </p:nvSpPr>
        <p:spPr>
          <a:xfrm>
            <a:off x="7059168" y="3639312"/>
            <a:ext cx="1691640" cy="365760"/>
          </a:xfrm>
          <a:prstGeom prst="rect">
            <a:avLst/>
          </a:prstGeom>
          <a:noFill/>
          <a:ln/>
        </p:spPr>
        <p:txBody>
          <a:bodyPr wrap="square" lIns="0" tIns="0" rIns="0" bIns="0" rtlCol="0" anchor="ctr"/>
          <a:lstStyle/>
          <a:p>
            <a:pPr marL="0" indent="0">
              <a:buNone/>
            </a:pPr>
            <a:r>
              <a:rPr lang="en-US" sz="900" dirty="0">
                <a:solidFill>
                  <a:srgbClr val="2D2D2D"/>
                </a:solidFill>
                <a:latin typeface="Calibri" pitchFamily="34" charset="0"/>
                <a:ea typeface="Calibri" pitchFamily="34" charset="-122"/>
                <a:cs typeface="Calibri" pitchFamily="34" charset="-120"/>
              </a:rPr>
              <a:t>production cost vs $1.21+ tariff</a:t>
            </a:r>
            <a:endParaRPr lang="en-US" sz="900" dirty="0"/>
          </a:p>
        </p:txBody>
      </p:sp>
      <p:sp>
        <p:nvSpPr>
          <p:cNvPr id="41" name="Text 39"/>
          <p:cNvSpPr/>
          <p:nvPr/>
        </p:nvSpPr>
        <p:spPr>
          <a:xfrm>
            <a:off x="274320" y="4919472"/>
            <a:ext cx="8595360" cy="182880"/>
          </a:xfrm>
          <a:prstGeom prst="rect">
            <a:avLst/>
          </a:prstGeom>
          <a:noFill/>
          <a:ln/>
        </p:spPr>
        <p:txBody>
          <a:bodyPr wrap="square" lIns="0" tIns="0" rIns="0" bIns="0" rtlCol="0" anchor="ctr"/>
          <a:lstStyle/>
          <a:p>
            <a:pPr marL="0" indent="0">
              <a:buNone/>
            </a:pPr>
            <a:r>
              <a:rPr lang="en-US" sz="750" i="1" dirty="0">
                <a:solidFill>
                  <a:srgbClr val="555555"/>
                </a:solidFill>
                <a:latin typeface="Calibri" pitchFamily="34" charset="0"/>
                <a:ea typeface="Calibri" pitchFamily="34" charset="-122"/>
                <a:cs typeface="Calibri" pitchFamily="34" charset="-120"/>
              </a:rPr>
              <a:t>Source: KAHRAMAA Annual Statistics Report (2022); Saif et al. (2014)</a:t>
            </a:r>
            <a:endParaRPr lang="en-US" sz="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bg>
      <p:bgPr>
        <a:solidFill>
          <a:srgbClr val="FAF6F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5C1A1A"/>
          </a:solidFill>
          <a:ln/>
        </p:spPr>
        <p:txBody>
          <a:bodyPr/>
          <a:lstStyle/>
          <a:p>
            <a:endParaRPr lang="en-QA"/>
          </a:p>
        </p:txBody>
      </p:sp>
      <p:sp>
        <p:nvSpPr>
          <p:cNvPr id="3" name="Text 1"/>
          <p:cNvSpPr/>
          <p:nvPr/>
        </p:nvSpPr>
        <p:spPr>
          <a:xfrm>
            <a:off x="274320" y="0"/>
            <a:ext cx="8595360" cy="685800"/>
          </a:xfrm>
          <a:prstGeom prst="rect">
            <a:avLst/>
          </a:prstGeom>
          <a:noFill/>
          <a:ln/>
        </p:spPr>
        <p:txBody>
          <a:bodyPr wrap="square" lIns="0" tIns="0" rIns="0" bIns="0"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FUTURE PROJECTIONS: A GROWING CRISIS</a:t>
            </a:r>
            <a:endParaRPr lang="en-US" sz="1800" dirty="0"/>
          </a:p>
        </p:txBody>
      </p:sp>
      <p:sp>
        <p:nvSpPr>
          <p:cNvPr id="4" name="Shape 2"/>
          <p:cNvSpPr/>
          <p:nvPr/>
        </p:nvSpPr>
        <p:spPr>
          <a:xfrm>
            <a:off x="274320" y="777240"/>
            <a:ext cx="8595360" cy="384048"/>
          </a:xfrm>
          <a:prstGeom prst="rect">
            <a:avLst/>
          </a:prstGeom>
          <a:solidFill>
            <a:srgbClr val="3D0A0A"/>
          </a:solidFill>
          <a:ln w="6350">
            <a:solidFill>
              <a:srgbClr val="C9A84C"/>
            </a:solidFill>
            <a:prstDash val="solid"/>
          </a:ln>
        </p:spPr>
        <p:txBody>
          <a:bodyPr/>
          <a:lstStyle/>
          <a:p>
            <a:endParaRPr lang="en-QA"/>
          </a:p>
        </p:txBody>
      </p:sp>
      <p:sp>
        <p:nvSpPr>
          <p:cNvPr id="5" name="Text 3"/>
          <p:cNvSpPr/>
          <p:nvPr/>
        </p:nvSpPr>
        <p:spPr>
          <a:xfrm>
            <a:off x="365760" y="777240"/>
            <a:ext cx="8412480" cy="384048"/>
          </a:xfrm>
          <a:prstGeom prst="rect">
            <a:avLst/>
          </a:prstGeom>
          <a:noFill/>
          <a:ln/>
        </p:spPr>
        <p:txBody>
          <a:bodyPr wrap="square" lIns="0" tIns="0" rIns="0" bIns="0" rtlCol="0" anchor="ctr"/>
          <a:lstStyle/>
          <a:p>
            <a:pPr marL="0" indent="0">
              <a:buNone/>
            </a:pPr>
            <a:r>
              <a:rPr lang="en-US" sz="950" dirty="0">
                <a:solidFill>
                  <a:srgbClr val="F5E6C0"/>
                </a:solidFill>
                <a:latin typeface="Calibri" pitchFamily="34" charset="0"/>
                <a:ea typeface="Calibri" pitchFamily="34" charset="-122"/>
                <a:cs typeface="Calibri" pitchFamily="34" charset="-120"/>
              </a:rPr>
              <a:t>WRI Aqueduct Future Scenario (2030, Optimistic): Qatar's region remains HIGH to EXTREMELY HIGH water stress — even under best-case climate and policy assumptions</a:t>
            </a:r>
            <a:endParaRPr lang="en-US" sz="950" dirty="0"/>
          </a:p>
        </p:txBody>
      </p:sp>
      <p:sp>
        <p:nvSpPr>
          <p:cNvPr id="6" name="Shape 4"/>
          <p:cNvSpPr/>
          <p:nvPr/>
        </p:nvSpPr>
        <p:spPr>
          <a:xfrm>
            <a:off x="274320" y="1261872"/>
            <a:ext cx="2743200" cy="3611880"/>
          </a:xfrm>
          <a:prstGeom prst="rect">
            <a:avLst/>
          </a:prstGeom>
          <a:solidFill>
            <a:srgbClr val="1A5C5C"/>
          </a:solidFill>
          <a:ln w="6350">
            <a:solidFill>
              <a:srgbClr val="E8E0D5"/>
            </a:solidFill>
            <a:prstDash val="solid"/>
          </a:ln>
        </p:spPr>
        <p:txBody>
          <a:bodyPr/>
          <a:lstStyle/>
          <a:p>
            <a:endParaRPr lang="en-QA"/>
          </a:p>
        </p:txBody>
      </p:sp>
      <p:sp>
        <p:nvSpPr>
          <p:cNvPr id="7" name="Text 5"/>
          <p:cNvSpPr/>
          <p:nvPr/>
        </p:nvSpPr>
        <p:spPr>
          <a:xfrm>
            <a:off x="274320" y="1261872"/>
            <a:ext cx="2743200" cy="256032"/>
          </a:xfrm>
          <a:prstGeom prst="rect">
            <a:avLst/>
          </a:prstGeom>
          <a:noFill/>
          <a:ln/>
        </p:spPr>
        <p:txBody>
          <a:bodyPr wrap="square" lIns="0" tIns="0" rIns="0" bIns="0" rtlCol="0" anchor="ctr"/>
          <a:lstStyle/>
          <a:p>
            <a:pPr marL="0" indent="0" algn="ctr">
              <a:buNone/>
            </a:pPr>
            <a:r>
              <a:rPr lang="en-US" sz="800" dirty="0">
                <a:solidFill>
                  <a:srgbClr val="FFFFFF"/>
                </a:solidFill>
                <a:latin typeface="Calibri" pitchFamily="34" charset="0"/>
                <a:ea typeface="Calibri" pitchFamily="34" charset="-122"/>
                <a:cs typeface="Calibri" pitchFamily="34" charset="-120"/>
              </a:rPr>
              <a:t>BEST CASE</a:t>
            </a:r>
            <a:endParaRPr lang="en-US" sz="800" dirty="0"/>
          </a:p>
        </p:txBody>
      </p:sp>
      <p:sp>
        <p:nvSpPr>
          <p:cNvPr id="8" name="Shape 6"/>
          <p:cNvSpPr/>
          <p:nvPr/>
        </p:nvSpPr>
        <p:spPr>
          <a:xfrm>
            <a:off x="274320" y="1517904"/>
            <a:ext cx="2743200" cy="36576"/>
          </a:xfrm>
          <a:prstGeom prst="rect">
            <a:avLst/>
          </a:prstGeom>
          <a:solidFill>
            <a:srgbClr val="000000"/>
          </a:solidFill>
          <a:ln/>
        </p:spPr>
        <p:txBody>
          <a:bodyPr/>
          <a:lstStyle/>
          <a:p>
            <a:endParaRPr lang="en-QA"/>
          </a:p>
        </p:txBody>
      </p:sp>
      <p:sp>
        <p:nvSpPr>
          <p:cNvPr id="9" name="Text 7"/>
          <p:cNvSpPr/>
          <p:nvPr/>
        </p:nvSpPr>
        <p:spPr>
          <a:xfrm>
            <a:off x="274320" y="1572768"/>
            <a:ext cx="2743200" cy="411480"/>
          </a:xfrm>
          <a:prstGeom prst="rect">
            <a:avLst/>
          </a:prstGeom>
          <a:noFill/>
          <a:ln/>
        </p:spPr>
        <p:txBody>
          <a:bodyPr wrap="square" lIns="0" tIns="0" rIns="0" bIns="0" rtlCol="0" anchor="ctr"/>
          <a:lstStyle/>
          <a:p>
            <a:pPr marL="0" indent="0" algn="ctr">
              <a:buNone/>
            </a:pPr>
            <a:r>
              <a:rPr lang="en-US" sz="1700" b="1" dirty="0">
                <a:solidFill>
                  <a:srgbClr val="FFFFFF"/>
                </a:solidFill>
                <a:latin typeface="Calibri" pitchFamily="34" charset="0"/>
                <a:ea typeface="Calibri" pitchFamily="34" charset="-122"/>
                <a:cs typeface="Calibri" pitchFamily="34" charset="-120"/>
              </a:rPr>
              <a:t>OPTIMISTIC</a:t>
            </a:r>
            <a:endParaRPr lang="en-US" sz="1700" dirty="0"/>
          </a:p>
        </p:txBody>
      </p:sp>
      <p:sp>
        <p:nvSpPr>
          <p:cNvPr id="10" name="Text 8"/>
          <p:cNvSpPr/>
          <p:nvPr/>
        </p:nvSpPr>
        <p:spPr>
          <a:xfrm>
            <a:off x="411480" y="2084832"/>
            <a:ext cx="2468880" cy="228600"/>
          </a:xfrm>
          <a:prstGeom prst="rect">
            <a:avLst/>
          </a:prstGeom>
          <a:noFill/>
          <a:ln/>
        </p:spPr>
        <p:txBody>
          <a:bodyPr wrap="square" lIns="0" tIns="0" rIns="0" bIns="0" rtlCol="0" anchor="ctr"/>
          <a:lstStyle/>
          <a:p>
            <a:pPr marL="0" indent="0">
              <a:buNone/>
            </a:pPr>
            <a:r>
              <a:rPr lang="en-US" sz="850" b="1" dirty="0">
                <a:solidFill>
                  <a:srgbClr val="FFFFFF"/>
                </a:solidFill>
                <a:latin typeface="Calibri" pitchFamily="34" charset="0"/>
                <a:ea typeface="Calibri" pitchFamily="34" charset="-122"/>
                <a:cs typeface="Calibri" pitchFamily="34" charset="-120"/>
              </a:rPr>
              <a:t>Population 2040:</a:t>
            </a:r>
            <a:endParaRPr lang="en-US" sz="850" dirty="0"/>
          </a:p>
        </p:txBody>
      </p:sp>
      <p:sp>
        <p:nvSpPr>
          <p:cNvPr id="11" name="Text 9"/>
          <p:cNvSpPr/>
          <p:nvPr/>
        </p:nvSpPr>
        <p:spPr>
          <a:xfrm>
            <a:off x="411480" y="2286000"/>
            <a:ext cx="2468880" cy="32004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4.6M by 2040</a:t>
            </a:r>
            <a:endParaRPr lang="en-US" sz="1400" dirty="0"/>
          </a:p>
        </p:txBody>
      </p:sp>
      <p:sp>
        <p:nvSpPr>
          <p:cNvPr id="12" name="Text 10"/>
          <p:cNvSpPr/>
          <p:nvPr/>
        </p:nvSpPr>
        <p:spPr>
          <a:xfrm>
            <a:off x="411480" y="2697480"/>
            <a:ext cx="2468880" cy="228600"/>
          </a:xfrm>
          <a:prstGeom prst="rect">
            <a:avLst/>
          </a:prstGeom>
          <a:noFill/>
          <a:ln/>
        </p:spPr>
        <p:txBody>
          <a:bodyPr wrap="square" lIns="0" tIns="0" rIns="0" bIns="0" rtlCol="0" anchor="ctr"/>
          <a:lstStyle/>
          <a:p>
            <a:pPr marL="0" indent="0">
              <a:buNone/>
            </a:pPr>
            <a:r>
              <a:rPr lang="en-US" sz="850" b="1" dirty="0">
                <a:solidFill>
                  <a:srgbClr val="FFFFFF"/>
                </a:solidFill>
                <a:latin typeface="Calibri" pitchFamily="34" charset="0"/>
                <a:ea typeface="Calibri" pitchFamily="34" charset="-122"/>
                <a:cs typeface="Calibri" pitchFamily="34" charset="-120"/>
              </a:rPr>
              <a:t>Water Demand 2040:</a:t>
            </a:r>
            <a:endParaRPr lang="en-US" sz="850" dirty="0"/>
          </a:p>
        </p:txBody>
      </p:sp>
      <p:sp>
        <p:nvSpPr>
          <p:cNvPr id="13" name="Text 11"/>
          <p:cNvSpPr/>
          <p:nvPr/>
        </p:nvSpPr>
        <p:spPr>
          <a:xfrm>
            <a:off x="411480" y="2907792"/>
            <a:ext cx="2468880" cy="347472"/>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516 Mm³/yr</a:t>
            </a:r>
            <a:endParaRPr lang="en-US" sz="1400" dirty="0"/>
          </a:p>
        </p:txBody>
      </p:sp>
      <p:sp>
        <p:nvSpPr>
          <p:cNvPr id="14" name="Shape 12"/>
          <p:cNvSpPr/>
          <p:nvPr/>
        </p:nvSpPr>
        <p:spPr>
          <a:xfrm>
            <a:off x="411480" y="3291840"/>
            <a:ext cx="2468880" cy="36576"/>
          </a:xfrm>
          <a:prstGeom prst="rect">
            <a:avLst/>
          </a:prstGeom>
          <a:solidFill>
            <a:srgbClr val="000000"/>
          </a:solidFill>
          <a:ln/>
        </p:spPr>
        <p:txBody>
          <a:bodyPr/>
          <a:lstStyle/>
          <a:p>
            <a:endParaRPr lang="en-QA"/>
          </a:p>
        </p:txBody>
      </p:sp>
      <p:sp>
        <p:nvSpPr>
          <p:cNvPr id="15" name="Text 13"/>
          <p:cNvSpPr/>
          <p:nvPr/>
        </p:nvSpPr>
        <p:spPr>
          <a:xfrm>
            <a:off x="411480" y="3364992"/>
            <a:ext cx="2468880" cy="1417320"/>
          </a:xfrm>
          <a:prstGeom prst="rect">
            <a:avLst/>
          </a:prstGeom>
          <a:noFill/>
          <a:ln/>
        </p:spPr>
        <p:txBody>
          <a:bodyPr wrap="square" lIns="0" tIns="0" rIns="0" bIns="0" rtlCol="0" anchor="ctr"/>
          <a:lstStyle/>
          <a:p>
            <a:endParaRPr lang="en-US" sz="900" dirty="0">
              <a:solidFill>
                <a:schemeClr val="bg1"/>
              </a:solidFill>
            </a:endParaRPr>
          </a:p>
        </p:txBody>
      </p:sp>
      <p:sp>
        <p:nvSpPr>
          <p:cNvPr id="16" name="Shape 14"/>
          <p:cNvSpPr/>
          <p:nvPr/>
        </p:nvSpPr>
        <p:spPr>
          <a:xfrm>
            <a:off x="3200400" y="1261872"/>
            <a:ext cx="2743200" cy="3611880"/>
          </a:xfrm>
          <a:prstGeom prst="rect">
            <a:avLst/>
          </a:prstGeom>
          <a:solidFill>
            <a:srgbClr val="C9A84C"/>
          </a:solidFill>
          <a:ln w="6350">
            <a:solidFill>
              <a:srgbClr val="E8E0D5"/>
            </a:solidFill>
            <a:prstDash val="solid"/>
          </a:ln>
        </p:spPr>
        <p:txBody>
          <a:bodyPr/>
          <a:lstStyle/>
          <a:p>
            <a:endParaRPr lang="en-QA"/>
          </a:p>
        </p:txBody>
      </p:sp>
      <p:sp>
        <p:nvSpPr>
          <p:cNvPr id="17" name="Text 15"/>
          <p:cNvSpPr/>
          <p:nvPr/>
        </p:nvSpPr>
        <p:spPr>
          <a:xfrm>
            <a:off x="3200400" y="1261872"/>
            <a:ext cx="2743200" cy="256032"/>
          </a:xfrm>
          <a:prstGeom prst="rect">
            <a:avLst/>
          </a:prstGeom>
          <a:noFill/>
          <a:ln/>
        </p:spPr>
        <p:txBody>
          <a:bodyPr wrap="square" lIns="0" tIns="0" rIns="0" bIns="0" rtlCol="0" anchor="ctr"/>
          <a:lstStyle/>
          <a:p>
            <a:pPr marL="0" indent="0" algn="ctr">
              <a:buNone/>
            </a:pPr>
            <a:r>
              <a:rPr lang="en-US" sz="800" dirty="0">
                <a:solidFill>
                  <a:srgbClr val="2D2D2D"/>
                </a:solidFill>
                <a:latin typeface="Calibri" pitchFamily="34" charset="0"/>
                <a:ea typeface="Calibri" pitchFamily="34" charset="-122"/>
                <a:cs typeface="Calibri" pitchFamily="34" charset="-120"/>
              </a:rPr>
              <a:t>MIDDLE CASE</a:t>
            </a:r>
            <a:endParaRPr lang="en-US" sz="800" dirty="0"/>
          </a:p>
        </p:txBody>
      </p:sp>
      <p:sp>
        <p:nvSpPr>
          <p:cNvPr id="18" name="Shape 16"/>
          <p:cNvSpPr/>
          <p:nvPr/>
        </p:nvSpPr>
        <p:spPr>
          <a:xfrm>
            <a:off x="3200400" y="1517904"/>
            <a:ext cx="2743200" cy="36576"/>
          </a:xfrm>
          <a:prstGeom prst="rect">
            <a:avLst/>
          </a:prstGeom>
          <a:solidFill>
            <a:srgbClr val="000000"/>
          </a:solidFill>
          <a:ln/>
        </p:spPr>
        <p:txBody>
          <a:bodyPr/>
          <a:lstStyle/>
          <a:p>
            <a:endParaRPr lang="en-QA"/>
          </a:p>
        </p:txBody>
      </p:sp>
      <p:sp>
        <p:nvSpPr>
          <p:cNvPr id="19" name="Text 17"/>
          <p:cNvSpPr/>
          <p:nvPr/>
        </p:nvSpPr>
        <p:spPr>
          <a:xfrm>
            <a:off x="3200400" y="1572768"/>
            <a:ext cx="2743200" cy="411480"/>
          </a:xfrm>
          <a:prstGeom prst="rect">
            <a:avLst/>
          </a:prstGeom>
          <a:noFill/>
          <a:ln/>
        </p:spPr>
        <p:txBody>
          <a:bodyPr wrap="square" lIns="0" tIns="0" rIns="0" bIns="0" rtlCol="0" anchor="ctr"/>
          <a:lstStyle/>
          <a:p>
            <a:pPr marL="0" indent="0" algn="ctr">
              <a:buNone/>
            </a:pPr>
            <a:r>
              <a:rPr lang="en-US" sz="1700" b="1" dirty="0">
                <a:solidFill>
                  <a:srgbClr val="2D2D2D"/>
                </a:solidFill>
                <a:latin typeface="Calibri" pitchFamily="34" charset="0"/>
                <a:ea typeface="Calibri" pitchFamily="34" charset="-122"/>
                <a:cs typeface="Calibri" pitchFamily="34" charset="-120"/>
              </a:rPr>
              <a:t>MODERATE</a:t>
            </a:r>
            <a:endParaRPr lang="en-US" sz="1700" dirty="0"/>
          </a:p>
        </p:txBody>
      </p:sp>
      <p:sp>
        <p:nvSpPr>
          <p:cNvPr id="20" name="Text 18"/>
          <p:cNvSpPr/>
          <p:nvPr/>
        </p:nvSpPr>
        <p:spPr>
          <a:xfrm>
            <a:off x="3337560" y="2084832"/>
            <a:ext cx="2468880" cy="228600"/>
          </a:xfrm>
          <a:prstGeom prst="rect">
            <a:avLst/>
          </a:prstGeom>
          <a:noFill/>
          <a:ln/>
        </p:spPr>
        <p:txBody>
          <a:bodyPr wrap="square" lIns="0" tIns="0" rIns="0" bIns="0" rtlCol="0" anchor="ctr"/>
          <a:lstStyle/>
          <a:p>
            <a:pPr marL="0" indent="0">
              <a:buNone/>
            </a:pPr>
            <a:r>
              <a:rPr lang="en-US" sz="850" b="1" dirty="0">
                <a:solidFill>
                  <a:srgbClr val="2D2D2D"/>
                </a:solidFill>
                <a:latin typeface="Calibri" pitchFamily="34" charset="0"/>
                <a:ea typeface="Calibri" pitchFamily="34" charset="-122"/>
                <a:cs typeface="Calibri" pitchFamily="34" charset="-120"/>
              </a:rPr>
              <a:t>Population 2040:</a:t>
            </a:r>
            <a:endParaRPr lang="en-US" sz="850" dirty="0"/>
          </a:p>
        </p:txBody>
      </p:sp>
      <p:sp>
        <p:nvSpPr>
          <p:cNvPr id="21" name="Text 19"/>
          <p:cNvSpPr/>
          <p:nvPr/>
        </p:nvSpPr>
        <p:spPr>
          <a:xfrm>
            <a:off x="3337560" y="2286000"/>
            <a:ext cx="2468880" cy="320040"/>
          </a:xfrm>
          <a:prstGeom prst="rect">
            <a:avLst/>
          </a:prstGeom>
          <a:noFill/>
          <a:ln/>
        </p:spPr>
        <p:txBody>
          <a:bodyPr wrap="square" lIns="0" tIns="0" rIns="0" bIns="0" rtlCol="0" anchor="ctr"/>
          <a:lstStyle/>
          <a:p>
            <a:pPr marL="0" indent="0">
              <a:buNone/>
            </a:pPr>
            <a:r>
              <a:rPr lang="en-US" sz="1400" b="1" dirty="0">
                <a:solidFill>
                  <a:srgbClr val="2D2D2D"/>
                </a:solidFill>
                <a:latin typeface="Calibri" pitchFamily="34" charset="0"/>
                <a:ea typeface="Calibri" pitchFamily="34" charset="-122"/>
                <a:cs typeface="Calibri" pitchFamily="34" charset="-120"/>
              </a:rPr>
              <a:t>8.5M by 2040</a:t>
            </a:r>
            <a:endParaRPr lang="en-US" sz="1400" dirty="0"/>
          </a:p>
        </p:txBody>
      </p:sp>
      <p:sp>
        <p:nvSpPr>
          <p:cNvPr id="22" name="Text 20"/>
          <p:cNvSpPr/>
          <p:nvPr/>
        </p:nvSpPr>
        <p:spPr>
          <a:xfrm>
            <a:off x="3337560" y="2697480"/>
            <a:ext cx="2468880" cy="228600"/>
          </a:xfrm>
          <a:prstGeom prst="rect">
            <a:avLst/>
          </a:prstGeom>
          <a:noFill/>
          <a:ln/>
        </p:spPr>
        <p:txBody>
          <a:bodyPr wrap="square" lIns="0" tIns="0" rIns="0" bIns="0" rtlCol="0" anchor="ctr"/>
          <a:lstStyle/>
          <a:p>
            <a:pPr marL="0" indent="0">
              <a:buNone/>
            </a:pPr>
            <a:r>
              <a:rPr lang="en-US" sz="850" b="1" dirty="0">
                <a:solidFill>
                  <a:srgbClr val="2D2D2D"/>
                </a:solidFill>
                <a:latin typeface="Calibri" pitchFamily="34" charset="0"/>
                <a:ea typeface="Calibri" pitchFamily="34" charset="-122"/>
                <a:cs typeface="Calibri" pitchFamily="34" charset="-120"/>
              </a:rPr>
              <a:t>Water Demand 2040:</a:t>
            </a:r>
            <a:endParaRPr lang="en-US" sz="850" dirty="0"/>
          </a:p>
        </p:txBody>
      </p:sp>
      <p:sp>
        <p:nvSpPr>
          <p:cNvPr id="23" name="Text 21"/>
          <p:cNvSpPr/>
          <p:nvPr/>
        </p:nvSpPr>
        <p:spPr>
          <a:xfrm>
            <a:off x="3337560" y="2907792"/>
            <a:ext cx="2468880" cy="347472"/>
          </a:xfrm>
          <a:prstGeom prst="rect">
            <a:avLst/>
          </a:prstGeom>
          <a:noFill/>
          <a:ln/>
        </p:spPr>
        <p:txBody>
          <a:bodyPr wrap="square" lIns="0" tIns="0" rIns="0" bIns="0" rtlCol="0" anchor="ctr"/>
          <a:lstStyle/>
          <a:p>
            <a:pPr marL="0" indent="0">
              <a:buNone/>
            </a:pPr>
            <a:r>
              <a:rPr lang="en-US" sz="1400" b="1" dirty="0">
                <a:solidFill>
                  <a:srgbClr val="2D2D2D"/>
                </a:solidFill>
                <a:latin typeface="Calibri" pitchFamily="34" charset="0"/>
                <a:ea typeface="Calibri" pitchFamily="34" charset="-122"/>
                <a:cs typeface="Calibri" pitchFamily="34" charset="-120"/>
              </a:rPr>
              <a:t>1,205 Mm³/yr</a:t>
            </a:r>
            <a:endParaRPr lang="en-US" sz="1400" dirty="0"/>
          </a:p>
        </p:txBody>
      </p:sp>
      <p:sp>
        <p:nvSpPr>
          <p:cNvPr id="24" name="Shape 22"/>
          <p:cNvSpPr/>
          <p:nvPr/>
        </p:nvSpPr>
        <p:spPr>
          <a:xfrm>
            <a:off x="3337560" y="3291840"/>
            <a:ext cx="2468880" cy="36576"/>
          </a:xfrm>
          <a:prstGeom prst="rect">
            <a:avLst/>
          </a:prstGeom>
          <a:solidFill>
            <a:srgbClr val="000000"/>
          </a:solidFill>
          <a:ln/>
        </p:spPr>
        <p:txBody>
          <a:bodyPr/>
          <a:lstStyle/>
          <a:p>
            <a:endParaRPr lang="en-QA"/>
          </a:p>
        </p:txBody>
      </p:sp>
      <p:sp>
        <p:nvSpPr>
          <p:cNvPr id="25" name="Text 23"/>
          <p:cNvSpPr/>
          <p:nvPr/>
        </p:nvSpPr>
        <p:spPr>
          <a:xfrm>
            <a:off x="3337560" y="3364992"/>
            <a:ext cx="2468880" cy="1417320"/>
          </a:xfrm>
          <a:prstGeom prst="rect">
            <a:avLst/>
          </a:prstGeom>
          <a:noFill/>
          <a:ln/>
        </p:spPr>
        <p:txBody>
          <a:bodyPr wrap="square" lIns="0" tIns="0" rIns="0" bIns="0" rtlCol="0" anchor="ctr"/>
          <a:lstStyle/>
          <a:p>
            <a:pPr marL="0" indent="0">
              <a:buNone/>
            </a:pPr>
            <a:endParaRPr lang="en-US" sz="900" dirty="0"/>
          </a:p>
        </p:txBody>
      </p:sp>
      <p:sp>
        <p:nvSpPr>
          <p:cNvPr id="26" name="Shape 24"/>
          <p:cNvSpPr/>
          <p:nvPr/>
        </p:nvSpPr>
        <p:spPr>
          <a:xfrm>
            <a:off x="6126480" y="1261872"/>
            <a:ext cx="2743200" cy="3611880"/>
          </a:xfrm>
          <a:prstGeom prst="rect">
            <a:avLst/>
          </a:prstGeom>
          <a:solidFill>
            <a:srgbClr val="5C1A1A"/>
          </a:solidFill>
          <a:ln w="6350">
            <a:solidFill>
              <a:srgbClr val="E8E0D5"/>
            </a:solidFill>
            <a:prstDash val="solid"/>
          </a:ln>
        </p:spPr>
        <p:txBody>
          <a:bodyPr/>
          <a:lstStyle/>
          <a:p>
            <a:endParaRPr lang="en-QA"/>
          </a:p>
        </p:txBody>
      </p:sp>
      <p:sp>
        <p:nvSpPr>
          <p:cNvPr id="27" name="Text 25"/>
          <p:cNvSpPr/>
          <p:nvPr/>
        </p:nvSpPr>
        <p:spPr>
          <a:xfrm>
            <a:off x="6126480" y="1261872"/>
            <a:ext cx="2743200" cy="256032"/>
          </a:xfrm>
          <a:prstGeom prst="rect">
            <a:avLst/>
          </a:prstGeom>
          <a:noFill/>
          <a:ln/>
        </p:spPr>
        <p:txBody>
          <a:bodyPr wrap="square" lIns="0" tIns="0" rIns="0" bIns="0" rtlCol="0" anchor="ctr"/>
          <a:lstStyle/>
          <a:p>
            <a:pPr marL="0" indent="0" algn="ctr">
              <a:buNone/>
            </a:pPr>
            <a:r>
              <a:rPr lang="en-US" sz="800" dirty="0">
                <a:solidFill>
                  <a:srgbClr val="FFFFFF"/>
                </a:solidFill>
                <a:latin typeface="Calibri" pitchFamily="34" charset="0"/>
                <a:ea typeface="Calibri" pitchFamily="34" charset="-122"/>
                <a:cs typeface="Calibri" pitchFamily="34" charset="-120"/>
              </a:rPr>
              <a:t>WORST CASE</a:t>
            </a:r>
            <a:endParaRPr lang="en-US" sz="800" dirty="0"/>
          </a:p>
        </p:txBody>
      </p:sp>
      <p:sp>
        <p:nvSpPr>
          <p:cNvPr id="28" name="Shape 26"/>
          <p:cNvSpPr/>
          <p:nvPr/>
        </p:nvSpPr>
        <p:spPr>
          <a:xfrm>
            <a:off x="6126480" y="1517904"/>
            <a:ext cx="2743200" cy="36576"/>
          </a:xfrm>
          <a:prstGeom prst="rect">
            <a:avLst/>
          </a:prstGeom>
          <a:solidFill>
            <a:srgbClr val="000000"/>
          </a:solidFill>
          <a:ln/>
        </p:spPr>
        <p:txBody>
          <a:bodyPr/>
          <a:lstStyle/>
          <a:p>
            <a:endParaRPr lang="en-QA"/>
          </a:p>
        </p:txBody>
      </p:sp>
      <p:sp>
        <p:nvSpPr>
          <p:cNvPr id="29" name="Text 27"/>
          <p:cNvSpPr/>
          <p:nvPr/>
        </p:nvSpPr>
        <p:spPr>
          <a:xfrm>
            <a:off x="6126480" y="1572768"/>
            <a:ext cx="2743200" cy="411480"/>
          </a:xfrm>
          <a:prstGeom prst="rect">
            <a:avLst/>
          </a:prstGeom>
          <a:noFill/>
          <a:ln/>
        </p:spPr>
        <p:txBody>
          <a:bodyPr wrap="square" lIns="0" tIns="0" rIns="0" bIns="0" rtlCol="0" anchor="ctr"/>
          <a:lstStyle/>
          <a:p>
            <a:pPr marL="0" indent="0" algn="ctr">
              <a:buNone/>
            </a:pPr>
            <a:r>
              <a:rPr lang="en-US" sz="1700" b="1" dirty="0">
                <a:solidFill>
                  <a:srgbClr val="FFFFFF"/>
                </a:solidFill>
                <a:latin typeface="Calibri" pitchFamily="34" charset="0"/>
                <a:ea typeface="Calibri" pitchFamily="34" charset="-122"/>
                <a:cs typeface="Calibri" pitchFamily="34" charset="-120"/>
              </a:rPr>
              <a:t>PESSIMISTIC</a:t>
            </a:r>
            <a:endParaRPr lang="en-US" sz="1700" dirty="0"/>
          </a:p>
        </p:txBody>
      </p:sp>
      <p:sp>
        <p:nvSpPr>
          <p:cNvPr id="30" name="Text 28"/>
          <p:cNvSpPr/>
          <p:nvPr/>
        </p:nvSpPr>
        <p:spPr>
          <a:xfrm>
            <a:off x="6263640" y="2084832"/>
            <a:ext cx="2468880" cy="228600"/>
          </a:xfrm>
          <a:prstGeom prst="rect">
            <a:avLst/>
          </a:prstGeom>
          <a:noFill/>
          <a:ln/>
        </p:spPr>
        <p:txBody>
          <a:bodyPr wrap="square" lIns="0" tIns="0" rIns="0" bIns="0" rtlCol="0" anchor="ctr"/>
          <a:lstStyle/>
          <a:p>
            <a:pPr marL="0" indent="0">
              <a:buNone/>
            </a:pPr>
            <a:r>
              <a:rPr lang="en-US" sz="850" b="1" dirty="0">
                <a:solidFill>
                  <a:srgbClr val="FFFFFF"/>
                </a:solidFill>
                <a:latin typeface="Calibri" pitchFamily="34" charset="0"/>
                <a:ea typeface="Calibri" pitchFamily="34" charset="-122"/>
                <a:cs typeface="Calibri" pitchFamily="34" charset="-120"/>
              </a:rPr>
              <a:t>Population 2040:</a:t>
            </a:r>
            <a:endParaRPr lang="en-US" sz="850" dirty="0"/>
          </a:p>
        </p:txBody>
      </p:sp>
      <p:sp>
        <p:nvSpPr>
          <p:cNvPr id="31" name="Text 29"/>
          <p:cNvSpPr/>
          <p:nvPr/>
        </p:nvSpPr>
        <p:spPr>
          <a:xfrm>
            <a:off x="6263640" y="2286000"/>
            <a:ext cx="2468880" cy="32004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14.9M by 2040</a:t>
            </a:r>
            <a:endParaRPr lang="en-US" sz="1400" dirty="0"/>
          </a:p>
        </p:txBody>
      </p:sp>
      <p:sp>
        <p:nvSpPr>
          <p:cNvPr id="32" name="Text 30"/>
          <p:cNvSpPr/>
          <p:nvPr/>
        </p:nvSpPr>
        <p:spPr>
          <a:xfrm>
            <a:off x="6263640" y="2697480"/>
            <a:ext cx="2468880" cy="228600"/>
          </a:xfrm>
          <a:prstGeom prst="rect">
            <a:avLst/>
          </a:prstGeom>
          <a:noFill/>
          <a:ln/>
        </p:spPr>
        <p:txBody>
          <a:bodyPr wrap="square" lIns="0" tIns="0" rIns="0" bIns="0" rtlCol="0" anchor="ctr"/>
          <a:lstStyle/>
          <a:p>
            <a:pPr marL="0" indent="0">
              <a:buNone/>
            </a:pPr>
            <a:r>
              <a:rPr lang="en-US" sz="850" b="1" dirty="0">
                <a:solidFill>
                  <a:srgbClr val="FFFFFF"/>
                </a:solidFill>
                <a:latin typeface="Calibri" pitchFamily="34" charset="0"/>
                <a:ea typeface="Calibri" pitchFamily="34" charset="-122"/>
                <a:cs typeface="Calibri" pitchFamily="34" charset="-120"/>
              </a:rPr>
              <a:t>Water Demand 2040:</a:t>
            </a:r>
            <a:endParaRPr lang="en-US" sz="850" dirty="0"/>
          </a:p>
        </p:txBody>
      </p:sp>
      <p:sp>
        <p:nvSpPr>
          <p:cNvPr id="33" name="Text 31"/>
          <p:cNvSpPr/>
          <p:nvPr/>
        </p:nvSpPr>
        <p:spPr>
          <a:xfrm>
            <a:off x="6263640" y="2907792"/>
            <a:ext cx="2468880" cy="347472"/>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2,718 Mm³/yr</a:t>
            </a:r>
            <a:endParaRPr lang="en-US" sz="1400" dirty="0"/>
          </a:p>
        </p:txBody>
      </p:sp>
      <p:sp>
        <p:nvSpPr>
          <p:cNvPr id="34" name="Shape 32"/>
          <p:cNvSpPr/>
          <p:nvPr/>
        </p:nvSpPr>
        <p:spPr>
          <a:xfrm>
            <a:off x="6263640" y="3291840"/>
            <a:ext cx="2468880" cy="36576"/>
          </a:xfrm>
          <a:prstGeom prst="rect">
            <a:avLst/>
          </a:prstGeom>
          <a:solidFill>
            <a:srgbClr val="000000"/>
          </a:solidFill>
          <a:ln/>
        </p:spPr>
        <p:txBody>
          <a:bodyPr/>
          <a:lstStyle/>
          <a:p>
            <a:endParaRPr lang="en-QA"/>
          </a:p>
        </p:txBody>
      </p:sp>
      <p:sp>
        <p:nvSpPr>
          <p:cNvPr id="35" name="Text 33"/>
          <p:cNvSpPr/>
          <p:nvPr/>
        </p:nvSpPr>
        <p:spPr>
          <a:xfrm>
            <a:off x="6263640" y="3364992"/>
            <a:ext cx="2468880" cy="1417320"/>
          </a:xfrm>
          <a:prstGeom prst="rect">
            <a:avLst/>
          </a:prstGeom>
          <a:noFill/>
          <a:ln/>
        </p:spPr>
        <p:txBody>
          <a:bodyPr wrap="square" lIns="0" tIns="0" rIns="0" bIns="0" rtlCol="0" anchor="ctr"/>
          <a:lstStyle/>
          <a:p>
            <a:pPr marL="0" indent="0">
              <a:buNone/>
            </a:pPr>
            <a:endParaRPr lang="en-US" sz="900" dirty="0"/>
          </a:p>
        </p:txBody>
      </p:sp>
      <p:pic>
        <p:nvPicPr>
          <p:cNvPr id="38" name="Picture 37">
            <a:extLst>
              <a:ext uri="{FF2B5EF4-FFF2-40B4-BE49-F238E27FC236}">
                <a16:creationId xmlns:a16="http://schemas.microsoft.com/office/drawing/2014/main" id="{E926A584-EA19-8CBD-3C9B-532E2DEBF964}"/>
              </a:ext>
            </a:extLst>
          </p:cNvPr>
          <p:cNvPicPr>
            <a:picLocks noChangeAspect="1"/>
          </p:cNvPicPr>
          <p:nvPr/>
        </p:nvPicPr>
        <p:blipFill>
          <a:blip r:embed="rId3"/>
          <a:stretch>
            <a:fillRect/>
          </a:stretch>
        </p:blipFill>
        <p:spPr>
          <a:xfrm>
            <a:off x="1950719" y="3548678"/>
            <a:ext cx="4972595" cy="152624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 Scarcity in Qatar" id="{B992AFC1-6471-8D40-BDE3-23A369AE66D5}" vid="{850F797B-C4DD-524E-A10C-7C0D51D582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12641</TotalTime>
  <Words>3621</Words>
  <Application>Microsoft Office PowerPoint</Application>
  <PresentationFormat>On-screen Show (16:9)</PresentationFormat>
  <Paragraphs>300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Scarcity in Qatar</dc:title>
  <dc:subject>PptxGenJS Presentation</dc:subject>
  <dc:creator>PptxGenJS</dc:creator>
  <cp:lastModifiedBy>Dennis Charles McCornac</cp:lastModifiedBy>
  <cp:revision>5</cp:revision>
  <dcterms:created xsi:type="dcterms:W3CDTF">2026-05-11T09:26:57Z</dcterms:created>
  <dcterms:modified xsi:type="dcterms:W3CDTF">2026-05-20T12:06:11Z</dcterms:modified>
</cp:coreProperties>
</file>