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382" r:id="rId3"/>
    <p:sldId id="384" r:id="rId4"/>
    <p:sldId id="385" r:id="rId5"/>
    <p:sldId id="386" r:id="rId6"/>
    <p:sldId id="404" r:id="rId7"/>
    <p:sldId id="387" r:id="rId8"/>
    <p:sldId id="388" r:id="rId9"/>
    <p:sldId id="389" r:id="rId10"/>
    <p:sldId id="390" r:id="rId11"/>
    <p:sldId id="268" r:id="rId12"/>
    <p:sldId id="391" r:id="rId13"/>
    <p:sldId id="392" r:id="rId14"/>
    <p:sldId id="272" r:id="rId15"/>
    <p:sldId id="393" r:id="rId16"/>
    <p:sldId id="274" r:id="rId17"/>
    <p:sldId id="286" r:id="rId18"/>
    <p:sldId id="289" r:id="rId19"/>
    <p:sldId id="400" r:id="rId20"/>
    <p:sldId id="407" r:id="rId21"/>
    <p:sldId id="405" r:id="rId22"/>
    <p:sldId id="406" r:id="rId23"/>
    <p:sldId id="408" r:id="rId24"/>
    <p:sldId id="4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D60093"/>
    <a:srgbClr val="0033CC"/>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3145" autoAdjust="0"/>
  </p:normalViewPr>
  <p:slideViewPr>
    <p:cSldViewPr>
      <p:cViewPr varScale="1">
        <p:scale>
          <a:sx n="82" d="100"/>
          <a:sy n="82" d="100"/>
        </p:scale>
        <p:origin x="1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8 Lecture - Recyclable Resources: Minerals, Paper, Bottles, and E-waste</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3/19/2026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2026/3/19</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2026/3/19</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2026/3/19</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2026/3/19</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2026/3/19</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2026/3/19</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600" b="1" kern="1200">
          <a:solidFill>
            <a:srgbClr val="0033CC"/>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sustainableagency.com/blog/recycling-facts-and-statist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sa.gov.qa/en/nds1/pages/default.aspx#ManageEnvDev" TargetMode="External"/><Relationship Id="rId2" Type="http://schemas.openxmlformats.org/officeDocument/2006/relationships/hyperlink" Target="https://thepeninsulaqatar.com/article/17/09/2018/Qatar-aims-to-recycle-15-of-solid-waste-by-2022"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solidFill>
                  <a:srgbClr val="D60093"/>
                </a:solidFill>
                <a:ea typeface="ＭＳ Ｐゴシック" pitchFamily="1" charset="-128"/>
              </a:rPr>
              <a:t>Econ 2675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8 Lecture - </a:t>
            </a:r>
            <a:r>
              <a:rPr lang="en-US" altLang="en-US" sz="3200" dirty="0"/>
              <a:t>Recyclable Resources: Minerals, Paper, Bottles, and E-waste</a:t>
            </a:r>
            <a:endParaRPr lang="zh-CN" altLang="en-US" sz="3100" dirty="0">
              <a:cs typeface="Calibri" panose="020F0502020204030204" pitchFamily="34" charset="0"/>
            </a:endParaRPr>
          </a:p>
        </p:txBody>
      </p:sp>
      <p:pic>
        <p:nvPicPr>
          <p:cNvPr id="6" name="Picture 5">
            <a:extLst>
              <a:ext uri="{FF2B5EF4-FFF2-40B4-BE49-F238E27FC236}">
                <a16:creationId xmlns:a16="http://schemas.microsoft.com/office/drawing/2014/main" id="{DF9D6DEA-EC0D-4A14-A865-03ACDDB9B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48880"/>
            <a:ext cx="8535345" cy="4392488"/>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2800" b="1" dirty="0"/>
              <a:t>Factors Mitigating Resource Scarcity</a:t>
            </a:r>
            <a:endParaRPr lang="zh-CN" altLang="en-US" sz="2800" dirty="0"/>
          </a:p>
        </p:txBody>
      </p:sp>
      <p:sp>
        <p:nvSpPr>
          <p:cNvPr id="3" name="内容占位符 2"/>
          <p:cNvSpPr>
            <a:spLocks noGrp="1"/>
          </p:cNvSpPr>
          <p:nvPr>
            <p:ph idx="1"/>
          </p:nvPr>
        </p:nvSpPr>
        <p:spPr>
          <a:xfrm>
            <a:off x="318344" y="1268760"/>
            <a:ext cx="8358112" cy="3960440"/>
          </a:xfrm>
        </p:spPr>
        <p:txBody>
          <a:bodyPr>
            <a:normAutofit/>
          </a:bodyPr>
          <a:lstStyle/>
          <a:p>
            <a:pPr marL="0" indent="0" algn="just">
              <a:buNone/>
            </a:pPr>
            <a:r>
              <a:rPr lang="en-US" altLang="en-US" b="1" dirty="0"/>
              <a:t>Technological Progress</a:t>
            </a:r>
          </a:p>
          <a:p>
            <a:pPr marL="0" indent="0" algn="just">
              <a:buNone/>
            </a:pPr>
            <a:endParaRPr lang="en-US" altLang="en-US" b="1" dirty="0"/>
          </a:p>
          <a:p>
            <a:pPr lvl="1" algn="just"/>
            <a:r>
              <a:rPr lang="en-US" altLang="en-US" b="1" dirty="0"/>
              <a:t>Technological progress reduces the cost of the ore.</a:t>
            </a:r>
          </a:p>
          <a:p>
            <a:pPr lvl="1" algn="just"/>
            <a:endParaRPr lang="en-US" altLang="en-US" b="1" dirty="0"/>
          </a:p>
          <a:p>
            <a:pPr lvl="1" algn="just"/>
            <a:r>
              <a:rPr lang="en-US" altLang="en-US" b="1" dirty="0"/>
              <a:t>Rising extraction costs stimulate the development of new technologies.</a:t>
            </a:r>
          </a:p>
          <a:p>
            <a:pPr lvl="1" algn="just"/>
            <a:endParaRPr lang="en-US" altLang="en-US" b="1" dirty="0"/>
          </a:p>
          <a:p>
            <a:pPr lvl="1" algn="just"/>
            <a:r>
              <a:rPr lang="en-US" altLang="en-US" b="1" dirty="0"/>
              <a:t>The rate and type of technological progress are influenced by the degree of resource scarcity.</a:t>
            </a:r>
          </a:p>
          <a:p>
            <a:pPr marL="0" indent="0">
              <a:buNone/>
            </a:pPr>
            <a:endParaRPr lang="zh-CN" altLang="en-US" dirty="0"/>
          </a:p>
        </p:txBody>
      </p:sp>
    </p:spTree>
    <p:extLst>
      <p:ext uri="{BB962C8B-B14F-4D97-AF65-F5344CB8AC3E}">
        <p14:creationId xmlns:p14="http://schemas.microsoft.com/office/powerpoint/2010/main" val="367040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US" altLang="en-US" sz="2800" b="1" dirty="0"/>
              <a:t>Factors Mitigating Resource Scarcity</a:t>
            </a:r>
            <a:endParaRPr lang="zh-CN" altLang="en-US" sz="2800" dirty="0"/>
          </a:p>
        </p:txBody>
      </p:sp>
      <p:sp>
        <p:nvSpPr>
          <p:cNvPr id="3" name="内容占位符 2"/>
          <p:cNvSpPr>
            <a:spLocks noGrp="1"/>
          </p:cNvSpPr>
          <p:nvPr>
            <p:ph idx="1"/>
          </p:nvPr>
        </p:nvSpPr>
        <p:spPr>
          <a:xfrm>
            <a:off x="323528" y="1253331"/>
            <a:ext cx="7886700" cy="4351338"/>
          </a:xfrm>
        </p:spPr>
        <p:txBody>
          <a:bodyPr>
            <a:normAutofit fontScale="92500" lnSpcReduction="20000"/>
          </a:bodyPr>
          <a:lstStyle/>
          <a:p>
            <a:pPr marL="0" indent="0" algn="just">
              <a:lnSpc>
                <a:spcPct val="110000"/>
              </a:lnSpc>
              <a:buNone/>
            </a:pPr>
            <a:r>
              <a:rPr lang="en-US" altLang="en-US" b="1" dirty="0"/>
              <a:t>Substitution</a:t>
            </a:r>
          </a:p>
          <a:p>
            <a:pPr marL="0" indent="0" algn="just">
              <a:lnSpc>
                <a:spcPct val="110000"/>
              </a:lnSpc>
              <a:buNone/>
            </a:pPr>
            <a:endParaRPr lang="en-US" altLang="en-US" b="1" dirty="0"/>
          </a:p>
          <a:p>
            <a:pPr lvl="1" algn="just">
              <a:lnSpc>
                <a:spcPct val="110000"/>
              </a:lnSpc>
            </a:pPr>
            <a:r>
              <a:rPr lang="en-US" altLang="en-US" b="1" dirty="0"/>
              <a:t>Looking at isoquants we can illustrate the effect of substituting abundant resources for scarce resources. </a:t>
            </a:r>
          </a:p>
          <a:p>
            <a:pPr lvl="1" algn="just">
              <a:lnSpc>
                <a:spcPct val="110000"/>
              </a:lnSpc>
            </a:pPr>
            <a:endParaRPr lang="en-US" altLang="en-US" b="1" dirty="0"/>
          </a:p>
          <a:p>
            <a:pPr lvl="1" algn="just">
              <a:lnSpc>
                <a:spcPct val="110000"/>
              </a:lnSpc>
            </a:pPr>
            <a:r>
              <a:rPr lang="en-US" altLang="en-US" b="1" dirty="0"/>
              <a:t>The more substitution possibilities, the smaller the impact resource scarcity will have on output.</a:t>
            </a:r>
          </a:p>
          <a:p>
            <a:pPr lvl="1" algn="just">
              <a:lnSpc>
                <a:spcPct val="110000"/>
              </a:lnSpc>
            </a:pPr>
            <a:endParaRPr lang="en-US" altLang="en-US" b="1" dirty="0"/>
          </a:p>
          <a:p>
            <a:pPr lvl="1" algn="just">
              <a:lnSpc>
                <a:spcPct val="110000"/>
              </a:lnSpc>
            </a:pPr>
            <a:r>
              <a:rPr lang="en-GB" altLang="en-US" b="1" dirty="0"/>
              <a:t>Some factors increase the likelihood of resource scarcity, while others mitigate the seriousness of scarcity.</a:t>
            </a:r>
            <a:endParaRPr lang="en-US" altLang="en-US" b="1" dirty="0"/>
          </a:p>
          <a:p>
            <a:endParaRPr lang="zh-CN" altLang="en-US" dirty="0"/>
          </a:p>
        </p:txBody>
      </p:sp>
    </p:spTree>
    <p:extLst>
      <p:ext uri="{BB962C8B-B14F-4D97-AF65-F5344CB8AC3E}">
        <p14:creationId xmlns:p14="http://schemas.microsoft.com/office/powerpoint/2010/main" val="116930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19804"/>
            <a:ext cx="7886700" cy="1020964"/>
          </a:xfrm>
        </p:spPr>
        <p:txBody>
          <a:bodyPr>
            <a:normAutofit/>
          </a:bodyPr>
          <a:lstStyle/>
          <a:p>
            <a:r>
              <a:rPr lang="en-US" altLang="zh-CN" sz="2800" dirty="0"/>
              <a:t>Output Levels and the Possibilities for Input Substitution.</a:t>
            </a:r>
            <a:endParaRPr lang="zh-CN" altLang="en-US" sz="2800" dirty="0"/>
          </a:p>
        </p:txBody>
      </p:sp>
      <p:pic>
        <p:nvPicPr>
          <p:cNvPr id="3074" name="Picture 2" descr="K:\Manuscript for reviewer\Manuscript\Figures\Figure 8.3.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08574"/>
            <a:ext cx="7886700" cy="502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0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GB" altLang="en-US" sz="2800" b="1" dirty="0"/>
              <a:t>Market Imperfections</a:t>
            </a:r>
            <a:endParaRPr lang="zh-CN" altLang="en-US" sz="2800" b="1" dirty="0"/>
          </a:p>
        </p:txBody>
      </p:sp>
      <p:sp>
        <p:nvSpPr>
          <p:cNvPr id="3" name="内容占位符 2"/>
          <p:cNvSpPr>
            <a:spLocks noGrp="1"/>
          </p:cNvSpPr>
          <p:nvPr>
            <p:ph idx="1"/>
          </p:nvPr>
        </p:nvSpPr>
        <p:spPr>
          <a:xfrm>
            <a:off x="251520" y="1412776"/>
            <a:ext cx="8424936" cy="4351338"/>
          </a:xfrm>
        </p:spPr>
        <p:txBody>
          <a:bodyPr>
            <a:normAutofit fontScale="92500" lnSpcReduction="10000"/>
          </a:bodyPr>
          <a:lstStyle/>
          <a:p>
            <a:pPr marL="0" indent="0" algn="just">
              <a:lnSpc>
                <a:spcPct val="110000"/>
              </a:lnSpc>
              <a:buNone/>
            </a:pPr>
            <a:r>
              <a:rPr lang="en-US" altLang="en-US" b="1" dirty="0"/>
              <a:t>Disposal Cost and Efficiency</a:t>
            </a:r>
          </a:p>
          <a:p>
            <a:pPr marL="0" indent="0" algn="just">
              <a:lnSpc>
                <a:spcPct val="110000"/>
              </a:lnSpc>
              <a:buNone/>
            </a:pPr>
            <a:endParaRPr lang="en-US" altLang="en-US" b="1" dirty="0"/>
          </a:p>
          <a:p>
            <a:pPr algn="just">
              <a:lnSpc>
                <a:spcPct val="110000"/>
              </a:lnSpc>
            </a:pPr>
            <a:r>
              <a:rPr lang="en-US" altLang="en-US" b="1" dirty="0"/>
              <a:t>If an economic agent does not bear the full cost of disposal, the agent will be biased toward the use of virgin materials and away from recycling. </a:t>
            </a:r>
          </a:p>
          <a:p>
            <a:pPr algn="just">
              <a:lnSpc>
                <a:spcPct val="110000"/>
              </a:lnSpc>
            </a:pPr>
            <a:endParaRPr lang="en-US" altLang="en-US" b="1" dirty="0"/>
          </a:p>
          <a:p>
            <a:pPr algn="just">
              <a:lnSpc>
                <a:spcPct val="110000"/>
              </a:lnSpc>
            </a:pPr>
            <a:r>
              <a:rPr lang="en-US" altLang="en-US" b="1" dirty="0"/>
              <a:t>The avoided marginal cost of disposal is considered a marginal benefit from recycling. This amount must be included in recycling decisions</a:t>
            </a:r>
          </a:p>
          <a:p>
            <a:pPr algn="just">
              <a:lnSpc>
                <a:spcPct val="110000"/>
              </a:lnSpc>
            </a:pPr>
            <a:endParaRPr lang="en-US" altLang="en-US" b="1" dirty="0"/>
          </a:p>
          <a:p>
            <a:pPr algn="just">
              <a:lnSpc>
                <a:spcPct val="110000"/>
              </a:lnSpc>
            </a:pPr>
            <a:r>
              <a:rPr lang="en-US" altLang="en-US" b="1" dirty="0"/>
              <a:t>Both marginal disposal costs and the prices of recycled materials will affect the efficient level of recycling.  </a:t>
            </a:r>
          </a:p>
          <a:p>
            <a:endParaRPr lang="zh-CN" altLang="en-US" dirty="0"/>
          </a:p>
        </p:txBody>
      </p:sp>
    </p:spTree>
    <p:extLst>
      <p:ext uri="{BB962C8B-B14F-4D97-AF65-F5344CB8AC3E}">
        <p14:creationId xmlns:p14="http://schemas.microsoft.com/office/powerpoint/2010/main" val="370665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GB" altLang="en-US" sz="3200" b="1" dirty="0"/>
              <a:t>Market Imperfections</a:t>
            </a:r>
            <a:endParaRPr lang="zh-CN" altLang="en-US" sz="3200" b="1" dirty="0"/>
          </a:p>
        </p:txBody>
      </p:sp>
      <p:sp>
        <p:nvSpPr>
          <p:cNvPr id="3" name="内容占位符 2"/>
          <p:cNvSpPr>
            <a:spLocks noGrp="1"/>
          </p:cNvSpPr>
          <p:nvPr>
            <p:ph idx="1"/>
          </p:nvPr>
        </p:nvSpPr>
        <p:spPr>
          <a:xfrm>
            <a:off x="278197" y="1253331"/>
            <a:ext cx="8263830" cy="4351338"/>
          </a:xfrm>
        </p:spPr>
        <p:txBody>
          <a:bodyPr/>
          <a:lstStyle/>
          <a:p>
            <a:pPr algn="just"/>
            <a:r>
              <a:rPr lang="en-US" altLang="en-US" b="1" dirty="0"/>
              <a:t>The Disposal Decision</a:t>
            </a:r>
          </a:p>
          <a:p>
            <a:pPr algn="just"/>
            <a:endParaRPr lang="en-US" altLang="en-US" b="1" dirty="0"/>
          </a:p>
          <a:p>
            <a:pPr lvl="1" algn="just"/>
            <a:r>
              <a:rPr lang="en-US" altLang="en-US" b="1" dirty="0"/>
              <a:t>Recyclable waste comes from either new scrap or old scrap. New scrap is residual material from a production process while old scrap is recovered from used products. </a:t>
            </a:r>
          </a:p>
          <a:p>
            <a:pPr lvl="1" algn="just"/>
            <a:endParaRPr lang="en-US" altLang="en-US" b="1" dirty="0"/>
          </a:p>
          <a:p>
            <a:pPr lvl="1" algn="just"/>
            <a:r>
              <a:rPr lang="en-US" altLang="en-US" b="1" dirty="0"/>
              <a:t>When the private marginal cost of disposal is lower than the marginal social cost, the market level of recycling is inefficient.</a:t>
            </a:r>
          </a:p>
        </p:txBody>
      </p:sp>
    </p:spTree>
    <p:extLst>
      <p:ext uri="{BB962C8B-B14F-4D97-AF65-F5344CB8AC3E}">
        <p14:creationId xmlns:p14="http://schemas.microsoft.com/office/powerpoint/2010/main" val="425634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13730"/>
            <a:ext cx="7886700" cy="687610"/>
          </a:xfrm>
        </p:spPr>
        <p:txBody>
          <a:bodyPr>
            <a:normAutofit/>
          </a:bodyPr>
          <a:lstStyle/>
          <a:p>
            <a:r>
              <a:rPr lang="en-US" altLang="en-US" sz="2800" dirty="0"/>
              <a:t>The Efficient Level of Recycling</a:t>
            </a:r>
            <a:endParaRPr lang="zh-CN" altLang="en-US" sz="2800" dirty="0"/>
          </a:p>
        </p:txBody>
      </p:sp>
      <p:pic>
        <p:nvPicPr>
          <p:cNvPr id="4098" name="Picture 2" descr="K:\Manuscript for reviewer\Manuscript\Figures\Figure 8.4.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828092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67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09"/>
          </a:xfrm>
        </p:spPr>
        <p:txBody>
          <a:bodyPr>
            <a:normAutofit/>
          </a:bodyPr>
          <a:lstStyle/>
          <a:p>
            <a:r>
              <a:rPr lang="en-GB" altLang="en-US" sz="2800" b="1" dirty="0"/>
              <a:t>Market Imperfections</a:t>
            </a:r>
            <a:endParaRPr lang="zh-CN" altLang="en-US" sz="2800" b="1" dirty="0"/>
          </a:p>
        </p:txBody>
      </p:sp>
      <p:sp>
        <p:nvSpPr>
          <p:cNvPr id="3" name="内容占位符 2"/>
          <p:cNvSpPr>
            <a:spLocks noGrp="1"/>
          </p:cNvSpPr>
          <p:nvPr>
            <p:ph idx="1"/>
          </p:nvPr>
        </p:nvSpPr>
        <p:spPr>
          <a:xfrm>
            <a:off x="251520" y="1081700"/>
            <a:ext cx="8568952" cy="5515652"/>
          </a:xfrm>
        </p:spPr>
        <p:txBody>
          <a:bodyPr>
            <a:normAutofit fontScale="70000" lnSpcReduction="20000"/>
          </a:bodyPr>
          <a:lstStyle/>
          <a:p>
            <a:pPr algn="just">
              <a:lnSpc>
                <a:spcPct val="110000"/>
              </a:lnSpc>
            </a:pPr>
            <a:r>
              <a:rPr lang="en-US" altLang="en-US" sz="2900" b="1" dirty="0"/>
              <a:t>Disposal Costs and the Scrap Market</a:t>
            </a:r>
          </a:p>
          <a:p>
            <a:pPr algn="just">
              <a:lnSpc>
                <a:spcPct val="110000"/>
              </a:lnSpc>
            </a:pPr>
            <a:endParaRPr lang="en-US" altLang="en-US" sz="2900" b="1" dirty="0"/>
          </a:p>
          <a:p>
            <a:pPr lvl="1" algn="just">
              <a:lnSpc>
                <a:spcPct val="110000"/>
              </a:lnSpc>
            </a:pPr>
            <a:r>
              <a:rPr lang="en-US" altLang="en-US" sz="2900" b="1" dirty="0"/>
              <a:t>If consumers bear the true marginal disposal cost, more materials could be integrated into production process; price falls, and total consumption of inputs would increase as well as the use of recycled materials. </a:t>
            </a:r>
          </a:p>
          <a:p>
            <a:pPr lvl="1" algn="just">
              <a:lnSpc>
                <a:spcPct val="110000"/>
              </a:lnSpc>
            </a:pPr>
            <a:endParaRPr lang="en-US" altLang="en-US" sz="2900" b="1" dirty="0"/>
          </a:p>
          <a:p>
            <a:pPr lvl="1" algn="just">
              <a:lnSpc>
                <a:spcPct val="110000"/>
              </a:lnSpc>
            </a:pPr>
            <a:r>
              <a:rPr lang="en-US" altLang="en-US" sz="2900" b="1" dirty="0"/>
              <a:t>Correct inclusion of disposal cost would increase the amount of recycling and extend the economic life for depletable and recyclable resources.</a:t>
            </a:r>
          </a:p>
          <a:p>
            <a:pPr marL="342900" lvl="1" indent="0" algn="just">
              <a:lnSpc>
                <a:spcPct val="110000"/>
              </a:lnSpc>
              <a:buNone/>
            </a:pPr>
            <a:endParaRPr lang="en-US" altLang="en-US" sz="2900" b="1" dirty="0"/>
          </a:p>
          <a:p>
            <a:pPr algn="just"/>
            <a:r>
              <a:rPr lang="en-US" altLang="en-US" sz="2900" b="1" dirty="0"/>
              <a:t>Corrective Public Policies include pay-as-you-throw (PAYT) trash disposal, curbside recycling, refundable deposits, </a:t>
            </a:r>
            <a:r>
              <a:rPr lang="en-US" altLang="zh-CN" sz="2900" b="1" dirty="0"/>
              <a:t>Plastic Bag Bans and Fees,</a:t>
            </a:r>
            <a:r>
              <a:rPr lang="en-US" altLang="en-US" sz="2900" b="1" dirty="0"/>
              <a:t> and taxes. </a:t>
            </a:r>
          </a:p>
          <a:p>
            <a:pPr marL="0" indent="0" algn="just">
              <a:buNone/>
            </a:pPr>
            <a:endParaRPr lang="en-US" altLang="en-US" sz="2900" b="1" dirty="0"/>
          </a:p>
          <a:p>
            <a:pPr lvl="1" algn="just"/>
            <a:r>
              <a:rPr lang="en-US" altLang="en-US" sz="2900" b="1" dirty="0"/>
              <a:t>Volume or user-pay pricing are disposal charges that reflect the true social cost of disposal. </a:t>
            </a:r>
          </a:p>
          <a:p>
            <a:pPr marL="934200" algn="just">
              <a:buFont typeface="Calibri" pitchFamily="34" charset="0"/>
              <a:buChar char="•"/>
            </a:pPr>
            <a:r>
              <a:rPr lang="en-US" altLang="zh-CN" sz="2900" b="1" dirty="0"/>
              <a:t>A pre-implementation concern about volume pricing was that it might impose a hardship on poorer residents.</a:t>
            </a:r>
            <a:endParaRPr lang="en-US" altLang="en-US" sz="2900" b="1" dirty="0"/>
          </a:p>
          <a:p>
            <a:pPr lvl="1" algn="just">
              <a:lnSpc>
                <a:spcPct val="110000"/>
              </a:lnSpc>
            </a:pPr>
            <a:endParaRPr lang="en-US" altLang="en-US" sz="2200" b="1" dirty="0"/>
          </a:p>
          <a:p>
            <a:pPr lvl="1" algn="just">
              <a:lnSpc>
                <a:spcPct val="120000"/>
              </a:lnSpc>
            </a:pPr>
            <a:endParaRPr lang="en-US" altLang="en-US" sz="2900" b="1" dirty="0"/>
          </a:p>
          <a:p>
            <a:endParaRPr lang="zh-CN" altLang="en-US" dirty="0"/>
          </a:p>
        </p:txBody>
      </p:sp>
    </p:spTree>
    <p:extLst>
      <p:ext uri="{BB962C8B-B14F-4D97-AF65-F5344CB8AC3E}">
        <p14:creationId xmlns:p14="http://schemas.microsoft.com/office/powerpoint/2010/main" val="307601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55772"/>
            <a:ext cx="7886700" cy="687610"/>
          </a:xfrm>
        </p:spPr>
        <p:txBody>
          <a:bodyPr>
            <a:normAutofit/>
          </a:bodyPr>
          <a:lstStyle/>
          <a:p>
            <a:r>
              <a:rPr lang="en-GB" altLang="en-US" sz="2800" b="1" dirty="0"/>
              <a:t>Market Imperfections</a:t>
            </a:r>
            <a:endParaRPr lang="zh-CN" altLang="en-US" sz="2800" dirty="0"/>
          </a:p>
        </p:txBody>
      </p:sp>
      <p:sp>
        <p:nvSpPr>
          <p:cNvPr id="3" name="内容占位符 2"/>
          <p:cNvSpPr>
            <a:spLocks noGrp="1"/>
          </p:cNvSpPr>
          <p:nvPr>
            <p:ph idx="1"/>
          </p:nvPr>
        </p:nvSpPr>
        <p:spPr>
          <a:xfrm>
            <a:off x="395536" y="743382"/>
            <a:ext cx="3816424" cy="5853969"/>
          </a:xfrm>
        </p:spPr>
        <p:txBody>
          <a:bodyPr>
            <a:normAutofit fontScale="92500"/>
          </a:bodyPr>
          <a:lstStyle/>
          <a:p>
            <a:pPr algn="just">
              <a:lnSpc>
                <a:spcPct val="110000"/>
              </a:lnSpc>
            </a:pPr>
            <a:r>
              <a:rPr lang="en-US" altLang="en-US" sz="2200" b="1" dirty="0"/>
              <a:t>Curbside Recycling </a:t>
            </a:r>
            <a:r>
              <a:rPr lang="en-US" altLang="zh-CN" sz="2200" b="1" dirty="0"/>
              <a:t>attempts to achieve an efficient balance between disposal and recycling, especially in combination with pay-as-you-throw trash disposal.</a:t>
            </a:r>
          </a:p>
          <a:p>
            <a:pPr algn="just">
              <a:lnSpc>
                <a:spcPct val="110000"/>
              </a:lnSpc>
            </a:pPr>
            <a:endParaRPr lang="en-US" altLang="zh-CN" sz="2200" b="1" dirty="0"/>
          </a:p>
          <a:p>
            <a:pPr algn="just">
              <a:lnSpc>
                <a:spcPct val="110000"/>
              </a:lnSpc>
            </a:pPr>
            <a:r>
              <a:rPr lang="en-US" altLang="en-US" sz="2200" b="1" dirty="0"/>
              <a:t>A refundable deposit system is typically designed to be an initial charge that reflects the cost of disposal and to provide a refund that encourages recycling and helps conserve virgin materials. </a:t>
            </a:r>
          </a:p>
          <a:p>
            <a:pPr marL="490538" lvl="2" indent="0" algn="just">
              <a:buNone/>
            </a:pPr>
            <a:endParaRPr lang="en-US" altLang="en-US" sz="2800" dirty="0"/>
          </a:p>
          <a:p>
            <a:pPr algn="just"/>
            <a:endParaRPr lang="zh-CN" altLang="en-US" dirty="0"/>
          </a:p>
        </p:txBody>
      </p:sp>
      <p:pic>
        <p:nvPicPr>
          <p:cNvPr id="10" name="Picture 9">
            <a:extLst>
              <a:ext uri="{FF2B5EF4-FFF2-40B4-BE49-F238E27FC236}">
                <a16:creationId xmlns:a16="http://schemas.microsoft.com/office/drawing/2014/main" id="{4742B893-A3BC-49ED-861E-8A616FB8A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5074" y="743382"/>
            <a:ext cx="4489946" cy="6058846"/>
          </a:xfrm>
          <a:prstGeom prst="rect">
            <a:avLst/>
          </a:prstGeom>
        </p:spPr>
      </p:pic>
    </p:spTree>
    <p:extLst>
      <p:ext uri="{BB962C8B-B14F-4D97-AF65-F5344CB8AC3E}">
        <p14:creationId xmlns:p14="http://schemas.microsoft.com/office/powerpoint/2010/main" val="102076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87610"/>
          </a:xfrm>
        </p:spPr>
        <p:txBody>
          <a:bodyPr>
            <a:normAutofit/>
          </a:bodyPr>
          <a:lstStyle/>
          <a:p>
            <a:r>
              <a:rPr lang="en-GB" altLang="en-US" sz="2800" b="1" dirty="0"/>
              <a:t>Market Imperfections</a:t>
            </a:r>
            <a:endParaRPr lang="zh-CN" altLang="en-US" sz="2800" dirty="0"/>
          </a:p>
        </p:txBody>
      </p:sp>
      <p:sp>
        <p:nvSpPr>
          <p:cNvPr id="3" name="内容占位符 2"/>
          <p:cNvSpPr>
            <a:spLocks noGrp="1"/>
          </p:cNvSpPr>
          <p:nvPr>
            <p:ph idx="1"/>
          </p:nvPr>
        </p:nvSpPr>
        <p:spPr>
          <a:xfrm>
            <a:off x="287524" y="1052737"/>
            <a:ext cx="8568952" cy="4351338"/>
          </a:xfrm>
        </p:spPr>
        <p:txBody>
          <a:bodyPr>
            <a:normAutofit fontScale="85000" lnSpcReduction="20000"/>
          </a:bodyPr>
          <a:lstStyle/>
          <a:p>
            <a:pPr algn="just">
              <a:lnSpc>
                <a:spcPct val="120000"/>
              </a:lnSpc>
            </a:pPr>
            <a:r>
              <a:rPr lang="en-US" altLang="zh-CN" sz="2600" b="1" dirty="0"/>
              <a:t>Advocates of Plastic Bag Bans and Fees claim that bans significantly reduce plastic bag waste which frequently ends up in storm drains and in oceans creating hazards for marine mammals, seabirds, and fish. </a:t>
            </a:r>
          </a:p>
          <a:p>
            <a:pPr algn="just">
              <a:lnSpc>
                <a:spcPct val="120000"/>
              </a:lnSpc>
            </a:pPr>
            <a:endParaRPr lang="en-US" altLang="zh-CN" sz="2600" b="1" dirty="0"/>
          </a:p>
          <a:p>
            <a:pPr algn="just">
              <a:lnSpc>
                <a:spcPct val="120000"/>
              </a:lnSpc>
            </a:pPr>
            <a:r>
              <a:rPr lang="en-US" altLang="zh-CN" sz="2600" b="1" dirty="0"/>
              <a:t>Opponents of Plastic Bag Bans and Fees argue that consumers will simply use more paper bags and those also have environmental impacts, as do cotton tote bags.</a:t>
            </a:r>
          </a:p>
          <a:p>
            <a:pPr algn="just">
              <a:lnSpc>
                <a:spcPct val="120000"/>
              </a:lnSpc>
            </a:pPr>
            <a:endParaRPr lang="en-US" altLang="zh-CN" sz="2600" b="1" dirty="0"/>
          </a:p>
          <a:p>
            <a:pPr algn="just">
              <a:lnSpc>
                <a:spcPct val="120000"/>
              </a:lnSpc>
            </a:pPr>
            <a:r>
              <a:rPr lang="en-US" altLang="en-US" sz="2600" b="1" dirty="0"/>
              <a:t>Taxing virgin materials and subsidizing recycling activities can also promote recycling</a:t>
            </a:r>
            <a:r>
              <a:rPr lang="en-US" altLang="en-US" sz="2800" dirty="0"/>
              <a:t>.</a:t>
            </a:r>
          </a:p>
          <a:p>
            <a:pPr marL="763588" lvl="2" indent="-446088" algn="just">
              <a:buFont typeface="Calibri" pitchFamily="34" charset="0"/>
              <a:buChar char="–"/>
            </a:pPr>
            <a:endParaRPr lang="zh-CN" altLang="en-US" sz="2800" dirty="0"/>
          </a:p>
        </p:txBody>
      </p:sp>
    </p:spTree>
    <p:extLst>
      <p:ext uri="{BB962C8B-B14F-4D97-AF65-F5344CB8AC3E}">
        <p14:creationId xmlns:p14="http://schemas.microsoft.com/office/powerpoint/2010/main" val="170055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20080"/>
          </a:xfrm>
        </p:spPr>
        <p:txBody>
          <a:bodyPr>
            <a:normAutofit/>
          </a:bodyPr>
          <a:lstStyle/>
          <a:p>
            <a:r>
              <a:rPr lang="en-US" altLang="zh-CN" sz="2800" b="1" dirty="0"/>
              <a:t>Markets for Recycled Materials</a:t>
            </a:r>
            <a:endParaRPr lang="zh-CN" altLang="en-US" sz="2800" dirty="0"/>
          </a:p>
        </p:txBody>
      </p:sp>
      <p:sp>
        <p:nvSpPr>
          <p:cNvPr id="3" name="内容占位符 2"/>
          <p:cNvSpPr>
            <a:spLocks noGrp="1"/>
          </p:cNvSpPr>
          <p:nvPr>
            <p:ph idx="1"/>
          </p:nvPr>
        </p:nvSpPr>
        <p:spPr>
          <a:xfrm>
            <a:off x="323528" y="1297608"/>
            <a:ext cx="8280920" cy="1243335"/>
          </a:xfrm>
        </p:spPr>
        <p:txBody>
          <a:bodyPr/>
          <a:lstStyle/>
          <a:p>
            <a:pPr algn="just"/>
            <a:r>
              <a:rPr lang="en-US" altLang="zh-CN" b="1" dirty="0"/>
              <a:t>Successful recycling programs depend to a large extent on the existence of markets (buyers) for recycled materials.</a:t>
            </a:r>
          </a:p>
          <a:p>
            <a:endParaRPr lang="zh-CN" altLang="en-US" dirty="0"/>
          </a:p>
        </p:txBody>
      </p:sp>
      <p:sp>
        <p:nvSpPr>
          <p:cNvPr id="4" name="Rectangle 3">
            <a:extLst>
              <a:ext uri="{FF2B5EF4-FFF2-40B4-BE49-F238E27FC236}">
                <a16:creationId xmlns:a16="http://schemas.microsoft.com/office/drawing/2014/main" id="{66A86DE0-EF0E-4399-BDAE-56B8C4FF729A}"/>
              </a:ext>
            </a:extLst>
          </p:cNvPr>
          <p:cNvSpPr/>
          <p:nvPr/>
        </p:nvSpPr>
        <p:spPr>
          <a:xfrm>
            <a:off x="323528" y="3429000"/>
            <a:ext cx="8496944" cy="2675604"/>
          </a:xfrm>
          <a:prstGeom prst="rect">
            <a:avLst/>
          </a:prstGeom>
        </p:spPr>
        <p:txBody>
          <a:bodyPr wrap="square">
            <a:spAutoFit/>
          </a:bodyPr>
          <a:lstStyle/>
          <a:p>
            <a:pPr lvl="0" algn="just" defTabSz="685800">
              <a:buSzPct val="100000"/>
            </a:pPr>
            <a:r>
              <a:rPr lang="en-GB" altLang="en-US" sz="2400" b="1" dirty="0">
                <a:solidFill>
                  <a:prstClr val="black"/>
                </a:solidFill>
                <a:latin typeface="Bookman Old Style" panose="02050604050505020204" pitchFamily="18" charset="0"/>
              </a:rPr>
              <a:t> E-Waste (disposed electronics equipment)</a:t>
            </a:r>
          </a:p>
          <a:p>
            <a:pPr marL="514350" lvl="1"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Regulations on consumers and manufacturer</a:t>
            </a:r>
          </a:p>
          <a:p>
            <a:pPr marL="857250" lvl="2"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25 states enacted e-waste legislation.</a:t>
            </a:r>
          </a:p>
          <a:p>
            <a:pPr marL="857250" lvl="2" indent="-171450" algn="just" defTabSz="685800">
              <a:buSzPct val="100000"/>
              <a:buFont typeface="Arial" panose="020B0604020202020204" pitchFamily="34" charset="0"/>
              <a:buChar char="•"/>
            </a:pPr>
            <a:endParaRPr lang="en-GB" altLang="en-US" sz="2400" b="1" dirty="0">
              <a:solidFill>
                <a:prstClr val="black"/>
              </a:solidFill>
              <a:latin typeface="Bookman Old Style" panose="02050604050505020204" pitchFamily="18" charset="0"/>
            </a:endParaRPr>
          </a:p>
          <a:p>
            <a:pPr marL="514350" lvl="1"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The Basel Convention</a:t>
            </a:r>
          </a:p>
          <a:p>
            <a:pPr marL="857250" lvl="2" indent="-171450" algn="just" defTabSz="685800">
              <a:buSzPct val="100000"/>
              <a:buFont typeface="Arial" panose="020B0604020202020204" pitchFamily="34" charset="0"/>
              <a:buChar char="•"/>
            </a:pPr>
            <a:r>
              <a:rPr lang="en-GB" altLang="en-US" sz="2400" b="1" dirty="0">
                <a:solidFill>
                  <a:prstClr val="black"/>
                </a:solidFill>
                <a:latin typeface="Bookman Old Style" panose="02050604050505020204" pitchFamily="18" charset="0"/>
              </a:rPr>
              <a:t>Regulates the movement of electronic wastes across international boundaries.</a:t>
            </a:r>
          </a:p>
        </p:txBody>
      </p:sp>
      <p:sp>
        <p:nvSpPr>
          <p:cNvPr id="5" name="标题 1">
            <a:extLst>
              <a:ext uri="{FF2B5EF4-FFF2-40B4-BE49-F238E27FC236}">
                <a16:creationId xmlns:a16="http://schemas.microsoft.com/office/drawing/2014/main" id="{24AEEBD0-4C54-4AC3-9C35-0B09F764AA3F}"/>
              </a:ext>
            </a:extLst>
          </p:cNvPr>
          <p:cNvSpPr txBox="1">
            <a:spLocks/>
          </p:cNvSpPr>
          <p:nvPr/>
        </p:nvSpPr>
        <p:spPr>
          <a:xfrm>
            <a:off x="591474" y="2513234"/>
            <a:ext cx="7886700" cy="72008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1" kern="1200">
                <a:solidFill>
                  <a:schemeClr val="tx1"/>
                </a:solidFill>
                <a:latin typeface="Bookman Old Style" panose="02050604050505020204" pitchFamily="18" charset="0"/>
                <a:ea typeface="+mj-ea"/>
                <a:cs typeface="+mj-cs"/>
              </a:defRPr>
            </a:lvl1pPr>
          </a:lstStyle>
          <a:p>
            <a:r>
              <a:rPr lang="en-GB" altLang="en-US" sz="2800" dirty="0"/>
              <a:t>E-Waste</a:t>
            </a:r>
            <a:endParaRPr lang="zh-CN" altLang="en-US" sz="2800" dirty="0"/>
          </a:p>
        </p:txBody>
      </p:sp>
    </p:spTree>
    <p:extLst>
      <p:ext uri="{BB962C8B-B14F-4D97-AF65-F5344CB8AC3E}">
        <p14:creationId xmlns:p14="http://schemas.microsoft.com/office/powerpoint/2010/main" val="94615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8962" y="229220"/>
            <a:ext cx="7886700" cy="751508"/>
          </a:xfrm>
        </p:spPr>
        <p:txBody>
          <a:bodyPr/>
          <a:lstStyle/>
          <a:p>
            <a:r>
              <a:rPr lang="en-US" altLang="zh-CN" dirty="0"/>
              <a:t>Minerals</a:t>
            </a:r>
            <a:endParaRPr lang="zh-CN" altLang="en-US" dirty="0"/>
          </a:p>
        </p:txBody>
      </p:sp>
      <p:sp>
        <p:nvSpPr>
          <p:cNvPr id="3" name="内容占位符 2"/>
          <p:cNvSpPr>
            <a:spLocks noGrp="1"/>
          </p:cNvSpPr>
          <p:nvPr>
            <p:ph idx="1"/>
          </p:nvPr>
        </p:nvSpPr>
        <p:spPr>
          <a:xfrm>
            <a:off x="287524" y="1253330"/>
            <a:ext cx="8568952" cy="4911973"/>
          </a:xfrm>
        </p:spPr>
        <p:txBody>
          <a:bodyPr>
            <a:normAutofit fontScale="92500" lnSpcReduction="20000"/>
          </a:bodyPr>
          <a:lstStyle/>
          <a:p>
            <a:pPr algn="just"/>
            <a:r>
              <a:rPr lang="en-US" altLang="en-US" b="1" dirty="0"/>
              <a:t>Important in production processes</a:t>
            </a:r>
          </a:p>
          <a:p>
            <a:pPr algn="just"/>
            <a:endParaRPr lang="en-US" altLang="en-US" b="1" dirty="0"/>
          </a:p>
          <a:p>
            <a:pPr algn="just"/>
            <a:r>
              <a:rPr lang="en-US" altLang="en-US" b="1" dirty="0"/>
              <a:t>Effect of recycling will increase the size of the available resources.</a:t>
            </a:r>
          </a:p>
          <a:p>
            <a:pPr algn="just"/>
            <a:endParaRPr lang="en-US" altLang="en-US" b="1" dirty="0"/>
          </a:p>
          <a:p>
            <a:pPr algn="just"/>
            <a:r>
              <a:rPr lang="en-US" altLang="en-US" b="1" dirty="0"/>
              <a:t>Consider a resource with a stock of </a:t>
            </a:r>
            <a:r>
              <a:rPr lang="en-US" altLang="en-US" b="1" i="1" dirty="0"/>
              <a:t>A. </a:t>
            </a:r>
          </a:p>
          <a:p>
            <a:pPr algn="just"/>
            <a:endParaRPr lang="en-US" altLang="en-US" b="1" i="1" dirty="0"/>
          </a:p>
          <a:p>
            <a:pPr algn="just"/>
            <a:r>
              <a:rPr lang="en-US" altLang="en-US" b="1" dirty="0"/>
              <a:t>With a recovery rate of </a:t>
            </a:r>
            <a:r>
              <a:rPr lang="en-US" altLang="en-US" b="1" i="1" dirty="0"/>
              <a:t>a</a:t>
            </a:r>
            <a:r>
              <a:rPr lang="en-US" altLang="en-US" b="1" dirty="0"/>
              <a:t> and an infinite time period, the amount made available by recycling will be </a:t>
            </a:r>
            <a:r>
              <a:rPr lang="en-US" altLang="en-US" b="1" i="1" dirty="0"/>
              <a:t>A/(1-a)</a:t>
            </a:r>
            <a:r>
              <a:rPr lang="en-US" altLang="en-US" b="1" dirty="0"/>
              <a:t>. </a:t>
            </a:r>
            <a:r>
              <a:rPr lang="en-US" altLang="en-US" b="1" dirty="0">
                <a:solidFill>
                  <a:srgbClr val="FF0000"/>
                </a:solidFill>
              </a:rPr>
              <a:t>Can you prove?</a:t>
            </a:r>
          </a:p>
          <a:p>
            <a:pPr algn="just"/>
            <a:endParaRPr lang="en-US" altLang="en-US" b="1" dirty="0"/>
          </a:p>
          <a:p>
            <a:pPr algn="just"/>
            <a:r>
              <a:rPr lang="en-US" altLang="en-US" b="1" dirty="0"/>
              <a:t>If a = 0, the resource is nonrecyclable. The effect of recycling is to increase the availability of the resource.</a:t>
            </a:r>
          </a:p>
          <a:p>
            <a:pPr algn="just"/>
            <a:endParaRPr lang="en-US" altLang="en-US" b="1" dirty="0"/>
          </a:p>
          <a:p>
            <a:pPr algn="just"/>
            <a:r>
              <a:rPr lang="en-US" altLang="en-US" b="1" dirty="0"/>
              <a:t>The larger the value of </a:t>
            </a:r>
            <a:r>
              <a:rPr lang="en-US" altLang="en-US" b="1" i="1" dirty="0"/>
              <a:t>a, </a:t>
            </a:r>
            <a:r>
              <a:rPr lang="en-US" altLang="en-US" b="1" dirty="0"/>
              <a:t>the larger the value of resource flows</a:t>
            </a:r>
            <a:r>
              <a:rPr lang="en-US" altLang="en-US" b="1" i="1" dirty="0"/>
              <a:t>. </a:t>
            </a:r>
          </a:p>
          <a:p>
            <a:endParaRPr lang="zh-CN" altLang="en-US" dirty="0"/>
          </a:p>
        </p:txBody>
      </p:sp>
    </p:spTree>
    <p:extLst>
      <p:ext uri="{BB962C8B-B14F-4D97-AF65-F5344CB8AC3E}">
        <p14:creationId xmlns:p14="http://schemas.microsoft.com/office/powerpoint/2010/main" val="184910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5EE166F-438D-4BD1-BF6B-0837A3778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96652"/>
            <a:ext cx="8280920" cy="6156684"/>
          </a:xfrm>
          <a:prstGeom prst="rect">
            <a:avLst/>
          </a:prstGeom>
        </p:spPr>
      </p:pic>
    </p:spTree>
    <p:extLst>
      <p:ext uri="{BB962C8B-B14F-4D97-AF65-F5344CB8AC3E}">
        <p14:creationId xmlns:p14="http://schemas.microsoft.com/office/powerpoint/2010/main" val="376705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8E479-6AA0-4F55-B198-891A54EE4D20}"/>
              </a:ext>
            </a:extLst>
          </p:cNvPr>
          <p:cNvPicPr>
            <a:picLocks noChangeAspect="1"/>
          </p:cNvPicPr>
          <p:nvPr/>
        </p:nvPicPr>
        <p:blipFill>
          <a:blip r:embed="rId2"/>
          <a:stretch>
            <a:fillRect/>
          </a:stretch>
        </p:blipFill>
        <p:spPr>
          <a:xfrm>
            <a:off x="539552" y="476672"/>
            <a:ext cx="8208912" cy="5832648"/>
          </a:xfrm>
          <a:prstGeom prst="rect">
            <a:avLst/>
          </a:prstGeom>
        </p:spPr>
      </p:pic>
    </p:spTree>
    <p:extLst>
      <p:ext uri="{BB962C8B-B14F-4D97-AF65-F5344CB8AC3E}">
        <p14:creationId xmlns:p14="http://schemas.microsoft.com/office/powerpoint/2010/main" val="175324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7E445A-4343-D3FB-BB34-0B79B2C2A51C}"/>
              </a:ext>
            </a:extLst>
          </p:cNvPr>
          <p:cNvPicPr>
            <a:picLocks noChangeAspect="1"/>
          </p:cNvPicPr>
          <p:nvPr/>
        </p:nvPicPr>
        <p:blipFill>
          <a:blip r:embed="rId2"/>
          <a:stretch>
            <a:fillRect/>
          </a:stretch>
        </p:blipFill>
        <p:spPr>
          <a:xfrm>
            <a:off x="470647" y="476672"/>
            <a:ext cx="8202706" cy="6137920"/>
          </a:xfrm>
          <a:prstGeom prst="rect">
            <a:avLst/>
          </a:prstGeom>
        </p:spPr>
      </p:pic>
    </p:spTree>
    <p:extLst>
      <p:ext uri="{BB962C8B-B14F-4D97-AF65-F5344CB8AC3E}">
        <p14:creationId xmlns:p14="http://schemas.microsoft.com/office/powerpoint/2010/main" val="105904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F994C-E6FA-4714-BEE9-99AC38221457}"/>
              </a:ext>
            </a:extLst>
          </p:cNvPr>
          <p:cNvPicPr>
            <a:picLocks noChangeAspect="1"/>
          </p:cNvPicPr>
          <p:nvPr/>
        </p:nvPicPr>
        <p:blipFill>
          <a:blip r:embed="rId2"/>
          <a:stretch>
            <a:fillRect/>
          </a:stretch>
        </p:blipFill>
        <p:spPr>
          <a:xfrm>
            <a:off x="224644" y="260648"/>
            <a:ext cx="8694712" cy="6077871"/>
          </a:xfrm>
          <a:prstGeom prst="rect">
            <a:avLst/>
          </a:prstGeom>
        </p:spPr>
      </p:pic>
    </p:spTree>
    <p:extLst>
      <p:ext uri="{BB962C8B-B14F-4D97-AF65-F5344CB8AC3E}">
        <p14:creationId xmlns:p14="http://schemas.microsoft.com/office/powerpoint/2010/main" val="1576645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327569"/>
          </a:xfrm>
        </p:spPr>
        <p:txBody>
          <a:bodyPr>
            <a:normAutofit fontScale="90000"/>
          </a:bodyPr>
          <a:lstStyle/>
          <a:p>
            <a:r>
              <a:rPr lang="en-US" altLang="en-US" sz="2800" b="1" dirty="0">
                <a:solidFill>
                  <a:srgbClr val="000000"/>
                </a:solidFill>
              </a:rPr>
              <a:t>Pollution Damage</a:t>
            </a:r>
            <a:endParaRPr lang="zh-CN" altLang="en-US" sz="2800" b="1" dirty="0"/>
          </a:p>
        </p:txBody>
      </p:sp>
      <p:sp>
        <p:nvSpPr>
          <p:cNvPr id="3" name="内容占位符 2"/>
          <p:cNvSpPr>
            <a:spLocks noGrp="1"/>
          </p:cNvSpPr>
          <p:nvPr>
            <p:ph idx="1"/>
          </p:nvPr>
        </p:nvSpPr>
        <p:spPr>
          <a:xfrm>
            <a:off x="121404" y="692696"/>
            <a:ext cx="8771076" cy="4351338"/>
          </a:xfrm>
        </p:spPr>
        <p:txBody>
          <a:bodyPr>
            <a:normAutofit/>
          </a:bodyPr>
          <a:lstStyle/>
          <a:p>
            <a:pPr algn="just"/>
            <a:r>
              <a:rPr lang="en-US" altLang="zh-CN" sz="2000" b="1" dirty="0"/>
              <a:t>Non-internalized environmental damages from the use of virgin materials will also bias the market away from recycled materials. These might be damages from extraction or from processing.</a:t>
            </a:r>
          </a:p>
          <a:p>
            <a:pPr algn="just"/>
            <a:endParaRPr lang="en-US" altLang="zh-CN" sz="2000" b="1" dirty="0"/>
          </a:p>
          <a:p>
            <a:pPr algn="just"/>
            <a:r>
              <a:rPr lang="en-US" altLang="zh-CN" sz="2000" b="1" dirty="0"/>
              <a:t>Host fees are being used to address the issue siting of landfills. Host fees compensate the community that agrees to house the landfill.</a:t>
            </a:r>
            <a:endParaRPr lang="zh-CN" altLang="en-US" sz="2000" b="1" dirty="0"/>
          </a:p>
        </p:txBody>
      </p:sp>
      <p:pic>
        <p:nvPicPr>
          <p:cNvPr id="5" name="Picture 4">
            <a:extLst>
              <a:ext uri="{FF2B5EF4-FFF2-40B4-BE49-F238E27FC236}">
                <a16:creationId xmlns:a16="http://schemas.microsoft.com/office/drawing/2014/main" id="{D18EEAD3-4CA1-47F4-BAEE-0FD162436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284984"/>
            <a:ext cx="8096250" cy="3024336"/>
          </a:xfrm>
          <a:prstGeom prst="rect">
            <a:avLst/>
          </a:prstGeom>
        </p:spPr>
      </p:pic>
    </p:spTree>
    <p:extLst>
      <p:ext uri="{BB962C8B-B14F-4D97-AF65-F5344CB8AC3E}">
        <p14:creationId xmlns:p14="http://schemas.microsoft.com/office/powerpoint/2010/main" val="303031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116632"/>
            <a:ext cx="8928992" cy="986922"/>
          </a:xfrm>
        </p:spPr>
        <p:txBody>
          <a:bodyPr>
            <a:normAutofit/>
          </a:bodyPr>
          <a:lstStyle/>
          <a:p>
            <a:r>
              <a:rPr lang="en-US" altLang="en-US" sz="2800" b="1" dirty="0"/>
              <a:t>An Efficient Allocation of </a:t>
            </a:r>
            <a:br>
              <a:rPr lang="en-US" altLang="en-US" sz="2800" b="1" dirty="0"/>
            </a:br>
            <a:r>
              <a:rPr lang="en-US" altLang="en-US" sz="2800" b="1" dirty="0"/>
              <a:t>Recyclable Resources</a:t>
            </a:r>
            <a:endParaRPr lang="zh-CN" altLang="en-US" sz="2800" b="1" dirty="0"/>
          </a:p>
        </p:txBody>
      </p:sp>
      <p:sp>
        <p:nvSpPr>
          <p:cNvPr id="3" name="内容占位符 2"/>
          <p:cNvSpPr>
            <a:spLocks noGrp="1"/>
          </p:cNvSpPr>
          <p:nvPr>
            <p:ph idx="1"/>
          </p:nvPr>
        </p:nvSpPr>
        <p:spPr>
          <a:xfrm>
            <a:off x="287524" y="1196752"/>
            <a:ext cx="8568952" cy="5328592"/>
          </a:xfrm>
        </p:spPr>
        <p:txBody>
          <a:bodyPr>
            <a:normAutofit fontScale="77500" lnSpcReduction="20000"/>
          </a:bodyPr>
          <a:lstStyle/>
          <a:p>
            <a:pPr marL="0" indent="0" algn="just">
              <a:lnSpc>
                <a:spcPct val="120000"/>
              </a:lnSpc>
              <a:spcBef>
                <a:spcPts val="0"/>
              </a:spcBef>
              <a:buNone/>
            </a:pPr>
            <a:r>
              <a:rPr lang="en-US" altLang="en-US" b="1" dirty="0"/>
              <a:t>Extraction and Disposal Cost</a:t>
            </a:r>
          </a:p>
          <a:p>
            <a:pPr lvl="1" algn="just">
              <a:lnSpc>
                <a:spcPct val="120000"/>
              </a:lnSpc>
              <a:spcBef>
                <a:spcPts val="0"/>
              </a:spcBef>
            </a:pPr>
            <a:r>
              <a:rPr lang="en-US" altLang="en-US" b="1" dirty="0"/>
              <a:t>Disposal costs rise with rising wealth and with increasing population densities.</a:t>
            </a:r>
          </a:p>
          <a:p>
            <a:pPr lvl="1" algn="just">
              <a:lnSpc>
                <a:spcPct val="120000"/>
              </a:lnSpc>
              <a:spcBef>
                <a:spcPts val="0"/>
              </a:spcBef>
            </a:pPr>
            <a:r>
              <a:rPr lang="en-US" altLang="en-US" b="1" dirty="0"/>
              <a:t>As land has become more scarce and thus, valuable, the burial of wastes is becoming increasingly expensive. </a:t>
            </a:r>
          </a:p>
          <a:p>
            <a:pPr lvl="1" algn="just">
              <a:lnSpc>
                <a:spcPct val="120000"/>
              </a:lnSpc>
              <a:spcBef>
                <a:spcPts val="0"/>
              </a:spcBef>
            </a:pPr>
            <a:r>
              <a:rPr lang="en-US" altLang="en-US" b="1" dirty="0"/>
              <a:t>Concerns over contamination of groundwater from buried waste has also made landfill disposal less attractive</a:t>
            </a:r>
          </a:p>
          <a:p>
            <a:pPr lvl="1" algn="just">
              <a:lnSpc>
                <a:spcPct val="120000"/>
              </a:lnSpc>
              <a:spcBef>
                <a:spcPts val="0"/>
              </a:spcBef>
            </a:pPr>
            <a:endParaRPr lang="en-US" altLang="en-US" b="1" dirty="0"/>
          </a:p>
          <a:p>
            <a:pPr lvl="1" algn="just">
              <a:lnSpc>
                <a:spcPct val="120000"/>
              </a:lnSpc>
              <a:spcBef>
                <a:spcPts val="0"/>
              </a:spcBef>
            </a:pPr>
            <a:r>
              <a:rPr lang="en-US" altLang="en-US" b="1" dirty="0"/>
              <a:t>The composition-of-demand effect—as long as quality is not adversely affected, consumers will shift to materials made of recycled products if products made with virgin materials are more expensive. </a:t>
            </a:r>
          </a:p>
          <a:p>
            <a:pPr lvl="1" algn="just">
              <a:lnSpc>
                <a:spcPct val="120000"/>
              </a:lnSpc>
              <a:spcBef>
                <a:spcPts val="0"/>
              </a:spcBef>
            </a:pPr>
            <a:endParaRPr lang="en-US" altLang="en-US" b="1" dirty="0"/>
          </a:p>
          <a:p>
            <a:pPr lvl="1" algn="just">
              <a:lnSpc>
                <a:spcPct val="120000"/>
              </a:lnSpc>
              <a:spcBef>
                <a:spcPts val="0"/>
              </a:spcBef>
            </a:pPr>
            <a:r>
              <a:rPr lang="en-US" altLang="en-US" b="1" dirty="0"/>
              <a:t>Recycling and actual market factor – Will there be a demand for the recycled products and what are price effects. </a:t>
            </a:r>
          </a:p>
          <a:p>
            <a:pPr lvl="1" algn="just">
              <a:lnSpc>
                <a:spcPct val="120000"/>
              </a:lnSpc>
              <a:spcBef>
                <a:spcPts val="0"/>
              </a:spcBef>
            </a:pPr>
            <a:endParaRPr lang="en-US" altLang="en-US" b="1" dirty="0"/>
          </a:p>
          <a:p>
            <a:pPr lvl="1" algn="just">
              <a:lnSpc>
                <a:spcPct val="120000"/>
              </a:lnSpc>
              <a:spcBef>
                <a:spcPts val="0"/>
              </a:spcBef>
            </a:pPr>
            <a:r>
              <a:rPr lang="en-US" altLang="en-US" b="1" dirty="0"/>
              <a:t>Purity of the recycled products</a:t>
            </a:r>
          </a:p>
          <a:p>
            <a:endParaRPr lang="zh-CN" altLang="en-US" dirty="0"/>
          </a:p>
        </p:txBody>
      </p:sp>
    </p:spTree>
    <p:extLst>
      <p:ext uri="{BB962C8B-B14F-4D97-AF65-F5344CB8AC3E}">
        <p14:creationId xmlns:p14="http://schemas.microsoft.com/office/powerpoint/2010/main" val="613508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68871"/>
            <a:ext cx="7886700" cy="903634"/>
          </a:xfrm>
        </p:spPr>
        <p:txBody>
          <a:bodyPr>
            <a:normAutofit/>
          </a:bodyPr>
          <a:lstStyle/>
          <a:p>
            <a:r>
              <a:rPr lang="en-US" altLang="en-US" sz="2800" dirty="0"/>
              <a:t>An Efficient Allocation of</a:t>
            </a:r>
            <a:br>
              <a:rPr lang="en-US" altLang="en-US" sz="2800" dirty="0"/>
            </a:br>
            <a:r>
              <a:rPr lang="en-US" altLang="en-US" sz="2800" dirty="0"/>
              <a:t> Recyclable Resources</a:t>
            </a:r>
            <a:endParaRPr lang="zh-CN" altLang="en-US" sz="2800" dirty="0"/>
          </a:p>
        </p:txBody>
      </p:sp>
      <p:sp>
        <p:nvSpPr>
          <p:cNvPr id="3" name="内容占位符 2"/>
          <p:cNvSpPr>
            <a:spLocks noGrp="1"/>
          </p:cNvSpPr>
          <p:nvPr>
            <p:ph idx="1"/>
          </p:nvPr>
        </p:nvSpPr>
        <p:spPr>
          <a:xfrm>
            <a:off x="395536" y="1268760"/>
            <a:ext cx="8352928" cy="4968552"/>
          </a:xfrm>
        </p:spPr>
        <p:txBody>
          <a:bodyPr>
            <a:normAutofit/>
          </a:bodyPr>
          <a:lstStyle/>
          <a:p>
            <a:pPr marL="0" indent="0" algn="just">
              <a:buNone/>
            </a:pPr>
            <a:r>
              <a:rPr lang="en-US" altLang="en-US" b="1" dirty="0"/>
              <a:t>Recycling: A Closer Look</a:t>
            </a:r>
          </a:p>
          <a:p>
            <a:pPr marL="0" indent="0" algn="just">
              <a:buNone/>
            </a:pPr>
            <a:endParaRPr lang="en-US" altLang="en-US" b="1" dirty="0"/>
          </a:p>
          <a:p>
            <a:pPr algn="just"/>
            <a:r>
              <a:rPr lang="en-US" altLang="en-US" b="1" dirty="0"/>
              <a:t>Recycling increase and recycling rates are on the rise. </a:t>
            </a:r>
          </a:p>
          <a:p>
            <a:pPr algn="just"/>
            <a:endParaRPr lang="en-US" altLang="en-US" b="1" dirty="0"/>
          </a:p>
          <a:p>
            <a:pPr algn="just"/>
            <a:r>
              <a:rPr lang="en-US" altLang="en-US" b="1" dirty="0"/>
              <a:t>Transport, labor, processing costs, energy costs, and compliance cost with environmental regulation are usually significant and play a large role in overall recycling rates. </a:t>
            </a:r>
          </a:p>
          <a:p>
            <a:pPr algn="just"/>
            <a:endParaRPr lang="en-US" altLang="en-US" b="1" dirty="0"/>
          </a:p>
          <a:p>
            <a:pPr algn="just"/>
            <a:r>
              <a:rPr lang="en-US" altLang="en-US" b="1" dirty="0"/>
              <a:t>As recycling becomes more cost competitive, manufacturers rely more heavily on recycled inputs as well as product design. </a:t>
            </a:r>
          </a:p>
          <a:p>
            <a:endParaRPr lang="zh-CN" altLang="en-US" dirty="0"/>
          </a:p>
        </p:txBody>
      </p:sp>
    </p:spTree>
    <p:extLst>
      <p:ext uri="{BB962C8B-B14F-4D97-AF65-F5344CB8AC3E}">
        <p14:creationId xmlns:p14="http://schemas.microsoft.com/office/powerpoint/2010/main" val="284032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372BAA-857F-7D94-29CF-B7A90CBC0B0A}"/>
              </a:ext>
            </a:extLst>
          </p:cNvPr>
          <p:cNvSpPr txBox="1"/>
          <p:nvPr/>
        </p:nvSpPr>
        <p:spPr>
          <a:xfrm>
            <a:off x="571119" y="6211669"/>
            <a:ext cx="7929754" cy="646331"/>
          </a:xfrm>
          <a:prstGeom prst="rect">
            <a:avLst/>
          </a:prstGeom>
          <a:noFill/>
        </p:spPr>
        <p:txBody>
          <a:bodyPr wrap="square">
            <a:spAutoFit/>
          </a:bodyPr>
          <a:lstStyle/>
          <a:p>
            <a:r>
              <a:rPr lang="en-US" dirty="0">
                <a:hlinkClick r:id="rId2"/>
              </a:rPr>
              <a:t>https://thesustainableagency.com/blog/recycling-facts-and-statistics/</a:t>
            </a:r>
            <a:endParaRPr lang="en-US" dirty="0"/>
          </a:p>
          <a:p>
            <a:endParaRPr lang="en-US" dirty="0"/>
          </a:p>
        </p:txBody>
      </p:sp>
      <p:pic>
        <p:nvPicPr>
          <p:cNvPr id="10" name="Picture 9">
            <a:extLst>
              <a:ext uri="{FF2B5EF4-FFF2-40B4-BE49-F238E27FC236}">
                <a16:creationId xmlns:a16="http://schemas.microsoft.com/office/drawing/2014/main" id="{B3977FB6-5F57-52C5-5160-FCC43D7F1892}"/>
              </a:ext>
            </a:extLst>
          </p:cNvPr>
          <p:cNvPicPr>
            <a:picLocks noChangeAspect="1"/>
          </p:cNvPicPr>
          <p:nvPr/>
        </p:nvPicPr>
        <p:blipFill>
          <a:blip r:embed="rId3"/>
          <a:stretch>
            <a:fillRect/>
          </a:stretch>
        </p:blipFill>
        <p:spPr>
          <a:xfrm>
            <a:off x="899592" y="236638"/>
            <a:ext cx="7272808" cy="5664410"/>
          </a:xfrm>
          <a:prstGeom prst="rect">
            <a:avLst/>
          </a:prstGeom>
        </p:spPr>
      </p:pic>
    </p:spTree>
    <p:extLst>
      <p:ext uri="{BB962C8B-B14F-4D97-AF65-F5344CB8AC3E}">
        <p14:creationId xmlns:p14="http://schemas.microsoft.com/office/powerpoint/2010/main" val="333277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3A09A6-D11E-4004-87C9-FE04B4E53415}"/>
              </a:ext>
            </a:extLst>
          </p:cNvPr>
          <p:cNvSpPr/>
          <p:nvPr/>
        </p:nvSpPr>
        <p:spPr>
          <a:xfrm>
            <a:off x="370047" y="4678822"/>
            <a:ext cx="8640960" cy="923330"/>
          </a:xfrm>
          <a:prstGeom prst="rect">
            <a:avLst/>
          </a:prstGeom>
        </p:spPr>
        <p:txBody>
          <a:bodyPr wrap="square">
            <a:spAutoFit/>
          </a:bodyPr>
          <a:lstStyle/>
          <a:p>
            <a:r>
              <a:rPr lang="en-US" b="1" dirty="0">
                <a:latin typeface="Bookman Old Style" panose="02050604050505020204" pitchFamily="18" charset="0"/>
                <a:hlinkClick r:id="rId2"/>
              </a:rPr>
              <a:t>https://thepeninsulaqatar.com/article/17/09/2018/Qatar-aims-to-recycle-15-of-solid-waste-by-2022</a:t>
            </a:r>
            <a:endParaRPr lang="en-US" b="1" dirty="0">
              <a:latin typeface="Bookman Old Style" panose="02050604050505020204" pitchFamily="18" charset="0"/>
            </a:endParaRPr>
          </a:p>
          <a:p>
            <a:endParaRPr lang="en-US" dirty="0"/>
          </a:p>
        </p:txBody>
      </p:sp>
      <p:sp>
        <p:nvSpPr>
          <p:cNvPr id="3" name="Rectangle 2">
            <a:extLst>
              <a:ext uri="{FF2B5EF4-FFF2-40B4-BE49-F238E27FC236}">
                <a16:creationId xmlns:a16="http://schemas.microsoft.com/office/drawing/2014/main" id="{00DDE104-CF28-40A3-88D0-1A730346C63D}"/>
              </a:ext>
            </a:extLst>
          </p:cNvPr>
          <p:cNvSpPr/>
          <p:nvPr/>
        </p:nvSpPr>
        <p:spPr>
          <a:xfrm>
            <a:off x="89756" y="1124744"/>
            <a:ext cx="8820472" cy="3170099"/>
          </a:xfrm>
          <a:prstGeom prst="rect">
            <a:avLst/>
          </a:prstGeom>
        </p:spPr>
        <p:txBody>
          <a:bodyPr wrap="square">
            <a:spAutoFit/>
          </a:bodyPr>
          <a:lstStyle/>
          <a:p>
            <a:pPr marL="285750" indent="-285750" algn="just">
              <a:buFont typeface="Arial" panose="020B0604020202020204" pitchFamily="34" charset="0"/>
              <a:buChar char="•"/>
            </a:pPr>
            <a:r>
              <a:rPr lang="en-US" sz="2000" b="1" dirty="0">
                <a:latin typeface="Bookman Old Style" panose="02050604050505020204" pitchFamily="18" charset="0"/>
              </a:rPr>
              <a:t>The generation rate of household solid waste is estimated at 2.1-4.1 kilogram (kg) per capita per day in GCC countries, 1.2 in the US, and 4.1 in European Union countries, compared to 1.6 kg per person per day in Qatar.</a:t>
            </a:r>
          </a:p>
          <a:p>
            <a:pPr marL="285750" indent="-285750" algn="just">
              <a:buFont typeface="Arial" panose="020B0604020202020204" pitchFamily="34" charset="0"/>
              <a:buChar char="•"/>
            </a:pPr>
            <a:endParaRPr lang="en-US" sz="2000" b="1" dirty="0">
              <a:latin typeface="Bookman Old Style" panose="02050604050505020204" pitchFamily="18" charset="0"/>
            </a:endParaRPr>
          </a:p>
          <a:p>
            <a:pPr marL="285750" indent="-285750" algn="just">
              <a:buFont typeface="Arial" panose="020B0604020202020204" pitchFamily="34" charset="0"/>
              <a:buChar char="•"/>
            </a:pPr>
            <a:r>
              <a:rPr lang="en-US" sz="2000" b="1" dirty="0">
                <a:latin typeface="Bookman Old Style" panose="02050604050505020204" pitchFamily="18" charset="0"/>
              </a:rPr>
              <a:t>Domestic solid waste usually consists of different proportions of organic matter (food waste, </a:t>
            </a:r>
            <a:r>
              <a:rPr lang="en-US" sz="2000" b="1" dirty="0" err="1">
                <a:latin typeface="Bookman Old Style" panose="02050604050505020204" pitchFamily="18" charset="0"/>
              </a:rPr>
              <a:t>etc</a:t>
            </a:r>
            <a:r>
              <a:rPr lang="en-US" sz="2000" b="1" dirty="0">
                <a:latin typeface="Bookman Old Style" panose="02050604050505020204" pitchFamily="18" charset="0"/>
              </a:rPr>
              <a:t>), paper, plastics, glass, metals, fabrics, bones, leather, home dust, etc. Domestic solid waste in Qatar is the second largest source of waste after construction waste.</a:t>
            </a:r>
            <a:endParaRPr lang="en-US" b="1" dirty="0">
              <a:latin typeface="Bookman Old Style" panose="02050604050505020204" pitchFamily="18" charset="0"/>
            </a:endParaRPr>
          </a:p>
        </p:txBody>
      </p:sp>
      <p:sp>
        <p:nvSpPr>
          <p:cNvPr id="5" name="标题 1">
            <a:extLst>
              <a:ext uri="{FF2B5EF4-FFF2-40B4-BE49-F238E27FC236}">
                <a16:creationId xmlns:a16="http://schemas.microsoft.com/office/drawing/2014/main" id="{96C4B774-9C71-4942-B7AF-15F03B51EA67}"/>
              </a:ext>
            </a:extLst>
          </p:cNvPr>
          <p:cNvSpPr txBox="1">
            <a:spLocks/>
          </p:cNvSpPr>
          <p:nvPr/>
        </p:nvSpPr>
        <p:spPr>
          <a:xfrm>
            <a:off x="323528" y="332656"/>
            <a:ext cx="8352928" cy="1109539"/>
          </a:xfrm>
          <a:prstGeom prst="rect">
            <a:avLst/>
          </a:prstGeom>
        </p:spPr>
        <p:txBody>
          <a:bodyPr>
            <a:normAutofit/>
          </a:bodyPr>
          <a:lstStyle>
            <a:lvl1pPr algn="ctr" defTabSz="685800" rtl="0" eaLnBrk="1" latinLnBrk="0" hangingPunct="1">
              <a:lnSpc>
                <a:spcPct val="90000"/>
              </a:lnSpc>
              <a:spcBef>
                <a:spcPct val="0"/>
              </a:spcBef>
              <a:buNone/>
              <a:defRPr sz="3600" b="1" kern="1200">
                <a:solidFill>
                  <a:srgbClr val="0033CC"/>
                </a:solidFill>
                <a:latin typeface="Bookman Old Style" panose="02050604050505020204" pitchFamily="18" charset="0"/>
                <a:ea typeface="+mj-ea"/>
                <a:cs typeface="+mj-cs"/>
              </a:defRPr>
            </a:lvl1pPr>
          </a:lstStyle>
          <a:p>
            <a:r>
              <a:rPr lang="en-US" altLang="en-US" sz="2800" dirty="0"/>
              <a:t>Situation in Qatar</a:t>
            </a:r>
          </a:p>
        </p:txBody>
      </p:sp>
      <p:sp>
        <p:nvSpPr>
          <p:cNvPr id="7" name="TextBox 6">
            <a:extLst>
              <a:ext uri="{FF2B5EF4-FFF2-40B4-BE49-F238E27FC236}">
                <a16:creationId xmlns:a16="http://schemas.microsoft.com/office/drawing/2014/main" id="{63EC7D05-7175-4352-BF49-9AD99D992F85}"/>
              </a:ext>
            </a:extLst>
          </p:cNvPr>
          <p:cNvSpPr txBox="1"/>
          <p:nvPr/>
        </p:nvSpPr>
        <p:spPr>
          <a:xfrm>
            <a:off x="418795" y="5733256"/>
            <a:ext cx="8543463" cy="677108"/>
          </a:xfrm>
          <a:prstGeom prst="rect">
            <a:avLst/>
          </a:prstGeom>
          <a:noFill/>
        </p:spPr>
        <p:txBody>
          <a:bodyPr wrap="square">
            <a:spAutoFit/>
          </a:bodyPr>
          <a:lstStyle/>
          <a:p>
            <a:r>
              <a:rPr lang="en-US" sz="2000" dirty="0">
                <a:hlinkClick r:id="rId3"/>
              </a:rPr>
              <a:t>https://www.psa.gov.qa/en/nds1/pages/default.aspx#ManageEnvDev</a:t>
            </a:r>
            <a:endParaRPr lang="en-US" sz="2000" dirty="0"/>
          </a:p>
          <a:p>
            <a:endParaRPr lang="en-US" dirty="0"/>
          </a:p>
        </p:txBody>
      </p:sp>
    </p:spTree>
    <p:extLst>
      <p:ext uri="{BB962C8B-B14F-4D97-AF65-F5344CB8AC3E}">
        <p14:creationId xmlns:p14="http://schemas.microsoft.com/office/powerpoint/2010/main" val="148438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352928" cy="1325563"/>
          </a:xfrm>
        </p:spPr>
        <p:txBody>
          <a:bodyPr>
            <a:normAutofit/>
          </a:bodyPr>
          <a:lstStyle/>
          <a:p>
            <a:r>
              <a:rPr lang="en-US" altLang="en-US" sz="2800" b="1" dirty="0"/>
              <a:t>An Efficient Allocation of</a:t>
            </a:r>
            <a:br>
              <a:rPr lang="en-US" altLang="en-US" sz="2800" b="1" dirty="0"/>
            </a:br>
            <a:r>
              <a:rPr lang="en-US" altLang="en-US" sz="2800" b="1" dirty="0"/>
              <a:t> Recyclable Resources</a:t>
            </a:r>
          </a:p>
        </p:txBody>
      </p:sp>
      <p:sp>
        <p:nvSpPr>
          <p:cNvPr id="3" name="内容占位符 2"/>
          <p:cNvSpPr>
            <a:spLocks noGrp="1"/>
          </p:cNvSpPr>
          <p:nvPr>
            <p:ph idx="1"/>
          </p:nvPr>
        </p:nvSpPr>
        <p:spPr>
          <a:xfrm>
            <a:off x="323528" y="1428740"/>
            <a:ext cx="8496944" cy="4592547"/>
          </a:xfrm>
        </p:spPr>
        <p:txBody>
          <a:bodyPr>
            <a:normAutofit fontScale="92500" lnSpcReduction="10000"/>
          </a:bodyPr>
          <a:lstStyle/>
          <a:p>
            <a:pPr marL="0" indent="0" algn="just">
              <a:lnSpc>
                <a:spcPct val="110000"/>
              </a:lnSpc>
              <a:buNone/>
            </a:pPr>
            <a:r>
              <a:rPr lang="en-US" altLang="en-US" b="1" dirty="0"/>
              <a:t>Recycling and Ore Depletion</a:t>
            </a:r>
          </a:p>
          <a:p>
            <a:pPr marL="0" indent="0" algn="just">
              <a:lnSpc>
                <a:spcPct val="110000"/>
              </a:lnSpc>
              <a:buNone/>
            </a:pPr>
            <a:endParaRPr lang="en-US" altLang="en-US" b="1" dirty="0"/>
          </a:p>
          <a:p>
            <a:pPr algn="just">
              <a:lnSpc>
                <a:spcPct val="110000"/>
              </a:lnSpc>
            </a:pPr>
            <a:r>
              <a:rPr lang="en-US" altLang="en-US" b="1" dirty="0"/>
              <a:t>In terms of the switch point introduced earlier, if the resources can be recycled at a marginal cost lower than that of the substitute, the market will likely use the recyclable resource longer than it would the non-recyclable resource. </a:t>
            </a:r>
          </a:p>
          <a:p>
            <a:pPr algn="just">
              <a:lnSpc>
                <a:spcPct val="110000"/>
              </a:lnSpc>
            </a:pPr>
            <a:endParaRPr lang="en-US" altLang="en-US" b="1" dirty="0"/>
          </a:p>
          <a:p>
            <a:pPr algn="just">
              <a:lnSpc>
                <a:spcPct val="110000"/>
              </a:lnSpc>
            </a:pPr>
            <a:r>
              <a:rPr lang="en-US" altLang="en-US" b="1" dirty="0"/>
              <a:t>An efficient economic system will try to find a balance between the consumption of newly mined and recycled materials, between disposing of used products and recycling, and between imports and domestic production.</a:t>
            </a:r>
          </a:p>
          <a:p>
            <a:endParaRPr lang="zh-CN" altLang="en-US" dirty="0"/>
          </a:p>
        </p:txBody>
      </p:sp>
    </p:spTree>
    <p:extLst>
      <p:ext uri="{BB962C8B-B14F-4D97-AF65-F5344CB8AC3E}">
        <p14:creationId xmlns:p14="http://schemas.microsoft.com/office/powerpoint/2010/main" val="165406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249BB0-9D40-4A83-9556-A03193B8D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424936" cy="6127011"/>
          </a:xfrm>
          <a:prstGeom prst="rect">
            <a:avLst/>
          </a:prstGeom>
        </p:spPr>
      </p:pic>
    </p:spTree>
    <p:extLst>
      <p:ext uri="{BB962C8B-B14F-4D97-AF65-F5344CB8AC3E}">
        <p14:creationId xmlns:p14="http://schemas.microsoft.com/office/powerpoint/2010/main" val="92393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1"/>
          </a:xfrm>
        </p:spPr>
        <p:txBody>
          <a:bodyPr>
            <a:normAutofit/>
          </a:bodyPr>
          <a:lstStyle/>
          <a:p>
            <a:r>
              <a:rPr lang="en-US" altLang="en-US" sz="2800" b="1" dirty="0"/>
              <a:t>Factors Mitigating Resource Scarcity</a:t>
            </a:r>
            <a:endParaRPr lang="zh-CN" altLang="en-US" sz="2800" b="1" dirty="0"/>
          </a:p>
        </p:txBody>
      </p:sp>
      <p:sp>
        <p:nvSpPr>
          <p:cNvPr id="3" name="内容占位符 2"/>
          <p:cNvSpPr>
            <a:spLocks noGrp="1"/>
          </p:cNvSpPr>
          <p:nvPr>
            <p:ph idx="1"/>
          </p:nvPr>
        </p:nvSpPr>
        <p:spPr>
          <a:xfrm>
            <a:off x="251520" y="1253330"/>
            <a:ext cx="8640960" cy="5055989"/>
          </a:xfrm>
        </p:spPr>
        <p:txBody>
          <a:bodyPr>
            <a:normAutofit fontScale="92500" lnSpcReduction="20000"/>
          </a:bodyPr>
          <a:lstStyle/>
          <a:p>
            <a:pPr marL="0" indent="0" algn="just">
              <a:lnSpc>
                <a:spcPct val="110000"/>
              </a:lnSpc>
              <a:buNone/>
            </a:pPr>
            <a:r>
              <a:rPr lang="en-US" altLang="en-US" b="1" dirty="0"/>
              <a:t>Exploration and Discovery</a:t>
            </a:r>
          </a:p>
          <a:p>
            <a:pPr marL="0" indent="0" algn="just">
              <a:lnSpc>
                <a:spcPct val="110000"/>
              </a:lnSpc>
              <a:buNone/>
            </a:pPr>
            <a:endParaRPr lang="en-US" altLang="en-US" b="1" dirty="0"/>
          </a:p>
          <a:p>
            <a:pPr lvl="1" algn="just">
              <a:lnSpc>
                <a:spcPct val="110000"/>
              </a:lnSpc>
            </a:pPr>
            <a:r>
              <a:rPr lang="en-US" altLang="en-US" b="1" dirty="0"/>
              <a:t>A profit-maximizing firm will continue to explore until the marginal discovery cost of exploration equals the marginal scarcity rent from a unit of the resource sold. </a:t>
            </a:r>
          </a:p>
          <a:p>
            <a:pPr lvl="1" algn="just">
              <a:lnSpc>
                <a:spcPct val="110000"/>
              </a:lnSpc>
            </a:pPr>
            <a:endParaRPr lang="en-US" altLang="en-US" b="1" dirty="0"/>
          </a:p>
          <a:p>
            <a:pPr lvl="1" algn="just">
              <a:lnSpc>
                <a:spcPct val="110000"/>
              </a:lnSpc>
            </a:pPr>
            <a:r>
              <a:rPr lang="en-US" altLang="en-US" b="1" dirty="0"/>
              <a:t>The marginal scarcity rent equals the difference between the price received and the marginal cost of extraction. </a:t>
            </a:r>
          </a:p>
          <a:p>
            <a:pPr lvl="1" algn="just">
              <a:lnSpc>
                <a:spcPct val="110000"/>
              </a:lnSpc>
            </a:pPr>
            <a:endParaRPr lang="en-US" altLang="en-US" b="1" dirty="0"/>
          </a:p>
          <a:p>
            <a:pPr lvl="1" algn="just">
              <a:lnSpc>
                <a:spcPct val="110000"/>
              </a:lnSpc>
            </a:pPr>
            <a:r>
              <a:rPr lang="en-US" altLang="en-US" b="1" dirty="0"/>
              <a:t>Income growth and population growth both cause demand for the resource to rise over time. </a:t>
            </a:r>
          </a:p>
          <a:p>
            <a:pPr lvl="1" algn="just">
              <a:lnSpc>
                <a:spcPct val="110000"/>
              </a:lnSpc>
            </a:pPr>
            <a:endParaRPr lang="en-US" altLang="en-US" b="1" dirty="0"/>
          </a:p>
          <a:p>
            <a:pPr lvl="1" algn="just">
              <a:lnSpc>
                <a:spcPct val="110000"/>
              </a:lnSpc>
            </a:pPr>
            <a:r>
              <a:rPr lang="en-US" altLang="en-US" b="1" dirty="0"/>
              <a:t>Changes in scarcity rents will lead to different stimulations in exploration activities.</a:t>
            </a:r>
          </a:p>
          <a:p>
            <a:endParaRPr lang="zh-CN" altLang="en-US" dirty="0"/>
          </a:p>
        </p:txBody>
      </p:sp>
    </p:spTree>
    <p:extLst>
      <p:ext uri="{BB962C8B-B14F-4D97-AF65-F5344CB8AC3E}">
        <p14:creationId xmlns:p14="http://schemas.microsoft.com/office/powerpoint/2010/main" val="2563871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1568</TotalTime>
  <Words>1228</Words>
  <Application>Microsoft Office PowerPoint</Application>
  <PresentationFormat>On-screen Show (4:3)</PresentationFormat>
  <Paragraphs>122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Bookman Old Style</vt:lpstr>
      <vt:lpstr>Calibri</vt:lpstr>
      <vt:lpstr>Office Theme</vt:lpstr>
      <vt:lpstr>Econ 2675 – Environmental Economics  Chapter 8 Lecture - Recyclable Resources: Minerals, Paper, Bottles, and E-waste</vt:lpstr>
      <vt:lpstr>Minerals</vt:lpstr>
      <vt:lpstr>An Efficient Allocation of  Recyclable Resources</vt:lpstr>
      <vt:lpstr>An Efficient Allocation of  Recyclable Resources</vt:lpstr>
      <vt:lpstr>PowerPoint Presentation</vt:lpstr>
      <vt:lpstr>PowerPoint Presentation</vt:lpstr>
      <vt:lpstr>An Efficient Allocation of  Recyclable Resources</vt:lpstr>
      <vt:lpstr>PowerPoint Presentation</vt:lpstr>
      <vt:lpstr>Factors Mitigating Resource Scarcity</vt:lpstr>
      <vt:lpstr>Factors Mitigating Resource Scarcity</vt:lpstr>
      <vt:lpstr>Factors Mitigating Resource Scarcity</vt:lpstr>
      <vt:lpstr>Output Levels and the Possibilities for Input Substitution.</vt:lpstr>
      <vt:lpstr>Market Imperfections</vt:lpstr>
      <vt:lpstr>Market Imperfections</vt:lpstr>
      <vt:lpstr>The Efficient Level of Recycling</vt:lpstr>
      <vt:lpstr>Market Imperfections</vt:lpstr>
      <vt:lpstr>Market Imperfections</vt:lpstr>
      <vt:lpstr>Market Imperfections</vt:lpstr>
      <vt:lpstr>Markets for Recycled Materials</vt:lpstr>
      <vt:lpstr>PowerPoint Presentation</vt:lpstr>
      <vt:lpstr>PowerPoint Presentation</vt:lpstr>
      <vt:lpstr>PowerPoint Presentation</vt:lpstr>
      <vt:lpstr>PowerPoint Presentation</vt:lpstr>
      <vt:lpstr>Pollution Damage</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Lecture - Recyclable Resources: Minerals, Paper, Bottles, and E-waste</dc:title>
  <dc:creator>xbany</dc:creator>
  <cp:lastModifiedBy>Dennis Charles McCornac</cp:lastModifiedBy>
  <cp:revision>112</cp:revision>
  <dcterms:created xsi:type="dcterms:W3CDTF">2017-12-18T12:36:52Z</dcterms:created>
  <dcterms:modified xsi:type="dcterms:W3CDTF">2026-03-19T15:14:28Z</dcterms:modified>
</cp:coreProperties>
</file>