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381" r:id="rId2"/>
    <p:sldId id="264" r:id="rId3"/>
    <p:sldId id="388" r:id="rId4"/>
    <p:sldId id="266" r:id="rId5"/>
    <p:sldId id="267" r:id="rId6"/>
    <p:sldId id="269" r:id="rId7"/>
    <p:sldId id="382" r:id="rId8"/>
    <p:sldId id="271" r:id="rId9"/>
    <p:sldId id="273" r:id="rId10"/>
    <p:sldId id="391" r:id="rId11"/>
    <p:sldId id="392" r:id="rId12"/>
    <p:sldId id="276" r:id="rId13"/>
    <p:sldId id="280" r:id="rId14"/>
    <p:sldId id="281" r:id="rId15"/>
    <p:sldId id="282" r:id="rId16"/>
    <p:sldId id="299" r:id="rId17"/>
    <p:sldId id="287" r:id="rId18"/>
    <p:sldId id="288" r:id="rId19"/>
    <p:sldId id="384" r:id="rId20"/>
    <p:sldId id="385" r:id="rId21"/>
    <p:sldId id="386" r:id="rId22"/>
    <p:sldId id="387" r:id="rId23"/>
    <p:sldId id="389" r:id="rId24"/>
    <p:sldId id="3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F"/>
    <a:srgbClr val="E5FAFF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3145" autoAdjust="0"/>
  </p:normalViewPr>
  <p:slideViewPr>
    <p:cSldViewPr>
      <p:cViewPr varScale="1">
        <p:scale>
          <a:sx n="85" d="100"/>
          <a:sy n="85" d="100"/>
        </p:scale>
        <p:origin x="13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9FDE4-903C-4E83-87F2-2ABC4CAF9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642" y="179512"/>
            <a:ext cx="6444716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altLang="en-US" b="1" dirty="0">
                <a:latin typeface="Bookman Old Style" panose="02050604050505020204" pitchFamily="18" charset="0"/>
                <a:cs typeface="Calibri" panose="020F0502020204030204" pitchFamily="34" charset="0"/>
              </a:rPr>
              <a:t>Chapter 7 Lecture - </a:t>
            </a:r>
            <a:r>
              <a:rPr lang="en-US" altLang="zh-CN" b="1" dirty="0">
                <a:latin typeface="Bookman Old Style" panose="02050604050505020204" pitchFamily="18" charset="0"/>
                <a:cs typeface="Calibri" panose="020F0502020204030204" pitchFamily="34" charset="0"/>
              </a:rPr>
              <a:t>Energy: The Transition from Depletable</a:t>
            </a:r>
          </a:p>
          <a:p>
            <a:pPr algn="ctr"/>
            <a:r>
              <a:rPr lang="en-US" altLang="zh-CN" b="1" dirty="0">
                <a:latin typeface="Bookman Old Style" panose="02050604050505020204" pitchFamily="18" charset="0"/>
                <a:cs typeface="Calibri" panose="020F0502020204030204" pitchFamily="34" charset="0"/>
              </a:rPr>
              <a:t> to Renewable Resources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E8DA6-A782-4103-B93C-05B9A64EC431}"/>
              </a:ext>
            </a:extLst>
          </p:cNvPr>
          <p:cNvSpPr txBox="1"/>
          <p:nvPr/>
        </p:nvSpPr>
        <p:spPr>
          <a:xfrm>
            <a:off x="3284984" y="874846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FB9402-7D92-477F-8012-4C7485CB3704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1AB4-2A88-4C10-8078-8B7E60F2307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CCB3-5E34-42B3-AEBD-1AAE2FF9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7FC-7135-44F7-8538-3180C500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6E3F-2E16-4253-90EC-E36F837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5EF-7279-4CB8-8972-8581984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C4CC-C88E-418E-91FB-279AE45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1DE-049D-4D09-A709-9438AED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F334-BED5-4E20-89D8-BF9A8C5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950-9B29-4D7B-8993-449DAE07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3236-3ECA-4A0F-BE2A-2960CD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B565-1887-4C66-9581-373E340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815D-9BCF-40F0-8BF4-A5CDD8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77960"/>
            <a:ext cx="2057400" cy="365125"/>
          </a:xfrm>
        </p:spPr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EE2-81C8-4D97-A964-4B2120D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E664-C52E-44FB-A05D-C5D963F1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50F03-6E7B-42BA-B2F5-DAC75F85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D7FB-5E77-4E01-B06B-D93F68E3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1F77-4633-4280-96BA-87FBF0BFE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788-AA6E-4A4F-87A0-1935234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982B-FA36-4D6D-B91D-57BE991B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F9C3-81C1-4AD8-A984-70D067C2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B50-1163-4CE0-BC9E-7D3B6A27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F550-7121-4C90-80FA-23E45628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A0F0-6639-4D2F-A847-25CA6B7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67DC-0756-4756-8528-FB7CA75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88CAE-F91E-41BB-9955-99D6738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502CC-ED04-4100-BE80-031ED1C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D74-BBF2-4B92-A778-5A6F7FE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5000">
              <a:schemeClr val="bg1"/>
            </a:gs>
            <a:gs pos="100000">
              <a:srgbClr val="2B11EF"/>
            </a:gs>
            <a:gs pos="100000">
              <a:srgbClr val="2B11EF"/>
            </a:gs>
            <a:gs pos="99000">
              <a:srgbClr val="2B11EF"/>
            </a:gs>
            <a:gs pos="98000">
              <a:srgbClr val="2B11E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464-0F5A-401B-AE0B-1350685D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4315-AED9-4368-ACE2-0F5775E2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58B-8BF8-45E3-A5C6-46A75BE68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31A4-48BC-4E77-881C-5F54D925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40C-1933-4989-B61E-814086CA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4E11-A8BF-4DD1-89DB-AB0576ED941E}"/>
              </a:ext>
            </a:extLst>
          </p:cNvPr>
          <p:cNvSpPr txBox="1"/>
          <p:nvPr userDrawn="1"/>
        </p:nvSpPr>
        <p:spPr>
          <a:xfrm>
            <a:off x="8604447" y="6400414"/>
            <a:ext cx="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0FDEA8-B4E2-4158-AB7E-EB78FF2E9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6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000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9P3C1OXq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acrotrends.net/1369/crude-oil-price-history-char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ea typeface="ＭＳ Ｐゴシック" pitchFamily="1" charset="-128"/>
              </a:rPr>
              <a:t>Econ 2675 – Environmental Economics</a:t>
            </a:r>
            <a:br>
              <a:rPr lang="en-US" altLang="en-US" sz="3100" dirty="0">
                <a:ea typeface="ＭＳ Ｐゴシック" pitchFamily="1" charset="-128"/>
              </a:rPr>
            </a:b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dirty="0">
                <a:cs typeface="Calibri" panose="020F0502020204030204" pitchFamily="34" charset="0"/>
              </a:rPr>
              <a:t>Chapter 7 Lecture - </a:t>
            </a:r>
            <a:r>
              <a:rPr lang="en-US" altLang="zh-CN" sz="3100" dirty="0">
                <a:cs typeface="Calibri" panose="020F0502020204030204" pitchFamily="34" charset="0"/>
              </a:rPr>
              <a:t>Energy: The Transition from Depletable to Renewable Resources</a:t>
            </a:r>
            <a:endParaRPr lang="zh-CN" altLang="en-US" sz="3100" dirty="0"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3824-F81B-4522-B3DD-EEAAEBC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662B-85A6-4255-8C51-DFEF4418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35" y="188640"/>
            <a:ext cx="7886700" cy="399577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The</a:t>
            </a:r>
            <a:r>
              <a:rPr lang="en-US" altLang="zh-CN" sz="3600" spc="-75" dirty="0"/>
              <a:t> </a:t>
            </a:r>
            <a:r>
              <a:rPr lang="en-US" altLang="zh-CN" sz="3600" spc="-5" dirty="0"/>
              <a:t>National  Security</a:t>
            </a:r>
            <a:r>
              <a:rPr lang="en-US" altLang="zh-CN" sz="3600" spc="-15" dirty="0"/>
              <a:t> </a:t>
            </a:r>
            <a:r>
              <a:rPr lang="en-US" altLang="zh-CN" sz="3600" dirty="0"/>
              <a:t>Problem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EF30D5E-4C4A-46C0-BD9B-6AB2CB6D6C26}"/>
              </a:ext>
            </a:extLst>
          </p:cNvPr>
          <p:cNvSpPr/>
          <p:nvPr/>
        </p:nvSpPr>
        <p:spPr>
          <a:xfrm>
            <a:off x="1014202" y="692696"/>
            <a:ext cx="7115596" cy="352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8C251-6782-475A-A329-A9FB69F6D0F7}"/>
              </a:ext>
            </a:extLst>
          </p:cNvPr>
          <p:cNvSpPr txBox="1"/>
          <p:nvPr/>
        </p:nvSpPr>
        <p:spPr>
          <a:xfrm>
            <a:off x="323528" y="4361036"/>
            <a:ext cx="8280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UcPeriod"/>
            </a:pPr>
            <a:r>
              <a:rPr lang="en-US" b="1" dirty="0">
                <a:latin typeface="Bookman Old Style" panose="02050604050505020204" pitchFamily="18" charset="0"/>
              </a:rPr>
              <a:t>In the absence of any correction for national security and climate change considerations, the market would generally demand and receive D units of oil. Of this total amount, A would be domestically produced and D – A would be imported.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b="1" dirty="0">
                <a:latin typeface="Bookman Old Style" panose="02050604050505020204" pitchFamily="18" charset="0"/>
              </a:rPr>
              <a:t>In an efficient allocation, incorporating the national security and climate change considerations, only C units would be consumed. Of these, B would be domestically produced and C – B would be imported.</a:t>
            </a:r>
          </a:p>
        </p:txBody>
      </p:sp>
    </p:spTree>
    <p:extLst>
      <p:ext uri="{BB962C8B-B14F-4D97-AF65-F5344CB8AC3E}">
        <p14:creationId xmlns:p14="http://schemas.microsoft.com/office/powerpoint/2010/main" val="165759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E99D-D3CA-43D5-A381-3536D105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Would Happen During an Embargo?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6AD8-F86F-4F30-AAEA-1B6678F37A6B}"/>
              </a:ext>
            </a:extLst>
          </p:cNvPr>
          <p:cNvSpPr txBox="1"/>
          <p:nvPr/>
        </p:nvSpPr>
        <p:spPr>
          <a:xfrm>
            <a:off x="431540" y="4941168"/>
            <a:ext cx="8280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Bookman Old Style" panose="02050604050505020204" pitchFamily="18" charset="0"/>
              </a:rPr>
              <a:t>Assuming domestic supply cannot be increased quickly, in the short run, the supply curve becomes perfectly inelastic (vertical) at A. The price will rise to P* to equate supply and demand. As the graph indicates, the loss in consumer surplus during an embargo can be very large indeed.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90793E2-B044-4660-A745-4E7EEC882F9B}"/>
              </a:ext>
            </a:extLst>
          </p:cNvPr>
          <p:cNvSpPr/>
          <p:nvPr/>
        </p:nvSpPr>
        <p:spPr>
          <a:xfrm>
            <a:off x="1014202" y="836712"/>
            <a:ext cx="7115596" cy="388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07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US" altLang="zh-CN" sz="3200" b="1" spc="-5" dirty="0"/>
              <a:t>Fossil Fuels: National Security  Considerations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864073"/>
          </a:xfrm>
        </p:spPr>
        <p:txBody>
          <a:bodyPr>
            <a:normAutofit lnSpcReduction="10000"/>
          </a:bodyPr>
          <a:lstStyle/>
          <a:p>
            <a:pPr marL="355600" marR="365125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spc="-5" dirty="0">
                <a:cs typeface="Verdana"/>
              </a:rPr>
              <a:t>Self-sufficiency is </a:t>
            </a:r>
            <a:r>
              <a:rPr lang="en-US" altLang="zh-CN" sz="2400" b="1" dirty="0">
                <a:cs typeface="Verdana"/>
              </a:rPr>
              <a:t>not an </a:t>
            </a:r>
            <a:r>
              <a:rPr lang="en-US" altLang="zh-CN" sz="2400" b="1" spc="-5" dirty="0">
                <a:cs typeface="Verdana"/>
              </a:rPr>
              <a:t>efficient strategy for </a:t>
            </a:r>
            <a:r>
              <a:rPr lang="en-US" altLang="zh-CN" sz="2400" b="1" dirty="0">
                <a:cs typeface="Verdana"/>
              </a:rPr>
              <a:t>an  </a:t>
            </a:r>
            <a:r>
              <a:rPr lang="en-US" altLang="zh-CN" sz="2400" b="1" spc="-5" dirty="0">
                <a:cs typeface="Verdana"/>
              </a:rPr>
              <a:t>importing</a:t>
            </a:r>
            <a:r>
              <a:rPr lang="en-US" altLang="zh-CN" sz="2400" b="1" spc="25" dirty="0">
                <a:cs typeface="Verdana"/>
              </a:rPr>
              <a:t> </a:t>
            </a:r>
            <a:r>
              <a:rPr lang="en-US" altLang="zh-CN" sz="2400" b="1" spc="-5" dirty="0">
                <a:cs typeface="Verdana"/>
              </a:rPr>
              <a:t>country.</a:t>
            </a:r>
            <a:endParaRPr lang="en-US" altLang="zh-CN" sz="2400" b="1" dirty="0">
              <a:cs typeface="Verdana"/>
            </a:endParaRPr>
          </a:p>
          <a:p>
            <a:pPr marL="355600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dirty="0">
                <a:cs typeface="Verdana"/>
              </a:rPr>
              <a:t>Another </a:t>
            </a:r>
            <a:r>
              <a:rPr lang="en-US" altLang="zh-CN" sz="2400" b="1" spc="-5" dirty="0">
                <a:cs typeface="Verdana"/>
              </a:rPr>
              <a:t>strategy is to developed </a:t>
            </a:r>
            <a:r>
              <a:rPr lang="en-US" altLang="zh-CN" sz="2400" b="1" dirty="0">
                <a:cs typeface="Verdana"/>
              </a:rPr>
              <a:t>a </a:t>
            </a:r>
            <a:r>
              <a:rPr lang="en-US" altLang="zh-CN" sz="2400" b="1" spc="-5" dirty="0">
                <a:cs typeface="Verdana"/>
              </a:rPr>
              <a:t>stockpile </a:t>
            </a:r>
            <a:r>
              <a:rPr lang="en-US" altLang="zh-CN" sz="2400" b="1" dirty="0">
                <a:cs typeface="Verdana"/>
              </a:rPr>
              <a:t>of</a:t>
            </a:r>
            <a:r>
              <a:rPr lang="en-US" altLang="zh-CN" sz="2400" b="1" spc="100" dirty="0">
                <a:cs typeface="Verdana"/>
              </a:rPr>
              <a:t> </a:t>
            </a:r>
            <a:r>
              <a:rPr lang="en-US" altLang="zh-CN" sz="2400" b="1" dirty="0">
                <a:cs typeface="Verdana"/>
              </a:rPr>
              <a:t>oil.</a:t>
            </a:r>
          </a:p>
          <a:p>
            <a:pPr marL="756285" marR="129539" indent="-287020" algn="just">
              <a:lnSpc>
                <a:spcPct val="110000"/>
              </a:lnSpc>
            </a:pPr>
            <a:r>
              <a:rPr lang="en-US" altLang="zh-CN" sz="2400" b="1" spc="-10" dirty="0">
                <a:cs typeface="Verdana"/>
              </a:rPr>
              <a:t>The </a:t>
            </a:r>
            <a:r>
              <a:rPr lang="en-US" altLang="zh-CN" sz="2400" b="1" spc="-5" dirty="0">
                <a:cs typeface="Verdana"/>
              </a:rPr>
              <a:t>U.S. has </a:t>
            </a:r>
            <a:r>
              <a:rPr lang="en-US" altLang="zh-CN" sz="2400" b="1" spc="-10" dirty="0">
                <a:cs typeface="Verdana"/>
              </a:rPr>
              <a:t>developed </a:t>
            </a:r>
            <a:r>
              <a:rPr lang="en-US" altLang="zh-CN" sz="2400" b="1" spc="-5" dirty="0">
                <a:cs typeface="Verdana"/>
              </a:rPr>
              <a:t>strategic </a:t>
            </a:r>
            <a:r>
              <a:rPr lang="en-US" altLang="zh-CN" sz="2400" b="1" spc="-10" dirty="0">
                <a:cs typeface="Verdana"/>
              </a:rPr>
              <a:t>petroleum </a:t>
            </a:r>
            <a:r>
              <a:rPr lang="en-US" altLang="zh-CN" sz="2400" b="1" spc="-5" dirty="0">
                <a:cs typeface="Verdana"/>
              </a:rPr>
              <a:t>reserve</a:t>
            </a:r>
          </a:p>
          <a:p>
            <a:pPr marL="355600" marR="5080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spc="-5" dirty="0">
                <a:cs typeface="Verdana"/>
              </a:rPr>
              <a:t>Conservation </a:t>
            </a:r>
            <a:r>
              <a:rPr lang="en-US" altLang="zh-CN" sz="2400" b="1" dirty="0">
                <a:cs typeface="Verdana"/>
              </a:rPr>
              <a:t>can help </a:t>
            </a:r>
            <a:r>
              <a:rPr lang="en-US" altLang="zh-CN" sz="2400" b="1" spc="-5" dirty="0">
                <a:cs typeface="Verdana"/>
              </a:rPr>
              <a:t>decrease reliance </a:t>
            </a:r>
            <a:r>
              <a:rPr lang="en-US" altLang="zh-CN" sz="2400" b="1" dirty="0">
                <a:cs typeface="Verdana"/>
              </a:rPr>
              <a:t>on </a:t>
            </a:r>
            <a:r>
              <a:rPr lang="en-US" altLang="zh-CN" sz="2400" b="1" spc="-5" dirty="0">
                <a:cs typeface="Verdana"/>
              </a:rPr>
              <a:t>foreign imports. </a:t>
            </a:r>
            <a:r>
              <a:rPr lang="en-US" altLang="zh-CN" sz="2400" b="1" dirty="0">
                <a:cs typeface="Verdana"/>
              </a:rPr>
              <a:t>A tax on </a:t>
            </a:r>
            <a:r>
              <a:rPr lang="en-US" altLang="zh-CN" sz="2400" b="1" spc="-5" dirty="0">
                <a:cs typeface="Verdana"/>
              </a:rPr>
              <a:t>energy consumption is </a:t>
            </a:r>
            <a:r>
              <a:rPr lang="en-US" altLang="zh-CN" sz="2400" b="1" dirty="0">
                <a:cs typeface="Verdana"/>
              </a:rPr>
              <a:t>one </a:t>
            </a:r>
            <a:r>
              <a:rPr lang="en-US" altLang="zh-CN" sz="2400" b="1" spc="-10" dirty="0">
                <a:cs typeface="Verdana"/>
              </a:rPr>
              <a:t>tool  </a:t>
            </a:r>
            <a:r>
              <a:rPr lang="en-US" altLang="zh-CN" sz="2400" b="1" spc="-5" dirty="0">
                <a:cs typeface="Verdana"/>
              </a:rPr>
              <a:t>that </a:t>
            </a:r>
            <a:r>
              <a:rPr lang="en-US" altLang="zh-CN" sz="2400" b="1" dirty="0">
                <a:cs typeface="Verdana"/>
              </a:rPr>
              <a:t>can </a:t>
            </a:r>
            <a:r>
              <a:rPr lang="en-US" altLang="zh-CN" sz="2400" b="1" spc="-5" dirty="0">
                <a:cs typeface="Verdana"/>
              </a:rPr>
              <a:t>be </a:t>
            </a:r>
            <a:r>
              <a:rPr lang="en-US" altLang="zh-CN" sz="2400" b="1" dirty="0">
                <a:cs typeface="Verdana"/>
              </a:rPr>
              <a:t>used </a:t>
            </a:r>
            <a:r>
              <a:rPr lang="en-US" altLang="zh-CN" sz="2400" b="1" spc="-5" dirty="0">
                <a:cs typeface="Verdana"/>
              </a:rPr>
              <a:t>to encourage</a:t>
            </a:r>
            <a:r>
              <a:rPr lang="en-US" altLang="zh-CN" sz="2400" b="1" spc="55" dirty="0">
                <a:cs typeface="Verdana"/>
              </a:rPr>
              <a:t> </a:t>
            </a:r>
            <a:r>
              <a:rPr lang="en-US" altLang="zh-CN" sz="2400" b="1" spc="-5" dirty="0">
                <a:cs typeface="Verdana"/>
              </a:rPr>
              <a:t>conservation.</a:t>
            </a:r>
            <a:endParaRPr lang="en-US" altLang="zh-CN" sz="2400" b="1" dirty="0">
              <a:cs typeface="Verdana"/>
            </a:endParaRPr>
          </a:p>
          <a:p>
            <a:pPr marL="355600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spc="-5" dirty="0">
                <a:cs typeface="Verdana"/>
              </a:rPr>
              <a:t>Domestic subsidies are </a:t>
            </a:r>
            <a:r>
              <a:rPr lang="en-US" altLang="zh-CN" sz="2400" b="1" dirty="0">
                <a:cs typeface="Verdana"/>
              </a:rPr>
              <a:t>another </a:t>
            </a:r>
            <a:r>
              <a:rPr lang="en-US" altLang="zh-CN" sz="2400" b="1" spc="-5" dirty="0">
                <a:cs typeface="Verdana"/>
              </a:rPr>
              <a:t>possible</a:t>
            </a:r>
            <a:r>
              <a:rPr lang="en-US" altLang="zh-CN" sz="2400" b="1" spc="75" dirty="0">
                <a:cs typeface="Verdana"/>
              </a:rPr>
              <a:t> </a:t>
            </a:r>
            <a:r>
              <a:rPr lang="en-US" altLang="zh-CN" sz="2400" b="1" spc="-5" dirty="0">
                <a:cs typeface="Verdana"/>
              </a:rPr>
              <a:t>tool.</a:t>
            </a:r>
            <a:endParaRPr lang="en-US" altLang="zh-CN" sz="2400" b="1" dirty="0">
              <a:cs typeface="Verdana"/>
            </a:endParaRPr>
          </a:p>
          <a:p>
            <a:pPr marL="355600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dirty="0">
                <a:cs typeface="Verdana"/>
              </a:rPr>
              <a:t>Impose </a:t>
            </a:r>
            <a:r>
              <a:rPr lang="en-US" altLang="zh-CN" sz="2400" b="1" spc="-5" dirty="0">
                <a:cs typeface="Verdana"/>
              </a:rPr>
              <a:t>tariffs </a:t>
            </a:r>
            <a:r>
              <a:rPr lang="en-US" altLang="zh-CN" sz="2400" b="1" dirty="0">
                <a:cs typeface="Verdana"/>
              </a:rPr>
              <a:t>and </a:t>
            </a:r>
            <a:r>
              <a:rPr lang="en-US" altLang="zh-CN" sz="2400" b="1" spc="-5" dirty="0">
                <a:cs typeface="Verdana"/>
              </a:rPr>
              <a:t>quotas </a:t>
            </a:r>
            <a:r>
              <a:rPr lang="en-US" altLang="zh-CN" sz="2400" b="1" dirty="0">
                <a:cs typeface="Verdana"/>
              </a:rPr>
              <a:t>on</a:t>
            </a:r>
            <a:r>
              <a:rPr lang="en-US" altLang="zh-CN" sz="2400" b="1" spc="55" dirty="0">
                <a:cs typeface="Verdana"/>
              </a:rPr>
              <a:t> </a:t>
            </a:r>
            <a:r>
              <a:rPr lang="en-US" altLang="zh-CN" sz="2400" b="1" spc="-5" dirty="0">
                <a:cs typeface="Verdana"/>
              </a:rPr>
              <a:t>imports.</a:t>
            </a:r>
            <a:endParaRPr lang="en-US" altLang="zh-CN" sz="2400" b="1" dirty="0">
              <a:cs typeface="Verdana"/>
            </a:endParaRPr>
          </a:p>
          <a:p>
            <a:pPr marL="355600" algn="just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altLang="zh-CN" sz="2400" b="1" spc="-5" dirty="0">
                <a:cs typeface="Verdana"/>
              </a:rPr>
              <a:t>Expand domestic </a:t>
            </a:r>
            <a:r>
              <a:rPr lang="en-US" altLang="zh-CN" sz="2400" b="1" dirty="0">
                <a:cs typeface="Verdana"/>
              </a:rPr>
              <a:t>supply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08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255"/>
            <a:ext cx="8640960" cy="1034481"/>
          </a:xfrm>
        </p:spPr>
        <p:txBody>
          <a:bodyPr>
            <a:noAutofit/>
          </a:bodyPr>
          <a:lstStyle/>
          <a:p>
            <a:r>
              <a:rPr lang="en-US" altLang="zh-CN" sz="2800" b="1" spc="-5" dirty="0"/>
              <a:t>Electricity: </a:t>
            </a:r>
            <a:r>
              <a:rPr lang="en-US" altLang="zh-CN" sz="2800" b="1" dirty="0"/>
              <a:t>The Role of </a:t>
            </a:r>
            <a:r>
              <a:rPr lang="en-US" altLang="zh-CN" sz="2800" b="1" dirty="0" err="1"/>
              <a:t>Depletable</a:t>
            </a:r>
            <a:r>
              <a:rPr lang="en-US" altLang="zh-CN" sz="2800" b="1" dirty="0"/>
              <a:t> Resources 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908720"/>
            <a:ext cx="8568952" cy="21092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altLang="zh-CN" b="1" dirty="0"/>
              <a:t>Electricity generation depends heavily on conventional sources such as oil, coal, and gas.</a:t>
            </a:r>
          </a:p>
          <a:p>
            <a:pPr algn="just">
              <a:lnSpc>
                <a:spcPct val="110000"/>
              </a:lnSpc>
            </a:pPr>
            <a:r>
              <a:rPr lang="en-US" altLang="zh-CN" b="1" dirty="0"/>
              <a:t>In terms of both climate change and national security issues, the solution involves a transition to domestic renewable sources of energy that do not emit greenhouse gases.</a:t>
            </a:r>
            <a:endParaRPr lang="zh-CN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2197A-AB0F-4D49-9D17-239EE808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6" y="3429000"/>
            <a:ext cx="8402204" cy="30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54" y="19954"/>
            <a:ext cx="8928992" cy="1080120"/>
          </a:xfrm>
        </p:spPr>
        <p:txBody>
          <a:bodyPr>
            <a:normAutofit/>
          </a:bodyPr>
          <a:lstStyle/>
          <a:p>
            <a:r>
              <a:rPr lang="en-US" altLang="zh-CN" sz="2800" b="1" spc="-5" dirty="0"/>
              <a:t>Electricity: </a:t>
            </a:r>
            <a:r>
              <a:rPr lang="en-US" altLang="zh-CN" sz="2800" b="1" dirty="0"/>
              <a:t>The Role of </a:t>
            </a:r>
            <a:r>
              <a:rPr lang="en-US" altLang="zh-CN" sz="2800" b="1" dirty="0" err="1"/>
              <a:t>Depletable</a:t>
            </a:r>
            <a:r>
              <a:rPr lang="en-US" altLang="zh-CN" sz="2800" b="1" dirty="0"/>
              <a:t> Resources 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103" y="980728"/>
            <a:ext cx="8496944" cy="4351338"/>
          </a:xfrm>
        </p:spPr>
        <p:txBody>
          <a:bodyPr/>
          <a:lstStyle/>
          <a:p>
            <a:pPr algn="just">
              <a:tabLst>
                <a:tab pos="354965" algn="l"/>
                <a:tab pos="355600" algn="l"/>
              </a:tabLst>
            </a:pPr>
            <a:r>
              <a:rPr lang="en-US" altLang="zh-CN" sz="2200" b="1" dirty="0"/>
              <a:t>Uranium</a:t>
            </a:r>
          </a:p>
          <a:p>
            <a:pPr marL="171450" lvl="1" algn="just">
              <a:tabLst>
                <a:tab pos="756920" algn="l"/>
              </a:tabLst>
            </a:pPr>
            <a:r>
              <a:rPr lang="en-US" altLang="zh-CN" sz="2200" b="1" dirty="0"/>
              <a:t>Limitations: abundance and safety</a:t>
            </a:r>
          </a:p>
          <a:p>
            <a:pPr marL="171450" lvl="2" algn="just">
              <a:tabLst>
                <a:tab pos="1155700" algn="l"/>
              </a:tabLst>
            </a:pPr>
            <a:r>
              <a:rPr lang="en-US" altLang="zh-CN" sz="2200" b="1" dirty="0"/>
              <a:t>Breeder reactors can greatly enhance resource availability.</a:t>
            </a:r>
          </a:p>
          <a:p>
            <a:pPr marL="171450" marR="5080" lvl="1" algn="just">
              <a:tabLst>
                <a:tab pos="756920" algn="l"/>
              </a:tabLst>
            </a:pPr>
            <a:r>
              <a:rPr lang="en-US" altLang="zh-CN" sz="2200" b="1" dirty="0"/>
              <a:t>Safety is the major concern: nuclear accidents and  storage of radioactive waste.</a:t>
            </a:r>
          </a:p>
          <a:p>
            <a:pPr marL="171450" marR="500380" lvl="1" algn="just">
              <a:tabLst>
                <a:tab pos="756920" algn="l"/>
              </a:tabLst>
            </a:pPr>
            <a:r>
              <a:rPr lang="en-US" altLang="zh-CN" sz="2200" b="1" dirty="0"/>
              <a:t>Resurgence of interest in nuclear power and the influence of the Fukushima accident.</a:t>
            </a:r>
          </a:p>
          <a:p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730A-0FCD-4EBB-A767-026B3489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" y="4077072"/>
            <a:ext cx="79573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67379"/>
            <a:ext cx="7886700" cy="831626"/>
          </a:xfrm>
        </p:spPr>
        <p:txBody>
          <a:bodyPr>
            <a:normAutofit/>
          </a:bodyPr>
          <a:lstStyle/>
          <a:p>
            <a:r>
              <a:rPr lang="en-US" altLang="zh-CN" sz="2800" b="1" spc="-5" dirty="0"/>
              <a:t>Electricity: Transitioning to Renewables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081" y="980728"/>
            <a:ext cx="8568952" cy="1887637"/>
          </a:xfrm>
        </p:spPr>
        <p:txBody>
          <a:bodyPr>
            <a:noAutofit/>
          </a:bodyPr>
          <a:lstStyle/>
          <a:p>
            <a:pPr algn="just"/>
            <a:r>
              <a:rPr lang="en-US" altLang="zh-CN" sz="1800" b="1" spc="-10" dirty="0">
                <a:cs typeface="Verdana"/>
              </a:rPr>
              <a:t>Renewable energy sources include:</a:t>
            </a:r>
          </a:p>
          <a:p>
            <a:pPr algn="just"/>
            <a:r>
              <a:rPr lang="en-US" altLang="zh-CN" sz="1800" b="1" spc="-10" dirty="0">
                <a:cs typeface="Verdana"/>
              </a:rPr>
              <a:t>1.	Hydroelectric power</a:t>
            </a:r>
          </a:p>
          <a:p>
            <a:pPr algn="just"/>
            <a:r>
              <a:rPr lang="en-US" altLang="zh-CN" sz="1800" b="1" spc="-10" dirty="0">
                <a:cs typeface="Verdana"/>
              </a:rPr>
              <a:t>2.	Wind power</a:t>
            </a:r>
          </a:p>
          <a:p>
            <a:pPr algn="just"/>
            <a:r>
              <a:rPr lang="en-US" altLang="zh-CN" sz="1800" b="1" spc="-10" dirty="0">
                <a:cs typeface="Verdana"/>
              </a:rPr>
              <a:t>3.	Photovoltaics</a:t>
            </a:r>
          </a:p>
          <a:p>
            <a:pPr algn="just"/>
            <a:r>
              <a:rPr lang="en-US" altLang="zh-CN" sz="1800" b="1" spc="-10" dirty="0">
                <a:cs typeface="Verdana"/>
              </a:rPr>
              <a:t>4.	Active and passive solar energy</a:t>
            </a:r>
          </a:p>
          <a:p>
            <a:pPr algn="just"/>
            <a:r>
              <a:rPr lang="en-US" altLang="zh-CN" sz="1800" b="1" spc="-10" dirty="0">
                <a:cs typeface="Verdana"/>
              </a:rPr>
              <a:t>5.	Ocean tidal power</a:t>
            </a:r>
          </a:p>
          <a:p>
            <a:pPr algn="just"/>
            <a:endParaRPr lang="en-US" altLang="zh-CN" sz="1800" b="1" dirty="0"/>
          </a:p>
          <a:p>
            <a:pPr marL="0" indent="0" algn="just">
              <a:buNone/>
            </a:pPr>
            <a:r>
              <a:rPr lang="en-US" altLang="zh-CN" sz="1800" b="1" dirty="0"/>
              <a:t>Market penetration depends upon their relative cost and consumer acceptance.</a:t>
            </a:r>
            <a:endParaRPr lang="zh-CN" alt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271F9-223D-4AAE-871F-4B614FB9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598798"/>
            <a:ext cx="7128792" cy="2214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67C0C8-CB79-4F70-9EE7-DA4989A62CA3}"/>
              </a:ext>
            </a:extLst>
          </p:cNvPr>
          <p:cNvSpPr/>
          <p:nvPr/>
        </p:nvSpPr>
        <p:spPr>
          <a:xfrm>
            <a:off x="628650" y="6074836"/>
            <a:ext cx="811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https://www.youtube.com/watch?v=ec9P3C1OXqE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8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71" y="116633"/>
            <a:ext cx="7886700" cy="792088"/>
          </a:xfrm>
        </p:spPr>
        <p:txBody>
          <a:bodyPr>
            <a:normAutofit/>
          </a:bodyPr>
          <a:lstStyle/>
          <a:p>
            <a:r>
              <a:rPr lang="en-US" altLang="zh-CN" sz="2800" b="1" spc="-5" dirty="0"/>
              <a:t>Electricity: Transitioning to Renewables</a:t>
            </a:r>
            <a:endParaRPr lang="zh-CN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11528-4F3B-473B-A0FD-81D9ECF93B33}"/>
              </a:ext>
            </a:extLst>
          </p:cNvPr>
          <p:cNvSpPr txBox="1"/>
          <p:nvPr/>
        </p:nvSpPr>
        <p:spPr>
          <a:xfrm>
            <a:off x="374894" y="1034287"/>
            <a:ext cx="83942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Bookman Old Style" panose="02050604050505020204" pitchFamily="18" charset="0"/>
              </a:rPr>
              <a:t>Establishing specific renewable resource goals with deadlines such a the E.U. Renewable Energy Directive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Bookman Old Style" panose="02050604050505020204" pitchFamily="18" charset="0"/>
              </a:rPr>
              <a:t>Subsidizing investment via tax code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Bookman Old Style" panose="02050604050505020204" pitchFamily="18" charset="0"/>
              </a:rPr>
              <a:t>Production or investment tax credits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Bookman Old Style" panose="02050604050505020204" pitchFamily="18" charset="0"/>
              </a:rPr>
              <a:t>Combining Renewable Portfolio Standard (RPS) with Renewable energy Credits (RECs)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Bookman Old Style" panose="02050604050505020204" pitchFamily="18" charset="0"/>
              </a:rPr>
              <a:t>RPSs stipulate a minimum percentage of the total electricity that must be generated from specified renewable sources such as wind or solar.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Bookman Old Style" panose="02050604050505020204" pitchFamily="18" charset="0"/>
              </a:rPr>
              <a:t>An independent generator of electricity can sell the renewable energy credit (REC) that turns the environmental attributes into a legally recognized form of property.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Bookman Old Style" panose="02050604050505020204" pitchFamily="18" charset="0"/>
              </a:rPr>
              <a:t>Feed-in tariff</a:t>
            </a:r>
          </a:p>
        </p:txBody>
      </p:sp>
    </p:spTree>
    <p:extLst>
      <p:ext uri="{BB962C8B-B14F-4D97-AF65-F5344CB8AC3E}">
        <p14:creationId xmlns:p14="http://schemas.microsoft.com/office/powerpoint/2010/main" val="235399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572" y="77095"/>
            <a:ext cx="7886700" cy="1047650"/>
          </a:xfrm>
        </p:spPr>
        <p:txBody>
          <a:bodyPr>
            <a:normAutofit/>
          </a:bodyPr>
          <a:lstStyle/>
          <a:p>
            <a:r>
              <a:rPr lang="en-US" altLang="zh-CN" sz="2800" b="1" spc="-5" dirty="0"/>
              <a:t>Electricity: Transitioning to Renewables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980728"/>
            <a:ext cx="8208912" cy="9361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sz="2000" b="1" dirty="0"/>
              <a:t>The feed-in tariff, heavily used in Europe, determines the prices received by anyone who installs qualified renewable capacity that sells electricity to the grid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B8AEC-EFFF-4904-B1B1-494ADCDD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28378"/>
            <a:ext cx="8352928" cy="44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Energy Efficiency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marL="184150" marR="5080" indent="0" algn="just">
              <a:spcBef>
                <a:spcPts val="95"/>
              </a:spcBef>
              <a:buNone/>
              <a:tabLst>
                <a:tab pos="356235" algn="l"/>
              </a:tabLst>
            </a:pPr>
            <a:r>
              <a:rPr lang="en-US" altLang="zh-CN" sz="2800" b="1" spc="-5" dirty="0">
                <a:cs typeface="Verdana"/>
              </a:rPr>
              <a:t>An activity is said to be energy efficient if </a:t>
            </a:r>
            <a:r>
              <a:rPr lang="en-US" altLang="zh-CN" sz="2800" b="1" spc="-10" dirty="0">
                <a:cs typeface="Verdana"/>
              </a:rPr>
              <a:t>it </a:t>
            </a:r>
            <a:r>
              <a:rPr lang="en-US" altLang="zh-CN" sz="2800" b="1" spc="-5" dirty="0">
                <a:cs typeface="Verdana"/>
              </a:rPr>
              <a:t>is </a:t>
            </a:r>
            <a:r>
              <a:rPr lang="en-US" altLang="zh-CN" sz="2800" b="1" spc="-10" dirty="0">
                <a:cs typeface="Verdana"/>
              </a:rPr>
              <a:t>produced </a:t>
            </a:r>
            <a:r>
              <a:rPr lang="en-US" altLang="zh-CN" sz="2800" b="1" spc="-5" dirty="0">
                <a:cs typeface="Verdana"/>
              </a:rPr>
              <a:t>with the minimum amount of  energy </a:t>
            </a:r>
            <a:r>
              <a:rPr lang="en-US" altLang="zh-CN" sz="2800" b="1" spc="-10" dirty="0">
                <a:cs typeface="Verdana"/>
              </a:rPr>
              <a:t>input necessary </a:t>
            </a:r>
            <a:r>
              <a:rPr lang="en-US" altLang="zh-CN" sz="2800" b="1" spc="-5" dirty="0">
                <a:cs typeface="Verdana"/>
              </a:rPr>
              <a:t>to </a:t>
            </a:r>
            <a:r>
              <a:rPr lang="en-US" altLang="zh-CN" sz="2800" b="1" spc="-10" dirty="0">
                <a:cs typeface="Verdana"/>
              </a:rPr>
              <a:t>produce </a:t>
            </a:r>
            <a:r>
              <a:rPr lang="en-US" altLang="zh-CN" sz="2800" b="1" spc="-5" dirty="0">
                <a:cs typeface="Verdana"/>
              </a:rPr>
              <a:t>a </a:t>
            </a:r>
            <a:r>
              <a:rPr lang="en-US" altLang="zh-CN" sz="2800" b="1" spc="-10" dirty="0">
                <a:cs typeface="Verdana"/>
              </a:rPr>
              <a:t>given level of that</a:t>
            </a:r>
            <a:r>
              <a:rPr lang="en-US" altLang="zh-CN" sz="2800" b="1" spc="25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activity.</a:t>
            </a:r>
          </a:p>
          <a:p>
            <a:pPr marL="184150" marR="5080" indent="0" algn="just">
              <a:spcBef>
                <a:spcPts val="95"/>
              </a:spcBef>
              <a:buNone/>
              <a:tabLst>
                <a:tab pos="356235" algn="l"/>
              </a:tabLst>
            </a:pPr>
            <a:endParaRPr lang="en-US" altLang="zh-CN" sz="2800" b="1" dirty="0">
              <a:cs typeface="Verdana"/>
            </a:endParaRPr>
          </a:p>
          <a:p>
            <a:pPr marL="756285" lvl="1" indent="-286385" algn="just">
              <a:spcBef>
                <a:spcPts val="585"/>
              </a:spcBef>
              <a:tabLst>
                <a:tab pos="756920" algn="l"/>
              </a:tabLst>
            </a:pPr>
            <a:r>
              <a:rPr lang="en-US" altLang="zh-CN" sz="2800" b="1" spc="-5" dirty="0">
                <a:cs typeface="Verdana"/>
              </a:rPr>
              <a:t>Government intervention </a:t>
            </a:r>
            <a:r>
              <a:rPr lang="en-US" altLang="zh-CN" sz="2800" b="1" dirty="0">
                <a:cs typeface="Verdana"/>
              </a:rPr>
              <a:t>and</a:t>
            </a:r>
            <a:r>
              <a:rPr lang="en-US" altLang="zh-CN" sz="2800" b="1" spc="75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externalities</a:t>
            </a:r>
            <a:endParaRPr lang="en-US" altLang="zh-CN" sz="2800" b="1" dirty="0">
              <a:cs typeface="Verdana"/>
            </a:endParaRPr>
          </a:p>
          <a:p>
            <a:pPr marL="756285" lvl="1" indent="-286385" algn="just">
              <a:spcBef>
                <a:spcPts val="575"/>
              </a:spcBef>
              <a:tabLst>
                <a:tab pos="756920" algn="l"/>
              </a:tabLst>
            </a:pPr>
            <a:r>
              <a:rPr lang="en-US" altLang="zh-CN" sz="2800" b="1" spc="-5" dirty="0">
                <a:cs typeface="Verdana"/>
              </a:rPr>
              <a:t>Forward Capacity</a:t>
            </a:r>
            <a:r>
              <a:rPr lang="en-US" altLang="zh-CN" sz="2800" b="1" spc="25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Market</a:t>
            </a:r>
            <a:endParaRPr lang="en-US" altLang="zh-CN" sz="2800" b="1" dirty="0">
              <a:cs typeface="Verdana"/>
            </a:endParaRPr>
          </a:p>
          <a:p>
            <a:pPr marL="1155700" marR="113030" lvl="2" algn="just">
              <a:spcBef>
                <a:spcPts val="525"/>
              </a:spcBef>
              <a:tabLst>
                <a:tab pos="1156335" algn="l"/>
              </a:tabLst>
            </a:pPr>
            <a:r>
              <a:rPr lang="en-US" altLang="zh-CN" sz="2800" b="1" spc="-5" dirty="0">
                <a:cs typeface="Verdana"/>
              </a:rPr>
              <a:t>It uses market forces to facilitate </a:t>
            </a:r>
            <a:r>
              <a:rPr lang="en-US" altLang="zh-CN" sz="2800" b="1" spc="-10" dirty="0">
                <a:cs typeface="Verdana"/>
              </a:rPr>
              <a:t>the planning </a:t>
            </a:r>
            <a:r>
              <a:rPr lang="en-US" altLang="zh-CN" sz="2800" b="1" spc="-5" dirty="0">
                <a:cs typeface="Verdana"/>
              </a:rPr>
              <a:t>of  future electric capacity </a:t>
            </a:r>
            <a:r>
              <a:rPr lang="en-US" altLang="zh-CN" sz="2800" b="1" spc="-10" dirty="0">
                <a:cs typeface="Verdana"/>
              </a:rPr>
              <a:t>investment </a:t>
            </a:r>
            <a:r>
              <a:rPr lang="en-US" altLang="zh-CN" sz="2800" b="1" spc="-5" dirty="0">
                <a:cs typeface="Verdana"/>
              </a:rPr>
              <a:t>by</a:t>
            </a:r>
            <a:r>
              <a:rPr lang="en-US" altLang="zh-CN" sz="2800" b="1" spc="60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entities.</a:t>
            </a:r>
          </a:p>
          <a:p>
            <a:pPr marL="1155700" marR="113030" lvl="2" algn="just">
              <a:spcBef>
                <a:spcPts val="525"/>
              </a:spcBef>
              <a:tabLst>
                <a:tab pos="1156335" algn="l"/>
              </a:tabLst>
            </a:pPr>
            <a:endParaRPr lang="en-US" altLang="zh-CN" sz="2800" b="1" spc="-5" dirty="0">
              <a:cs typeface="Verdana"/>
            </a:endParaRPr>
          </a:p>
          <a:p>
            <a:pPr marL="1155700" marR="113030" lvl="2" algn="just">
              <a:spcBef>
                <a:spcPts val="525"/>
              </a:spcBef>
              <a:tabLst>
                <a:tab pos="1156335" algn="l"/>
              </a:tabLst>
            </a:pPr>
            <a:r>
              <a:rPr lang="en-US" altLang="zh-CN" sz="2800" b="1" dirty="0">
                <a:cs typeface="Verdana"/>
              </a:rPr>
              <a:t>A forward capacity market is an administrative market run by a regional system operator who collects supply bids to meet planning targets for regional peak capacity needs, runs a competitive auction to establish capacity prices, and then procures capacity at the market clearing price to meet the resource adequacy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10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D8842-AA3A-4266-B44E-774622FA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908720"/>
            <a:ext cx="7848872" cy="550861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45077F8A-C12F-4107-B03B-F45773C6EAFD}"/>
              </a:ext>
            </a:extLst>
          </p:cNvPr>
          <p:cNvSpPr txBox="1">
            <a:spLocks/>
          </p:cNvSpPr>
          <p:nvPr/>
        </p:nvSpPr>
        <p:spPr>
          <a:xfrm>
            <a:off x="669378" y="204875"/>
            <a:ext cx="7886700" cy="4715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Energy Efficiency Transportation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664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289451"/>
          </a:xfrm>
        </p:spPr>
        <p:txBody>
          <a:bodyPr>
            <a:normAutofit/>
          </a:bodyPr>
          <a:lstStyle/>
          <a:p>
            <a:pPr marL="184150" indent="0" algn="just">
              <a:spcBef>
                <a:spcPts val="434"/>
              </a:spcBef>
              <a:buNone/>
              <a:tabLst>
                <a:tab pos="355600" algn="l"/>
              </a:tabLst>
            </a:pPr>
            <a:r>
              <a:rPr lang="en-US" altLang="zh-CN" sz="2800" b="1" spc="-5" dirty="0">
                <a:cs typeface="Verdana"/>
              </a:rPr>
              <a:t>Fracking </a:t>
            </a:r>
            <a:r>
              <a:rPr lang="en-US" altLang="zh-CN" sz="2800" b="1" spc="-10" dirty="0">
                <a:cs typeface="Verdana"/>
              </a:rPr>
              <a:t>(Hydraulic</a:t>
            </a:r>
            <a:r>
              <a:rPr lang="en-US" altLang="zh-CN" sz="2800" b="1" spc="85" dirty="0">
                <a:cs typeface="Verdana"/>
              </a:rPr>
              <a:t> </a:t>
            </a:r>
            <a:r>
              <a:rPr lang="en-US" altLang="zh-CN" sz="2800" b="1" spc="-10" dirty="0">
                <a:cs typeface="Verdana"/>
              </a:rPr>
              <a:t>fracturing)</a:t>
            </a:r>
          </a:p>
          <a:p>
            <a:pPr marL="413385" marR="5080" indent="-286385" algn="just">
              <a:spcBef>
                <a:spcPts val="580"/>
              </a:spcBef>
              <a:tabLst>
                <a:tab pos="756920" algn="l"/>
              </a:tabLst>
            </a:pPr>
            <a:r>
              <a:rPr lang="en-US" altLang="zh-CN" b="1" dirty="0">
                <a:cs typeface="Verdana"/>
              </a:rPr>
              <a:t>A </a:t>
            </a:r>
            <a:r>
              <a:rPr lang="en-US" altLang="zh-CN" b="1" spc="-5" dirty="0">
                <a:cs typeface="Verdana"/>
              </a:rPr>
              <a:t>form </a:t>
            </a:r>
            <a:r>
              <a:rPr lang="en-US" altLang="zh-CN" b="1" dirty="0">
                <a:cs typeface="Verdana"/>
              </a:rPr>
              <a:t>of </a:t>
            </a:r>
            <a:r>
              <a:rPr lang="en-US" altLang="zh-CN" b="1" spc="-5" dirty="0">
                <a:cs typeface="Verdana"/>
              </a:rPr>
              <a:t>technical progress that combines  horizontal drilling with </a:t>
            </a:r>
            <a:r>
              <a:rPr lang="en-US" altLang="zh-CN" b="1" dirty="0">
                <a:cs typeface="Verdana"/>
              </a:rPr>
              <a:t>an </a:t>
            </a:r>
            <a:r>
              <a:rPr lang="en-US" altLang="zh-CN" b="1" spc="-5" dirty="0">
                <a:cs typeface="Verdana"/>
              </a:rPr>
              <a:t>ability to fracture deep  </a:t>
            </a:r>
            <a:r>
              <a:rPr lang="en-US" altLang="zh-CN" b="1" dirty="0">
                <a:cs typeface="Verdana"/>
              </a:rPr>
              <a:t>shale </a:t>
            </a:r>
            <a:r>
              <a:rPr lang="en-US" altLang="zh-CN" b="1" spc="-5" dirty="0">
                <a:cs typeface="Verdana"/>
              </a:rPr>
              <a:t>deposits </a:t>
            </a:r>
            <a:r>
              <a:rPr lang="en-US" altLang="zh-CN" b="1" dirty="0">
                <a:cs typeface="Verdana"/>
              </a:rPr>
              <a:t>using a </a:t>
            </a:r>
            <a:r>
              <a:rPr lang="en-US" altLang="zh-CN" b="1" spc="-5" dirty="0">
                <a:cs typeface="Verdana"/>
              </a:rPr>
              <a:t>mixture </a:t>
            </a:r>
            <a:r>
              <a:rPr lang="en-US" altLang="zh-CN" b="1" dirty="0">
                <a:cs typeface="Verdana"/>
              </a:rPr>
              <a:t>of high </a:t>
            </a:r>
            <a:r>
              <a:rPr lang="en-US" altLang="zh-CN" b="1" spc="-5" dirty="0">
                <a:cs typeface="Verdana"/>
              </a:rPr>
              <a:t>pressure  water, sand, </a:t>
            </a:r>
            <a:r>
              <a:rPr lang="en-US" altLang="zh-CN" b="1" dirty="0">
                <a:cs typeface="Verdana"/>
              </a:rPr>
              <a:t>and</a:t>
            </a:r>
            <a:r>
              <a:rPr lang="en-US" altLang="zh-CN" b="1" spc="25" dirty="0">
                <a:cs typeface="Verdana"/>
              </a:rPr>
              <a:t> </a:t>
            </a:r>
            <a:r>
              <a:rPr lang="en-US" altLang="zh-CN" b="1" dirty="0">
                <a:cs typeface="Verdana"/>
              </a:rPr>
              <a:t>chemicals.</a:t>
            </a:r>
          </a:p>
          <a:p>
            <a:pPr marL="812800" lvl="1" algn="just">
              <a:spcBef>
                <a:spcPts val="260"/>
              </a:spcBef>
              <a:tabLst>
                <a:tab pos="1156335" algn="l"/>
              </a:tabLst>
            </a:pPr>
            <a:r>
              <a:rPr lang="en-US" altLang="zh-CN" b="1" spc="-5" dirty="0">
                <a:cs typeface="Verdana"/>
              </a:rPr>
              <a:t>It releases </a:t>
            </a:r>
            <a:r>
              <a:rPr lang="en-US" altLang="zh-CN" b="1" spc="-10" dirty="0">
                <a:cs typeface="Verdana"/>
              </a:rPr>
              <a:t>large quantities </a:t>
            </a:r>
            <a:r>
              <a:rPr lang="en-US" altLang="zh-CN" b="1" spc="-5" dirty="0">
                <a:cs typeface="Verdana"/>
              </a:rPr>
              <a:t>of natural</a:t>
            </a:r>
            <a:r>
              <a:rPr lang="en-US" altLang="zh-CN" b="1" spc="75" dirty="0">
                <a:cs typeface="Verdana"/>
              </a:rPr>
              <a:t> </a:t>
            </a:r>
            <a:r>
              <a:rPr lang="en-US" altLang="zh-CN" b="1" spc="-10" dirty="0">
                <a:cs typeface="Verdana"/>
              </a:rPr>
              <a:t>gas.</a:t>
            </a:r>
            <a:endParaRPr lang="en-US" altLang="zh-CN" b="1" dirty="0">
              <a:cs typeface="Verdana"/>
            </a:endParaRPr>
          </a:p>
          <a:p>
            <a:pPr marL="812800" lvl="1" algn="just">
              <a:spcBef>
                <a:spcPts val="265"/>
              </a:spcBef>
              <a:tabLst>
                <a:tab pos="1156335" algn="l"/>
              </a:tabLst>
            </a:pPr>
            <a:r>
              <a:rPr lang="en-US" altLang="zh-CN" b="1" spc="-5" dirty="0">
                <a:cs typeface="Verdana"/>
              </a:rPr>
              <a:t>It costs</a:t>
            </a:r>
            <a:r>
              <a:rPr lang="en-US" altLang="zh-CN" b="1" spc="15" dirty="0">
                <a:cs typeface="Verdana"/>
              </a:rPr>
              <a:t> </a:t>
            </a:r>
            <a:r>
              <a:rPr lang="en-US" altLang="zh-CN" b="1" spc="-10" dirty="0">
                <a:cs typeface="Verdana"/>
              </a:rPr>
              <a:t>less.</a:t>
            </a:r>
            <a:endParaRPr lang="en-US" altLang="zh-CN" b="1" dirty="0">
              <a:cs typeface="Verdana"/>
            </a:endParaRPr>
          </a:p>
          <a:p>
            <a:pPr marL="812800" lvl="1" algn="just">
              <a:spcBef>
                <a:spcPts val="265"/>
              </a:spcBef>
              <a:tabLst>
                <a:tab pos="1156335" algn="l"/>
              </a:tabLst>
            </a:pPr>
            <a:r>
              <a:rPr lang="en-US" altLang="zh-CN" b="1" spc="-5" dirty="0">
                <a:cs typeface="Verdana"/>
              </a:rPr>
              <a:t>It also </a:t>
            </a:r>
            <a:r>
              <a:rPr lang="en-US" altLang="zh-CN" b="1" spc="-10" dirty="0">
                <a:cs typeface="Verdana"/>
              </a:rPr>
              <a:t>brings </a:t>
            </a:r>
            <a:r>
              <a:rPr lang="en-US" altLang="zh-CN" b="1" spc="-5" dirty="0">
                <a:cs typeface="Verdana"/>
              </a:rPr>
              <a:t>some</a:t>
            </a:r>
            <a:r>
              <a:rPr lang="en-US" altLang="zh-CN" b="1" spc="50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controversy.</a:t>
            </a:r>
            <a:endParaRPr lang="en-US" altLang="zh-CN" b="1" dirty="0">
              <a:cs typeface="Verdana"/>
            </a:endParaRPr>
          </a:p>
          <a:p>
            <a:pPr algn="just"/>
            <a:endParaRPr lang="zh-CN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1F51A-0D81-4026-A05B-F0637ADB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89040"/>
            <a:ext cx="7272808" cy="26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CA99A-E4E8-456E-A874-605A08CA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971"/>
            <a:ext cx="8712968" cy="60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6EEF5-4772-47A7-8CF8-8EC31F53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332656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5E11A-A774-4470-8A86-40D1F41C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136904" cy="5688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C6A10C-10F2-4AC6-92D6-4D9BC342A9CB}"/>
              </a:ext>
            </a:extLst>
          </p:cNvPr>
          <p:cNvSpPr/>
          <p:nvPr/>
        </p:nvSpPr>
        <p:spPr>
          <a:xfrm>
            <a:off x="932157" y="255078"/>
            <a:ext cx="7351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Principle of Hydroelectric Power Plant</a:t>
            </a:r>
          </a:p>
        </p:txBody>
      </p:sp>
    </p:spTree>
    <p:extLst>
      <p:ext uri="{BB962C8B-B14F-4D97-AF65-F5344CB8AC3E}">
        <p14:creationId xmlns:p14="http://schemas.microsoft.com/office/powerpoint/2010/main" val="187252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7F981-31DF-44BE-8FA6-88B5D0A8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12968" cy="5544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94D1-3EF5-4945-9A7F-18DF8638D6D5}"/>
              </a:ext>
            </a:extLst>
          </p:cNvPr>
          <p:cNvSpPr/>
          <p:nvPr/>
        </p:nvSpPr>
        <p:spPr>
          <a:xfrm>
            <a:off x="2699792" y="260648"/>
            <a:ext cx="4047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Photovoltaic System</a:t>
            </a:r>
          </a:p>
        </p:txBody>
      </p:sp>
    </p:spTree>
    <p:extLst>
      <p:ext uri="{BB962C8B-B14F-4D97-AF65-F5344CB8AC3E}">
        <p14:creationId xmlns:p14="http://schemas.microsoft.com/office/powerpoint/2010/main" val="67029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39C7F3-14B7-4A09-ACCA-D9834F80F94F}"/>
              </a:ext>
            </a:extLst>
          </p:cNvPr>
          <p:cNvSpPr/>
          <p:nvPr/>
        </p:nvSpPr>
        <p:spPr>
          <a:xfrm>
            <a:off x="611560" y="197904"/>
            <a:ext cx="813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ookman Old Style" panose="02050604050505020204" pitchFamily="18" charset="0"/>
              </a:rPr>
              <a:t>Crude Oil Prices - 70 Year Historical Chart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2FC91-9AEB-4BCB-8DF0-6717B5FD3676}"/>
              </a:ext>
            </a:extLst>
          </p:cNvPr>
          <p:cNvSpPr/>
          <p:nvPr/>
        </p:nvSpPr>
        <p:spPr>
          <a:xfrm>
            <a:off x="718228" y="621166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https://www.macrotrends.net/1369/crude-oil-price-history-chart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255F3-1361-48D5-9DAC-4CC54F4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0" y="721124"/>
            <a:ext cx="8785140" cy="54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F8DFA-385A-4D71-A936-43EE3728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20880" cy="5673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643C37-3667-4E0C-915E-E4D6752CA2D8}"/>
              </a:ext>
            </a:extLst>
          </p:cNvPr>
          <p:cNvSpPr/>
          <p:nvPr/>
        </p:nvSpPr>
        <p:spPr>
          <a:xfrm>
            <a:off x="1495356" y="158643"/>
            <a:ext cx="615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4150" indent="0" algn="just">
              <a:spcBef>
                <a:spcPts val="434"/>
              </a:spcBef>
              <a:buNone/>
              <a:tabLst>
                <a:tab pos="355600" algn="l"/>
              </a:tabLst>
            </a:pPr>
            <a:r>
              <a:rPr lang="en-US" altLang="zh-CN" sz="2800" b="1" spc="-5" dirty="0">
                <a:solidFill>
                  <a:srgbClr val="FF0000"/>
                </a:solidFill>
                <a:latin typeface="Bookman Old Style" panose="02050604050505020204" pitchFamily="18" charset="0"/>
                <a:cs typeface="Verdana"/>
              </a:rPr>
              <a:t>Fracking </a:t>
            </a:r>
            <a:r>
              <a:rPr lang="en-US" altLang="zh-CN" sz="2800" b="1" spc="-10" dirty="0">
                <a:solidFill>
                  <a:srgbClr val="FF0000"/>
                </a:solidFill>
                <a:latin typeface="Bookman Old Style" panose="02050604050505020204" pitchFamily="18" charset="0"/>
                <a:cs typeface="Verdana"/>
              </a:rPr>
              <a:t>(Hydraulic</a:t>
            </a:r>
            <a:r>
              <a:rPr lang="en-US" altLang="zh-CN" sz="2800" b="1" spc="85" dirty="0">
                <a:solidFill>
                  <a:srgbClr val="FF0000"/>
                </a:solidFill>
                <a:latin typeface="Bookman Old Style" panose="02050604050505020204" pitchFamily="18" charset="0"/>
                <a:cs typeface="Verdana"/>
              </a:rPr>
              <a:t> </a:t>
            </a:r>
            <a:r>
              <a:rPr lang="en-US" altLang="zh-CN" sz="2800" b="1" spc="-10" dirty="0">
                <a:solidFill>
                  <a:srgbClr val="FF0000"/>
                </a:solidFill>
                <a:latin typeface="Bookman Old Style" panose="02050604050505020204" pitchFamily="18" charset="0"/>
                <a:cs typeface="Verdana"/>
              </a:rPr>
              <a:t>fracturing)</a:t>
            </a:r>
          </a:p>
        </p:txBody>
      </p:sp>
    </p:spTree>
    <p:extLst>
      <p:ext uri="{BB962C8B-B14F-4D97-AF65-F5344CB8AC3E}">
        <p14:creationId xmlns:p14="http://schemas.microsoft.com/office/powerpoint/2010/main" val="174434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en-US" altLang="zh-CN" sz="3200" b="1" spc="-5" dirty="0"/>
              <a:t>Oil: </a:t>
            </a:r>
            <a:r>
              <a:rPr lang="en-US" altLang="zh-CN" sz="3200" b="1" dirty="0"/>
              <a:t>The Cartel</a:t>
            </a:r>
            <a:r>
              <a:rPr lang="en-US" altLang="zh-CN" sz="3200" b="1" spc="-30" dirty="0"/>
              <a:t> </a:t>
            </a:r>
            <a:r>
              <a:rPr lang="en-US" altLang="zh-CN" sz="3200" b="1" dirty="0"/>
              <a:t>Problem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/>
          </a:bodyPr>
          <a:lstStyle/>
          <a:p>
            <a:pPr marL="355600" marR="129539" algn="just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altLang="zh-CN" b="1" spc="-5" dirty="0">
                <a:cs typeface="Verdana"/>
              </a:rPr>
              <a:t>The </a:t>
            </a:r>
            <a:r>
              <a:rPr lang="en-US" altLang="zh-CN" b="1" dirty="0">
                <a:cs typeface="Verdana"/>
              </a:rPr>
              <a:t>member </a:t>
            </a:r>
            <a:r>
              <a:rPr lang="en-US" altLang="zh-CN" b="1" spc="-5" dirty="0">
                <a:cs typeface="Verdana"/>
              </a:rPr>
              <a:t>countries </a:t>
            </a:r>
            <a:r>
              <a:rPr lang="en-US" altLang="zh-CN" b="1" dirty="0">
                <a:cs typeface="Verdana"/>
              </a:rPr>
              <a:t>of </a:t>
            </a:r>
            <a:r>
              <a:rPr lang="en-US" altLang="zh-CN" b="1" spc="-5" dirty="0">
                <a:cs typeface="Verdana"/>
              </a:rPr>
              <a:t>the international cartel  </a:t>
            </a:r>
            <a:r>
              <a:rPr lang="en-US" altLang="zh-CN" b="1" dirty="0">
                <a:cs typeface="Verdana"/>
              </a:rPr>
              <a:t>called </a:t>
            </a:r>
            <a:r>
              <a:rPr lang="en-US" altLang="zh-CN" b="1" spc="-5" dirty="0">
                <a:cs typeface="Verdana"/>
              </a:rPr>
              <a:t>the Organization </a:t>
            </a:r>
            <a:r>
              <a:rPr lang="en-US" altLang="zh-CN" b="1" dirty="0">
                <a:cs typeface="Verdana"/>
              </a:rPr>
              <a:t>of </a:t>
            </a:r>
            <a:r>
              <a:rPr lang="en-US" altLang="zh-CN" b="1" spc="-5" dirty="0">
                <a:cs typeface="Verdana"/>
              </a:rPr>
              <a:t>Petroleum </a:t>
            </a:r>
            <a:r>
              <a:rPr lang="en-US" altLang="zh-CN" b="1" spc="-10" dirty="0">
                <a:cs typeface="Verdana"/>
              </a:rPr>
              <a:t>Exporting  </a:t>
            </a:r>
            <a:r>
              <a:rPr lang="en-US" altLang="zh-CN" b="1" spc="-5" dirty="0">
                <a:cs typeface="Verdana"/>
              </a:rPr>
              <a:t>Countries (OPEC) collude in order to </a:t>
            </a:r>
            <a:r>
              <a:rPr lang="en-US" altLang="zh-CN" b="1" dirty="0">
                <a:cs typeface="Verdana"/>
              </a:rPr>
              <a:t>gain monopoly</a:t>
            </a:r>
            <a:r>
              <a:rPr lang="en-US" altLang="zh-CN" b="1" spc="30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power.</a:t>
            </a:r>
          </a:p>
          <a:p>
            <a:pPr marL="355600" marR="129539" algn="just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altLang="zh-CN" b="1" dirty="0">
              <a:cs typeface="Verdana"/>
            </a:endParaRPr>
          </a:p>
          <a:p>
            <a:pPr marL="355600" algn="just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altLang="zh-CN" b="1" spc="-5" dirty="0">
                <a:cs typeface="Verdana"/>
              </a:rPr>
              <a:t>Effective cartelization </a:t>
            </a:r>
            <a:r>
              <a:rPr lang="en-US" altLang="zh-CN" b="1" dirty="0">
                <a:cs typeface="Verdana"/>
              </a:rPr>
              <a:t>needs </a:t>
            </a:r>
            <a:r>
              <a:rPr lang="en-US" altLang="zh-CN" b="1" spc="-5" dirty="0">
                <a:cs typeface="Verdana"/>
              </a:rPr>
              <a:t>to</a:t>
            </a:r>
            <a:r>
              <a:rPr lang="en-US" altLang="zh-CN" b="1" spc="75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consider:</a:t>
            </a:r>
            <a:endParaRPr lang="en-US" altLang="zh-CN" b="1" dirty="0">
              <a:cs typeface="Verdana"/>
            </a:endParaRPr>
          </a:p>
          <a:p>
            <a:pPr marL="756285" lvl="1" indent="-286385" algn="just">
              <a:spcBef>
                <a:spcPts val="580"/>
              </a:spcBef>
              <a:tabLst>
                <a:tab pos="756920" algn="l"/>
              </a:tabLst>
            </a:pPr>
            <a:r>
              <a:rPr lang="en-US" altLang="zh-CN" b="1" spc="-5" dirty="0">
                <a:cs typeface="Verdana"/>
              </a:rPr>
              <a:t>Price </a:t>
            </a:r>
            <a:r>
              <a:rPr lang="en-US" altLang="zh-CN" b="1" dirty="0">
                <a:cs typeface="Verdana"/>
              </a:rPr>
              <a:t>elasticity of</a:t>
            </a:r>
            <a:r>
              <a:rPr lang="en-US" altLang="zh-CN" b="1" spc="25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demand</a:t>
            </a:r>
            <a:endParaRPr lang="en-US" altLang="zh-CN" b="1" dirty="0">
              <a:cs typeface="Verdana"/>
            </a:endParaRPr>
          </a:p>
          <a:p>
            <a:pPr marL="756285" lvl="1" indent="-286385" algn="just">
              <a:spcBef>
                <a:spcPts val="575"/>
              </a:spcBef>
              <a:tabLst>
                <a:tab pos="756920" algn="l"/>
              </a:tabLst>
            </a:pPr>
            <a:r>
              <a:rPr lang="en-US" altLang="zh-CN" b="1" dirty="0">
                <a:cs typeface="Verdana"/>
              </a:rPr>
              <a:t>Income elasticity of</a:t>
            </a:r>
            <a:r>
              <a:rPr lang="en-US" altLang="zh-CN" b="1" spc="35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demand</a:t>
            </a:r>
            <a:endParaRPr lang="en-US" altLang="zh-CN" b="1" dirty="0">
              <a:cs typeface="Verdana"/>
            </a:endParaRPr>
          </a:p>
          <a:p>
            <a:pPr marL="756285" lvl="1" indent="-286385" algn="just">
              <a:spcBef>
                <a:spcPts val="580"/>
              </a:spcBef>
              <a:tabLst>
                <a:tab pos="756920" algn="l"/>
              </a:tabLst>
            </a:pPr>
            <a:r>
              <a:rPr lang="en-US" altLang="zh-CN" b="1" spc="-5" dirty="0">
                <a:cs typeface="Verdana"/>
              </a:rPr>
              <a:t>Supply responsiveness </a:t>
            </a:r>
            <a:r>
              <a:rPr lang="en-US" altLang="zh-CN" b="1" dirty="0">
                <a:cs typeface="Verdana"/>
              </a:rPr>
              <a:t>of </a:t>
            </a:r>
            <a:r>
              <a:rPr lang="en-US" altLang="zh-CN" b="1" spc="-5" dirty="0">
                <a:cs typeface="Verdana"/>
              </a:rPr>
              <a:t>non-cartel</a:t>
            </a:r>
            <a:r>
              <a:rPr lang="en-US" altLang="zh-CN" b="1" spc="100" dirty="0">
                <a:cs typeface="Verdana"/>
              </a:rPr>
              <a:t> </a:t>
            </a:r>
            <a:r>
              <a:rPr lang="en-US" altLang="zh-CN" b="1" spc="-5" dirty="0">
                <a:cs typeface="Verdana"/>
              </a:rPr>
              <a:t>producers</a:t>
            </a:r>
            <a:endParaRPr lang="en-US" altLang="zh-CN" b="1" dirty="0">
              <a:cs typeface="Verdana"/>
            </a:endParaRPr>
          </a:p>
          <a:p>
            <a:pPr marL="756285" lvl="1" indent="-286385" algn="just">
              <a:spcBef>
                <a:spcPts val="575"/>
              </a:spcBef>
              <a:tabLst>
                <a:tab pos="756920" algn="l"/>
              </a:tabLst>
            </a:pPr>
            <a:r>
              <a:rPr lang="en-US" altLang="zh-CN" b="1" spc="-5" dirty="0">
                <a:cs typeface="Verdana"/>
              </a:rPr>
              <a:t>Compatibility </a:t>
            </a:r>
            <a:r>
              <a:rPr lang="en-US" altLang="zh-CN" b="1" dirty="0">
                <a:cs typeface="Verdana"/>
              </a:rPr>
              <a:t>among </a:t>
            </a:r>
            <a:r>
              <a:rPr lang="en-US" altLang="zh-CN" b="1" spc="-5" dirty="0">
                <a:cs typeface="Verdana"/>
              </a:rPr>
              <a:t>members </a:t>
            </a:r>
            <a:r>
              <a:rPr lang="en-US" altLang="zh-CN" b="1" dirty="0">
                <a:cs typeface="Verdana"/>
              </a:rPr>
              <a:t>of </a:t>
            </a:r>
            <a:r>
              <a:rPr lang="en-US" altLang="zh-CN" b="1" spc="-5" dirty="0">
                <a:cs typeface="Verdana"/>
              </a:rPr>
              <a:t>the</a:t>
            </a:r>
            <a:r>
              <a:rPr lang="en-US" altLang="zh-CN" b="1" spc="50" dirty="0">
                <a:cs typeface="Verdana"/>
              </a:rPr>
              <a:t> </a:t>
            </a:r>
            <a:r>
              <a:rPr lang="en-US" altLang="zh-CN" b="1" dirty="0">
                <a:cs typeface="Verdana"/>
              </a:rPr>
              <a:t>cartel.</a:t>
            </a:r>
          </a:p>
          <a:p>
            <a:pPr algn="just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330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8603"/>
            <a:ext cx="7886700" cy="759618"/>
          </a:xfrm>
        </p:spPr>
        <p:txBody>
          <a:bodyPr>
            <a:normAutofit/>
          </a:bodyPr>
          <a:lstStyle/>
          <a:p>
            <a:r>
              <a:rPr lang="en-US" altLang="zh-CN" sz="3200" b="1" spc="-5" dirty="0"/>
              <a:t>Oil: </a:t>
            </a:r>
            <a:r>
              <a:rPr lang="en-US" altLang="zh-CN" sz="3200" b="1" dirty="0"/>
              <a:t>The Cartel</a:t>
            </a:r>
            <a:r>
              <a:rPr lang="en-US" altLang="zh-CN" sz="3200" b="1" spc="-30" dirty="0"/>
              <a:t> </a:t>
            </a:r>
            <a:r>
              <a:rPr lang="en-US" altLang="zh-CN" sz="3200" b="1" dirty="0"/>
              <a:t>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008221"/>
            <a:ext cx="8712968" cy="5496693"/>
          </a:xfrm>
        </p:spPr>
        <p:txBody>
          <a:bodyPr>
            <a:normAutofit fontScale="85000" lnSpcReduction="10000"/>
          </a:bodyPr>
          <a:lstStyle/>
          <a:p>
            <a:pPr marL="355600" algn="just">
              <a:lnSpc>
                <a:spcPct val="110000"/>
              </a:lnSpc>
              <a:tabLst>
                <a:tab pos="355600" algn="l"/>
              </a:tabLst>
            </a:pPr>
            <a:r>
              <a:rPr lang="en-US" altLang="zh-CN" sz="2600" b="1" spc="-10" dirty="0">
                <a:cs typeface="Verdana"/>
              </a:rPr>
              <a:t>Price </a:t>
            </a:r>
            <a:r>
              <a:rPr lang="en-US" altLang="zh-CN" sz="2600" b="1" spc="-5" dirty="0">
                <a:cs typeface="Verdana"/>
              </a:rPr>
              <a:t>Elasticity of</a:t>
            </a:r>
            <a:r>
              <a:rPr lang="en-US" altLang="zh-CN" sz="2600" b="1" spc="25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Demand</a:t>
            </a:r>
            <a:endParaRPr lang="en-US" altLang="zh-CN" sz="2600" b="1" dirty="0">
              <a:cs typeface="Verdana"/>
            </a:endParaRPr>
          </a:p>
          <a:p>
            <a:pPr marL="756285" marR="367665" lvl="1" indent="-286385" algn="just">
              <a:lnSpc>
                <a:spcPct val="11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The lower </a:t>
            </a:r>
            <a:r>
              <a:rPr lang="en-US" altLang="zh-CN" sz="2600" b="1" dirty="0">
                <a:cs typeface="Verdana"/>
              </a:rPr>
              <a:t>the </a:t>
            </a:r>
            <a:r>
              <a:rPr lang="en-US" altLang="zh-CN" sz="2600" b="1" spc="-5" dirty="0">
                <a:cs typeface="Verdana"/>
              </a:rPr>
              <a:t>price elasticity </a:t>
            </a:r>
            <a:r>
              <a:rPr lang="en-US" altLang="zh-CN" sz="2600" b="1" dirty="0">
                <a:cs typeface="Verdana"/>
              </a:rPr>
              <a:t>of </a:t>
            </a:r>
            <a:r>
              <a:rPr lang="en-US" altLang="zh-CN" sz="2600" b="1" spc="-5" dirty="0">
                <a:cs typeface="Verdana"/>
              </a:rPr>
              <a:t>demand (in  </a:t>
            </a:r>
            <a:r>
              <a:rPr lang="en-US" altLang="zh-CN" sz="2600" b="1" dirty="0">
                <a:cs typeface="Verdana"/>
              </a:rPr>
              <a:t>absolute </a:t>
            </a:r>
            <a:r>
              <a:rPr lang="en-US" altLang="zh-CN" sz="2600" b="1" spc="-5" dirty="0">
                <a:cs typeface="Verdana"/>
              </a:rPr>
              <a:t>value), the larger the </a:t>
            </a:r>
            <a:r>
              <a:rPr lang="en-US" altLang="zh-CN" sz="2600" b="1" dirty="0">
                <a:cs typeface="Verdana"/>
              </a:rPr>
              <a:t>potential </a:t>
            </a:r>
            <a:r>
              <a:rPr lang="en-US" altLang="zh-CN" sz="2600" b="1" spc="-5" dirty="0">
                <a:cs typeface="Verdana"/>
              </a:rPr>
              <a:t>gains  from</a:t>
            </a:r>
            <a:r>
              <a:rPr lang="en-US" altLang="zh-CN" sz="2600" b="1" spc="25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cartelization.</a:t>
            </a:r>
            <a:endParaRPr lang="en-US" altLang="zh-CN" sz="2600" b="1" dirty="0">
              <a:cs typeface="Verdana"/>
            </a:endParaRPr>
          </a:p>
          <a:p>
            <a:pPr marL="756285" marR="5080" lvl="1" indent="-286385" algn="just">
              <a:lnSpc>
                <a:spcPct val="11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The price </a:t>
            </a:r>
            <a:r>
              <a:rPr lang="en-US" altLang="zh-CN" sz="2600" b="1" dirty="0">
                <a:cs typeface="Verdana"/>
              </a:rPr>
              <a:t>elasticity of </a:t>
            </a:r>
            <a:r>
              <a:rPr lang="en-US" altLang="zh-CN" sz="2600" b="1" spc="-5" dirty="0">
                <a:cs typeface="Verdana"/>
              </a:rPr>
              <a:t>demand depends </a:t>
            </a:r>
            <a:r>
              <a:rPr lang="en-US" altLang="zh-CN" sz="2600" b="1" dirty="0">
                <a:cs typeface="Verdana"/>
              </a:rPr>
              <a:t>on </a:t>
            </a:r>
            <a:r>
              <a:rPr lang="en-US" altLang="zh-CN" sz="2600" b="1" spc="-5" dirty="0">
                <a:cs typeface="Verdana"/>
              </a:rPr>
              <a:t>the  opportunities for conservation, </a:t>
            </a:r>
            <a:r>
              <a:rPr lang="en-US" altLang="zh-CN" sz="2600" b="1" dirty="0">
                <a:cs typeface="Verdana"/>
              </a:rPr>
              <a:t>as well </a:t>
            </a:r>
            <a:r>
              <a:rPr lang="en-US" altLang="zh-CN" sz="2600" b="1" spc="-5" dirty="0">
                <a:cs typeface="Verdana"/>
              </a:rPr>
              <a:t>as </a:t>
            </a:r>
            <a:r>
              <a:rPr lang="en-US" altLang="zh-CN" sz="2600" b="1" dirty="0">
                <a:cs typeface="Verdana"/>
              </a:rPr>
              <a:t>on </a:t>
            </a:r>
            <a:r>
              <a:rPr lang="en-US" altLang="zh-CN" sz="2600" b="1" spc="-5" dirty="0">
                <a:cs typeface="Verdana"/>
              </a:rPr>
              <a:t>the  availability </a:t>
            </a:r>
            <a:r>
              <a:rPr lang="en-US" altLang="zh-CN" sz="2600" b="1" dirty="0">
                <a:cs typeface="Verdana"/>
              </a:rPr>
              <a:t>of</a:t>
            </a:r>
            <a:r>
              <a:rPr lang="en-US" altLang="zh-CN" sz="2600" b="1" spc="25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substitutes.</a:t>
            </a:r>
          </a:p>
          <a:p>
            <a:pPr marL="756285" marR="5080" lvl="1" indent="-286385" algn="just">
              <a:lnSpc>
                <a:spcPct val="110000"/>
              </a:lnSpc>
              <a:tabLst>
                <a:tab pos="756920" algn="l"/>
              </a:tabLst>
            </a:pPr>
            <a:endParaRPr lang="en-US" altLang="zh-CN" sz="2600" b="1" spc="-5" dirty="0">
              <a:cs typeface="Verdana"/>
            </a:endParaRPr>
          </a:p>
          <a:p>
            <a:pPr marL="355600" algn="just">
              <a:lnSpc>
                <a:spcPct val="110000"/>
              </a:lnSpc>
              <a:tabLst>
                <a:tab pos="355600" algn="l"/>
              </a:tabLst>
            </a:pPr>
            <a:r>
              <a:rPr lang="en-US" altLang="zh-CN" sz="2600" b="1" spc="-10" dirty="0">
                <a:cs typeface="Verdana"/>
              </a:rPr>
              <a:t>Income Elasticity of Demand</a:t>
            </a:r>
            <a:endParaRPr lang="en-US" altLang="zh-CN" sz="2600" b="1" dirty="0">
              <a:cs typeface="Verdana"/>
            </a:endParaRPr>
          </a:p>
          <a:p>
            <a:pPr marL="756285" marR="367665" lvl="1" indent="-286385" algn="just">
              <a:lnSpc>
                <a:spcPct val="11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At constant prices, as income grows, demand for the cartels should grow.</a:t>
            </a:r>
            <a:endParaRPr lang="en-US" altLang="zh-CN" sz="2600" b="1" dirty="0">
              <a:cs typeface="Verdana"/>
            </a:endParaRPr>
          </a:p>
          <a:p>
            <a:pPr marL="756285" marR="5080" lvl="1" indent="-286385" algn="just">
              <a:lnSpc>
                <a:spcPct val="11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The income elasticity of demand is important, because it registers how sensitive demand is to the business cycle.</a:t>
            </a:r>
            <a:endParaRPr lang="en-US" altLang="zh-CN" sz="2600" b="1" dirty="0">
              <a:cs typeface="Verdana"/>
            </a:endParaRPr>
          </a:p>
          <a:p>
            <a:pPr marL="1155700" marR="324485" lvl="2" algn="just">
              <a:lnSpc>
                <a:spcPct val="110000"/>
              </a:lnSpc>
              <a:tabLst>
                <a:tab pos="1156335" algn="l"/>
              </a:tabLst>
            </a:pPr>
            <a:r>
              <a:rPr lang="en-US" altLang="zh-CN" sz="2600" b="1" spc="-10" dirty="0">
                <a:cs typeface="Verdana"/>
              </a:rPr>
              <a:t>Recessions </a:t>
            </a:r>
            <a:r>
              <a:rPr lang="en-US" altLang="zh-CN" sz="2600" b="1" spc="-5" dirty="0">
                <a:cs typeface="Verdana"/>
              </a:rPr>
              <a:t>can thus </a:t>
            </a:r>
            <a:r>
              <a:rPr lang="en-US" altLang="zh-CN" sz="2600" b="1" spc="-10" dirty="0">
                <a:cs typeface="Verdana"/>
              </a:rPr>
              <a:t>put pressure </a:t>
            </a:r>
            <a:r>
              <a:rPr lang="en-US" altLang="zh-CN" sz="2600" b="1" spc="-5" dirty="0">
                <a:cs typeface="Verdana"/>
              </a:rPr>
              <a:t>on </a:t>
            </a:r>
            <a:r>
              <a:rPr lang="en-US" altLang="zh-CN" sz="2600" b="1" spc="-10" dirty="0">
                <a:cs typeface="Verdana"/>
              </a:rPr>
              <a:t>the </a:t>
            </a:r>
            <a:r>
              <a:rPr lang="en-US" altLang="zh-CN" sz="2600" b="1" spc="-5" dirty="0">
                <a:cs typeface="Verdana"/>
              </a:rPr>
              <a:t>cartel and expansions are </a:t>
            </a:r>
            <a:r>
              <a:rPr lang="en-US" altLang="zh-CN" sz="2600" b="1" spc="-10" dirty="0">
                <a:cs typeface="Verdana"/>
              </a:rPr>
              <a:t>beneficial </a:t>
            </a:r>
            <a:r>
              <a:rPr lang="en-US" altLang="zh-CN" sz="2600" b="1" spc="-5" dirty="0">
                <a:cs typeface="Verdana"/>
              </a:rPr>
              <a:t>to </a:t>
            </a:r>
            <a:r>
              <a:rPr lang="en-US" altLang="zh-CN" sz="2600" b="1" spc="-10" dirty="0">
                <a:cs typeface="Verdana"/>
              </a:rPr>
              <a:t>the</a:t>
            </a:r>
            <a:r>
              <a:rPr lang="en-US" altLang="zh-CN" sz="2600" b="1" spc="80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cartel.</a:t>
            </a:r>
            <a:endParaRPr lang="en-US" altLang="zh-CN" sz="2600" b="1" dirty="0">
              <a:cs typeface="Verdana"/>
            </a:endParaRPr>
          </a:p>
          <a:p>
            <a:pPr marL="756285" marR="5080" lvl="1" indent="-286385" algn="just">
              <a:spcBef>
                <a:spcPts val="575"/>
              </a:spcBef>
              <a:tabLst>
                <a:tab pos="756920" algn="l"/>
              </a:tabLst>
            </a:pPr>
            <a:endParaRPr lang="en-US" altLang="zh-CN" dirty="0">
              <a:cs typeface="Verdana"/>
            </a:endParaRP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204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r>
              <a:rPr lang="en-US" altLang="zh-CN" sz="3200" b="1" spc="-5" dirty="0"/>
              <a:t>Oil: </a:t>
            </a:r>
            <a:r>
              <a:rPr lang="en-US" altLang="zh-CN" sz="3200" b="1" dirty="0"/>
              <a:t>The Cartel</a:t>
            </a:r>
            <a:r>
              <a:rPr lang="en-US" altLang="zh-CN" sz="3200" b="1" spc="-30" dirty="0"/>
              <a:t> </a:t>
            </a:r>
            <a:r>
              <a:rPr lang="en-US" altLang="zh-CN" sz="3200" b="1" dirty="0"/>
              <a:t>Problem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405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/>
              <a:t>Non-member  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The cartel must take non-members into account when setting prices (</a:t>
            </a:r>
            <a:r>
              <a:rPr lang="en-US" altLang="en-US" sz="2800" b="1" dirty="0" err="1"/>
              <a:t>Salant</a:t>
            </a:r>
            <a:r>
              <a:rPr lang="en-US" altLang="en-US" sz="2800" b="1" dirty="0"/>
              <a:t> 1976)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Example of the impact of the competitive fringe:</a:t>
            </a:r>
            <a:endParaRPr lang="en-US" altLang="zh-CN" sz="2800" b="1" dirty="0">
              <a:cs typeface="Verdana"/>
            </a:endParaRPr>
          </a:p>
          <a:p>
            <a:pPr marL="1155600" lvl="2" indent="-342900" algn="just">
              <a:lnSpc>
                <a:spcPct val="120000"/>
              </a:lnSpc>
            </a:pPr>
            <a:r>
              <a:rPr lang="en-US" altLang="zh-CN" sz="2800" b="1" spc="-10" dirty="0">
                <a:cs typeface="Verdana"/>
              </a:rPr>
              <a:t>Recessions </a:t>
            </a:r>
            <a:r>
              <a:rPr lang="en-US" altLang="zh-CN" sz="2800" b="1" spc="-5" dirty="0">
                <a:cs typeface="Verdana"/>
              </a:rPr>
              <a:t>can thus </a:t>
            </a:r>
            <a:r>
              <a:rPr lang="en-US" altLang="zh-CN" sz="2800" b="1" spc="-10" dirty="0">
                <a:cs typeface="Verdana"/>
              </a:rPr>
              <a:t>put pressure </a:t>
            </a:r>
            <a:r>
              <a:rPr lang="en-US" altLang="zh-CN" sz="2800" b="1" spc="-5" dirty="0">
                <a:cs typeface="Verdana"/>
              </a:rPr>
              <a:t>on </a:t>
            </a:r>
            <a:r>
              <a:rPr lang="en-US" altLang="zh-CN" sz="2800" b="1" spc="-10" dirty="0">
                <a:cs typeface="Verdana"/>
              </a:rPr>
              <a:t>the </a:t>
            </a:r>
            <a:r>
              <a:rPr lang="en-US" altLang="zh-CN" sz="2800" b="1" spc="-5" dirty="0">
                <a:cs typeface="Verdana"/>
              </a:rPr>
              <a:t>cartel  and expansions are </a:t>
            </a:r>
            <a:r>
              <a:rPr lang="en-US" altLang="zh-CN" sz="2800" b="1" spc="-10" dirty="0">
                <a:cs typeface="Verdana"/>
              </a:rPr>
              <a:t>beneficial </a:t>
            </a:r>
            <a:r>
              <a:rPr lang="en-US" altLang="zh-CN" sz="2800" b="1" spc="-5" dirty="0">
                <a:cs typeface="Verdana"/>
              </a:rPr>
              <a:t>to </a:t>
            </a:r>
            <a:r>
              <a:rPr lang="en-US" altLang="zh-CN" sz="2800" b="1" spc="-10" dirty="0">
                <a:cs typeface="Verdana"/>
              </a:rPr>
              <a:t>the</a:t>
            </a:r>
            <a:r>
              <a:rPr lang="en-US" altLang="zh-CN" sz="2800" b="1" spc="80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cartel.</a:t>
            </a:r>
          </a:p>
          <a:p>
            <a:pPr marL="1155600" lvl="2" indent="-342900" algn="just">
              <a:lnSpc>
                <a:spcPct val="120000"/>
              </a:lnSpc>
            </a:pPr>
            <a:endParaRPr lang="en-US" altLang="zh-CN" sz="2800" b="1" spc="-5" dirty="0">
              <a:cs typeface="Verdana"/>
            </a:endParaRPr>
          </a:p>
          <a:p>
            <a:pPr marL="355600" algn="just">
              <a:lnSpc>
                <a:spcPct val="120000"/>
              </a:lnSpc>
              <a:tabLst>
                <a:tab pos="355600" algn="l"/>
              </a:tabLst>
            </a:pPr>
            <a:r>
              <a:rPr lang="en-US" altLang="zh-CN" sz="2800" b="1" spc="-10" dirty="0">
                <a:cs typeface="Verdana"/>
              </a:rPr>
              <a:t>Compatibility </a:t>
            </a:r>
            <a:r>
              <a:rPr lang="en-US" altLang="zh-CN" sz="2800" b="1" spc="-5" dirty="0">
                <a:cs typeface="Verdana"/>
              </a:rPr>
              <a:t>of Member</a:t>
            </a:r>
            <a:r>
              <a:rPr lang="en-US" altLang="zh-CN" sz="2800" b="1" spc="35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Interests</a:t>
            </a:r>
            <a:endParaRPr lang="en-US" altLang="zh-CN" sz="2800" b="1" dirty="0">
              <a:cs typeface="Verdana"/>
            </a:endParaRPr>
          </a:p>
          <a:p>
            <a:pPr marL="756285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800" b="1" dirty="0">
                <a:cs typeface="Verdana"/>
              </a:rPr>
              <a:t>Individual </a:t>
            </a:r>
            <a:r>
              <a:rPr lang="en-US" altLang="zh-CN" sz="2800" b="1" spc="-5" dirty="0">
                <a:cs typeface="Verdana"/>
              </a:rPr>
              <a:t>cartel </a:t>
            </a:r>
            <a:r>
              <a:rPr lang="en-US" altLang="zh-CN" sz="2800" b="1" dirty="0">
                <a:cs typeface="Verdana"/>
              </a:rPr>
              <a:t>members </a:t>
            </a:r>
            <a:r>
              <a:rPr lang="en-US" altLang="zh-CN" sz="2800" b="1" spc="-5" dirty="0">
                <a:cs typeface="Verdana"/>
              </a:rPr>
              <a:t>have incentives</a:t>
            </a:r>
            <a:r>
              <a:rPr lang="en-US" altLang="zh-CN" sz="2800" b="1" spc="30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to</a:t>
            </a:r>
            <a:r>
              <a:rPr lang="en-US" altLang="zh-CN" sz="2800" b="1" dirty="0">
                <a:cs typeface="Verdana"/>
              </a:rPr>
              <a:t> cheat on </a:t>
            </a:r>
            <a:r>
              <a:rPr lang="en-US" altLang="zh-CN" sz="2800" b="1" spc="-5" dirty="0">
                <a:cs typeface="Verdana"/>
              </a:rPr>
              <a:t>production</a:t>
            </a:r>
            <a:r>
              <a:rPr lang="en-US" altLang="zh-CN" sz="2800" b="1" spc="35" dirty="0">
                <a:cs typeface="Verdana"/>
              </a:rPr>
              <a:t> </a:t>
            </a:r>
            <a:r>
              <a:rPr lang="en-US" altLang="zh-CN" sz="2800" b="1" spc="-5" dirty="0">
                <a:cs typeface="Verdana"/>
              </a:rPr>
              <a:t>agreements.</a:t>
            </a:r>
            <a:endParaRPr lang="en-US" altLang="zh-CN" sz="2800" b="1" dirty="0">
              <a:cs typeface="Verdana"/>
            </a:endParaRPr>
          </a:p>
          <a:p>
            <a:pPr marL="756285" marR="5080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800" b="1" spc="-5" dirty="0">
                <a:cs typeface="Verdana"/>
              </a:rPr>
              <a:t>Price </a:t>
            </a:r>
            <a:r>
              <a:rPr lang="en-US" altLang="zh-CN" sz="2800" b="1" dirty="0">
                <a:cs typeface="Verdana"/>
              </a:rPr>
              <a:t>elasticity of </a:t>
            </a:r>
            <a:r>
              <a:rPr lang="en-US" altLang="zh-CN" sz="2800" b="1" spc="-5" dirty="0">
                <a:cs typeface="Verdana"/>
              </a:rPr>
              <a:t>demand facing each individual  </a:t>
            </a:r>
            <a:r>
              <a:rPr lang="en-US" altLang="zh-CN" sz="2800" b="1" dirty="0">
                <a:cs typeface="Verdana"/>
              </a:rPr>
              <a:t>member </a:t>
            </a:r>
            <a:r>
              <a:rPr lang="en-US" altLang="zh-CN" sz="2800" b="1" spc="-5" dirty="0">
                <a:cs typeface="Verdana"/>
              </a:rPr>
              <a:t>is </a:t>
            </a:r>
            <a:r>
              <a:rPr lang="en-US" altLang="zh-CN" sz="2800" b="1" dirty="0">
                <a:cs typeface="Verdana"/>
              </a:rPr>
              <a:t>higher </a:t>
            </a:r>
            <a:r>
              <a:rPr lang="en-US" altLang="zh-CN" sz="2800" b="1" spc="-5" dirty="0">
                <a:cs typeface="Verdana"/>
              </a:rPr>
              <a:t>than for the </a:t>
            </a:r>
            <a:r>
              <a:rPr lang="en-US" altLang="zh-CN" sz="2800" b="1" dirty="0">
                <a:cs typeface="Verdana"/>
              </a:rPr>
              <a:t>cartel. </a:t>
            </a:r>
            <a:r>
              <a:rPr lang="en-US" altLang="zh-CN" sz="2800" b="1" spc="-5" dirty="0">
                <a:cs typeface="Verdana"/>
              </a:rPr>
              <a:t>With  </a:t>
            </a:r>
            <a:r>
              <a:rPr lang="en-US" altLang="zh-CN" sz="2800" b="1" dirty="0">
                <a:cs typeface="Verdana"/>
              </a:rPr>
              <a:t>higher </a:t>
            </a:r>
            <a:r>
              <a:rPr lang="en-US" altLang="zh-CN" sz="2800" b="1" spc="-5" dirty="0">
                <a:cs typeface="Verdana"/>
              </a:rPr>
              <a:t>price elasticity, lowering price maximizes  </a:t>
            </a:r>
            <a:r>
              <a:rPr lang="en-US" altLang="zh-CN" sz="2800" b="1" spc="-10" dirty="0">
                <a:cs typeface="Verdana"/>
              </a:rPr>
              <a:t>profit.</a:t>
            </a:r>
            <a:endParaRPr lang="en-US" altLang="zh-CN" sz="2800" b="1" dirty="0">
              <a:cs typeface="Verdana"/>
            </a:endParaRPr>
          </a:p>
          <a:p>
            <a:pPr marL="756285" marR="369570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800" b="1" spc="-10" dirty="0">
                <a:cs typeface="Verdana"/>
              </a:rPr>
              <a:t>Enforcing </a:t>
            </a:r>
            <a:r>
              <a:rPr lang="en-US" altLang="zh-CN" sz="2800" b="1" spc="-5" dirty="0">
                <a:cs typeface="Verdana"/>
              </a:rPr>
              <a:t>the collusive agreement is essential  for the </a:t>
            </a:r>
            <a:r>
              <a:rPr lang="en-US" altLang="zh-CN" sz="2800" b="1" dirty="0">
                <a:cs typeface="Verdana"/>
              </a:rPr>
              <a:t>success of </a:t>
            </a:r>
            <a:r>
              <a:rPr lang="en-US" altLang="zh-CN" sz="2800" b="1" spc="-5" dirty="0">
                <a:cs typeface="Verdana"/>
              </a:rPr>
              <a:t>the</a:t>
            </a:r>
            <a:r>
              <a:rPr lang="en-US" altLang="zh-CN" sz="2800" b="1" spc="35" dirty="0">
                <a:cs typeface="Verdana"/>
              </a:rPr>
              <a:t> </a:t>
            </a:r>
            <a:r>
              <a:rPr lang="en-US" altLang="zh-CN" sz="2800" b="1" dirty="0">
                <a:cs typeface="Verdana"/>
              </a:rPr>
              <a:t>cartel</a:t>
            </a:r>
            <a:endParaRPr lang="en-US" altLang="zh-CN" sz="2800" b="1" spc="-5" dirty="0">
              <a:cs typeface="Verdana"/>
            </a:endParaRPr>
          </a:p>
          <a:p>
            <a:pPr marL="1155600" lvl="2" indent="-342900" algn="just"/>
            <a:endParaRPr lang="en-US" altLang="zh-CN" sz="2600" b="1" spc="-5" dirty="0">
              <a:cs typeface="Verdana"/>
            </a:endParaRPr>
          </a:p>
          <a:p>
            <a:pPr marL="1155600" lvl="2" indent="-342900"/>
            <a:endParaRPr lang="en-US" altLang="zh-CN" dirty="0">
              <a:cs typeface="Verdan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0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BE7044D0-B475-4914-8FCA-E6B73557860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altLang="zh-CN" sz="3200" spc="-5" dirty="0"/>
              <a:t>Game Theory and OPEC</a:t>
            </a:r>
            <a:endParaRPr lang="zh-CN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621CA-E33D-4772-8666-115611F4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9" y="1028020"/>
            <a:ext cx="819182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1008"/>
            <a:ext cx="7886700" cy="652947"/>
          </a:xfrm>
        </p:spPr>
        <p:txBody>
          <a:bodyPr>
            <a:normAutofit fontScale="90000"/>
          </a:bodyPr>
          <a:lstStyle/>
          <a:p>
            <a:r>
              <a:rPr lang="en-US" altLang="zh-CN" sz="3200" b="1" spc="-5" dirty="0"/>
              <a:t>Fossil Fuels: National Security  Considerations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364" y="1268760"/>
            <a:ext cx="8363272" cy="3921299"/>
          </a:xfrm>
        </p:spPr>
        <p:txBody>
          <a:bodyPr>
            <a:normAutofit/>
          </a:bodyPr>
          <a:lstStyle/>
          <a:p>
            <a:pPr algn="just"/>
            <a:r>
              <a:rPr lang="en-US" altLang="zh-CN" sz="2000" b="1" dirty="0"/>
              <a:t>National security is a public good. The market would generally result in an excessive dependence on imports.</a:t>
            </a:r>
          </a:p>
          <a:p>
            <a:pPr algn="just"/>
            <a:endParaRPr lang="en-US" altLang="zh-CN" sz="2000" b="1" dirty="0"/>
          </a:p>
          <a:p>
            <a:pPr algn="just"/>
            <a:r>
              <a:rPr lang="en-US" altLang="zh-CN" sz="2000" b="1" dirty="0"/>
              <a:t>The long run domestic supply curve of oil reflects increasing availability of domestic oil at high prices.</a:t>
            </a:r>
          </a:p>
          <a:p>
            <a:pPr algn="just"/>
            <a:endParaRPr lang="zh-CN" alt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FF922-66B7-4BE1-86D9-990E108B85FB}"/>
              </a:ext>
            </a:extLst>
          </p:cNvPr>
          <p:cNvSpPr/>
          <p:nvPr/>
        </p:nvSpPr>
        <p:spPr>
          <a:xfrm>
            <a:off x="485800" y="6014549"/>
            <a:ext cx="817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“Global energy security is a vital part of America's national security.”</a:t>
            </a:r>
          </a:p>
          <a:p>
            <a:pPr algn="ctr"/>
            <a:r>
              <a:rPr lang="en-US" sz="2000" i="1" dirty="0"/>
              <a:t> </a:t>
            </a:r>
            <a:r>
              <a:rPr lang="en-US" sz="2000" b="1" i="1" dirty="0">
                <a:solidFill>
                  <a:srgbClr val="2B11EF"/>
                </a:solidFill>
              </a:rPr>
              <a:t>Joe Biden</a:t>
            </a: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4E6D99E-F5A2-4A09-A5A2-38BF5236B30A}"/>
              </a:ext>
            </a:extLst>
          </p:cNvPr>
          <p:cNvSpPr/>
          <p:nvPr/>
        </p:nvSpPr>
        <p:spPr>
          <a:xfrm>
            <a:off x="899592" y="2924944"/>
            <a:ext cx="7488832" cy="280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14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5922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spc="-5" dirty="0"/>
              <a:t>Fossil Fuels: National Security  Considerations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24536"/>
          </a:xfrm>
        </p:spPr>
        <p:txBody>
          <a:bodyPr>
            <a:normAutofit fontScale="85000" lnSpcReduction="20000"/>
          </a:bodyPr>
          <a:lstStyle/>
          <a:p>
            <a:pPr marL="355600" algn="just">
              <a:lnSpc>
                <a:spcPct val="120000"/>
              </a:lnSpc>
              <a:tabLst>
                <a:tab pos="355600" algn="l"/>
              </a:tabLst>
            </a:pPr>
            <a:r>
              <a:rPr lang="en-US" altLang="zh-CN" sz="2600" b="1" spc="-5" dirty="0">
                <a:cs typeface="Verdana"/>
              </a:rPr>
              <a:t>Domestic </a:t>
            </a:r>
            <a:r>
              <a:rPr lang="en-US" altLang="zh-CN" sz="2600" b="1" spc="-10" dirty="0">
                <a:cs typeface="Verdana"/>
              </a:rPr>
              <a:t>supply </a:t>
            </a:r>
            <a:r>
              <a:rPr lang="en-US" altLang="zh-CN" sz="2600" b="1" spc="-5" dirty="0">
                <a:cs typeface="Verdana"/>
              </a:rPr>
              <a:t>is reflected by </a:t>
            </a:r>
            <a:r>
              <a:rPr lang="en-US" altLang="zh-CN" sz="2600" b="1" spc="-10" dirty="0">
                <a:cs typeface="Verdana"/>
              </a:rPr>
              <a:t>two</a:t>
            </a:r>
            <a:r>
              <a:rPr lang="en-US" altLang="zh-CN" sz="2600" b="1" spc="75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options:</a:t>
            </a:r>
            <a:endParaRPr lang="en-US" altLang="zh-CN" sz="2600" b="1" dirty="0">
              <a:cs typeface="Verdana"/>
            </a:endParaRPr>
          </a:p>
          <a:p>
            <a:pPr marL="756285" marR="29845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S</a:t>
            </a:r>
            <a:r>
              <a:rPr lang="en-US" altLang="zh-CN" sz="2600" b="1" spc="-7" baseline="-20833" dirty="0">
                <a:cs typeface="Verdana"/>
              </a:rPr>
              <a:t>d1</a:t>
            </a:r>
            <a:r>
              <a:rPr lang="en-US" altLang="zh-CN" sz="2600" b="1" spc="-5" dirty="0">
                <a:cs typeface="Verdana"/>
              </a:rPr>
              <a:t>, is </a:t>
            </a:r>
            <a:r>
              <a:rPr lang="en-US" altLang="zh-CN" sz="2600" b="1" dirty="0">
                <a:cs typeface="Verdana"/>
              </a:rPr>
              <a:t>the </a:t>
            </a:r>
            <a:r>
              <a:rPr lang="en-US" altLang="zh-CN" sz="2600" b="1" spc="-5" dirty="0">
                <a:cs typeface="Verdana"/>
              </a:rPr>
              <a:t>long-run domestic supply curve  without considering the </a:t>
            </a:r>
            <a:r>
              <a:rPr lang="en-US" altLang="zh-CN" sz="2600" b="1" dirty="0">
                <a:cs typeface="Verdana"/>
              </a:rPr>
              <a:t>climate change </a:t>
            </a:r>
            <a:r>
              <a:rPr lang="en-US" altLang="zh-CN" sz="2600" b="1" spc="-5" dirty="0">
                <a:cs typeface="Verdana"/>
              </a:rPr>
              <a:t>damages  resulting from burning </a:t>
            </a:r>
            <a:r>
              <a:rPr lang="en-US" altLang="zh-CN" sz="2600" b="1" dirty="0">
                <a:cs typeface="Verdana"/>
              </a:rPr>
              <a:t>more</a:t>
            </a:r>
            <a:r>
              <a:rPr lang="en-US" altLang="zh-CN" sz="2600" b="1" spc="80" dirty="0">
                <a:cs typeface="Verdana"/>
              </a:rPr>
              <a:t> </a:t>
            </a:r>
            <a:r>
              <a:rPr lang="en-US" altLang="zh-CN" sz="2600" b="1" dirty="0">
                <a:cs typeface="Verdana"/>
              </a:rPr>
              <a:t>oil,</a:t>
            </a:r>
          </a:p>
          <a:p>
            <a:pPr marL="756285" marR="408305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S</a:t>
            </a:r>
            <a:r>
              <a:rPr lang="en-US" altLang="zh-CN" sz="2600" b="1" spc="-7" baseline="-20833" dirty="0">
                <a:cs typeface="Verdana"/>
              </a:rPr>
              <a:t>d2</a:t>
            </a:r>
            <a:r>
              <a:rPr lang="en-US" altLang="zh-CN" sz="2600" b="1" spc="-5" dirty="0">
                <a:cs typeface="Verdana"/>
              </a:rPr>
              <a:t>, is </a:t>
            </a:r>
            <a:r>
              <a:rPr lang="en-US" altLang="zh-CN" sz="2600" b="1" dirty="0">
                <a:cs typeface="Verdana"/>
              </a:rPr>
              <a:t>the </a:t>
            </a:r>
            <a:r>
              <a:rPr lang="en-US" altLang="zh-CN" sz="2600" b="1" spc="-5" dirty="0">
                <a:cs typeface="Verdana"/>
              </a:rPr>
              <a:t>domestic supply curve that includes  these per-unit</a:t>
            </a:r>
            <a:r>
              <a:rPr lang="en-US" altLang="zh-CN" sz="2600" b="1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damages.</a:t>
            </a:r>
          </a:p>
          <a:p>
            <a:pPr marL="756285" marR="408305" lvl="1" indent="-286385" algn="just">
              <a:lnSpc>
                <a:spcPct val="120000"/>
              </a:lnSpc>
              <a:tabLst>
                <a:tab pos="756920" algn="l"/>
              </a:tabLst>
            </a:pPr>
            <a:endParaRPr lang="en-US" altLang="zh-CN" sz="2600" b="1" spc="-5" dirty="0">
              <a:cs typeface="Verdana"/>
            </a:endParaRPr>
          </a:p>
          <a:p>
            <a:pPr marL="355600" marR="266065" algn="just">
              <a:lnSpc>
                <a:spcPct val="120000"/>
              </a:lnSpc>
              <a:tabLst>
                <a:tab pos="355600" algn="l"/>
              </a:tabLst>
            </a:pPr>
            <a:r>
              <a:rPr lang="en-US" altLang="zh-CN" sz="2600" b="1" spc="-10" dirty="0">
                <a:cs typeface="Verdana"/>
              </a:rPr>
              <a:t>Supply </a:t>
            </a:r>
            <a:r>
              <a:rPr lang="en-US" altLang="zh-CN" sz="2600" b="1" spc="-5" dirty="0">
                <a:cs typeface="Verdana"/>
              </a:rPr>
              <a:t>curves reflect </a:t>
            </a:r>
            <a:r>
              <a:rPr lang="en-US" altLang="zh-CN" sz="2600" b="1" spc="-10" dirty="0">
                <a:cs typeface="Verdana"/>
              </a:rPr>
              <a:t>increasing </a:t>
            </a:r>
            <a:r>
              <a:rPr lang="en-US" altLang="zh-CN" sz="2600" b="1" spc="-5" dirty="0">
                <a:cs typeface="Verdana"/>
              </a:rPr>
              <a:t>availability  of </a:t>
            </a:r>
            <a:r>
              <a:rPr lang="en-US" altLang="zh-CN" sz="2600" b="1" spc="-10" dirty="0">
                <a:cs typeface="Verdana"/>
              </a:rPr>
              <a:t>domestic </a:t>
            </a:r>
            <a:r>
              <a:rPr lang="en-US" altLang="zh-CN" sz="2600" b="1" spc="-5" dirty="0">
                <a:cs typeface="Verdana"/>
              </a:rPr>
              <a:t>oil at higher</a:t>
            </a:r>
            <a:r>
              <a:rPr lang="en-US" altLang="zh-CN" sz="2600" b="1" spc="75" dirty="0">
                <a:cs typeface="Verdana"/>
              </a:rPr>
              <a:t> </a:t>
            </a:r>
            <a:r>
              <a:rPr lang="en-US" altLang="zh-CN" sz="2600" b="1" spc="-10" dirty="0">
                <a:cs typeface="Verdana"/>
              </a:rPr>
              <a:t>prices.</a:t>
            </a:r>
            <a:endParaRPr lang="en-US" altLang="zh-CN" sz="2600" b="1" dirty="0">
              <a:cs typeface="Verdana"/>
            </a:endParaRPr>
          </a:p>
          <a:p>
            <a:pPr marL="756285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P</a:t>
            </a:r>
            <a:r>
              <a:rPr lang="en-US" altLang="zh-CN" sz="2600" b="1" spc="-7" baseline="-20833" dirty="0">
                <a:cs typeface="Verdana"/>
              </a:rPr>
              <a:t>w1  </a:t>
            </a:r>
            <a:r>
              <a:rPr lang="en-US" altLang="zh-CN" sz="2600" b="1" spc="-5" dirty="0">
                <a:cs typeface="Verdana"/>
              </a:rPr>
              <a:t>reflects the observed world</a:t>
            </a:r>
            <a:r>
              <a:rPr lang="en-US" altLang="zh-CN" sz="2600" b="1" spc="-204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price,</a:t>
            </a:r>
            <a:endParaRPr lang="en-US" altLang="zh-CN" sz="2600" b="1" dirty="0">
              <a:cs typeface="Verdana"/>
            </a:endParaRPr>
          </a:p>
          <a:p>
            <a:pPr marL="756285" marR="5080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P</a:t>
            </a:r>
            <a:r>
              <a:rPr lang="en-US" altLang="zh-CN" sz="2600" b="1" spc="-7" baseline="-20833" dirty="0">
                <a:cs typeface="Verdana"/>
              </a:rPr>
              <a:t>w2  </a:t>
            </a:r>
            <a:r>
              <a:rPr lang="en-US" altLang="zh-CN" sz="2600" b="1" spc="-5" dirty="0">
                <a:cs typeface="Verdana"/>
              </a:rPr>
              <a:t>includes </a:t>
            </a:r>
            <a:r>
              <a:rPr lang="en-US" altLang="zh-CN" sz="2600" b="1" dirty="0">
                <a:cs typeface="Verdana"/>
              </a:rPr>
              <a:t>a </a:t>
            </a:r>
            <a:r>
              <a:rPr lang="en-US" altLang="zh-CN" sz="2600" b="1" spc="-5" dirty="0">
                <a:cs typeface="Verdana"/>
              </a:rPr>
              <a:t>“vulnerability premium” in addition  to the world</a:t>
            </a:r>
            <a:r>
              <a:rPr lang="en-US" altLang="zh-CN" sz="2600" b="1" spc="35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price,</a:t>
            </a:r>
            <a:endParaRPr lang="en-US" altLang="zh-CN" sz="2600" b="1" dirty="0">
              <a:cs typeface="Verdana"/>
            </a:endParaRPr>
          </a:p>
          <a:p>
            <a:pPr marL="756285" lvl="1" indent="-286385" algn="just">
              <a:lnSpc>
                <a:spcPct val="120000"/>
              </a:lnSpc>
              <a:tabLst>
                <a:tab pos="756920" algn="l"/>
              </a:tabLst>
            </a:pPr>
            <a:r>
              <a:rPr lang="en-US" altLang="zh-CN" sz="2600" b="1" spc="-5" dirty="0">
                <a:cs typeface="Verdana"/>
              </a:rPr>
              <a:t>P</a:t>
            </a:r>
            <a:r>
              <a:rPr lang="en-US" altLang="zh-CN" sz="2600" b="1" spc="-7" baseline="-20833" dirty="0">
                <a:cs typeface="Verdana"/>
              </a:rPr>
              <a:t>w3  </a:t>
            </a:r>
            <a:r>
              <a:rPr lang="en-US" altLang="zh-CN" sz="2600" b="1" dirty="0">
                <a:cs typeface="Verdana"/>
              </a:rPr>
              <a:t>adds in </a:t>
            </a:r>
            <a:r>
              <a:rPr lang="en-US" altLang="zh-CN" sz="2600" b="1" spc="-5" dirty="0">
                <a:cs typeface="Verdana"/>
              </a:rPr>
              <a:t>the per-unit </a:t>
            </a:r>
            <a:r>
              <a:rPr lang="en-US" altLang="zh-CN" sz="2600" b="1" dirty="0">
                <a:cs typeface="Verdana"/>
              </a:rPr>
              <a:t>climate change</a:t>
            </a:r>
            <a:r>
              <a:rPr lang="en-US" altLang="zh-CN" sz="2600" b="1" spc="-250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damages</a:t>
            </a:r>
            <a:r>
              <a:rPr lang="en-US" altLang="zh-CN" sz="2600" b="1" dirty="0">
                <a:cs typeface="Verdana"/>
              </a:rPr>
              <a:t> </a:t>
            </a:r>
            <a:r>
              <a:rPr lang="en-US" altLang="zh-CN" sz="2600" b="1" spc="-5" dirty="0">
                <a:cs typeface="Verdana"/>
              </a:rPr>
              <a:t>due </a:t>
            </a:r>
            <a:r>
              <a:rPr lang="en-US" altLang="zh-CN" sz="2600" b="1" dirty="0">
                <a:cs typeface="Verdana"/>
              </a:rPr>
              <a:t>to </a:t>
            </a:r>
            <a:r>
              <a:rPr lang="en-US" altLang="zh-CN" sz="2600" b="1" spc="-5" dirty="0">
                <a:cs typeface="Verdana"/>
              </a:rPr>
              <a:t>consuming </a:t>
            </a:r>
            <a:r>
              <a:rPr lang="en-US" altLang="zh-CN" sz="2600" b="1" dirty="0">
                <a:cs typeface="Verdana"/>
              </a:rPr>
              <a:t>more </a:t>
            </a:r>
            <a:r>
              <a:rPr lang="en-US" altLang="zh-CN" sz="2600" b="1" spc="-5" dirty="0">
                <a:cs typeface="Verdana"/>
              </a:rPr>
              <a:t>imported</a:t>
            </a:r>
            <a:r>
              <a:rPr lang="en-US" altLang="zh-CN" sz="2600" b="1" spc="55" dirty="0">
                <a:cs typeface="Verdana"/>
              </a:rPr>
              <a:t> </a:t>
            </a:r>
            <a:r>
              <a:rPr lang="en-US" altLang="zh-CN" sz="2600" b="1" dirty="0">
                <a:cs typeface="Verdana"/>
              </a:rPr>
              <a:t>oil.</a:t>
            </a:r>
          </a:p>
          <a:p>
            <a:pPr marL="756285" marR="408305" lvl="1" indent="-286385">
              <a:spcBef>
                <a:spcPts val="575"/>
              </a:spcBef>
              <a:tabLst>
                <a:tab pos="756920" algn="l"/>
              </a:tabLst>
            </a:pPr>
            <a:endParaRPr lang="en-US" altLang="zh-CN" dirty="0">
              <a:cs typeface="Verdan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90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1150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Courier New</vt:lpstr>
      <vt:lpstr>Office Theme</vt:lpstr>
      <vt:lpstr>Econ 2675 – Environmental Economics  Chapter 7 Lecture - Energy: The Transition from Depletable to Renewable Resources</vt:lpstr>
      <vt:lpstr>PowerPoint Presentation</vt:lpstr>
      <vt:lpstr>PowerPoint Presentation</vt:lpstr>
      <vt:lpstr>Oil: The Cartel Problem</vt:lpstr>
      <vt:lpstr>Oil: The Cartel Problem</vt:lpstr>
      <vt:lpstr>Oil: The Cartel Problem</vt:lpstr>
      <vt:lpstr>PowerPoint Presentation</vt:lpstr>
      <vt:lpstr>Fossil Fuels: National Security  Considerations</vt:lpstr>
      <vt:lpstr>Fossil Fuels: National Security  Considerations</vt:lpstr>
      <vt:lpstr>The National  Security Problem</vt:lpstr>
      <vt:lpstr>What Would Happen During an Embargo?</vt:lpstr>
      <vt:lpstr>Fossil Fuels: National Security  Considerations</vt:lpstr>
      <vt:lpstr>Electricity: The Role of Depletable Resources </vt:lpstr>
      <vt:lpstr>Electricity: The Role of Depletable Resources </vt:lpstr>
      <vt:lpstr>Electricity: Transitioning to Renewables</vt:lpstr>
      <vt:lpstr>Electricity: Transitioning to Renewables</vt:lpstr>
      <vt:lpstr>Electricity: Transitioning to Renewables</vt:lpstr>
      <vt:lpstr>Energy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Lecture - Energy: The Transition from Depletable to Renewable Resources</dc:title>
  <dc:creator>xbany</dc:creator>
  <cp:lastModifiedBy>dennis dcmccornac.com</cp:lastModifiedBy>
  <cp:revision>103</cp:revision>
  <dcterms:created xsi:type="dcterms:W3CDTF">2017-12-18T12:36:52Z</dcterms:created>
  <dcterms:modified xsi:type="dcterms:W3CDTF">2024-04-18T11:45:45Z</dcterms:modified>
</cp:coreProperties>
</file>