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381" r:id="rId2"/>
    <p:sldId id="259" r:id="rId3"/>
    <p:sldId id="260" r:id="rId4"/>
    <p:sldId id="261" r:id="rId5"/>
    <p:sldId id="262" r:id="rId6"/>
    <p:sldId id="383" r:id="rId7"/>
    <p:sldId id="382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386" r:id="rId24"/>
    <p:sldId id="3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1EF"/>
    <a:srgbClr val="E5FAFF"/>
    <a:srgbClr val="D9F8FF"/>
    <a:srgbClr val="C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3145" autoAdjust="0"/>
  </p:normalViewPr>
  <p:slideViewPr>
    <p:cSldViewPr>
      <p:cViewPr varScale="1">
        <p:scale>
          <a:sx n="82" d="100"/>
          <a:sy n="82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04"/>
    </p:cViewPr>
  </p:sorterViewPr>
  <p:notesViewPr>
    <p:cSldViewPr>
      <p:cViewPr varScale="1">
        <p:scale>
          <a:sx n="44" d="100"/>
          <a:sy n="44" d="100"/>
        </p:scale>
        <p:origin x="284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A9FDE4-903C-4E83-87F2-2ABC4CAF9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642" y="179512"/>
            <a:ext cx="6444716" cy="683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altLang="en-US" b="1" dirty="0">
                <a:latin typeface="Bookman Old Style" panose="02050604050505020204" pitchFamily="18" charset="0"/>
                <a:ea typeface="ＭＳ Ｐゴシック" pitchFamily="1" charset="-128"/>
              </a:rPr>
              <a:t>Chapter 6 Lecture - Depletable Resource Allocation: The Role of Longer Time Horizons, Substitutes, and Extraction Cost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E8DA6-A782-4103-B93C-05B9A64EC431}"/>
              </a:ext>
            </a:extLst>
          </p:cNvPr>
          <p:cNvSpPr txBox="1"/>
          <p:nvPr/>
        </p:nvSpPr>
        <p:spPr>
          <a:xfrm>
            <a:off x="3284984" y="874846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BFB9402-7D92-477F-8012-4C7485CB3704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0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1AB4-2A88-4C10-8078-8B7E60F2307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CCB3-5E34-42B3-AEBD-1AAE2FF9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7FC-7135-44F7-8538-3180C500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C6E3F-2E16-4253-90EC-E36F837D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F5EF-7279-4CB8-8972-8581984A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C4CC-C88E-418E-91FB-279AE45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BC1DE-049D-4D09-A709-9438AED0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F334-BED5-4E20-89D8-BF9A8C51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950-9B29-4D7B-8993-449DAE07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3236-3ECA-4A0F-BE2A-2960CD1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B565-1887-4C66-9581-373E340B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815D-9BCF-40F0-8BF4-A5CDD8AF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0152" y="6277960"/>
            <a:ext cx="2057400" cy="365125"/>
          </a:xfrm>
        </p:spPr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EE2-81C8-4D97-A964-4B2120DC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E664-C52E-44FB-A05D-C5D963F1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50F03-6E7B-42BA-B2F5-DAC75F85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D7FB-5E77-4E01-B06B-D93F68E3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1F77-4633-4280-96BA-87FBF0BFE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16788-AA6E-4A4F-87A0-1935234A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4982B-FA36-4D6D-B91D-57BE991B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4F9C3-81C1-4AD8-A984-70D067C2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9B50-1163-4CE0-BC9E-7D3B6A27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FF550-7121-4C90-80FA-23E45628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AA0F0-6639-4D2F-A847-25CA6B71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B67DC-0756-4756-8528-FB7CA75C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8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88CAE-F91E-41BB-9955-99D67383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502CC-ED04-4100-BE80-031ED1C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12D74-BBF2-4B92-A778-5A6F7FE8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5000">
              <a:schemeClr val="bg1"/>
            </a:gs>
            <a:gs pos="100000">
              <a:srgbClr val="2B11EF"/>
            </a:gs>
            <a:gs pos="100000">
              <a:srgbClr val="2B11EF"/>
            </a:gs>
            <a:gs pos="99000">
              <a:srgbClr val="2B11EF"/>
            </a:gs>
            <a:gs pos="98000">
              <a:srgbClr val="2B11E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54464-0F5A-401B-AE0B-1350685D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4315-AED9-4368-ACE2-0F5775E2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58B-8BF8-45E3-A5C6-46A75BE68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01BD-9DA4-49FB-B21A-7F620061A91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31A4-48BC-4E77-881C-5F54D925A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A40C-1933-4989-B61E-814086CA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D4E11-A8BF-4DD1-89DB-AB0576ED941E}"/>
              </a:ext>
            </a:extLst>
          </p:cNvPr>
          <p:cNvSpPr txBox="1"/>
          <p:nvPr userDrawn="1"/>
        </p:nvSpPr>
        <p:spPr>
          <a:xfrm>
            <a:off x="8604447" y="6400414"/>
            <a:ext cx="4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0FDEA8-B4E2-4158-AB7E-EB78FF2E9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69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B050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stories/2025/05/tropical-forest-loss-2024-nature-climate-new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584176"/>
          </a:xfrm>
        </p:spPr>
        <p:txBody>
          <a:bodyPr>
            <a:normAutofit fontScale="90000"/>
          </a:bodyPr>
          <a:lstStyle/>
          <a:p>
            <a:br>
              <a:rPr lang="en-US" altLang="en-US" sz="3600" dirty="0">
                <a:ea typeface="ＭＳ Ｐゴシック" pitchFamily="1" charset="-128"/>
              </a:rPr>
            </a:br>
            <a:r>
              <a:rPr lang="en-US" altLang="en-US" sz="3100" dirty="0">
                <a:ea typeface="ＭＳ Ｐゴシック" pitchFamily="1" charset="-128"/>
              </a:rPr>
              <a:t>Econ 2675 – Environmental Economics</a:t>
            </a:r>
            <a:br>
              <a:rPr lang="en-US" altLang="en-US" sz="3100" dirty="0">
                <a:ea typeface="ＭＳ Ｐゴシック" pitchFamily="1" charset="-128"/>
              </a:rPr>
            </a:br>
            <a:br>
              <a:rPr lang="en-US" altLang="en-US" sz="3100" dirty="0">
                <a:ea typeface="ＭＳ Ｐゴシック" pitchFamily="1" charset="-128"/>
              </a:rPr>
            </a:br>
            <a:r>
              <a:rPr lang="en-US" altLang="en-US" sz="3100" b="1" dirty="0">
                <a:cs typeface="Calibri" panose="020F0502020204030204" pitchFamily="34" charset="0"/>
              </a:rPr>
              <a:t>Chapter 6 Lecture - </a:t>
            </a:r>
            <a:r>
              <a:rPr lang="en-US" altLang="en-US" sz="3100" dirty="0"/>
              <a:t>Depletable Resource Allocation: The Role of Longer Time Horizons, Substitutes, and Extraction Cost</a:t>
            </a:r>
            <a:endParaRPr lang="zh-CN" altLang="en-US" sz="3100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D48CF-5FE9-4F4F-9249-9837F4A6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64904"/>
            <a:ext cx="8424936" cy="41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5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Efficient </a:t>
            </a:r>
            <a:r>
              <a:rPr lang="en-US" altLang="en-US" sz="3200" dirty="0" err="1"/>
              <a:t>Intertemporal</a:t>
            </a:r>
            <a:r>
              <a:rPr lang="en-US" altLang="en-US" sz="3200" dirty="0"/>
              <a:t> Allocations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9440"/>
            <a:ext cx="8640960" cy="1655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800" b="1" dirty="0"/>
              <a:t>The Two-Period Model Revisited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Dynamic efficiency is the primary criterion when allocating resources over time.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Recall the two-period model from the last chapter. This model can be generalized to longer time periods.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The marginal user cost for each period in an efficient market is the difference between the price and the marginal extraction cost.</a:t>
            </a:r>
            <a:endParaRPr lang="zh-CN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64BF1-13A7-4384-BE02-8F3D00E41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7" y="3362080"/>
            <a:ext cx="8154211" cy="31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75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Efficient Intertemporal Allocations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2799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2600" b="1" dirty="0"/>
              <a:t>The N-Period Constant-Cost Case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With constant marginal extraction cost, total marginal cost (or the sum of marginal extraction costs and marginal user cost) will rise over time.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The figure on the next slide shows total marginal cost and marginal extraction cost.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The vertical distance between the two equals the marginal user cost. The horizontal axis measures time.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Rising marginal user cost reflects increasing scarcity and the </a:t>
            </a:r>
            <a:r>
              <a:rPr lang="en-US" altLang="en-US" sz="2600" b="1" dirty="0" err="1"/>
              <a:t>intertemporal</a:t>
            </a:r>
            <a:r>
              <a:rPr lang="en-US" altLang="en-US" sz="2600" b="1" dirty="0"/>
              <a:t> opportunity cost of current consumption on future consumption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555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553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(a) Constant Marginal Extraction Cost with No Substitute Resource: Quantity Profile.</a:t>
            </a:r>
            <a:br>
              <a:rPr lang="en-US" altLang="en-US" sz="2600" dirty="0"/>
            </a:br>
            <a:r>
              <a:rPr lang="en-US" altLang="en-US" sz="2600" dirty="0"/>
              <a:t>(b) Constant Marginal Extraction Cost with No Substitute Resource: Marginal Cost Profile</a:t>
            </a:r>
            <a:endParaRPr lang="zh-CN" altLang="en-US" sz="2600" dirty="0"/>
          </a:p>
        </p:txBody>
      </p:sp>
      <p:pic>
        <p:nvPicPr>
          <p:cNvPr id="4" name="Picture 7" descr="fig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9378"/>
            <a:ext cx="8302625" cy="438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0021"/>
            <a:ext cx="7886700" cy="1058739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/>
              <a:t>Efficient Intertemporal Allocations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Once again </a:t>
            </a:r>
            <a:r>
              <a:rPr lang="en-US" altLang="en-US" b="1" dirty="0"/>
              <a:t>- The efficient marginal user cost rises steadily to reflect the scarcity and opportunity cost.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As costs rise, quantity extracted falls over time.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Quantity extracted falls to zero at the point where total marginal cost reaches the maximum willingness to pay (or </a:t>
            </a:r>
            <a:r>
              <a:rPr lang="en-US" altLang="en-US" b="1" u="sng" dirty="0"/>
              <a:t>choke price</a:t>
            </a:r>
            <a:r>
              <a:rPr lang="en-US" altLang="en-US" b="1" dirty="0"/>
              <a:t>) for the resource such that demand and supply simultaneously equal zero.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If P = 8 – 0.4q  then you can show if MC = 8, q = 0.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102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280920" cy="43924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b="1" dirty="0"/>
              <a:t>Transition to a Renewable Substitute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An efficient allocation thus implies a smooth transition to exhaustion and/or to a renewable substitute.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The transition point to the renewable substitute is called the switch point.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At the switch point the total marginal cost of the </a:t>
            </a:r>
            <a:r>
              <a:rPr lang="en-US" altLang="en-US" b="1" dirty="0" err="1"/>
              <a:t>depletable</a:t>
            </a:r>
            <a:r>
              <a:rPr lang="en-US" altLang="en-US" b="1" dirty="0"/>
              <a:t> resource equals the marginal cost of the substitute.</a:t>
            </a:r>
          </a:p>
        </p:txBody>
      </p:sp>
    </p:spTree>
    <p:extLst>
      <p:ext uri="{BB962C8B-B14F-4D97-AF65-F5344CB8AC3E}">
        <p14:creationId xmlns:p14="http://schemas.microsoft.com/office/powerpoint/2010/main" val="199900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/>
              <a:t>(a) Constant Marginal Extraction Cost with Substitute Resource: Quantity Profile. (b) Constant Marginal Extraction Cost with Substitute Resource: Marginal Cost Profile</a:t>
            </a:r>
            <a:endParaRPr lang="zh-CN" altLang="en-US" sz="2400" dirty="0"/>
          </a:p>
        </p:txBody>
      </p:sp>
      <p:pic>
        <p:nvPicPr>
          <p:cNvPr id="4" name="Picture 7" descr="fig06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3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3477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Transition to a Renewable Substitute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transition for two </a:t>
            </a:r>
            <a:r>
              <a:rPr lang="en-US" altLang="en-US" b="1" dirty="0" err="1"/>
              <a:t>depletables</a:t>
            </a:r>
            <a:r>
              <a:rPr lang="en-US" altLang="en-US" b="1" dirty="0"/>
              <a:t> with different marginal costs will also be a smooth one.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rate of increase of total marginal cost slows down after the time of transition because the marginal user cost represents a smaller portion of total marginal cost for the second, higher cost resource.</a:t>
            </a:r>
          </a:p>
        </p:txBody>
      </p:sp>
    </p:spTree>
    <p:extLst>
      <p:ext uri="{BB962C8B-B14F-4D97-AF65-F5344CB8AC3E}">
        <p14:creationId xmlns:p14="http://schemas.microsoft.com/office/powerpoint/2010/main" val="2338195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7" y="69055"/>
            <a:ext cx="8496944" cy="132556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The Transition from One Constant-Cost Depletable Resource to Another</a:t>
            </a:r>
            <a:endParaRPr lang="zh-CN" altLang="en-US" sz="3200" dirty="0"/>
          </a:p>
        </p:txBody>
      </p:sp>
      <p:pic>
        <p:nvPicPr>
          <p:cNvPr id="4" name="Picture 7" descr="fig06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4647"/>
            <a:ext cx="7920880" cy="49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1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524" y="1340768"/>
            <a:ext cx="8568952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Increasing Marginal Extraction Cost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In this case, the marginal user cost declines over time and reaches zero at the transition point.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resource reserve is not exhausted.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marginal cost of exploration can be expected to rise over time as well.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Successful exploration would cause a smaller and slower decline in consumption while dampening the rise in total marginal cost.</a:t>
            </a:r>
          </a:p>
        </p:txBody>
      </p:sp>
    </p:spTree>
    <p:extLst>
      <p:ext uri="{BB962C8B-B14F-4D97-AF65-F5344CB8AC3E}">
        <p14:creationId xmlns:p14="http://schemas.microsoft.com/office/powerpoint/2010/main" val="60423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/>
              <a:t>(a) Increasing Marginal Extraction Cost with Substitute Resource: Quantity Profile. (b) Increasing Marginal Extraction Cost with Substitute Resource: Marginal Cost Profile</a:t>
            </a:r>
            <a:endParaRPr lang="zh-CN" altLang="en-US" sz="2400" dirty="0"/>
          </a:p>
        </p:txBody>
      </p:sp>
      <p:pic>
        <p:nvPicPr>
          <p:cNvPr id="4" name="Picture 8" descr="07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2"/>
          <a:stretch>
            <a:fillRect/>
          </a:stretch>
        </p:blipFill>
        <p:spPr>
          <a:xfrm>
            <a:off x="395536" y="1916832"/>
            <a:ext cx="8229600" cy="4464496"/>
          </a:xfrm>
          <a:noFill/>
        </p:spPr>
      </p:pic>
    </p:spTree>
    <p:extLst>
      <p:ext uri="{BB962C8B-B14F-4D97-AF65-F5344CB8AC3E}">
        <p14:creationId xmlns:p14="http://schemas.microsoft.com/office/powerpoint/2010/main" val="383942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342" y="1268760"/>
            <a:ext cx="8637130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600" b="1" dirty="0"/>
              <a:t>A resource taxonomy is a classification system used to distinguish various categories of resource availability.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2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altLang="en-US" sz="2600" b="1" dirty="0"/>
              <a:t>Identified resources: specific bodies of mineral-bearing material whose location, quality, and quantity are known from geological evidence, supported by engineering measurements.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altLang="en-US" sz="2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altLang="en-US" sz="2600" b="1" dirty="0"/>
              <a:t>Measured resources: material for which quantity and quality estimates are within a margin of error of less than 20 </a:t>
            </a:r>
            <a:r>
              <a:rPr lang="en-GB" altLang="en-US" sz="2600" b="1" dirty="0" err="1"/>
              <a:t>percent</a:t>
            </a:r>
            <a:r>
              <a:rPr lang="en-GB" altLang="en-US" sz="2600" b="1" dirty="0"/>
              <a:t>, from geologically well-known sample sites.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36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Exploration and Technological Progress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Technological progress would also reduce the cost of extraction.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Lowering the future marginal cost of extraction would move the transition time further into the future.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Total marginal cost could actually fall with large advances in technology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084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15824" y="-234044"/>
            <a:ext cx="10975647" cy="1325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Market Allocations of Depletable Resources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92696"/>
            <a:ext cx="8907289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000" b="1" dirty="0"/>
              <a:t>  Appropriate Property Rights Structures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20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000" b="1" dirty="0"/>
              <a:t>Markets will behave well as long as the property-rights structures governing the resources are exclusive, universal, transferable and enforceable.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sz="20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000" b="1" dirty="0"/>
              <a:t>A resource governed by a well-defined property rights structure will then have both a use value and an asset value to its owner Environmental Costs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sz="20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/>
              <a:t>The inclusion of environmental costs would result in higher prices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Which will dampen demand and have supply side effects, which causes the transition point to be sooner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Which effect dominates depends on the shape of the marginal extraction cost curve.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en-US" altLang="en-US" sz="20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/>
              <a:t>The concept of external environmental costs ties together the fields of environmental and natural resource economics</a:t>
            </a:r>
            <a:r>
              <a:rPr lang="en-US" altLang="en-US" sz="2000" dirty="0"/>
              <a:t>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946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857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dirty="0"/>
              <a:t>(a) Increasing Marginal Extraction Cost with Substitute Resource in the Presence of Environmental Costs: Quantity Profile. (b) Increasing Marginal Extraction Cost with Substitute Resource in the Presence of Environmental Costs: Price Profile (Solid Line—without Environmental Costs; Dashed Line—with Environmental Costs)</a:t>
            </a:r>
            <a:endParaRPr lang="zh-CN" altLang="en-US" sz="2000" dirty="0"/>
          </a:p>
        </p:txBody>
      </p:sp>
      <p:pic>
        <p:nvPicPr>
          <p:cNvPr id="4" name="Picture 7" descr="fig0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" y="2276872"/>
            <a:ext cx="840065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4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C0ADAF-4CAC-9312-C7A3-20EF125F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68052"/>
            <a:ext cx="8064896" cy="59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A4CE9-88B8-5D09-FB70-5752A9DE8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310344"/>
            <a:ext cx="8733071" cy="6070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22A57-0D50-562F-1965-F46D0D0DB17B}"/>
              </a:ext>
            </a:extLst>
          </p:cNvPr>
          <p:cNvSpPr txBox="1"/>
          <p:nvPr/>
        </p:nvSpPr>
        <p:spPr>
          <a:xfrm>
            <a:off x="827584" y="6246131"/>
            <a:ext cx="6804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https://www.weforum.org/stories/2025/05/tropical-forest-loss-2024-nature-climate-news</a:t>
            </a:r>
            <a:r>
              <a:rPr lang="en-US" dirty="0">
                <a:hlinkClick r:id="rId3"/>
              </a:rPr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 Resource Taxonomy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59050" y="985941"/>
            <a:ext cx="9123538" cy="4351338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Indicated resources: material for which quantity and quality have been estimated partly from sample analyses and partly from reasonable geological projections.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Inferred resources: material in unexplored extensions of demonstrated resources based on geological projections.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B1EE5-6E0B-48C9-86C6-090D174E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72557"/>
            <a:ext cx="8496944" cy="23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1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51125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Undiscovered resources: unspecified bodies of mineral-bearing material surmised to exist on the basis of broad geological knowledge and theory.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alt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Hypothetical resources: undiscovered materials reasonably expected to exist in a known mining district under known geological conditions.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alt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Speculative resources: undiscovered materials that may occur in either known types of deposits in </a:t>
            </a:r>
            <a:r>
              <a:rPr lang="en-GB" altLang="en-US" b="1" dirty="0" err="1"/>
              <a:t>favorable</a:t>
            </a:r>
            <a:r>
              <a:rPr lang="en-GB" altLang="en-US" b="1" dirty="0"/>
              <a:t> geological settings where no discoveries have been made, or in yet unknown types of deposits that remain to be recognized.</a:t>
            </a:r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9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20" y="1268760"/>
            <a:ext cx="8749480" cy="4669979"/>
          </a:xfrm>
        </p:spPr>
        <p:txBody>
          <a:bodyPr>
            <a:normAutofit/>
          </a:bodyPr>
          <a:lstStyle/>
          <a:p>
            <a:pPr marL="3429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Classifications of </a:t>
            </a:r>
            <a:r>
              <a:rPr lang="en-US" altLang="zh-CN" b="1" dirty="0"/>
              <a:t>the stock of depletable resources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b="1" dirty="0"/>
              <a:t> </a:t>
            </a:r>
            <a:endParaRPr lang="en-US" altLang="en-US" b="1" dirty="0"/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Current reserves are resources that can be extracted profitably at current prices. </a:t>
            </a:r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Potential reserves are resources that are potentially available. They depend on people’s willingness to pay and technology. </a:t>
            </a:r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Resource endowment represents the natural occurrence of resources in the earth.</a:t>
            </a:r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011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4295CE-4ADE-40AA-A552-F7BC7D31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7E8A4-36B1-41B8-8E24-CC9C16D31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08912" cy="5256584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CC99157B-8E14-4338-9048-7C487F30FEDC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7596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Copper Mining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594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1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9685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000" b="1" dirty="0"/>
              <a:t>A </a:t>
            </a:r>
            <a:r>
              <a:rPr lang="en-US" altLang="en-US" sz="3000" b="1" dirty="0" err="1">
                <a:solidFill>
                  <a:srgbClr val="2B11EF"/>
                </a:solidFill>
              </a:rPr>
              <a:t>depletable</a:t>
            </a:r>
            <a:r>
              <a:rPr lang="en-US" altLang="en-US" sz="3000" b="1" dirty="0"/>
              <a:t> resource is not naturally replenished or is replenished at such a low rate that it can be exhausted.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600" b="1" dirty="0"/>
              <a:t>The depletion rate is affected by demand, and thus by the price elasticity of demand, durability and reusability.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000" b="1" dirty="0"/>
              <a:t>A </a:t>
            </a:r>
            <a:r>
              <a:rPr lang="en-US" altLang="en-US" sz="3000" b="1" dirty="0">
                <a:solidFill>
                  <a:srgbClr val="2B11EF"/>
                </a:solidFill>
              </a:rPr>
              <a:t>recyclable</a:t>
            </a:r>
            <a:r>
              <a:rPr lang="en-US" altLang="en-US" sz="3000" b="1" dirty="0"/>
              <a:t> resource has some mass that can be recovered after use.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600" b="1" dirty="0"/>
              <a:t>Copper is an example of a </a:t>
            </a:r>
            <a:r>
              <a:rPr lang="en-US" altLang="en-US" sz="2600" b="1" dirty="0" err="1"/>
              <a:t>depletable</a:t>
            </a:r>
            <a:r>
              <a:rPr lang="en-US" altLang="en-US" sz="2600" b="1" dirty="0"/>
              <a:t>, recyclable resource.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000" b="1" dirty="0"/>
              <a:t>A </a:t>
            </a:r>
            <a:r>
              <a:rPr lang="en-US" altLang="en-US" sz="3000" b="1" dirty="0">
                <a:solidFill>
                  <a:srgbClr val="2B11EF"/>
                </a:solidFill>
              </a:rPr>
              <a:t>renewable</a:t>
            </a:r>
            <a:r>
              <a:rPr lang="en-US" altLang="en-US" sz="3000" b="1" dirty="0"/>
              <a:t> resource is one that is naturally replenished.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600" b="1" dirty="0"/>
              <a:t>Examples are water, fish, forests, and solar energy</a:t>
            </a:r>
            <a:r>
              <a:rPr lang="en-US" alt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68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484" y="188640"/>
            <a:ext cx="7886700" cy="68761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potential resources of depletable, recyclable resource can be exhausted.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Not all depletable resources can be recycled or reused.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Storage of renewable resources </a:t>
            </a:r>
            <a:r>
              <a:rPr lang="en-US" altLang="en-US" sz="2200" b="1" dirty="0" err="1"/>
              <a:t>smoothes</a:t>
            </a:r>
            <a:r>
              <a:rPr lang="en-US" altLang="en-US" sz="2200" b="1" dirty="0"/>
              <a:t> out the cyclical imbalance of supply and demand.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Storage of depletable resources extends their economic life.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management problem for depletable resources is how to allocate dwindling stocks among generations while transitioning to a renewable alternative.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management problem for renewable resources is in maintaining an efficient and sustainable flow.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68427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1200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Bookman Old Style</vt:lpstr>
      <vt:lpstr>Calibri</vt:lpstr>
      <vt:lpstr>Office Theme</vt:lpstr>
      <vt:lpstr> Econ 2675 – Environmental Economics  Chapter 6 Lecture - Depletable Resource Allocation: The Role of Longer Time Horizons, Substitutes, and Extraction Cost</vt:lpstr>
      <vt:lpstr>A Resource Taxonomy</vt:lpstr>
      <vt:lpstr>A Resource Taxonomy</vt:lpstr>
      <vt:lpstr>A Resource Taxonomy</vt:lpstr>
      <vt:lpstr>A Resource Taxonomy</vt:lpstr>
      <vt:lpstr>PowerPoint Presentation</vt:lpstr>
      <vt:lpstr>PowerPoint Presentation</vt:lpstr>
      <vt:lpstr>A Resource Taxonomy</vt:lpstr>
      <vt:lpstr>A Resource Taxonomy</vt:lpstr>
      <vt:lpstr>Efficient Intertemporal Allocations</vt:lpstr>
      <vt:lpstr>Efficient Intertemporal Allocations</vt:lpstr>
      <vt:lpstr>(a) Constant Marginal Extraction Cost with No Substitute Resource: Quantity Profile. (b) Constant Marginal Extraction Cost with No Substitute Resource: Marginal Cost Profile</vt:lpstr>
      <vt:lpstr>Efficient Intertemporal Allocations</vt:lpstr>
      <vt:lpstr>Efficient Intertemporal Allocations</vt:lpstr>
      <vt:lpstr>(a) Constant Marginal Extraction Cost with Substitute Resource: Quantity Profile. (b) Constant Marginal Extraction Cost with Substitute Resource: Marginal Cost Profile</vt:lpstr>
      <vt:lpstr>Efficient Intertemporal Allocations</vt:lpstr>
      <vt:lpstr>The Transition from One Constant-Cost Depletable Resource to Another</vt:lpstr>
      <vt:lpstr>Efficient Intertemporal Allocations</vt:lpstr>
      <vt:lpstr>(a) Increasing Marginal Extraction Cost with Substitute Resource: Quantity Profile. (b) Increasing Marginal Extraction Cost with Substitute Resource: Marginal Cost Profile</vt:lpstr>
      <vt:lpstr>Efficient Intertemporal Allocations</vt:lpstr>
      <vt:lpstr>Market Allocations of Depletable Resources</vt:lpstr>
      <vt:lpstr>(a) Increasing Marginal Extraction Cost with Substitute Resource in the Presence of Environmental Costs: Quantity Profile. (b) Increasing Marginal Extraction Cost with Substitute Resource in the Presence of Environmental Costs: Price Profile (Solid Line—without Environmental Costs; Dashed Line—with Environmental Costs)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Lecture - Depletable Resource Allocation: The Role of Longer Time Horizons, Substitutes, and Extraction Cost</dc:title>
  <dc:creator>xbany</dc:creator>
  <cp:lastModifiedBy>Dennis Charles McCornac</cp:lastModifiedBy>
  <cp:revision>97</cp:revision>
  <dcterms:created xsi:type="dcterms:W3CDTF">2017-12-18T12:36:52Z</dcterms:created>
  <dcterms:modified xsi:type="dcterms:W3CDTF">2026-03-19T14:47:27Z</dcterms:modified>
</cp:coreProperties>
</file>