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18"/>
  </p:notesMasterIdLst>
  <p:handoutMasterIdLst>
    <p:handoutMasterId r:id="rId19"/>
  </p:handoutMasterIdLst>
  <p:sldIdLst>
    <p:sldId id="381" r:id="rId2"/>
    <p:sldId id="415" r:id="rId3"/>
    <p:sldId id="388" r:id="rId4"/>
    <p:sldId id="391" r:id="rId5"/>
    <p:sldId id="405" r:id="rId6"/>
    <p:sldId id="264" r:id="rId7"/>
    <p:sldId id="401" r:id="rId8"/>
    <p:sldId id="392" r:id="rId9"/>
    <p:sldId id="418" r:id="rId10"/>
    <p:sldId id="419" r:id="rId11"/>
    <p:sldId id="421" r:id="rId12"/>
    <p:sldId id="420" r:id="rId13"/>
    <p:sldId id="406" r:id="rId14"/>
    <p:sldId id="269" r:id="rId15"/>
    <p:sldId id="397" r:id="rId16"/>
    <p:sldId id="40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11EF"/>
    <a:srgbClr val="E5FAFF"/>
    <a:srgbClr val="D9F8FF"/>
    <a:srgbClr val="C5F4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47" autoAdjust="0"/>
    <p:restoredTop sz="93145" autoAdjust="0"/>
  </p:normalViewPr>
  <p:slideViewPr>
    <p:cSldViewPr>
      <p:cViewPr varScale="1">
        <p:scale>
          <a:sx n="85" d="100"/>
          <a:sy n="85" d="100"/>
        </p:scale>
        <p:origin x="1373" y="4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7504"/>
    </p:cViewPr>
  </p:sorterViewPr>
  <p:notesViewPr>
    <p:cSldViewPr>
      <p:cViewPr varScale="1">
        <p:scale>
          <a:sx n="44" d="100"/>
          <a:sy n="44" d="100"/>
        </p:scale>
        <p:origin x="2844" y="6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9A9FDE4-903C-4E83-87F2-2ABC4CAF9D69}"/>
              </a:ext>
            </a:extLst>
          </p:cNvPr>
          <p:cNvSpPr>
            <a:spLocks noGrp="1"/>
          </p:cNvSpPr>
          <p:nvPr>
            <p:ph type="hdr" sz="quarter"/>
          </p:nvPr>
        </p:nvSpPr>
        <p:spPr>
          <a:xfrm>
            <a:off x="296652" y="61344"/>
            <a:ext cx="6264696" cy="683568"/>
          </a:xfrm>
          <a:prstGeom prst="rect">
            <a:avLst/>
          </a:prstGeom>
        </p:spPr>
        <p:txBody>
          <a:bodyPr vert="horz" lIns="91440" tIns="45720" rIns="91440" bIns="45720" rtlCol="0"/>
          <a:lstStyle>
            <a:lvl1pPr algn="l">
              <a:defRPr sz="1200"/>
            </a:lvl1pPr>
          </a:lstStyle>
          <a:p>
            <a:pPr algn="ctr"/>
            <a:r>
              <a:rPr lang="en-US" altLang="en-US" b="1" dirty="0">
                <a:latin typeface="Bookman Old Style" panose="02050604050505020204" pitchFamily="18" charset="0"/>
                <a:ea typeface="ＭＳ Ｐゴシック" pitchFamily="1" charset="-128"/>
              </a:rPr>
              <a:t>Chapter 5 Lecture- Dynamic Efficiency and</a:t>
            </a:r>
          </a:p>
          <a:p>
            <a:pPr algn="ctr"/>
            <a:r>
              <a:rPr lang="en-US" altLang="en-US" b="1" dirty="0">
                <a:latin typeface="Bookman Old Style" panose="02050604050505020204" pitchFamily="18" charset="0"/>
                <a:ea typeface="ＭＳ Ｐゴシック" pitchFamily="1" charset="-128"/>
              </a:rPr>
              <a:t> Sustainable Development</a:t>
            </a:r>
            <a:endParaRPr lang="en-US" dirty="0"/>
          </a:p>
        </p:txBody>
      </p:sp>
      <p:sp>
        <p:nvSpPr>
          <p:cNvPr id="6" name="TextBox 5">
            <a:extLst>
              <a:ext uri="{FF2B5EF4-FFF2-40B4-BE49-F238E27FC236}">
                <a16:creationId xmlns:a16="http://schemas.microsoft.com/office/drawing/2014/main" id="{5F9E8DA6-A782-4103-B93C-05B9A64EC431}"/>
              </a:ext>
            </a:extLst>
          </p:cNvPr>
          <p:cNvSpPr txBox="1"/>
          <p:nvPr/>
        </p:nvSpPr>
        <p:spPr>
          <a:xfrm>
            <a:off x="3284984" y="8748464"/>
            <a:ext cx="457176" cy="369332"/>
          </a:xfrm>
          <a:prstGeom prst="rect">
            <a:avLst/>
          </a:prstGeom>
          <a:noFill/>
        </p:spPr>
        <p:txBody>
          <a:bodyPr wrap="none" rtlCol="0">
            <a:spAutoFit/>
          </a:bodyPr>
          <a:lstStyle/>
          <a:p>
            <a:fld id="{5BFB9402-7D92-477F-8012-4C7485CB3704}" type="slidenum">
              <a:rPr lang="en-US" b="1" smtClean="0"/>
              <a:t>‹#›</a:t>
            </a:fld>
            <a:endParaRPr lang="en-US" b="1" dirty="0"/>
          </a:p>
        </p:txBody>
      </p:sp>
    </p:spTree>
    <p:extLst>
      <p:ext uri="{BB962C8B-B14F-4D97-AF65-F5344CB8AC3E}">
        <p14:creationId xmlns:p14="http://schemas.microsoft.com/office/powerpoint/2010/main" val="4116020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ED1AB4-2A88-4C10-8078-8B7E60F23079}" type="datetimeFigureOut">
              <a:rPr lang="en-US" smtClean="0"/>
              <a:t>4/18/2024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7BCCB3-5E34-42B3-AEBD-1AAE2FF92771}" type="slidenum">
              <a:rPr lang="en-US" smtClean="0"/>
              <a:t>‹#›</a:t>
            </a:fld>
            <a:endParaRPr lang="en-US"/>
          </a:p>
        </p:txBody>
      </p:sp>
    </p:spTree>
    <p:extLst>
      <p:ext uri="{BB962C8B-B14F-4D97-AF65-F5344CB8AC3E}">
        <p14:creationId xmlns:p14="http://schemas.microsoft.com/office/powerpoint/2010/main" val="35539906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78E7FC-7135-44F7-8538-3180C5004551}"/>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CBFC6E3F-2E16-4253-90EC-E36F837D2A42}"/>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1988F5EF-7279-4CB8-8972-8581984A5AF2}"/>
              </a:ext>
            </a:extLst>
          </p:cNvPr>
          <p:cNvSpPr>
            <a:spLocks noGrp="1"/>
          </p:cNvSpPr>
          <p:nvPr>
            <p:ph type="dt" sz="half" idx="10"/>
          </p:nvPr>
        </p:nvSpPr>
        <p:spPr/>
        <p:txBody>
          <a:bodyPr/>
          <a:lstStyle/>
          <a:p>
            <a:fld id="{711E01BD-9DA4-49FB-B21A-7F620061A918}" type="datetimeFigureOut">
              <a:rPr lang="zh-CN" altLang="en-US" smtClean="0"/>
              <a:t>2024/4/18</a:t>
            </a:fld>
            <a:endParaRPr lang="zh-CN" altLang="en-US"/>
          </a:p>
        </p:txBody>
      </p:sp>
      <p:sp>
        <p:nvSpPr>
          <p:cNvPr id="5" name="Footer Placeholder 4">
            <a:extLst>
              <a:ext uri="{FF2B5EF4-FFF2-40B4-BE49-F238E27FC236}">
                <a16:creationId xmlns:a16="http://schemas.microsoft.com/office/drawing/2014/main" id="{2A0FC4CC-C88E-418E-91FB-279AE45392D8}"/>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328BC1DE-049D-4D09-A709-9438AED0E474}"/>
              </a:ext>
            </a:extLst>
          </p:cNvPr>
          <p:cNvSpPr>
            <a:spLocks noGrp="1"/>
          </p:cNvSpPr>
          <p:nvPr>
            <p:ph type="sldNum" sz="quarter" idx="12"/>
          </p:nvPr>
        </p:nvSpPr>
        <p:spPr/>
        <p:txBody>
          <a:bodyPr/>
          <a:lstStyle/>
          <a:p>
            <a:fld id="{B942B44F-9A05-4471-893B-EDC90192FAC5}" type="slidenum">
              <a:rPr lang="zh-CN" altLang="en-US" smtClean="0"/>
              <a:t>‹#›</a:t>
            </a:fld>
            <a:endParaRPr lang="zh-CN" altLang="en-US"/>
          </a:p>
        </p:txBody>
      </p:sp>
    </p:spTree>
    <p:extLst>
      <p:ext uri="{BB962C8B-B14F-4D97-AF65-F5344CB8AC3E}">
        <p14:creationId xmlns:p14="http://schemas.microsoft.com/office/powerpoint/2010/main" val="66304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16F334-BED5-4E20-89D8-BF9A8C514896}"/>
              </a:ext>
            </a:extLst>
          </p:cNvPr>
          <p:cNvSpPr>
            <a:spLocks noGrp="1"/>
          </p:cNvSpPr>
          <p:nvPr>
            <p:ph type="title"/>
          </p:nvPr>
        </p:nvSpPr>
        <p:spPr/>
        <p:txBody>
          <a:bodyPr/>
          <a:lstStyle>
            <a:lvl1pPr algn="ctr">
              <a:defRPr/>
            </a:lvl1pPr>
          </a:lstStyle>
          <a:p>
            <a:r>
              <a:rPr lang="en-US" dirty="0"/>
              <a:t>Click to edit Master title style</a:t>
            </a:r>
          </a:p>
        </p:txBody>
      </p:sp>
      <p:sp>
        <p:nvSpPr>
          <p:cNvPr id="3" name="Content Placeholder 2">
            <a:extLst>
              <a:ext uri="{FF2B5EF4-FFF2-40B4-BE49-F238E27FC236}">
                <a16:creationId xmlns:a16="http://schemas.microsoft.com/office/drawing/2014/main" id="{482FF950-9B29-4D7B-8993-449DAE074DBF}"/>
              </a:ext>
            </a:extLst>
          </p:cNvPr>
          <p:cNvSpPr>
            <a:spLocks noGrp="1"/>
          </p:cNvSpPr>
          <p:nvPr>
            <p:ph idx="1"/>
          </p:nvPr>
        </p:nvSpPr>
        <p:spPr/>
        <p:txBody>
          <a:bodyPr/>
          <a:lstStyle>
            <a:lvl1pPr>
              <a:buSzPct val="100000"/>
              <a:defRPr/>
            </a:lvl1pPr>
            <a:lvl2pPr>
              <a:buSzPct val="100000"/>
              <a:defRPr/>
            </a:lvl2pPr>
            <a:lvl3pPr>
              <a:buSzPct val="100000"/>
              <a:defRPr/>
            </a:lvl3pPr>
            <a:lvl4pPr>
              <a:buSzPct val="100000"/>
              <a:defRPr/>
            </a:lvl4pPr>
            <a:lvl5pPr>
              <a:buSzPct val="10000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288B3236-3ECA-4A0F-BE2A-2960CD17D8C8}"/>
              </a:ext>
            </a:extLst>
          </p:cNvPr>
          <p:cNvSpPr>
            <a:spLocks noGrp="1"/>
          </p:cNvSpPr>
          <p:nvPr>
            <p:ph type="dt" sz="half" idx="10"/>
          </p:nvPr>
        </p:nvSpPr>
        <p:spPr/>
        <p:txBody>
          <a:bodyPr/>
          <a:lstStyle/>
          <a:p>
            <a:fld id="{711E01BD-9DA4-49FB-B21A-7F620061A918}" type="datetimeFigureOut">
              <a:rPr lang="zh-CN" altLang="en-US" smtClean="0"/>
              <a:t>2024/4/18</a:t>
            </a:fld>
            <a:endParaRPr lang="zh-CN" altLang="en-US"/>
          </a:p>
        </p:txBody>
      </p:sp>
      <p:sp>
        <p:nvSpPr>
          <p:cNvPr id="5" name="Footer Placeholder 4">
            <a:extLst>
              <a:ext uri="{FF2B5EF4-FFF2-40B4-BE49-F238E27FC236}">
                <a16:creationId xmlns:a16="http://schemas.microsoft.com/office/drawing/2014/main" id="{D0C5B565-1887-4C66-9581-373E340B7141}"/>
              </a:ext>
            </a:extLst>
          </p:cNvPr>
          <p:cNvSpPr>
            <a:spLocks noGrp="1"/>
          </p:cNvSpPr>
          <p:nvPr>
            <p:ph type="ftr" sz="quarter" idx="11"/>
          </p:nvPr>
        </p:nvSpPr>
        <p:spPr/>
        <p:txBody>
          <a:bodyPr/>
          <a:lstStyle/>
          <a:p>
            <a:endParaRPr lang="zh-CN" altLang="en-US"/>
          </a:p>
        </p:txBody>
      </p:sp>
      <p:sp>
        <p:nvSpPr>
          <p:cNvPr id="6" name="Slide Number Placeholder 5">
            <a:extLst>
              <a:ext uri="{FF2B5EF4-FFF2-40B4-BE49-F238E27FC236}">
                <a16:creationId xmlns:a16="http://schemas.microsoft.com/office/drawing/2014/main" id="{1FEA815D-9BCF-40F0-8BF4-A5CDD8AF26F2}"/>
              </a:ext>
            </a:extLst>
          </p:cNvPr>
          <p:cNvSpPr>
            <a:spLocks noGrp="1"/>
          </p:cNvSpPr>
          <p:nvPr>
            <p:ph type="sldNum" sz="quarter" idx="12"/>
          </p:nvPr>
        </p:nvSpPr>
        <p:spPr>
          <a:xfrm>
            <a:off x="5940152" y="6277960"/>
            <a:ext cx="2057400" cy="365125"/>
          </a:xfrm>
        </p:spPr>
        <p:txBody>
          <a:bodyPr/>
          <a:lstStyle/>
          <a:p>
            <a:fld id="{B942B44F-9A05-4471-893B-EDC90192FAC5}" type="slidenum">
              <a:rPr lang="zh-CN" altLang="en-US" smtClean="0"/>
              <a:t>‹#›</a:t>
            </a:fld>
            <a:endParaRPr lang="zh-CN" altLang="en-US"/>
          </a:p>
        </p:txBody>
      </p:sp>
    </p:spTree>
    <p:extLst>
      <p:ext uri="{BB962C8B-B14F-4D97-AF65-F5344CB8AC3E}">
        <p14:creationId xmlns:p14="http://schemas.microsoft.com/office/powerpoint/2010/main" val="5525401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565EE2-81C8-4D97-A964-4B2120DC0012}"/>
              </a:ext>
            </a:extLst>
          </p:cNvPr>
          <p:cNvSpPr>
            <a:spLocks noGrp="1"/>
          </p:cNvSpPr>
          <p:nvPr>
            <p:ph type="title"/>
          </p:nvPr>
        </p:nvSpPr>
        <p:spPr>
          <a:xfrm>
            <a:off x="629841" y="365126"/>
            <a:ext cx="7886700" cy="1325563"/>
          </a:xfrm>
        </p:spPr>
        <p:txBody>
          <a:bodyPr/>
          <a:lstStyle>
            <a:lvl1pPr algn="ctr">
              <a:defRPr/>
            </a:lvl1pPr>
          </a:lstStyle>
          <a:p>
            <a:r>
              <a:rPr lang="en-US" dirty="0"/>
              <a:t>Click to edit Master title style</a:t>
            </a:r>
          </a:p>
        </p:txBody>
      </p:sp>
      <p:sp>
        <p:nvSpPr>
          <p:cNvPr id="3" name="Text Placeholder 2">
            <a:extLst>
              <a:ext uri="{FF2B5EF4-FFF2-40B4-BE49-F238E27FC236}">
                <a16:creationId xmlns:a16="http://schemas.microsoft.com/office/drawing/2014/main" id="{540AE664-C52E-44FB-A05D-C5D963F17CD8}"/>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19250F03-6E7B-42BA-B2F5-DAC75F858E56}"/>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B1DD7FB-5E77-4E01-B06B-D93F68E313E5}"/>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5EBF1F77-4633-4280-96BA-87FBF0BFE301}"/>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8E16788-AA6E-4A4F-87A0-1935234A350F}"/>
              </a:ext>
            </a:extLst>
          </p:cNvPr>
          <p:cNvSpPr>
            <a:spLocks noGrp="1"/>
          </p:cNvSpPr>
          <p:nvPr>
            <p:ph type="dt" sz="half" idx="10"/>
          </p:nvPr>
        </p:nvSpPr>
        <p:spPr/>
        <p:txBody>
          <a:bodyPr/>
          <a:lstStyle/>
          <a:p>
            <a:fld id="{711E01BD-9DA4-49FB-B21A-7F620061A918}" type="datetimeFigureOut">
              <a:rPr lang="zh-CN" altLang="en-US" smtClean="0"/>
              <a:t>2024/4/18</a:t>
            </a:fld>
            <a:endParaRPr lang="zh-CN" altLang="en-US"/>
          </a:p>
        </p:txBody>
      </p:sp>
      <p:sp>
        <p:nvSpPr>
          <p:cNvPr id="8" name="Footer Placeholder 7">
            <a:extLst>
              <a:ext uri="{FF2B5EF4-FFF2-40B4-BE49-F238E27FC236}">
                <a16:creationId xmlns:a16="http://schemas.microsoft.com/office/drawing/2014/main" id="{9024982B-FA36-4D6D-B91D-57BE991BE060}"/>
              </a:ext>
            </a:extLst>
          </p:cNvPr>
          <p:cNvSpPr>
            <a:spLocks noGrp="1"/>
          </p:cNvSpPr>
          <p:nvPr>
            <p:ph type="ftr" sz="quarter" idx="11"/>
          </p:nvPr>
        </p:nvSpPr>
        <p:spPr/>
        <p:txBody>
          <a:bodyPr/>
          <a:lstStyle/>
          <a:p>
            <a:endParaRPr lang="zh-CN" altLang="en-US"/>
          </a:p>
        </p:txBody>
      </p:sp>
      <p:sp>
        <p:nvSpPr>
          <p:cNvPr id="9" name="Slide Number Placeholder 8">
            <a:extLst>
              <a:ext uri="{FF2B5EF4-FFF2-40B4-BE49-F238E27FC236}">
                <a16:creationId xmlns:a16="http://schemas.microsoft.com/office/drawing/2014/main" id="{86B4F9C3-81C1-4AD8-A984-70D067C2A1A2}"/>
              </a:ext>
            </a:extLst>
          </p:cNvPr>
          <p:cNvSpPr>
            <a:spLocks noGrp="1"/>
          </p:cNvSpPr>
          <p:nvPr>
            <p:ph type="sldNum" sz="quarter" idx="12"/>
          </p:nvPr>
        </p:nvSpPr>
        <p:spPr/>
        <p:txBody>
          <a:bodyPr/>
          <a:lstStyle/>
          <a:p>
            <a:fld id="{B942B44F-9A05-4471-893B-EDC90192FAC5}" type="slidenum">
              <a:rPr lang="zh-CN" altLang="en-US" smtClean="0"/>
              <a:t>‹#›</a:t>
            </a:fld>
            <a:endParaRPr lang="zh-CN" altLang="en-US"/>
          </a:p>
        </p:txBody>
      </p:sp>
    </p:spTree>
    <p:extLst>
      <p:ext uri="{BB962C8B-B14F-4D97-AF65-F5344CB8AC3E}">
        <p14:creationId xmlns:p14="http://schemas.microsoft.com/office/powerpoint/2010/main" val="867016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A9B50-1163-4CE0-BC9E-7D3B6A27FA5C}"/>
              </a:ext>
            </a:extLst>
          </p:cNvPr>
          <p:cNvSpPr>
            <a:spLocks noGrp="1"/>
          </p:cNvSpPr>
          <p:nvPr>
            <p:ph type="title"/>
          </p:nvPr>
        </p:nvSpPr>
        <p:spPr/>
        <p:txBody>
          <a:bodyPr/>
          <a:lstStyle>
            <a:lvl1pPr algn="ctr">
              <a:defRPr/>
            </a:lvl1pPr>
          </a:lstStyle>
          <a:p>
            <a:r>
              <a:rPr lang="en-US" dirty="0"/>
              <a:t>Click to edit Master title style</a:t>
            </a:r>
          </a:p>
        </p:txBody>
      </p:sp>
      <p:sp>
        <p:nvSpPr>
          <p:cNvPr id="3" name="Date Placeholder 2">
            <a:extLst>
              <a:ext uri="{FF2B5EF4-FFF2-40B4-BE49-F238E27FC236}">
                <a16:creationId xmlns:a16="http://schemas.microsoft.com/office/drawing/2014/main" id="{535FF550-7121-4C90-80FA-23E45628BBD6}"/>
              </a:ext>
            </a:extLst>
          </p:cNvPr>
          <p:cNvSpPr>
            <a:spLocks noGrp="1"/>
          </p:cNvSpPr>
          <p:nvPr>
            <p:ph type="dt" sz="half" idx="10"/>
          </p:nvPr>
        </p:nvSpPr>
        <p:spPr/>
        <p:txBody>
          <a:bodyPr/>
          <a:lstStyle/>
          <a:p>
            <a:fld id="{711E01BD-9DA4-49FB-B21A-7F620061A918}" type="datetimeFigureOut">
              <a:rPr lang="zh-CN" altLang="en-US" smtClean="0"/>
              <a:t>2024/4/18</a:t>
            </a:fld>
            <a:endParaRPr lang="zh-CN" altLang="en-US"/>
          </a:p>
        </p:txBody>
      </p:sp>
      <p:sp>
        <p:nvSpPr>
          <p:cNvPr id="4" name="Footer Placeholder 3">
            <a:extLst>
              <a:ext uri="{FF2B5EF4-FFF2-40B4-BE49-F238E27FC236}">
                <a16:creationId xmlns:a16="http://schemas.microsoft.com/office/drawing/2014/main" id="{346AA0F0-6639-4D2F-A847-25CA6B71C319}"/>
              </a:ext>
            </a:extLst>
          </p:cNvPr>
          <p:cNvSpPr>
            <a:spLocks noGrp="1"/>
          </p:cNvSpPr>
          <p:nvPr>
            <p:ph type="ftr" sz="quarter" idx="11"/>
          </p:nvPr>
        </p:nvSpPr>
        <p:spPr/>
        <p:txBody>
          <a:bodyPr/>
          <a:lstStyle/>
          <a:p>
            <a:endParaRPr lang="zh-CN" altLang="en-US"/>
          </a:p>
        </p:txBody>
      </p:sp>
      <p:sp>
        <p:nvSpPr>
          <p:cNvPr id="5" name="Slide Number Placeholder 4">
            <a:extLst>
              <a:ext uri="{FF2B5EF4-FFF2-40B4-BE49-F238E27FC236}">
                <a16:creationId xmlns:a16="http://schemas.microsoft.com/office/drawing/2014/main" id="{030B67DC-0756-4756-8528-FB7CA75C5B7B}"/>
              </a:ext>
            </a:extLst>
          </p:cNvPr>
          <p:cNvSpPr>
            <a:spLocks noGrp="1"/>
          </p:cNvSpPr>
          <p:nvPr>
            <p:ph type="sldNum" sz="quarter" idx="12"/>
          </p:nvPr>
        </p:nvSpPr>
        <p:spPr/>
        <p:txBody>
          <a:bodyPr/>
          <a:lstStyle/>
          <a:p>
            <a:fld id="{B942B44F-9A05-4471-893B-EDC90192FAC5}" type="slidenum">
              <a:rPr lang="zh-CN" altLang="en-US" smtClean="0"/>
              <a:t>‹#›</a:t>
            </a:fld>
            <a:endParaRPr lang="zh-CN" altLang="en-US"/>
          </a:p>
        </p:txBody>
      </p:sp>
    </p:spTree>
    <p:extLst>
      <p:ext uri="{BB962C8B-B14F-4D97-AF65-F5344CB8AC3E}">
        <p14:creationId xmlns:p14="http://schemas.microsoft.com/office/powerpoint/2010/main" val="545988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C488CAE-F91E-41BB-9955-99D67383295D}"/>
              </a:ext>
            </a:extLst>
          </p:cNvPr>
          <p:cNvSpPr>
            <a:spLocks noGrp="1"/>
          </p:cNvSpPr>
          <p:nvPr>
            <p:ph type="dt" sz="half" idx="10"/>
          </p:nvPr>
        </p:nvSpPr>
        <p:spPr/>
        <p:txBody>
          <a:bodyPr/>
          <a:lstStyle/>
          <a:p>
            <a:fld id="{711E01BD-9DA4-49FB-B21A-7F620061A918}" type="datetimeFigureOut">
              <a:rPr lang="zh-CN" altLang="en-US" smtClean="0"/>
              <a:t>2024/4/18</a:t>
            </a:fld>
            <a:endParaRPr lang="zh-CN" altLang="en-US"/>
          </a:p>
        </p:txBody>
      </p:sp>
      <p:sp>
        <p:nvSpPr>
          <p:cNvPr id="3" name="Footer Placeholder 2">
            <a:extLst>
              <a:ext uri="{FF2B5EF4-FFF2-40B4-BE49-F238E27FC236}">
                <a16:creationId xmlns:a16="http://schemas.microsoft.com/office/drawing/2014/main" id="{CF7502CC-ED04-4100-BE80-031ED1CBCAAE}"/>
              </a:ext>
            </a:extLst>
          </p:cNvPr>
          <p:cNvSpPr>
            <a:spLocks noGrp="1"/>
          </p:cNvSpPr>
          <p:nvPr>
            <p:ph type="ftr" sz="quarter" idx="11"/>
          </p:nvPr>
        </p:nvSpPr>
        <p:spPr/>
        <p:txBody>
          <a:bodyPr/>
          <a:lstStyle/>
          <a:p>
            <a:endParaRPr lang="zh-CN" altLang="en-US"/>
          </a:p>
        </p:txBody>
      </p:sp>
      <p:sp>
        <p:nvSpPr>
          <p:cNvPr id="4" name="Slide Number Placeholder 3">
            <a:extLst>
              <a:ext uri="{FF2B5EF4-FFF2-40B4-BE49-F238E27FC236}">
                <a16:creationId xmlns:a16="http://schemas.microsoft.com/office/drawing/2014/main" id="{7EE12D74-BBF2-4B92-A778-5A6F7FE81CEF}"/>
              </a:ext>
            </a:extLst>
          </p:cNvPr>
          <p:cNvSpPr>
            <a:spLocks noGrp="1"/>
          </p:cNvSpPr>
          <p:nvPr>
            <p:ph type="sldNum" sz="quarter" idx="12"/>
          </p:nvPr>
        </p:nvSpPr>
        <p:spPr/>
        <p:txBody>
          <a:bodyPr/>
          <a:lstStyle/>
          <a:p>
            <a:fld id="{B942B44F-9A05-4471-893B-EDC90192FAC5}" type="slidenum">
              <a:rPr lang="zh-CN" altLang="en-US" smtClean="0"/>
              <a:t>‹#›</a:t>
            </a:fld>
            <a:endParaRPr lang="zh-CN" altLang="en-US"/>
          </a:p>
        </p:txBody>
      </p:sp>
    </p:spTree>
    <p:extLst>
      <p:ext uri="{BB962C8B-B14F-4D97-AF65-F5344CB8AC3E}">
        <p14:creationId xmlns:p14="http://schemas.microsoft.com/office/powerpoint/2010/main" val="386337622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97000">
              <a:schemeClr val="bg1"/>
            </a:gs>
            <a:gs pos="95000">
              <a:schemeClr val="bg1"/>
            </a:gs>
            <a:gs pos="100000">
              <a:srgbClr val="2B11EF"/>
            </a:gs>
            <a:gs pos="100000">
              <a:srgbClr val="2B11EF"/>
            </a:gs>
            <a:gs pos="99000">
              <a:srgbClr val="2B11EF"/>
            </a:gs>
            <a:gs pos="98000">
              <a:srgbClr val="2B11EF"/>
            </a:gs>
          </a:gsLst>
          <a:path path="shape">
            <a:fillToRect l="50000" t="50000" r="50000" b="50000"/>
          </a:path>
          <a:tileRect/>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654464-0F5A-401B-AE0B-1350685DB725}"/>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4C504315-AED9-4368-ACE2-0F5775E25BD5}"/>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AF3858B-8BF8-45E3-A5C6-46A75BE685A1}"/>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711E01BD-9DA4-49FB-B21A-7F620061A918}" type="datetimeFigureOut">
              <a:rPr lang="zh-CN" altLang="en-US" smtClean="0"/>
              <a:t>2024/4/18</a:t>
            </a:fld>
            <a:endParaRPr lang="zh-CN" altLang="en-US"/>
          </a:p>
        </p:txBody>
      </p:sp>
      <p:sp>
        <p:nvSpPr>
          <p:cNvPr id="5" name="Footer Placeholder 4">
            <a:extLst>
              <a:ext uri="{FF2B5EF4-FFF2-40B4-BE49-F238E27FC236}">
                <a16:creationId xmlns:a16="http://schemas.microsoft.com/office/drawing/2014/main" id="{CFCE31A4-48BC-4E77-881C-5F54D925A0C4}"/>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zh-CN" altLang="en-US"/>
          </a:p>
        </p:txBody>
      </p:sp>
      <p:sp>
        <p:nvSpPr>
          <p:cNvPr id="6" name="Slide Number Placeholder 5">
            <a:extLst>
              <a:ext uri="{FF2B5EF4-FFF2-40B4-BE49-F238E27FC236}">
                <a16:creationId xmlns:a16="http://schemas.microsoft.com/office/drawing/2014/main" id="{CCA1A40C-1933-4989-B61E-814086CA962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942B44F-9A05-4471-893B-EDC90192FAC5}" type="slidenum">
              <a:rPr lang="zh-CN" altLang="en-US" smtClean="0"/>
              <a:t>‹#›</a:t>
            </a:fld>
            <a:endParaRPr lang="zh-CN" altLang="en-US"/>
          </a:p>
        </p:txBody>
      </p:sp>
      <p:sp>
        <p:nvSpPr>
          <p:cNvPr id="8" name="TextBox 7">
            <a:extLst>
              <a:ext uri="{FF2B5EF4-FFF2-40B4-BE49-F238E27FC236}">
                <a16:creationId xmlns:a16="http://schemas.microsoft.com/office/drawing/2014/main" id="{9EED4E11-A8BF-4DD1-89DB-AB0576ED941E}"/>
              </a:ext>
            </a:extLst>
          </p:cNvPr>
          <p:cNvSpPr txBox="1"/>
          <p:nvPr userDrawn="1"/>
        </p:nvSpPr>
        <p:spPr>
          <a:xfrm>
            <a:off x="8604447" y="6400414"/>
            <a:ext cx="463481" cy="369332"/>
          </a:xfrm>
          <a:prstGeom prst="rect">
            <a:avLst/>
          </a:prstGeom>
          <a:noFill/>
        </p:spPr>
        <p:txBody>
          <a:bodyPr wrap="square" rtlCol="0">
            <a:spAutoFit/>
          </a:bodyPr>
          <a:lstStyle/>
          <a:p>
            <a:fld id="{C60FDEA8-B4E2-4158-AB7E-EB78FF2E925F}" type="slidenum">
              <a:rPr lang="en-US" smtClean="0"/>
              <a:t>‹#›</a:t>
            </a:fld>
            <a:endParaRPr lang="en-US" dirty="0"/>
          </a:p>
        </p:txBody>
      </p:sp>
    </p:spTree>
    <p:extLst>
      <p:ext uri="{BB962C8B-B14F-4D97-AF65-F5344CB8AC3E}">
        <p14:creationId xmlns:p14="http://schemas.microsoft.com/office/powerpoint/2010/main" val="279135245"/>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7" r:id="rId3"/>
    <p:sldLayoutId id="2147483668" r:id="rId4"/>
    <p:sldLayoutId id="2147483669" r:id="rId5"/>
  </p:sldLayoutIdLst>
  <p:txStyles>
    <p:titleStyle>
      <a:lvl1pPr algn="ctr" defTabSz="685800" rtl="0" eaLnBrk="1" latinLnBrk="0" hangingPunct="1">
        <a:lnSpc>
          <a:spcPct val="90000"/>
        </a:lnSpc>
        <a:spcBef>
          <a:spcPct val="0"/>
        </a:spcBef>
        <a:buNone/>
        <a:defRPr sz="3600" b="1" kern="1200">
          <a:solidFill>
            <a:schemeClr val="tx1"/>
          </a:solidFill>
          <a:latin typeface="Bookman Old Style" panose="02050604050505020204" pitchFamily="18" charset="0"/>
          <a:ea typeface="+mj-ea"/>
          <a:cs typeface="+mj-cs"/>
        </a:defRPr>
      </a:lvl1pPr>
    </p:titleStyle>
    <p:bodyStyle>
      <a:lvl1pPr marL="171450" indent="-171450" algn="l" defTabSz="685800" rtl="0" eaLnBrk="1" latinLnBrk="0" hangingPunct="1">
        <a:lnSpc>
          <a:spcPct val="100000"/>
        </a:lnSpc>
        <a:spcBef>
          <a:spcPts val="750"/>
        </a:spcBef>
        <a:buFont typeface="Arial" panose="020B0604020202020204" pitchFamily="34" charset="0"/>
        <a:buChar char="•"/>
        <a:defRPr sz="2400" kern="1200">
          <a:solidFill>
            <a:schemeClr val="tx1"/>
          </a:solidFill>
          <a:latin typeface="Bookman Old Style" panose="02050604050505020204" pitchFamily="18" charset="0"/>
          <a:ea typeface="+mn-ea"/>
          <a:cs typeface="+mn-cs"/>
        </a:defRPr>
      </a:lvl1pPr>
      <a:lvl2pPr marL="514350" indent="-171450" algn="l" defTabSz="685800" rtl="0" eaLnBrk="1" latinLnBrk="0" hangingPunct="1">
        <a:lnSpc>
          <a:spcPct val="100000"/>
        </a:lnSpc>
        <a:spcBef>
          <a:spcPts val="375"/>
        </a:spcBef>
        <a:buFont typeface="Arial" panose="020B0604020202020204" pitchFamily="34" charset="0"/>
        <a:buChar char="•"/>
        <a:defRPr sz="2400" kern="1200">
          <a:solidFill>
            <a:schemeClr val="tx1"/>
          </a:solidFill>
          <a:latin typeface="Bookman Old Style" panose="02050604050505020204" pitchFamily="18" charset="0"/>
          <a:ea typeface="+mn-ea"/>
          <a:cs typeface="+mn-cs"/>
        </a:defRPr>
      </a:lvl2pPr>
      <a:lvl3pPr marL="857250" indent="-171450" algn="l" defTabSz="685800" rtl="0" eaLnBrk="1" latinLnBrk="0" hangingPunct="1">
        <a:lnSpc>
          <a:spcPct val="100000"/>
        </a:lnSpc>
        <a:spcBef>
          <a:spcPts val="375"/>
        </a:spcBef>
        <a:buFont typeface="Arial" panose="020B0604020202020204" pitchFamily="34" charset="0"/>
        <a:buChar char="•"/>
        <a:defRPr sz="2400" kern="1200">
          <a:solidFill>
            <a:schemeClr val="tx1"/>
          </a:solidFill>
          <a:latin typeface="Bookman Old Style" panose="02050604050505020204" pitchFamily="18" charset="0"/>
          <a:ea typeface="+mn-ea"/>
          <a:cs typeface="+mn-cs"/>
        </a:defRPr>
      </a:lvl3pPr>
      <a:lvl4pPr marL="1200150" indent="-171450" algn="l" defTabSz="685800" rtl="0" eaLnBrk="1" latinLnBrk="0" hangingPunct="1">
        <a:lnSpc>
          <a:spcPct val="100000"/>
        </a:lnSpc>
        <a:spcBef>
          <a:spcPts val="375"/>
        </a:spcBef>
        <a:buFont typeface="Arial" panose="020B0604020202020204" pitchFamily="34" charset="0"/>
        <a:buChar char="•"/>
        <a:defRPr sz="2400" kern="1200">
          <a:solidFill>
            <a:schemeClr val="tx1"/>
          </a:solidFill>
          <a:latin typeface="Bookman Old Style" panose="02050604050505020204" pitchFamily="18" charset="0"/>
          <a:ea typeface="+mn-ea"/>
          <a:cs typeface="+mn-cs"/>
        </a:defRPr>
      </a:lvl4pPr>
      <a:lvl5pPr marL="1543050" indent="-171450" algn="l" defTabSz="685800" rtl="0" eaLnBrk="1" latinLnBrk="0" hangingPunct="1">
        <a:lnSpc>
          <a:spcPct val="100000"/>
        </a:lnSpc>
        <a:spcBef>
          <a:spcPts val="375"/>
        </a:spcBef>
        <a:buFont typeface="Arial" panose="020B0604020202020204" pitchFamily="34" charset="0"/>
        <a:buChar char="•"/>
        <a:defRPr sz="2400" kern="1200">
          <a:solidFill>
            <a:schemeClr val="tx1"/>
          </a:solidFill>
          <a:latin typeface="Bookman Old Style" panose="02050604050505020204" pitchFamily="18"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107504" y="332656"/>
            <a:ext cx="8784976" cy="1584176"/>
          </a:xfrm>
        </p:spPr>
        <p:txBody>
          <a:bodyPr>
            <a:normAutofit fontScale="90000"/>
          </a:bodyPr>
          <a:lstStyle/>
          <a:p>
            <a:br>
              <a:rPr lang="en-US" altLang="en-US" sz="3600" dirty="0">
                <a:ea typeface="ＭＳ Ｐゴシック" pitchFamily="1" charset="-128"/>
              </a:rPr>
            </a:br>
            <a:r>
              <a:rPr lang="en-US" altLang="en-US" sz="3600">
                <a:ea typeface="ＭＳ Ｐゴシック" pitchFamily="1" charset="-128"/>
              </a:rPr>
              <a:t>Econ 2675 </a:t>
            </a:r>
            <a:r>
              <a:rPr lang="en-US" altLang="en-US" sz="3600" dirty="0">
                <a:ea typeface="ＭＳ Ｐゴシック" pitchFamily="1" charset="-128"/>
              </a:rPr>
              <a:t>– Environmental Economics</a:t>
            </a:r>
            <a:br>
              <a:rPr lang="en-US" altLang="en-US" sz="3200" dirty="0">
                <a:ea typeface="ＭＳ Ｐゴシック" pitchFamily="1" charset="-128"/>
              </a:rPr>
            </a:br>
            <a:br>
              <a:rPr lang="en-US" altLang="en-US" sz="3100" dirty="0">
                <a:ea typeface="ＭＳ Ｐゴシック" pitchFamily="1" charset="-128"/>
              </a:rPr>
            </a:br>
            <a:r>
              <a:rPr lang="en-US" altLang="en-US" sz="3100" b="1" dirty="0">
                <a:cs typeface="Calibri" panose="020F0502020204030204" pitchFamily="34" charset="0"/>
              </a:rPr>
              <a:t>Chapter 5 Lecture- </a:t>
            </a:r>
            <a:r>
              <a:rPr lang="en-US" altLang="en-US" sz="3200" dirty="0"/>
              <a:t>Dynamic Efficiency and Sustainable Development</a:t>
            </a:r>
            <a:endParaRPr lang="zh-CN" altLang="en-US" sz="3100" dirty="0">
              <a:cs typeface="Calibri" panose="020F0502020204030204" pitchFamily="34" charset="0"/>
            </a:endParaRPr>
          </a:p>
        </p:txBody>
      </p:sp>
      <p:pic>
        <p:nvPicPr>
          <p:cNvPr id="3" name="Picture 2">
            <a:extLst>
              <a:ext uri="{FF2B5EF4-FFF2-40B4-BE49-F238E27FC236}">
                <a16:creationId xmlns:a16="http://schemas.microsoft.com/office/drawing/2014/main" id="{EF37AF03-F85B-480F-8833-A2CB84CCB3B7}"/>
              </a:ext>
            </a:extLst>
          </p:cNvPr>
          <p:cNvPicPr>
            <a:picLocks noChangeAspect="1"/>
          </p:cNvPicPr>
          <p:nvPr/>
        </p:nvPicPr>
        <p:blipFill>
          <a:blip r:embed="rId2"/>
          <a:stretch>
            <a:fillRect/>
          </a:stretch>
        </p:blipFill>
        <p:spPr>
          <a:xfrm>
            <a:off x="323528" y="1988840"/>
            <a:ext cx="8496944" cy="4680520"/>
          </a:xfrm>
          <a:prstGeom prst="rect">
            <a:avLst/>
          </a:prstGeom>
        </p:spPr>
      </p:pic>
    </p:spTree>
    <p:extLst>
      <p:ext uri="{BB962C8B-B14F-4D97-AF65-F5344CB8AC3E}">
        <p14:creationId xmlns:p14="http://schemas.microsoft.com/office/powerpoint/2010/main" val="39631613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0B62C-D75A-4705-A1DA-76C355BEA73A}"/>
              </a:ext>
            </a:extLst>
          </p:cNvPr>
          <p:cNvSpPr>
            <a:spLocks noGrp="1"/>
          </p:cNvSpPr>
          <p:nvPr>
            <p:ph type="title"/>
          </p:nvPr>
        </p:nvSpPr>
        <p:spPr>
          <a:xfrm>
            <a:off x="628650" y="188640"/>
            <a:ext cx="7886700" cy="648073"/>
          </a:xfrm>
        </p:spPr>
        <p:txBody>
          <a:bodyPr>
            <a:normAutofit/>
          </a:bodyPr>
          <a:lstStyle/>
          <a:p>
            <a:r>
              <a:rPr lang="en-US" dirty="0"/>
              <a:t>A Two-Period Model</a:t>
            </a:r>
          </a:p>
        </p:txBody>
      </p:sp>
      <p:sp>
        <p:nvSpPr>
          <p:cNvPr id="4" name="TextBox 3">
            <a:extLst>
              <a:ext uri="{FF2B5EF4-FFF2-40B4-BE49-F238E27FC236}">
                <a16:creationId xmlns:a16="http://schemas.microsoft.com/office/drawing/2014/main" id="{CAB5A8F8-EEC2-4FD2-9198-DBBA0328E7D0}"/>
              </a:ext>
            </a:extLst>
          </p:cNvPr>
          <p:cNvSpPr txBox="1"/>
          <p:nvPr/>
        </p:nvSpPr>
        <p:spPr>
          <a:xfrm>
            <a:off x="323528" y="863754"/>
            <a:ext cx="8712968" cy="5621154"/>
          </a:xfrm>
          <a:prstGeom prst="rect">
            <a:avLst/>
          </a:prstGeom>
          <a:noFill/>
        </p:spPr>
        <p:txBody>
          <a:bodyPr wrap="square">
            <a:spAutoFit/>
          </a:bodyPr>
          <a:lstStyle/>
          <a:p>
            <a:r>
              <a:rPr lang="en-US" sz="2000" b="1" dirty="0">
                <a:latin typeface="Bookman Old Style" panose="02050604050505020204" pitchFamily="18" charset="0"/>
              </a:rPr>
              <a:t>From the previous slide: </a:t>
            </a:r>
          </a:p>
          <a:p>
            <a:endParaRPr lang="en-US" sz="2000" b="1" dirty="0">
              <a:latin typeface="Bookman Old Style" panose="02050604050505020204" pitchFamily="18" charset="0"/>
            </a:endParaRPr>
          </a:p>
          <a:p>
            <a:r>
              <a:rPr lang="en-US" sz="2000" b="1" dirty="0">
                <a:latin typeface="Bookman Old Style" panose="02050604050505020204" pitchFamily="18" charset="0"/>
              </a:rPr>
              <a:t>Period One Present Value of Marginal Net Benefits (MNB</a:t>
            </a:r>
            <a:r>
              <a:rPr lang="en-US" sz="2000" b="1" baseline="-25000" dirty="0">
                <a:latin typeface="Bookman Old Style" panose="02050604050505020204" pitchFamily="18" charset="0"/>
              </a:rPr>
              <a:t>1</a:t>
            </a:r>
            <a:r>
              <a:rPr lang="en-US" sz="2000" b="1" dirty="0">
                <a:latin typeface="Bookman Old Style" panose="02050604050505020204" pitchFamily="18" charset="0"/>
              </a:rPr>
              <a:t>) =</a:t>
            </a:r>
          </a:p>
          <a:p>
            <a:endParaRPr lang="en-US" sz="2000" b="1" dirty="0">
              <a:latin typeface="Bookman Old Style" panose="02050604050505020204" pitchFamily="18" charset="0"/>
            </a:endParaRPr>
          </a:p>
          <a:p>
            <a:r>
              <a:rPr lang="en-US" sz="2000" b="1" dirty="0">
                <a:latin typeface="Bookman Old Style" panose="02050604050505020204" pitchFamily="18" charset="0"/>
              </a:rPr>
              <a:t>    8 - 0.4 q</a:t>
            </a:r>
            <a:r>
              <a:rPr lang="en-US" sz="2000" b="1" baseline="-25000" dirty="0">
                <a:latin typeface="Bookman Old Style" panose="02050604050505020204" pitchFamily="18" charset="0"/>
              </a:rPr>
              <a:t>1</a:t>
            </a:r>
            <a:r>
              <a:rPr lang="en-US" sz="2000" b="1" dirty="0">
                <a:latin typeface="Bookman Old Style" panose="02050604050505020204" pitchFamily="18" charset="0"/>
              </a:rPr>
              <a:t> - 2  = 6 - 0.4q</a:t>
            </a:r>
            <a:r>
              <a:rPr lang="en-US" sz="2000" b="1" baseline="-25000" dirty="0">
                <a:latin typeface="Bookman Old Style" panose="02050604050505020204" pitchFamily="18" charset="0"/>
              </a:rPr>
              <a:t>1</a:t>
            </a:r>
          </a:p>
          <a:p>
            <a:endParaRPr lang="en-US" sz="2000" b="1" baseline="-25000" dirty="0">
              <a:latin typeface="Bookman Old Style" panose="02050604050505020204" pitchFamily="18" charset="0"/>
            </a:endParaRPr>
          </a:p>
          <a:p>
            <a:r>
              <a:rPr lang="en-US" sz="2000" b="1" dirty="0">
                <a:latin typeface="Bookman Old Style" panose="02050604050505020204" pitchFamily="18" charset="0"/>
              </a:rPr>
              <a:t>Period Two Present Value of Marginal Net Benefits (MNB</a:t>
            </a:r>
            <a:r>
              <a:rPr lang="en-US" sz="2000" b="1" baseline="-25000" dirty="0">
                <a:latin typeface="Bookman Old Style" panose="02050604050505020204" pitchFamily="18" charset="0"/>
              </a:rPr>
              <a:t>2</a:t>
            </a:r>
            <a:r>
              <a:rPr lang="en-US" sz="2000" b="1" dirty="0">
                <a:latin typeface="Bookman Old Style" panose="02050604050505020204" pitchFamily="18" charset="0"/>
              </a:rPr>
              <a:t>) =</a:t>
            </a:r>
          </a:p>
          <a:p>
            <a:endParaRPr lang="en-US" sz="2000" b="1" dirty="0">
              <a:latin typeface="Bookman Old Style" panose="02050604050505020204" pitchFamily="18" charset="0"/>
            </a:endParaRPr>
          </a:p>
          <a:p>
            <a:r>
              <a:rPr lang="en-US" sz="2000" b="1" dirty="0">
                <a:latin typeface="Bookman Old Style" panose="02050604050505020204" pitchFamily="18" charset="0"/>
              </a:rPr>
              <a:t> (8 - 0.4 q</a:t>
            </a:r>
            <a:r>
              <a:rPr lang="en-US" sz="2000" b="1" baseline="-25000" dirty="0">
                <a:latin typeface="Bookman Old Style" panose="02050604050505020204" pitchFamily="18" charset="0"/>
              </a:rPr>
              <a:t>2</a:t>
            </a:r>
            <a:r>
              <a:rPr lang="en-US" sz="2000" b="1" dirty="0">
                <a:latin typeface="Bookman Old Style" panose="02050604050505020204" pitchFamily="18" charset="0"/>
              </a:rPr>
              <a:t>- 2) (1/(1 + 0.1)) = (6 - 0.4 q</a:t>
            </a:r>
            <a:r>
              <a:rPr lang="en-US" sz="2000" b="1" baseline="-25000" dirty="0">
                <a:latin typeface="Bookman Old Style" panose="02050604050505020204" pitchFamily="18" charset="0"/>
              </a:rPr>
              <a:t>2</a:t>
            </a:r>
            <a:r>
              <a:rPr lang="en-US" sz="2000" b="1" dirty="0">
                <a:latin typeface="Bookman Old Style" panose="02050604050505020204" pitchFamily="18" charset="0"/>
              </a:rPr>
              <a:t>) (1/1.1) = 5.45 - .36q</a:t>
            </a:r>
            <a:r>
              <a:rPr lang="en-US" sz="2000" b="1" baseline="-25000" dirty="0">
                <a:latin typeface="Bookman Old Style" panose="02050604050505020204" pitchFamily="18" charset="0"/>
              </a:rPr>
              <a:t>2</a:t>
            </a:r>
          </a:p>
          <a:p>
            <a:r>
              <a:rPr lang="en-US" sz="2000" b="1" dirty="0">
                <a:latin typeface="Bookman Old Style" panose="02050604050505020204" pitchFamily="18" charset="0"/>
              </a:rPr>
              <a:t>              </a:t>
            </a:r>
          </a:p>
          <a:p>
            <a:pPr algn="just"/>
            <a:r>
              <a:rPr lang="en-US" sz="2000" b="1" dirty="0">
                <a:latin typeface="Bookman Old Style" panose="02050604050505020204" pitchFamily="18" charset="0"/>
              </a:rPr>
              <a:t>Optimal allocation is found by setting MNB</a:t>
            </a:r>
            <a:r>
              <a:rPr lang="en-US" sz="2000" b="1" baseline="-25000" dirty="0">
                <a:latin typeface="Bookman Old Style" panose="02050604050505020204" pitchFamily="18" charset="0"/>
              </a:rPr>
              <a:t>1</a:t>
            </a:r>
            <a:r>
              <a:rPr lang="en-US" sz="2000" b="1" dirty="0">
                <a:latin typeface="Bookman Old Style" panose="02050604050505020204" pitchFamily="18" charset="0"/>
              </a:rPr>
              <a:t> = PVMNB</a:t>
            </a:r>
            <a:r>
              <a:rPr lang="en-US" sz="2000" b="1" baseline="-25000" dirty="0">
                <a:latin typeface="Bookman Old Style" panose="02050604050505020204" pitchFamily="18" charset="0"/>
              </a:rPr>
              <a:t>2</a:t>
            </a:r>
            <a:r>
              <a:rPr lang="en-US" sz="2000" b="1" dirty="0">
                <a:latin typeface="Bookman Old Style" panose="02050604050505020204" pitchFamily="18" charset="0"/>
              </a:rPr>
              <a:t> and the resource amount constraint q</a:t>
            </a:r>
            <a:r>
              <a:rPr lang="en-US" sz="2000" b="1" baseline="-25000" dirty="0">
                <a:latin typeface="Bookman Old Style" panose="02050604050505020204" pitchFamily="18" charset="0"/>
              </a:rPr>
              <a:t>2</a:t>
            </a:r>
            <a:r>
              <a:rPr lang="en-US" sz="2000" b="1" dirty="0">
                <a:latin typeface="Bookman Old Style" panose="02050604050505020204" pitchFamily="18" charset="0"/>
              </a:rPr>
              <a:t> =  20 -  q</a:t>
            </a:r>
            <a:r>
              <a:rPr lang="en-US" sz="2000" b="1" baseline="-25000" dirty="0">
                <a:latin typeface="Bookman Old Style" panose="02050604050505020204" pitchFamily="18" charset="0"/>
              </a:rPr>
              <a:t>1</a:t>
            </a:r>
            <a:r>
              <a:rPr lang="en-US" sz="2000" b="1" dirty="0">
                <a:latin typeface="Bookman Old Style" panose="02050604050505020204" pitchFamily="18" charset="0"/>
              </a:rPr>
              <a:t>.  </a:t>
            </a:r>
          </a:p>
          <a:p>
            <a:pPr algn="just"/>
            <a:endParaRPr lang="en-US" sz="2000" b="1" dirty="0">
              <a:latin typeface="Bookman Old Style" panose="02050604050505020204" pitchFamily="18" charset="0"/>
            </a:endParaRPr>
          </a:p>
          <a:p>
            <a:pPr algn="just"/>
            <a:r>
              <a:rPr lang="en-US" sz="2000" b="1" dirty="0">
                <a:latin typeface="Bookman Old Style" panose="02050604050505020204" pitchFamily="18" charset="0"/>
              </a:rPr>
              <a:t>Substituting the resource constraint into the equilibrium conditions one obtains    6 - 0.4 q</a:t>
            </a:r>
            <a:r>
              <a:rPr lang="en-US" sz="2000" b="1" baseline="-25000" dirty="0">
                <a:latin typeface="Bookman Old Style" panose="02050604050505020204" pitchFamily="18" charset="0"/>
              </a:rPr>
              <a:t>1</a:t>
            </a:r>
            <a:r>
              <a:rPr lang="en-US" sz="2000" b="1" dirty="0">
                <a:latin typeface="Bookman Old Style" panose="02050604050505020204" pitchFamily="18" charset="0"/>
              </a:rPr>
              <a:t> = 5.45 - .36 (20 - q</a:t>
            </a:r>
            <a:r>
              <a:rPr lang="en-US" sz="2000" b="1" baseline="-25000" dirty="0">
                <a:latin typeface="Bookman Old Style" panose="02050604050505020204" pitchFamily="18" charset="0"/>
              </a:rPr>
              <a:t>1</a:t>
            </a:r>
            <a:r>
              <a:rPr lang="en-US" sz="2000" b="1" dirty="0">
                <a:latin typeface="Bookman Old Style" panose="02050604050505020204" pitchFamily="18" charset="0"/>
              </a:rPr>
              <a:t>) </a:t>
            </a:r>
          </a:p>
          <a:p>
            <a:endParaRPr lang="en-US" sz="2000" b="1" dirty="0">
              <a:latin typeface="Bookman Old Style" panose="02050604050505020204" pitchFamily="18" charset="0"/>
            </a:endParaRPr>
          </a:p>
          <a:p>
            <a:pPr marL="342900" lvl="1" indent="0" algn="ctr">
              <a:lnSpc>
                <a:spcPct val="120000"/>
              </a:lnSpc>
              <a:buNone/>
            </a:pPr>
            <a:r>
              <a:rPr lang="en-US" altLang="en-US" sz="2000" b="1" dirty="0">
                <a:latin typeface="Bookman Old Style" panose="02050604050505020204" pitchFamily="18" charset="0"/>
              </a:rPr>
              <a:t>You can show that  q</a:t>
            </a:r>
            <a:r>
              <a:rPr lang="en-US" altLang="en-US" sz="2000" b="1" baseline="-25000" dirty="0">
                <a:latin typeface="Bookman Old Style" panose="02050604050505020204" pitchFamily="18" charset="0"/>
              </a:rPr>
              <a:t>1</a:t>
            </a:r>
            <a:r>
              <a:rPr lang="en-US" altLang="en-US" sz="2000" b="1" dirty="0">
                <a:latin typeface="Bookman Old Style" panose="02050604050505020204" pitchFamily="18" charset="0"/>
              </a:rPr>
              <a:t> = 10.238 and q</a:t>
            </a:r>
            <a:r>
              <a:rPr lang="en-US" altLang="en-US" sz="2000" b="1" baseline="-25000" dirty="0">
                <a:latin typeface="Bookman Old Style" panose="02050604050505020204" pitchFamily="18" charset="0"/>
              </a:rPr>
              <a:t>2</a:t>
            </a:r>
            <a:r>
              <a:rPr lang="en-US" altLang="en-US" sz="2000" b="1" dirty="0">
                <a:latin typeface="Bookman Old Style" panose="02050604050505020204" pitchFamily="18" charset="0"/>
              </a:rPr>
              <a:t> = 9.762</a:t>
            </a:r>
          </a:p>
          <a:p>
            <a:pPr marL="342900" lvl="1" indent="0" algn="ctr">
              <a:lnSpc>
                <a:spcPct val="120000"/>
              </a:lnSpc>
              <a:buNone/>
            </a:pPr>
            <a:r>
              <a:rPr lang="en-US" altLang="en-US" sz="2000" b="1" dirty="0">
                <a:latin typeface="Bookman Old Style" panose="02050604050505020204" pitchFamily="18" charset="0"/>
              </a:rPr>
              <a:t>P</a:t>
            </a:r>
            <a:r>
              <a:rPr lang="en-US" altLang="en-US" sz="2000" b="1" baseline="-25000" dirty="0">
                <a:latin typeface="Bookman Old Style" panose="02050604050505020204" pitchFamily="18" charset="0"/>
              </a:rPr>
              <a:t>1</a:t>
            </a:r>
            <a:r>
              <a:rPr lang="en-US" altLang="en-US" sz="2000" b="1" dirty="0">
                <a:latin typeface="Bookman Old Style" panose="02050604050505020204" pitchFamily="18" charset="0"/>
              </a:rPr>
              <a:t> = 3.905 and P</a:t>
            </a:r>
            <a:r>
              <a:rPr lang="en-US" altLang="en-US" sz="2000" b="1" baseline="-25000" dirty="0">
                <a:latin typeface="Bookman Old Style" panose="02050604050505020204" pitchFamily="18" charset="0"/>
              </a:rPr>
              <a:t>2</a:t>
            </a:r>
            <a:r>
              <a:rPr lang="en-US" altLang="en-US" sz="2000" b="1" dirty="0">
                <a:latin typeface="Bookman Old Style" panose="02050604050505020204" pitchFamily="18" charset="0"/>
              </a:rPr>
              <a:t> = 4.095</a:t>
            </a:r>
          </a:p>
        </p:txBody>
      </p:sp>
    </p:spTree>
    <p:extLst>
      <p:ext uri="{BB962C8B-B14F-4D97-AF65-F5344CB8AC3E}">
        <p14:creationId xmlns:p14="http://schemas.microsoft.com/office/powerpoint/2010/main" val="35012062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6E09F79C-1652-4BEE-82D3-E1CEAB924D0E}"/>
              </a:ext>
            </a:extLst>
          </p:cNvPr>
          <p:cNvSpPr txBox="1"/>
          <p:nvPr/>
        </p:nvSpPr>
        <p:spPr>
          <a:xfrm>
            <a:off x="251520" y="1351508"/>
            <a:ext cx="8568952" cy="3139321"/>
          </a:xfrm>
          <a:prstGeom prst="rect">
            <a:avLst/>
          </a:prstGeom>
          <a:noFill/>
        </p:spPr>
        <p:txBody>
          <a:bodyPr wrap="square">
            <a:spAutoFit/>
          </a:bodyPr>
          <a:lstStyle/>
          <a:p>
            <a:pPr marL="342900" indent="-342900" algn="just">
              <a:buFont typeface="Arial" panose="020B0604020202020204" pitchFamily="34" charset="0"/>
              <a:buChar char="•"/>
            </a:pPr>
            <a:r>
              <a:rPr lang="en-US" sz="2200" b="1" dirty="0">
                <a:latin typeface="Bookman Old Style" panose="02050604050505020204" pitchFamily="18" charset="0"/>
              </a:rPr>
              <a:t>A two-period model can be illustrated graphically by flipping the graph of period 2 such that the zero axis for the period 2 net benefits is on the right side, rather than the left. </a:t>
            </a:r>
          </a:p>
          <a:p>
            <a:pPr marL="342900" indent="-342900" algn="just">
              <a:buFont typeface="Arial" panose="020B0604020202020204" pitchFamily="34" charset="0"/>
              <a:buChar char="•"/>
            </a:pPr>
            <a:endParaRPr lang="en-US" sz="2200" b="1" dirty="0">
              <a:latin typeface="Bookman Old Style" panose="02050604050505020204" pitchFamily="18" charset="0"/>
            </a:endParaRPr>
          </a:p>
          <a:p>
            <a:pPr marL="342900" indent="-342900" algn="just">
              <a:buFont typeface="Arial" panose="020B0604020202020204" pitchFamily="34" charset="0"/>
              <a:buChar char="•"/>
            </a:pPr>
            <a:r>
              <a:rPr lang="en-US" sz="2200" b="1" dirty="0">
                <a:latin typeface="Bookman Old Style" panose="02050604050505020204" pitchFamily="18" charset="0"/>
              </a:rPr>
              <a:t>The size of the box represents the resource constraint. </a:t>
            </a:r>
          </a:p>
          <a:p>
            <a:pPr marL="342900" indent="-342900" algn="just">
              <a:buFont typeface="Arial" panose="020B0604020202020204" pitchFamily="34" charset="0"/>
              <a:buChar char="•"/>
            </a:pPr>
            <a:endParaRPr lang="en-US" sz="2200" b="1" dirty="0">
              <a:latin typeface="Bookman Old Style" panose="02050604050505020204" pitchFamily="18" charset="0"/>
            </a:endParaRPr>
          </a:p>
          <a:p>
            <a:pPr marL="342900" indent="-342900" algn="just">
              <a:buFont typeface="Arial" panose="020B0604020202020204" pitchFamily="34" charset="0"/>
              <a:buChar char="•"/>
            </a:pPr>
            <a:r>
              <a:rPr lang="en-US" sz="2200" b="1" dirty="0">
                <a:latin typeface="Bookman Old Style" panose="02050604050505020204" pitchFamily="18" charset="0"/>
              </a:rPr>
              <a:t>Any point on the horizontal axis sums to the amount of the resource constraint (=20 units). </a:t>
            </a:r>
          </a:p>
        </p:txBody>
      </p:sp>
      <p:sp>
        <p:nvSpPr>
          <p:cNvPr id="6" name="Title 1">
            <a:extLst>
              <a:ext uri="{FF2B5EF4-FFF2-40B4-BE49-F238E27FC236}">
                <a16:creationId xmlns:a16="http://schemas.microsoft.com/office/drawing/2014/main" id="{B479A2C2-6958-4FD7-B026-0EB578900234}"/>
              </a:ext>
            </a:extLst>
          </p:cNvPr>
          <p:cNvSpPr>
            <a:spLocks noGrp="1"/>
          </p:cNvSpPr>
          <p:nvPr>
            <p:ph type="title"/>
          </p:nvPr>
        </p:nvSpPr>
        <p:spPr>
          <a:xfrm>
            <a:off x="628650" y="365125"/>
            <a:ext cx="7886700" cy="759619"/>
          </a:xfrm>
        </p:spPr>
        <p:txBody>
          <a:bodyPr>
            <a:normAutofit/>
          </a:bodyPr>
          <a:lstStyle/>
          <a:p>
            <a:r>
              <a:rPr lang="en-US" dirty="0"/>
              <a:t>A Two-Period Model</a:t>
            </a:r>
          </a:p>
        </p:txBody>
      </p:sp>
      <p:sp>
        <p:nvSpPr>
          <p:cNvPr id="8" name="TextBox 7">
            <a:extLst>
              <a:ext uri="{FF2B5EF4-FFF2-40B4-BE49-F238E27FC236}">
                <a16:creationId xmlns:a16="http://schemas.microsoft.com/office/drawing/2014/main" id="{4E626966-1D7D-4DEA-AA72-866257715420}"/>
              </a:ext>
            </a:extLst>
          </p:cNvPr>
          <p:cNvSpPr txBox="1"/>
          <p:nvPr/>
        </p:nvSpPr>
        <p:spPr>
          <a:xfrm>
            <a:off x="628650" y="4690346"/>
            <a:ext cx="8407846" cy="830997"/>
          </a:xfrm>
          <a:prstGeom prst="rect">
            <a:avLst/>
          </a:prstGeom>
          <a:noFill/>
        </p:spPr>
        <p:txBody>
          <a:bodyPr wrap="square">
            <a:spAutoFit/>
          </a:bodyPr>
          <a:lstStyle/>
          <a:p>
            <a:r>
              <a:rPr lang="en-US" sz="1800" b="1" dirty="0">
                <a:latin typeface="Bookman Old Style" panose="02050604050505020204" pitchFamily="18" charset="0"/>
              </a:rPr>
              <a:t>(MNB</a:t>
            </a:r>
            <a:r>
              <a:rPr lang="en-US" sz="1800" b="1" baseline="-25000" dirty="0">
                <a:latin typeface="Bookman Old Style" panose="02050604050505020204" pitchFamily="18" charset="0"/>
              </a:rPr>
              <a:t>1</a:t>
            </a:r>
            <a:r>
              <a:rPr lang="en-US" sz="1800" b="1" dirty="0">
                <a:latin typeface="Bookman Old Style" panose="02050604050505020204" pitchFamily="18" charset="0"/>
              </a:rPr>
              <a:t>) = 8 - 0.4 q</a:t>
            </a:r>
            <a:r>
              <a:rPr lang="en-US" sz="1800" b="1" baseline="-25000" dirty="0">
                <a:latin typeface="Bookman Old Style" panose="02050604050505020204" pitchFamily="18" charset="0"/>
              </a:rPr>
              <a:t>1</a:t>
            </a:r>
            <a:r>
              <a:rPr lang="en-US" sz="1800" b="1" dirty="0">
                <a:latin typeface="Bookman Old Style" panose="02050604050505020204" pitchFamily="18" charset="0"/>
              </a:rPr>
              <a:t> - 2  = 6 - 0.4q</a:t>
            </a:r>
            <a:r>
              <a:rPr lang="en-US" sz="1800" b="1" baseline="-25000" dirty="0">
                <a:latin typeface="Bookman Old Style" panose="02050604050505020204" pitchFamily="18" charset="0"/>
              </a:rPr>
              <a:t>1</a:t>
            </a:r>
          </a:p>
          <a:p>
            <a:endParaRPr lang="en-US" sz="1800" b="1" baseline="-25000" dirty="0">
              <a:latin typeface="Bookman Old Style" panose="02050604050505020204" pitchFamily="18" charset="0"/>
            </a:endParaRPr>
          </a:p>
          <a:p>
            <a:r>
              <a:rPr lang="en-US" sz="1800" b="1" dirty="0">
                <a:latin typeface="Bookman Old Style" panose="02050604050505020204" pitchFamily="18" charset="0"/>
              </a:rPr>
              <a:t>(MNB</a:t>
            </a:r>
            <a:r>
              <a:rPr lang="en-US" sz="1800" b="1" baseline="-25000" dirty="0">
                <a:latin typeface="Bookman Old Style" panose="02050604050505020204" pitchFamily="18" charset="0"/>
              </a:rPr>
              <a:t>2</a:t>
            </a:r>
            <a:r>
              <a:rPr lang="en-US" sz="1800" b="1" dirty="0">
                <a:latin typeface="Bookman Old Style" panose="02050604050505020204" pitchFamily="18" charset="0"/>
              </a:rPr>
              <a:t>) = (6 - 0.4 q</a:t>
            </a:r>
            <a:r>
              <a:rPr lang="en-US" sz="1800" b="1" baseline="-25000" dirty="0">
                <a:latin typeface="Bookman Old Style" panose="02050604050505020204" pitchFamily="18" charset="0"/>
              </a:rPr>
              <a:t>2</a:t>
            </a:r>
            <a:r>
              <a:rPr lang="en-US" sz="1800" b="1" dirty="0">
                <a:latin typeface="Bookman Old Style" panose="02050604050505020204" pitchFamily="18" charset="0"/>
              </a:rPr>
              <a:t>)/(1/(1.1) = 5.45 - .36q</a:t>
            </a:r>
            <a:r>
              <a:rPr lang="en-US" sz="1800" b="1" baseline="-25000" dirty="0">
                <a:latin typeface="Bookman Old Style" panose="02050604050505020204" pitchFamily="18" charset="0"/>
              </a:rPr>
              <a:t>2</a:t>
            </a:r>
          </a:p>
        </p:txBody>
      </p:sp>
    </p:spTree>
    <p:extLst>
      <p:ext uri="{BB962C8B-B14F-4D97-AF65-F5344CB8AC3E}">
        <p14:creationId xmlns:p14="http://schemas.microsoft.com/office/powerpoint/2010/main" val="38693302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8" descr="fig05_02">
            <a:extLst>
              <a:ext uri="{FF2B5EF4-FFF2-40B4-BE49-F238E27FC236}">
                <a16:creationId xmlns:a16="http://schemas.microsoft.com/office/drawing/2014/main" id="{24A33B2B-C250-42AC-888A-44E48A5186C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77130" y="731837"/>
            <a:ext cx="8515350" cy="48651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标题 1">
            <a:extLst>
              <a:ext uri="{FF2B5EF4-FFF2-40B4-BE49-F238E27FC236}">
                <a16:creationId xmlns:a16="http://schemas.microsoft.com/office/drawing/2014/main" id="{1ABC316F-4DC4-44FD-B7A4-26D9C488FED8}"/>
              </a:ext>
            </a:extLst>
          </p:cNvPr>
          <p:cNvSpPr txBox="1">
            <a:spLocks/>
          </p:cNvSpPr>
          <p:nvPr/>
        </p:nvSpPr>
        <p:spPr>
          <a:xfrm>
            <a:off x="251520" y="244016"/>
            <a:ext cx="8515350" cy="975642"/>
          </a:xfrm>
          <a:prstGeom prst="rect">
            <a:avLst/>
          </a:prstGeom>
        </p:spPr>
        <p:txBody>
          <a:bodyPr>
            <a:normAutofit/>
          </a:bodyPr>
          <a:lstStyle>
            <a:lvl1pPr algn="ctr" defTabSz="685800" rtl="0" eaLnBrk="1" latinLnBrk="0" hangingPunct="1">
              <a:lnSpc>
                <a:spcPct val="90000"/>
              </a:lnSpc>
              <a:spcBef>
                <a:spcPct val="0"/>
              </a:spcBef>
              <a:buNone/>
              <a:defRPr sz="3600" b="1" kern="1200">
                <a:solidFill>
                  <a:schemeClr val="tx1"/>
                </a:solidFill>
                <a:latin typeface="Bookman Old Style" panose="02050604050505020204" pitchFamily="18" charset="0"/>
                <a:ea typeface="+mj-ea"/>
                <a:cs typeface="+mj-cs"/>
              </a:defRPr>
            </a:lvl1pPr>
          </a:lstStyle>
          <a:p>
            <a:r>
              <a:rPr lang="en-US" altLang="en-US" sz="2000" dirty="0"/>
              <a:t>The Dynamically Efficient Allocation</a:t>
            </a:r>
            <a:endParaRPr lang="zh-CN" altLang="en-US" sz="2000" dirty="0"/>
          </a:p>
        </p:txBody>
      </p:sp>
      <p:sp>
        <p:nvSpPr>
          <p:cNvPr id="12" name="TextBox 11">
            <a:extLst>
              <a:ext uri="{FF2B5EF4-FFF2-40B4-BE49-F238E27FC236}">
                <a16:creationId xmlns:a16="http://schemas.microsoft.com/office/drawing/2014/main" id="{EE65FBBB-88DB-4D47-83A5-A306DDFF854E}"/>
              </a:ext>
            </a:extLst>
          </p:cNvPr>
          <p:cNvSpPr txBox="1"/>
          <p:nvPr/>
        </p:nvSpPr>
        <p:spPr>
          <a:xfrm>
            <a:off x="5436096" y="1988840"/>
            <a:ext cx="2286000" cy="369332"/>
          </a:xfrm>
          <a:prstGeom prst="rect">
            <a:avLst/>
          </a:prstGeom>
          <a:noFill/>
        </p:spPr>
        <p:txBody>
          <a:bodyPr wrap="square">
            <a:spAutoFit/>
          </a:bodyPr>
          <a:lstStyle/>
          <a:p>
            <a:r>
              <a:rPr lang="en-US" sz="1800" b="1" dirty="0">
                <a:latin typeface="Bookman Old Style" panose="02050604050505020204" pitchFamily="18" charset="0"/>
              </a:rPr>
              <a:t>5.45 - .36 ( q</a:t>
            </a:r>
            <a:r>
              <a:rPr lang="en-US" sz="1800" b="1" baseline="-25000" dirty="0">
                <a:latin typeface="Bookman Old Style" panose="02050604050505020204" pitchFamily="18" charset="0"/>
              </a:rPr>
              <a:t>2</a:t>
            </a:r>
            <a:r>
              <a:rPr lang="en-US" sz="1800" b="1" dirty="0">
                <a:latin typeface="Bookman Old Style" panose="02050604050505020204" pitchFamily="18" charset="0"/>
              </a:rPr>
              <a:t>)</a:t>
            </a:r>
          </a:p>
        </p:txBody>
      </p:sp>
      <p:sp>
        <p:nvSpPr>
          <p:cNvPr id="13" name="TextBox 12">
            <a:extLst>
              <a:ext uri="{FF2B5EF4-FFF2-40B4-BE49-F238E27FC236}">
                <a16:creationId xmlns:a16="http://schemas.microsoft.com/office/drawing/2014/main" id="{08A65624-AF57-4002-8BFB-E20EF7819B3F}"/>
              </a:ext>
            </a:extLst>
          </p:cNvPr>
          <p:cNvSpPr txBox="1"/>
          <p:nvPr/>
        </p:nvSpPr>
        <p:spPr>
          <a:xfrm>
            <a:off x="2223195" y="2059002"/>
            <a:ext cx="4572000" cy="369332"/>
          </a:xfrm>
          <a:prstGeom prst="rect">
            <a:avLst/>
          </a:prstGeom>
          <a:noFill/>
        </p:spPr>
        <p:txBody>
          <a:bodyPr wrap="square">
            <a:spAutoFit/>
          </a:bodyPr>
          <a:lstStyle/>
          <a:p>
            <a:r>
              <a:rPr lang="en-US" sz="1800" b="1" dirty="0">
                <a:latin typeface="Bookman Old Style" panose="02050604050505020204" pitchFamily="18" charset="0"/>
              </a:rPr>
              <a:t>6 - 0.4 q</a:t>
            </a:r>
            <a:r>
              <a:rPr lang="en-US" sz="1800" b="1" baseline="-25000" dirty="0">
                <a:latin typeface="Bookman Old Style" panose="02050604050505020204" pitchFamily="18" charset="0"/>
              </a:rPr>
              <a:t>1</a:t>
            </a:r>
            <a:r>
              <a:rPr lang="en-US" sz="1800" b="1" dirty="0">
                <a:latin typeface="Bookman Old Style" panose="02050604050505020204" pitchFamily="18" charset="0"/>
              </a:rPr>
              <a:t>) </a:t>
            </a:r>
            <a:endParaRPr lang="en-US" dirty="0"/>
          </a:p>
        </p:txBody>
      </p:sp>
      <p:sp>
        <p:nvSpPr>
          <p:cNvPr id="14" name="TextBox 13">
            <a:extLst>
              <a:ext uri="{FF2B5EF4-FFF2-40B4-BE49-F238E27FC236}">
                <a16:creationId xmlns:a16="http://schemas.microsoft.com/office/drawing/2014/main" id="{7ECE2389-178C-497B-A373-D83BAE9A3177}"/>
              </a:ext>
            </a:extLst>
          </p:cNvPr>
          <p:cNvSpPr txBox="1"/>
          <p:nvPr/>
        </p:nvSpPr>
        <p:spPr>
          <a:xfrm>
            <a:off x="2699792" y="5667185"/>
            <a:ext cx="4572000" cy="400110"/>
          </a:xfrm>
          <a:prstGeom prst="rect">
            <a:avLst/>
          </a:prstGeom>
          <a:noFill/>
        </p:spPr>
        <p:txBody>
          <a:bodyPr wrap="square">
            <a:spAutoFit/>
          </a:bodyPr>
          <a:lstStyle/>
          <a:p>
            <a:r>
              <a:rPr lang="en-US" sz="2000" b="1" dirty="0">
                <a:latin typeface="Bookman Old Style" panose="02050604050505020204" pitchFamily="18" charset="0"/>
              </a:rPr>
              <a:t>q</a:t>
            </a:r>
            <a:r>
              <a:rPr lang="en-US" sz="2000" b="1" baseline="-25000" dirty="0">
                <a:latin typeface="Bookman Old Style" panose="02050604050505020204" pitchFamily="18" charset="0"/>
              </a:rPr>
              <a:t>1 </a:t>
            </a:r>
            <a:r>
              <a:rPr lang="en-US" sz="2000" b="1" dirty="0">
                <a:latin typeface="Bookman Old Style" panose="02050604050505020204" pitchFamily="18" charset="0"/>
              </a:rPr>
              <a:t>=10.238 and q</a:t>
            </a:r>
            <a:r>
              <a:rPr lang="en-US" sz="2000" b="1" baseline="-25000" dirty="0">
                <a:latin typeface="Bookman Old Style" panose="02050604050505020204" pitchFamily="18" charset="0"/>
              </a:rPr>
              <a:t>2</a:t>
            </a:r>
            <a:r>
              <a:rPr lang="en-US" sz="2000" b="1" dirty="0">
                <a:latin typeface="Bookman Old Style" panose="02050604050505020204" pitchFamily="18" charset="0"/>
              </a:rPr>
              <a:t> = 9.762 </a:t>
            </a:r>
          </a:p>
        </p:txBody>
      </p:sp>
      <p:sp>
        <p:nvSpPr>
          <p:cNvPr id="20" name="TextBox 19">
            <a:extLst>
              <a:ext uri="{FF2B5EF4-FFF2-40B4-BE49-F238E27FC236}">
                <a16:creationId xmlns:a16="http://schemas.microsoft.com/office/drawing/2014/main" id="{401A74CF-6094-41FC-9D74-04A1C22AED3B}"/>
              </a:ext>
            </a:extLst>
          </p:cNvPr>
          <p:cNvSpPr txBox="1"/>
          <p:nvPr/>
        </p:nvSpPr>
        <p:spPr>
          <a:xfrm>
            <a:off x="2699792" y="6290149"/>
            <a:ext cx="4392488" cy="400110"/>
          </a:xfrm>
          <a:prstGeom prst="rect">
            <a:avLst/>
          </a:prstGeom>
          <a:noFill/>
        </p:spPr>
        <p:txBody>
          <a:bodyPr wrap="square">
            <a:spAutoFit/>
          </a:bodyPr>
          <a:lstStyle/>
          <a:p>
            <a:r>
              <a:rPr lang="en-US" sz="2000" b="1" dirty="0">
                <a:latin typeface="Bookman Old Style" panose="02050604050505020204" pitchFamily="18" charset="0"/>
              </a:rPr>
              <a:t>P</a:t>
            </a:r>
            <a:r>
              <a:rPr lang="en-US" sz="2000" b="1" baseline="-25000" dirty="0">
                <a:latin typeface="Bookman Old Style" panose="02050604050505020204" pitchFamily="18" charset="0"/>
              </a:rPr>
              <a:t>1</a:t>
            </a:r>
            <a:r>
              <a:rPr lang="en-US" sz="2000" b="1" dirty="0">
                <a:latin typeface="Bookman Old Style" panose="02050604050505020204" pitchFamily="18" charset="0"/>
              </a:rPr>
              <a:t> = 3.905 and P</a:t>
            </a:r>
            <a:r>
              <a:rPr lang="en-US" sz="2000" b="1" baseline="-25000" dirty="0">
                <a:latin typeface="Bookman Old Style" panose="02050604050505020204" pitchFamily="18" charset="0"/>
              </a:rPr>
              <a:t>2</a:t>
            </a:r>
            <a:r>
              <a:rPr lang="en-US" sz="2000" b="1" dirty="0">
                <a:latin typeface="Bookman Old Style" panose="02050604050505020204" pitchFamily="18" charset="0"/>
              </a:rPr>
              <a:t> = 4.095</a:t>
            </a:r>
          </a:p>
        </p:txBody>
      </p:sp>
    </p:spTree>
    <p:extLst>
      <p:ext uri="{BB962C8B-B14F-4D97-AF65-F5344CB8AC3E}">
        <p14:creationId xmlns:p14="http://schemas.microsoft.com/office/powerpoint/2010/main" val="30466698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199655"/>
            <a:ext cx="7886700" cy="687610"/>
          </a:xfrm>
        </p:spPr>
        <p:txBody>
          <a:bodyPr>
            <a:normAutofit/>
          </a:bodyPr>
          <a:lstStyle/>
          <a:p>
            <a:r>
              <a:rPr lang="en-US" altLang="en-US" sz="3200" b="1" dirty="0"/>
              <a:t>A Two-Period Model</a:t>
            </a:r>
            <a:endParaRPr lang="zh-CN" altLang="en-US" sz="3200" b="1" dirty="0"/>
          </a:p>
        </p:txBody>
      </p:sp>
      <p:sp>
        <p:nvSpPr>
          <p:cNvPr id="3" name="内容占位符 2"/>
          <p:cNvSpPr>
            <a:spLocks noGrp="1"/>
          </p:cNvSpPr>
          <p:nvPr>
            <p:ph idx="1"/>
          </p:nvPr>
        </p:nvSpPr>
        <p:spPr>
          <a:xfrm>
            <a:off x="251520" y="1068297"/>
            <a:ext cx="8640960" cy="5097008"/>
          </a:xfrm>
        </p:spPr>
        <p:txBody>
          <a:bodyPr>
            <a:normAutofit/>
          </a:bodyPr>
          <a:lstStyle/>
          <a:p>
            <a:pPr algn="just">
              <a:lnSpc>
                <a:spcPct val="120000"/>
              </a:lnSpc>
            </a:pPr>
            <a:r>
              <a:rPr lang="en-US" altLang="en-US" sz="2600" b="1" dirty="0"/>
              <a:t>The opportunity cost caused by intertemporal scarcity is called the marginal user cost (MUC).</a:t>
            </a:r>
          </a:p>
          <a:p>
            <a:pPr algn="just">
              <a:lnSpc>
                <a:spcPct val="120000"/>
              </a:lnSpc>
            </a:pPr>
            <a:endParaRPr lang="en-US" altLang="en-US" sz="2600" b="1" dirty="0"/>
          </a:p>
          <a:p>
            <a:pPr algn="just">
              <a:lnSpc>
                <a:spcPct val="120000"/>
              </a:lnSpc>
            </a:pPr>
            <a:r>
              <a:rPr lang="en-US" altLang="en-US" sz="2600" b="1" dirty="0"/>
              <a:t>The marginal user cost for each period in an efficient market is the difference between the price and the marginal extraction cost. </a:t>
            </a:r>
          </a:p>
          <a:p>
            <a:pPr algn="just">
              <a:lnSpc>
                <a:spcPct val="120000"/>
              </a:lnSpc>
            </a:pPr>
            <a:endParaRPr lang="en-US" altLang="en-US" sz="2600" b="1" dirty="0"/>
          </a:p>
          <a:p>
            <a:pPr lvl="1" algn="just">
              <a:lnSpc>
                <a:spcPct val="120000"/>
              </a:lnSpc>
            </a:pPr>
            <a:r>
              <a:rPr lang="en-US" altLang="en-US" sz="2600" b="1" dirty="0"/>
              <a:t>	MUC</a:t>
            </a:r>
            <a:r>
              <a:rPr lang="en-US" altLang="en-US" sz="2600" b="1" baseline="-25000" dirty="0"/>
              <a:t>1</a:t>
            </a:r>
            <a:r>
              <a:rPr lang="en-US" altLang="en-US" sz="2600" b="1" dirty="0"/>
              <a:t> = 1.905 and MUC</a:t>
            </a:r>
            <a:r>
              <a:rPr lang="en-US" altLang="en-US" sz="2600" b="1" baseline="-25000" dirty="0"/>
              <a:t>2</a:t>
            </a:r>
            <a:r>
              <a:rPr lang="en-US" altLang="en-US" sz="2600" b="1" dirty="0"/>
              <a:t> =1.905(1+</a:t>
            </a:r>
            <a:r>
              <a:rPr lang="en-US" altLang="en-US" sz="2600" b="1" i="1" dirty="0"/>
              <a:t>r</a:t>
            </a:r>
            <a:r>
              <a:rPr lang="en-US" altLang="en-US" sz="2600" b="1" dirty="0"/>
              <a:t>)= 2.095 </a:t>
            </a:r>
          </a:p>
          <a:p>
            <a:pPr lvl="1" algn="just"/>
            <a:endParaRPr lang="en-US" altLang="en-US" b="1" dirty="0"/>
          </a:p>
          <a:p>
            <a:endParaRPr lang="zh-CN" altLang="en-US" dirty="0"/>
          </a:p>
        </p:txBody>
      </p:sp>
    </p:spTree>
    <p:extLst>
      <p:ext uri="{BB962C8B-B14F-4D97-AF65-F5344CB8AC3E}">
        <p14:creationId xmlns:p14="http://schemas.microsoft.com/office/powerpoint/2010/main" val="33216665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7504" y="116632"/>
            <a:ext cx="8856984" cy="1325563"/>
          </a:xfrm>
        </p:spPr>
        <p:txBody>
          <a:bodyPr>
            <a:noAutofit/>
          </a:bodyPr>
          <a:lstStyle/>
          <a:p>
            <a:r>
              <a:rPr lang="en-US" altLang="en-US" sz="2800" dirty="0"/>
              <a:t>The Efficient Market Allocation of a Depletable Resource: The Constant-Marginal-Cost Case: (a) Period 1 and (b) Period 2</a:t>
            </a:r>
            <a:endParaRPr lang="zh-CN" altLang="en-US" sz="2800" dirty="0"/>
          </a:p>
        </p:txBody>
      </p:sp>
      <p:pic>
        <p:nvPicPr>
          <p:cNvPr id="4" name="Picture 5" descr="fig05_03"/>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0" y="1711110"/>
            <a:ext cx="8229600" cy="27294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内容占位符 2">
            <a:extLst>
              <a:ext uri="{FF2B5EF4-FFF2-40B4-BE49-F238E27FC236}">
                <a16:creationId xmlns:a16="http://schemas.microsoft.com/office/drawing/2014/main" id="{BBCFBFBC-0012-4725-97D0-A2E4EFB52892}"/>
              </a:ext>
            </a:extLst>
          </p:cNvPr>
          <p:cNvSpPr txBox="1">
            <a:spLocks/>
          </p:cNvSpPr>
          <p:nvPr/>
        </p:nvSpPr>
        <p:spPr>
          <a:xfrm>
            <a:off x="323528" y="4480379"/>
            <a:ext cx="8424936" cy="4351338"/>
          </a:xfrm>
          <a:prstGeom prst="rect">
            <a:avLst/>
          </a:prstGeom>
        </p:spPr>
        <p:txBody>
          <a:bodyPr vert="horz" lIns="91440" tIns="45720" rIns="91440" bIns="45720" rtlCol="0">
            <a:normAutofit/>
          </a:bodyPr>
          <a:lstStyle>
            <a:lvl1pPr marL="171450" indent="-171450" algn="l" defTabSz="685800" rtl="0" eaLnBrk="1" latinLnBrk="0" hangingPunct="1">
              <a:lnSpc>
                <a:spcPct val="100000"/>
              </a:lnSpc>
              <a:spcBef>
                <a:spcPts val="750"/>
              </a:spcBef>
              <a:buSzPct val="100000"/>
              <a:buFont typeface="Arial" panose="020B0604020202020204" pitchFamily="34" charset="0"/>
              <a:buChar char="•"/>
              <a:defRPr sz="2400" kern="1200">
                <a:solidFill>
                  <a:schemeClr val="tx1"/>
                </a:solidFill>
                <a:latin typeface="Bookman Old Style" panose="02050604050505020204" pitchFamily="18" charset="0"/>
                <a:ea typeface="+mn-ea"/>
                <a:cs typeface="+mn-cs"/>
              </a:defRPr>
            </a:lvl1pPr>
            <a:lvl2pPr marL="514350" indent="-171450" algn="l" defTabSz="685800" rtl="0" eaLnBrk="1" latinLnBrk="0" hangingPunct="1">
              <a:lnSpc>
                <a:spcPct val="100000"/>
              </a:lnSpc>
              <a:spcBef>
                <a:spcPts val="375"/>
              </a:spcBef>
              <a:buSzPct val="100000"/>
              <a:buFont typeface="Arial" panose="020B0604020202020204" pitchFamily="34" charset="0"/>
              <a:buChar char="•"/>
              <a:defRPr sz="2400" kern="1200">
                <a:solidFill>
                  <a:schemeClr val="tx1"/>
                </a:solidFill>
                <a:latin typeface="Bookman Old Style" panose="02050604050505020204" pitchFamily="18" charset="0"/>
                <a:ea typeface="+mn-ea"/>
                <a:cs typeface="+mn-cs"/>
              </a:defRPr>
            </a:lvl2pPr>
            <a:lvl3pPr marL="857250" indent="-171450" algn="l" defTabSz="685800" rtl="0" eaLnBrk="1" latinLnBrk="0" hangingPunct="1">
              <a:lnSpc>
                <a:spcPct val="100000"/>
              </a:lnSpc>
              <a:spcBef>
                <a:spcPts val="375"/>
              </a:spcBef>
              <a:buSzPct val="100000"/>
              <a:buFont typeface="Arial" panose="020B0604020202020204" pitchFamily="34" charset="0"/>
              <a:buChar char="•"/>
              <a:defRPr sz="2400" kern="1200">
                <a:solidFill>
                  <a:schemeClr val="tx1"/>
                </a:solidFill>
                <a:latin typeface="Bookman Old Style" panose="02050604050505020204" pitchFamily="18" charset="0"/>
                <a:ea typeface="+mn-ea"/>
                <a:cs typeface="+mn-cs"/>
              </a:defRPr>
            </a:lvl3pPr>
            <a:lvl4pPr marL="1200150" indent="-171450" algn="l" defTabSz="685800" rtl="0" eaLnBrk="1" latinLnBrk="0" hangingPunct="1">
              <a:lnSpc>
                <a:spcPct val="100000"/>
              </a:lnSpc>
              <a:spcBef>
                <a:spcPts val="375"/>
              </a:spcBef>
              <a:buSzPct val="100000"/>
              <a:buFont typeface="Arial" panose="020B0604020202020204" pitchFamily="34" charset="0"/>
              <a:buChar char="•"/>
              <a:defRPr sz="2400" kern="1200">
                <a:solidFill>
                  <a:schemeClr val="tx1"/>
                </a:solidFill>
                <a:latin typeface="Bookman Old Style" panose="02050604050505020204" pitchFamily="18" charset="0"/>
                <a:ea typeface="+mn-ea"/>
                <a:cs typeface="+mn-cs"/>
              </a:defRPr>
            </a:lvl4pPr>
            <a:lvl5pPr marL="1543050" indent="-171450" algn="l" defTabSz="685800" rtl="0" eaLnBrk="1" latinLnBrk="0" hangingPunct="1">
              <a:lnSpc>
                <a:spcPct val="100000"/>
              </a:lnSpc>
              <a:spcBef>
                <a:spcPts val="375"/>
              </a:spcBef>
              <a:buSzPct val="100000"/>
              <a:buFont typeface="Arial" panose="020B0604020202020204" pitchFamily="34" charset="0"/>
              <a:buChar char="•"/>
              <a:defRPr sz="2400" kern="1200">
                <a:solidFill>
                  <a:schemeClr val="tx1"/>
                </a:solidFill>
                <a:latin typeface="Bookman Old Style" panose="02050604050505020204" pitchFamily="18"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algn="just"/>
            <a:r>
              <a:rPr lang="en-US" altLang="en-US" sz="2000" b="1" dirty="0"/>
              <a:t>Marginal user cost rises over time at the rate of discount causing efficient prices to rise over time and thus reflecting scarcity. </a:t>
            </a:r>
          </a:p>
          <a:p>
            <a:pPr algn="just"/>
            <a:r>
              <a:rPr lang="en-US" altLang="en-US" sz="2000" b="1" dirty="0"/>
              <a:t>A higher discount rate will favor the present. The amount allocated to the second period falls as the discount rate rises. </a:t>
            </a:r>
          </a:p>
          <a:p>
            <a:endParaRPr lang="zh-CN" altLang="en-US" dirty="0"/>
          </a:p>
        </p:txBody>
      </p:sp>
      <p:sp>
        <p:nvSpPr>
          <p:cNvPr id="6" name="TextBox 5">
            <a:extLst>
              <a:ext uri="{FF2B5EF4-FFF2-40B4-BE49-F238E27FC236}">
                <a16:creationId xmlns:a16="http://schemas.microsoft.com/office/drawing/2014/main" id="{822EB527-19AE-477D-BBBA-3ED3CAC59E75}"/>
              </a:ext>
            </a:extLst>
          </p:cNvPr>
          <p:cNvSpPr txBox="1"/>
          <p:nvPr/>
        </p:nvSpPr>
        <p:spPr>
          <a:xfrm>
            <a:off x="1259632" y="1268760"/>
            <a:ext cx="7365504" cy="402546"/>
          </a:xfrm>
          <a:prstGeom prst="rect">
            <a:avLst/>
          </a:prstGeom>
          <a:noFill/>
        </p:spPr>
        <p:txBody>
          <a:bodyPr wrap="square">
            <a:spAutoFit/>
          </a:bodyPr>
          <a:lstStyle/>
          <a:p>
            <a:pPr lvl="1" algn="just">
              <a:lnSpc>
                <a:spcPct val="120000"/>
              </a:lnSpc>
            </a:pPr>
            <a:r>
              <a:rPr lang="en-US" altLang="en-US" sz="1800" b="1" dirty="0"/>
              <a:t>	MUC</a:t>
            </a:r>
            <a:r>
              <a:rPr lang="en-US" altLang="en-US" sz="1800" b="1" baseline="-25000" dirty="0"/>
              <a:t>1</a:t>
            </a:r>
            <a:r>
              <a:rPr lang="en-US" altLang="en-US" sz="1800" b="1" dirty="0"/>
              <a:t> = 1.905                                             MUC</a:t>
            </a:r>
            <a:r>
              <a:rPr lang="en-US" altLang="en-US" sz="1800" b="1" baseline="-25000" dirty="0"/>
              <a:t>2</a:t>
            </a:r>
            <a:r>
              <a:rPr lang="en-US" altLang="en-US" sz="1800" b="1" dirty="0"/>
              <a:t> =1.905(1+</a:t>
            </a:r>
            <a:r>
              <a:rPr lang="en-US" altLang="en-US" sz="1800" b="1" i="1" dirty="0"/>
              <a:t>r</a:t>
            </a:r>
            <a:r>
              <a:rPr lang="en-US" altLang="en-US" sz="1800" b="1" dirty="0"/>
              <a:t>)= 2.095 </a:t>
            </a:r>
          </a:p>
        </p:txBody>
      </p:sp>
    </p:spTree>
    <p:extLst>
      <p:ext uri="{BB962C8B-B14F-4D97-AF65-F5344CB8AC3E}">
        <p14:creationId xmlns:p14="http://schemas.microsoft.com/office/powerpoint/2010/main" val="40504936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589495" y="224644"/>
            <a:ext cx="7886700" cy="615601"/>
          </a:xfrm>
        </p:spPr>
        <p:txBody>
          <a:bodyPr>
            <a:normAutofit/>
          </a:bodyPr>
          <a:lstStyle/>
          <a:p>
            <a:r>
              <a:rPr lang="en-US" altLang="en-US" sz="3200" b="1" dirty="0"/>
              <a:t>Defining </a:t>
            </a:r>
            <a:r>
              <a:rPr lang="en-US" altLang="en-US" sz="3200" b="1" dirty="0" err="1"/>
              <a:t>Intertemporal</a:t>
            </a:r>
            <a:r>
              <a:rPr lang="en-US" altLang="en-US" sz="3200" b="1" dirty="0"/>
              <a:t> Fairness</a:t>
            </a:r>
            <a:endParaRPr lang="zh-CN" altLang="en-US" sz="3200" b="1" dirty="0"/>
          </a:p>
        </p:txBody>
      </p:sp>
      <p:sp>
        <p:nvSpPr>
          <p:cNvPr id="3" name="内容占位符 2"/>
          <p:cNvSpPr>
            <a:spLocks noGrp="1"/>
          </p:cNvSpPr>
          <p:nvPr>
            <p:ph idx="1"/>
          </p:nvPr>
        </p:nvSpPr>
        <p:spPr>
          <a:xfrm>
            <a:off x="222783" y="840245"/>
            <a:ext cx="8698434" cy="4569371"/>
          </a:xfrm>
        </p:spPr>
        <p:txBody>
          <a:bodyPr/>
          <a:lstStyle/>
          <a:p>
            <a:pPr marL="0" indent="0" algn="just">
              <a:buNone/>
            </a:pPr>
            <a:r>
              <a:rPr lang="en-US" altLang="en-US" sz="1800" b="1" dirty="0"/>
              <a:t>How much should we leave for future generations? What is the appropriate rate of discount? </a:t>
            </a:r>
          </a:p>
          <a:p>
            <a:pPr lvl="1" algn="just"/>
            <a:r>
              <a:rPr lang="en-US" altLang="en-US" sz="1800" b="1" i="1" dirty="0"/>
              <a:t>A Theory of Justice </a:t>
            </a:r>
            <a:r>
              <a:rPr lang="en-US" altLang="en-US" sz="1800" b="1" dirty="0"/>
              <a:t>by John Rawls—everyone with unknown generations, standing behind a “veil of ignorance,” decides the rules.</a:t>
            </a:r>
          </a:p>
          <a:p>
            <a:pPr lvl="1" algn="just"/>
            <a:r>
              <a:rPr lang="en-US" altLang="en-US" sz="1800" b="1" dirty="0"/>
              <a:t>Sustainability criterion—future generations should be left no worse off than current generations and should perhaps be left better off. </a:t>
            </a:r>
          </a:p>
          <a:p>
            <a:pPr algn="just"/>
            <a:endParaRPr lang="zh-CN" altLang="en-US" dirty="0"/>
          </a:p>
        </p:txBody>
      </p:sp>
      <p:pic>
        <p:nvPicPr>
          <p:cNvPr id="4" name="Picture 3">
            <a:extLst>
              <a:ext uri="{FF2B5EF4-FFF2-40B4-BE49-F238E27FC236}">
                <a16:creationId xmlns:a16="http://schemas.microsoft.com/office/drawing/2014/main" id="{28BA2415-79E9-4FB7-AC71-D29CE9276FDE}"/>
              </a:ext>
            </a:extLst>
          </p:cNvPr>
          <p:cNvPicPr>
            <a:picLocks noChangeAspect="1"/>
          </p:cNvPicPr>
          <p:nvPr/>
        </p:nvPicPr>
        <p:blipFill>
          <a:blip r:embed="rId2"/>
          <a:stretch>
            <a:fillRect/>
          </a:stretch>
        </p:blipFill>
        <p:spPr>
          <a:xfrm>
            <a:off x="261937" y="3284984"/>
            <a:ext cx="8486527" cy="3348372"/>
          </a:xfrm>
          <a:prstGeom prst="rect">
            <a:avLst/>
          </a:prstGeom>
        </p:spPr>
      </p:pic>
    </p:spTree>
    <p:extLst>
      <p:ext uri="{BB962C8B-B14F-4D97-AF65-F5344CB8AC3E}">
        <p14:creationId xmlns:p14="http://schemas.microsoft.com/office/powerpoint/2010/main" val="9761931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EDA107-E251-424A-B417-CB17A54FA7E9}"/>
              </a:ext>
            </a:extLst>
          </p:cNvPr>
          <p:cNvSpPr>
            <a:spLocks noGrp="1"/>
          </p:cNvSpPr>
          <p:nvPr>
            <p:ph idx="1"/>
          </p:nvPr>
        </p:nvSpPr>
        <p:spPr>
          <a:xfrm>
            <a:off x="281988" y="332656"/>
            <a:ext cx="8610492" cy="6048672"/>
          </a:xfrm>
        </p:spPr>
        <p:txBody>
          <a:bodyPr>
            <a:normAutofit lnSpcReduction="10000"/>
          </a:bodyPr>
          <a:lstStyle/>
          <a:p>
            <a:pPr algn="just">
              <a:lnSpc>
                <a:spcPct val="110000"/>
              </a:lnSpc>
              <a:spcBef>
                <a:spcPts val="0"/>
              </a:spcBef>
            </a:pPr>
            <a:r>
              <a:rPr lang="en-US" b="1" dirty="0">
                <a:solidFill>
                  <a:srgbClr val="FF0000"/>
                </a:solidFill>
              </a:rPr>
              <a:t>Weak Sustainability. </a:t>
            </a:r>
            <a:r>
              <a:rPr lang="en-US" b="1" dirty="0"/>
              <a:t>Resource use by previous generations should not exceed a level that would prevent subsequent generations from achieving a level of well-being at least as great.</a:t>
            </a:r>
          </a:p>
          <a:p>
            <a:pPr algn="just">
              <a:lnSpc>
                <a:spcPct val="110000"/>
              </a:lnSpc>
              <a:spcBef>
                <a:spcPts val="0"/>
              </a:spcBef>
            </a:pPr>
            <a:endParaRPr lang="en-US" b="1" dirty="0"/>
          </a:p>
          <a:p>
            <a:pPr algn="just">
              <a:lnSpc>
                <a:spcPct val="110000"/>
              </a:lnSpc>
              <a:spcBef>
                <a:spcPts val="0"/>
              </a:spcBef>
            </a:pPr>
            <a:r>
              <a:rPr lang="en-US" b="1" dirty="0">
                <a:solidFill>
                  <a:srgbClr val="FF0000"/>
                </a:solidFill>
              </a:rPr>
              <a:t>Strong Sustainability</a:t>
            </a:r>
            <a:r>
              <a:rPr lang="en-US" b="1" dirty="0"/>
              <a:t>. According to this interpretation, the value of the remaining stock of natural capital should not decrease.</a:t>
            </a:r>
          </a:p>
          <a:p>
            <a:pPr algn="just">
              <a:lnSpc>
                <a:spcPct val="110000"/>
              </a:lnSpc>
              <a:spcBef>
                <a:spcPts val="0"/>
              </a:spcBef>
            </a:pPr>
            <a:endParaRPr lang="en-US" b="1" dirty="0"/>
          </a:p>
          <a:p>
            <a:pPr algn="just">
              <a:lnSpc>
                <a:spcPct val="110000"/>
              </a:lnSpc>
              <a:spcBef>
                <a:spcPts val="0"/>
              </a:spcBef>
            </a:pPr>
            <a:r>
              <a:rPr lang="en-US" b="1" dirty="0">
                <a:solidFill>
                  <a:srgbClr val="FF0000"/>
                </a:solidFill>
              </a:rPr>
              <a:t>Environmental Sustainability</a:t>
            </a:r>
            <a:r>
              <a:rPr lang="en-US" b="1" dirty="0"/>
              <a:t>. Under this definition, the physical flows of individual resources should be maintained, not merely the value of the aggregate. One operational implication of this definition is that the value of the capital stock (natural plus physical capital) should not decline. </a:t>
            </a:r>
            <a:endParaRPr lang="en-US" dirty="0"/>
          </a:p>
        </p:txBody>
      </p:sp>
    </p:spTree>
    <p:extLst>
      <p:ext uri="{BB962C8B-B14F-4D97-AF65-F5344CB8AC3E}">
        <p14:creationId xmlns:p14="http://schemas.microsoft.com/office/powerpoint/2010/main" val="7169379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7146E-D5AA-4D84-959F-0170658B0690}"/>
              </a:ext>
            </a:extLst>
          </p:cNvPr>
          <p:cNvSpPr>
            <a:spLocks noGrp="1"/>
          </p:cNvSpPr>
          <p:nvPr>
            <p:ph type="title"/>
          </p:nvPr>
        </p:nvSpPr>
        <p:spPr>
          <a:xfrm>
            <a:off x="628650" y="365127"/>
            <a:ext cx="7886700" cy="831626"/>
          </a:xfrm>
        </p:spPr>
        <p:txBody>
          <a:bodyPr/>
          <a:lstStyle/>
          <a:p>
            <a:r>
              <a:rPr lang="en-US" dirty="0"/>
              <a:t>Dynamic Efficiency </a:t>
            </a:r>
          </a:p>
        </p:txBody>
      </p:sp>
      <p:sp>
        <p:nvSpPr>
          <p:cNvPr id="4" name="TextBox 3">
            <a:extLst>
              <a:ext uri="{FF2B5EF4-FFF2-40B4-BE49-F238E27FC236}">
                <a16:creationId xmlns:a16="http://schemas.microsoft.com/office/drawing/2014/main" id="{6741DF1A-03E2-4E3F-9007-D1CFF592D19F}"/>
              </a:ext>
            </a:extLst>
          </p:cNvPr>
          <p:cNvSpPr txBox="1"/>
          <p:nvPr/>
        </p:nvSpPr>
        <p:spPr>
          <a:xfrm>
            <a:off x="314325" y="1340768"/>
            <a:ext cx="8515350" cy="4154984"/>
          </a:xfrm>
          <a:prstGeom prst="rect">
            <a:avLst/>
          </a:prstGeom>
          <a:noFill/>
        </p:spPr>
        <p:txBody>
          <a:bodyPr wrap="square">
            <a:spAutoFit/>
          </a:bodyPr>
          <a:lstStyle/>
          <a:p>
            <a:pPr marL="285750" indent="-285750" algn="just">
              <a:buFont typeface="Arial" panose="020B0604020202020204" pitchFamily="34" charset="0"/>
              <a:buChar char="•"/>
            </a:pPr>
            <a:r>
              <a:rPr lang="en-US" sz="2200" b="1" dirty="0">
                <a:latin typeface="Bookman Old Style" panose="02050604050505020204" pitchFamily="18" charset="0"/>
              </a:rPr>
              <a:t>Dynamic efficiency balances present and future uses of a depletable resource by maximizing the present value of the net benefits derived from its use. </a:t>
            </a:r>
          </a:p>
          <a:p>
            <a:pPr marL="285750" indent="-285750" algn="just">
              <a:buFont typeface="Arial" panose="020B0604020202020204" pitchFamily="34" charset="0"/>
              <a:buChar char="•"/>
            </a:pPr>
            <a:endParaRPr lang="en-US" sz="2200" b="1" dirty="0">
              <a:latin typeface="Bookman Old Style" panose="02050604050505020204" pitchFamily="18" charset="0"/>
            </a:endParaRPr>
          </a:p>
          <a:p>
            <a:pPr marL="285750" indent="-285750" algn="just">
              <a:buFont typeface="Arial" panose="020B0604020202020204" pitchFamily="34" charset="0"/>
              <a:buChar char="•"/>
            </a:pPr>
            <a:r>
              <a:rPr lang="en-US" sz="2200" b="1" dirty="0">
                <a:latin typeface="Bookman Old Style" panose="02050604050505020204" pitchFamily="18" charset="0"/>
              </a:rPr>
              <a:t>This implies a particular allocation of the resource across time. </a:t>
            </a:r>
          </a:p>
          <a:p>
            <a:pPr marL="285750" indent="-285750" algn="just">
              <a:buFont typeface="Arial" panose="020B0604020202020204" pitchFamily="34" charset="0"/>
              <a:buChar char="•"/>
            </a:pPr>
            <a:endParaRPr lang="en-US" sz="2200" b="1" dirty="0">
              <a:latin typeface="Bookman Old Style" panose="02050604050505020204" pitchFamily="18" charset="0"/>
            </a:endParaRPr>
          </a:p>
          <a:p>
            <a:pPr marL="285750" indent="-285750" algn="just">
              <a:buFont typeface="Arial" panose="020B0604020202020204" pitchFamily="34" charset="0"/>
              <a:buChar char="•"/>
            </a:pPr>
            <a:r>
              <a:rPr lang="en-US" sz="2200" b="1" dirty="0">
                <a:latin typeface="Bookman Old Style" panose="02050604050505020204" pitchFamily="18" charset="0"/>
              </a:rPr>
              <a:t>We can illustrate the properties of this allocation with the aid of a simple numerical example. </a:t>
            </a:r>
          </a:p>
          <a:p>
            <a:pPr marL="285750" indent="-285750" algn="just">
              <a:buFont typeface="Arial" panose="020B0604020202020204" pitchFamily="34" charset="0"/>
              <a:buChar char="•"/>
            </a:pPr>
            <a:endParaRPr lang="en-US" sz="2200" b="1" dirty="0">
              <a:latin typeface="Bookman Old Style" panose="02050604050505020204" pitchFamily="18" charset="0"/>
            </a:endParaRPr>
          </a:p>
          <a:p>
            <a:pPr marL="285750" indent="-285750" algn="just">
              <a:buFont typeface="Arial" panose="020B0604020202020204" pitchFamily="34" charset="0"/>
              <a:buChar char="•"/>
            </a:pPr>
            <a:r>
              <a:rPr lang="en-US" sz="2200" b="1" dirty="0">
                <a:latin typeface="Bookman Old Style" panose="02050604050505020204" pitchFamily="18" charset="0"/>
              </a:rPr>
              <a:t>We begin with the simplest of models—deriving the dynamic efficient allocation across two time periods.</a:t>
            </a:r>
          </a:p>
        </p:txBody>
      </p:sp>
    </p:spTree>
    <p:extLst>
      <p:ext uri="{BB962C8B-B14F-4D97-AF65-F5344CB8AC3E}">
        <p14:creationId xmlns:p14="http://schemas.microsoft.com/office/powerpoint/2010/main" val="29415175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89756" y="188640"/>
            <a:ext cx="8964488" cy="1080467"/>
          </a:xfrm>
        </p:spPr>
        <p:txBody>
          <a:bodyPr>
            <a:normAutofit fontScale="90000"/>
          </a:bodyPr>
          <a:lstStyle/>
          <a:p>
            <a:pPr>
              <a:lnSpc>
                <a:spcPct val="100000"/>
              </a:lnSpc>
            </a:pPr>
            <a:r>
              <a:rPr lang="en-US" altLang="en-US" sz="2700" dirty="0"/>
              <a:t>The Allocation of an Abundant Depletable Resource: </a:t>
            </a:r>
            <a:br>
              <a:rPr lang="en-US" altLang="en-US" sz="2700" dirty="0"/>
            </a:br>
            <a:r>
              <a:rPr lang="en-US" altLang="en-US" sz="2700" dirty="0"/>
              <a:t>(a) Period 1 (b) Period 2</a:t>
            </a:r>
            <a:endParaRPr lang="zh-CN" altLang="en-US" sz="3200" b="1" dirty="0">
              <a:solidFill>
                <a:srgbClr val="FF0000"/>
              </a:solidFill>
            </a:endParaRPr>
          </a:p>
        </p:txBody>
      </p:sp>
      <p:sp>
        <p:nvSpPr>
          <p:cNvPr id="4" name="Rectangle 7"/>
          <p:cNvSpPr>
            <a:spLocks noGrp="1" noChangeArrowheads="1"/>
          </p:cNvSpPr>
          <p:nvPr>
            <p:ph idx="1"/>
          </p:nvPr>
        </p:nvSpPr>
        <p:spPr>
          <a:xfrm>
            <a:off x="158920" y="1249241"/>
            <a:ext cx="8826159" cy="5472608"/>
          </a:xfrm>
        </p:spPr>
        <p:txBody>
          <a:bodyPr lIns="91440" tIns="45720" rIns="91440" bIns="45720">
            <a:normAutofit fontScale="62500" lnSpcReduction="20000"/>
          </a:bodyPr>
          <a:lstStyle/>
          <a:p>
            <a:pPr marL="0" indent="0" algn="just" eaLnBrk="1" hangingPunct="1">
              <a:lnSpc>
                <a:spcPct val="120000"/>
              </a:lnSpc>
              <a:buNone/>
            </a:pPr>
            <a:r>
              <a:rPr lang="en-US" altLang="en-US" sz="3200" b="1" dirty="0"/>
              <a:t>Assumptions</a:t>
            </a:r>
          </a:p>
          <a:p>
            <a:pPr lvl="1" algn="just" eaLnBrk="1" hangingPunct="1">
              <a:lnSpc>
                <a:spcPct val="120000"/>
              </a:lnSpc>
            </a:pPr>
            <a:r>
              <a:rPr lang="en-US" altLang="en-US" sz="3200" b="1" dirty="0"/>
              <a:t>Fixed supply of certain depletable resource (assume more than 30). </a:t>
            </a:r>
          </a:p>
          <a:p>
            <a:pPr lvl="1" algn="just" eaLnBrk="1" hangingPunct="1">
              <a:lnSpc>
                <a:spcPct val="120000"/>
              </a:lnSpc>
            </a:pPr>
            <a:r>
              <a:rPr lang="en-US" altLang="en-US" sz="3200" b="1" dirty="0"/>
              <a:t>Consider two time periods only</a:t>
            </a:r>
          </a:p>
          <a:p>
            <a:pPr lvl="1" algn="just" eaLnBrk="1" hangingPunct="1">
              <a:lnSpc>
                <a:spcPct val="120000"/>
              </a:lnSpc>
            </a:pPr>
            <a:r>
              <a:rPr lang="en-US" altLang="en-US" sz="3200" b="1" dirty="0"/>
              <a:t>Demand or marginal willingness to pay (WTP) is constant and the same for both periods: </a:t>
            </a:r>
          </a:p>
          <a:p>
            <a:pPr lvl="1" algn="just" eaLnBrk="1" hangingPunct="1">
              <a:lnSpc>
                <a:spcPct val="120000"/>
              </a:lnSpc>
            </a:pPr>
            <a:endParaRPr lang="en-US" altLang="en-US" sz="2900" b="1" dirty="0"/>
          </a:p>
          <a:p>
            <a:pPr lvl="1" algn="just" eaLnBrk="1" hangingPunct="1">
              <a:lnSpc>
                <a:spcPct val="120000"/>
              </a:lnSpc>
            </a:pPr>
            <a:endParaRPr lang="en-US" altLang="en-US" sz="2900" b="1" dirty="0"/>
          </a:p>
          <a:p>
            <a:pPr lvl="1" algn="just" eaLnBrk="1" hangingPunct="1">
              <a:lnSpc>
                <a:spcPct val="120000"/>
              </a:lnSpc>
            </a:pPr>
            <a:endParaRPr lang="en-US" altLang="en-US" sz="2900" b="1" dirty="0"/>
          </a:p>
          <a:p>
            <a:pPr lvl="1" algn="just" eaLnBrk="1" hangingPunct="1">
              <a:lnSpc>
                <a:spcPct val="120000"/>
              </a:lnSpc>
            </a:pPr>
            <a:endParaRPr lang="en-US" altLang="en-US" sz="2900" b="1" dirty="0"/>
          </a:p>
          <a:p>
            <a:pPr lvl="1" algn="just" eaLnBrk="1" hangingPunct="1">
              <a:lnSpc>
                <a:spcPct val="120000"/>
              </a:lnSpc>
            </a:pPr>
            <a:endParaRPr lang="en-US" altLang="en-US" sz="2900" b="1" dirty="0"/>
          </a:p>
          <a:p>
            <a:pPr lvl="1" algn="just" eaLnBrk="1" hangingPunct="1">
              <a:lnSpc>
                <a:spcPct val="120000"/>
              </a:lnSpc>
            </a:pPr>
            <a:r>
              <a:rPr lang="en-US" altLang="en-US" sz="3200" b="1" dirty="0"/>
              <a:t>We can show that </a:t>
            </a:r>
            <a:r>
              <a:rPr lang="en-US" altLang="en-US" sz="3200" b="1" dirty="0" err="1"/>
              <a:t>q</a:t>
            </a:r>
            <a:r>
              <a:rPr lang="en-US" altLang="en-US" sz="3200" b="1" baseline="-25000" dirty="0" err="1"/>
              <a:t>d</a:t>
            </a:r>
            <a:r>
              <a:rPr lang="en-US" altLang="en-US" sz="3200" b="1" dirty="0"/>
              <a:t> in each period would be 15.</a:t>
            </a:r>
          </a:p>
          <a:p>
            <a:pPr lvl="1" algn="just">
              <a:lnSpc>
                <a:spcPct val="120000"/>
              </a:lnSpc>
            </a:pPr>
            <a:r>
              <a:rPr lang="en-US" altLang="en-US" sz="3200" b="1" dirty="0"/>
              <a:t>If supply is sufficient to meet demand, then a static efficient solution will provide the optimal allocations over time, regardless of the discount rate.</a:t>
            </a:r>
          </a:p>
          <a:p>
            <a:pPr lvl="1" algn="just" eaLnBrk="1" hangingPunct="1"/>
            <a:endParaRPr lang="en-US" altLang="en-US" b="1" dirty="0"/>
          </a:p>
          <a:p>
            <a:pPr lvl="2" eaLnBrk="1" hangingPunct="1"/>
            <a:endParaRPr lang="en-US" altLang="en-US" dirty="0"/>
          </a:p>
        </p:txBody>
      </p:sp>
      <mc:AlternateContent xmlns:mc="http://schemas.openxmlformats.org/markup-compatibility/2006" xmlns:a14="http://schemas.microsoft.com/office/drawing/2010/main">
        <mc:Choice Requires="a14">
          <p:sp>
            <p:nvSpPr>
              <p:cNvPr id="5" name="对象 4"/>
              <p:cNvSpPr txBox="1"/>
              <p:nvPr/>
            </p:nvSpPr>
            <p:spPr bwMode="auto">
              <a:xfrm>
                <a:off x="2483768" y="3408127"/>
                <a:ext cx="3743325" cy="1655489"/>
              </a:xfrm>
              <a:prstGeom prst="rect">
                <a:avLst/>
              </a:prstGeom>
              <a:noFill/>
              <a:ln>
                <a:noFill/>
              </a:ln>
              <a:effectLst/>
            </p:spPr>
            <p:txBody>
              <a:bodyPr>
                <a:normAutofit/>
              </a:bodyPr>
              <a:lstStyle/>
              <a:p>
                <a:pPr algn="ctr"/>
                <a14:m>
                  <m:oMathPara xmlns:m="http://schemas.openxmlformats.org/officeDocument/2006/math">
                    <m:oMathParaPr>
                      <m:jc m:val="center"/>
                    </m:oMathParaPr>
                    <m:oMath xmlns:m="http://schemas.openxmlformats.org/officeDocument/2006/math">
                      <m:r>
                        <a:rPr lang="en-US" sz="3200" b="1" i="1">
                          <a:solidFill>
                            <a:srgbClr val="000000"/>
                          </a:solidFill>
                          <a:latin typeface="Cambria Math" panose="02040503050406030204" pitchFamily="18" charset="0"/>
                        </a:rPr>
                        <m:t>𝑷</m:t>
                      </m:r>
                      <m:r>
                        <a:rPr lang="en-US" sz="3200" b="1" i="1">
                          <a:solidFill>
                            <a:srgbClr val="000000"/>
                          </a:solidFill>
                          <a:latin typeface="Cambria Math" panose="02040503050406030204" pitchFamily="18" charset="0"/>
                        </a:rPr>
                        <m:t> = </m:t>
                      </m:r>
                      <m:r>
                        <a:rPr lang="en-US" sz="3200" b="1" i="1">
                          <a:solidFill>
                            <a:srgbClr val="000000"/>
                          </a:solidFill>
                          <a:latin typeface="Cambria Math" panose="02040503050406030204" pitchFamily="18" charset="0"/>
                        </a:rPr>
                        <m:t>𝟖</m:t>
                      </m:r>
                      <m:r>
                        <a:rPr lang="en-US" sz="3200" b="1" i="1">
                          <a:solidFill>
                            <a:srgbClr val="000000"/>
                          </a:solidFill>
                          <a:latin typeface="Cambria Math" panose="02040503050406030204" pitchFamily="18" charset="0"/>
                        </a:rPr>
                        <m:t> − </m:t>
                      </m:r>
                      <m:r>
                        <a:rPr lang="en-US" sz="3200" b="1" i="1">
                          <a:solidFill>
                            <a:srgbClr val="000000"/>
                          </a:solidFill>
                          <a:latin typeface="Cambria Math" panose="02040503050406030204" pitchFamily="18" charset="0"/>
                        </a:rPr>
                        <m:t>𝟎</m:t>
                      </m:r>
                      <m:r>
                        <a:rPr lang="en-US" sz="3200" b="1" i="1">
                          <a:solidFill>
                            <a:srgbClr val="000000"/>
                          </a:solidFill>
                          <a:latin typeface="Cambria Math" panose="02040503050406030204" pitchFamily="18" charset="0"/>
                        </a:rPr>
                        <m:t>.</m:t>
                      </m:r>
                      <m:r>
                        <a:rPr lang="en-US" sz="3200" b="1" i="1">
                          <a:solidFill>
                            <a:srgbClr val="000000"/>
                          </a:solidFill>
                          <a:latin typeface="Cambria Math" panose="02040503050406030204" pitchFamily="18" charset="0"/>
                        </a:rPr>
                        <m:t>𝟒</m:t>
                      </m:r>
                      <m:r>
                        <a:rPr lang="en-US" sz="3200" b="1" i="1">
                          <a:solidFill>
                            <a:srgbClr val="000000"/>
                          </a:solidFill>
                          <a:latin typeface="Cambria Math" panose="02040503050406030204" pitchFamily="18" charset="0"/>
                        </a:rPr>
                        <m:t>𝒒</m:t>
                      </m:r>
                    </m:oMath>
                    <m:oMath xmlns:m="http://schemas.openxmlformats.org/officeDocument/2006/math">
                      <m:r>
                        <a:rPr lang="en-US" sz="3200" b="1" i="1">
                          <a:solidFill>
                            <a:srgbClr val="000000"/>
                          </a:solidFill>
                          <a:latin typeface="Cambria Math" panose="02040503050406030204" pitchFamily="18" charset="0"/>
                        </a:rPr>
                        <m:t>𝑴𝑪</m:t>
                      </m:r>
                      <m:r>
                        <a:rPr lang="en-US" sz="3200" b="1" i="1">
                          <a:solidFill>
                            <a:srgbClr val="000000"/>
                          </a:solidFill>
                          <a:latin typeface="Cambria Math" panose="02040503050406030204" pitchFamily="18" charset="0"/>
                        </a:rPr>
                        <m:t> = $</m:t>
                      </m:r>
                      <m:r>
                        <a:rPr lang="en-US" sz="3200" b="1" i="1">
                          <a:solidFill>
                            <a:srgbClr val="000000"/>
                          </a:solidFill>
                          <a:latin typeface="Cambria Math" panose="02040503050406030204" pitchFamily="18" charset="0"/>
                        </a:rPr>
                        <m:t>𝟐</m:t>
                      </m:r>
                    </m:oMath>
                  </m:oMathPara>
                </a14:m>
                <a:endParaRPr lang="en-US" sz="3200" b="1" dirty="0"/>
              </a:p>
            </p:txBody>
          </p:sp>
        </mc:Choice>
        <mc:Fallback xmlns="">
          <p:sp>
            <p:nvSpPr>
              <p:cNvPr id="5" name="对象 4"/>
              <p:cNvSpPr txBox="1">
                <a:spLocks noRot="1" noChangeAspect="1" noMove="1" noResize="1" noEditPoints="1" noAdjustHandles="1" noChangeArrowheads="1" noChangeShapeType="1" noTextEdit="1"/>
              </p:cNvSpPr>
              <p:nvPr/>
            </p:nvSpPr>
            <p:spPr bwMode="auto">
              <a:xfrm>
                <a:off x="2483768" y="3408127"/>
                <a:ext cx="3743325" cy="1655489"/>
              </a:xfrm>
              <a:prstGeom prst="rect">
                <a:avLst/>
              </a:prstGeom>
              <a:blipFill>
                <a:blip r:embed="rId2"/>
                <a:stretch>
                  <a:fillRect/>
                </a:stretch>
              </a:blipFill>
              <a:ln>
                <a:noFill/>
              </a:ln>
              <a:effectLst/>
            </p:spPr>
            <p:txBody>
              <a:bodyPr/>
              <a:lstStyle/>
              <a:p>
                <a:r>
                  <a:rPr lang="en-US">
                    <a:noFill/>
                  </a:rPr>
                  <a:t> </a:t>
                </a:r>
              </a:p>
            </p:txBody>
          </p:sp>
        </mc:Fallback>
      </mc:AlternateContent>
    </p:spTree>
    <p:extLst>
      <p:ext uri="{BB962C8B-B14F-4D97-AF65-F5344CB8AC3E}">
        <p14:creationId xmlns:p14="http://schemas.microsoft.com/office/powerpoint/2010/main" val="39088306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212447"/>
            <a:ext cx="7886700" cy="640649"/>
          </a:xfrm>
        </p:spPr>
        <p:txBody>
          <a:bodyPr>
            <a:normAutofit/>
          </a:bodyPr>
          <a:lstStyle/>
          <a:p>
            <a:r>
              <a:rPr lang="en-US" altLang="en-US" sz="3200" b="1" dirty="0"/>
              <a:t>A Two-Period Model</a:t>
            </a:r>
            <a:endParaRPr lang="zh-CN" altLang="en-US" sz="3200" b="1" dirty="0"/>
          </a:p>
        </p:txBody>
      </p:sp>
      <p:pic>
        <p:nvPicPr>
          <p:cNvPr id="4" name="Picture 8" descr="fig05_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0638" y="1817924"/>
            <a:ext cx="7886700" cy="3222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4"/>
          <p:cNvSpPr txBox="1">
            <a:spLocks noChangeArrowheads="1"/>
          </p:cNvSpPr>
          <p:nvPr/>
        </p:nvSpPr>
        <p:spPr bwMode="auto">
          <a:xfrm>
            <a:off x="323528" y="5445224"/>
            <a:ext cx="8280920"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800">
                <a:solidFill>
                  <a:schemeClr val="tx1"/>
                </a:solidFill>
                <a:latin typeface="Verdana" pitchFamily="34" charset="0"/>
              </a:defRPr>
            </a:lvl1pPr>
            <a:lvl2pPr>
              <a:defRPr sz="2400">
                <a:solidFill>
                  <a:schemeClr val="tx1"/>
                </a:solidFill>
                <a:latin typeface="Verdana" pitchFamily="34" charset="0"/>
              </a:defRPr>
            </a:lvl2pPr>
            <a:lvl3pPr>
              <a:defRPr sz="2000">
                <a:solidFill>
                  <a:schemeClr val="tx1"/>
                </a:solidFill>
                <a:latin typeface="Verdana" pitchFamily="34" charset="0"/>
              </a:defRPr>
            </a:lvl3pPr>
            <a:lvl4pPr>
              <a:defRPr>
                <a:solidFill>
                  <a:schemeClr val="tx1"/>
                </a:solidFill>
                <a:latin typeface="Verdana" pitchFamily="34" charset="0"/>
              </a:defRPr>
            </a:lvl4pPr>
            <a:lvl5pPr>
              <a:defRPr>
                <a:solidFill>
                  <a:schemeClr val="tx1"/>
                </a:solidFill>
                <a:latin typeface="Verdana" pitchFamily="34" charset="0"/>
              </a:defRPr>
            </a:lvl5pPr>
            <a:lvl6pPr eaLnBrk="0" hangingPunct="0">
              <a:defRPr>
                <a:solidFill>
                  <a:schemeClr val="tx1"/>
                </a:solidFill>
                <a:latin typeface="Verdana" pitchFamily="34" charset="0"/>
              </a:defRPr>
            </a:lvl6pPr>
            <a:lvl7pPr eaLnBrk="0" hangingPunct="0">
              <a:defRPr>
                <a:solidFill>
                  <a:schemeClr val="tx1"/>
                </a:solidFill>
                <a:latin typeface="Verdana" pitchFamily="34" charset="0"/>
              </a:defRPr>
            </a:lvl7pPr>
            <a:lvl8pPr eaLnBrk="0" hangingPunct="0">
              <a:defRPr>
                <a:solidFill>
                  <a:schemeClr val="tx1"/>
                </a:solidFill>
                <a:latin typeface="Verdana" pitchFamily="34" charset="0"/>
              </a:defRPr>
            </a:lvl8pPr>
            <a:lvl9pPr eaLnBrk="0" hangingPunct="0">
              <a:defRPr>
                <a:solidFill>
                  <a:schemeClr val="tx1"/>
                </a:solidFill>
                <a:latin typeface="Verdana" pitchFamily="34" charset="0"/>
              </a:defRPr>
            </a:lvl9pPr>
          </a:lstStyle>
          <a:p>
            <a:pPr algn="just" eaLnBrk="1" hangingPunct="1">
              <a:spcBef>
                <a:spcPct val="50000"/>
              </a:spcBef>
            </a:pPr>
            <a:r>
              <a:rPr lang="en-US" altLang="en-US" sz="2400" b="1" dirty="0">
                <a:latin typeface="Bookman Old Style" panose="02050604050505020204" pitchFamily="18" charset="0"/>
              </a:rPr>
              <a:t>As shown by the demand curve, 15 units of resources would be used in period 1 and 15 units in period 2. Price in each period would be 2. </a:t>
            </a:r>
          </a:p>
        </p:txBody>
      </p:sp>
      <p:sp>
        <p:nvSpPr>
          <p:cNvPr id="6" name="Text Box 5">
            <a:extLst>
              <a:ext uri="{FF2B5EF4-FFF2-40B4-BE49-F238E27FC236}">
                <a16:creationId xmlns:a16="http://schemas.microsoft.com/office/drawing/2014/main" id="{CADF159A-E5B7-4A74-8ADF-8B9D2EBF9C85}"/>
              </a:ext>
            </a:extLst>
          </p:cNvPr>
          <p:cNvSpPr txBox="1">
            <a:spLocks noChangeArrowheads="1"/>
          </p:cNvSpPr>
          <p:nvPr/>
        </p:nvSpPr>
        <p:spPr bwMode="auto">
          <a:xfrm>
            <a:off x="192201" y="853096"/>
            <a:ext cx="8424936" cy="830997"/>
          </a:xfrm>
          <a:prstGeom prst="rect">
            <a:avLst/>
          </a:prstGeom>
          <a:noFill/>
          <a:ln>
            <a:noFill/>
          </a:ln>
        </p:spPr>
        <p:txBody>
          <a:bodyPr wrap="square">
            <a:spAutoFit/>
          </a:bodyPr>
          <a:lstStyle>
            <a:lvl1pPr>
              <a:defRPr sz="2400">
                <a:solidFill>
                  <a:schemeClr val="tx1"/>
                </a:solidFill>
                <a:latin typeface="Times" charset="0"/>
              </a:defRPr>
            </a:lvl1pPr>
            <a:lvl2pPr marL="742950" indent="-285750">
              <a:defRPr sz="2400">
                <a:solidFill>
                  <a:schemeClr val="tx1"/>
                </a:solidFill>
                <a:latin typeface="Times" charset="0"/>
              </a:defRPr>
            </a:lvl2pPr>
            <a:lvl3pPr marL="1143000" indent="-228600">
              <a:defRPr sz="2400">
                <a:solidFill>
                  <a:schemeClr val="tx1"/>
                </a:solidFill>
                <a:latin typeface="Times" charset="0"/>
              </a:defRPr>
            </a:lvl3pPr>
            <a:lvl4pPr marL="1600200" indent="-228600">
              <a:defRPr sz="2400">
                <a:solidFill>
                  <a:schemeClr val="tx1"/>
                </a:solidFill>
                <a:latin typeface="Times" charset="0"/>
              </a:defRPr>
            </a:lvl4pPr>
            <a:lvl5pPr marL="2057400" indent="-228600">
              <a:defRPr sz="2400">
                <a:solidFill>
                  <a:schemeClr val="tx1"/>
                </a:solidFill>
                <a:latin typeface="Times" charset="0"/>
              </a:defRPr>
            </a:lvl5pPr>
            <a:lvl6pPr marL="2514600" indent="-228600" eaLnBrk="0" fontAlgn="base" hangingPunct="0">
              <a:spcBef>
                <a:spcPct val="0"/>
              </a:spcBef>
              <a:spcAft>
                <a:spcPct val="0"/>
              </a:spcAft>
              <a:defRPr sz="2400">
                <a:solidFill>
                  <a:schemeClr val="tx1"/>
                </a:solidFill>
                <a:latin typeface="Times" charset="0"/>
              </a:defRPr>
            </a:lvl6pPr>
            <a:lvl7pPr marL="2971800" indent="-228600" eaLnBrk="0" fontAlgn="base" hangingPunct="0">
              <a:spcBef>
                <a:spcPct val="0"/>
              </a:spcBef>
              <a:spcAft>
                <a:spcPct val="0"/>
              </a:spcAft>
              <a:defRPr sz="2400">
                <a:solidFill>
                  <a:schemeClr val="tx1"/>
                </a:solidFill>
                <a:latin typeface="Times" charset="0"/>
              </a:defRPr>
            </a:lvl7pPr>
            <a:lvl8pPr marL="3429000" indent="-228600" eaLnBrk="0" fontAlgn="base" hangingPunct="0">
              <a:spcBef>
                <a:spcPct val="0"/>
              </a:spcBef>
              <a:spcAft>
                <a:spcPct val="0"/>
              </a:spcAft>
              <a:defRPr sz="2400">
                <a:solidFill>
                  <a:schemeClr val="tx1"/>
                </a:solidFill>
                <a:latin typeface="Times" charset="0"/>
              </a:defRPr>
            </a:lvl8pPr>
            <a:lvl9pPr marL="3886200" indent="-228600" eaLnBrk="0" fontAlgn="base" hangingPunct="0">
              <a:spcBef>
                <a:spcPct val="0"/>
              </a:spcBef>
              <a:spcAft>
                <a:spcPct val="0"/>
              </a:spcAft>
              <a:defRPr sz="2400">
                <a:solidFill>
                  <a:schemeClr val="tx1"/>
                </a:solidFill>
                <a:latin typeface="Times" charset="0"/>
              </a:defRPr>
            </a:lvl9pPr>
          </a:lstStyle>
          <a:p>
            <a:pPr algn="just">
              <a:spcBef>
                <a:spcPct val="50000"/>
              </a:spcBef>
              <a:defRPr/>
            </a:pPr>
            <a:r>
              <a:rPr lang="en-US" altLang="en-US" b="1" dirty="0">
                <a:latin typeface="Bookman Old Style" panose="02050604050505020204" pitchFamily="18" charset="0"/>
              </a:rPr>
              <a:t>If total supply amount is 30, regardless of discount rate, what efficiency criterion can we use?</a:t>
            </a:r>
          </a:p>
        </p:txBody>
      </p:sp>
    </p:spTree>
    <p:extLst>
      <p:ext uri="{BB962C8B-B14F-4D97-AF65-F5344CB8AC3E}">
        <p14:creationId xmlns:p14="http://schemas.microsoft.com/office/powerpoint/2010/main" val="1246920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780EEB-F512-4F21-AC8F-148445D14905}"/>
              </a:ext>
            </a:extLst>
          </p:cNvPr>
          <p:cNvSpPr>
            <a:spLocks noGrp="1"/>
          </p:cNvSpPr>
          <p:nvPr>
            <p:ph type="title"/>
          </p:nvPr>
        </p:nvSpPr>
        <p:spPr>
          <a:xfrm>
            <a:off x="628650" y="365127"/>
            <a:ext cx="7886700" cy="687609"/>
          </a:xfrm>
        </p:spPr>
        <p:txBody>
          <a:bodyPr>
            <a:normAutofit/>
          </a:bodyPr>
          <a:lstStyle/>
          <a:p>
            <a:r>
              <a:rPr lang="en-US" altLang="en-US" sz="3200" dirty="0"/>
              <a:t>A Two-Period Model</a:t>
            </a:r>
            <a:endParaRPr lang="en-US" sz="3200" dirty="0"/>
          </a:p>
        </p:txBody>
      </p:sp>
      <p:sp>
        <p:nvSpPr>
          <p:cNvPr id="3" name="Content Placeholder 2">
            <a:extLst>
              <a:ext uri="{FF2B5EF4-FFF2-40B4-BE49-F238E27FC236}">
                <a16:creationId xmlns:a16="http://schemas.microsoft.com/office/drawing/2014/main" id="{A2DE6B58-076C-4674-BE82-37322C33E7CE}"/>
              </a:ext>
            </a:extLst>
          </p:cNvPr>
          <p:cNvSpPr>
            <a:spLocks noGrp="1"/>
          </p:cNvSpPr>
          <p:nvPr>
            <p:ph idx="1"/>
          </p:nvPr>
        </p:nvSpPr>
        <p:spPr>
          <a:xfrm>
            <a:off x="287524" y="1268760"/>
            <a:ext cx="8568952" cy="4752528"/>
          </a:xfrm>
        </p:spPr>
        <p:txBody>
          <a:bodyPr>
            <a:normAutofit fontScale="92500"/>
          </a:bodyPr>
          <a:lstStyle/>
          <a:p>
            <a:pPr algn="just"/>
            <a:r>
              <a:rPr lang="en-US" b="1" dirty="0"/>
              <a:t>Note that if the total supply (Q) were 30 or greater, and we were concerned only with these two periods, an efficient allocation would allocate 15 units to each period, regardless of the discount rate</a:t>
            </a:r>
          </a:p>
          <a:p>
            <a:pPr algn="just"/>
            <a:endParaRPr lang="en-US" b="1" dirty="0"/>
          </a:p>
          <a:p>
            <a:pPr algn="just"/>
            <a:r>
              <a:rPr lang="en-US" b="1" dirty="0"/>
              <a:t>Thirty units would be sufficient to cover the demand in both periods; the consumption in Period 1 would not reduce the consumption in Period 2. </a:t>
            </a:r>
          </a:p>
          <a:p>
            <a:pPr algn="just"/>
            <a:endParaRPr lang="en-US" b="1" dirty="0"/>
          </a:p>
          <a:p>
            <a:pPr algn="just"/>
            <a:r>
              <a:rPr lang="en-US" b="1" dirty="0"/>
              <a:t>In this case the static efficiency criterion is sufficient because the allocations are not temporally interdependent—abundance eliminates the scarcity</a:t>
            </a:r>
          </a:p>
        </p:txBody>
      </p:sp>
    </p:spTree>
    <p:extLst>
      <p:ext uri="{BB962C8B-B14F-4D97-AF65-F5344CB8AC3E}">
        <p14:creationId xmlns:p14="http://schemas.microsoft.com/office/powerpoint/2010/main" val="8119517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365127"/>
            <a:ext cx="7886700" cy="687609"/>
          </a:xfrm>
        </p:spPr>
        <p:txBody>
          <a:bodyPr>
            <a:normAutofit/>
          </a:bodyPr>
          <a:lstStyle/>
          <a:p>
            <a:r>
              <a:rPr lang="en-US" altLang="en-US" sz="3200" b="1" dirty="0"/>
              <a:t>A Two-Period Model</a:t>
            </a:r>
            <a:endParaRPr lang="zh-CN" altLang="en-US" sz="3200" b="1" dirty="0"/>
          </a:p>
        </p:txBody>
      </p:sp>
      <p:sp>
        <p:nvSpPr>
          <p:cNvPr id="3" name="内容占位符 2"/>
          <p:cNvSpPr>
            <a:spLocks noGrp="1"/>
          </p:cNvSpPr>
          <p:nvPr>
            <p:ph idx="1"/>
          </p:nvPr>
        </p:nvSpPr>
        <p:spPr>
          <a:xfrm>
            <a:off x="287524" y="1196752"/>
            <a:ext cx="8568952" cy="4968552"/>
          </a:xfrm>
        </p:spPr>
        <p:txBody>
          <a:bodyPr>
            <a:noAutofit/>
          </a:bodyPr>
          <a:lstStyle/>
          <a:p>
            <a:pPr algn="just"/>
            <a:r>
              <a:rPr lang="en-US" altLang="en-US" sz="2000" b="1" dirty="0"/>
              <a:t>If supply is not sufficient (say only 20) we must determine the optimal allocation using the dynamic efficiency criterion: maximize the present value of net benefits.</a:t>
            </a:r>
          </a:p>
          <a:p>
            <a:pPr algn="just"/>
            <a:r>
              <a:rPr lang="en-US" altLang="en-US" sz="2000" b="1" dirty="0"/>
              <a:t>You can see that if the supply is 20 and the demand is 15 in period 1, then only five can be consumed in period 2. </a:t>
            </a:r>
          </a:p>
          <a:p>
            <a:pPr algn="just"/>
            <a:r>
              <a:rPr lang="en-US" altLang="en-US" sz="2000" b="1" dirty="0"/>
              <a:t>Thus, we have to look at maximizing the present value of net benefits.</a:t>
            </a:r>
          </a:p>
          <a:p>
            <a:pPr algn="just"/>
            <a:endParaRPr lang="en-US" altLang="en-US" sz="2000" b="1" dirty="0"/>
          </a:p>
          <a:p>
            <a:pPr algn="just"/>
            <a:r>
              <a:rPr lang="en-US" altLang="en-US" sz="2000" b="1" dirty="0"/>
              <a:t>The present value for a two-period model is the sum of the present values in each of the two years.</a:t>
            </a:r>
          </a:p>
          <a:p>
            <a:pPr algn="just"/>
            <a:r>
              <a:rPr lang="en-US" altLang="en-US" sz="2000" b="1" dirty="0"/>
              <a:t>The present value in each period is the portion of the area under the demand curve and above the supply curve or the area under the marginal net benefit curve (which is the demand curve minus the marginal cost). </a:t>
            </a:r>
          </a:p>
        </p:txBody>
      </p:sp>
    </p:spTree>
    <p:extLst>
      <p:ext uri="{BB962C8B-B14F-4D97-AF65-F5344CB8AC3E}">
        <p14:creationId xmlns:p14="http://schemas.microsoft.com/office/powerpoint/2010/main" val="24133032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B73EDCF-A06B-411C-8388-1B5A37EB87FF}"/>
              </a:ext>
            </a:extLst>
          </p:cNvPr>
          <p:cNvSpPr/>
          <p:nvPr/>
        </p:nvSpPr>
        <p:spPr>
          <a:xfrm>
            <a:off x="159494" y="2780928"/>
            <a:ext cx="8712968" cy="3970318"/>
          </a:xfrm>
          <a:prstGeom prst="rect">
            <a:avLst/>
          </a:prstGeom>
        </p:spPr>
        <p:txBody>
          <a:bodyPr wrap="square">
            <a:spAutoFit/>
          </a:bodyPr>
          <a:lstStyle/>
          <a:p>
            <a:pPr marL="285750" indent="-285750" algn="just">
              <a:buFont typeface="Arial" panose="020B0604020202020204" pitchFamily="34" charset="0"/>
              <a:buChar char="•"/>
            </a:pPr>
            <a:r>
              <a:rPr lang="en-US" b="1" dirty="0">
                <a:latin typeface="Bookman Old Style" panose="02050604050505020204" pitchFamily="18" charset="0"/>
              </a:rPr>
              <a:t>The present value in the first period would be that portion of the geometric area under the demand curve that is over the supply curve = (6 x 15) x ½ = $45.00.</a:t>
            </a:r>
          </a:p>
          <a:p>
            <a:pPr marL="285750" indent="-285750" algn="just">
              <a:buFont typeface="Arial" panose="020B0604020202020204" pitchFamily="34" charset="0"/>
              <a:buChar char="•"/>
            </a:pPr>
            <a:endParaRPr lang="en-US" b="1" dirty="0">
              <a:latin typeface="Bookman Old Style" panose="02050604050505020204" pitchFamily="18" charset="0"/>
            </a:endParaRPr>
          </a:p>
          <a:p>
            <a:pPr marL="285750" indent="-285750" algn="just">
              <a:buFont typeface="Arial" panose="020B0604020202020204" pitchFamily="34" charset="0"/>
              <a:buChar char="•"/>
            </a:pPr>
            <a:r>
              <a:rPr lang="en-US" b="1" dirty="0">
                <a:latin typeface="Bookman Old Style" panose="02050604050505020204" pitchFamily="18" charset="0"/>
              </a:rPr>
              <a:t>The present value in the second period is that portion of the area under the demand curve that is over the supply curve from the origin to the five units received, multiplied by 1/(1 + r). </a:t>
            </a:r>
          </a:p>
          <a:p>
            <a:pPr marL="285750" indent="-285750" algn="just">
              <a:buFont typeface="Arial" panose="020B0604020202020204" pitchFamily="34" charset="0"/>
              <a:buChar char="•"/>
            </a:pPr>
            <a:endParaRPr lang="en-US" b="1" dirty="0">
              <a:latin typeface="Bookman Old Style" panose="02050604050505020204" pitchFamily="18" charset="0"/>
            </a:endParaRPr>
          </a:p>
          <a:p>
            <a:pPr marL="285750" indent="-285750" algn="just">
              <a:buFont typeface="Arial" panose="020B0604020202020204" pitchFamily="34" charset="0"/>
              <a:buChar char="•"/>
            </a:pPr>
            <a:r>
              <a:rPr lang="en-US" b="1" dirty="0">
                <a:latin typeface="Bookman Old Style" panose="02050604050505020204" pitchFamily="18" charset="0"/>
              </a:rPr>
              <a:t>Calculating, (6 – 2) x 5 = 20  plus  [(8 – 6) x 5] x ½ = 5  </a:t>
            </a:r>
          </a:p>
          <a:p>
            <a:pPr algn="just"/>
            <a:r>
              <a:rPr lang="en-US" b="1" dirty="0">
                <a:latin typeface="Bookman Old Style" panose="02050604050505020204" pitchFamily="18" charset="0"/>
              </a:rPr>
              <a:t>             Total = 20 + 5 = 25</a:t>
            </a:r>
          </a:p>
          <a:p>
            <a:pPr algn="just"/>
            <a:endParaRPr lang="en-US" b="1" dirty="0">
              <a:latin typeface="Bookman Old Style" panose="02050604050505020204" pitchFamily="18" charset="0"/>
            </a:endParaRPr>
          </a:p>
          <a:p>
            <a:pPr marL="285750" indent="-285750" algn="just">
              <a:buFont typeface="Arial" panose="020B0604020202020204" pitchFamily="34" charset="0"/>
              <a:buChar char="•"/>
            </a:pPr>
            <a:r>
              <a:rPr lang="en-US" b="1" dirty="0">
                <a:latin typeface="Bookman Old Style" panose="02050604050505020204" pitchFamily="18" charset="0"/>
              </a:rPr>
              <a:t>If we use r = 0.10, then the present value of the net benefit received in the second period is 25/(1.10) =  $22.73 and the present value of the net benefits for the 2 years is $67.73.</a:t>
            </a:r>
          </a:p>
        </p:txBody>
      </p:sp>
      <p:pic>
        <p:nvPicPr>
          <p:cNvPr id="3" name="Picture 2">
            <a:extLst>
              <a:ext uri="{FF2B5EF4-FFF2-40B4-BE49-F238E27FC236}">
                <a16:creationId xmlns:a16="http://schemas.microsoft.com/office/drawing/2014/main" id="{A8424093-D405-4558-8C57-587021D39663}"/>
              </a:ext>
            </a:extLst>
          </p:cNvPr>
          <p:cNvPicPr>
            <a:picLocks noChangeAspect="1"/>
          </p:cNvPicPr>
          <p:nvPr/>
        </p:nvPicPr>
        <p:blipFill>
          <a:blip r:embed="rId2"/>
          <a:stretch>
            <a:fillRect/>
          </a:stretch>
        </p:blipFill>
        <p:spPr>
          <a:xfrm>
            <a:off x="571524" y="300712"/>
            <a:ext cx="7888908" cy="2232248"/>
          </a:xfrm>
          <a:prstGeom prst="rect">
            <a:avLst/>
          </a:prstGeom>
        </p:spPr>
      </p:pic>
      <p:cxnSp>
        <p:nvCxnSpPr>
          <p:cNvPr id="5" name="Straight Connector 4">
            <a:extLst>
              <a:ext uri="{FF2B5EF4-FFF2-40B4-BE49-F238E27FC236}">
                <a16:creationId xmlns:a16="http://schemas.microsoft.com/office/drawing/2014/main" id="{276B3439-A95D-4C63-BCC9-AA8253E52904}"/>
              </a:ext>
            </a:extLst>
          </p:cNvPr>
          <p:cNvCxnSpPr>
            <a:cxnSpLocks/>
          </p:cNvCxnSpPr>
          <p:nvPr/>
        </p:nvCxnSpPr>
        <p:spPr>
          <a:xfrm flipV="1">
            <a:off x="6084168" y="1124744"/>
            <a:ext cx="0" cy="1008112"/>
          </a:xfrm>
          <a:prstGeom prst="line">
            <a:avLst/>
          </a:prstGeom>
        </p:spPr>
        <p:style>
          <a:lnRef idx="1">
            <a:schemeClr val="dk1"/>
          </a:lnRef>
          <a:fillRef idx="0">
            <a:schemeClr val="dk1"/>
          </a:fillRef>
          <a:effectRef idx="0">
            <a:schemeClr val="dk1"/>
          </a:effectRef>
          <a:fontRef idx="minor">
            <a:schemeClr val="tx1"/>
          </a:fontRef>
        </p:style>
      </p:cxnSp>
      <p:cxnSp>
        <p:nvCxnSpPr>
          <p:cNvPr id="8" name="Straight Connector 7">
            <a:extLst>
              <a:ext uri="{FF2B5EF4-FFF2-40B4-BE49-F238E27FC236}">
                <a16:creationId xmlns:a16="http://schemas.microsoft.com/office/drawing/2014/main" id="{F3CAEDAE-8222-486D-926D-088831680B55}"/>
              </a:ext>
            </a:extLst>
          </p:cNvPr>
          <p:cNvCxnSpPr/>
          <p:nvPr/>
        </p:nvCxnSpPr>
        <p:spPr>
          <a:xfrm flipH="1">
            <a:off x="5508104" y="1124744"/>
            <a:ext cx="648072"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07DBA7CF-556C-40BE-9DFC-1CC0496AEFA9}"/>
              </a:ext>
            </a:extLst>
          </p:cNvPr>
          <p:cNvSpPr txBox="1"/>
          <p:nvPr/>
        </p:nvSpPr>
        <p:spPr>
          <a:xfrm>
            <a:off x="4802051" y="940078"/>
            <a:ext cx="720077" cy="369332"/>
          </a:xfrm>
          <a:prstGeom prst="rect">
            <a:avLst/>
          </a:prstGeom>
          <a:noFill/>
        </p:spPr>
        <p:txBody>
          <a:bodyPr wrap="square" rtlCol="0">
            <a:spAutoFit/>
          </a:bodyPr>
          <a:lstStyle/>
          <a:p>
            <a:r>
              <a:rPr lang="en-US" dirty="0"/>
              <a:t>        </a:t>
            </a:r>
            <a:r>
              <a:rPr lang="en-US" sz="1600" dirty="0"/>
              <a:t>6</a:t>
            </a:r>
          </a:p>
        </p:txBody>
      </p:sp>
    </p:spTree>
    <p:extLst>
      <p:ext uri="{BB962C8B-B14F-4D97-AF65-F5344CB8AC3E}">
        <p14:creationId xmlns:p14="http://schemas.microsoft.com/office/powerpoint/2010/main" val="11425723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628650" y="249778"/>
            <a:ext cx="7886700" cy="831626"/>
          </a:xfrm>
        </p:spPr>
        <p:txBody>
          <a:bodyPr>
            <a:normAutofit/>
          </a:bodyPr>
          <a:lstStyle/>
          <a:p>
            <a:r>
              <a:rPr lang="en-US" altLang="en-US" sz="3200" dirty="0"/>
              <a:t>A Two-Period Model</a:t>
            </a:r>
            <a:endParaRPr lang="zh-CN" altLang="en-US" sz="3200" dirty="0"/>
          </a:p>
        </p:txBody>
      </p:sp>
      <p:sp>
        <p:nvSpPr>
          <p:cNvPr id="3" name="内容占位符 2"/>
          <p:cNvSpPr>
            <a:spLocks noGrp="1"/>
          </p:cNvSpPr>
          <p:nvPr>
            <p:ph idx="1"/>
          </p:nvPr>
        </p:nvSpPr>
        <p:spPr>
          <a:xfrm>
            <a:off x="179512" y="1081404"/>
            <a:ext cx="8568952" cy="5416030"/>
          </a:xfrm>
        </p:spPr>
        <p:txBody>
          <a:bodyPr>
            <a:normAutofit lnSpcReduction="10000"/>
          </a:bodyPr>
          <a:lstStyle/>
          <a:p>
            <a:pPr algn="just">
              <a:lnSpc>
                <a:spcPct val="120000"/>
              </a:lnSpc>
              <a:spcBef>
                <a:spcPts val="0"/>
              </a:spcBef>
            </a:pPr>
            <a:r>
              <a:rPr lang="en-US" altLang="en-US" b="1" dirty="0"/>
              <a:t>The dynamically efficient allocation will satisfy the condition that the present value of the marginal benefit from the last unit in period 1 (MNB</a:t>
            </a:r>
            <a:r>
              <a:rPr lang="en-US" altLang="en-US" b="1" baseline="-25000" dirty="0"/>
              <a:t>1</a:t>
            </a:r>
            <a:r>
              <a:rPr lang="en-US" altLang="en-US" b="1" dirty="0"/>
              <a:t>) equals the present value of the marginal net benefit in period 2 (MNB</a:t>
            </a:r>
            <a:r>
              <a:rPr lang="en-US" altLang="en-US" b="1" baseline="-25000" dirty="0"/>
              <a:t>2</a:t>
            </a:r>
            <a:r>
              <a:rPr lang="en-US" altLang="en-US" b="1" dirty="0"/>
              <a:t>). </a:t>
            </a:r>
          </a:p>
          <a:p>
            <a:pPr algn="just">
              <a:lnSpc>
                <a:spcPct val="120000"/>
              </a:lnSpc>
              <a:spcBef>
                <a:spcPts val="0"/>
              </a:spcBef>
            </a:pPr>
            <a:endParaRPr lang="en-US" altLang="en-US" b="1" dirty="0"/>
          </a:p>
          <a:p>
            <a:pPr algn="just">
              <a:lnSpc>
                <a:spcPct val="120000"/>
              </a:lnSpc>
              <a:spcBef>
                <a:spcPts val="0"/>
              </a:spcBef>
            </a:pPr>
            <a:r>
              <a:rPr lang="en-US" altLang="en-US" b="1" dirty="0">
                <a:latin typeface="Bookman Old Style" panose="02050604050505020204" pitchFamily="18" charset="0"/>
              </a:rPr>
              <a:t>Since the Willingness to Pay (WTP) or Present Value of Marginal Benefit must be the same for both periods, we first calculate quantity in each period.</a:t>
            </a:r>
          </a:p>
          <a:p>
            <a:pPr algn="just">
              <a:lnSpc>
                <a:spcPct val="120000"/>
              </a:lnSpc>
              <a:spcBef>
                <a:spcPts val="0"/>
              </a:spcBef>
            </a:pPr>
            <a:endParaRPr lang="en-US" altLang="en-US" b="1" dirty="0">
              <a:latin typeface="Bookman Old Style" panose="02050604050505020204" pitchFamily="18" charset="0"/>
            </a:endParaRPr>
          </a:p>
          <a:p>
            <a:pPr algn="just">
              <a:lnSpc>
                <a:spcPct val="120000"/>
              </a:lnSpc>
              <a:spcBef>
                <a:spcPts val="0"/>
              </a:spcBef>
            </a:pPr>
            <a:r>
              <a:rPr lang="en-US" altLang="en-US" b="1" dirty="0">
                <a:latin typeface="Bookman Old Style" panose="02050604050505020204" pitchFamily="18" charset="0"/>
              </a:rPr>
              <a:t>We calculate prices by inserting the efficient quantities into the willingness to pay function and solving for price.</a:t>
            </a:r>
          </a:p>
          <a:p>
            <a:pPr algn="just">
              <a:lnSpc>
                <a:spcPct val="120000"/>
              </a:lnSpc>
            </a:pPr>
            <a:endParaRPr lang="en-US" altLang="en-US" sz="3100" b="1" dirty="0"/>
          </a:p>
        </p:txBody>
      </p:sp>
    </p:spTree>
    <p:extLst>
      <p:ext uri="{BB962C8B-B14F-4D97-AF65-F5344CB8AC3E}">
        <p14:creationId xmlns:p14="http://schemas.microsoft.com/office/powerpoint/2010/main" val="37359542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0B62C-D75A-4705-A1DA-76C355BEA73A}"/>
              </a:ext>
            </a:extLst>
          </p:cNvPr>
          <p:cNvSpPr>
            <a:spLocks noGrp="1"/>
          </p:cNvSpPr>
          <p:nvPr>
            <p:ph type="title"/>
          </p:nvPr>
        </p:nvSpPr>
        <p:spPr>
          <a:xfrm>
            <a:off x="628650" y="188640"/>
            <a:ext cx="7886700" cy="648073"/>
          </a:xfrm>
        </p:spPr>
        <p:txBody>
          <a:bodyPr>
            <a:normAutofit/>
          </a:bodyPr>
          <a:lstStyle/>
          <a:p>
            <a:r>
              <a:rPr lang="en-US" dirty="0"/>
              <a:t>A Two-Period Model</a:t>
            </a:r>
          </a:p>
        </p:txBody>
      </p:sp>
      <p:sp>
        <p:nvSpPr>
          <p:cNvPr id="4" name="TextBox 3">
            <a:extLst>
              <a:ext uri="{FF2B5EF4-FFF2-40B4-BE49-F238E27FC236}">
                <a16:creationId xmlns:a16="http://schemas.microsoft.com/office/drawing/2014/main" id="{CAB5A8F8-EEC2-4FD2-9198-DBBA0328E7D0}"/>
              </a:ext>
            </a:extLst>
          </p:cNvPr>
          <p:cNvSpPr txBox="1"/>
          <p:nvPr/>
        </p:nvSpPr>
        <p:spPr>
          <a:xfrm>
            <a:off x="359532" y="1125805"/>
            <a:ext cx="8424936" cy="4606389"/>
          </a:xfrm>
          <a:prstGeom prst="rect">
            <a:avLst/>
          </a:prstGeom>
          <a:noFill/>
        </p:spPr>
        <p:txBody>
          <a:bodyPr wrap="square">
            <a:spAutoFit/>
          </a:bodyPr>
          <a:lstStyle/>
          <a:p>
            <a:pPr algn="just"/>
            <a:r>
              <a:rPr lang="en-US" sz="2000" b="1" dirty="0">
                <a:latin typeface="Bookman Old Style" panose="02050604050505020204" pitchFamily="18" charset="0"/>
              </a:rPr>
              <a:t>To get marginal net benefits (MNB), we subtract MC from demand.</a:t>
            </a:r>
          </a:p>
          <a:p>
            <a:r>
              <a:rPr lang="en-US" sz="2000" b="1" dirty="0">
                <a:latin typeface="Bookman Old Style" panose="02050604050505020204" pitchFamily="18" charset="0"/>
              </a:rPr>
              <a:t>         </a:t>
            </a:r>
          </a:p>
          <a:p>
            <a:r>
              <a:rPr lang="en-US" sz="2000" b="1" dirty="0">
                <a:latin typeface="Bookman Old Style" panose="02050604050505020204" pitchFamily="18" charset="0"/>
              </a:rPr>
              <a:t>Period One Present Value of Marginal Net Benefits (MNB</a:t>
            </a:r>
            <a:r>
              <a:rPr lang="en-US" sz="2000" b="1" baseline="-25000" dirty="0">
                <a:latin typeface="Bookman Old Style" panose="02050604050505020204" pitchFamily="18" charset="0"/>
              </a:rPr>
              <a:t>1</a:t>
            </a:r>
            <a:r>
              <a:rPr lang="en-US" sz="2000" b="1" dirty="0">
                <a:latin typeface="Bookman Old Style" panose="02050604050505020204" pitchFamily="18" charset="0"/>
              </a:rPr>
              <a:t>) =</a:t>
            </a:r>
          </a:p>
          <a:p>
            <a:endParaRPr lang="en-US" sz="2000" b="1" dirty="0">
              <a:latin typeface="Bookman Old Style" panose="02050604050505020204" pitchFamily="18" charset="0"/>
            </a:endParaRPr>
          </a:p>
          <a:p>
            <a:r>
              <a:rPr lang="en-US" sz="2000" b="1" dirty="0">
                <a:latin typeface="Bookman Old Style" panose="02050604050505020204" pitchFamily="18" charset="0"/>
              </a:rPr>
              <a:t>    8 - 0.4 q</a:t>
            </a:r>
            <a:r>
              <a:rPr lang="en-US" sz="2000" b="1" baseline="-25000" dirty="0">
                <a:latin typeface="Bookman Old Style" panose="02050604050505020204" pitchFamily="18" charset="0"/>
              </a:rPr>
              <a:t>1</a:t>
            </a:r>
            <a:r>
              <a:rPr lang="en-US" sz="2000" b="1" dirty="0">
                <a:latin typeface="Bookman Old Style" panose="02050604050505020204" pitchFamily="18" charset="0"/>
              </a:rPr>
              <a:t> - 2  = 6 - 0.4q</a:t>
            </a:r>
            <a:r>
              <a:rPr lang="en-US" sz="2000" b="1" baseline="-25000" dirty="0">
                <a:latin typeface="Bookman Old Style" panose="02050604050505020204" pitchFamily="18" charset="0"/>
              </a:rPr>
              <a:t>1</a:t>
            </a:r>
          </a:p>
          <a:p>
            <a:endParaRPr lang="en-US" sz="2000" b="1" baseline="-25000" dirty="0">
              <a:latin typeface="Bookman Old Style" panose="02050604050505020204" pitchFamily="18" charset="0"/>
            </a:endParaRPr>
          </a:p>
          <a:p>
            <a:r>
              <a:rPr lang="en-US" sz="2000" b="1" dirty="0">
                <a:latin typeface="Bookman Old Style" panose="02050604050505020204" pitchFamily="18" charset="0"/>
              </a:rPr>
              <a:t>Period Two Present Value of Marginal Net Benefits (MNB</a:t>
            </a:r>
            <a:r>
              <a:rPr lang="en-US" sz="2000" b="1" baseline="-25000" dirty="0">
                <a:latin typeface="Bookman Old Style" panose="02050604050505020204" pitchFamily="18" charset="0"/>
              </a:rPr>
              <a:t>2</a:t>
            </a:r>
            <a:r>
              <a:rPr lang="en-US" sz="2000" b="1" dirty="0">
                <a:latin typeface="Bookman Old Style" panose="02050604050505020204" pitchFamily="18" charset="0"/>
              </a:rPr>
              <a:t>) =</a:t>
            </a:r>
          </a:p>
          <a:p>
            <a:endParaRPr lang="en-US" sz="2000" b="1" dirty="0">
              <a:latin typeface="Bookman Old Style" panose="02050604050505020204" pitchFamily="18" charset="0"/>
            </a:endParaRPr>
          </a:p>
          <a:p>
            <a:r>
              <a:rPr lang="en-US" sz="2000" b="1" dirty="0">
                <a:latin typeface="Bookman Old Style" panose="02050604050505020204" pitchFamily="18" charset="0"/>
              </a:rPr>
              <a:t> (8 - 0.4 q</a:t>
            </a:r>
            <a:r>
              <a:rPr lang="en-US" sz="2000" b="1" baseline="-25000" dirty="0">
                <a:latin typeface="Bookman Old Style" panose="02050604050505020204" pitchFamily="18" charset="0"/>
              </a:rPr>
              <a:t>2</a:t>
            </a:r>
            <a:r>
              <a:rPr lang="en-US" sz="2000" b="1" dirty="0">
                <a:latin typeface="Bookman Old Style" panose="02050604050505020204" pitchFamily="18" charset="0"/>
              </a:rPr>
              <a:t>- 2) (1/(1 + 0.1)) = (6 - 0.4 q</a:t>
            </a:r>
            <a:r>
              <a:rPr lang="en-US" sz="2000" b="1" baseline="-25000" dirty="0">
                <a:latin typeface="Bookman Old Style" panose="02050604050505020204" pitchFamily="18" charset="0"/>
              </a:rPr>
              <a:t>2</a:t>
            </a:r>
            <a:r>
              <a:rPr lang="en-US" sz="2000" b="1" dirty="0">
                <a:latin typeface="Bookman Old Style" panose="02050604050505020204" pitchFamily="18" charset="0"/>
              </a:rPr>
              <a:t>) (1/1.1) = 5.45 - .36q</a:t>
            </a:r>
            <a:r>
              <a:rPr lang="en-US" sz="2000" b="1" baseline="-25000" dirty="0">
                <a:latin typeface="Bookman Old Style" panose="02050604050505020204" pitchFamily="18" charset="0"/>
              </a:rPr>
              <a:t>2</a:t>
            </a:r>
          </a:p>
          <a:p>
            <a:r>
              <a:rPr lang="en-US" sz="2000" b="1" dirty="0">
                <a:latin typeface="Bookman Old Style" panose="02050604050505020204" pitchFamily="18" charset="0"/>
              </a:rPr>
              <a:t>              </a:t>
            </a:r>
          </a:p>
          <a:p>
            <a:pPr algn="just"/>
            <a:r>
              <a:rPr lang="en-US" sz="2000" b="1" dirty="0">
                <a:latin typeface="Bookman Old Style" panose="02050604050505020204" pitchFamily="18" charset="0"/>
              </a:rPr>
              <a:t>Key Idea:  The first time period is not discounted because it is considered the current period.  The second time period is discounted.</a:t>
            </a:r>
          </a:p>
          <a:p>
            <a:endParaRPr lang="en-US" sz="2000" b="1" dirty="0">
              <a:latin typeface="Bookman Old Style" panose="02050604050505020204" pitchFamily="18" charset="0"/>
            </a:endParaRPr>
          </a:p>
        </p:txBody>
      </p:sp>
    </p:spTree>
    <p:extLst>
      <p:ext uri="{BB962C8B-B14F-4D97-AF65-F5344CB8AC3E}">
        <p14:creationId xmlns:p14="http://schemas.microsoft.com/office/powerpoint/2010/main" val="77363264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1686</TotalTime>
  <Words>1402</Words>
  <Application>Microsoft Office PowerPoint</Application>
  <PresentationFormat>On-screen Show (4:3)</PresentationFormat>
  <Paragraphs>115</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Bookman Old Style</vt:lpstr>
      <vt:lpstr>Calibri</vt:lpstr>
      <vt:lpstr>Cambria Math</vt:lpstr>
      <vt:lpstr>Office Theme</vt:lpstr>
      <vt:lpstr> Econ 2675 – Environmental Economics  Chapter 5 Lecture- Dynamic Efficiency and Sustainable Development</vt:lpstr>
      <vt:lpstr>Dynamic Efficiency </vt:lpstr>
      <vt:lpstr>The Allocation of an Abundant Depletable Resource:  (a) Period 1 (b) Period 2</vt:lpstr>
      <vt:lpstr>A Two-Period Model</vt:lpstr>
      <vt:lpstr>A Two-Period Model</vt:lpstr>
      <vt:lpstr>A Two-Period Model</vt:lpstr>
      <vt:lpstr>PowerPoint Presentation</vt:lpstr>
      <vt:lpstr>A Two-Period Model</vt:lpstr>
      <vt:lpstr>A Two-Period Model</vt:lpstr>
      <vt:lpstr>A Two-Period Model</vt:lpstr>
      <vt:lpstr>A Two-Period Model</vt:lpstr>
      <vt:lpstr>PowerPoint Presentation</vt:lpstr>
      <vt:lpstr>A Two-Period Model</vt:lpstr>
      <vt:lpstr>The Efficient Market Allocation of a Depletable Resource: The Constant-Marginal-Cost Case: (a) Period 1 and (b) Period 2</vt:lpstr>
      <vt:lpstr>Defining Intertemporal Fairness</vt:lpstr>
      <vt:lpstr>PowerPoint Presentation</vt:lpstr>
    </vt:vector>
  </TitlesOfParts>
  <Company>User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5 Lecture- Dynamic Efficiency and Sustainable Development</dc:title>
  <dc:creator>xbany</dc:creator>
  <cp:lastModifiedBy>dennis dcmccornac.com</cp:lastModifiedBy>
  <cp:revision>115</cp:revision>
  <dcterms:created xsi:type="dcterms:W3CDTF">2017-12-18T12:36:52Z</dcterms:created>
  <dcterms:modified xsi:type="dcterms:W3CDTF">2024-04-18T11:29:09Z</dcterms:modified>
</cp:coreProperties>
</file>