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434" r:id="rId2"/>
    <p:sldId id="259" r:id="rId3"/>
    <p:sldId id="260" r:id="rId4"/>
    <p:sldId id="261" r:id="rId5"/>
    <p:sldId id="263" r:id="rId6"/>
    <p:sldId id="265" r:id="rId7"/>
    <p:sldId id="382" r:id="rId8"/>
    <p:sldId id="383" r:id="rId9"/>
    <p:sldId id="384" r:id="rId10"/>
    <p:sldId id="385" r:id="rId11"/>
    <p:sldId id="266" r:id="rId12"/>
    <p:sldId id="267" r:id="rId13"/>
    <p:sldId id="268" r:id="rId14"/>
    <p:sldId id="270" r:id="rId15"/>
    <p:sldId id="271" r:id="rId16"/>
    <p:sldId id="433" r:id="rId17"/>
    <p:sldId id="436" r:id="rId18"/>
    <p:sldId id="437" r:id="rId19"/>
    <p:sldId id="438" r:id="rId20"/>
    <p:sldId id="439" r:id="rId21"/>
    <p:sldId id="440" r:id="rId22"/>
    <p:sldId id="441" r:id="rId23"/>
    <p:sldId id="443" r:id="rId24"/>
    <p:sldId id="446" r:id="rId25"/>
    <p:sldId id="447" r:id="rId26"/>
    <p:sldId id="448" r:id="rId27"/>
    <p:sldId id="449" r:id="rId28"/>
    <p:sldId id="450" r:id="rId29"/>
    <p:sldId id="451" r:id="rId30"/>
    <p:sldId id="452" r:id="rId31"/>
    <p:sldId id="453" r:id="rId32"/>
    <p:sldId id="455" r:id="rId33"/>
    <p:sldId id="456" r:id="rId34"/>
    <p:sldId id="457" r:id="rId35"/>
    <p:sldId id="458" r:id="rId36"/>
    <p:sldId id="459" r:id="rId37"/>
    <p:sldId id="461" r:id="rId38"/>
    <p:sldId id="462" r:id="rId39"/>
    <p:sldId id="463" r:id="rId40"/>
    <p:sldId id="46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062"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96652" y="61344"/>
            <a:ext cx="626469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ea typeface="ＭＳ Ｐゴシック" pitchFamily="1" charset="-128"/>
              </a:rPr>
              <a:t>Chapter 3 Lecture- Evaluating Trade-Offs: Benefit-Cost Analysis and Other Decision-Making Metrics</a:t>
            </a:r>
            <a:endParaRPr lang="en-US" dirty="0"/>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3/22/2026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1226DBB4-DD59-4420-8998-07D45A23C15D}" type="slidenum">
              <a:rPr lang="en-CA" altLang="en-US" smtClean="0"/>
              <a:pPr/>
              <a:t>26</a:t>
            </a:fld>
            <a:endParaRPr lang="en-CA" altLang="en-US"/>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5AD8A806-06FA-44ED-8903-556CB4FF3D83}" type="slidenum">
              <a:rPr lang="en-CA" altLang="en-US" smtClean="0"/>
              <a:pPr/>
              <a:t>27</a:t>
            </a:fld>
            <a:endParaRPr lang="en-CA" alt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CD03C83-5062-49AA-83E7-CD72385EF521}" type="slidenum">
              <a:rPr lang="en-CA" altLang="en-US" smtClean="0"/>
              <a:pPr/>
              <a:t>30</a:t>
            </a:fld>
            <a:endParaRPr lang="en-CA" alt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F1B1AFF9-E55C-410E-8DB6-8525A54346B9}" type="slidenum">
              <a:rPr lang="en-CA" altLang="en-US" smtClean="0"/>
              <a:pPr/>
              <a:t>33</a:t>
            </a:fld>
            <a:endParaRPr lang="en-CA" altLang="en-US"/>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a:solidFill>
                <a:schemeClr val="dk1"/>
              </a:solidFill>
              <a:latin typeface="Calibri"/>
              <a:ea typeface="Calibri"/>
              <a:cs typeface="Calibri"/>
              <a:sym typeface="Calibri"/>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3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38</a:t>
            </a:fld>
            <a:endParaRPr lang="en-US" sz="1200" b="0" i="0" u="none" strike="noStrike" cap="none" baseline="0">
              <a:solidFill>
                <a:schemeClr val="dk1"/>
              </a:solidFill>
              <a:latin typeface="Calibri"/>
              <a:ea typeface="Calibri"/>
              <a:cs typeface="Calibri"/>
              <a:sym typeface="Calibri"/>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3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solidFill>
                  <a:srgbClr val="7030A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2026/3/22</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2026/3/22</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chemeClr val="tx1"/>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54621"/>
            <a:ext cx="8784976" cy="2315592"/>
          </a:xfrm>
        </p:spPr>
        <p:txBody>
          <a:bodyPr>
            <a:normAutofit fontScale="90000"/>
          </a:bodyPr>
          <a:lstStyle/>
          <a:p>
            <a:br>
              <a:rPr lang="en-US" altLang="en-US" sz="3600" dirty="0">
                <a:ea typeface="ＭＳ Ｐゴシック" pitchFamily="1" charset="-128"/>
              </a:rPr>
            </a:br>
            <a:r>
              <a:rPr lang="en-US" altLang="en-US" sz="3600" dirty="0">
                <a:solidFill>
                  <a:srgbClr val="2B11EF"/>
                </a:solidFill>
                <a:ea typeface="ＭＳ Ｐゴシック" pitchFamily="1" charset="-128"/>
              </a:rPr>
              <a:t>Econ 275 – Environmental Economics</a:t>
            </a:r>
            <a:br>
              <a:rPr lang="en-US" altLang="en-US" sz="3200" dirty="0">
                <a:ea typeface="ＭＳ Ｐゴシック" pitchFamily="1" charset="-128"/>
              </a:rPr>
            </a:br>
            <a:br>
              <a:rPr lang="en-US" altLang="en-US" sz="3100" dirty="0">
                <a:ea typeface="ＭＳ Ｐゴシック" pitchFamily="1" charset="-128"/>
              </a:rPr>
            </a:br>
            <a:r>
              <a:rPr lang="en-US" altLang="en-US" sz="3100" b="1" dirty="0">
                <a:solidFill>
                  <a:srgbClr val="7030A0"/>
                </a:solidFill>
                <a:cs typeface="Calibri" panose="020F0502020204030204" pitchFamily="34" charset="0"/>
              </a:rPr>
              <a:t>Chapter 3 Lecture- </a:t>
            </a:r>
            <a:r>
              <a:rPr lang="en-US" altLang="en-US" sz="3100" dirty="0">
                <a:solidFill>
                  <a:srgbClr val="7030A0"/>
                </a:solidFill>
              </a:rPr>
              <a:t>Evaluating Trade-Offs: Benefit-Cost Analysis and Other Decision-Making Metrics</a:t>
            </a:r>
            <a:endParaRPr lang="zh-CN" altLang="en-US" sz="3100" dirty="0">
              <a:solidFill>
                <a:srgbClr val="7030A0"/>
              </a:solidFill>
              <a:cs typeface="Calibri" panose="020F0502020204030204" pitchFamily="34" charset="0"/>
            </a:endParaRPr>
          </a:p>
        </p:txBody>
      </p:sp>
      <p:pic>
        <p:nvPicPr>
          <p:cNvPr id="4" name="Picture 3">
            <a:extLst>
              <a:ext uri="{FF2B5EF4-FFF2-40B4-BE49-F238E27FC236}">
                <a16:creationId xmlns:a16="http://schemas.microsoft.com/office/drawing/2014/main" id="{3C95DFB2-32DF-4398-80AD-4A97409B77B3}"/>
              </a:ext>
            </a:extLst>
          </p:cNvPr>
          <p:cNvPicPr>
            <a:picLocks noChangeAspect="1"/>
          </p:cNvPicPr>
          <p:nvPr/>
        </p:nvPicPr>
        <p:blipFill>
          <a:blip r:embed="rId2"/>
          <a:stretch>
            <a:fillRect/>
          </a:stretch>
        </p:blipFill>
        <p:spPr>
          <a:xfrm>
            <a:off x="179512" y="2370213"/>
            <a:ext cx="8637412" cy="4268592"/>
          </a:xfrm>
          <a:prstGeom prst="rect">
            <a:avLst/>
          </a:prstGeom>
        </p:spPr>
      </p:pic>
    </p:spTree>
    <p:extLst>
      <p:ext uri="{BB962C8B-B14F-4D97-AF65-F5344CB8AC3E}">
        <p14:creationId xmlns:p14="http://schemas.microsoft.com/office/powerpoint/2010/main" val="87627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B23479D-74ED-4353-9EB9-6A9BDE7E61DB}"/>
              </a:ext>
            </a:extLst>
          </p:cNvPr>
          <p:cNvSpPr>
            <a:spLocks noGrp="1" noChangeArrowheads="1"/>
          </p:cNvSpPr>
          <p:nvPr>
            <p:ph type="title"/>
          </p:nvPr>
        </p:nvSpPr>
        <p:spPr>
          <a:xfrm>
            <a:off x="647700" y="136524"/>
            <a:ext cx="7848600" cy="637978"/>
          </a:xfrm>
        </p:spPr>
        <p:txBody>
          <a:bodyPr>
            <a:normAutofit/>
          </a:bodyPr>
          <a:lstStyle/>
          <a:p>
            <a:pPr algn="ctr" eaLnBrk="1" fontAlgn="auto" hangingPunct="1">
              <a:spcAft>
                <a:spcPts val="0"/>
              </a:spcAft>
              <a:defRPr/>
            </a:pPr>
            <a:r>
              <a:rPr lang="en-US" sz="2800" b="1" dirty="0"/>
              <a:t>A Pareto-Optimal Allocation</a:t>
            </a:r>
          </a:p>
        </p:txBody>
      </p:sp>
      <p:sp>
        <p:nvSpPr>
          <p:cNvPr id="8195" name="Slide Number Placeholder 3">
            <a:extLst>
              <a:ext uri="{FF2B5EF4-FFF2-40B4-BE49-F238E27FC236}">
                <a16:creationId xmlns:a16="http://schemas.microsoft.com/office/drawing/2014/main" id="{19E6385A-5588-4112-9BE3-2C928321477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fld id="{D9DB3B78-C6DC-492F-8994-86365F7653DB}" type="slidenum">
              <a:rPr lang="en-US" altLang="en-US" sz="1400">
                <a:solidFill>
                  <a:srgbClr val="FFFFFF"/>
                </a:solidFill>
                <a:latin typeface="Arial" panose="020B0604020202020204" pitchFamily="34" charset="0"/>
              </a:rPr>
              <a:pPr eaLnBrk="1" hangingPunct="1">
                <a:spcBef>
                  <a:spcPct val="0"/>
                </a:spcBef>
                <a:buClrTx/>
                <a:buSzTx/>
                <a:buFontTx/>
                <a:buNone/>
              </a:pPr>
              <a:t>10</a:t>
            </a:fld>
            <a:endParaRPr lang="en-US" altLang="en-US" sz="1400">
              <a:solidFill>
                <a:srgbClr val="FFFFFF"/>
              </a:solidFill>
              <a:latin typeface="Arial" panose="020B0604020202020204" pitchFamily="34" charset="0"/>
            </a:endParaRPr>
          </a:p>
        </p:txBody>
      </p:sp>
      <p:pic>
        <p:nvPicPr>
          <p:cNvPr id="8196" name="Picture 7">
            <a:extLst>
              <a:ext uri="{FF2B5EF4-FFF2-40B4-BE49-F238E27FC236}">
                <a16:creationId xmlns:a16="http://schemas.microsoft.com/office/drawing/2014/main" id="{C3444B9C-3431-41C8-BA30-E9FB8481B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49" y="774502"/>
            <a:ext cx="8066856" cy="47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Rectangle 1">
            <a:extLst>
              <a:ext uri="{FF2B5EF4-FFF2-40B4-BE49-F238E27FC236}">
                <a16:creationId xmlns:a16="http://schemas.microsoft.com/office/drawing/2014/main" id="{C3342ABA-A579-49E9-AF8F-5641E4AFE61B}"/>
              </a:ext>
            </a:extLst>
          </p:cNvPr>
          <p:cNvSpPr/>
          <p:nvPr/>
        </p:nvSpPr>
        <p:spPr>
          <a:xfrm>
            <a:off x="251520" y="5621833"/>
            <a:ext cx="8712968" cy="923330"/>
          </a:xfrm>
          <a:prstGeom prst="rect">
            <a:avLst/>
          </a:prstGeom>
        </p:spPr>
        <p:txBody>
          <a:bodyPr wrap="square">
            <a:spAutoFit/>
          </a:bodyPr>
          <a:lstStyle/>
          <a:p>
            <a:pPr algn="just">
              <a:lnSpc>
                <a:spcPct val="90000"/>
              </a:lnSpc>
            </a:pPr>
            <a:r>
              <a:rPr lang="en-US" altLang="en-US" sz="2000" b="1" i="1" dirty="0">
                <a:solidFill>
                  <a:srgbClr val="FF0000"/>
                </a:solidFill>
                <a:latin typeface="Bookman Old Style" panose="02050604050505020204" pitchFamily="18" charset="0"/>
              </a:rPr>
              <a:t>Pareto optimal</a:t>
            </a:r>
            <a:r>
              <a:rPr lang="en-US" altLang="en-US" sz="2000" b="1" i="1" dirty="0">
                <a:solidFill>
                  <a:srgbClr val="000000"/>
                </a:solidFill>
                <a:latin typeface="Bookman Old Style" panose="02050604050505020204" pitchFamily="18" charset="0"/>
              </a:rPr>
              <a:t>:</a:t>
            </a:r>
            <a:r>
              <a:rPr lang="en-US" altLang="en-US" sz="2000" b="1" i="1" dirty="0">
                <a:latin typeface="Bookman Old Style" panose="02050604050505020204" pitchFamily="18" charset="0"/>
              </a:rPr>
              <a:t> </a:t>
            </a:r>
            <a:r>
              <a:rPr lang="en-US" altLang="en-US" sz="2000" b="1" dirty="0">
                <a:latin typeface="Bookman Old Style" panose="02050604050505020204" pitchFamily="18" charset="0"/>
              </a:rPr>
              <a:t>the term used to describe situations in which it is impossible to make one person better off without making at least some others worse off.</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9217024" cy="1325563"/>
          </a:xfrm>
        </p:spPr>
        <p:txBody>
          <a:bodyPr>
            <a:normAutofit/>
          </a:bodyPr>
          <a:lstStyle/>
          <a:p>
            <a:r>
              <a:rPr lang="en-US" altLang="en-US" sz="3200" dirty="0"/>
              <a:t>Back to Normative Criteria for </a:t>
            </a:r>
            <a:br>
              <a:rPr lang="en-US" altLang="en-US" sz="3200" dirty="0"/>
            </a:br>
            <a:r>
              <a:rPr lang="en-US" altLang="en-US" sz="3200" dirty="0"/>
              <a:t>Decision Making</a:t>
            </a:r>
            <a:endParaRPr lang="zh-CN" altLang="en-US" sz="3200" dirty="0"/>
          </a:p>
        </p:txBody>
      </p:sp>
      <p:sp>
        <p:nvSpPr>
          <p:cNvPr id="3" name="内容占位符 2"/>
          <p:cNvSpPr>
            <a:spLocks noGrp="1"/>
          </p:cNvSpPr>
          <p:nvPr>
            <p:ph idx="1"/>
          </p:nvPr>
        </p:nvSpPr>
        <p:spPr>
          <a:xfrm>
            <a:off x="304614" y="1318051"/>
            <a:ext cx="8534772" cy="4351338"/>
          </a:xfrm>
        </p:spPr>
        <p:txBody>
          <a:bodyPr/>
          <a:lstStyle/>
          <a:p>
            <a:pPr marL="0" indent="0" algn="just">
              <a:lnSpc>
                <a:spcPct val="100000"/>
              </a:lnSpc>
              <a:buNone/>
            </a:pPr>
            <a:r>
              <a:rPr lang="en-US" altLang="en-US" b="1" dirty="0"/>
              <a:t>Comparing Benefits and Costs Across Time</a:t>
            </a:r>
          </a:p>
          <a:p>
            <a:pPr lvl="1" algn="just">
              <a:lnSpc>
                <a:spcPct val="100000"/>
              </a:lnSpc>
            </a:pPr>
            <a:r>
              <a:rPr lang="en-US" altLang="en-US" b="1" dirty="0"/>
              <a:t>Present Value of a </a:t>
            </a:r>
            <a:r>
              <a:rPr lang="en-US" altLang="en-US" b="1" i="1" dirty="0"/>
              <a:t>one-time</a:t>
            </a:r>
            <a:r>
              <a:rPr lang="en-US" altLang="en-US" b="1" dirty="0"/>
              <a:t> net benefit (</a:t>
            </a:r>
            <a:r>
              <a:rPr lang="en-US" altLang="en-US" b="1" i="1" dirty="0" err="1"/>
              <a:t>B</a:t>
            </a:r>
            <a:r>
              <a:rPr lang="en-US" altLang="en-US" b="1" i="1" baseline="-25000" dirty="0" err="1"/>
              <a:t>n</a:t>
            </a:r>
            <a:r>
              <a:rPr lang="en-US" altLang="en-US" b="1" dirty="0"/>
              <a:t>) received </a:t>
            </a:r>
            <a:r>
              <a:rPr lang="en-US" altLang="en-US" b="1" i="1" dirty="0"/>
              <a:t>n</a:t>
            </a:r>
            <a:r>
              <a:rPr lang="en-US" altLang="en-US" b="1" dirty="0"/>
              <a:t> years from now is</a:t>
            </a:r>
          </a:p>
          <a:p>
            <a:endParaRPr lang="zh-CN" altLang="en-US" b="1" dirty="0"/>
          </a:p>
        </p:txBody>
      </p:sp>
      <p:graphicFrame>
        <p:nvGraphicFramePr>
          <p:cNvPr id="4" name="对象 3"/>
          <p:cNvGraphicFramePr>
            <a:graphicFrameLocks noChangeAspect="1"/>
          </p:cNvGraphicFramePr>
          <p:nvPr>
            <p:extLst>
              <p:ext uri="{D42A27DB-BD31-4B8C-83A1-F6EECF244321}">
                <p14:modId xmlns:p14="http://schemas.microsoft.com/office/powerpoint/2010/main" val="1983283971"/>
              </p:ext>
            </p:extLst>
          </p:nvPr>
        </p:nvGraphicFramePr>
        <p:xfrm>
          <a:off x="2555776" y="2517513"/>
          <a:ext cx="3456384" cy="1419587"/>
        </p:xfrm>
        <a:graphic>
          <a:graphicData uri="http://schemas.openxmlformats.org/presentationml/2006/ole">
            <mc:AlternateContent xmlns:mc="http://schemas.openxmlformats.org/markup-compatibility/2006">
              <mc:Choice xmlns:v="urn:schemas-microsoft-com:vml" Requires="v">
                <p:oleObj name="Equation" r:id="rId2" imgW="1117600" imgH="419100" progId="Equation.3">
                  <p:embed/>
                </p:oleObj>
              </mc:Choice>
              <mc:Fallback>
                <p:oleObj name="Equation" r:id="rId2" imgW="1117600" imgH="419100" progId="Equation.3">
                  <p:embed/>
                  <p:pic>
                    <p:nvPicPr>
                      <p:cNvPr id="4" name="对象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17513"/>
                        <a:ext cx="3456384" cy="1419587"/>
                      </a:xfrm>
                      <a:prstGeom prst="rect">
                        <a:avLst/>
                      </a:prstGeom>
                      <a:noFill/>
                      <a:ln>
                        <a:noFill/>
                      </a:ln>
                      <a:effectLst/>
                    </p:spPr>
                  </p:pic>
                </p:oleObj>
              </mc:Fallback>
            </mc:AlternateContent>
          </a:graphicData>
        </a:graphic>
      </p:graphicFrame>
      <p:sp>
        <p:nvSpPr>
          <p:cNvPr id="5" name="Text Box 6"/>
          <p:cNvSpPr txBox="1">
            <a:spLocks noChangeArrowheads="1"/>
          </p:cNvSpPr>
          <p:nvPr/>
        </p:nvSpPr>
        <p:spPr bwMode="auto">
          <a:xfrm>
            <a:off x="467544" y="4310240"/>
            <a:ext cx="8318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eaLnBrk="0" hangingPunct="0">
              <a:defRPr>
                <a:solidFill>
                  <a:schemeClr val="tx1"/>
                </a:solidFill>
                <a:latin typeface="Verdana" pitchFamily="34" charset="0"/>
              </a:defRPr>
            </a:lvl6pPr>
            <a:lvl7pPr eaLnBrk="0" hangingPunct="0">
              <a:defRPr>
                <a:solidFill>
                  <a:schemeClr val="tx1"/>
                </a:solidFill>
                <a:latin typeface="Verdana" pitchFamily="34" charset="0"/>
              </a:defRPr>
            </a:lvl7pPr>
            <a:lvl8pPr eaLnBrk="0" hangingPunct="0">
              <a:defRPr>
                <a:solidFill>
                  <a:schemeClr val="tx1"/>
                </a:solidFill>
                <a:latin typeface="Verdana" pitchFamily="34" charset="0"/>
              </a:defRPr>
            </a:lvl8pPr>
            <a:lvl9pPr eaLnBrk="0" hangingPunct="0">
              <a:defRPr>
                <a:solidFill>
                  <a:schemeClr val="tx1"/>
                </a:solidFill>
                <a:latin typeface="Verdana" pitchFamily="34" charset="0"/>
              </a:defRPr>
            </a:lvl9pPr>
          </a:lstStyle>
          <a:p>
            <a:pPr algn="just">
              <a:spcBef>
                <a:spcPct val="50000"/>
              </a:spcBef>
            </a:pPr>
            <a:r>
              <a:rPr lang="en-US" altLang="en-US" sz="2400" b="1" dirty="0">
                <a:latin typeface="Bookman Old Style" panose="02050604050505020204" pitchFamily="18" charset="0"/>
              </a:rPr>
              <a:t>Where </a:t>
            </a:r>
            <a:r>
              <a:rPr lang="en-US" altLang="en-US" sz="2400" b="1" i="1" dirty="0">
                <a:latin typeface="Bookman Old Style" panose="02050604050505020204" pitchFamily="18" charset="0"/>
              </a:rPr>
              <a:t>r</a:t>
            </a:r>
            <a:r>
              <a:rPr lang="en-US" altLang="en-US" sz="2400" b="1" dirty="0">
                <a:latin typeface="Bookman Old Style" panose="02050604050505020204" pitchFamily="18" charset="0"/>
              </a:rPr>
              <a:t> is the interest rate </a:t>
            </a:r>
            <a:r>
              <a:rPr lang="en-US" altLang="zh-CN" sz="2400" b="1" dirty="0">
                <a:latin typeface="Bookman Old Style" panose="02050604050505020204" pitchFamily="18" charset="0"/>
              </a:rPr>
              <a:t>and </a:t>
            </a:r>
            <a:r>
              <a:rPr lang="en-US" altLang="zh-CN" sz="2400" b="1" i="1" dirty="0">
                <a:latin typeface="Bookman Old Style" panose="02050604050505020204" pitchFamily="18" charset="0"/>
              </a:rPr>
              <a:t>B</a:t>
            </a:r>
            <a:r>
              <a:rPr lang="en-US" altLang="zh-CN" sz="2400" b="1" baseline="-25000" dirty="0">
                <a:latin typeface="Bookman Old Style" panose="02050604050505020204" pitchFamily="18" charset="0"/>
              </a:rPr>
              <a:t>0</a:t>
            </a:r>
            <a:r>
              <a:rPr lang="en-US" altLang="zh-CN" sz="2400" b="1" dirty="0">
                <a:latin typeface="Bookman Old Style" panose="02050604050505020204" pitchFamily="18" charset="0"/>
              </a:rPr>
              <a:t> is the amount of net benefits received immediately</a:t>
            </a:r>
            <a:endParaRPr lang="en-US" altLang="en-US" sz="2400" b="1" dirty="0">
              <a:latin typeface="Bookman Old Style" panose="02050604050505020204" pitchFamily="18" charset="0"/>
            </a:endParaRPr>
          </a:p>
        </p:txBody>
      </p:sp>
    </p:spTree>
    <p:extLst>
      <p:ext uri="{BB962C8B-B14F-4D97-AF65-F5344CB8AC3E}">
        <p14:creationId xmlns:p14="http://schemas.microsoft.com/office/powerpoint/2010/main" val="280755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60649"/>
            <a:ext cx="8784976" cy="576064"/>
          </a:xfrm>
        </p:spPr>
        <p:txBody>
          <a:bodyPr>
            <a:normAutofit/>
          </a:bodyPr>
          <a:lstStyle/>
          <a:p>
            <a:r>
              <a:rPr lang="en-US" altLang="en-US" sz="3200" b="1" dirty="0"/>
              <a:t>Normative Criteria for Decision Making</a:t>
            </a:r>
            <a:endParaRPr lang="zh-CN" altLang="en-US" sz="3200" b="1" dirty="0"/>
          </a:p>
        </p:txBody>
      </p:sp>
      <p:sp>
        <p:nvSpPr>
          <p:cNvPr id="3" name="内容占位符 2"/>
          <p:cNvSpPr>
            <a:spLocks noGrp="1"/>
          </p:cNvSpPr>
          <p:nvPr>
            <p:ph idx="1"/>
          </p:nvPr>
        </p:nvSpPr>
        <p:spPr>
          <a:xfrm>
            <a:off x="154950" y="980728"/>
            <a:ext cx="8784975" cy="5040560"/>
          </a:xfrm>
        </p:spPr>
        <p:txBody>
          <a:bodyPr>
            <a:normAutofit fontScale="25000" lnSpcReduction="20000"/>
          </a:bodyPr>
          <a:lstStyle/>
          <a:p>
            <a:pPr lvl="1" algn="just">
              <a:lnSpc>
                <a:spcPct val="120000"/>
              </a:lnSpc>
            </a:pPr>
            <a:endParaRPr lang="en-US" altLang="en-US" sz="9600" b="1" dirty="0"/>
          </a:p>
          <a:p>
            <a:pPr algn="just">
              <a:lnSpc>
                <a:spcPct val="120000"/>
              </a:lnSpc>
            </a:pPr>
            <a:r>
              <a:rPr lang="en-US" altLang="en-US" sz="9600" b="1" dirty="0"/>
              <a:t>The present value of a stream of net benefit {</a:t>
            </a:r>
            <a:r>
              <a:rPr lang="en-US" altLang="en-US" sz="9600" b="1" i="1" dirty="0"/>
              <a:t>B</a:t>
            </a:r>
            <a:r>
              <a:rPr lang="en-US" altLang="en-US" sz="9600" b="1" i="1" baseline="-25000" dirty="0"/>
              <a:t>0</a:t>
            </a:r>
            <a:r>
              <a:rPr lang="en-US" altLang="en-US" sz="9600" b="1" i="1" dirty="0"/>
              <a:t>,…,     </a:t>
            </a:r>
            <a:r>
              <a:rPr lang="en-US" altLang="en-US" sz="9600" b="1" i="1" dirty="0" err="1"/>
              <a:t>B</a:t>
            </a:r>
            <a:r>
              <a:rPr lang="en-US" altLang="en-US" sz="9600" b="1" i="1" baseline="-25000" dirty="0" err="1"/>
              <a:t>n</a:t>
            </a:r>
            <a:r>
              <a:rPr lang="en-US" altLang="en-US" sz="9600" b="1" dirty="0"/>
              <a:t>) received over a period of </a:t>
            </a:r>
            <a:r>
              <a:rPr lang="en-US" altLang="en-US" sz="9600" b="1" i="1" dirty="0"/>
              <a:t>n</a:t>
            </a:r>
            <a:r>
              <a:rPr lang="en-US" altLang="en-US" sz="9600" b="1" dirty="0"/>
              <a:t> years is</a:t>
            </a:r>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lvl="1">
              <a:lnSpc>
                <a:spcPct val="120000"/>
              </a:lnSpc>
            </a:pPr>
            <a:endParaRPr lang="en-US" altLang="en-US" sz="6200" dirty="0"/>
          </a:p>
          <a:p>
            <a:pPr algn="just">
              <a:lnSpc>
                <a:spcPct val="120000"/>
              </a:lnSpc>
            </a:pPr>
            <a:r>
              <a:rPr lang="en-US" altLang="zh-CN" sz="9600" b="1" dirty="0"/>
              <a:t>The process of calculating the present value is called discounting, and the rate r is referred to as the discount rate</a:t>
            </a:r>
            <a:r>
              <a:rPr lang="en-US" altLang="zh-CN" sz="9600" dirty="0"/>
              <a:t>.</a:t>
            </a:r>
            <a:endParaRPr lang="zh-CN" altLang="en-US" sz="9600" dirty="0"/>
          </a:p>
        </p:txBody>
      </p:sp>
      <p:graphicFrame>
        <p:nvGraphicFramePr>
          <p:cNvPr id="4" name="对象 3"/>
          <p:cNvGraphicFramePr>
            <a:graphicFrameLocks noChangeAspect="1"/>
          </p:cNvGraphicFramePr>
          <p:nvPr>
            <p:extLst>
              <p:ext uri="{D42A27DB-BD31-4B8C-83A1-F6EECF244321}">
                <p14:modId xmlns:p14="http://schemas.microsoft.com/office/powerpoint/2010/main" val="1479493688"/>
              </p:ext>
            </p:extLst>
          </p:nvPr>
        </p:nvGraphicFramePr>
        <p:xfrm>
          <a:off x="1835696" y="2189113"/>
          <a:ext cx="4896543" cy="1432866"/>
        </p:xfrm>
        <a:graphic>
          <a:graphicData uri="http://schemas.openxmlformats.org/presentationml/2006/ole">
            <mc:AlternateContent xmlns:mc="http://schemas.openxmlformats.org/markup-compatibility/2006">
              <mc:Choice xmlns:v="urn:schemas-microsoft-com:vml" Requires="v">
                <p:oleObj name="Equation" r:id="rId2" imgW="1638000" imgH="431640" progId="Equation.DSMT4">
                  <p:embed/>
                </p:oleObj>
              </mc:Choice>
              <mc:Fallback>
                <p:oleObj name="Equation" r:id="rId2" imgW="1638000" imgH="431640" progId="Equation.DSMT4">
                  <p:embed/>
                  <p:pic>
                    <p:nvPicPr>
                      <p:cNvPr id="4" name="对象 3"/>
                      <p:cNvPicPr>
                        <a:picLocks noChangeAspect="1" noChangeArrowheads="1"/>
                      </p:cNvPicPr>
                      <p:nvPr/>
                    </p:nvPicPr>
                    <p:blipFill>
                      <a:blip r:embed="rId3"/>
                      <a:srcRect/>
                      <a:stretch>
                        <a:fillRect/>
                      </a:stretch>
                    </p:blipFill>
                    <p:spPr bwMode="auto">
                      <a:xfrm>
                        <a:off x="1835696" y="2189113"/>
                        <a:ext cx="4896543" cy="1432866"/>
                      </a:xfrm>
                      <a:prstGeom prst="rect">
                        <a:avLst/>
                      </a:prstGeom>
                      <a:noFill/>
                      <a:ln>
                        <a:noFill/>
                      </a:ln>
                      <a:effectLst/>
                    </p:spPr>
                  </p:pic>
                </p:oleObj>
              </mc:Fallback>
            </mc:AlternateContent>
          </a:graphicData>
        </a:graphic>
      </p:graphicFrame>
      <p:sp>
        <p:nvSpPr>
          <p:cNvPr id="5" name="Text Box 6"/>
          <p:cNvSpPr txBox="1">
            <a:spLocks noChangeArrowheads="1"/>
          </p:cNvSpPr>
          <p:nvPr/>
        </p:nvSpPr>
        <p:spPr bwMode="auto">
          <a:xfrm>
            <a:off x="643168" y="3621979"/>
            <a:ext cx="79612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erdana" pitchFamily="34" charset="0"/>
              </a:defRPr>
            </a:lvl1pPr>
            <a:lvl2pPr>
              <a:defRPr sz="2400">
                <a:solidFill>
                  <a:schemeClr val="tx1"/>
                </a:solidFill>
                <a:latin typeface="Verdana" pitchFamily="34" charset="0"/>
              </a:defRPr>
            </a:lvl2pPr>
            <a:lvl3pPr>
              <a:defRPr sz="2000">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eaLnBrk="0" hangingPunct="0">
              <a:defRPr>
                <a:solidFill>
                  <a:schemeClr val="tx1"/>
                </a:solidFill>
                <a:latin typeface="Verdana" pitchFamily="34" charset="0"/>
              </a:defRPr>
            </a:lvl6pPr>
            <a:lvl7pPr eaLnBrk="0" hangingPunct="0">
              <a:defRPr>
                <a:solidFill>
                  <a:schemeClr val="tx1"/>
                </a:solidFill>
                <a:latin typeface="Verdana" pitchFamily="34" charset="0"/>
              </a:defRPr>
            </a:lvl7pPr>
            <a:lvl8pPr eaLnBrk="0" hangingPunct="0">
              <a:defRPr>
                <a:solidFill>
                  <a:schemeClr val="tx1"/>
                </a:solidFill>
                <a:latin typeface="Verdana" pitchFamily="34" charset="0"/>
              </a:defRPr>
            </a:lvl8pPr>
            <a:lvl9pPr eaLnBrk="0" hangingPunct="0">
              <a:defRPr>
                <a:solidFill>
                  <a:schemeClr val="tx1"/>
                </a:solidFill>
                <a:latin typeface="Verdana" pitchFamily="34" charset="0"/>
              </a:defRPr>
            </a:lvl9pPr>
          </a:lstStyle>
          <a:p>
            <a:pPr>
              <a:spcBef>
                <a:spcPct val="50000"/>
              </a:spcBef>
            </a:pPr>
            <a:r>
              <a:rPr lang="en-US" altLang="en-US" sz="2400" b="1" dirty="0">
                <a:latin typeface="Bookman Old Style" panose="02050604050505020204" pitchFamily="18" charset="0"/>
              </a:rPr>
              <a:t>Where </a:t>
            </a:r>
            <a:r>
              <a:rPr lang="en-US" altLang="en-US" sz="2400" b="1" i="1" dirty="0">
                <a:latin typeface="Bookman Old Style" panose="02050604050505020204" pitchFamily="18" charset="0"/>
              </a:rPr>
              <a:t>r</a:t>
            </a:r>
            <a:r>
              <a:rPr lang="en-US" altLang="en-US" sz="2400" b="1" dirty="0">
                <a:latin typeface="Bookman Old Style" panose="02050604050505020204" pitchFamily="18" charset="0"/>
              </a:rPr>
              <a:t> is the interest rate </a:t>
            </a:r>
            <a:r>
              <a:rPr lang="en-US" altLang="zh-CN" sz="2400" b="1" dirty="0">
                <a:latin typeface="Bookman Old Style" panose="02050604050505020204" pitchFamily="18" charset="0"/>
              </a:rPr>
              <a:t>and </a:t>
            </a:r>
            <a:r>
              <a:rPr lang="en-US" altLang="zh-CN" sz="2400" b="1" i="1" dirty="0">
                <a:latin typeface="Bookman Old Style" panose="02050604050505020204" pitchFamily="18" charset="0"/>
              </a:rPr>
              <a:t>B</a:t>
            </a:r>
            <a:r>
              <a:rPr lang="en-US" altLang="zh-CN" sz="2400" b="1" baseline="-25000" dirty="0">
                <a:latin typeface="Bookman Old Style" panose="02050604050505020204" pitchFamily="18" charset="0"/>
              </a:rPr>
              <a:t>0</a:t>
            </a:r>
            <a:r>
              <a:rPr lang="en-US" altLang="zh-CN" sz="2400" b="1" dirty="0">
                <a:latin typeface="Bookman Old Style" panose="02050604050505020204" pitchFamily="18" charset="0"/>
              </a:rPr>
              <a:t> is the amount of net benefits received immediately.</a:t>
            </a:r>
            <a:endParaRPr lang="en-US" altLang="en-US" sz="2400" b="1" dirty="0">
              <a:latin typeface="Bookman Old Style" panose="02050604050505020204" pitchFamily="18" charset="0"/>
            </a:endParaRPr>
          </a:p>
        </p:txBody>
      </p:sp>
    </p:spTree>
    <p:extLst>
      <p:ext uri="{BB962C8B-B14F-4D97-AF65-F5344CB8AC3E}">
        <p14:creationId xmlns:p14="http://schemas.microsoft.com/office/powerpoint/2010/main" val="79490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0035" y="116632"/>
            <a:ext cx="9624070" cy="1325563"/>
          </a:xfrm>
        </p:spPr>
        <p:txBody>
          <a:bodyPr>
            <a:normAutofit/>
          </a:bodyPr>
          <a:lstStyle/>
          <a:p>
            <a:r>
              <a:rPr lang="en-US" altLang="en-US" sz="2800" dirty="0"/>
              <a:t>Demonstrating Present Value Calculations</a:t>
            </a:r>
            <a:endParaRPr lang="zh-CN" altLang="en-US" sz="2800" dirty="0"/>
          </a:p>
        </p:txBody>
      </p:sp>
      <p:pic>
        <p:nvPicPr>
          <p:cNvPr id="4" name="Picture 7" descr="tbl0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 y="1700808"/>
            <a:ext cx="807878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10;&#10;Description automatically generated">
            <a:extLst>
              <a:ext uri="{FF2B5EF4-FFF2-40B4-BE49-F238E27FC236}">
                <a16:creationId xmlns:a16="http://schemas.microsoft.com/office/drawing/2014/main" id="{19EA1A62-1A5E-43A4-A342-43206A699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06" y="3776067"/>
            <a:ext cx="7711802" cy="2762250"/>
          </a:xfrm>
          <a:prstGeom prst="rect">
            <a:avLst/>
          </a:prstGeom>
        </p:spPr>
      </p:pic>
    </p:spTree>
    <p:extLst>
      <p:ext uri="{BB962C8B-B14F-4D97-AF65-F5344CB8AC3E}">
        <p14:creationId xmlns:p14="http://schemas.microsoft.com/office/powerpoint/2010/main" val="136941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971" y="19472"/>
            <a:ext cx="9271942" cy="1325563"/>
          </a:xfrm>
        </p:spPr>
        <p:txBody>
          <a:bodyPr>
            <a:noAutofit/>
          </a:bodyPr>
          <a:lstStyle/>
          <a:p>
            <a:r>
              <a:rPr lang="en-US" altLang="en-US" sz="3200" b="1" dirty="0"/>
              <a:t>Normative Criteria for Decision Making</a:t>
            </a:r>
            <a:endParaRPr lang="zh-CN" altLang="en-US" sz="3200" b="1" dirty="0"/>
          </a:p>
        </p:txBody>
      </p:sp>
      <p:sp>
        <p:nvSpPr>
          <p:cNvPr id="3" name="内容占位符 2"/>
          <p:cNvSpPr>
            <a:spLocks noGrp="1"/>
          </p:cNvSpPr>
          <p:nvPr>
            <p:ph idx="1"/>
          </p:nvPr>
        </p:nvSpPr>
        <p:spPr>
          <a:xfrm>
            <a:off x="323528" y="1361572"/>
            <a:ext cx="8136904" cy="4803731"/>
          </a:xfrm>
        </p:spPr>
        <p:txBody>
          <a:bodyPr>
            <a:normAutofit fontScale="92500" lnSpcReduction="20000"/>
          </a:bodyPr>
          <a:lstStyle/>
          <a:p>
            <a:pPr algn="just">
              <a:lnSpc>
                <a:spcPct val="110000"/>
              </a:lnSpc>
            </a:pPr>
            <a:r>
              <a:rPr lang="en-US" b="1" dirty="0"/>
              <a:t>As looked at earlier, an allocation is efficient or has achieved </a:t>
            </a:r>
            <a:r>
              <a:rPr lang="en-US" b="1" dirty="0">
                <a:solidFill>
                  <a:srgbClr val="2B11EF"/>
                </a:solidFill>
              </a:rPr>
              <a:t>static efficiency </a:t>
            </a:r>
            <a:r>
              <a:rPr lang="en-US" b="1" dirty="0"/>
              <a:t>if the net benefit from the use of those resources is maximized by that allocation. </a:t>
            </a:r>
          </a:p>
          <a:p>
            <a:pPr algn="just">
              <a:lnSpc>
                <a:spcPct val="110000"/>
              </a:lnSpc>
            </a:pPr>
            <a:r>
              <a:rPr lang="en-US" b="1" dirty="0"/>
              <a:t>Thus, an efficient allocation will be achieved when marginal benefit and marginal cost are equal.</a:t>
            </a:r>
          </a:p>
          <a:p>
            <a:pPr algn="just">
              <a:lnSpc>
                <a:spcPct val="120000"/>
              </a:lnSpc>
            </a:pPr>
            <a:endParaRPr lang="en-US" b="1" dirty="0"/>
          </a:p>
          <a:p>
            <a:pPr algn="just">
              <a:lnSpc>
                <a:spcPct val="110000"/>
              </a:lnSpc>
            </a:pPr>
            <a:r>
              <a:rPr lang="en-US" altLang="en-US" b="1" dirty="0">
                <a:solidFill>
                  <a:srgbClr val="2B11EF"/>
                </a:solidFill>
              </a:rPr>
              <a:t>Dynamic Efficiency</a:t>
            </a:r>
          </a:p>
          <a:p>
            <a:pPr lvl="1" algn="just">
              <a:lnSpc>
                <a:spcPct val="110000"/>
              </a:lnSpc>
            </a:pPr>
            <a:r>
              <a:rPr lang="en-US" altLang="en-US" b="1" dirty="0"/>
              <a:t>An allocation of resources across </a:t>
            </a:r>
            <a:r>
              <a:rPr lang="en-US" altLang="en-US" b="1" i="1" dirty="0"/>
              <a:t>n </a:t>
            </a:r>
            <a:r>
              <a:rPr lang="en-US" altLang="en-US" b="1" dirty="0"/>
              <a:t>time periods satisfies the dynamic efficiency criterion if it maximizes the present value of net benefits that could be received from all the possible ways of allocating those resources over the </a:t>
            </a:r>
            <a:r>
              <a:rPr lang="en-US" altLang="en-US" b="1" i="1" dirty="0"/>
              <a:t>n </a:t>
            </a:r>
            <a:r>
              <a:rPr lang="en-US" altLang="en-US" b="1" dirty="0"/>
              <a:t>periods.</a:t>
            </a:r>
          </a:p>
          <a:p>
            <a:endParaRPr lang="zh-CN" altLang="en-US" dirty="0"/>
          </a:p>
        </p:txBody>
      </p:sp>
    </p:spTree>
    <p:extLst>
      <p:ext uri="{BB962C8B-B14F-4D97-AF65-F5344CB8AC3E}">
        <p14:creationId xmlns:p14="http://schemas.microsoft.com/office/powerpoint/2010/main" val="409852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9484" y="-99392"/>
            <a:ext cx="7886700" cy="1325563"/>
          </a:xfrm>
        </p:spPr>
        <p:txBody>
          <a:bodyPr>
            <a:normAutofit/>
          </a:bodyPr>
          <a:lstStyle/>
          <a:p>
            <a:r>
              <a:rPr lang="en-US" altLang="en-US" sz="3200" b="1" dirty="0"/>
              <a:t>Applying the Concepts</a:t>
            </a:r>
            <a:endParaRPr lang="zh-CN" altLang="en-US" sz="3200" b="1" dirty="0"/>
          </a:p>
        </p:txBody>
      </p:sp>
      <p:sp>
        <p:nvSpPr>
          <p:cNvPr id="3" name="内容占位符 2"/>
          <p:cNvSpPr>
            <a:spLocks noGrp="1"/>
          </p:cNvSpPr>
          <p:nvPr>
            <p:ph idx="1"/>
          </p:nvPr>
        </p:nvSpPr>
        <p:spPr>
          <a:xfrm>
            <a:off x="314362" y="1240487"/>
            <a:ext cx="8496944" cy="5180196"/>
          </a:xfrm>
        </p:spPr>
        <p:txBody>
          <a:bodyPr/>
          <a:lstStyle/>
          <a:p>
            <a:pPr algn="just">
              <a:lnSpc>
                <a:spcPct val="100000"/>
              </a:lnSpc>
            </a:pPr>
            <a:r>
              <a:rPr lang="en-US" altLang="en-US" b="1" dirty="0"/>
              <a:t>Pollution Control</a:t>
            </a:r>
          </a:p>
          <a:p>
            <a:pPr lvl="1" algn="just">
              <a:lnSpc>
                <a:spcPct val="100000"/>
              </a:lnSpc>
            </a:pPr>
            <a:r>
              <a:rPr lang="en-US" altLang="en-US" b="1" dirty="0"/>
              <a:t>Benefits include, but are not limited to, reduced death rate, lower incidences of chronic bronchitis and other diseases, better visibility, improved agricultural productivity</a:t>
            </a:r>
          </a:p>
          <a:p>
            <a:pPr lvl="1" algn="just">
              <a:lnSpc>
                <a:spcPct val="100000"/>
              </a:lnSpc>
            </a:pPr>
            <a:endParaRPr lang="en-US" altLang="en-US" b="1" dirty="0"/>
          </a:p>
          <a:p>
            <a:pPr lvl="1" algn="just">
              <a:lnSpc>
                <a:spcPct val="100000"/>
              </a:lnSpc>
            </a:pPr>
            <a:r>
              <a:rPr lang="en-US" altLang="en-US" b="1" dirty="0"/>
              <a:t>Costs include </a:t>
            </a:r>
          </a:p>
          <a:p>
            <a:pPr lvl="2" algn="just">
              <a:lnSpc>
                <a:spcPct val="100000"/>
              </a:lnSpc>
            </a:pPr>
            <a:r>
              <a:rPr lang="en-US" altLang="en-US" b="1" dirty="0"/>
              <a:t>higher costs passed to consumers such as installing, operating, and maintaining pollution control equipment</a:t>
            </a:r>
          </a:p>
          <a:p>
            <a:pPr lvl="2" algn="just">
              <a:lnSpc>
                <a:spcPct val="100000"/>
              </a:lnSpc>
            </a:pPr>
            <a:r>
              <a:rPr lang="en-US" altLang="en-US" b="1" dirty="0"/>
              <a:t>administrative costs such as designing, implementing, monitoring relevant policies.</a:t>
            </a:r>
          </a:p>
          <a:p>
            <a:endParaRPr lang="zh-CN" altLang="en-US" dirty="0"/>
          </a:p>
        </p:txBody>
      </p:sp>
    </p:spTree>
    <p:extLst>
      <p:ext uri="{BB962C8B-B14F-4D97-AF65-F5344CB8AC3E}">
        <p14:creationId xmlns:p14="http://schemas.microsoft.com/office/powerpoint/2010/main" val="106105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1B070-8921-4F4C-BFB3-3BF0C39B3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8496944" cy="5976664"/>
          </a:xfrm>
          <a:prstGeom prst="rect">
            <a:avLst/>
          </a:prstGeom>
        </p:spPr>
      </p:pic>
    </p:spTree>
    <p:extLst>
      <p:ext uri="{BB962C8B-B14F-4D97-AF65-F5344CB8AC3E}">
        <p14:creationId xmlns:p14="http://schemas.microsoft.com/office/powerpoint/2010/main" val="426557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691F9-39F5-42CE-9C26-518754786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1" y="188640"/>
            <a:ext cx="8644877" cy="6264696"/>
          </a:xfrm>
          <a:prstGeom prst="rect">
            <a:avLst/>
          </a:prstGeom>
        </p:spPr>
      </p:pic>
    </p:spTree>
    <p:extLst>
      <p:ext uri="{BB962C8B-B14F-4D97-AF65-F5344CB8AC3E}">
        <p14:creationId xmlns:p14="http://schemas.microsoft.com/office/powerpoint/2010/main" val="194344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71400"/>
            <a:ext cx="8928992" cy="1325563"/>
          </a:xfrm>
        </p:spPr>
        <p:txBody>
          <a:bodyPr>
            <a:noAutofit/>
          </a:bodyPr>
          <a:lstStyle/>
          <a:p>
            <a:r>
              <a:rPr lang="en-US" altLang="en-US" sz="2400" dirty="0"/>
              <a:t>Summary Comparison of Benefits and Costs from the Clean Air Act 1990–2020 (Estimates in Million 2006$)</a:t>
            </a:r>
            <a:endParaRPr lang="zh-CN" altLang="en-US" sz="2400" dirty="0"/>
          </a:p>
        </p:txBody>
      </p:sp>
      <p:pic>
        <p:nvPicPr>
          <p:cNvPr id="4" name="Picture 6" descr="fig03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51421"/>
            <a:ext cx="8435280" cy="567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34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A7B7A9-2896-4009-8DC2-0696B77B78C4}"/>
              </a:ext>
            </a:extLst>
          </p:cNvPr>
          <p:cNvPicPr>
            <a:picLocks noChangeAspect="1"/>
          </p:cNvPicPr>
          <p:nvPr/>
        </p:nvPicPr>
        <p:blipFill>
          <a:blip r:embed="rId2"/>
          <a:stretch>
            <a:fillRect/>
          </a:stretch>
        </p:blipFill>
        <p:spPr>
          <a:xfrm>
            <a:off x="395536" y="152636"/>
            <a:ext cx="7920880" cy="6552728"/>
          </a:xfrm>
          <a:prstGeom prst="rect">
            <a:avLst/>
          </a:prstGeom>
        </p:spPr>
      </p:pic>
    </p:spTree>
    <p:extLst>
      <p:ext uri="{BB962C8B-B14F-4D97-AF65-F5344CB8AC3E}">
        <p14:creationId xmlns:p14="http://schemas.microsoft.com/office/powerpoint/2010/main" val="167181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516" y="260649"/>
            <a:ext cx="8712968" cy="792088"/>
          </a:xfrm>
        </p:spPr>
        <p:txBody>
          <a:bodyPr>
            <a:normAutofit/>
          </a:bodyPr>
          <a:lstStyle/>
          <a:p>
            <a:r>
              <a:rPr lang="en-US" altLang="en-US" sz="3200" b="1" dirty="0"/>
              <a:t>Normative Criteria for Decision Making</a:t>
            </a:r>
            <a:endParaRPr lang="zh-CN" altLang="en-US" sz="3200" b="1" dirty="0"/>
          </a:p>
        </p:txBody>
      </p:sp>
      <p:sp>
        <p:nvSpPr>
          <p:cNvPr id="3" name="内容占位符 2"/>
          <p:cNvSpPr>
            <a:spLocks noGrp="1"/>
          </p:cNvSpPr>
          <p:nvPr>
            <p:ph idx="1"/>
          </p:nvPr>
        </p:nvSpPr>
        <p:spPr>
          <a:xfrm>
            <a:off x="215516" y="1253330"/>
            <a:ext cx="8584569" cy="4911973"/>
          </a:xfrm>
        </p:spPr>
        <p:txBody>
          <a:bodyPr>
            <a:normAutofit fontScale="92500"/>
          </a:bodyPr>
          <a:lstStyle/>
          <a:p>
            <a:pPr algn="just">
              <a:lnSpc>
                <a:spcPct val="110000"/>
              </a:lnSpc>
            </a:pPr>
            <a:r>
              <a:rPr lang="en-US" b="1" dirty="0"/>
              <a:t>Benefit-cost analysis provides a method for determining whether or not an action should be supported.</a:t>
            </a:r>
          </a:p>
          <a:p>
            <a:pPr algn="just">
              <a:lnSpc>
                <a:spcPct val="110000"/>
              </a:lnSpc>
            </a:pPr>
            <a:r>
              <a:rPr lang="en-US" b="1" dirty="0"/>
              <a:t> Most simply, if the benefits exceed the costs, then the action should be supported. </a:t>
            </a:r>
          </a:p>
          <a:p>
            <a:pPr algn="just">
              <a:lnSpc>
                <a:spcPct val="110000"/>
              </a:lnSpc>
            </a:pPr>
            <a:endParaRPr lang="en-US" altLang="en-US" b="1" dirty="0"/>
          </a:p>
          <a:p>
            <a:pPr algn="just">
              <a:lnSpc>
                <a:spcPct val="110000"/>
              </a:lnSpc>
            </a:pPr>
            <a:r>
              <a:rPr lang="en-US" altLang="en-US" b="1" dirty="0"/>
              <a:t>Evaluating Predefined Options: Benefit-Cost Analysis</a:t>
            </a:r>
          </a:p>
          <a:p>
            <a:pPr lvl="1" algn="just">
              <a:lnSpc>
                <a:spcPct val="110000"/>
              </a:lnSpc>
            </a:pPr>
            <a:r>
              <a:rPr lang="en-US" altLang="en-US" b="1" dirty="0"/>
              <a:t>Let B be the benefits from a proposed action and C be the costs. Our decision rule would then be: </a:t>
            </a:r>
          </a:p>
          <a:p>
            <a:pPr lvl="2" algn="just">
              <a:lnSpc>
                <a:spcPct val="110000"/>
              </a:lnSpc>
            </a:pPr>
            <a:r>
              <a:rPr lang="en-US" altLang="en-US" b="1" dirty="0"/>
              <a:t>If B &gt; C, support the action</a:t>
            </a:r>
          </a:p>
          <a:p>
            <a:pPr lvl="2" algn="just">
              <a:lnSpc>
                <a:spcPct val="110000"/>
              </a:lnSpc>
            </a:pPr>
            <a:r>
              <a:rPr lang="en-US" altLang="en-US" b="1" dirty="0"/>
              <a:t>Otherwise, oppose the action</a:t>
            </a:r>
          </a:p>
          <a:p>
            <a:endParaRPr lang="zh-CN" altLang="en-US" dirty="0"/>
          </a:p>
        </p:txBody>
      </p:sp>
    </p:spTree>
    <p:extLst>
      <p:ext uri="{BB962C8B-B14F-4D97-AF65-F5344CB8AC3E}">
        <p14:creationId xmlns:p14="http://schemas.microsoft.com/office/powerpoint/2010/main" val="400795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339545"/>
            <a:ext cx="7886700" cy="615602"/>
          </a:xfrm>
        </p:spPr>
        <p:txBody>
          <a:bodyPr>
            <a:normAutofit/>
          </a:bodyPr>
          <a:lstStyle/>
          <a:p>
            <a:r>
              <a:rPr lang="en-US" altLang="en-US" sz="3200" b="1" dirty="0"/>
              <a:t>Applying the Concepts</a:t>
            </a:r>
            <a:endParaRPr lang="zh-CN" altLang="en-US" sz="3200" b="1" dirty="0"/>
          </a:p>
        </p:txBody>
      </p:sp>
      <p:sp>
        <p:nvSpPr>
          <p:cNvPr id="3" name="内容占位符 2"/>
          <p:cNvSpPr>
            <a:spLocks noGrp="1"/>
          </p:cNvSpPr>
          <p:nvPr>
            <p:ph idx="1"/>
          </p:nvPr>
        </p:nvSpPr>
        <p:spPr>
          <a:xfrm>
            <a:off x="314983" y="1052736"/>
            <a:ext cx="8514034" cy="5157918"/>
          </a:xfrm>
        </p:spPr>
        <p:txBody>
          <a:bodyPr>
            <a:normAutofit fontScale="92500"/>
          </a:bodyPr>
          <a:lstStyle/>
          <a:p>
            <a:pPr marL="0" indent="0" algn="just">
              <a:lnSpc>
                <a:spcPct val="110000"/>
              </a:lnSpc>
              <a:buNone/>
            </a:pPr>
            <a:r>
              <a:rPr lang="en-US" altLang="en-US" sz="3000" b="1" dirty="0"/>
              <a:t>Issues in Benefit Estimation</a:t>
            </a:r>
          </a:p>
          <a:p>
            <a:pPr algn="just">
              <a:lnSpc>
                <a:spcPct val="110000"/>
              </a:lnSpc>
            </a:pPr>
            <a:endParaRPr lang="en-US" altLang="en-US" b="1" dirty="0"/>
          </a:p>
          <a:p>
            <a:pPr algn="just">
              <a:lnSpc>
                <a:spcPct val="110000"/>
              </a:lnSpc>
            </a:pPr>
            <a:r>
              <a:rPr lang="en-US" altLang="en-US" b="1" dirty="0"/>
              <a:t>Primary versus secondary effects</a:t>
            </a:r>
          </a:p>
          <a:p>
            <a:pPr lvl="1" algn="just">
              <a:lnSpc>
                <a:spcPct val="110000"/>
              </a:lnSpc>
            </a:pPr>
            <a:r>
              <a:rPr lang="en-US" altLang="en-US" b="1" dirty="0"/>
              <a:t>Consider both primary and secondary consequences while implementing environmental projects.</a:t>
            </a:r>
          </a:p>
          <a:p>
            <a:pPr algn="just">
              <a:lnSpc>
                <a:spcPct val="110000"/>
              </a:lnSpc>
            </a:pPr>
            <a:r>
              <a:rPr lang="en-US" altLang="en-US" b="1" dirty="0"/>
              <a:t>Accounting stance</a:t>
            </a:r>
          </a:p>
          <a:p>
            <a:pPr lvl="1" algn="just">
              <a:lnSpc>
                <a:spcPct val="110000"/>
              </a:lnSpc>
            </a:pPr>
            <a:r>
              <a:rPr lang="en-US" altLang="en-US" b="1" dirty="0"/>
              <a:t>Who benefits? The accounting stance refers to the geographic scale at which the benefits are measured.</a:t>
            </a:r>
          </a:p>
          <a:p>
            <a:pPr algn="just">
              <a:lnSpc>
                <a:spcPct val="110000"/>
              </a:lnSpc>
            </a:pPr>
            <a:r>
              <a:rPr lang="en-US" altLang="en-US" b="1" dirty="0"/>
              <a:t>Aggregation</a:t>
            </a:r>
          </a:p>
          <a:p>
            <a:pPr lvl="1" algn="just">
              <a:lnSpc>
                <a:spcPct val="110000"/>
              </a:lnSpc>
            </a:pPr>
            <a:r>
              <a:rPr lang="en-US" altLang="en-US" b="1" dirty="0"/>
              <a:t>Estimations of benefits and costs must be aggregated to some level.</a:t>
            </a:r>
          </a:p>
          <a:p>
            <a:pPr lvl="2" algn="just"/>
            <a:endParaRPr lang="en-US" altLang="en-US" b="1" dirty="0"/>
          </a:p>
        </p:txBody>
      </p:sp>
    </p:spTree>
    <p:extLst>
      <p:ext uri="{BB962C8B-B14F-4D97-AF65-F5344CB8AC3E}">
        <p14:creationId xmlns:p14="http://schemas.microsoft.com/office/powerpoint/2010/main" val="208828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2"/>
          </a:xfrm>
        </p:spPr>
        <p:txBody>
          <a:bodyPr>
            <a:normAutofit/>
          </a:bodyPr>
          <a:lstStyle/>
          <a:p>
            <a:r>
              <a:rPr lang="en-US" altLang="en-US" sz="3200" b="1" dirty="0"/>
              <a:t>Applying the Concepts</a:t>
            </a:r>
            <a:endParaRPr lang="zh-CN" altLang="en-US" sz="3200" b="1" dirty="0"/>
          </a:p>
        </p:txBody>
      </p:sp>
      <p:sp>
        <p:nvSpPr>
          <p:cNvPr id="3" name="内容占位符 2"/>
          <p:cNvSpPr>
            <a:spLocks noGrp="1"/>
          </p:cNvSpPr>
          <p:nvPr>
            <p:ph idx="1"/>
          </p:nvPr>
        </p:nvSpPr>
        <p:spPr>
          <a:xfrm>
            <a:off x="107504" y="1124744"/>
            <a:ext cx="8640960" cy="4911973"/>
          </a:xfrm>
        </p:spPr>
        <p:txBody>
          <a:bodyPr>
            <a:normAutofit fontScale="92500" lnSpcReduction="10000"/>
          </a:bodyPr>
          <a:lstStyle/>
          <a:p>
            <a:pPr marL="342900" lvl="1" indent="0" algn="just">
              <a:lnSpc>
                <a:spcPct val="110000"/>
              </a:lnSpc>
              <a:buNone/>
            </a:pPr>
            <a:r>
              <a:rPr lang="en-US" altLang="en-US" b="1" dirty="0"/>
              <a:t>With and without principle</a:t>
            </a:r>
          </a:p>
          <a:p>
            <a:pPr lvl="1" algn="just">
              <a:lnSpc>
                <a:spcPct val="110000"/>
              </a:lnSpc>
            </a:pPr>
            <a:endParaRPr lang="en-US" altLang="en-US" b="1" dirty="0"/>
          </a:p>
          <a:p>
            <a:pPr lvl="2" algn="just">
              <a:lnSpc>
                <a:spcPct val="110000"/>
              </a:lnSpc>
            </a:pPr>
            <a:r>
              <a:rPr lang="en-US" altLang="en-US" b="1" dirty="0"/>
              <a:t>The “with and without” principle states that only those benefits that would result from the project should be counted, ignoring those that would have accrued anyway.</a:t>
            </a:r>
          </a:p>
          <a:p>
            <a:pPr lvl="2" algn="just">
              <a:lnSpc>
                <a:spcPct val="110000"/>
              </a:lnSpc>
            </a:pPr>
            <a:endParaRPr lang="en-US" altLang="en-US" b="1" dirty="0"/>
          </a:p>
          <a:p>
            <a:pPr marL="342900" lvl="1" indent="0" algn="just">
              <a:lnSpc>
                <a:spcPct val="110000"/>
              </a:lnSpc>
              <a:buNone/>
            </a:pPr>
            <a:r>
              <a:rPr lang="en-US" altLang="en-US" b="1" dirty="0"/>
              <a:t>Tangible versus intangible benefits</a:t>
            </a:r>
          </a:p>
          <a:p>
            <a:pPr marL="342900" lvl="1" indent="0" algn="just">
              <a:lnSpc>
                <a:spcPct val="110000"/>
              </a:lnSpc>
              <a:buNone/>
            </a:pPr>
            <a:endParaRPr lang="en-US" altLang="en-US" b="1" dirty="0"/>
          </a:p>
          <a:p>
            <a:pPr lvl="2" algn="just">
              <a:lnSpc>
                <a:spcPct val="110000"/>
              </a:lnSpc>
            </a:pPr>
            <a:r>
              <a:rPr lang="en-US" altLang="en-US" b="1" dirty="0"/>
              <a:t>Tangible benefits can reasonably be assigned a monetary value.</a:t>
            </a:r>
          </a:p>
          <a:p>
            <a:pPr lvl="2" algn="just">
              <a:lnSpc>
                <a:spcPct val="110000"/>
              </a:lnSpc>
            </a:pPr>
            <a:r>
              <a:rPr lang="en-US" altLang="en-US" b="1" dirty="0"/>
              <a:t>Intangible benefits cannot be assigned a monetary value.</a:t>
            </a:r>
          </a:p>
          <a:p>
            <a:pPr marL="0" indent="0">
              <a:buNone/>
            </a:pPr>
            <a:endParaRPr lang="zh-CN" altLang="en-US" dirty="0"/>
          </a:p>
        </p:txBody>
      </p:sp>
    </p:spTree>
    <p:extLst>
      <p:ext uri="{BB962C8B-B14F-4D97-AF65-F5344CB8AC3E}">
        <p14:creationId xmlns:p14="http://schemas.microsoft.com/office/powerpoint/2010/main" val="288961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3200" b="1" dirty="0"/>
              <a:t>Applying the Concepts</a:t>
            </a:r>
            <a:endParaRPr lang="zh-CN" altLang="en-US" sz="3200" b="1" dirty="0"/>
          </a:p>
        </p:txBody>
      </p:sp>
      <p:sp>
        <p:nvSpPr>
          <p:cNvPr id="3" name="内容占位符 2"/>
          <p:cNvSpPr>
            <a:spLocks noGrp="1"/>
          </p:cNvSpPr>
          <p:nvPr>
            <p:ph idx="1"/>
          </p:nvPr>
        </p:nvSpPr>
        <p:spPr>
          <a:xfrm>
            <a:off x="377534" y="980727"/>
            <a:ext cx="8442938" cy="5512145"/>
          </a:xfrm>
        </p:spPr>
        <p:txBody>
          <a:bodyPr>
            <a:normAutofit fontScale="77500" lnSpcReduction="20000"/>
          </a:bodyPr>
          <a:lstStyle/>
          <a:p>
            <a:pPr marL="0" indent="0" algn="just">
              <a:lnSpc>
                <a:spcPct val="120000"/>
              </a:lnSpc>
              <a:spcBef>
                <a:spcPts val="0"/>
              </a:spcBef>
              <a:buNone/>
            </a:pPr>
            <a:r>
              <a:rPr lang="en-US" altLang="en-US" sz="3000" b="1" dirty="0"/>
              <a:t>Approaches to Cost Estimation</a:t>
            </a:r>
          </a:p>
          <a:p>
            <a:pPr marL="0" indent="0" algn="just">
              <a:lnSpc>
                <a:spcPct val="120000"/>
              </a:lnSpc>
              <a:spcBef>
                <a:spcPts val="0"/>
              </a:spcBef>
              <a:buNone/>
            </a:pPr>
            <a:endParaRPr lang="en-US" altLang="en-US" sz="3100" b="1" dirty="0"/>
          </a:p>
          <a:p>
            <a:pPr marL="457200" indent="-342900" algn="just">
              <a:lnSpc>
                <a:spcPct val="120000"/>
              </a:lnSpc>
              <a:spcBef>
                <a:spcPts val="0"/>
              </a:spcBef>
            </a:pPr>
            <a:r>
              <a:rPr lang="en-US" altLang="en-US" sz="3100" b="1" dirty="0"/>
              <a:t>The survey approach</a:t>
            </a:r>
          </a:p>
          <a:p>
            <a:pPr lvl="1" algn="just">
              <a:lnSpc>
                <a:spcPct val="120000"/>
              </a:lnSpc>
              <a:spcBef>
                <a:spcPts val="0"/>
              </a:spcBef>
            </a:pPr>
            <a:r>
              <a:rPr lang="en-US" altLang="en-US" sz="3100" b="1" dirty="0"/>
              <a:t>Involves asking polluters about their control costs </a:t>
            </a:r>
          </a:p>
          <a:p>
            <a:pPr lvl="1" algn="just">
              <a:lnSpc>
                <a:spcPct val="120000"/>
              </a:lnSpc>
              <a:spcBef>
                <a:spcPts val="0"/>
              </a:spcBef>
            </a:pPr>
            <a:endParaRPr lang="en-US" altLang="en-US" sz="3100" b="1" dirty="0"/>
          </a:p>
          <a:p>
            <a:pPr marL="457200" indent="-342900" algn="just">
              <a:lnSpc>
                <a:spcPct val="120000"/>
              </a:lnSpc>
              <a:spcBef>
                <a:spcPts val="0"/>
              </a:spcBef>
            </a:pPr>
            <a:r>
              <a:rPr lang="en-US" altLang="en-US" sz="3100" b="1" dirty="0"/>
              <a:t>The engineering approach</a:t>
            </a:r>
          </a:p>
          <a:p>
            <a:pPr lvl="1" algn="just">
              <a:lnSpc>
                <a:spcPct val="120000"/>
              </a:lnSpc>
              <a:spcBef>
                <a:spcPts val="0"/>
              </a:spcBef>
            </a:pPr>
            <a:r>
              <a:rPr lang="en-US" altLang="en-US" sz="3100" b="1" dirty="0"/>
              <a:t>Using engineering information to estimate the technologies available and the costs of purchasing and using those technologies</a:t>
            </a:r>
          </a:p>
          <a:p>
            <a:pPr lvl="1" algn="just">
              <a:lnSpc>
                <a:spcPct val="120000"/>
              </a:lnSpc>
              <a:spcBef>
                <a:spcPts val="0"/>
              </a:spcBef>
            </a:pPr>
            <a:endParaRPr lang="en-US" altLang="en-US" sz="3100" b="1" dirty="0"/>
          </a:p>
          <a:p>
            <a:pPr marL="457200" indent="-342900" algn="just">
              <a:lnSpc>
                <a:spcPct val="120000"/>
              </a:lnSpc>
              <a:spcBef>
                <a:spcPts val="0"/>
              </a:spcBef>
            </a:pPr>
            <a:r>
              <a:rPr lang="en-US" altLang="en-US" sz="3100" b="1" dirty="0"/>
              <a:t>The combined approach</a:t>
            </a:r>
          </a:p>
          <a:p>
            <a:pPr lvl="2" algn="just">
              <a:lnSpc>
                <a:spcPct val="120000"/>
              </a:lnSpc>
              <a:spcBef>
                <a:spcPts val="0"/>
              </a:spcBef>
            </a:pPr>
            <a:r>
              <a:rPr lang="en-US" altLang="en-US" sz="3100" b="1" dirty="0"/>
              <a:t>Combining both survey and engineering approaches</a:t>
            </a:r>
          </a:p>
          <a:p>
            <a:endParaRPr lang="zh-CN" altLang="en-US" dirty="0"/>
          </a:p>
        </p:txBody>
      </p:sp>
    </p:spTree>
    <p:extLst>
      <p:ext uri="{BB962C8B-B14F-4D97-AF65-F5344CB8AC3E}">
        <p14:creationId xmlns:p14="http://schemas.microsoft.com/office/powerpoint/2010/main" val="179760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3200" b="1" dirty="0"/>
              <a:t>Applying the Concepts</a:t>
            </a:r>
            <a:endParaRPr lang="zh-CN" altLang="en-US" sz="3200" b="1" dirty="0"/>
          </a:p>
        </p:txBody>
      </p:sp>
      <p:sp>
        <p:nvSpPr>
          <p:cNvPr id="3" name="内容占位符 2"/>
          <p:cNvSpPr>
            <a:spLocks noGrp="1"/>
          </p:cNvSpPr>
          <p:nvPr>
            <p:ph idx="1"/>
          </p:nvPr>
        </p:nvSpPr>
        <p:spPr>
          <a:xfrm>
            <a:off x="323528" y="1340767"/>
            <a:ext cx="8352928" cy="5152105"/>
          </a:xfrm>
        </p:spPr>
        <p:txBody>
          <a:bodyPr>
            <a:normAutofit/>
          </a:bodyPr>
          <a:lstStyle/>
          <a:p>
            <a:pPr algn="just">
              <a:lnSpc>
                <a:spcPct val="100000"/>
              </a:lnSpc>
            </a:pPr>
            <a:r>
              <a:rPr lang="en-US" altLang="en-US" b="1" dirty="0"/>
              <a:t>Distribution of Benefits and Costs</a:t>
            </a:r>
          </a:p>
          <a:p>
            <a:pPr lvl="1" algn="just">
              <a:lnSpc>
                <a:spcPct val="100000"/>
              </a:lnSpc>
            </a:pPr>
            <a:r>
              <a:rPr lang="en-US" altLang="en-US" b="1" dirty="0"/>
              <a:t>Economic impact analysis</a:t>
            </a:r>
          </a:p>
          <a:p>
            <a:pPr lvl="2" algn="just">
              <a:lnSpc>
                <a:spcPct val="100000"/>
              </a:lnSpc>
            </a:pPr>
            <a:r>
              <a:rPr lang="en-US" altLang="en-US" b="1" dirty="0"/>
              <a:t>A broad characterization of who gains and who loses from a given policy</a:t>
            </a:r>
          </a:p>
          <a:p>
            <a:pPr lvl="1" algn="just">
              <a:lnSpc>
                <a:spcPct val="100000"/>
              </a:lnSpc>
            </a:pPr>
            <a:r>
              <a:rPr lang="en-US" altLang="en-US" b="1" dirty="0"/>
              <a:t>Equity analysis</a:t>
            </a:r>
          </a:p>
          <a:p>
            <a:pPr lvl="2" algn="just">
              <a:lnSpc>
                <a:spcPct val="110000"/>
              </a:lnSpc>
            </a:pPr>
            <a:r>
              <a:rPr lang="en-US" altLang="en-US" b="1" dirty="0"/>
              <a:t>Impacts on disadvantaged groups or sub-populations</a:t>
            </a:r>
          </a:p>
          <a:p>
            <a:pPr algn="just">
              <a:lnSpc>
                <a:spcPct val="100000"/>
              </a:lnSpc>
            </a:pPr>
            <a:r>
              <a:rPr lang="en-US" altLang="en-US" b="1" dirty="0"/>
              <a:t>Choosing the Discount Rate</a:t>
            </a:r>
          </a:p>
          <a:p>
            <a:pPr lvl="1" algn="just">
              <a:lnSpc>
                <a:spcPct val="100000"/>
              </a:lnSpc>
            </a:pPr>
            <a:r>
              <a:rPr lang="en-US" altLang="en-US" b="1" dirty="0"/>
              <a:t>The appropriate rate to use will depend on the nature and expected lifetime of the project, who is doing the financing, and the level of risk. </a:t>
            </a:r>
          </a:p>
          <a:p>
            <a:pPr lvl="2"/>
            <a:endParaRPr lang="en-US" altLang="en-US" dirty="0"/>
          </a:p>
        </p:txBody>
      </p:sp>
    </p:spTree>
    <p:extLst>
      <p:ext uri="{BB962C8B-B14F-4D97-AF65-F5344CB8AC3E}">
        <p14:creationId xmlns:p14="http://schemas.microsoft.com/office/powerpoint/2010/main" val="276898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550293"/>
            <a:ext cx="7886700" cy="543593"/>
          </a:xfrm>
        </p:spPr>
        <p:txBody>
          <a:bodyPr>
            <a:normAutofit fontScale="90000"/>
          </a:bodyPr>
          <a:lstStyle/>
          <a:p>
            <a:r>
              <a:rPr lang="en-US" altLang="en-US" b="1" dirty="0"/>
              <a:t>Divergence of Social and Private</a:t>
            </a:r>
            <a:br>
              <a:rPr lang="en-US" altLang="en-US" b="1" dirty="0"/>
            </a:br>
            <a:r>
              <a:rPr lang="en-US" altLang="en-US" b="1" dirty="0"/>
              <a:t>Discount Rates</a:t>
            </a:r>
            <a:endParaRPr lang="zh-CN" altLang="en-US" b="1" dirty="0"/>
          </a:p>
        </p:txBody>
      </p:sp>
      <p:sp>
        <p:nvSpPr>
          <p:cNvPr id="3" name="内容占位符 2"/>
          <p:cNvSpPr>
            <a:spLocks noGrp="1"/>
          </p:cNvSpPr>
          <p:nvPr>
            <p:ph idx="1"/>
          </p:nvPr>
        </p:nvSpPr>
        <p:spPr>
          <a:xfrm>
            <a:off x="251520" y="1340768"/>
            <a:ext cx="8514034" cy="4351338"/>
          </a:xfrm>
        </p:spPr>
        <p:txBody>
          <a:bodyPr/>
          <a:lstStyle/>
          <a:p>
            <a:pPr marL="0" indent="0" algn="just">
              <a:lnSpc>
                <a:spcPct val="100000"/>
              </a:lnSpc>
              <a:spcBef>
                <a:spcPts val="0"/>
              </a:spcBef>
              <a:buNone/>
            </a:pPr>
            <a:r>
              <a:rPr lang="en-US" altLang="en-US" b="1" dirty="0"/>
              <a:t>A Critical Appraisal</a:t>
            </a:r>
          </a:p>
          <a:p>
            <a:pPr lvl="1" algn="just">
              <a:lnSpc>
                <a:spcPct val="100000"/>
              </a:lnSpc>
              <a:spcBef>
                <a:spcPts val="0"/>
              </a:spcBef>
            </a:pPr>
            <a:r>
              <a:rPr lang="en-US" altLang="en-US" b="1" dirty="0"/>
              <a:t>When correctly implemented, benefit-cost analysis is a very useful tool in decision making.</a:t>
            </a:r>
          </a:p>
          <a:p>
            <a:pPr lvl="1" algn="just">
              <a:lnSpc>
                <a:spcPct val="100000"/>
              </a:lnSpc>
              <a:spcBef>
                <a:spcPts val="0"/>
              </a:spcBef>
            </a:pPr>
            <a:endParaRPr lang="en-US" altLang="en-US" b="1" dirty="0"/>
          </a:p>
          <a:p>
            <a:pPr lvl="1" algn="just">
              <a:lnSpc>
                <a:spcPct val="100000"/>
              </a:lnSpc>
              <a:spcBef>
                <a:spcPts val="0"/>
              </a:spcBef>
            </a:pPr>
            <a:r>
              <a:rPr lang="en-US" altLang="en-US" b="1" dirty="0"/>
              <a:t>Concerns exist on the reliability of benefit-cost analysis when benefits or costs are difficult or impossible to quantify.</a:t>
            </a:r>
          </a:p>
          <a:p>
            <a:endParaRPr lang="zh-CN" altLang="en-US" dirty="0"/>
          </a:p>
        </p:txBody>
      </p:sp>
      <p:pic>
        <p:nvPicPr>
          <p:cNvPr id="4" name="Picture 3">
            <a:extLst>
              <a:ext uri="{FF2B5EF4-FFF2-40B4-BE49-F238E27FC236}">
                <a16:creationId xmlns:a16="http://schemas.microsoft.com/office/drawing/2014/main" id="{E56D6D1C-8184-47C8-9C1D-69A91D948FAF}"/>
              </a:ext>
            </a:extLst>
          </p:cNvPr>
          <p:cNvPicPr>
            <a:picLocks noChangeAspect="1"/>
          </p:cNvPicPr>
          <p:nvPr/>
        </p:nvPicPr>
        <p:blipFill>
          <a:blip r:embed="rId2"/>
          <a:stretch>
            <a:fillRect/>
          </a:stretch>
        </p:blipFill>
        <p:spPr>
          <a:xfrm>
            <a:off x="1458566" y="4221088"/>
            <a:ext cx="7056784" cy="2251497"/>
          </a:xfrm>
          <a:prstGeom prst="rect">
            <a:avLst/>
          </a:prstGeom>
        </p:spPr>
      </p:pic>
    </p:spTree>
    <p:extLst>
      <p:ext uri="{BB962C8B-B14F-4D97-AF65-F5344CB8AC3E}">
        <p14:creationId xmlns:p14="http://schemas.microsoft.com/office/powerpoint/2010/main" val="283649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4101" y="260648"/>
            <a:ext cx="7975798" cy="759618"/>
          </a:xfrm>
        </p:spPr>
        <p:txBody>
          <a:bodyPr>
            <a:normAutofit/>
          </a:bodyPr>
          <a:lstStyle/>
          <a:p>
            <a:r>
              <a:rPr lang="en-US" altLang="en-US" sz="3200" b="1" dirty="0"/>
              <a:t>Cost-Effective Analysis</a:t>
            </a:r>
            <a:endParaRPr lang="zh-CN" altLang="en-US" sz="3200" b="1" dirty="0"/>
          </a:p>
        </p:txBody>
      </p:sp>
      <p:sp>
        <p:nvSpPr>
          <p:cNvPr id="3" name="内容占位符 2"/>
          <p:cNvSpPr>
            <a:spLocks noGrp="1"/>
          </p:cNvSpPr>
          <p:nvPr>
            <p:ph idx="1"/>
          </p:nvPr>
        </p:nvSpPr>
        <p:spPr>
          <a:xfrm>
            <a:off x="249319" y="1340768"/>
            <a:ext cx="8645362" cy="4824536"/>
          </a:xfrm>
        </p:spPr>
        <p:txBody>
          <a:bodyPr>
            <a:normAutofit/>
          </a:bodyPr>
          <a:lstStyle/>
          <a:p>
            <a:pPr marL="0" indent="0" algn="just">
              <a:lnSpc>
                <a:spcPct val="100000"/>
              </a:lnSpc>
              <a:spcBef>
                <a:spcPts val="0"/>
              </a:spcBef>
              <a:buNone/>
            </a:pPr>
            <a:r>
              <a:rPr lang="en-US" altLang="en-US" b="1" dirty="0"/>
              <a:t>Second </a:t>
            </a:r>
            <a:r>
              <a:rPr lang="en-US" altLang="en-US" b="1" dirty="0" err="1"/>
              <a:t>Equimarginal</a:t>
            </a:r>
            <a:r>
              <a:rPr lang="en-US" altLang="en-US" b="1" dirty="0"/>
              <a:t> Principle (the Cost-Effectiveness </a:t>
            </a:r>
            <a:r>
              <a:rPr lang="en-US" altLang="en-US" b="1" dirty="0" err="1"/>
              <a:t>Equimarginal</a:t>
            </a:r>
            <a:r>
              <a:rPr lang="en-US" altLang="en-US" b="1" dirty="0"/>
              <a:t> Principle): </a:t>
            </a:r>
          </a:p>
          <a:p>
            <a:pPr marL="0" indent="0" algn="just">
              <a:lnSpc>
                <a:spcPct val="100000"/>
              </a:lnSpc>
              <a:spcBef>
                <a:spcPts val="0"/>
              </a:spcBef>
              <a:buNone/>
            </a:pPr>
            <a:endParaRPr lang="en-US" altLang="en-US" b="1" dirty="0"/>
          </a:p>
          <a:p>
            <a:pPr lvl="1" algn="just">
              <a:lnSpc>
                <a:spcPct val="100000"/>
              </a:lnSpc>
              <a:spcBef>
                <a:spcPts val="0"/>
              </a:spcBef>
            </a:pPr>
            <a:r>
              <a:rPr lang="en-US" altLang="en-US" b="1" dirty="0"/>
              <a:t>The least-cost means of achieving an environmental target will have been achieved when the marginal costs of all possible means of achievement are equal.</a:t>
            </a:r>
          </a:p>
          <a:p>
            <a:pPr lvl="1" algn="just">
              <a:lnSpc>
                <a:spcPct val="100000"/>
              </a:lnSpc>
              <a:spcBef>
                <a:spcPts val="0"/>
              </a:spcBef>
            </a:pPr>
            <a:endParaRPr lang="en-US" altLang="en-US" b="1" dirty="0"/>
          </a:p>
          <a:p>
            <a:pPr lvl="1" algn="just">
              <a:lnSpc>
                <a:spcPct val="100000"/>
              </a:lnSpc>
              <a:spcBef>
                <a:spcPts val="0"/>
              </a:spcBef>
            </a:pPr>
            <a:r>
              <a:rPr lang="en-US" altLang="en-US" b="1" dirty="0"/>
              <a:t>In the case of pollution control, cost-effectiveness can be used to find the least-cost means of meeting a particular standard and its associated cost.</a:t>
            </a:r>
          </a:p>
        </p:txBody>
      </p:sp>
    </p:spTree>
    <p:extLst>
      <p:ext uri="{BB962C8B-B14F-4D97-AF65-F5344CB8AC3E}">
        <p14:creationId xmlns:p14="http://schemas.microsoft.com/office/powerpoint/2010/main" val="49744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7463" y="256957"/>
            <a:ext cx="8229600" cy="685800"/>
          </a:xfrm>
        </p:spPr>
        <p:txBody>
          <a:bodyPr>
            <a:normAutofit/>
          </a:bodyPr>
          <a:lstStyle/>
          <a:p>
            <a:pPr eaLnBrk="1" hangingPunct="1"/>
            <a:r>
              <a:rPr lang="en-US" altLang="en-US" sz="3200" dirty="0"/>
              <a:t>Pollution Damages</a:t>
            </a:r>
          </a:p>
        </p:txBody>
      </p:sp>
      <p:sp>
        <p:nvSpPr>
          <p:cNvPr id="65539" name="Rectangle 3"/>
          <p:cNvSpPr>
            <a:spLocks noGrp="1" noChangeArrowheads="1"/>
          </p:cNvSpPr>
          <p:nvPr>
            <p:ph type="body" idx="1"/>
          </p:nvPr>
        </p:nvSpPr>
        <p:spPr>
          <a:xfrm>
            <a:off x="333791" y="1064406"/>
            <a:ext cx="8476418" cy="5334000"/>
          </a:xfrm>
        </p:spPr>
        <p:txBody>
          <a:bodyPr>
            <a:normAutofit lnSpcReduction="10000"/>
          </a:bodyPr>
          <a:lstStyle/>
          <a:p>
            <a:pPr eaLnBrk="1" hangingPunct="1">
              <a:lnSpc>
                <a:spcPct val="100000"/>
              </a:lnSpc>
            </a:pPr>
            <a:r>
              <a:rPr lang="en-US" altLang="en-US" sz="2400" b="1" dirty="0"/>
              <a:t>People have a willingness to pay to avoid damages caused by pollution</a:t>
            </a:r>
          </a:p>
          <a:p>
            <a:pPr eaLnBrk="1" hangingPunct="1">
              <a:lnSpc>
                <a:spcPct val="100000"/>
              </a:lnSpc>
            </a:pPr>
            <a:endParaRPr lang="en-US" altLang="en-US" sz="2400" b="1" dirty="0"/>
          </a:p>
          <a:p>
            <a:pPr eaLnBrk="1" hangingPunct="1">
              <a:lnSpc>
                <a:spcPct val="100000"/>
              </a:lnSpc>
            </a:pPr>
            <a:r>
              <a:rPr lang="en-US" altLang="en-US" sz="2400" b="1" dirty="0"/>
              <a:t>We examine the Marginal Damages – additional damage caused by additional units of pollution (or higher ambient or surrounding concentrations)</a:t>
            </a:r>
          </a:p>
          <a:p>
            <a:pPr eaLnBrk="1" hangingPunct="1">
              <a:lnSpc>
                <a:spcPct val="100000"/>
              </a:lnSpc>
            </a:pPr>
            <a:endParaRPr lang="en-US" altLang="en-US" sz="2400" b="1" dirty="0"/>
          </a:p>
          <a:p>
            <a:pPr eaLnBrk="1" hangingPunct="1">
              <a:lnSpc>
                <a:spcPct val="100000"/>
              </a:lnSpc>
            </a:pPr>
            <a:r>
              <a:rPr lang="en-US" altLang="en-US" sz="2400" b="1" dirty="0"/>
              <a:t>Marginal Damages tend to rise exponentially</a:t>
            </a:r>
          </a:p>
          <a:p>
            <a:pPr lvl="1" eaLnBrk="1" hangingPunct="1">
              <a:lnSpc>
                <a:spcPct val="100000"/>
              </a:lnSpc>
            </a:pPr>
            <a:r>
              <a:rPr lang="en-US" altLang="en-US" sz="2000" b="1" dirty="0"/>
              <a:t>A little pollution causes little or no damage</a:t>
            </a:r>
          </a:p>
          <a:p>
            <a:pPr lvl="1" eaLnBrk="1" hangingPunct="1">
              <a:lnSpc>
                <a:spcPct val="100000"/>
              </a:lnSpc>
            </a:pPr>
            <a:r>
              <a:rPr lang="en-US" altLang="en-US" sz="2000" b="1" dirty="0"/>
              <a:t>A safe ‘threshold’ level of emissions without damages may exist</a:t>
            </a:r>
          </a:p>
          <a:p>
            <a:pPr lvl="1" eaLnBrk="1" hangingPunct="1">
              <a:lnSpc>
                <a:spcPct val="100000"/>
              </a:lnSpc>
            </a:pPr>
            <a:r>
              <a:rPr lang="en-US" altLang="en-US" sz="2000" b="1" dirty="0"/>
              <a:t>At higher concentrations, damages increase at an increasing rate</a:t>
            </a:r>
          </a:p>
          <a:p>
            <a:pPr lvl="1" eaLnBrk="1" hangingPunct="1">
              <a:lnSpc>
                <a:spcPct val="100000"/>
              </a:lnSpc>
            </a:pPr>
            <a:r>
              <a:rPr lang="en-US" altLang="en-US" sz="2000" b="1" dirty="0"/>
              <a:t>For some, highly toxic pollutants, any emissions may cause large damages</a:t>
            </a:r>
          </a:p>
          <a:p>
            <a:pPr lvl="1" eaLnBrk="1" hangingPunct="1">
              <a:lnSpc>
                <a:spcPct val="90000"/>
              </a:lnSpc>
            </a:pPr>
            <a:endParaRPr lang="en-US"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798" y="116632"/>
            <a:ext cx="8964488" cy="1152128"/>
          </a:xfrm>
        </p:spPr>
        <p:txBody>
          <a:bodyPr>
            <a:normAutofit/>
          </a:bodyPr>
          <a:lstStyle/>
          <a:p>
            <a:pPr eaLnBrk="1" hangingPunct="1"/>
            <a:r>
              <a:rPr lang="en-US" altLang="en-US" sz="3200" dirty="0"/>
              <a:t>Marginal Damages: Explain Why?</a:t>
            </a:r>
          </a:p>
        </p:txBody>
      </p:sp>
      <p:sp>
        <p:nvSpPr>
          <p:cNvPr id="66563" name="Rectangle 3"/>
          <p:cNvSpPr>
            <a:spLocks noGrp="1" noChangeArrowheads="1"/>
          </p:cNvSpPr>
          <p:nvPr>
            <p:ph type="body" idx="1"/>
          </p:nvPr>
        </p:nvSpPr>
        <p:spPr>
          <a:xfrm>
            <a:off x="287524" y="1412776"/>
            <a:ext cx="8568952" cy="4351338"/>
          </a:xfrm>
        </p:spPr>
        <p:txBody>
          <a:bodyPr>
            <a:noAutofit/>
          </a:bodyPr>
          <a:lstStyle/>
          <a:p>
            <a:pPr algn="just" eaLnBrk="1" hangingPunct="1">
              <a:lnSpc>
                <a:spcPct val="100000"/>
              </a:lnSpc>
              <a:spcBef>
                <a:spcPts val="0"/>
              </a:spcBef>
            </a:pPr>
            <a:r>
              <a:rPr lang="en-US" altLang="en-US" b="1" dirty="0"/>
              <a:t>Location Matters</a:t>
            </a:r>
          </a:p>
          <a:p>
            <a:pPr lvl="1" algn="just" eaLnBrk="1" hangingPunct="1">
              <a:lnSpc>
                <a:spcPct val="100000"/>
              </a:lnSpc>
              <a:spcBef>
                <a:spcPts val="0"/>
              </a:spcBef>
            </a:pPr>
            <a:r>
              <a:rPr lang="en-US" altLang="en-US" b="1" dirty="0"/>
              <a:t>Damages may be higher in urban areas than rural areas</a:t>
            </a:r>
          </a:p>
          <a:p>
            <a:pPr algn="just" eaLnBrk="1" hangingPunct="1">
              <a:lnSpc>
                <a:spcPct val="100000"/>
              </a:lnSpc>
              <a:spcBef>
                <a:spcPts val="0"/>
              </a:spcBef>
            </a:pPr>
            <a:r>
              <a:rPr lang="en-US" altLang="en-US" b="1" dirty="0"/>
              <a:t>Knowledge Matters</a:t>
            </a:r>
          </a:p>
          <a:p>
            <a:pPr lvl="1" algn="just" eaLnBrk="1" hangingPunct="1">
              <a:lnSpc>
                <a:spcPct val="100000"/>
              </a:lnSpc>
              <a:spcBef>
                <a:spcPts val="0"/>
              </a:spcBef>
            </a:pPr>
            <a:r>
              <a:rPr lang="en-US" altLang="en-US" b="1" dirty="0"/>
              <a:t>The more you know about the impacts of pollution, the more you are willing to pay to avoid it</a:t>
            </a:r>
          </a:p>
          <a:p>
            <a:pPr algn="just" eaLnBrk="1" hangingPunct="1">
              <a:lnSpc>
                <a:spcPct val="100000"/>
              </a:lnSpc>
              <a:spcBef>
                <a:spcPts val="0"/>
              </a:spcBef>
            </a:pPr>
            <a:r>
              <a:rPr lang="en-US" altLang="en-US" b="1" dirty="0"/>
              <a:t>Tastes and Preferences Matter</a:t>
            </a:r>
          </a:p>
          <a:p>
            <a:pPr lvl="1" algn="just" eaLnBrk="1" hangingPunct="1">
              <a:lnSpc>
                <a:spcPct val="100000"/>
              </a:lnSpc>
              <a:spcBef>
                <a:spcPts val="0"/>
              </a:spcBef>
            </a:pPr>
            <a:r>
              <a:rPr lang="en-US" altLang="en-US" b="1" dirty="0"/>
              <a:t>If my child has asthma, I may be willing to pay more to reduce pollution</a:t>
            </a:r>
          </a:p>
          <a:p>
            <a:pPr algn="just" eaLnBrk="1" hangingPunct="1">
              <a:lnSpc>
                <a:spcPct val="100000"/>
              </a:lnSpc>
              <a:spcBef>
                <a:spcPts val="0"/>
              </a:spcBef>
            </a:pPr>
            <a:r>
              <a:rPr lang="en-US" altLang="en-US" b="1" dirty="0"/>
              <a:t>Ability to Pay Matters</a:t>
            </a:r>
          </a:p>
          <a:p>
            <a:pPr lvl="1" algn="just" eaLnBrk="1" hangingPunct="1">
              <a:lnSpc>
                <a:spcPct val="100000"/>
              </a:lnSpc>
              <a:spcBef>
                <a:spcPts val="0"/>
              </a:spcBef>
            </a:pPr>
            <a:r>
              <a:rPr lang="en-US" altLang="en-US" b="1" dirty="0"/>
              <a:t>Pollution damages may be lower in low income areas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 calcmode="lin" valueType="num">
                                      <p:cBhvr additive="base">
                                        <p:cTn id="7"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anim calcmode="lin" valueType="num">
                                      <p:cBhvr additive="base">
                                        <p:cTn id="13"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 calcmode="lin" valueType="num">
                                      <p:cBhvr additive="base">
                                        <p:cTn id="19"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563">
                                            <p:txEl>
                                              <p:pRg st="5" end="5"/>
                                            </p:txEl>
                                          </p:spTgt>
                                        </p:tgtEl>
                                        <p:attrNameLst>
                                          <p:attrName>style.visibility</p:attrName>
                                        </p:attrNameLst>
                                      </p:cBhvr>
                                      <p:to>
                                        <p:strVal val="visible"/>
                                      </p:to>
                                    </p:set>
                                    <p:anim calcmode="lin" valueType="num">
                                      <p:cBhvr additive="base">
                                        <p:cTn id="25"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anim calcmode="lin" valueType="num">
                                      <p:cBhvr additive="base">
                                        <p:cTn id="31"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63">
                                            <p:txEl>
                                              <p:pRg st="7" end="7"/>
                                            </p:txEl>
                                          </p:spTgt>
                                        </p:tgtEl>
                                        <p:attrNameLst>
                                          <p:attrName>style.visibility</p:attrName>
                                        </p:attrNameLst>
                                      </p:cBhvr>
                                      <p:to>
                                        <p:strVal val="visible"/>
                                      </p:to>
                                    </p:set>
                                    <p:anim calcmode="lin" valueType="num">
                                      <p:cBhvr additive="base">
                                        <p:cTn id="37"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7" y="-167841"/>
            <a:ext cx="9649072" cy="1325563"/>
          </a:xfrm>
        </p:spPr>
        <p:txBody>
          <a:bodyPr>
            <a:normAutofit/>
          </a:bodyPr>
          <a:lstStyle/>
          <a:p>
            <a:r>
              <a:rPr lang="en-US" sz="3000" dirty="0"/>
              <a:t>Representative Marginal Damage Function</a:t>
            </a:r>
            <a:r>
              <a:rPr lang="en-US" sz="3200" dirty="0"/>
              <a:t>s</a:t>
            </a:r>
          </a:p>
        </p:txBody>
      </p:sp>
      <p:sp>
        <p:nvSpPr>
          <p:cNvPr id="4" name="Footer Placeholder 3"/>
          <p:cNvSpPr>
            <a:spLocks noGrp="1"/>
          </p:cNvSpPr>
          <p:nvPr>
            <p:ph type="ftr" sz="quarter" idx="11"/>
          </p:nvPr>
        </p:nvSpPr>
        <p:spPr/>
        <p:txBody>
          <a:bodyPr/>
          <a:lstStyle/>
          <a:p>
            <a:r>
              <a:rPr lang="en-US"/>
              <a:t>© 2015 McGraw-Hill Ryerson Ltd.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960"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DE18ABD-F48D-4435-B33C-15EB73EFB5D9}"/>
              </a:ext>
            </a:extLst>
          </p:cNvPr>
          <p:cNvSpPr txBox="1"/>
          <p:nvPr/>
        </p:nvSpPr>
        <p:spPr>
          <a:xfrm>
            <a:off x="616256" y="5892582"/>
            <a:ext cx="7988192" cy="646331"/>
          </a:xfrm>
          <a:prstGeom prst="rect">
            <a:avLst/>
          </a:prstGeom>
          <a:noFill/>
        </p:spPr>
        <p:txBody>
          <a:bodyPr wrap="square">
            <a:spAutoFit/>
          </a:bodyPr>
          <a:lstStyle/>
          <a:p>
            <a:r>
              <a:rPr lang="en-US" b="1" dirty="0"/>
              <a:t>Ambient Concentration: Measure of environmental quality indicating the amount of pollutants found per unit volume in different environmental media.</a:t>
            </a:r>
          </a:p>
        </p:txBody>
      </p:sp>
    </p:spTree>
    <p:extLst>
      <p:ext uri="{BB962C8B-B14F-4D97-AF65-F5344CB8AC3E}">
        <p14:creationId xmlns:p14="http://schemas.microsoft.com/office/powerpoint/2010/main" val="2298530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459"/>
            <a:ext cx="7886700" cy="831626"/>
          </a:xfrm>
        </p:spPr>
        <p:txBody>
          <a:bodyPr>
            <a:normAutofit/>
          </a:bodyPr>
          <a:lstStyle/>
          <a:p>
            <a:r>
              <a:rPr lang="en-US" sz="3200" dirty="0"/>
              <a:t>Marginal versus Total Damages</a:t>
            </a:r>
          </a:p>
        </p:txBody>
      </p:sp>
      <p:sp>
        <p:nvSpPr>
          <p:cNvPr id="3" name="Content Placeholder 2"/>
          <p:cNvSpPr>
            <a:spLocks noGrp="1"/>
          </p:cNvSpPr>
          <p:nvPr>
            <p:ph idx="1"/>
          </p:nvPr>
        </p:nvSpPr>
        <p:spPr>
          <a:xfrm>
            <a:off x="380120" y="4291640"/>
            <a:ext cx="8712968" cy="2025516"/>
          </a:xfrm>
        </p:spPr>
        <p:txBody>
          <a:bodyPr>
            <a:normAutofit/>
          </a:bodyPr>
          <a:lstStyle/>
          <a:p>
            <a:r>
              <a:rPr lang="en-US" sz="2000" b="1" dirty="0"/>
              <a:t>Area b on the graph represents the Total Damages for curve MD</a:t>
            </a:r>
            <a:r>
              <a:rPr lang="en-US" sz="2000" b="1" baseline="-25000" dirty="0"/>
              <a:t>1</a:t>
            </a:r>
            <a:r>
              <a:rPr lang="en-US" sz="2000" b="1" dirty="0"/>
              <a:t>. </a:t>
            </a:r>
          </a:p>
          <a:p>
            <a:r>
              <a:rPr lang="en-US" sz="2000" b="1" dirty="0"/>
              <a:t>Area a + b on the graph represents the Total Damages for curve MD</a:t>
            </a:r>
            <a:r>
              <a:rPr lang="en-US" sz="2000" b="1" baseline="-25000" dirty="0"/>
              <a:t>2</a:t>
            </a:r>
          </a:p>
          <a:p>
            <a:r>
              <a:rPr lang="en-US" sz="2000" b="1" dirty="0"/>
              <a:t>Which curve might represent an urban area and which might represent a rural area?  Explain why.</a:t>
            </a:r>
          </a:p>
        </p:txBody>
      </p:sp>
      <p:sp>
        <p:nvSpPr>
          <p:cNvPr id="4" name="Footer Placeholder 3"/>
          <p:cNvSpPr>
            <a:spLocks noGrp="1"/>
          </p:cNvSpPr>
          <p:nvPr>
            <p:ph type="ftr" sz="quarter" idx="11"/>
          </p:nvPr>
        </p:nvSpPr>
        <p:spPr/>
        <p:txBody>
          <a:bodyPr/>
          <a:lstStyle/>
          <a:p>
            <a:r>
              <a:rPr lang="en-US"/>
              <a:t>© 2015 McGraw-Hill Ryerson Ltd.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37740"/>
            <a:ext cx="6521896" cy="321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51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756" y="116632"/>
            <a:ext cx="8964488" cy="1325563"/>
          </a:xfrm>
        </p:spPr>
        <p:txBody>
          <a:bodyPr>
            <a:normAutofit/>
          </a:bodyPr>
          <a:lstStyle/>
          <a:p>
            <a:r>
              <a:rPr lang="en-US" altLang="en-US" sz="3200" b="1" dirty="0"/>
              <a:t>Normative Criteria for Decision Making</a:t>
            </a:r>
            <a:endParaRPr lang="zh-CN" altLang="en-US" sz="3200" dirty="0"/>
          </a:p>
        </p:txBody>
      </p:sp>
      <p:sp>
        <p:nvSpPr>
          <p:cNvPr id="3" name="内容占位符 2"/>
          <p:cNvSpPr>
            <a:spLocks noGrp="1"/>
          </p:cNvSpPr>
          <p:nvPr>
            <p:ph idx="1"/>
          </p:nvPr>
        </p:nvSpPr>
        <p:spPr>
          <a:xfrm>
            <a:off x="251520" y="1467899"/>
            <a:ext cx="8424936" cy="4351338"/>
          </a:xfrm>
        </p:spPr>
        <p:txBody>
          <a:bodyPr>
            <a:noAutofit/>
          </a:bodyPr>
          <a:lstStyle/>
          <a:p>
            <a:pPr algn="just">
              <a:lnSpc>
                <a:spcPct val="100000"/>
              </a:lnSpc>
            </a:pPr>
            <a:r>
              <a:rPr lang="en-US" altLang="en-US" b="1" dirty="0"/>
              <a:t>Total benefits are the value of total willingness to pay, which is the area under the market demand curve from the origin to the allocation of interest.</a:t>
            </a:r>
          </a:p>
          <a:p>
            <a:pPr algn="just">
              <a:lnSpc>
                <a:spcPct val="100000"/>
              </a:lnSpc>
            </a:pPr>
            <a:endParaRPr lang="en-US" altLang="en-US" b="1" dirty="0"/>
          </a:p>
          <a:p>
            <a:pPr algn="just">
              <a:lnSpc>
                <a:spcPct val="100000"/>
              </a:lnSpc>
            </a:pPr>
            <a:r>
              <a:rPr lang="en-US" altLang="en-US" b="1" dirty="0"/>
              <a:t>Opportunity cost is the net benefit lost when specific environmental services are forgone in the conversion to the new use.</a:t>
            </a:r>
          </a:p>
          <a:p>
            <a:pPr algn="just">
              <a:lnSpc>
                <a:spcPct val="100000"/>
              </a:lnSpc>
            </a:pPr>
            <a:endParaRPr lang="en-US" altLang="en-US" b="1" dirty="0"/>
          </a:p>
          <a:p>
            <a:pPr algn="just">
              <a:lnSpc>
                <a:spcPct val="100000"/>
              </a:lnSpc>
            </a:pPr>
            <a:r>
              <a:rPr lang="en-US" altLang="en-US" b="1" dirty="0"/>
              <a:t>Total cost is the sum of marginal opportunity costs, which is the area under the marginal cost curve</a:t>
            </a:r>
            <a:r>
              <a:rPr lang="en-US" altLang="en-US" dirty="0"/>
              <a:t>.</a:t>
            </a:r>
          </a:p>
        </p:txBody>
      </p:sp>
    </p:spTree>
    <p:extLst>
      <p:ext uri="{BB962C8B-B14F-4D97-AF65-F5344CB8AC3E}">
        <p14:creationId xmlns:p14="http://schemas.microsoft.com/office/powerpoint/2010/main" val="269069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38330" y="188640"/>
            <a:ext cx="7886700" cy="615602"/>
          </a:xfrm>
        </p:spPr>
        <p:txBody>
          <a:bodyPr>
            <a:normAutofit/>
          </a:bodyPr>
          <a:lstStyle/>
          <a:p>
            <a:pPr eaLnBrk="1" hangingPunct="1"/>
            <a:r>
              <a:rPr lang="en-US" altLang="en-US" sz="3200" dirty="0"/>
              <a:t>Abatement Costs</a:t>
            </a:r>
          </a:p>
        </p:txBody>
      </p:sp>
      <p:sp>
        <p:nvSpPr>
          <p:cNvPr id="67587" name="Rectangle 3"/>
          <p:cNvSpPr>
            <a:spLocks noGrp="1" noChangeArrowheads="1"/>
          </p:cNvSpPr>
          <p:nvPr>
            <p:ph type="body" idx="1"/>
          </p:nvPr>
        </p:nvSpPr>
        <p:spPr>
          <a:xfrm>
            <a:off x="323528" y="978422"/>
            <a:ext cx="8568952" cy="4525963"/>
          </a:xfrm>
        </p:spPr>
        <p:txBody>
          <a:bodyPr/>
          <a:lstStyle/>
          <a:p>
            <a:pPr marL="0" indent="0" eaLnBrk="1" hangingPunct="1">
              <a:lnSpc>
                <a:spcPct val="100000"/>
              </a:lnSpc>
              <a:buNone/>
            </a:pPr>
            <a:r>
              <a:rPr lang="en-US" altLang="en-US" sz="2000" b="1" dirty="0"/>
              <a:t>The</a:t>
            </a:r>
            <a:r>
              <a:rPr lang="en-US" altLang="en-US" sz="2000" dirty="0"/>
              <a:t> </a:t>
            </a:r>
            <a:r>
              <a:rPr lang="en-US" altLang="en-US" sz="2000" b="1" dirty="0">
                <a:solidFill>
                  <a:srgbClr val="2B11EF"/>
                </a:solidFill>
              </a:rPr>
              <a:t>Marginal Abatement Cost (MAC) Curve</a:t>
            </a:r>
          </a:p>
          <a:p>
            <a:pPr lvl="1" algn="just" eaLnBrk="1" hangingPunct="1">
              <a:lnSpc>
                <a:spcPct val="100000"/>
              </a:lnSpc>
            </a:pPr>
            <a:r>
              <a:rPr lang="en-US" altLang="en-US" sz="2000" b="1" dirty="0"/>
              <a:t>The cost of abating the next unit of emissions</a:t>
            </a:r>
          </a:p>
          <a:p>
            <a:pPr lvl="1" algn="just" eaLnBrk="1" hangingPunct="1">
              <a:lnSpc>
                <a:spcPct val="100000"/>
              </a:lnSpc>
            </a:pPr>
            <a:r>
              <a:rPr lang="en-US" altLang="en-US" sz="2000" b="1" dirty="0"/>
              <a:t>Rises exponentially as the amount of emissions to be abated increases</a:t>
            </a:r>
          </a:p>
          <a:p>
            <a:pPr lvl="1" algn="just" eaLnBrk="1" hangingPunct="1">
              <a:lnSpc>
                <a:spcPct val="100000"/>
              </a:lnSpc>
            </a:pPr>
            <a:r>
              <a:rPr lang="en-US" altLang="en-US" sz="2000" b="1" dirty="0"/>
              <a:t>The more pollution you abate, the higher the cost of abating the next unit of emissions because you have already abated the lowest cost units</a:t>
            </a:r>
          </a:p>
          <a:p>
            <a:pPr lvl="1" eaLnBrk="1" hangingPunct="1"/>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93" y="3789040"/>
            <a:ext cx="775977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35" y="66096"/>
            <a:ext cx="8606730" cy="903494"/>
          </a:xfrm>
        </p:spPr>
        <p:txBody>
          <a:bodyPr>
            <a:normAutofit/>
          </a:bodyPr>
          <a:lstStyle/>
          <a:p>
            <a:r>
              <a:rPr lang="en-US" sz="3200" dirty="0"/>
              <a:t>Marginal versus Total Abatement Costs</a:t>
            </a:r>
          </a:p>
        </p:txBody>
      </p:sp>
      <p:sp>
        <p:nvSpPr>
          <p:cNvPr id="3" name="Content Placeholder 2"/>
          <p:cNvSpPr>
            <a:spLocks noGrp="1"/>
          </p:cNvSpPr>
          <p:nvPr>
            <p:ph idx="1"/>
          </p:nvPr>
        </p:nvSpPr>
        <p:spPr>
          <a:xfrm>
            <a:off x="374847" y="2636912"/>
            <a:ext cx="8500517" cy="4637112"/>
          </a:xfrm>
        </p:spPr>
        <p:txBody>
          <a:bodyPr>
            <a:normAutofit/>
          </a:bodyPr>
          <a:lstStyle/>
          <a:p>
            <a:endParaRPr lang="en-US" dirty="0"/>
          </a:p>
          <a:p>
            <a:endParaRPr lang="en-US" dirty="0"/>
          </a:p>
          <a:p>
            <a:endParaRPr lang="en-US" dirty="0"/>
          </a:p>
          <a:p>
            <a:endParaRPr lang="en-US" dirty="0"/>
          </a:p>
          <a:p>
            <a:endParaRPr lang="en-US" sz="2000" dirty="0"/>
          </a:p>
          <a:p>
            <a:endParaRPr lang="en-US" sz="2000" dirty="0"/>
          </a:p>
          <a:p>
            <a:pPr algn="just">
              <a:lnSpc>
                <a:spcPct val="100000"/>
              </a:lnSpc>
              <a:spcBef>
                <a:spcPts val="0"/>
              </a:spcBef>
            </a:pPr>
            <a:r>
              <a:rPr lang="en-US" sz="2000" b="1" dirty="0"/>
              <a:t>The area under the Marginal Abatement Cost curve represents the Total Abatement Cost</a:t>
            </a:r>
          </a:p>
          <a:p>
            <a:pPr algn="just">
              <a:lnSpc>
                <a:spcPct val="100000"/>
              </a:lnSpc>
              <a:spcBef>
                <a:spcPts val="0"/>
              </a:spcBef>
            </a:pPr>
            <a:r>
              <a:rPr lang="en-US" sz="2000" b="1" dirty="0"/>
              <a:t>If technology to reduce abatement improves, the MAC curve will shift lower (MAC</a:t>
            </a:r>
            <a:r>
              <a:rPr lang="en-US" sz="2000" b="1" baseline="-25000" dirty="0"/>
              <a:t>1</a:t>
            </a:r>
            <a:r>
              <a:rPr lang="en-US" sz="2000" b="1" dirty="0"/>
              <a:t> versus MAC</a:t>
            </a:r>
            <a:r>
              <a:rPr lang="en-US" sz="2000" b="1" baseline="-25000" dirty="0"/>
              <a:t>2</a:t>
            </a:r>
            <a:r>
              <a:rPr lang="en-US" sz="2000" b="1"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8064895"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924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23" y="-51656"/>
            <a:ext cx="7886700" cy="1325563"/>
          </a:xfrm>
        </p:spPr>
        <p:txBody>
          <a:bodyPr>
            <a:normAutofit/>
          </a:bodyPr>
          <a:lstStyle/>
          <a:p>
            <a:r>
              <a:rPr lang="en-US" sz="3200" dirty="0" err="1"/>
              <a:t>Equimarginal</a:t>
            </a:r>
            <a:r>
              <a:rPr lang="en-US" sz="3200" dirty="0"/>
              <a:t> Principle</a:t>
            </a:r>
          </a:p>
        </p:txBody>
      </p:sp>
      <p:sp>
        <p:nvSpPr>
          <p:cNvPr id="3" name="Content Placeholder 2"/>
          <p:cNvSpPr>
            <a:spLocks noGrp="1"/>
          </p:cNvSpPr>
          <p:nvPr>
            <p:ph idx="1"/>
          </p:nvPr>
        </p:nvSpPr>
        <p:spPr>
          <a:xfrm>
            <a:off x="255438" y="5157192"/>
            <a:ext cx="8633123" cy="4207543"/>
          </a:xfrm>
        </p:spPr>
        <p:txBody>
          <a:bodyPr>
            <a:normAutofit/>
          </a:bodyPr>
          <a:lstStyle/>
          <a:p>
            <a:pPr algn="just">
              <a:lnSpc>
                <a:spcPct val="100000"/>
              </a:lnSpc>
              <a:spcBef>
                <a:spcPts val="0"/>
              </a:spcBef>
            </a:pPr>
            <a:r>
              <a:rPr lang="en-US" b="1" dirty="0"/>
              <a:t>The </a:t>
            </a:r>
            <a:r>
              <a:rPr lang="en-US" b="1" dirty="0" err="1"/>
              <a:t>equimarginal</a:t>
            </a:r>
            <a:r>
              <a:rPr lang="en-US" b="1" dirty="0"/>
              <a:t> principle requires that the total production be distributed among sources so that their marginal cost of production are equalized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39" y="980728"/>
            <a:ext cx="8633122"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024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28650" y="365127"/>
            <a:ext cx="7886700" cy="831626"/>
          </a:xfrm>
        </p:spPr>
        <p:txBody>
          <a:bodyPr/>
          <a:lstStyle/>
          <a:p>
            <a:pPr eaLnBrk="1" hangingPunct="1"/>
            <a:r>
              <a:rPr lang="en-CA" altLang="en-US" dirty="0" err="1"/>
              <a:t>Equimarginal</a:t>
            </a:r>
            <a:r>
              <a:rPr lang="en-CA" altLang="en-US" dirty="0"/>
              <a:t> Principle</a:t>
            </a:r>
          </a:p>
        </p:txBody>
      </p:sp>
      <p:sp>
        <p:nvSpPr>
          <p:cNvPr id="99331" name="Rectangle 3"/>
          <p:cNvSpPr>
            <a:spLocks noGrp="1" noChangeArrowheads="1"/>
          </p:cNvSpPr>
          <p:nvPr>
            <p:ph type="body" idx="1"/>
          </p:nvPr>
        </p:nvSpPr>
        <p:spPr>
          <a:xfrm>
            <a:off x="359532" y="1484784"/>
            <a:ext cx="8424936" cy="4479856"/>
          </a:xfrm>
        </p:spPr>
        <p:txBody>
          <a:bodyPr>
            <a:normAutofit/>
          </a:bodyPr>
          <a:lstStyle/>
          <a:p>
            <a:pPr algn="just">
              <a:lnSpc>
                <a:spcPct val="100000"/>
              </a:lnSpc>
              <a:spcBef>
                <a:spcPts val="0"/>
              </a:spcBef>
            </a:pPr>
            <a:r>
              <a:rPr lang="en-US" altLang="en-US" b="1" dirty="0"/>
              <a:t>An aggregate MAC function (such as for several firms or factories) will </a:t>
            </a:r>
            <a:r>
              <a:rPr lang="en-US" altLang="en-US" b="1" u="sng" dirty="0"/>
              <a:t>always</a:t>
            </a:r>
            <a:r>
              <a:rPr lang="en-US" altLang="en-US" b="1" dirty="0"/>
              <a:t> represent the minimum MAC achievable</a:t>
            </a:r>
          </a:p>
          <a:p>
            <a:pPr algn="just">
              <a:lnSpc>
                <a:spcPct val="100000"/>
              </a:lnSpc>
              <a:spcBef>
                <a:spcPts val="0"/>
              </a:spcBef>
            </a:pPr>
            <a:endParaRPr lang="en-US" altLang="en-US" b="1" dirty="0"/>
          </a:p>
          <a:p>
            <a:pPr algn="just">
              <a:lnSpc>
                <a:spcPct val="100000"/>
              </a:lnSpc>
              <a:spcBef>
                <a:spcPts val="0"/>
              </a:spcBef>
            </a:pPr>
            <a:r>
              <a:rPr lang="en-US" altLang="en-US" b="1" dirty="0"/>
              <a:t>The aggregate level of emissions will be distributed among different sources in a way that equalizes MAC</a:t>
            </a:r>
          </a:p>
          <a:p>
            <a:pPr algn="just">
              <a:lnSpc>
                <a:spcPct val="100000"/>
              </a:lnSpc>
              <a:spcBef>
                <a:spcPts val="0"/>
              </a:spcBef>
            </a:pPr>
            <a:endParaRPr lang="en-US" altLang="en-US" b="1" dirty="0"/>
          </a:p>
          <a:p>
            <a:pPr algn="just" eaLnBrk="1" hangingPunct="1">
              <a:lnSpc>
                <a:spcPct val="100000"/>
              </a:lnSpc>
              <a:spcBef>
                <a:spcPts val="0"/>
              </a:spcBef>
            </a:pPr>
            <a:r>
              <a:rPr lang="en-US" altLang="en-US" b="1" dirty="0"/>
              <a:t>Under the </a:t>
            </a:r>
            <a:r>
              <a:rPr lang="en-US" altLang="en-US" b="1" dirty="0" err="1"/>
              <a:t>equimarginal</a:t>
            </a:r>
            <a:r>
              <a:rPr lang="en-US" altLang="en-US" b="1" dirty="0"/>
              <a:t> principle, abate the cheapest unit of pollution first, no matter which factory emits it</a:t>
            </a:r>
          </a:p>
          <a:p>
            <a:pPr eaLnBrk="1" hangingPunct="1"/>
            <a:endParaRPr lang="en-CA"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92894"/>
            <a:ext cx="9217024" cy="1325563"/>
          </a:xfrm>
        </p:spPr>
        <p:txBody>
          <a:bodyPr>
            <a:normAutofit/>
          </a:bodyPr>
          <a:lstStyle/>
          <a:p>
            <a:r>
              <a:rPr lang="en-US" sz="3200" dirty="0"/>
              <a:t>The Socially Efficient Level of Emissions</a:t>
            </a:r>
          </a:p>
        </p:txBody>
      </p:sp>
      <p:sp>
        <p:nvSpPr>
          <p:cNvPr id="3" name="Content Placeholder 2"/>
          <p:cNvSpPr>
            <a:spLocks noGrp="1"/>
          </p:cNvSpPr>
          <p:nvPr>
            <p:ph idx="1"/>
          </p:nvPr>
        </p:nvSpPr>
        <p:spPr>
          <a:xfrm>
            <a:off x="467544" y="908720"/>
            <a:ext cx="8424936" cy="1440160"/>
          </a:xfrm>
        </p:spPr>
        <p:txBody>
          <a:bodyPr>
            <a:normAutofit/>
          </a:bodyPr>
          <a:lstStyle/>
          <a:p>
            <a:pPr marL="0" indent="0" algn="just">
              <a:buNone/>
            </a:pPr>
            <a:r>
              <a:rPr lang="en-US" b="1" dirty="0"/>
              <a:t>The socially efficient level of emissions is found where the MAC and the MD functions are equated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1429"/>
            <a:ext cx="7886699" cy="441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35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67" y="0"/>
            <a:ext cx="7886700" cy="1325563"/>
          </a:xfrm>
        </p:spPr>
        <p:txBody>
          <a:bodyPr>
            <a:normAutofit/>
          </a:bodyPr>
          <a:lstStyle/>
          <a:p>
            <a:r>
              <a:rPr lang="en-US" sz="3200" dirty="0"/>
              <a:t>Proving Social Efficiency Yields the Lowest Social Cost</a:t>
            </a:r>
          </a:p>
        </p:txBody>
      </p:sp>
      <p:sp>
        <p:nvSpPr>
          <p:cNvPr id="3" name="Content Placeholder 2"/>
          <p:cNvSpPr>
            <a:spLocks noGrp="1"/>
          </p:cNvSpPr>
          <p:nvPr>
            <p:ph idx="1"/>
          </p:nvPr>
        </p:nvSpPr>
        <p:spPr>
          <a:xfrm>
            <a:off x="179512" y="1323070"/>
            <a:ext cx="8640960" cy="4680520"/>
          </a:xfrm>
        </p:spPr>
        <p:txBody>
          <a:bodyPr>
            <a:noAutofit/>
          </a:bodyPr>
          <a:lstStyle/>
          <a:p>
            <a:pPr algn="just">
              <a:lnSpc>
                <a:spcPct val="100000"/>
              </a:lnSpc>
              <a:spcBef>
                <a:spcPts val="0"/>
              </a:spcBef>
            </a:pPr>
            <a:r>
              <a:rPr lang="en-US" sz="2200" b="1" dirty="0"/>
              <a:t>Total social costs [the total costs of damages (area a) plus the total costs of abatement (area b)] are minimized at the level of emissions where MAC=MD (At 10 units of emissions)</a:t>
            </a:r>
          </a:p>
          <a:p>
            <a:pPr algn="just">
              <a:lnSpc>
                <a:spcPct val="100000"/>
              </a:lnSpc>
              <a:spcBef>
                <a:spcPts val="0"/>
              </a:spcBef>
            </a:pPr>
            <a:endParaRPr lang="en-US" sz="2200" b="1" dirty="0"/>
          </a:p>
          <a:p>
            <a:pPr algn="just">
              <a:lnSpc>
                <a:spcPct val="100000"/>
              </a:lnSpc>
              <a:spcBef>
                <a:spcPts val="0"/>
              </a:spcBef>
            </a:pPr>
            <a:r>
              <a:rPr lang="en-US" sz="2200" b="1" dirty="0"/>
              <a:t>If emissions levels are higher or lower than the efficient level, the sum of the total costs of damages plus the total costs of abatement is higher than at the efficient level</a:t>
            </a:r>
          </a:p>
          <a:p>
            <a:pPr algn="just">
              <a:lnSpc>
                <a:spcPct val="100000"/>
              </a:lnSpc>
              <a:spcBef>
                <a:spcPts val="0"/>
              </a:spcBef>
            </a:pPr>
            <a:endParaRPr lang="en-US" sz="2200" b="1" dirty="0"/>
          </a:p>
          <a:p>
            <a:pPr algn="just">
              <a:lnSpc>
                <a:spcPct val="100000"/>
              </a:lnSpc>
              <a:spcBef>
                <a:spcPts val="0"/>
              </a:spcBef>
            </a:pPr>
            <a:r>
              <a:rPr lang="en-US" sz="2200" b="1" dirty="0"/>
              <a:t>For example, at 15 units of emission, total social costs equal total damages (a + b + c).  There are no abatement costs at this point, but the damages to society are very high. Emissions that cause high damages can be abated at low cost, improving social welfare </a:t>
            </a:r>
          </a:p>
        </p:txBody>
      </p:sp>
    </p:spTree>
    <p:extLst>
      <p:ext uri="{BB962C8B-B14F-4D97-AF65-F5344CB8AC3E}">
        <p14:creationId xmlns:p14="http://schemas.microsoft.com/office/powerpoint/2010/main" val="161463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3"/>
          </a:xfrm>
        </p:spPr>
        <p:txBody>
          <a:bodyPr>
            <a:normAutofit/>
          </a:bodyPr>
          <a:lstStyle/>
          <a:p>
            <a:r>
              <a:rPr lang="en-US" altLang="en-US" sz="3200" b="1" dirty="0"/>
              <a:t>Impact Analysis</a:t>
            </a:r>
            <a:endParaRPr lang="zh-CN" altLang="en-US" sz="3200" b="1" dirty="0"/>
          </a:p>
        </p:txBody>
      </p:sp>
      <p:sp>
        <p:nvSpPr>
          <p:cNvPr id="3" name="内容占位符 2"/>
          <p:cNvSpPr>
            <a:spLocks noGrp="1"/>
          </p:cNvSpPr>
          <p:nvPr>
            <p:ph idx="1"/>
          </p:nvPr>
        </p:nvSpPr>
        <p:spPr>
          <a:xfrm>
            <a:off x="251520" y="1142235"/>
            <a:ext cx="8568952" cy="5095077"/>
          </a:xfrm>
        </p:spPr>
        <p:txBody>
          <a:bodyPr>
            <a:normAutofit fontScale="85000" lnSpcReduction="20000"/>
          </a:bodyPr>
          <a:lstStyle/>
          <a:p>
            <a:pPr algn="just">
              <a:lnSpc>
                <a:spcPct val="120000"/>
              </a:lnSpc>
              <a:spcBef>
                <a:spcPts val="0"/>
              </a:spcBef>
            </a:pPr>
            <a:r>
              <a:rPr lang="en-US" altLang="en-US" sz="2600" b="1" dirty="0"/>
              <a:t>An impact analysis attempts to quantify the consequences of various actions.</a:t>
            </a:r>
          </a:p>
          <a:p>
            <a:pPr lvl="1" algn="just">
              <a:lnSpc>
                <a:spcPct val="120000"/>
              </a:lnSpc>
              <a:spcBef>
                <a:spcPts val="0"/>
              </a:spcBef>
            </a:pPr>
            <a:r>
              <a:rPr lang="en-GB" altLang="en-US" sz="2600" b="1" dirty="0"/>
              <a:t>A pure impact analysis does not convert all consequences into a one-dimensional measure, such as dollars, to ensure comparability. </a:t>
            </a:r>
          </a:p>
          <a:p>
            <a:pPr lvl="1" algn="just">
              <a:lnSpc>
                <a:spcPct val="120000"/>
              </a:lnSpc>
              <a:spcBef>
                <a:spcPts val="0"/>
              </a:spcBef>
            </a:pPr>
            <a:r>
              <a:rPr lang="en-GB" altLang="en-US" sz="2600" b="1" dirty="0"/>
              <a:t>Also, impact analysis does not necessarily attempt to optimize. </a:t>
            </a:r>
          </a:p>
          <a:p>
            <a:pPr lvl="1" algn="just">
              <a:lnSpc>
                <a:spcPct val="120000"/>
              </a:lnSpc>
              <a:spcBef>
                <a:spcPts val="0"/>
              </a:spcBef>
            </a:pPr>
            <a:r>
              <a:rPr lang="en-GB" altLang="en-US" sz="2600" b="1" dirty="0"/>
              <a:t>Impact analysis places a large amount of relatively undigested information at the disposal of the policy-maker. </a:t>
            </a:r>
          </a:p>
          <a:p>
            <a:pPr lvl="1" algn="just">
              <a:lnSpc>
                <a:spcPct val="120000"/>
              </a:lnSpc>
              <a:spcBef>
                <a:spcPts val="0"/>
              </a:spcBef>
            </a:pPr>
            <a:endParaRPr lang="en-GB" altLang="en-US" sz="2600" b="1" dirty="0"/>
          </a:p>
          <a:p>
            <a:pPr algn="just">
              <a:lnSpc>
                <a:spcPct val="120000"/>
              </a:lnSpc>
              <a:spcBef>
                <a:spcPts val="0"/>
              </a:spcBef>
            </a:pPr>
            <a:r>
              <a:rPr lang="en-US" sz="2600" b="1" dirty="0"/>
              <a:t>Impact analysis is useful when the data needed for either a benefit-cost analysis or a cost-effectiveness analysis is unavailable. </a:t>
            </a:r>
            <a:endParaRPr lang="en-US" altLang="en-US" sz="2600" b="1" dirty="0"/>
          </a:p>
          <a:p>
            <a:endParaRPr lang="zh-CN" altLang="en-US" dirty="0"/>
          </a:p>
        </p:txBody>
      </p:sp>
    </p:spTree>
    <p:extLst>
      <p:ext uri="{BB962C8B-B14F-4D97-AF65-F5344CB8AC3E}">
        <p14:creationId xmlns:p14="http://schemas.microsoft.com/office/powerpoint/2010/main" val="788136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6" name="标题 1">
            <a:extLst>
              <a:ext uri="{FF2B5EF4-FFF2-40B4-BE49-F238E27FC236}">
                <a16:creationId xmlns:a16="http://schemas.microsoft.com/office/drawing/2014/main" id="{75390854-FECA-4B7A-9C59-E68DC14626A7}"/>
              </a:ext>
            </a:extLst>
          </p:cNvPr>
          <p:cNvSpPr txBox="1">
            <a:spLocks/>
          </p:cNvSpPr>
          <p:nvPr/>
        </p:nvSpPr>
        <p:spPr>
          <a:xfrm>
            <a:off x="628650" y="312887"/>
            <a:ext cx="7886700" cy="61560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rgbClr val="7030A0"/>
                </a:solidFill>
                <a:latin typeface="Bookman Old Style" panose="02050604050505020204" pitchFamily="18" charset="0"/>
                <a:ea typeface="+mj-ea"/>
                <a:cs typeface="+mj-cs"/>
              </a:defRPr>
            </a:lvl1pPr>
          </a:lstStyle>
          <a:p>
            <a:r>
              <a:rPr lang="en-US" altLang="en-US" sz="3200" dirty="0"/>
              <a:t>Future Uncertainty</a:t>
            </a:r>
            <a:endParaRPr lang="zh-CN" altLang="en-US" sz="3200" dirty="0"/>
          </a:p>
        </p:txBody>
      </p:sp>
      <p:sp>
        <p:nvSpPr>
          <p:cNvPr id="7" name="内容占位符 2">
            <a:extLst>
              <a:ext uri="{FF2B5EF4-FFF2-40B4-BE49-F238E27FC236}">
                <a16:creationId xmlns:a16="http://schemas.microsoft.com/office/drawing/2014/main" id="{417C3E3D-8E44-4EE6-9D53-40E76E1A8A87}"/>
              </a:ext>
            </a:extLst>
          </p:cNvPr>
          <p:cNvSpPr>
            <a:spLocks noGrp="1"/>
          </p:cNvSpPr>
          <p:nvPr>
            <p:ph idx="1"/>
          </p:nvPr>
        </p:nvSpPr>
        <p:spPr>
          <a:xfrm>
            <a:off x="287524" y="1052736"/>
            <a:ext cx="8568952" cy="5095077"/>
          </a:xfrm>
        </p:spPr>
        <p:txBody>
          <a:bodyPr>
            <a:noAutofit/>
          </a:bodyPr>
          <a:lstStyle/>
          <a:p>
            <a:pPr marL="0" indent="0" algn="just">
              <a:lnSpc>
                <a:spcPct val="100000"/>
              </a:lnSpc>
              <a:spcBef>
                <a:spcPts val="0"/>
              </a:spcBef>
              <a:buNone/>
            </a:pPr>
            <a:r>
              <a:rPr lang="en-US" altLang="en-US" b="1" dirty="0"/>
              <a:t>Uncertainty may exist when anticipating future values of benefits and costs.</a:t>
            </a:r>
          </a:p>
          <a:p>
            <a:pPr algn="just">
              <a:lnSpc>
                <a:spcPct val="100000"/>
              </a:lnSpc>
              <a:spcBef>
                <a:spcPts val="0"/>
              </a:spcBef>
            </a:pPr>
            <a:endParaRPr lang="en-US" altLang="en-US" b="1" dirty="0"/>
          </a:p>
          <a:p>
            <a:pPr algn="just">
              <a:lnSpc>
                <a:spcPct val="100000"/>
              </a:lnSpc>
              <a:spcBef>
                <a:spcPts val="0"/>
              </a:spcBef>
            </a:pPr>
            <a:r>
              <a:rPr lang="en-US" altLang="en-US" b="1" dirty="0"/>
              <a:t>For example we are uncertain when and where an earthquake may strike. Therefore it is hard to estimate how much we extra we should spend today to make buildings strong to withstand an earthquake that may or may not occur in our lifetimes</a:t>
            </a:r>
          </a:p>
          <a:p>
            <a:pPr algn="just">
              <a:lnSpc>
                <a:spcPct val="100000"/>
              </a:lnSpc>
              <a:spcBef>
                <a:spcPts val="0"/>
              </a:spcBef>
            </a:pPr>
            <a:endParaRPr lang="en-US" altLang="en-US" b="1" dirty="0"/>
          </a:p>
          <a:p>
            <a:pPr algn="just">
              <a:lnSpc>
                <a:spcPct val="100000"/>
              </a:lnSpc>
              <a:spcBef>
                <a:spcPts val="0"/>
              </a:spcBef>
            </a:pPr>
            <a:r>
              <a:rPr lang="en-US" altLang="en-US" b="1" dirty="0"/>
              <a:t>Probabilities can be created based on previous data or expert advice to help gauge the likelihood of future occurrences to better understand the risks involved. </a:t>
            </a:r>
          </a:p>
        </p:txBody>
      </p:sp>
    </p:spTree>
    <p:extLst>
      <p:ext uri="{BB962C8B-B14F-4D97-AF65-F5344CB8AC3E}">
        <p14:creationId xmlns:p14="http://schemas.microsoft.com/office/powerpoint/2010/main" val="2543969140"/>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6" name="标题 1">
            <a:extLst>
              <a:ext uri="{FF2B5EF4-FFF2-40B4-BE49-F238E27FC236}">
                <a16:creationId xmlns:a16="http://schemas.microsoft.com/office/drawing/2014/main" id="{75390854-FECA-4B7A-9C59-E68DC14626A7}"/>
              </a:ext>
            </a:extLst>
          </p:cNvPr>
          <p:cNvSpPr txBox="1">
            <a:spLocks/>
          </p:cNvSpPr>
          <p:nvPr/>
        </p:nvSpPr>
        <p:spPr>
          <a:xfrm>
            <a:off x="628650" y="312887"/>
            <a:ext cx="7886700" cy="61560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rgbClr val="7030A0"/>
                </a:solidFill>
                <a:latin typeface="Bookman Old Style" panose="02050604050505020204" pitchFamily="18" charset="0"/>
                <a:ea typeface="+mj-ea"/>
                <a:cs typeface="+mj-cs"/>
              </a:defRPr>
            </a:lvl1pPr>
          </a:lstStyle>
          <a:p>
            <a:r>
              <a:rPr lang="en-US" altLang="en-US" sz="3200" dirty="0"/>
              <a:t>Future Uncertainty</a:t>
            </a:r>
            <a:endParaRPr lang="zh-CN" altLang="en-US" sz="3200" dirty="0"/>
          </a:p>
        </p:txBody>
      </p:sp>
      <p:sp>
        <p:nvSpPr>
          <p:cNvPr id="7" name="内容占位符 2">
            <a:extLst>
              <a:ext uri="{FF2B5EF4-FFF2-40B4-BE49-F238E27FC236}">
                <a16:creationId xmlns:a16="http://schemas.microsoft.com/office/drawing/2014/main" id="{417C3E3D-8E44-4EE6-9D53-40E76E1A8A87}"/>
              </a:ext>
            </a:extLst>
          </p:cNvPr>
          <p:cNvSpPr>
            <a:spLocks noGrp="1"/>
          </p:cNvSpPr>
          <p:nvPr>
            <p:ph idx="1"/>
          </p:nvPr>
        </p:nvSpPr>
        <p:spPr>
          <a:xfrm>
            <a:off x="287524" y="1052736"/>
            <a:ext cx="8568952" cy="5095077"/>
          </a:xfrm>
        </p:spPr>
        <p:txBody>
          <a:bodyPr>
            <a:noAutofit/>
          </a:bodyPr>
          <a:lstStyle/>
          <a:p>
            <a:pPr marL="0" indent="0" algn="just">
              <a:lnSpc>
                <a:spcPct val="100000"/>
              </a:lnSpc>
              <a:spcBef>
                <a:spcPts val="0"/>
              </a:spcBef>
              <a:buNone/>
            </a:pPr>
            <a:r>
              <a:rPr lang="en-US" altLang="en-US" b="1" dirty="0"/>
              <a:t>Scenario Analysis</a:t>
            </a:r>
          </a:p>
          <a:p>
            <a:pPr algn="just">
              <a:lnSpc>
                <a:spcPct val="100000"/>
              </a:lnSpc>
              <a:spcBef>
                <a:spcPts val="0"/>
              </a:spcBef>
            </a:pPr>
            <a:endParaRPr lang="en-US" altLang="en-US" b="1" dirty="0"/>
          </a:p>
          <a:p>
            <a:pPr algn="just">
              <a:lnSpc>
                <a:spcPct val="100000"/>
              </a:lnSpc>
              <a:spcBef>
                <a:spcPts val="0"/>
              </a:spcBef>
            </a:pPr>
            <a:r>
              <a:rPr lang="en-US" altLang="en-US" b="1" dirty="0"/>
              <a:t>We may want to create future scenarios to address uncertainty</a:t>
            </a:r>
          </a:p>
          <a:p>
            <a:pPr algn="just">
              <a:lnSpc>
                <a:spcPct val="100000"/>
              </a:lnSpc>
              <a:spcBef>
                <a:spcPts val="0"/>
              </a:spcBef>
            </a:pPr>
            <a:endParaRPr lang="en-US" altLang="en-US" b="1" dirty="0"/>
          </a:p>
          <a:p>
            <a:pPr algn="just">
              <a:lnSpc>
                <a:spcPct val="100000"/>
              </a:lnSpc>
              <a:spcBef>
                <a:spcPts val="0"/>
              </a:spcBef>
            </a:pPr>
            <a:r>
              <a:rPr lang="en-US" altLang="en-US" b="1" dirty="0"/>
              <a:t>For example, calculating a benefit-cost analysis of reducing CO2 emissions to lessen the greenhouse effect requires estimations of future energy saving technologies. As a result, scenarios can be presented based on “slow,” “moderate,” or “fast” advancement rate. Economic Efficiency and equitable distribution of cost and benefits must be taken into account when government introduces programs and policies. </a:t>
            </a:r>
          </a:p>
        </p:txBody>
      </p:sp>
    </p:spTree>
    <p:extLst>
      <p:ext uri="{BB962C8B-B14F-4D97-AF65-F5344CB8AC3E}">
        <p14:creationId xmlns:p14="http://schemas.microsoft.com/office/powerpoint/2010/main" val="448421643"/>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C8267-225D-4939-B59E-B8139D344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640960" cy="6264696"/>
          </a:xfrm>
          <a:prstGeom prst="rect">
            <a:avLst/>
          </a:prstGeom>
        </p:spPr>
      </p:pic>
    </p:spTree>
    <p:extLst>
      <p:ext uri="{BB962C8B-B14F-4D97-AF65-F5344CB8AC3E}">
        <p14:creationId xmlns:p14="http://schemas.microsoft.com/office/powerpoint/2010/main" val="209028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18311"/>
            <a:ext cx="8784976" cy="759618"/>
          </a:xfrm>
        </p:spPr>
        <p:txBody>
          <a:bodyPr>
            <a:noAutofit/>
          </a:bodyPr>
          <a:lstStyle/>
          <a:p>
            <a:r>
              <a:rPr lang="en-US" altLang="en-US" sz="3200" b="1" dirty="0"/>
              <a:t>Normative Criteria for Decision Making</a:t>
            </a:r>
            <a:endParaRPr lang="zh-CN" altLang="en-US" sz="3200" dirty="0"/>
          </a:p>
        </p:txBody>
      </p:sp>
      <p:sp>
        <p:nvSpPr>
          <p:cNvPr id="3" name="内容占位符 2"/>
          <p:cNvSpPr>
            <a:spLocks noGrp="1"/>
          </p:cNvSpPr>
          <p:nvPr>
            <p:ph idx="1"/>
          </p:nvPr>
        </p:nvSpPr>
        <p:spPr>
          <a:xfrm>
            <a:off x="205722" y="833868"/>
            <a:ext cx="8758766" cy="1536357"/>
          </a:xfrm>
        </p:spPr>
        <p:txBody>
          <a:bodyPr>
            <a:normAutofit lnSpcReduction="10000"/>
          </a:bodyPr>
          <a:lstStyle/>
          <a:p>
            <a:pPr marL="0" indent="0" algn="just">
              <a:lnSpc>
                <a:spcPct val="100000"/>
              </a:lnSpc>
              <a:buNone/>
            </a:pPr>
            <a:r>
              <a:rPr lang="en-US" altLang="en-US" sz="2000" b="1" dirty="0"/>
              <a:t>Consider the net benefits from preserving a stretch of river. Let’s suppose that we are considering preserving a four-mile stretch of river and that the benefits and costs of that action are reflected in the figure below.  Should that stretch be preserved? Explain why or why not?</a:t>
            </a:r>
          </a:p>
          <a:p>
            <a:endParaRPr lang="zh-CN" altLang="en-US" dirty="0"/>
          </a:p>
        </p:txBody>
      </p:sp>
      <p:pic>
        <p:nvPicPr>
          <p:cNvPr id="4" name="Picture 1033" descr="fig03_01">
            <a:extLst>
              <a:ext uri="{FF2B5EF4-FFF2-40B4-BE49-F238E27FC236}">
                <a16:creationId xmlns:a16="http://schemas.microsoft.com/office/drawing/2014/main" id="{3F0D8CEC-EACB-44FA-9D37-193D1EEE6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12603"/>
            <a:ext cx="7848872" cy="404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2537B61-BC4F-4E2E-914A-316EDB19E244}"/>
              </a:ext>
            </a:extLst>
          </p:cNvPr>
          <p:cNvSpPr txBox="1"/>
          <p:nvPr/>
        </p:nvSpPr>
        <p:spPr>
          <a:xfrm flipH="1">
            <a:off x="5364088" y="4033716"/>
            <a:ext cx="3492386" cy="369332"/>
          </a:xfrm>
          <a:prstGeom prst="rect">
            <a:avLst/>
          </a:prstGeom>
          <a:noFill/>
        </p:spPr>
        <p:txBody>
          <a:bodyPr wrap="square" rtlCol="0">
            <a:spAutoFit/>
          </a:bodyPr>
          <a:lstStyle/>
          <a:p>
            <a:r>
              <a:rPr lang="en-US" b="1" dirty="0">
                <a:solidFill>
                  <a:srgbClr val="2B11EF"/>
                </a:solidFill>
              </a:rPr>
              <a:t>Compare 4 versus 5 versus 6 miles</a:t>
            </a:r>
          </a:p>
        </p:txBody>
      </p:sp>
    </p:spTree>
    <p:extLst>
      <p:ext uri="{BB962C8B-B14F-4D97-AF65-F5344CB8AC3E}">
        <p14:creationId xmlns:p14="http://schemas.microsoft.com/office/powerpoint/2010/main" val="264478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F0535-8BFA-424E-BC0F-4C9F01089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6"/>
            <a:ext cx="8136904" cy="5400600"/>
          </a:xfrm>
          <a:prstGeom prst="rect">
            <a:avLst/>
          </a:prstGeom>
        </p:spPr>
      </p:pic>
      <p:sp>
        <p:nvSpPr>
          <p:cNvPr id="4" name="标题 1">
            <a:extLst>
              <a:ext uri="{FF2B5EF4-FFF2-40B4-BE49-F238E27FC236}">
                <a16:creationId xmlns:a16="http://schemas.microsoft.com/office/drawing/2014/main" id="{9E7F1697-835D-4344-9F81-E8F5D94FBF47}"/>
              </a:ext>
            </a:extLst>
          </p:cNvPr>
          <p:cNvSpPr txBox="1">
            <a:spLocks/>
          </p:cNvSpPr>
          <p:nvPr/>
        </p:nvSpPr>
        <p:spPr>
          <a:xfrm>
            <a:off x="628650" y="312887"/>
            <a:ext cx="7886700" cy="61560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rgbClr val="7030A0"/>
                </a:solidFill>
                <a:latin typeface="Bookman Old Style" panose="02050604050505020204" pitchFamily="18" charset="0"/>
                <a:ea typeface="+mj-ea"/>
                <a:cs typeface="+mj-cs"/>
              </a:defRPr>
            </a:lvl1pPr>
          </a:lstStyle>
          <a:p>
            <a:r>
              <a:rPr lang="en-US" altLang="zh-CN" sz="3200" dirty="0"/>
              <a:t>Looking at Benefits</a:t>
            </a:r>
            <a:endParaRPr lang="zh-CN" altLang="en-US" sz="3200" dirty="0"/>
          </a:p>
        </p:txBody>
      </p:sp>
    </p:spTree>
    <p:extLst>
      <p:ext uri="{BB962C8B-B14F-4D97-AF65-F5344CB8AC3E}">
        <p14:creationId xmlns:p14="http://schemas.microsoft.com/office/powerpoint/2010/main" val="347904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065" y="188641"/>
            <a:ext cx="8623870" cy="648072"/>
          </a:xfrm>
        </p:spPr>
        <p:txBody>
          <a:bodyPr>
            <a:normAutofit/>
          </a:bodyPr>
          <a:lstStyle/>
          <a:p>
            <a:pPr algn="l"/>
            <a:r>
              <a:rPr lang="en-US" altLang="en-US" sz="3200" b="1" dirty="0"/>
              <a:t>Normative Criteria for Decision Making</a:t>
            </a:r>
            <a:endParaRPr lang="zh-CN" altLang="en-US" sz="3200" b="1" dirty="0"/>
          </a:p>
        </p:txBody>
      </p:sp>
      <p:sp>
        <p:nvSpPr>
          <p:cNvPr id="3" name="内容占位符 2"/>
          <p:cNvSpPr>
            <a:spLocks noGrp="1"/>
          </p:cNvSpPr>
          <p:nvPr>
            <p:ph idx="1"/>
          </p:nvPr>
        </p:nvSpPr>
        <p:spPr>
          <a:xfrm>
            <a:off x="266886" y="980728"/>
            <a:ext cx="8617049" cy="5472608"/>
          </a:xfrm>
        </p:spPr>
        <p:txBody>
          <a:bodyPr>
            <a:normAutofit fontScale="85000" lnSpcReduction="20000"/>
          </a:bodyPr>
          <a:lstStyle/>
          <a:p>
            <a:pPr algn="just">
              <a:lnSpc>
                <a:spcPct val="110000"/>
              </a:lnSpc>
            </a:pPr>
            <a:r>
              <a:rPr lang="en-US" altLang="en-US" sz="2600" b="1" dirty="0"/>
              <a:t>Finding the Optimal Outcome</a:t>
            </a:r>
          </a:p>
          <a:p>
            <a:pPr lvl="1" algn="just">
              <a:lnSpc>
                <a:spcPct val="110000"/>
              </a:lnSpc>
            </a:pPr>
            <a:r>
              <a:rPr lang="en-US" altLang="en-US" sz="2600" b="1" dirty="0"/>
              <a:t>Use benefit-cost analysis to identify ‘optimal’</a:t>
            </a:r>
          </a:p>
          <a:p>
            <a:pPr lvl="1" algn="just">
              <a:lnSpc>
                <a:spcPct val="110000"/>
              </a:lnSpc>
            </a:pPr>
            <a:r>
              <a:rPr lang="en-US" altLang="en-US" sz="2600" b="1" dirty="0"/>
              <a:t>Carry out normative analysis </a:t>
            </a:r>
          </a:p>
          <a:p>
            <a:pPr lvl="2" algn="just">
              <a:lnSpc>
                <a:spcPct val="110000"/>
              </a:lnSpc>
            </a:pPr>
            <a:r>
              <a:rPr lang="en-US" altLang="en-US" sz="2600" b="1" dirty="0"/>
              <a:t>Identify an optimal outcome</a:t>
            </a:r>
          </a:p>
          <a:p>
            <a:pPr lvl="2" algn="just">
              <a:lnSpc>
                <a:spcPct val="110000"/>
              </a:lnSpc>
            </a:pPr>
            <a:r>
              <a:rPr lang="en-US" altLang="en-US" sz="2600" b="1" dirty="0"/>
              <a:t>Discern the divergences between actual and optimal outcomes</a:t>
            </a:r>
          </a:p>
          <a:p>
            <a:pPr lvl="2" algn="just">
              <a:lnSpc>
                <a:spcPct val="110000"/>
              </a:lnSpc>
            </a:pPr>
            <a:r>
              <a:rPr lang="en-US" altLang="en-US" sz="2600" b="1" dirty="0"/>
              <a:t>Design appropriate policy solutions.</a:t>
            </a:r>
          </a:p>
          <a:p>
            <a:pPr lvl="1" algn="just">
              <a:lnSpc>
                <a:spcPct val="110000"/>
              </a:lnSpc>
            </a:pPr>
            <a:r>
              <a:rPr lang="en-US" altLang="en-US" sz="2600" b="1" dirty="0"/>
              <a:t>Examples include depleted fisheries, landfills, and waste.</a:t>
            </a:r>
            <a:endParaRPr lang="en-US" altLang="en-US" sz="2600" dirty="0"/>
          </a:p>
          <a:p>
            <a:pPr lvl="1" algn="just">
              <a:lnSpc>
                <a:spcPct val="110000"/>
              </a:lnSpc>
            </a:pPr>
            <a:endParaRPr lang="en-US" altLang="en-US" sz="2600" dirty="0"/>
          </a:p>
          <a:p>
            <a:pPr>
              <a:lnSpc>
                <a:spcPct val="110000"/>
              </a:lnSpc>
            </a:pPr>
            <a:r>
              <a:rPr lang="en-US" altLang="en-US" sz="2600" b="1" dirty="0"/>
              <a:t>Relating Optimality to Efficiency</a:t>
            </a:r>
          </a:p>
          <a:p>
            <a:pPr lvl="1">
              <a:lnSpc>
                <a:spcPct val="110000"/>
              </a:lnSpc>
            </a:pPr>
            <a:r>
              <a:rPr lang="en-US" altLang="en-US" sz="2600" b="1" dirty="0"/>
              <a:t>An allocation of resources is said to satisfy the static efficiency criterion if the economic surplus from the use of those resources is maximized by that allocation</a:t>
            </a:r>
            <a:r>
              <a:rPr lang="en-US" altLang="en-US" sz="2600" dirty="0"/>
              <a:t>.</a:t>
            </a:r>
          </a:p>
          <a:p>
            <a:pPr lvl="1" algn="just">
              <a:lnSpc>
                <a:spcPct val="90000"/>
              </a:lnSpc>
            </a:pPr>
            <a:endParaRPr lang="en-US" altLang="en-US" sz="2800" b="1" dirty="0"/>
          </a:p>
          <a:p>
            <a:endParaRPr lang="zh-CN" altLang="en-US" dirty="0"/>
          </a:p>
        </p:txBody>
      </p:sp>
    </p:spTree>
    <p:extLst>
      <p:ext uri="{BB962C8B-B14F-4D97-AF65-F5344CB8AC3E}">
        <p14:creationId xmlns:p14="http://schemas.microsoft.com/office/powerpoint/2010/main" val="350730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9036496" cy="1325563"/>
          </a:xfrm>
        </p:spPr>
        <p:txBody>
          <a:bodyPr>
            <a:normAutofit/>
          </a:bodyPr>
          <a:lstStyle/>
          <a:p>
            <a:r>
              <a:rPr lang="en-US" altLang="en-US" sz="3200" b="1" dirty="0"/>
              <a:t>Normative Criteria for Decision Making</a:t>
            </a:r>
            <a:endParaRPr lang="zh-CN" altLang="en-US" sz="3200" b="1" dirty="0"/>
          </a:p>
        </p:txBody>
      </p:sp>
      <p:sp>
        <p:nvSpPr>
          <p:cNvPr id="3" name="内容占位符 2"/>
          <p:cNvSpPr>
            <a:spLocks noGrp="1"/>
          </p:cNvSpPr>
          <p:nvPr>
            <p:ph idx="1"/>
          </p:nvPr>
        </p:nvSpPr>
        <p:spPr>
          <a:xfrm>
            <a:off x="107504" y="1442194"/>
            <a:ext cx="8613752" cy="4507085"/>
          </a:xfrm>
        </p:spPr>
        <p:txBody>
          <a:bodyPr>
            <a:normAutofit fontScale="92500" lnSpcReduction="10000"/>
          </a:bodyPr>
          <a:lstStyle/>
          <a:p>
            <a:pPr lvl="1" algn="just">
              <a:lnSpc>
                <a:spcPct val="110000"/>
              </a:lnSpc>
            </a:pPr>
            <a:r>
              <a:rPr lang="en-US" altLang="en-US" b="1" dirty="0"/>
              <a:t>First </a:t>
            </a:r>
            <a:r>
              <a:rPr lang="en-US" altLang="en-US" b="1" dirty="0" err="1"/>
              <a:t>Equimarginal</a:t>
            </a:r>
            <a:r>
              <a:rPr lang="en-US" altLang="en-US" b="1" dirty="0"/>
              <a:t> Principle (the “</a:t>
            </a:r>
            <a:r>
              <a:rPr lang="en-US" altLang="en-US" b="1" i="1" dirty="0"/>
              <a:t>Efficiency </a:t>
            </a:r>
            <a:r>
              <a:rPr lang="en-US" altLang="en-US" b="1" i="1" dirty="0" err="1"/>
              <a:t>Equimarginal</a:t>
            </a:r>
            <a:r>
              <a:rPr lang="en-US" altLang="en-US" b="1" i="1" dirty="0"/>
              <a:t> Principle</a:t>
            </a:r>
            <a:r>
              <a:rPr lang="en-US" altLang="en-US" b="1" dirty="0"/>
              <a:t>”): </a:t>
            </a:r>
          </a:p>
          <a:p>
            <a:pPr lvl="1" algn="just">
              <a:lnSpc>
                <a:spcPct val="110000"/>
              </a:lnSpc>
            </a:pPr>
            <a:endParaRPr lang="en-US" altLang="en-US" b="1" dirty="0"/>
          </a:p>
          <a:p>
            <a:pPr lvl="2" algn="just">
              <a:lnSpc>
                <a:spcPct val="110000"/>
              </a:lnSpc>
            </a:pPr>
            <a:r>
              <a:rPr lang="en-US" altLang="en-US" b="1" dirty="0"/>
              <a:t>Net benefits are maximized when the marginal benefits from an allocation equal the marginal costs.</a:t>
            </a:r>
          </a:p>
          <a:p>
            <a:pPr lvl="2" algn="just">
              <a:lnSpc>
                <a:spcPct val="110000"/>
              </a:lnSpc>
            </a:pPr>
            <a:endParaRPr lang="en-US" altLang="en-US" b="1" dirty="0"/>
          </a:p>
          <a:p>
            <a:pPr lvl="1" algn="just">
              <a:lnSpc>
                <a:spcPct val="110000"/>
              </a:lnSpc>
            </a:pPr>
            <a:r>
              <a:rPr lang="en-US" altLang="en-US" b="1" dirty="0"/>
              <a:t>Pareto optimality:  </a:t>
            </a:r>
          </a:p>
          <a:p>
            <a:pPr lvl="2" algn="just">
              <a:lnSpc>
                <a:spcPct val="110000"/>
              </a:lnSpc>
            </a:pPr>
            <a:r>
              <a:rPr lang="en-US" altLang="en-US" b="1" dirty="0"/>
              <a:t>Allocations are said to be Pareto optimal if no other feasible allocation could benefit at least one person without any deleterious effects on some other person.</a:t>
            </a:r>
          </a:p>
          <a:p>
            <a:endParaRPr lang="zh-CN" altLang="en-US" dirty="0"/>
          </a:p>
        </p:txBody>
      </p:sp>
    </p:spTree>
    <p:extLst>
      <p:ext uri="{BB962C8B-B14F-4D97-AF65-F5344CB8AC3E}">
        <p14:creationId xmlns:p14="http://schemas.microsoft.com/office/powerpoint/2010/main" val="236831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230C518-5CD9-42C9-8676-8137D2E4E980}"/>
              </a:ext>
            </a:extLst>
          </p:cNvPr>
          <p:cNvSpPr>
            <a:spLocks noGrp="1" noChangeArrowheads="1"/>
          </p:cNvSpPr>
          <p:nvPr>
            <p:ph type="title"/>
          </p:nvPr>
        </p:nvSpPr>
        <p:spPr>
          <a:xfrm>
            <a:off x="457200" y="136524"/>
            <a:ext cx="8001000" cy="731838"/>
          </a:xfrm>
        </p:spPr>
        <p:txBody>
          <a:bodyPr>
            <a:noAutofit/>
          </a:bodyPr>
          <a:lstStyle/>
          <a:p>
            <a:pPr algn="ctr" eaLnBrk="1" fontAlgn="auto" hangingPunct="1">
              <a:spcAft>
                <a:spcPts val="0"/>
              </a:spcAft>
              <a:defRPr/>
            </a:pPr>
            <a:r>
              <a:rPr lang="en-US" sz="3200" dirty="0"/>
              <a:t>Pareto Optimality Explained</a:t>
            </a:r>
            <a:endParaRPr lang="en-US" sz="3200" b="1" dirty="0"/>
          </a:p>
        </p:txBody>
      </p:sp>
      <p:sp>
        <p:nvSpPr>
          <p:cNvPr id="4099" name="Rectangle 3">
            <a:extLst>
              <a:ext uri="{FF2B5EF4-FFF2-40B4-BE49-F238E27FC236}">
                <a16:creationId xmlns:a16="http://schemas.microsoft.com/office/drawing/2014/main" id="{305BD3C2-CCF8-47A5-88BF-1EA9E15957AA}"/>
              </a:ext>
            </a:extLst>
          </p:cNvPr>
          <p:cNvSpPr>
            <a:spLocks noGrp="1" noChangeArrowheads="1"/>
          </p:cNvSpPr>
          <p:nvPr>
            <p:ph sz="quarter" idx="1"/>
          </p:nvPr>
        </p:nvSpPr>
        <p:spPr>
          <a:xfrm>
            <a:off x="308162" y="896674"/>
            <a:ext cx="8517331" cy="1861135"/>
          </a:xfrm>
        </p:spPr>
        <p:txBody>
          <a:bodyPr/>
          <a:lstStyle/>
          <a:p>
            <a:pPr marL="0" indent="0" algn="just" eaLnBrk="1" hangingPunct="1">
              <a:buNone/>
            </a:pPr>
            <a:r>
              <a:rPr lang="en-US" altLang="en-US" sz="2000" b="1" dirty="0"/>
              <a:t>Simple economy in which there are only two consumers—Ann and Bill— and two goods, food and clothing.</a:t>
            </a:r>
          </a:p>
          <a:p>
            <a:pPr lvl="1" algn="just" eaLnBrk="1" hangingPunct="1"/>
            <a:r>
              <a:rPr lang="en-US" altLang="en-US" sz="2000" b="1" i="1" dirty="0"/>
              <a:t>Allocation: </a:t>
            </a:r>
            <a:r>
              <a:rPr lang="en-US" altLang="en-US" sz="2000" b="1" dirty="0"/>
              <a:t>an assignment of these total amounts between Ann and Bill.</a:t>
            </a:r>
          </a:p>
          <a:p>
            <a:pPr lvl="1" algn="just" eaLnBrk="1" hangingPunct="1"/>
            <a:r>
              <a:rPr lang="en-US" altLang="en-US" sz="2000" b="1" i="1" dirty="0"/>
              <a:t>Initial endowments: t</a:t>
            </a:r>
            <a:r>
              <a:rPr lang="en-US" altLang="en-US" sz="2000" b="1" dirty="0"/>
              <a:t>he amounts of the two goods with which Ann and Bill begin each time period.</a:t>
            </a:r>
          </a:p>
          <a:p>
            <a:pPr eaLnBrk="1" hangingPunct="1"/>
            <a:endParaRPr lang="en-US" altLang="en-US" sz="1800" dirty="0"/>
          </a:p>
        </p:txBody>
      </p:sp>
      <p:sp>
        <p:nvSpPr>
          <p:cNvPr id="4100" name="Slide Number Placeholder 3">
            <a:extLst>
              <a:ext uri="{FF2B5EF4-FFF2-40B4-BE49-F238E27FC236}">
                <a16:creationId xmlns:a16="http://schemas.microsoft.com/office/drawing/2014/main" id="{DD67E3DD-11BB-4594-89E5-920AEAAEF86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fld id="{F25177A1-9FAB-4E53-B397-FB3D6F483DB3}" type="slidenum">
              <a:rPr lang="en-US" altLang="en-US" sz="1400">
                <a:solidFill>
                  <a:srgbClr val="FFFFFF"/>
                </a:solidFill>
                <a:latin typeface="Arial" panose="020B0604020202020204" pitchFamily="34" charset="0"/>
              </a:rPr>
              <a:pPr eaLnBrk="1" hangingPunct="1">
                <a:spcBef>
                  <a:spcPct val="0"/>
                </a:spcBef>
                <a:buClrTx/>
                <a:buSzTx/>
                <a:buFontTx/>
                <a:buNone/>
              </a:pPr>
              <a:t>7</a:t>
            </a:fld>
            <a:endParaRPr lang="en-US" altLang="en-US" sz="1400">
              <a:solidFill>
                <a:srgbClr val="FFFFFF"/>
              </a:solidFill>
              <a:latin typeface="Arial" panose="020B0604020202020204" pitchFamily="34" charset="0"/>
            </a:endParaRPr>
          </a:p>
        </p:txBody>
      </p:sp>
      <p:pic>
        <p:nvPicPr>
          <p:cNvPr id="5" name="Picture 9">
            <a:extLst>
              <a:ext uri="{FF2B5EF4-FFF2-40B4-BE49-F238E27FC236}">
                <a16:creationId xmlns:a16="http://schemas.microsoft.com/office/drawing/2014/main" id="{C7BE50E1-F3D8-463F-A69E-74960257E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57810"/>
            <a:ext cx="8219256" cy="365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C9A415A-1ACB-43A3-AA1C-75C4CB0A257E}"/>
              </a:ext>
            </a:extLst>
          </p:cNvPr>
          <p:cNvSpPr>
            <a:spLocks noGrp="1" noChangeArrowheads="1"/>
          </p:cNvSpPr>
          <p:nvPr>
            <p:ph type="title"/>
          </p:nvPr>
        </p:nvSpPr>
        <p:spPr>
          <a:xfrm>
            <a:off x="0" y="152400"/>
            <a:ext cx="9383960" cy="756320"/>
          </a:xfrm>
        </p:spPr>
        <p:txBody>
          <a:bodyPr>
            <a:noAutofit/>
          </a:bodyPr>
          <a:lstStyle/>
          <a:p>
            <a:pPr algn="ctr" eaLnBrk="1" fontAlgn="auto" hangingPunct="1">
              <a:spcAft>
                <a:spcPts val="0"/>
              </a:spcAft>
              <a:defRPr/>
            </a:pPr>
            <a:r>
              <a:rPr lang="en-US" sz="2400" b="1" dirty="0"/>
              <a:t>Edgeworth Exchange Box – Gains  from Exchange</a:t>
            </a:r>
          </a:p>
        </p:txBody>
      </p:sp>
      <p:sp>
        <p:nvSpPr>
          <p:cNvPr id="6147" name="Rectangle 3">
            <a:extLst>
              <a:ext uri="{FF2B5EF4-FFF2-40B4-BE49-F238E27FC236}">
                <a16:creationId xmlns:a16="http://schemas.microsoft.com/office/drawing/2014/main" id="{E41B79A8-15C9-41EF-A081-E7BFA4105244}"/>
              </a:ext>
            </a:extLst>
          </p:cNvPr>
          <p:cNvSpPr>
            <a:spLocks noGrp="1" noChangeArrowheads="1"/>
          </p:cNvSpPr>
          <p:nvPr>
            <p:ph sz="quarter" idx="1"/>
          </p:nvPr>
        </p:nvSpPr>
        <p:spPr>
          <a:xfrm>
            <a:off x="467544" y="764704"/>
            <a:ext cx="8208912" cy="4873625"/>
          </a:xfrm>
        </p:spPr>
        <p:txBody>
          <a:bodyPr/>
          <a:lstStyle/>
          <a:p>
            <a:pPr eaLnBrk="1" hangingPunct="1"/>
            <a:r>
              <a:rPr lang="en-US" altLang="en-US" sz="2000" b="1" i="1" dirty="0">
                <a:solidFill>
                  <a:srgbClr val="000000"/>
                </a:solidFill>
              </a:rPr>
              <a:t>Edgeworth exchange box:</a:t>
            </a:r>
            <a:r>
              <a:rPr lang="en-US" altLang="en-US" sz="2000" b="1" i="1" dirty="0"/>
              <a:t> </a:t>
            </a:r>
            <a:r>
              <a:rPr lang="en-US" altLang="en-US" sz="2000" dirty="0"/>
              <a:t>a diagram used to analyze the general equilibrium of an exchange economy.</a:t>
            </a:r>
          </a:p>
        </p:txBody>
      </p:sp>
      <p:sp>
        <p:nvSpPr>
          <p:cNvPr id="6148" name="Slide Number Placeholder 3">
            <a:extLst>
              <a:ext uri="{FF2B5EF4-FFF2-40B4-BE49-F238E27FC236}">
                <a16:creationId xmlns:a16="http://schemas.microsoft.com/office/drawing/2014/main" id="{67CE52B9-32B9-48C9-BB25-7EF5497DEB7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fld id="{B33124D0-DD7A-4FF1-8A76-F8FC8D2532D7}" type="slidenum">
              <a:rPr lang="en-US" altLang="en-US" sz="1400">
                <a:solidFill>
                  <a:srgbClr val="FFFFFF"/>
                </a:solidFill>
                <a:latin typeface="Arial" panose="020B0604020202020204" pitchFamily="34" charset="0"/>
              </a:rPr>
              <a:pPr eaLnBrk="1" hangingPunct="1">
                <a:spcBef>
                  <a:spcPct val="0"/>
                </a:spcBef>
                <a:buClrTx/>
                <a:buSzTx/>
                <a:buFontTx/>
                <a:buNone/>
              </a:pPr>
              <a:t>8</a:t>
            </a:fld>
            <a:endParaRPr lang="en-US" altLang="en-US" sz="1400">
              <a:solidFill>
                <a:srgbClr val="FFFFFF"/>
              </a:solidFill>
              <a:latin typeface="Arial" panose="020B0604020202020204" pitchFamily="34" charset="0"/>
            </a:endParaRPr>
          </a:p>
        </p:txBody>
      </p:sp>
      <p:pic>
        <p:nvPicPr>
          <p:cNvPr id="6149" name="Picture 7">
            <a:extLst>
              <a:ext uri="{FF2B5EF4-FFF2-40B4-BE49-F238E27FC236}">
                <a16:creationId xmlns:a16="http://schemas.microsoft.com/office/drawing/2014/main" id="{557402BE-CBA6-4876-963D-1F9997A8B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5144"/>
            <a:ext cx="8458200" cy="519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229118F-3993-4436-8688-1F073DF821C0}"/>
              </a:ext>
            </a:extLst>
          </p:cNvPr>
          <p:cNvSpPr>
            <a:spLocks noGrp="1" noChangeArrowheads="1"/>
          </p:cNvSpPr>
          <p:nvPr>
            <p:ph type="title"/>
          </p:nvPr>
        </p:nvSpPr>
        <p:spPr>
          <a:xfrm>
            <a:off x="152400" y="0"/>
            <a:ext cx="8382000" cy="838200"/>
          </a:xfrm>
        </p:spPr>
        <p:txBody>
          <a:bodyPr>
            <a:normAutofit/>
          </a:bodyPr>
          <a:lstStyle/>
          <a:p>
            <a:pPr algn="ctr" eaLnBrk="1" fontAlgn="auto" hangingPunct="1">
              <a:spcAft>
                <a:spcPts val="0"/>
              </a:spcAft>
              <a:defRPr/>
            </a:pPr>
            <a:r>
              <a:rPr lang="en-US" sz="3200" b="1" dirty="0"/>
              <a:t>Further Gains from Exchange</a:t>
            </a:r>
          </a:p>
        </p:txBody>
      </p:sp>
      <p:sp>
        <p:nvSpPr>
          <p:cNvPr id="7171" name="Slide Number Placeholder 3">
            <a:extLst>
              <a:ext uri="{FF2B5EF4-FFF2-40B4-BE49-F238E27FC236}">
                <a16:creationId xmlns:a16="http://schemas.microsoft.com/office/drawing/2014/main" id="{E18AC83F-245E-497B-9B72-93FAD234549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fld id="{F4DC1378-0DBD-4222-9D21-93AFE2180F73}" type="slidenum">
              <a:rPr lang="en-US" altLang="en-US" sz="1400">
                <a:solidFill>
                  <a:srgbClr val="FFFFFF"/>
                </a:solidFill>
                <a:latin typeface="Arial" panose="020B0604020202020204" pitchFamily="34" charset="0"/>
              </a:rPr>
              <a:pPr eaLnBrk="1" hangingPunct="1">
                <a:spcBef>
                  <a:spcPct val="0"/>
                </a:spcBef>
                <a:buClrTx/>
                <a:buSzTx/>
                <a:buFontTx/>
                <a:buNone/>
              </a:pPr>
              <a:t>9</a:t>
            </a:fld>
            <a:endParaRPr lang="en-US" altLang="en-US" sz="1400">
              <a:solidFill>
                <a:srgbClr val="FFFFFF"/>
              </a:solidFill>
              <a:latin typeface="Arial" panose="020B0604020202020204" pitchFamily="34" charset="0"/>
            </a:endParaRPr>
          </a:p>
        </p:txBody>
      </p:sp>
      <p:pic>
        <p:nvPicPr>
          <p:cNvPr id="7172" name="Picture 7">
            <a:extLst>
              <a:ext uri="{FF2B5EF4-FFF2-40B4-BE49-F238E27FC236}">
                <a16:creationId xmlns:a16="http://schemas.microsoft.com/office/drawing/2014/main" id="{E7B3989E-A7A4-489B-9AAC-B4509B70A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42" y="1020762"/>
            <a:ext cx="8125222" cy="551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1961</Words>
  <Application>Microsoft Office PowerPoint</Application>
  <PresentationFormat>On-screen Show (4:3)</PresentationFormat>
  <Paragraphs>213</Paragraphs>
  <Slides>40</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ＭＳ Ｐゴシック</vt:lpstr>
      <vt:lpstr>Arial</vt:lpstr>
      <vt:lpstr>Bookman Old Style</vt:lpstr>
      <vt:lpstr>Calibri</vt:lpstr>
      <vt:lpstr>Office Theme</vt:lpstr>
      <vt:lpstr>Equation</vt:lpstr>
      <vt:lpstr> Econ 275 – Environmental Economics  Chapter 3 Lecture- Evaluating Trade-Offs: Benefit-Cost Analysis and Other Decision-Making Metrics</vt:lpstr>
      <vt:lpstr>Normative Criteria for Decision Making</vt:lpstr>
      <vt:lpstr>Normative Criteria for Decision Making</vt:lpstr>
      <vt:lpstr>Normative Criteria for Decision Making</vt:lpstr>
      <vt:lpstr>Normative Criteria for Decision Making</vt:lpstr>
      <vt:lpstr>Normative Criteria for Decision Making</vt:lpstr>
      <vt:lpstr>Pareto Optimality Explained</vt:lpstr>
      <vt:lpstr>Edgeworth Exchange Box – Gains  from Exchange</vt:lpstr>
      <vt:lpstr>Further Gains from Exchange</vt:lpstr>
      <vt:lpstr>A Pareto-Optimal Allocation</vt:lpstr>
      <vt:lpstr>Back to Normative Criteria for  Decision Making</vt:lpstr>
      <vt:lpstr>Normative Criteria for Decision Making</vt:lpstr>
      <vt:lpstr>Demonstrating Present Value Calculations</vt:lpstr>
      <vt:lpstr>Normative Criteria for Decision Making</vt:lpstr>
      <vt:lpstr>Applying the Concepts</vt:lpstr>
      <vt:lpstr>PowerPoint Presentation</vt:lpstr>
      <vt:lpstr>PowerPoint Presentation</vt:lpstr>
      <vt:lpstr>Summary Comparison of Benefits and Costs from the Clean Air Act 1990–2020 (Estimates in Million 2006$)</vt:lpstr>
      <vt:lpstr>PowerPoint Presentation</vt:lpstr>
      <vt:lpstr>Applying the Concepts</vt:lpstr>
      <vt:lpstr>Applying the Concepts</vt:lpstr>
      <vt:lpstr>Applying the Concepts</vt:lpstr>
      <vt:lpstr>Applying the Concepts</vt:lpstr>
      <vt:lpstr>Divergence of Social and Private Discount Rates</vt:lpstr>
      <vt:lpstr>Cost-Effective Analysis</vt:lpstr>
      <vt:lpstr>Pollution Damages</vt:lpstr>
      <vt:lpstr>Marginal Damages: Explain Why?</vt:lpstr>
      <vt:lpstr>Representative Marginal Damage Functions</vt:lpstr>
      <vt:lpstr>Marginal versus Total Damages</vt:lpstr>
      <vt:lpstr>Abatement Costs</vt:lpstr>
      <vt:lpstr>Marginal versus Total Abatement Costs</vt:lpstr>
      <vt:lpstr>Equimarginal Principle</vt:lpstr>
      <vt:lpstr>Equimarginal Principle</vt:lpstr>
      <vt:lpstr>The Socially Efficient Level of Emissions</vt:lpstr>
      <vt:lpstr>Proving Social Efficiency Yields the Lowest Social Cost</vt:lpstr>
      <vt:lpstr>Impact 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275 – Environmental Economics  Chapter 3 Lecture- Evaluating Trade-Offs: Benefit-Cost Analysis and Other Decision-Making Metrics</dc:title>
  <dc:creator>Dennis Charles McCornac</dc:creator>
  <cp:lastModifiedBy>Dennis Charles McCornac</cp:lastModifiedBy>
  <cp:revision>4</cp:revision>
  <dcterms:modified xsi:type="dcterms:W3CDTF">2026-03-22T08:31:44Z</dcterms:modified>
</cp:coreProperties>
</file>