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4"/>
  </p:notesMasterIdLst>
  <p:handoutMasterIdLst>
    <p:handoutMasterId r:id="rId35"/>
  </p:handoutMasterIdLst>
  <p:sldIdLst>
    <p:sldId id="381" r:id="rId2"/>
    <p:sldId id="258" r:id="rId3"/>
    <p:sldId id="382" r:id="rId4"/>
    <p:sldId id="260" r:id="rId5"/>
    <p:sldId id="259" r:id="rId6"/>
    <p:sldId id="261" r:id="rId7"/>
    <p:sldId id="263" r:id="rId8"/>
    <p:sldId id="264" r:id="rId9"/>
    <p:sldId id="265" r:id="rId10"/>
    <p:sldId id="283" r:id="rId11"/>
    <p:sldId id="266" r:id="rId12"/>
    <p:sldId id="267" r:id="rId13"/>
    <p:sldId id="268" r:id="rId14"/>
    <p:sldId id="392" r:id="rId15"/>
    <p:sldId id="270" r:id="rId16"/>
    <p:sldId id="271" r:id="rId17"/>
    <p:sldId id="273" r:id="rId18"/>
    <p:sldId id="274" r:id="rId19"/>
    <p:sldId id="275" r:id="rId20"/>
    <p:sldId id="276" r:id="rId21"/>
    <p:sldId id="277" r:id="rId22"/>
    <p:sldId id="278" r:id="rId23"/>
    <p:sldId id="279" r:id="rId24"/>
    <p:sldId id="383" r:id="rId25"/>
    <p:sldId id="384" r:id="rId26"/>
    <p:sldId id="385" r:id="rId27"/>
    <p:sldId id="262" r:id="rId28"/>
    <p:sldId id="386" r:id="rId29"/>
    <p:sldId id="387" r:id="rId30"/>
    <p:sldId id="388" r:id="rId31"/>
    <p:sldId id="389" r:id="rId32"/>
    <p:sldId id="3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2B11EF"/>
    <a:srgbClr val="E5FAFF"/>
    <a:srgbClr val="D9F8FF"/>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3145" autoAdjust="0"/>
  </p:normalViewPr>
  <p:slideViewPr>
    <p:cSldViewPr>
      <p:cViewPr varScale="1">
        <p:scale>
          <a:sx n="70" d="100"/>
          <a:sy n="70" d="100"/>
        </p:scale>
        <p:origin x="1819"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504"/>
    </p:cViewPr>
  </p:sorterViewPr>
  <p:notesViewPr>
    <p:cSldViewPr>
      <p:cViewPr varScale="1">
        <p:scale>
          <a:sx n="44" d="100"/>
          <a:sy n="44" d="100"/>
        </p:scale>
        <p:origin x="2844" y="2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206642" y="102858"/>
            <a:ext cx="6444716" cy="585356"/>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cs typeface="Calibri" panose="020F0502020204030204" pitchFamily="34" charset="0"/>
              </a:rPr>
              <a:t>Chapter 20 Lecture - The Quest for Sustainable Development</a:t>
            </a:r>
          </a:p>
          <a:p>
            <a:pPr algn="ctr"/>
            <a:r>
              <a:rPr lang="en-US" b="1" dirty="0">
                <a:latin typeface="Bookman Old Style" panose="02050604050505020204" pitchFamily="18" charset="0"/>
              </a:rPr>
              <a:t>Chapter 21 Lecture - Visions of the Future Revisited</a:t>
            </a:r>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6/22/2022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2022/6/22</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2022/6/22</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2022/6/22</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2022/6/22</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2022/6/22</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5000">
              <a:schemeClr val="bg1"/>
            </a:gs>
            <a:gs pos="100000">
              <a:srgbClr val="2B11EF"/>
            </a:gs>
            <a:gs pos="100000">
              <a:srgbClr val="2B11EF"/>
            </a:gs>
            <a:gs pos="99000">
              <a:srgbClr val="2B11EF"/>
            </a:gs>
            <a:gs pos="98000">
              <a:srgbClr val="2B11E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2022/6/22</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Lst>
  <p:txStyles>
    <p:titleStyle>
      <a:lvl1pPr algn="ctr" defTabSz="685800" rtl="0" eaLnBrk="1" latinLnBrk="0" hangingPunct="1">
        <a:lnSpc>
          <a:spcPct val="90000"/>
        </a:lnSpc>
        <a:spcBef>
          <a:spcPct val="0"/>
        </a:spcBef>
        <a:buNone/>
        <a:defRPr sz="3600" b="1" kern="1200">
          <a:solidFill>
            <a:srgbClr val="0066FF"/>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360.yale.edu/feature/point_the_case_for_a_legal_ivory_trade_it_could_help_stop_the_slaughter/2814/" TargetMode="External"/><Relationship Id="rId2" Type="http://schemas.openxmlformats.org/officeDocument/2006/relationships/hyperlink" Target="http://e360.yale.edu/feature/counterpoint_the_case_against_a_legal_ivory_trade_it_will_lead_to_more_killing_of_elephants/281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ustainwellbeing.net/gpi.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ophi.org.uk/policy/national-policy/gross-national-happiness-index/" TargetMode="External"/><Relationship Id="rId2" Type="http://schemas.openxmlformats.org/officeDocument/2006/relationships/hyperlink" Target="http://hdr.undp.org/en/content/human-development-index-hd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5516" y="161390"/>
            <a:ext cx="8784976" cy="1611426"/>
          </a:xfrm>
        </p:spPr>
        <p:txBody>
          <a:bodyPr>
            <a:normAutofit fontScale="90000"/>
          </a:bodyPr>
          <a:lstStyle/>
          <a:p>
            <a:r>
              <a:rPr lang="en-US" altLang="en-US" sz="3100" dirty="0">
                <a:ea typeface="ＭＳ Ｐゴシック" pitchFamily="1" charset="-128"/>
              </a:rPr>
              <a:t>Econ 275 – Environmental Economics</a:t>
            </a:r>
            <a:br>
              <a:rPr lang="en-US" altLang="en-US" sz="3100" dirty="0">
                <a:ea typeface="ＭＳ Ｐゴシック" pitchFamily="1" charset="-128"/>
              </a:rPr>
            </a:br>
            <a:br>
              <a:rPr lang="en-US" altLang="en-US" sz="3100" dirty="0">
                <a:ea typeface="ＭＳ Ｐゴシック" pitchFamily="1" charset="-128"/>
              </a:rPr>
            </a:br>
            <a:r>
              <a:rPr lang="en-US" altLang="en-US" sz="3100" dirty="0">
                <a:cs typeface="Calibri" panose="020F0502020204030204" pitchFamily="34" charset="0"/>
              </a:rPr>
              <a:t>Chapter 20 Lecture - </a:t>
            </a:r>
            <a:r>
              <a:rPr lang="en-US" altLang="en-US" sz="3200" dirty="0"/>
              <a:t>The Quest for Sustainable Development </a:t>
            </a:r>
            <a:endParaRPr lang="zh-CN" altLang="en-US" sz="3100" dirty="0">
              <a:cs typeface="Calibri" panose="020F0502020204030204" pitchFamily="34" charset="0"/>
            </a:endParaRPr>
          </a:p>
        </p:txBody>
      </p:sp>
      <p:pic>
        <p:nvPicPr>
          <p:cNvPr id="10" name="Picture 9">
            <a:extLst>
              <a:ext uri="{FF2B5EF4-FFF2-40B4-BE49-F238E27FC236}">
                <a16:creationId xmlns:a16="http://schemas.microsoft.com/office/drawing/2014/main" id="{E9F8279D-EED8-472A-9AF0-F4A7ABF94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29" y="1772816"/>
            <a:ext cx="8591828" cy="4916496"/>
          </a:xfrm>
          <a:prstGeom prst="rect">
            <a:avLst/>
          </a:prstGeom>
        </p:spPr>
      </p:pic>
    </p:spTree>
    <p:extLst>
      <p:ext uri="{BB962C8B-B14F-4D97-AF65-F5344CB8AC3E}">
        <p14:creationId xmlns:p14="http://schemas.microsoft.com/office/powerpoint/2010/main" val="396316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88640"/>
            <a:ext cx="8784976" cy="6264696"/>
          </a:xfrm>
          <a:ln w="38100">
            <a:solidFill>
              <a:srgbClr val="00B0F0"/>
            </a:solidFill>
          </a:ln>
        </p:spPr>
        <p:txBody>
          <a:bodyPr>
            <a:noAutofit/>
          </a:bodyPr>
          <a:lstStyle/>
          <a:p>
            <a:pPr marL="0" indent="0" eaLnBrk="0" hangingPunct="0">
              <a:spcAft>
                <a:spcPts val="600"/>
              </a:spcAft>
              <a:buNone/>
            </a:pPr>
            <a:r>
              <a:rPr lang="en-US" sz="1400" b="1" dirty="0"/>
              <a:t>Would the Protection of Elephant Populations be Enhanced or Diminished by Allowing Limited International Trade in Ivory?</a:t>
            </a:r>
          </a:p>
          <a:p>
            <a:pPr marL="0" indent="0" eaLnBrk="0" hangingPunct="0">
              <a:buNone/>
            </a:pPr>
            <a:r>
              <a:rPr lang="en-US" sz="1350" b="1" dirty="0"/>
              <a:t>Since elephant populations were being endangered by poaching and other illegal activities, in 1990 a cross-border ivory ban was imposed by CITES (the Convention on International Trade in Endangered Species). It has not been sufficient since Central Africa has lost 64% of its elephants in a decade.</a:t>
            </a:r>
          </a:p>
          <a:p>
            <a:pPr marL="0" indent="0" eaLnBrk="0" hangingPunct="0">
              <a:buNone/>
            </a:pPr>
            <a:r>
              <a:rPr lang="en-US" sz="1350" b="1" dirty="0"/>
              <a:t>One proposed change suggests allowing trade in ivory from stockpiled ivory. Since no elephants are harmed in its collection, CITES considers this stockpiled ivory legal to hold, along with the ivory from elephants shot for justifiable management reasons (such as controlling problem animals). This management source contributes roughly a similar amount a year to African stockpiles. The proposed trade would be based on regular auctions of legal ivory from African countries that have stable elephant populations and are motivated enough to organize credible recovery and stockpiling systems. The proceeds would then be used to bolster unfunded elephant conservation programs. Buying countries would be limited to those that have transparent enforcement and are equally motivated to prevent illicit trafficking. CITES could revoke a country’s selling or buying status at any time.</a:t>
            </a:r>
          </a:p>
          <a:p>
            <a:pPr marL="0" indent="0" eaLnBrk="0" hangingPunct="0">
              <a:buNone/>
            </a:pPr>
            <a:r>
              <a:rPr lang="en-US" sz="1350" b="1" dirty="0"/>
              <a:t>Opponents maintain that the assumption that the ivory collected from Africa’s elephant populations through natural mortality and sustainable management practices can supply enough to satisfy demand is naïve. They note the majority of African countries with elephant populations oppose the trade in ivory. If legal supply is based on supply from a handful of countries that support trade, the populations in countries that oppose trade will continue to be targeted and the illegal market will continue to thrive.</a:t>
            </a:r>
          </a:p>
          <a:p>
            <a:pPr marL="0" indent="0" eaLnBrk="0" hangingPunct="0">
              <a:buNone/>
            </a:pPr>
            <a:r>
              <a:rPr lang="en-US" sz="1350" b="1" dirty="0"/>
              <a:t>They further suggest that distinguishing between legal and illegal ivory trade is too difficult to manage as demonstrated by the fact that existing permitting and regulation systems clearly do not work. Opponents also argue that what’s needed is not reopening a limited ivory market, but better regulation and enforcement of the existing ban.</a:t>
            </a:r>
          </a:p>
          <a:p>
            <a:pPr marL="0" indent="0" eaLnBrk="0" hangingPunct="0">
              <a:buNone/>
            </a:pPr>
            <a:r>
              <a:rPr lang="en-US" sz="1350" b="1" dirty="0"/>
              <a:t>If you were on the CITES governing Board, how would you vote?</a:t>
            </a:r>
          </a:p>
          <a:p>
            <a:pPr marL="0" indent="0" eaLnBrk="0" hangingPunct="0">
              <a:buNone/>
            </a:pPr>
            <a:r>
              <a:rPr lang="en-US" sz="1000" i="1" dirty="0"/>
              <a:t>Sources: Brad Scriber, “100,000 Elephants Killed by Poachers in Just Three Years, Landmark Analysis Finds” </a:t>
            </a:r>
            <a:r>
              <a:rPr lang="en-US" sz="1000" i="1" u="sng" dirty="0"/>
              <a:t>National Geographic (August 18,2014); http://news.nationalgeographic.com/news/2014/08/140818-elephants-africa-poaching-cites-census/ ; </a:t>
            </a:r>
            <a:r>
              <a:rPr lang="en-US" sz="1000" i="1" dirty="0"/>
              <a:t>Mary Rice, “The Case Against a Legal Ivory Trade: It Will Lead to More Killing of Elephants” </a:t>
            </a:r>
            <a:r>
              <a:rPr lang="en-US" sz="1000" i="1" u="sng" dirty="0"/>
              <a:t>Environment 360</a:t>
            </a:r>
            <a:r>
              <a:rPr lang="en-US" sz="1000" i="1" dirty="0"/>
              <a:t>  (13 October 2014) ; </a:t>
            </a:r>
            <a:r>
              <a:rPr lang="en-US" sz="1000" i="1" u="sng" dirty="0">
                <a:hlinkClick r:id="rId2"/>
              </a:rPr>
              <a:t>http://e360.yale.edu/feature/counterpoint_the_case_against_a_legal_ivory_trade_it_will_lead_to_more_killing_of_elephants/2815/</a:t>
            </a:r>
            <a:r>
              <a:rPr lang="en-US" sz="1000" i="1" dirty="0"/>
              <a:t>; John Frederick Walker, “The Case for a Legal Ivory Trade: It Could Help Stop the Slaughter” </a:t>
            </a:r>
            <a:r>
              <a:rPr lang="en-US" sz="1000" i="1" u="sng" dirty="0"/>
              <a:t>Environment 360</a:t>
            </a:r>
            <a:r>
              <a:rPr lang="en-US" sz="1000" i="1" dirty="0"/>
              <a:t>  (13 October 2014) ; </a:t>
            </a:r>
            <a:r>
              <a:rPr lang="en-US" sz="1000" i="1" u="sng" dirty="0">
                <a:hlinkClick r:id="rId3"/>
              </a:rPr>
              <a:t>http://e360.yale.edu/feature/point_the_case_for_a_legal_ivory_trade_it_could_help_stop_the_slaughter/2814/</a:t>
            </a:r>
            <a:endParaRPr lang="en-US" sz="1000" i="1" dirty="0"/>
          </a:p>
        </p:txBody>
      </p:sp>
    </p:spTree>
    <p:extLst>
      <p:ext uri="{BB962C8B-B14F-4D97-AF65-F5344CB8AC3E}">
        <p14:creationId xmlns:p14="http://schemas.microsoft.com/office/powerpoint/2010/main" val="212468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32656"/>
            <a:ext cx="7886700" cy="687610"/>
          </a:xfrm>
        </p:spPr>
        <p:txBody>
          <a:bodyPr>
            <a:normAutofit/>
          </a:bodyPr>
          <a:lstStyle/>
          <a:p>
            <a:r>
              <a:rPr lang="en-US" altLang="en-US" sz="3200" b="1" dirty="0"/>
              <a:t>Sustainability of Development</a:t>
            </a:r>
            <a:endParaRPr lang="zh-CN" altLang="en-US" sz="3200" dirty="0"/>
          </a:p>
        </p:txBody>
      </p:sp>
      <p:sp>
        <p:nvSpPr>
          <p:cNvPr id="3" name="内容占位符 2"/>
          <p:cNvSpPr>
            <a:spLocks noGrp="1"/>
          </p:cNvSpPr>
          <p:nvPr>
            <p:ph idx="1"/>
          </p:nvPr>
        </p:nvSpPr>
        <p:spPr>
          <a:xfrm>
            <a:off x="0" y="1340768"/>
            <a:ext cx="8712968" cy="4752528"/>
          </a:xfrm>
        </p:spPr>
        <p:txBody>
          <a:bodyPr>
            <a:normAutofit fontScale="92500" lnSpcReduction="10000"/>
          </a:bodyPr>
          <a:lstStyle/>
          <a:p>
            <a:pPr marL="342900" lvl="1" indent="0" algn="just">
              <a:buNone/>
            </a:pPr>
            <a:r>
              <a:rPr lang="en-US" altLang="en-US" b="1" dirty="0"/>
              <a:t>Pollution Havens and the Race to the Bottom</a:t>
            </a:r>
          </a:p>
          <a:p>
            <a:pPr lvl="1" algn="just"/>
            <a:endParaRPr lang="en-US" altLang="en-US" b="1" dirty="0"/>
          </a:p>
          <a:p>
            <a:pPr lvl="2" algn="just"/>
            <a:r>
              <a:rPr lang="en-US" altLang="en-US" b="1" dirty="0"/>
              <a:t>“Pollution Havens” suggest that free trade can produce pollution hotspots if strict environmental regulations in one country encourage domestic production facilities to move to countries with less strict regulations.</a:t>
            </a:r>
          </a:p>
          <a:p>
            <a:pPr lvl="2" algn="just"/>
            <a:endParaRPr lang="en-US" altLang="en-US" b="1" dirty="0"/>
          </a:p>
          <a:p>
            <a:pPr lvl="2" algn="just"/>
            <a:r>
              <a:rPr lang="en-US" altLang="en-US" b="1" dirty="0"/>
              <a:t>Pollution levels in the havens can change due to the composition effect, the technique effect, and the scale effect. </a:t>
            </a:r>
          </a:p>
          <a:p>
            <a:pPr lvl="2" algn="just"/>
            <a:endParaRPr lang="en-US" altLang="en-US" b="1" dirty="0"/>
          </a:p>
          <a:p>
            <a:pPr lvl="2" algn="just"/>
            <a:r>
              <a:rPr lang="en-US" altLang="en-US" b="1" dirty="0"/>
              <a:t>Studies of this hypothesis have found little evidence to support it. Pollution control costs are a small portion of total production costs.</a:t>
            </a:r>
          </a:p>
          <a:p>
            <a:endParaRPr lang="zh-CN" altLang="en-US" dirty="0"/>
          </a:p>
        </p:txBody>
      </p:sp>
    </p:spTree>
    <p:extLst>
      <p:ext uri="{BB962C8B-B14F-4D97-AF65-F5344CB8AC3E}">
        <p14:creationId xmlns:p14="http://schemas.microsoft.com/office/powerpoint/2010/main" val="1011342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0638" y="153191"/>
            <a:ext cx="7886700" cy="1325563"/>
          </a:xfrm>
        </p:spPr>
        <p:txBody>
          <a:bodyPr>
            <a:normAutofit/>
          </a:bodyPr>
          <a:lstStyle/>
          <a:p>
            <a:r>
              <a:rPr lang="en-US" altLang="en-US" sz="3200" dirty="0"/>
              <a:t>Sustainability of Development</a:t>
            </a:r>
            <a:endParaRPr lang="zh-CN" altLang="en-US" sz="3200" dirty="0"/>
          </a:p>
        </p:txBody>
      </p:sp>
      <p:sp>
        <p:nvSpPr>
          <p:cNvPr id="3" name="内容占位符 2"/>
          <p:cNvSpPr>
            <a:spLocks noGrp="1"/>
          </p:cNvSpPr>
          <p:nvPr>
            <p:ph idx="1"/>
          </p:nvPr>
        </p:nvSpPr>
        <p:spPr>
          <a:xfrm>
            <a:off x="189662" y="1628800"/>
            <a:ext cx="8424936" cy="4351338"/>
          </a:xfrm>
        </p:spPr>
        <p:txBody>
          <a:bodyPr/>
          <a:lstStyle/>
          <a:p>
            <a:pPr marL="342900" lvl="1" indent="0" algn="just">
              <a:buNone/>
            </a:pPr>
            <a:r>
              <a:rPr lang="en-US" altLang="en-US" b="1" dirty="0"/>
              <a:t>The Porter “Induced Innovation” Hypothesis</a:t>
            </a:r>
          </a:p>
          <a:p>
            <a:pPr lvl="1" algn="just"/>
            <a:endParaRPr lang="en-US" altLang="en-US" b="1" dirty="0"/>
          </a:p>
          <a:p>
            <a:pPr lvl="2" algn="just"/>
            <a:r>
              <a:rPr lang="en-US" altLang="en-US" b="1" dirty="0"/>
              <a:t>The Porter hypothesis suggests that firms in areas with the most stringent regulations will be at a competitive advantage. </a:t>
            </a:r>
          </a:p>
          <a:p>
            <a:pPr lvl="2" algn="just"/>
            <a:endParaRPr lang="en-US" altLang="en-US" b="1" dirty="0"/>
          </a:p>
          <a:p>
            <a:pPr lvl="2" algn="just"/>
            <a:r>
              <a:rPr lang="en-US" altLang="en-US" b="1" dirty="0"/>
              <a:t>Strict environmental regulations encourage firms to innovate. Innovations make firms more competitive. </a:t>
            </a:r>
          </a:p>
          <a:p>
            <a:endParaRPr lang="zh-CN" altLang="en-US" dirty="0"/>
          </a:p>
        </p:txBody>
      </p:sp>
    </p:spTree>
    <p:extLst>
      <p:ext uri="{BB962C8B-B14F-4D97-AF65-F5344CB8AC3E}">
        <p14:creationId xmlns:p14="http://schemas.microsoft.com/office/powerpoint/2010/main" val="175779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831626"/>
          </a:xfrm>
        </p:spPr>
        <p:txBody>
          <a:bodyPr>
            <a:normAutofit/>
          </a:bodyPr>
          <a:lstStyle/>
          <a:p>
            <a:r>
              <a:rPr lang="en-US" altLang="en-US" sz="3200" dirty="0"/>
              <a:t>Sustainability of Development</a:t>
            </a:r>
            <a:endParaRPr lang="zh-CN" altLang="en-US" sz="3200" dirty="0"/>
          </a:p>
        </p:txBody>
      </p:sp>
      <p:sp>
        <p:nvSpPr>
          <p:cNvPr id="3" name="内容占位符 2"/>
          <p:cNvSpPr>
            <a:spLocks noGrp="1"/>
          </p:cNvSpPr>
          <p:nvPr>
            <p:ph idx="1"/>
          </p:nvPr>
        </p:nvSpPr>
        <p:spPr>
          <a:xfrm>
            <a:off x="3962" y="1484784"/>
            <a:ext cx="8744502" cy="4680520"/>
          </a:xfrm>
        </p:spPr>
        <p:txBody>
          <a:bodyPr>
            <a:normAutofit fontScale="92500" lnSpcReduction="10000"/>
          </a:bodyPr>
          <a:lstStyle/>
          <a:p>
            <a:pPr marL="342900" lvl="1" indent="0" algn="just">
              <a:buNone/>
            </a:pPr>
            <a:r>
              <a:rPr lang="en-US" altLang="en-US" b="1" dirty="0"/>
              <a:t>The Environmental Kuznets Curve (EKC)</a:t>
            </a:r>
          </a:p>
          <a:p>
            <a:pPr marL="342900" lvl="1" indent="0" algn="just">
              <a:buNone/>
            </a:pPr>
            <a:endParaRPr lang="en-US" altLang="en-US" b="1" dirty="0"/>
          </a:p>
          <a:p>
            <a:pPr lvl="2" algn="just"/>
            <a:r>
              <a:rPr lang="en-US" altLang="en-US" b="1" dirty="0"/>
              <a:t>The EKC hypothesis suggests that environmental degradation increases with higher incomes up to some income level (the turning point) and then, after that certain income level is reached, high incomes result in lower environmental degradations. </a:t>
            </a:r>
          </a:p>
          <a:p>
            <a:pPr lvl="2" algn="just"/>
            <a:endParaRPr lang="en-US" altLang="en-US" b="1" dirty="0"/>
          </a:p>
          <a:p>
            <a:pPr lvl="2" algn="just"/>
            <a:r>
              <a:rPr lang="en-US" altLang="en-US" b="1" dirty="0"/>
              <a:t>The empirical support for this theory is mixed.</a:t>
            </a:r>
          </a:p>
          <a:p>
            <a:pPr lvl="2" algn="just"/>
            <a:endParaRPr lang="en-US" altLang="en-US" b="1" dirty="0"/>
          </a:p>
          <a:p>
            <a:pPr lvl="2" algn="just"/>
            <a:r>
              <a:rPr lang="en-US" altLang="en-US" b="1" dirty="0"/>
              <a:t>Evidence suggests that environmental regulations are not a major factor in firm location decisions or in the direction of trade. </a:t>
            </a:r>
          </a:p>
          <a:p>
            <a:endParaRPr lang="zh-CN" altLang="en-US" dirty="0"/>
          </a:p>
        </p:txBody>
      </p:sp>
    </p:spTree>
    <p:extLst>
      <p:ext uri="{BB962C8B-B14F-4D97-AF65-F5344CB8AC3E}">
        <p14:creationId xmlns:p14="http://schemas.microsoft.com/office/powerpoint/2010/main" val="3011809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D0C92E-41F7-4FE4-BB3E-F2D509D88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764704"/>
            <a:ext cx="8208912" cy="5688632"/>
          </a:xfrm>
          <a:prstGeom prst="rect">
            <a:avLst/>
          </a:prstGeom>
        </p:spPr>
      </p:pic>
      <p:sp>
        <p:nvSpPr>
          <p:cNvPr id="5" name="TextBox 4">
            <a:extLst>
              <a:ext uri="{FF2B5EF4-FFF2-40B4-BE49-F238E27FC236}">
                <a16:creationId xmlns:a16="http://schemas.microsoft.com/office/drawing/2014/main" id="{3371FCA6-A163-4927-B04C-A99C7E0D8535}"/>
              </a:ext>
            </a:extLst>
          </p:cNvPr>
          <p:cNvSpPr txBox="1"/>
          <p:nvPr/>
        </p:nvSpPr>
        <p:spPr>
          <a:xfrm>
            <a:off x="709778" y="241484"/>
            <a:ext cx="8182702" cy="523220"/>
          </a:xfrm>
          <a:prstGeom prst="rect">
            <a:avLst/>
          </a:prstGeom>
          <a:noFill/>
        </p:spPr>
        <p:txBody>
          <a:bodyPr wrap="square">
            <a:spAutoFit/>
          </a:bodyPr>
          <a:lstStyle/>
          <a:p>
            <a:r>
              <a:rPr lang="en-US" sz="2800" b="1" dirty="0">
                <a:solidFill>
                  <a:srgbClr val="0066FF"/>
                </a:solidFill>
                <a:latin typeface="Bookman Old Style" panose="02050604050505020204" pitchFamily="18" charset="0"/>
                <a:ea typeface="+mj-ea"/>
                <a:cs typeface="+mj-cs"/>
              </a:rPr>
              <a:t>The Environmental Kuznets Curve (EKC)</a:t>
            </a:r>
          </a:p>
        </p:txBody>
      </p:sp>
    </p:spTree>
    <p:extLst>
      <p:ext uri="{BB962C8B-B14F-4D97-AF65-F5344CB8AC3E}">
        <p14:creationId xmlns:p14="http://schemas.microsoft.com/office/powerpoint/2010/main" val="1188852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03634"/>
          </a:xfrm>
        </p:spPr>
        <p:txBody>
          <a:bodyPr>
            <a:normAutofit/>
          </a:bodyPr>
          <a:lstStyle/>
          <a:p>
            <a:r>
              <a:rPr lang="en-US" altLang="en-US" sz="3200" dirty="0"/>
              <a:t>Sustainability of Development</a:t>
            </a:r>
            <a:endParaRPr lang="zh-CN" altLang="en-US" sz="3200" dirty="0"/>
          </a:p>
        </p:txBody>
      </p:sp>
      <p:sp>
        <p:nvSpPr>
          <p:cNvPr id="3" name="内容占位符 2"/>
          <p:cNvSpPr>
            <a:spLocks noGrp="1"/>
          </p:cNvSpPr>
          <p:nvPr>
            <p:ph idx="1"/>
          </p:nvPr>
        </p:nvSpPr>
        <p:spPr>
          <a:xfrm>
            <a:off x="252343" y="1293412"/>
            <a:ext cx="8280920" cy="4351338"/>
          </a:xfrm>
        </p:spPr>
        <p:txBody>
          <a:bodyPr>
            <a:normAutofit/>
          </a:bodyPr>
          <a:lstStyle/>
          <a:p>
            <a:pPr marL="0" indent="0" algn="just">
              <a:buNone/>
            </a:pPr>
            <a:r>
              <a:rPr lang="en-US" altLang="en-US" b="1" dirty="0"/>
              <a:t>Trade Rules Under GATT and the WTO</a:t>
            </a:r>
          </a:p>
          <a:p>
            <a:pPr algn="just"/>
            <a:endParaRPr lang="en-US" altLang="en-US" b="1" dirty="0"/>
          </a:p>
          <a:p>
            <a:pPr lvl="1" algn="just"/>
            <a:r>
              <a:rPr lang="en-US" altLang="en-US" b="1" dirty="0"/>
              <a:t>Under the General Agreement on Tariffs and Trade (GATT) rules and the World Trade Organization (WTO), a disputed environmental action that discriminates against goods from another country is unacceptable. </a:t>
            </a:r>
          </a:p>
          <a:p>
            <a:pPr lvl="1" algn="just"/>
            <a:endParaRPr lang="en-US" altLang="en-US" b="1" dirty="0"/>
          </a:p>
          <a:p>
            <a:pPr lvl="1" algn="just"/>
            <a:r>
              <a:rPr lang="en-US" altLang="en-US" b="1" dirty="0"/>
              <a:t>We will look at the most controversial of these rules that involves a distinction between “product” concerns and “process” concerns. </a:t>
            </a:r>
          </a:p>
          <a:p>
            <a:endParaRPr lang="zh-CN" altLang="en-US" dirty="0"/>
          </a:p>
        </p:txBody>
      </p:sp>
    </p:spTree>
    <p:extLst>
      <p:ext uri="{BB962C8B-B14F-4D97-AF65-F5344CB8AC3E}">
        <p14:creationId xmlns:p14="http://schemas.microsoft.com/office/powerpoint/2010/main" val="372710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548680"/>
            <a:ext cx="8496944" cy="6048672"/>
          </a:xfrm>
          <a:ln w="38100">
            <a:solidFill>
              <a:srgbClr val="00B0F0"/>
            </a:solidFill>
          </a:ln>
        </p:spPr>
        <p:txBody>
          <a:bodyPr>
            <a:normAutofit fontScale="40000" lnSpcReduction="20000"/>
          </a:bodyPr>
          <a:lstStyle/>
          <a:p>
            <a:pPr marL="0" indent="0" eaLnBrk="0" hangingPunct="0">
              <a:spcBef>
                <a:spcPts val="600"/>
              </a:spcBef>
              <a:buNone/>
            </a:pPr>
            <a:r>
              <a:rPr lang="en-US" sz="4000" b="1" dirty="0"/>
              <a:t>Should an Importing Country Be Able to Use Trade Restrictions to Influence Harmful Fishing Practices in an Exporting Nation?</a:t>
            </a:r>
            <a:endParaRPr lang="en-US" sz="4000" dirty="0"/>
          </a:p>
          <a:p>
            <a:pPr eaLnBrk="0" hangingPunct="0"/>
            <a:endParaRPr lang="en-US" sz="4000" dirty="0"/>
          </a:p>
          <a:p>
            <a:pPr marL="0" indent="0" algn="just" eaLnBrk="0" hangingPunct="0">
              <a:buNone/>
            </a:pPr>
            <a:r>
              <a:rPr lang="en-US" sz="4000" b="1" dirty="0"/>
              <a:t>Yellowfin tuna in the Eastern Tropical Pacific often travel in the company of dolphins. Recognizing that this connection could be exploited to more readily locate tuna, tuna fishermen used it to increase their catch with deadly effects for dolphins. Having located dolphins, tuna vessels would use giant purse seines to encircle and trap the tuna, capturing (and frequently killing) dolphins at the same time.</a:t>
            </a:r>
          </a:p>
          <a:p>
            <a:pPr marL="0" indent="0" algn="just" eaLnBrk="0" hangingPunct="0">
              <a:buNone/>
            </a:pPr>
            <a:r>
              <a:rPr lang="en-US" sz="4000" b="1" dirty="0"/>
              <a:t>In response to public outrage at this technique, the US enacted the Marine Mammal Protection Act (MMPA). This prohibited the importation of fish caught with commercial fishing technology that results in the incidental kill or serious injury of ocean mammals in excess of US standards.</a:t>
            </a:r>
          </a:p>
          <a:p>
            <a:pPr marL="0" indent="0" algn="just" eaLnBrk="0" hangingPunct="0">
              <a:buNone/>
            </a:pPr>
            <a:r>
              <a:rPr lang="en-US" sz="4000" b="1" dirty="0"/>
              <a:t>In 1991, a GATT panel ruled on an action brought by Mexico asserting that US law violated GATT rules because it treated physically identical goods (tuna) differently. According to this ruling, countries could regulate products that were harmful (as long as they treated domestic and imported products the same), but not the processes by which the products were harvested or produced in foreign countries. Using domestic regulations to selectively ban products as a means of securing change in the production or harvesting decisions of other countries was ruled a violation of international trade rules.</a:t>
            </a:r>
          </a:p>
          <a:p>
            <a:pPr marL="0" indent="0" algn="just" eaLnBrk="0" hangingPunct="0">
              <a:buNone/>
            </a:pPr>
            <a:r>
              <a:rPr lang="en-US" sz="4000" b="1" dirty="0"/>
              <a:t>The United States responded by mandating an ecolabeling program. Under this law, tuna caught in ways that killed dolphins could be imported, but those imports were not allowed to use the “dolphin-safe” label. Tuna caught with purse seines could only use the “dolphin-safe” label if special on-board observers witnessed no dolphin deaths. Disputes over some of the technical aspects of how this program is implemented are continuing.</a:t>
            </a:r>
          </a:p>
          <a:p>
            <a:pPr marL="0" indent="0" eaLnBrk="0" hangingPunct="0">
              <a:buNone/>
            </a:pPr>
            <a:r>
              <a:rPr lang="en-US" sz="4000" i="1" dirty="0"/>
              <a:t> </a:t>
            </a:r>
            <a:endParaRPr lang="en-US" sz="4000" dirty="0"/>
          </a:p>
          <a:p>
            <a:pPr marL="0" indent="0" eaLnBrk="0" hangingPunct="0">
              <a:buNone/>
            </a:pPr>
            <a:r>
              <a:rPr lang="en-US" i="1" dirty="0"/>
              <a:t>Source: The official history of the case can be found at www.wto.org/english/tratop_e/dispu_e/cases_e/ds381_e.htm#top. (Last accessed on Dec. 21, 2016.)</a:t>
            </a:r>
          </a:p>
        </p:txBody>
      </p:sp>
    </p:spTree>
    <p:extLst>
      <p:ext uri="{BB962C8B-B14F-4D97-AF65-F5344CB8AC3E}">
        <p14:creationId xmlns:p14="http://schemas.microsoft.com/office/powerpoint/2010/main" val="328315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32656"/>
            <a:ext cx="7886700" cy="831626"/>
          </a:xfrm>
        </p:spPr>
        <p:txBody>
          <a:bodyPr>
            <a:normAutofit/>
          </a:bodyPr>
          <a:lstStyle/>
          <a:p>
            <a:r>
              <a:rPr lang="en-US" altLang="en-US" sz="3200" dirty="0"/>
              <a:t>Sustainability of Development</a:t>
            </a:r>
            <a:endParaRPr lang="zh-CN" altLang="en-US" sz="3200" dirty="0"/>
          </a:p>
        </p:txBody>
      </p:sp>
      <p:sp>
        <p:nvSpPr>
          <p:cNvPr id="3" name="内容占位符 2"/>
          <p:cNvSpPr>
            <a:spLocks noGrp="1"/>
          </p:cNvSpPr>
          <p:nvPr>
            <p:ph idx="1"/>
          </p:nvPr>
        </p:nvSpPr>
        <p:spPr>
          <a:xfrm>
            <a:off x="179512" y="1127725"/>
            <a:ext cx="8496944" cy="4351338"/>
          </a:xfrm>
        </p:spPr>
        <p:txBody>
          <a:bodyPr>
            <a:normAutofit/>
          </a:bodyPr>
          <a:lstStyle/>
          <a:p>
            <a:pPr marL="0" indent="0" algn="just">
              <a:buNone/>
            </a:pPr>
            <a:r>
              <a:rPr lang="en-GB" altLang="en-US" sz="2000" b="1" dirty="0"/>
              <a:t>The Natural Resource Curse</a:t>
            </a:r>
          </a:p>
          <a:p>
            <a:pPr marL="0" indent="0" algn="just">
              <a:buNone/>
            </a:pPr>
            <a:endParaRPr lang="en-GB" altLang="en-US" sz="2000" b="1" dirty="0"/>
          </a:p>
          <a:p>
            <a:pPr lvl="1" algn="just"/>
            <a:r>
              <a:rPr lang="en-GB" altLang="en-US" sz="2000" b="1" dirty="0"/>
              <a:t>It is said that those countries with abundant resource endowments would be more likely to prosper.</a:t>
            </a:r>
          </a:p>
          <a:p>
            <a:pPr lvl="1" algn="just"/>
            <a:endParaRPr lang="en-GB" altLang="en-US" sz="2000" b="1" dirty="0"/>
          </a:p>
          <a:p>
            <a:pPr lvl="1" algn="just"/>
            <a:r>
              <a:rPr lang="en-GB" altLang="en-US" sz="2000" b="1" dirty="0"/>
              <a:t> In fact, the evidence suggests the opposite—resource-abundant countries are less likely to experience rapid development.</a:t>
            </a:r>
            <a:endParaRPr lang="zh-CN" altLang="en-US" sz="2000" b="1" dirty="0"/>
          </a:p>
        </p:txBody>
      </p:sp>
      <p:pic>
        <p:nvPicPr>
          <p:cNvPr id="4" name="Picture 3">
            <a:extLst>
              <a:ext uri="{FF2B5EF4-FFF2-40B4-BE49-F238E27FC236}">
                <a16:creationId xmlns:a16="http://schemas.microsoft.com/office/drawing/2014/main" id="{5918D3E4-0826-4C45-BD3D-9048F07CB1DB}"/>
              </a:ext>
            </a:extLst>
          </p:cNvPr>
          <p:cNvPicPr>
            <a:picLocks noChangeAspect="1"/>
          </p:cNvPicPr>
          <p:nvPr/>
        </p:nvPicPr>
        <p:blipFill>
          <a:blip r:embed="rId2"/>
          <a:stretch>
            <a:fillRect/>
          </a:stretch>
        </p:blipFill>
        <p:spPr>
          <a:xfrm>
            <a:off x="1691680" y="3645024"/>
            <a:ext cx="6076950" cy="3024336"/>
          </a:xfrm>
          <a:prstGeom prst="rect">
            <a:avLst/>
          </a:prstGeom>
        </p:spPr>
      </p:pic>
    </p:spTree>
    <p:extLst>
      <p:ext uri="{BB962C8B-B14F-4D97-AF65-F5344CB8AC3E}">
        <p14:creationId xmlns:p14="http://schemas.microsoft.com/office/powerpoint/2010/main" val="3860976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88640"/>
            <a:ext cx="8640960" cy="6552728"/>
          </a:xfrm>
          <a:solidFill>
            <a:srgbClr val="E5FAFF"/>
          </a:solidFill>
          <a:ln w="38100">
            <a:solidFill>
              <a:srgbClr val="00B0F0"/>
            </a:solidFill>
          </a:ln>
        </p:spPr>
        <p:txBody>
          <a:bodyPr>
            <a:normAutofit fontScale="25000" lnSpcReduction="20000"/>
          </a:bodyPr>
          <a:lstStyle/>
          <a:p>
            <a:pPr marL="0" indent="0" eaLnBrk="0" hangingPunct="0">
              <a:buNone/>
            </a:pPr>
            <a:r>
              <a:rPr lang="en-US" sz="6400" b="1" dirty="0"/>
              <a:t>The “Natural Resource Curse” Hypothesis</a:t>
            </a:r>
            <a:endParaRPr lang="en-US" sz="6400" dirty="0"/>
          </a:p>
          <a:p>
            <a:pPr marL="0" indent="0" algn="just" eaLnBrk="0" hangingPunct="0">
              <a:buNone/>
            </a:pPr>
            <a:r>
              <a:rPr lang="en-US" sz="6400" b="1" dirty="0"/>
              <a:t>Perhaps, surprisingly, robust evidence suggests that countries endowed with an abundance of natural resources are likely to develop less rapidly than countries with a more modest natural resource base. And it is not merely because resource-rich countries are subject to volatile commodity prices.</a:t>
            </a:r>
          </a:p>
          <a:p>
            <a:pPr marL="0" indent="0" algn="just" eaLnBrk="0" hangingPunct="0">
              <a:spcAft>
                <a:spcPts val="600"/>
              </a:spcAft>
              <a:buNone/>
            </a:pPr>
            <a:r>
              <a:rPr lang="en-US" sz="6400" b="1" dirty="0"/>
              <a:t>Why might a large resource endowment exert a drag on growth? Several possibilities have been suggested. Most share the characteristic that resource-rich sectors are thought to “crowd out” investment in other sectors that might be more likely to support development:</a:t>
            </a:r>
          </a:p>
          <a:p>
            <a:pPr marL="0" indent="0" algn="just" eaLnBrk="0" hangingPunct="0">
              <a:buNone/>
            </a:pPr>
            <a:r>
              <a:rPr lang="en-US" sz="6400" b="1" dirty="0"/>
              <a:t>• One popular explanation, known as the “Dutch Disease,” is usually triggered by a significant increase in revenues from raw material exports. The resulting boom draws both labor and capital out of traditional manufacturing and causes it to decline.</a:t>
            </a:r>
          </a:p>
          <a:p>
            <a:pPr marL="0" indent="0" algn="just" eaLnBrk="0" hangingPunct="0">
              <a:buNone/>
            </a:pPr>
            <a:r>
              <a:rPr lang="en-US" sz="6400" b="1" dirty="0"/>
              <a:t>• Another explanation focuses on how the increase in domestic prices that typically accompanies the resource boom impedes the international competitiveness of manufactured exports and therefore export-led development.</a:t>
            </a:r>
          </a:p>
          <a:p>
            <a:pPr marL="0" indent="0" algn="just" eaLnBrk="0" hangingPunct="0">
              <a:buNone/>
            </a:pPr>
            <a:r>
              <a:rPr lang="en-US" sz="6400" b="1" dirty="0"/>
              <a:t>• A third explanation suggests that the large rents to be gained from the resource sectors in resource-abundant countries would cause entrepreneurial talent and innovation to be siphoned away from other sectors. Thus, resource-rich countries could be expected to have lower rates of innovation, which, in turn, results in lower rates of development.</a:t>
            </a:r>
          </a:p>
          <a:p>
            <a:pPr marL="0" indent="0" algn="just" eaLnBrk="0" hangingPunct="0">
              <a:buNone/>
            </a:pPr>
            <a:r>
              <a:rPr lang="en-US" sz="6400" b="1" dirty="0"/>
              <a:t>• Finally, countries endowed with natural resources can give rise to domestic institutions in which autocratic or corrupt political elites finance themselves through physical control of the natural resources.</a:t>
            </a:r>
          </a:p>
          <a:p>
            <a:pPr marL="0" indent="0" algn="just" eaLnBrk="0" hangingPunct="0">
              <a:buNone/>
            </a:pPr>
            <a:r>
              <a:rPr lang="en-US" sz="6400" b="1" dirty="0"/>
              <a:t>While countries with large resource endowments may not have the significant opportunities for development that might have been expected, it is encouraging to note that lots of countries without large resource endowments have not been precluded from achieving significant levels of development</a:t>
            </a:r>
            <a:r>
              <a:rPr lang="en-US" sz="6400" dirty="0"/>
              <a:t>.</a:t>
            </a:r>
          </a:p>
          <a:p>
            <a:pPr marL="0" indent="0" eaLnBrk="0" hangingPunct="0">
              <a:buNone/>
            </a:pPr>
            <a:r>
              <a:rPr lang="en-US" i="1" dirty="0"/>
              <a:t> </a:t>
            </a:r>
            <a:endParaRPr lang="en-US" dirty="0"/>
          </a:p>
          <a:p>
            <a:pPr marL="0" indent="0" eaLnBrk="0" hangingPunct="0">
              <a:buNone/>
            </a:pPr>
            <a:r>
              <a:rPr lang="en-US" sz="4000" i="1" dirty="0"/>
              <a:t>Sources: Sachs, J. D., &amp; Warner, A. M. (2001). The curse of natural resources. European Economic Review, 45(4–6), 827–838; </a:t>
            </a:r>
            <a:r>
              <a:rPr lang="en-US" sz="4000" i="1" dirty="0" err="1"/>
              <a:t>Auty</a:t>
            </a:r>
            <a:r>
              <a:rPr lang="en-US" sz="4000" i="1" dirty="0"/>
              <a:t>, R .M. Sustaining development in mineral economies: The resource curse thesis. London: Routledge, Inc.; </a:t>
            </a:r>
            <a:r>
              <a:rPr lang="en-US" sz="4000" i="1" dirty="0" err="1"/>
              <a:t>Kromenberg</a:t>
            </a:r>
            <a:r>
              <a:rPr lang="en-US" sz="4000" i="1" dirty="0"/>
              <a:t>, T. (2004). The curse of natural resources in the transition economies. Economics of Transition, 12(3), 399–426; Frankel, J. A. (April 2012). The natural resource curse: A survey of diagnoses and some prescriptions. Harvard Kennedy School Faculty Research Working Paper Series RWP12-014.</a:t>
            </a:r>
          </a:p>
        </p:txBody>
      </p:sp>
    </p:spTree>
    <p:extLst>
      <p:ext uri="{BB962C8B-B14F-4D97-AF65-F5344CB8AC3E}">
        <p14:creationId xmlns:p14="http://schemas.microsoft.com/office/powerpoint/2010/main" val="3664508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fontScale="90000"/>
          </a:bodyPr>
          <a:lstStyle/>
          <a:p>
            <a:r>
              <a:rPr lang="en-US" altLang="en-US" sz="3200" dirty="0"/>
              <a:t>The Growth–Development Relationship</a:t>
            </a:r>
            <a:endParaRPr lang="zh-CN" altLang="en-US" sz="3200" dirty="0"/>
          </a:p>
        </p:txBody>
      </p:sp>
      <p:sp>
        <p:nvSpPr>
          <p:cNvPr id="3" name="内容占位符 2"/>
          <p:cNvSpPr>
            <a:spLocks noGrp="1"/>
          </p:cNvSpPr>
          <p:nvPr>
            <p:ph idx="1"/>
          </p:nvPr>
        </p:nvSpPr>
        <p:spPr>
          <a:xfrm>
            <a:off x="251520" y="1253330"/>
            <a:ext cx="8640960" cy="4695949"/>
          </a:xfrm>
        </p:spPr>
        <p:txBody>
          <a:bodyPr>
            <a:normAutofit fontScale="92500"/>
          </a:bodyPr>
          <a:lstStyle/>
          <a:p>
            <a:pPr marL="0" indent="0" algn="just">
              <a:buNone/>
            </a:pPr>
            <a:r>
              <a:rPr lang="en-US" altLang="en-US" b="1" dirty="0"/>
              <a:t>Conventional Measures</a:t>
            </a:r>
          </a:p>
          <a:p>
            <a:pPr marL="0" indent="0" algn="just">
              <a:buNone/>
            </a:pPr>
            <a:endParaRPr lang="en-US" altLang="en-US" b="1" dirty="0"/>
          </a:p>
          <a:p>
            <a:pPr lvl="1" algn="just"/>
            <a:r>
              <a:rPr lang="en-US" altLang="en-US" b="1" dirty="0"/>
              <a:t>Welfare measure is a</a:t>
            </a:r>
            <a:r>
              <a:rPr lang="en-GB" altLang="en-US" b="1" dirty="0"/>
              <a:t> true measure of development, which would increase whenever we, as a nation or as a world, were better off and decrease whenever we were worse off. However, no conventional existing measure is designed to be a welfare measure.</a:t>
            </a:r>
          </a:p>
          <a:p>
            <a:pPr lvl="1" algn="just"/>
            <a:endParaRPr lang="en-GB" altLang="en-US" b="1" dirty="0"/>
          </a:p>
          <a:p>
            <a:pPr lvl="1" algn="just"/>
            <a:r>
              <a:rPr lang="en-GB" altLang="en-US" b="1" dirty="0"/>
              <a:t>Output measures attempt to indicate how many goods and services have been produced.</a:t>
            </a:r>
          </a:p>
          <a:p>
            <a:pPr lvl="2" algn="just"/>
            <a:r>
              <a:rPr lang="en-GB" altLang="en-US" b="1" dirty="0"/>
              <a:t>Gross domestic product</a:t>
            </a:r>
          </a:p>
          <a:p>
            <a:pPr lvl="2" algn="just"/>
            <a:r>
              <a:rPr lang="en-GB" altLang="en-US" b="1" dirty="0"/>
              <a:t>Net domestic product</a:t>
            </a:r>
          </a:p>
          <a:p>
            <a:pPr lvl="2" algn="just"/>
            <a:r>
              <a:rPr lang="en-GB" altLang="en-US" b="1" dirty="0"/>
              <a:t>Real consumption per capita</a:t>
            </a:r>
            <a:endParaRPr lang="en-US" altLang="en-US" b="1" dirty="0"/>
          </a:p>
          <a:p>
            <a:endParaRPr lang="zh-CN" altLang="en-US" dirty="0"/>
          </a:p>
        </p:txBody>
      </p:sp>
    </p:spTree>
    <p:extLst>
      <p:ext uri="{BB962C8B-B14F-4D97-AF65-F5344CB8AC3E}">
        <p14:creationId xmlns:p14="http://schemas.microsoft.com/office/powerpoint/2010/main" val="328384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en-US" sz="3200" dirty="0"/>
              <a:t>Sustainable Development</a:t>
            </a:r>
            <a:br>
              <a:rPr lang="en-US" altLang="en-US" sz="3200" dirty="0"/>
            </a:br>
            <a:endParaRPr lang="zh-CN" altLang="en-US" sz="3200" b="1" dirty="0"/>
          </a:p>
        </p:txBody>
      </p:sp>
      <p:sp>
        <p:nvSpPr>
          <p:cNvPr id="3" name="内容占位符 2"/>
          <p:cNvSpPr>
            <a:spLocks noGrp="1"/>
          </p:cNvSpPr>
          <p:nvPr>
            <p:ph idx="1"/>
          </p:nvPr>
        </p:nvSpPr>
        <p:spPr>
          <a:xfrm>
            <a:off x="628650" y="1690689"/>
            <a:ext cx="7886700" cy="4486274"/>
          </a:xfrm>
        </p:spPr>
        <p:txBody>
          <a:bodyPr/>
          <a:lstStyle/>
          <a:p>
            <a:pPr marL="342900" lvl="1" indent="0" algn="ctr">
              <a:buNone/>
            </a:pPr>
            <a:r>
              <a:rPr lang="en-US" altLang="en-US" sz="3600" b="1" i="1" dirty="0">
                <a:solidFill>
                  <a:srgbClr val="FF0000"/>
                </a:solidFill>
              </a:rPr>
              <a:t>“Development that meets the needs of the present without compromising the ability of future generations to meet their own needs.” </a:t>
            </a:r>
          </a:p>
          <a:p>
            <a:endParaRPr lang="zh-CN" altLang="en-US" dirty="0"/>
          </a:p>
        </p:txBody>
      </p:sp>
    </p:spTree>
    <p:extLst>
      <p:ext uri="{BB962C8B-B14F-4D97-AF65-F5344CB8AC3E}">
        <p14:creationId xmlns:p14="http://schemas.microsoft.com/office/powerpoint/2010/main" val="925741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0"/>
            <a:ext cx="7886700" cy="903634"/>
          </a:xfrm>
        </p:spPr>
        <p:txBody>
          <a:bodyPr>
            <a:normAutofit fontScale="90000"/>
          </a:bodyPr>
          <a:lstStyle/>
          <a:p>
            <a:r>
              <a:rPr lang="en-US" altLang="en-US" sz="3200" b="1" dirty="0"/>
              <a:t>The </a:t>
            </a:r>
            <a:r>
              <a:rPr lang="en-US" altLang="en-US" sz="3200" dirty="0"/>
              <a:t>Growth–Development Relationship</a:t>
            </a:r>
            <a:endParaRPr lang="zh-CN" altLang="en-US" sz="3200" dirty="0"/>
          </a:p>
        </p:txBody>
      </p:sp>
      <p:sp>
        <p:nvSpPr>
          <p:cNvPr id="3" name="内容占位符 2"/>
          <p:cNvSpPr>
            <a:spLocks noGrp="1"/>
          </p:cNvSpPr>
          <p:nvPr>
            <p:ph idx="1"/>
          </p:nvPr>
        </p:nvSpPr>
        <p:spPr>
          <a:xfrm>
            <a:off x="467544" y="1253331"/>
            <a:ext cx="8208912" cy="4351338"/>
          </a:xfrm>
        </p:spPr>
        <p:txBody>
          <a:bodyPr>
            <a:normAutofit fontScale="92500"/>
          </a:bodyPr>
          <a:lstStyle/>
          <a:p>
            <a:pPr marL="0" indent="0" algn="just">
              <a:buNone/>
            </a:pPr>
            <a:r>
              <a:rPr lang="en-GB" altLang="en-US" b="1" dirty="0"/>
              <a:t>Alternative Measures</a:t>
            </a:r>
          </a:p>
          <a:p>
            <a:pPr algn="just"/>
            <a:endParaRPr lang="en-GB" altLang="en-US" b="1" dirty="0"/>
          </a:p>
          <a:p>
            <a:pPr lvl="1" algn="just"/>
            <a:r>
              <a:rPr lang="en-GB" altLang="en-US" b="1" dirty="0">
                <a:solidFill>
                  <a:srgbClr val="2B11EF"/>
                </a:solidFill>
              </a:rPr>
              <a:t>Ecological footprint </a:t>
            </a:r>
            <a:r>
              <a:rPr lang="en-GB" altLang="en-US" b="1" dirty="0"/>
              <a:t>attempts to measure the amount of renewable and </a:t>
            </a:r>
            <a:r>
              <a:rPr lang="en-GB" altLang="en-US" b="1" dirty="0" err="1"/>
              <a:t>nonrenewable</a:t>
            </a:r>
            <a:r>
              <a:rPr lang="en-GB" altLang="en-US" b="1" dirty="0"/>
              <a:t> ecologically productive land area that is required to support the resource demands and to absorb the wastes of a given population or specific activities.</a:t>
            </a:r>
          </a:p>
          <a:p>
            <a:pPr lvl="2" algn="just"/>
            <a:r>
              <a:rPr lang="en-GB" altLang="en-US" b="1" dirty="0"/>
              <a:t>It is expressed in “global acres.” Each unit corresponds to one acre of biologically productive space with “world average productivity.”</a:t>
            </a:r>
          </a:p>
          <a:p>
            <a:pPr marL="457200" lvl="1" indent="0" algn="just">
              <a:buNone/>
            </a:pPr>
            <a:r>
              <a:rPr lang="en-GB" altLang="en-US" b="1" dirty="0"/>
              <a:t> </a:t>
            </a:r>
          </a:p>
          <a:p>
            <a:endParaRPr lang="zh-CN" altLang="en-US" dirty="0"/>
          </a:p>
        </p:txBody>
      </p:sp>
    </p:spTree>
    <p:extLst>
      <p:ext uri="{BB962C8B-B14F-4D97-AF65-F5344CB8AC3E}">
        <p14:creationId xmlns:p14="http://schemas.microsoft.com/office/powerpoint/2010/main" val="734499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6642" y="188640"/>
            <a:ext cx="7886700" cy="975642"/>
          </a:xfrm>
        </p:spPr>
        <p:txBody>
          <a:bodyPr>
            <a:normAutofit/>
          </a:bodyPr>
          <a:lstStyle/>
          <a:p>
            <a:r>
              <a:rPr lang="en-US" altLang="en-US" sz="3200" dirty="0"/>
              <a:t>The Growth–Development Relationship</a:t>
            </a:r>
            <a:endParaRPr lang="zh-CN" altLang="en-US" sz="3200" dirty="0"/>
          </a:p>
        </p:txBody>
      </p:sp>
      <p:sp>
        <p:nvSpPr>
          <p:cNvPr id="3" name="内容占位符 2"/>
          <p:cNvSpPr>
            <a:spLocks noGrp="1"/>
          </p:cNvSpPr>
          <p:nvPr>
            <p:ph idx="1"/>
          </p:nvPr>
        </p:nvSpPr>
        <p:spPr>
          <a:xfrm>
            <a:off x="179512" y="1484784"/>
            <a:ext cx="8640960" cy="4351338"/>
          </a:xfrm>
        </p:spPr>
        <p:txBody>
          <a:bodyPr>
            <a:normAutofit/>
          </a:bodyPr>
          <a:lstStyle/>
          <a:p>
            <a:pPr lvl="1" algn="just"/>
            <a:r>
              <a:rPr lang="en-GB" altLang="en-US" b="1" dirty="0">
                <a:solidFill>
                  <a:srgbClr val="2B11EF"/>
                </a:solidFill>
                <a:hlinkClick r:id="rId2"/>
              </a:rPr>
              <a:t>Genuine Progress Indicator </a:t>
            </a:r>
            <a:r>
              <a:rPr lang="en-GB" altLang="en-US" b="1" dirty="0"/>
              <a:t>adjusts national personal consumption expenditures for income distribution; more equal income distributions adjust the GPI upward, while less equal income distributions reduce it.</a:t>
            </a:r>
          </a:p>
          <a:p>
            <a:pPr lvl="1" algn="just"/>
            <a:endParaRPr lang="en-GB" altLang="en-US" b="1" dirty="0"/>
          </a:p>
          <a:p>
            <a:pPr lvl="1" algn="just"/>
            <a:r>
              <a:rPr lang="en-GB" altLang="en-US" b="1" dirty="0"/>
              <a:t>Using personal consumption expenditures adjusted for income inequality as its base, the GPI then adds or subtracts categories of spending based on national well-being.</a:t>
            </a:r>
          </a:p>
          <a:p>
            <a:endParaRPr lang="zh-CN" altLang="en-US" dirty="0"/>
          </a:p>
        </p:txBody>
      </p:sp>
    </p:spTree>
    <p:extLst>
      <p:ext uri="{BB962C8B-B14F-4D97-AF65-F5344CB8AC3E}">
        <p14:creationId xmlns:p14="http://schemas.microsoft.com/office/powerpoint/2010/main" val="4066469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7"/>
          </a:xfrm>
        </p:spPr>
        <p:txBody>
          <a:bodyPr>
            <a:normAutofit fontScale="90000"/>
          </a:bodyPr>
          <a:lstStyle/>
          <a:p>
            <a:r>
              <a:rPr lang="en-US" altLang="en-US" sz="3200" b="1" dirty="0"/>
              <a:t>The Growth</a:t>
            </a:r>
            <a:r>
              <a:rPr lang="en-US" altLang="en-US" sz="3200" dirty="0"/>
              <a:t>–</a:t>
            </a:r>
            <a:r>
              <a:rPr lang="en-US" altLang="en-US" sz="3200" b="1" dirty="0"/>
              <a:t>Development Relationship</a:t>
            </a:r>
            <a:endParaRPr lang="zh-CN" altLang="en-US" sz="3200" b="1" dirty="0"/>
          </a:p>
        </p:txBody>
      </p:sp>
      <p:sp>
        <p:nvSpPr>
          <p:cNvPr id="3" name="内容占位符 2"/>
          <p:cNvSpPr>
            <a:spLocks noGrp="1"/>
          </p:cNvSpPr>
          <p:nvPr>
            <p:ph idx="1"/>
          </p:nvPr>
        </p:nvSpPr>
        <p:spPr>
          <a:xfrm>
            <a:off x="251520" y="1412776"/>
            <a:ext cx="8496944" cy="4351338"/>
          </a:xfrm>
        </p:spPr>
        <p:txBody>
          <a:bodyPr>
            <a:normAutofit lnSpcReduction="10000"/>
          </a:bodyPr>
          <a:lstStyle/>
          <a:p>
            <a:pPr lvl="1" algn="just"/>
            <a:r>
              <a:rPr lang="en-GB" altLang="en-US" b="1" dirty="0">
                <a:solidFill>
                  <a:srgbClr val="2B11EF"/>
                </a:solidFill>
                <a:hlinkClick r:id="rId2"/>
              </a:rPr>
              <a:t>Human Development Index </a:t>
            </a:r>
            <a:endParaRPr lang="en-GB" altLang="en-US" b="1" dirty="0">
              <a:solidFill>
                <a:srgbClr val="2B11EF"/>
              </a:solidFill>
            </a:endParaRPr>
          </a:p>
          <a:p>
            <a:pPr lvl="1" algn="just"/>
            <a:endParaRPr lang="en-GB" altLang="en-US" b="1" dirty="0">
              <a:solidFill>
                <a:srgbClr val="2B11EF"/>
              </a:solidFill>
            </a:endParaRPr>
          </a:p>
          <a:p>
            <a:pPr lvl="2" algn="just"/>
            <a:r>
              <a:rPr lang="en-GB" altLang="en-US" b="1" dirty="0"/>
              <a:t>This index has three major components: longevity, knowledge, and income.</a:t>
            </a:r>
          </a:p>
          <a:p>
            <a:pPr lvl="2" algn="just"/>
            <a:endParaRPr lang="en-GB" altLang="en-US" b="1" dirty="0"/>
          </a:p>
          <a:p>
            <a:pPr lvl="2" algn="just"/>
            <a:endParaRPr lang="en-GB" altLang="en-US" b="1" dirty="0"/>
          </a:p>
          <a:p>
            <a:pPr lvl="1" algn="just"/>
            <a:r>
              <a:rPr lang="en-GB" altLang="en-US" b="1" dirty="0">
                <a:solidFill>
                  <a:srgbClr val="2B11EF"/>
                </a:solidFill>
                <a:hlinkClick r:id="rId3"/>
              </a:rPr>
              <a:t>Gross National Happiness </a:t>
            </a:r>
            <a:endParaRPr lang="en-GB" altLang="en-US" b="1" dirty="0">
              <a:solidFill>
                <a:srgbClr val="2B11EF"/>
              </a:solidFill>
            </a:endParaRPr>
          </a:p>
          <a:p>
            <a:pPr lvl="1" algn="just"/>
            <a:endParaRPr lang="en-GB" altLang="en-US" b="1" dirty="0">
              <a:solidFill>
                <a:srgbClr val="2B11EF"/>
              </a:solidFill>
            </a:endParaRPr>
          </a:p>
          <a:p>
            <a:pPr lvl="2" algn="just"/>
            <a:r>
              <a:rPr lang="en-GB" altLang="en-US" b="1" dirty="0"/>
              <a:t>Includes nine core dimensions: psychological well-being, time use, community vitality, culture, health, education, environmental diversity, living standard, and governance </a:t>
            </a:r>
          </a:p>
          <a:p>
            <a:endParaRPr lang="zh-CN" altLang="en-US" dirty="0"/>
          </a:p>
        </p:txBody>
      </p:sp>
    </p:spTree>
    <p:extLst>
      <p:ext uri="{BB962C8B-B14F-4D97-AF65-F5344CB8AC3E}">
        <p14:creationId xmlns:p14="http://schemas.microsoft.com/office/powerpoint/2010/main" val="1560851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75642"/>
          </a:xfrm>
        </p:spPr>
        <p:txBody>
          <a:bodyPr>
            <a:normAutofit/>
          </a:bodyPr>
          <a:lstStyle/>
          <a:p>
            <a:r>
              <a:rPr lang="en-US" altLang="en-US" sz="3200" dirty="0"/>
              <a:t>The Growth–Development Relationship</a:t>
            </a:r>
            <a:endParaRPr lang="zh-CN" altLang="en-US" sz="3200" dirty="0"/>
          </a:p>
        </p:txBody>
      </p:sp>
      <p:sp>
        <p:nvSpPr>
          <p:cNvPr id="3" name="内容占位符 2"/>
          <p:cNvSpPr>
            <a:spLocks noGrp="1"/>
          </p:cNvSpPr>
          <p:nvPr>
            <p:ph idx="1"/>
          </p:nvPr>
        </p:nvSpPr>
        <p:spPr>
          <a:xfrm>
            <a:off x="287404" y="1368368"/>
            <a:ext cx="8533068" cy="4351338"/>
          </a:xfrm>
        </p:spPr>
        <p:txBody>
          <a:bodyPr>
            <a:normAutofit fontScale="92500"/>
          </a:bodyPr>
          <a:lstStyle/>
          <a:p>
            <a:pPr lvl="1" algn="just"/>
            <a:r>
              <a:rPr lang="en-GB" altLang="en-US" b="1" dirty="0"/>
              <a:t>All of the alternative measures offer potential contributions.  </a:t>
            </a:r>
          </a:p>
          <a:p>
            <a:pPr lvl="1" algn="just"/>
            <a:endParaRPr lang="en-GB" altLang="en-US" b="1" dirty="0"/>
          </a:p>
          <a:p>
            <a:pPr lvl="1" algn="just"/>
            <a:r>
              <a:rPr lang="en-GB" altLang="en-US" b="1" dirty="0"/>
              <a:t>However, some of the characteristics of the alternative measures rely on prices to weight their importance, but in many nonmarket circumstances those prices are difficult, but not impossible, to measure.</a:t>
            </a:r>
          </a:p>
          <a:p>
            <a:pPr lvl="1" algn="just"/>
            <a:endParaRPr lang="en-GB" altLang="en-US" b="1" dirty="0"/>
          </a:p>
          <a:p>
            <a:pPr lvl="1" algn="just"/>
            <a:r>
              <a:rPr lang="en-GB" altLang="en-US" b="1" dirty="0"/>
              <a:t>The above measures all suggest that intrinsic values are important. The ability to measure these values with some confidence is vital, but difficult.</a:t>
            </a:r>
          </a:p>
          <a:p>
            <a:endParaRPr lang="zh-CN" altLang="en-US" dirty="0"/>
          </a:p>
        </p:txBody>
      </p:sp>
    </p:spTree>
    <p:extLst>
      <p:ext uri="{BB962C8B-B14F-4D97-AF65-F5344CB8AC3E}">
        <p14:creationId xmlns:p14="http://schemas.microsoft.com/office/powerpoint/2010/main" val="3600147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5516" y="161390"/>
            <a:ext cx="8784976" cy="1611426"/>
          </a:xfrm>
        </p:spPr>
        <p:txBody>
          <a:bodyPr>
            <a:normAutofit fontScale="90000"/>
          </a:bodyPr>
          <a:lstStyle/>
          <a:p>
            <a:r>
              <a:rPr lang="en-US" altLang="en-US" sz="3100" dirty="0">
                <a:ea typeface="ＭＳ Ｐゴシック" pitchFamily="1" charset="-128"/>
              </a:rPr>
              <a:t>Econ 275 – Environmental Economics</a:t>
            </a:r>
            <a:br>
              <a:rPr lang="en-US" altLang="en-US" sz="3100" dirty="0">
                <a:ea typeface="ＭＳ Ｐゴシック" pitchFamily="1" charset="-128"/>
              </a:rPr>
            </a:br>
            <a:br>
              <a:rPr lang="en-US" altLang="en-US" sz="3100" dirty="0">
                <a:ea typeface="ＭＳ Ｐゴシック" pitchFamily="1" charset="-128"/>
              </a:rPr>
            </a:br>
            <a:r>
              <a:rPr lang="en-US" altLang="en-US" sz="3100" dirty="0">
                <a:solidFill>
                  <a:srgbClr val="FF3399"/>
                </a:solidFill>
                <a:cs typeface="Calibri" panose="020F0502020204030204" pitchFamily="34" charset="0"/>
              </a:rPr>
              <a:t>Chapter 21 Lecture - </a:t>
            </a:r>
            <a:r>
              <a:rPr lang="en-US" altLang="en-US" sz="3200" dirty="0">
                <a:solidFill>
                  <a:srgbClr val="FF3399"/>
                </a:solidFill>
              </a:rPr>
              <a:t>Visions of the</a:t>
            </a:r>
            <a:br>
              <a:rPr lang="en-US" altLang="en-US" sz="3200" dirty="0">
                <a:solidFill>
                  <a:srgbClr val="FF3399"/>
                </a:solidFill>
              </a:rPr>
            </a:br>
            <a:r>
              <a:rPr lang="en-US" altLang="en-US" sz="3200" dirty="0">
                <a:solidFill>
                  <a:srgbClr val="FF3399"/>
                </a:solidFill>
              </a:rPr>
              <a:t>Future Revisited</a:t>
            </a:r>
            <a:endParaRPr lang="zh-CN" altLang="en-US" sz="3100" dirty="0">
              <a:solidFill>
                <a:srgbClr val="FF3399"/>
              </a:solidFill>
              <a:cs typeface="Calibri" panose="020F0502020204030204" pitchFamily="34" charset="0"/>
            </a:endParaRPr>
          </a:p>
        </p:txBody>
      </p:sp>
      <p:pic>
        <p:nvPicPr>
          <p:cNvPr id="1026" name="Picture 2">
            <a:extLst>
              <a:ext uri="{FF2B5EF4-FFF2-40B4-BE49-F238E27FC236}">
                <a16:creationId xmlns:a16="http://schemas.microsoft.com/office/drawing/2014/main" id="{535FFDD8-62FC-494D-BB72-A3FF18319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61670"/>
            <a:ext cx="8532948" cy="4932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663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471585"/>
          </a:xfrm>
        </p:spPr>
        <p:txBody>
          <a:bodyPr>
            <a:normAutofit fontScale="90000"/>
          </a:bodyPr>
          <a:lstStyle/>
          <a:p>
            <a:r>
              <a:rPr lang="en-US" altLang="en-US" sz="3200" dirty="0"/>
              <a:t>Addressing the Issues</a:t>
            </a:r>
            <a:endParaRPr lang="zh-CN" altLang="en-US" sz="3200" dirty="0"/>
          </a:p>
        </p:txBody>
      </p:sp>
      <p:sp>
        <p:nvSpPr>
          <p:cNvPr id="3" name="内容占位符 2"/>
          <p:cNvSpPr>
            <a:spLocks noGrp="1"/>
          </p:cNvSpPr>
          <p:nvPr>
            <p:ph idx="1"/>
          </p:nvPr>
        </p:nvSpPr>
        <p:spPr>
          <a:xfrm>
            <a:off x="215516" y="1052736"/>
            <a:ext cx="8712968" cy="5688633"/>
          </a:xfrm>
        </p:spPr>
        <p:txBody>
          <a:bodyPr>
            <a:normAutofit fontScale="85000" lnSpcReduction="20000"/>
          </a:bodyPr>
          <a:lstStyle/>
          <a:p>
            <a:pPr marL="0" indent="0" algn="just">
              <a:buNone/>
            </a:pPr>
            <a:r>
              <a:rPr lang="en-US" altLang="en-US" sz="2600" b="1" dirty="0"/>
              <a:t>Conceptualizing the Problem</a:t>
            </a:r>
          </a:p>
          <a:p>
            <a:pPr marL="0" indent="0" algn="just">
              <a:buNone/>
            </a:pPr>
            <a:endParaRPr lang="en-US" altLang="en-US" sz="2600" b="1" dirty="0"/>
          </a:p>
          <a:p>
            <a:pPr lvl="1" algn="just"/>
            <a:r>
              <a:rPr lang="en-US" altLang="en-US" sz="2600" b="1" dirty="0"/>
              <a:t>The growth in demand for resources is sensitive to their scarcity, for example, price and population growth.</a:t>
            </a:r>
          </a:p>
          <a:p>
            <a:pPr lvl="1" algn="just"/>
            <a:endParaRPr lang="en-US" altLang="en-US" sz="2600" b="1" dirty="0"/>
          </a:p>
          <a:p>
            <a:pPr lvl="1" algn="just"/>
            <a:r>
              <a:rPr lang="en-US" altLang="en-US" sz="2600" b="1" dirty="0"/>
              <a:t>Characterizing the resource base as finite is misleading:</a:t>
            </a:r>
          </a:p>
          <a:p>
            <a:pPr lvl="2" algn="just"/>
            <a:r>
              <a:rPr lang="en-US" altLang="en-US" sz="2600" b="1" dirty="0"/>
              <a:t>It ignores the existence of a substantial renewable resource.</a:t>
            </a:r>
          </a:p>
          <a:p>
            <a:pPr lvl="2" algn="just"/>
            <a:r>
              <a:rPr lang="en-US" altLang="en-US" sz="2600" b="1" dirty="0"/>
              <a:t>It focuses attention on the wrong issue.</a:t>
            </a:r>
          </a:p>
          <a:p>
            <a:pPr lvl="2" algn="just"/>
            <a:r>
              <a:rPr lang="en-US" altLang="en-US" sz="2600" b="1" dirty="0"/>
              <a:t>It supports ill-conceived attempts to measure the size of the resource base.</a:t>
            </a:r>
          </a:p>
          <a:p>
            <a:pPr lvl="2" algn="just"/>
            <a:endParaRPr lang="en-US" altLang="en-US" sz="2600" b="1" dirty="0"/>
          </a:p>
          <a:p>
            <a:pPr lvl="1" algn="just"/>
            <a:r>
              <a:rPr lang="en-US" altLang="en-US" sz="2600" b="1" dirty="0"/>
              <a:t>Correct conceptualization of the resource scarcity suggests that both extremely pessimistic and extremely optimistic views are wrong.</a:t>
            </a:r>
          </a:p>
          <a:p>
            <a:pPr lvl="1" algn="just"/>
            <a:endParaRPr lang="en-US" altLang="en-US" sz="2600" b="1" dirty="0"/>
          </a:p>
          <a:p>
            <a:pPr lvl="1" algn="just"/>
            <a:r>
              <a:rPr lang="en-US" altLang="en-US" sz="2600" b="1" dirty="0"/>
              <a:t>Improper incentives and inadequate information are more serious problems.</a:t>
            </a:r>
          </a:p>
          <a:p>
            <a:pPr lvl="2" algn="just"/>
            <a:endParaRPr lang="en-US" altLang="en-US" b="1" dirty="0"/>
          </a:p>
          <a:p>
            <a:endParaRPr lang="zh-CN" altLang="en-US" dirty="0"/>
          </a:p>
        </p:txBody>
      </p:sp>
    </p:spTree>
    <p:extLst>
      <p:ext uri="{BB962C8B-B14F-4D97-AF65-F5344CB8AC3E}">
        <p14:creationId xmlns:p14="http://schemas.microsoft.com/office/powerpoint/2010/main" val="2423944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76883"/>
            <a:ext cx="7886700" cy="831626"/>
          </a:xfrm>
        </p:spPr>
        <p:txBody>
          <a:bodyPr>
            <a:normAutofit/>
          </a:bodyPr>
          <a:lstStyle/>
          <a:p>
            <a:r>
              <a:rPr lang="en-US" altLang="en-US" sz="3200" dirty="0"/>
              <a:t>Addressing the Issues</a:t>
            </a:r>
            <a:endParaRPr lang="zh-CN" altLang="en-US" sz="3200" dirty="0"/>
          </a:p>
        </p:txBody>
      </p:sp>
      <p:sp>
        <p:nvSpPr>
          <p:cNvPr id="3" name="内容占位符 2"/>
          <p:cNvSpPr>
            <a:spLocks noGrp="1"/>
          </p:cNvSpPr>
          <p:nvPr>
            <p:ph idx="1"/>
          </p:nvPr>
        </p:nvSpPr>
        <p:spPr>
          <a:xfrm>
            <a:off x="251520" y="1340768"/>
            <a:ext cx="8496944" cy="4752528"/>
          </a:xfrm>
        </p:spPr>
        <p:txBody>
          <a:bodyPr>
            <a:normAutofit lnSpcReduction="10000"/>
          </a:bodyPr>
          <a:lstStyle/>
          <a:p>
            <a:pPr marL="0" indent="0" algn="just">
              <a:buNone/>
            </a:pPr>
            <a:r>
              <a:rPr lang="en-US" altLang="en-US" b="1" dirty="0"/>
              <a:t>Institutional Responses</a:t>
            </a:r>
          </a:p>
          <a:p>
            <a:pPr marL="0" indent="0" algn="just">
              <a:buNone/>
            </a:pPr>
            <a:endParaRPr lang="en-US" altLang="en-US" b="1" dirty="0"/>
          </a:p>
          <a:p>
            <a:pPr lvl="1" algn="just"/>
            <a:r>
              <a:rPr lang="en-US" altLang="en-US" b="1" dirty="0"/>
              <a:t>Markets have responded swiftly and automatically to deal with the resources with higher prices.</a:t>
            </a:r>
          </a:p>
          <a:p>
            <a:pPr lvl="1" algn="just"/>
            <a:endParaRPr lang="en-US" altLang="en-US" b="1" dirty="0"/>
          </a:p>
          <a:p>
            <a:pPr lvl="1" algn="just"/>
            <a:r>
              <a:rPr lang="en-US" altLang="en-US" b="1" dirty="0"/>
              <a:t>The market would not automatically choose a dynamically efficient or a sustainable path.</a:t>
            </a:r>
          </a:p>
          <a:p>
            <a:pPr lvl="1" algn="just"/>
            <a:r>
              <a:rPr lang="en-US" altLang="en-US" b="1" dirty="0"/>
              <a:t>Externalities are a barrier in the transition to sustainability.</a:t>
            </a:r>
          </a:p>
          <a:p>
            <a:pPr lvl="1" algn="just"/>
            <a:endParaRPr lang="en-US" altLang="en-US" b="1" dirty="0"/>
          </a:p>
          <a:p>
            <a:pPr lvl="1" algn="just"/>
            <a:r>
              <a:rPr lang="en-GB" altLang="en-US" b="1" dirty="0"/>
              <a:t>The relationship between the economic and political sectors has to be treated on a case-by-case basis. </a:t>
            </a:r>
            <a:endParaRPr lang="en-US" altLang="en-US" b="1" dirty="0"/>
          </a:p>
          <a:p>
            <a:endParaRPr lang="zh-CN" altLang="en-US" dirty="0"/>
          </a:p>
        </p:txBody>
      </p:sp>
    </p:spTree>
    <p:extLst>
      <p:ext uri="{BB962C8B-B14F-4D97-AF65-F5344CB8AC3E}">
        <p14:creationId xmlns:p14="http://schemas.microsoft.com/office/powerpoint/2010/main" val="2969286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E82C57-5A9E-4B45-A42D-9C7D53166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8496944" cy="6309907"/>
          </a:xfrm>
          <a:prstGeom prst="rect">
            <a:avLst/>
          </a:prstGeom>
        </p:spPr>
      </p:pic>
    </p:spTree>
    <p:extLst>
      <p:ext uri="{BB962C8B-B14F-4D97-AF65-F5344CB8AC3E}">
        <p14:creationId xmlns:p14="http://schemas.microsoft.com/office/powerpoint/2010/main" val="2159422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404664"/>
            <a:ext cx="7886700" cy="759618"/>
          </a:xfrm>
        </p:spPr>
        <p:txBody>
          <a:bodyPr>
            <a:normAutofit/>
          </a:bodyPr>
          <a:lstStyle/>
          <a:p>
            <a:r>
              <a:rPr lang="en-US" altLang="en-US" sz="3200" dirty="0"/>
              <a:t>Addressing the Issues</a:t>
            </a:r>
            <a:endParaRPr lang="zh-CN" altLang="en-US" sz="3200" dirty="0"/>
          </a:p>
        </p:txBody>
      </p:sp>
      <p:sp>
        <p:nvSpPr>
          <p:cNvPr id="3" name="内容占位符 2"/>
          <p:cNvSpPr>
            <a:spLocks noGrp="1"/>
          </p:cNvSpPr>
          <p:nvPr>
            <p:ph idx="1"/>
          </p:nvPr>
        </p:nvSpPr>
        <p:spPr>
          <a:xfrm>
            <a:off x="323528" y="1412776"/>
            <a:ext cx="8496944" cy="4351338"/>
          </a:xfrm>
        </p:spPr>
        <p:txBody>
          <a:bodyPr>
            <a:normAutofit/>
          </a:bodyPr>
          <a:lstStyle/>
          <a:p>
            <a:pPr algn="just"/>
            <a:r>
              <a:rPr lang="en-US" altLang="en-US" b="1" dirty="0"/>
              <a:t>Efficient markets do not necessarily produce sustainable development.</a:t>
            </a:r>
          </a:p>
          <a:p>
            <a:pPr algn="just"/>
            <a:endParaRPr lang="en-US" altLang="en-US" b="1" dirty="0"/>
          </a:p>
          <a:p>
            <a:pPr algn="just"/>
            <a:r>
              <a:rPr lang="en-US" altLang="en-US" b="1" dirty="0"/>
              <a:t>The capacity of the market for self-healing is not always adequate.</a:t>
            </a:r>
          </a:p>
          <a:p>
            <a:pPr algn="just"/>
            <a:endParaRPr lang="en-US" altLang="en-US" b="1" dirty="0"/>
          </a:p>
          <a:p>
            <a:pPr algn="just"/>
            <a:r>
              <a:rPr lang="en-US" altLang="en-US" b="1" dirty="0"/>
              <a:t>Government intervention is needed.</a:t>
            </a:r>
          </a:p>
          <a:p>
            <a:pPr algn="just"/>
            <a:endParaRPr lang="en-US" altLang="en-US" b="1" dirty="0"/>
          </a:p>
          <a:p>
            <a:pPr algn="just"/>
            <a:r>
              <a:rPr lang="en-US" altLang="en-US" b="1" dirty="0"/>
              <a:t>However, government intervention is not uniformly benign. For example, tough legislation and price controls are counterproductive.</a:t>
            </a:r>
          </a:p>
          <a:p>
            <a:endParaRPr lang="zh-CN" altLang="en-US" dirty="0"/>
          </a:p>
        </p:txBody>
      </p:sp>
    </p:spTree>
    <p:extLst>
      <p:ext uri="{BB962C8B-B14F-4D97-AF65-F5344CB8AC3E}">
        <p14:creationId xmlns:p14="http://schemas.microsoft.com/office/powerpoint/2010/main" val="2858449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831626"/>
          </a:xfrm>
        </p:spPr>
        <p:txBody>
          <a:bodyPr>
            <a:normAutofit/>
          </a:bodyPr>
          <a:lstStyle/>
          <a:p>
            <a:r>
              <a:rPr lang="en-US" altLang="en-US" sz="3200" dirty="0"/>
              <a:t>Addressing the Issues</a:t>
            </a:r>
            <a:endParaRPr lang="zh-CN" altLang="en-US" sz="3200" dirty="0"/>
          </a:p>
        </p:txBody>
      </p:sp>
      <p:sp>
        <p:nvSpPr>
          <p:cNvPr id="3" name="内容占位符 2"/>
          <p:cNvSpPr>
            <a:spLocks noGrp="1"/>
          </p:cNvSpPr>
          <p:nvPr>
            <p:ph idx="1"/>
          </p:nvPr>
        </p:nvSpPr>
        <p:spPr>
          <a:xfrm>
            <a:off x="395536" y="1268760"/>
            <a:ext cx="8352928" cy="4824536"/>
          </a:xfrm>
        </p:spPr>
        <p:txBody>
          <a:bodyPr>
            <a:normAutofit fontScale="92500" lnSpcReduction="20000"/>
          </a:bodyPr>
          <a:lstStyle/>
          <a:p>
            <a:pPr marL="0" indent="0" algn="just">
              <a:buNone/>
            </a:pPr>
            <a:r>
              <a:rPr lang="en-US" altLang="en-US" b="1" dirty="0"/>
              <a:t>Sustainable Development</a:t>
            </a:r>
          </a:p>
          <a:p>
            <a:pPr marL="0" indent="0" algn="just">
              <a:buNone/>
            </a:pPr>
            <a:endParaRPr lang="en-US" altLang="en-US" b="1" dirty="0"/>
          </a:p>
          <a:p>
            <a:pPr lvl="1" algn="just"/>
            <a:r>
              <a:rPr lang="en-US" altLang="en-US" b="1" dirty="0"/>
              <a:t>Empirical evidence suggests that increased environmental control has not currently had a large impact on the economy.</a:t>
            </a:r>
          </a:p>
          <a:p>
            <a:pPr lvl="1" algn="just"/>
            <a:endParaRPr lang="en-US" altLang="en-US" b="1" dirty="0"/>
          </a:p>
          <a:p>
            <a:pPr lvl="1" algn="just"/>
            <a:r>
              <a:rPr lang="en-US" altLang="en-US" b="1" dirty="0"/>
              <a:t>The notion that respecting the environment is inevitably incompatible with a healthy economy is wrong.</a:t>
            </a:r>
          </a:p>
          <a:p>
            <a:pPr lvl="1" algn="just"/>
            <a:endParaRPr lang="en-US" altLang="en-US" b="1" dirty="0"/>
          </a:p>
          <a:p>
            <a:pPr lvl="1" algn="just"/>
            <a:r>
              <a:rPr lang="en-US" altLang="en-US" b="1" dirty="0"/>
              <a:t>Economic growth will not automatically benefit people, especially in developing countries. Environmental problems are severe.</a:t>
            </a:r>
          </a:p>
          <a:p>
            <a:pPr lvl="1" algn="just"/>
            <a:endParaRPr lang="en-US" altLang="en-US" b="1" dirty="0"/>
          </a:p>
          <a:p>
            <a:pPr lvl="1" algn="just"/>
            <a:r>
              <a:rPr lang="en-US" altLang="en-US" b="1" dirty="0"/>
              <a:t>New sustainable forms of development will be necessary.</a:t>
            </a:r>
          </a:p>
          <a:p>
            <a:endParaRPr lang="zh-CN" altLang="en-US" dirty="0"/>
          </a:p>
        </p:txBody>
      </p:sp>
    </p:spTree>
    <p:extLst>
      <p:ext uri="{BB962C8B-B14F-4D97-AF65-F5344CB8AC3E}">
        <p14:creationId xmlns:p14="http://schemas.microsoft.com/office/powerpoint/2010/main" val="155408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B9DF3-6484-4B8E-8355-420799D1C669}"/>
              </a:ext>
            </a:extLst>
          </p:cNvPr>
          <p:cNvSpPr>
            <a:spLocks noGrp="1"/>
          </p:cNvSpPr>
          <p:nvPr>
            <p:ph type="title"/>
          </p:nvPr>
        </p:nvSpPr>
        <p:spPr>
          <a:xfrm>
            <a:off x="628650" y="365127"/>
            <a:ext cx="7886700" cy="615601"/>
          </a:xfrm>
        </p:spPr>
        <p:txBody>
          <a:bodyPr>
            <a:normAutofit fontScale="90000"/>
          </a:bodyPr>
          <a:lstStyle/>
          <a:p>
            <a:r>
              <a:rPr lang="en-US" altLang="en-US" sz="3200" dirty="0"/>
              <a:t>Four Scenarios of Sustainability of Development </a:t>
            </a:r>
            <a:endParaRPr lang="en-US" sz="3200" dirty="0"/>
          </a:p>
        </p:txBody>
      </p:sp>
      <p:sp>
        <p:nvSpPr>
          <p:cNvPr id="3" name="Rectangle 2">
            <a:extLst>
              <a:ext uri="{FF2B5EF4-FFF2-40B4-BE49-F238E27FC236}">
                <a16:creationId xmlns:a16="http://schemas.microsoft.com/office/drawing/2014/main" id="{19371832-75B4-4B18-B999-F09EE8E49712}"/>
              </a:ext>
            </a:extLst>
          </p:cNvPr>
          <p:cNvSpPr/>
          <p:nvPr/>
        </p:nvSpPr>
        <p:spPr>
          <a:xfrm>
            <a:off x="11794" y="1124744"/>
            <a:ext cx="8880685" cy="5439951"/>
          </a:xfrm>
          <a:prstGeom prst="rect">
            <a:avLst/>
          </a:prstGeom>
        </p:spPr>
        <p:txBody>
          <a:bodyPr wrap="square">
            <a:spAutoFit/>
          </a:bodyPr>
          <a:lstStyle/>
          <a:p>
            <a:pPr marL="575945" marR="0" indent="-255905" algn="just">
              <a:spcBef>
                <a:spcPts val="500"/>
              </a:spcBef>
              <a:spcAft>
                <a:spcPts val="0"/>
              </a:spcAft>
              <a:tabLst>
                <a:tab pos="575945" algn="l"/>
              </a:tabLst>
            </a:pPr>
            <a:r>
              <a:rPr lang="en-US" sz="2000" b="1" dirty="0">
                <a:latin typeface="Bookman Old Style" panose="02050604050505020204" pitchFamily="18" charset="0"/>
              </a:rPr>
              <a:t>These scenarios suggest that three dimensions of sustainability are important:</a:t>
            </a:r>
          </a:p>
          <a:p>
            <a:pPr marL="859155" marR="0" indent="-283210" algn="just">
              <a:spcBef>
                <a:spcPts val="300"/>
              </a:spcBef>
              <a:spcAft>
                <a:spcPts val="200"/>
              </a:spcAft>
            </a:pPr>
            <a:r>
              <a:rPr lang="en-US" sz="2000" b="1" dirty="0">
                <a:latin typeface="Bookman Old Style" panose="02050604050505020204" pitchFamily="18" charset="0"/>
              </a:rPr>
              <a:t>1.	The existence of a positive sustainable level of welfare.</a:t>
            </a:r>
          </a:p>
          <a:p>
            <a:pPr marL="862965" marR="0" indent="-287020" algn="just">
              <a:spcBef>
                <a:spcPts val="0"/>
              </a:spcBef>
              <a:spcAft>
                <a:spcPts val="200"/>
              </a:spcAft>
            </a:pPr>
            <a:r>
              <a:rPr lang="en-US" sz="2000" b="1" dirty="0">
                <a:latin typeface="Bookman Old Style" panose="02050604050505020204" pitchFamily="18" charset="0"/>
              </a:rPr>
              <a:t>2.	The magnitude of the ultimate sustainable level of welfare compared to the current welfare level.</a:t>
            </a:r>
          </a:p>
          <a:p>
            <a:pPr marL="862965" marR="0" indent="-287020" algn="just">
              <a:spcBef>
                <a:spcPts val="0"/>
              </a:spcBef>
              <a:spcAft>
                <a:spcPts val="200"/>
              </a:spcAft>
            </a:pPr>
            <a:r>
              <a:rPr lang="en-US" sz="2000" b="1" dirty="0">
                <a:latin typeface="Bookman Old Style" panose="02050604050505020204" pitchFamily="18" charset="0"/>
              </a:rPr>
              <a:t>3.	The sensitivity of the future level of welfare to actions by previous generations.</a:t>
            </a:r>
          </a:p>
          <a:p>
            <a:pPr marL="575945" marR="0" indent="-255905" algn="just">
              <a:spcBef>
                <a:spcPts val="0"/>
              </a:spcBef>
              <a:spcAft>
                <a:spcPts val="0"/>
              </a:spcAft>
              <a:tabLst>
                <a:tab pos="575945" algn="l"/>
              </a:tabLst>
            </a:pPr>
            <a:r>
              <a:rPr lang="en-US" sz="2000" b="1" dirty="0">
                <a:latin typeface="Bookman Old Style" panose="02050604050505020204" pitchFamily="18" charset="0"/>
              </a:rPr>
              <a:t>Looking at the graph on the next slide. </a:t>
            </a:r>
          </a:p>
          <a:p>
            <a:pPr marL="662940" marR="0" indent="-342900" algn="just">
              <a:spcBef>
                <a:spcPts val="0"/>
              </a:spcBef>
              <a:spcAft>
                <a:spcPts val="0"/>
              </a:spcAft>
              <a:buFont typeface="Arial" panose="020B0604020202020204" pitchFamily="34" charset="0"/>
              <a:buChar char="•"/>
              <a:tabLst>
                <a:tab pos="575945" algn="l"/>
              </a:tabLst>
            </a:pPr>
            <a:r>
              <a:rPr lang="en-US" sz="2000" b="1" dirty="0">
                <a:latin typeface="Bookman Old Style" panose="02050604050505020204" pitchFamily="18" charset="0"/>
              </a:rPr>
              <a:t>Scenario D (a steady increase in per capita welfare) is infeasible due to resource scarcity.</a:t>
            </a:r>
          </a:p>
          <a:p>
            <a:pPr marL="662940" marR="0" indent="-342900" algn="just">
              <a:spcBef>
                <a:spcPts val="0"/>
              </a:spcBef>
              <a:spcAft>
                <a:spcPts val="0"/>
              </a:spcAft>
              <a:buFont typeface="Arial" panose="020B0604020202020204" pitchFamily="34" charset="0"/>
              <a:buChar char="•"/>
              <a:tabLst>
                <a:tab pos="575945" algn="l"/>
              </a:tabLst>
            </a:pPr>
            <a:r>
              <a:rPr lang="en-US" sz="2000" b="1" dirty="0">
                <a:latin typeface="Bookman Old Style" panose="02050604050505020204" pitchFamily="18" charset="0"/>
              </a:rPr>
              <a:t>The existence of renewable resources guarantees a positive sustainable welfare level, so scenario A can be ruled out (zero per capita welfare). </a:t>
            </a:r>
          </a:p>
          <a:p>
            <a:pPr marL="662940" marR="0" indent="-342900" algn="just">
              <a:spcBef>
                <a:spcPts val="0"/>
              </a:spcBef>
              <a:spcAft>
                <a:spcPts val="0"/>
              </a:spcAft>
              <a:buFont typeface="Arial" panose="020B0604020202020204" pitchFamily="34" charset="0"/>
              <a:buChar char="•"/>
              <a:tabLst>
                <a:tab pos="575945" algn="l"/>
              </a:tabLst>
            </a:pPr>
            <a:r>
              <a:rPr lang="en-US" sz="2000" b="1" dirty="0">
                <a:latin typeface="Bookman Old Style" panose="02050604050505020204" pitchFamily="18" charset="0"/>
              </a:rPr>
              <a:t>Scenarios B and C eventually result in some sustainable constant level of per capita welfare. </a:t>
            </a:r>
          </a:p>
          <a:p>
            <a:pPr marL="662940" marR="0" indent="-342900" algn="just">
              <a:spcBef>
                <a:spcPts val="0"/>
              </a:spcBef>
              <a:spcAft>
                <a:spcPts val="0"/>
              </a:spcAft>
              <a:buFont typeface="Arial" panose="020B0604020202020204" pitchFamily="34" charset="0"/>
              <a:buChar char="•"/>
              <a:tabLst>
                <a:tab pos="575945" algn="l"/>
              </a:tabLst>
            </a:pPr>
            <a:r>
              <a:rPr lang="en-US" sz="2000" b="1" dirty="0">
                <a:latin typeface="Bookman Old Style" panose="02050604050505020204" pitchFamily="18" charset="0"/>
              </a:rPr>
              <a:t>It is not clear whether this level of per capita welfare will be higher or lower than existing per capita welfare</a:t>
            </a:r>
            <a:r>
              <a:rPr lang="en-US" spc="-10" dirty="0">
                <a:latin typeface="Times" panose="02020603050405020304" pitchFamily="18" charset="0"/>
                <a:ea typeface="Times New Roman" panose="02020603050405020304" pitchFamily="18" charset="0"/>
                <a:cs typeface="Times New Roman" panose="02020603050405020304" pitchFamily="18" charset="0"/>
              </a:rPr>
              <a:t>.</a:t>
            </a:r>
            <a:endParaRPr lang="en-US" dirty="0">
              <a:latin typeface="Times"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283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15602"/>
          </a:xfrm>
        </p:spPr>
        <p:txBody>
          <a:bodyPr>
            <a:normAutofit/>
          </a:bodyPr>
          <a:lstStyle/>
          <a:p>
            <a:r>
              <a:rPr lang="en-US" altLang="en-US" sz="3200" dirty="0"/>
              <a:t>Addressing the Issues</a:t>
            </a:r>
            <a:endParaRPr lang="zh-CN" altLang="en-US" sz="3200" dirty="0"/>
          </a:p>
        </p:txBody>
      </p:sp>
      <p:sp>
        <p:nvSpPr>
          <p:cNvPr id="3" name="内容占位符 2"/>
          <p:cNvSpPr>
            <a:spLocks noGrp="1"/>
          </p:cNvSpPr>
          <p:nvPr>
            <p:ph idx="1"/>
          </p:nvPr>
        </p:nvSpPr>
        <p:spPr>
          <a:xfrm>
            <a:off x="359532" y="1412776"/>
            <a:ext cx="8424936" cy="4351338"/>
          </a:xfrm>
        </p:spPr>
        <p:txBody>
          <a:bodyPr>
            <a:normAutofit fontScale="92500"/>
          </a:bodyPr>
          <a:lstStyle/>
          <a:p>
            <a:pPr algn="just"/>
            <a:r>
              <a:rPr lang="en-US" altLang="en-US" b="1" dirty="0"/>
              <a:t>The experience in the United States</a:t>
            </a:r>
            <a:r>
              <a:rPr lang="en-GB" altLang="en-US" b="1" dirty="0"/>
              <a:t>, Europe, and Asia suggests that allowing business great flexibility within a regulatory framework that harmonizes private and social costs in general is both feasible and effective.</a:t>
            </a:r>
          </a:p>
          <a:p>
            <a:pPr algn="just"/>
            <a:endParaRPr lang="en-GB" altLang="en-US" b="1" dirty="0"/>
          </a:p>
          <a:p>
            <a:pPr algn="just"/>
            <a:r>
              <a:rPr lang="en-US" altLang="en-US" b="1" dirty="0"/>
              <a:t>The economic incentive approach to environmental and natural resource regulation has become a significant component of environmental and natural resource policy.</a:t>
            </a:r>
          </a:p>
          <a:p>
            <a:pPr algn="just"/>
            <a:endParaRPr lang="en-US" altLang="en-US" b="1" dirty="0"/>
          </a:p>
          <a:p>
            <a:pPr algn="just"/>
            <a:r>
              <a:rPr lang="en-US" altLang="en-US" b="1" dirty="0"/>
              <a:t>Public policy and sustainable development must proceed in a mutually supportive relationship.</a:t>
            </a:r>
          </a:p>
          <a:p>
            <a:endParaRPr lang="zh-CN" altLang="en-US" dirty="0"/>
          </a:p>
        </p:txBody>
      </p:sp>
    </p:spTree>
    <p:extLst>
      <p:ext uri="{BB962C8B-B14F-4D97-AF65-F5344CB8AC3E}">
        <p14:creationId xmlns:p14="http://schemas.microsoft.com/office/powerpoint/2010/main" val="4081890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8D2CF2-B149-4167-A944-06FFF2B1D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12968" cy="6336704"/>
          </a:xfrm>
          <a:prstGeom prst="rect">
            <a:avLst/>
          </a:prstGeom>
        </p:spPr>
      </p:pic>
    </p:spTree>
    <p:extLst>
      <p:ext uri="{BB962C8B-B14F-4D97-AF65-F5344CB8AC3E}">
        <p14:creationId xmlns:p14="http://schemas.microsoft.com/office/powerpoint/2010/main" val="3191205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8514" y="-26587"/>
            <a:ext cx="7886700" cy="863299"/>
          </a:xfrm>
        </p:spPr>
        <p:txBody>
          <a:bodyPr>
            <a:normAutofit/>
          </a:bodyPr>
          <a:lstStyle/>
          <a:p>
            <a:r>
              <a:rPr lang="en-US" altLang="en-US" sz="3200" dirty="0"/>
              <a:t>Addressing the Issues</a:t>
            </a:r>
            <a:endParaRPr lang="zh-CN" altLang="en-US" sz="3200" dirty="0"/>
          </a:p>
        </p:txBody>
      </p:sp>
      <p:sp>
        <p:nvSpPr>
          <p:cNvPr id="3" name="内容占位符 2"/>
          <p:cNvSpPr>
            <a:spLocks noGrp="1"/>
          </p:cNvSpPr>
          <p:nvPr>
            <p:ph idx="1"/>
          </p:nvPr>
        </p:nvSpPr>
        <p:spPr>
          <a:xfrm>
            <a:off x="376084" y="837518"/>
            <a:ext cx="8588403" cy="4351338"/>
          </a:xfrm>
        </p:spPr>
        <p:txBody>
          <a:bodyPr/>
          <a:lstStyle/>
          <a:p>
            <a:pPr marL="0" indent="0" algn="just">
              <a:buNone/>
            </a:pPr>
            <a:r>
              <a:rPr lang="en-US" altLang="en-US" sz="2200" b="1" dirty="0"/>
              <a:t>Solving global environmental problems includes</a:t>
            </a:r>
          </a:p>
          <a:p>
            <a:pPr marL="0" indent="0" algn="just">
              <a:buNone/>
            </a:pPr>
            <a:endParaRPr lang="en-US" altLang="en-US" sz="2200" b="1" dirty="0"/>
          </a:p>
          <a:p>
            <a:pPr lvl="1" algn="just"/>
            <a:r>
              <a:rPr lang="en-US" altLang="en-US" sz="2200" b="1" dirty="0"/>
              <a:t>An agreement on resource gains</a:t>
            </a:r>
          </a:p>
          <a:p>
            <a:pPr lvl="1" algn="just"/>
            <a:r>
              <a:rPr lang="en-US" altLang="en-US" sz="2200" b="1" dirty="0"/>
              <a:t>Economic incentives approaches</a:t>
            </a:r>
          </a:p>
          <a:p>
            <a:pPr lvl="1" algn="just"/>
            <a:r>
              <a:rPr lang="en-US" altLang="en-US" sz="2200" b="1" dirty="0"/>
              <a:t>Using judicial remedies for environmental problems</a:t>
            </a:r>
          </a:p>
          <a:p>
            <a:endParaRPr lang="zh-CN" altLang="en-US" dirty="0"/>
          </a:p>
        </p:txBody>
      </p:sp>
      <p:sp>
        <p:nvSpPr>
          <p:cNvPr id="5" name="TextBox 4">
            <a:extLst>
              <a:ext uri="{FF2B5EF4-FFF2-40B4-BE49-F238E27FC236}">
                <a16:creationId xmlns:a16="http://schemas.microsoft.com/office/drawing/2014/main" id="{5E078D0C-7FD1-4740-BE97-00C6342ED849}"/>
              </a:ext>
            </a:extLst>
          </p:cNvPr>
          <p:cNvSpPr txBox="1"/>
          <p:nvPr/>
        </p:nvSpPr>
        <p:spPr>
          <a:xfrm>
            <a:off x="395536" y="3429000"/>
            <a:ext cx="8352928" cy="2862322"/>
          </a:xfrm>
          <a:prstGeom prst="rect">
            <a:avLst/>
          </a:prstGeom>
          <a:noFill/>
        </p:spPr>
        <p:txBody>
          <a:bodyPr wrap="square">
            <a:spAutoFit/>
          </a:bodyPr>
          <a:lstStyle/>
          <a:p>
            <a:pPr marL="171450" marR="0" lvl="0" indent="-171450" algn="just" defTabSz="685800" rtl="0" eaLnBrk="1" fontAlgn="auto" latinLnBrk="0" hangingPunct="1">
              <a:lnSpc>
                <a:spcPct val="90000"/>
              </a:lnSpc>
              <a:spcBef>
                <a:spcPts val="0"/>
              </a:spcBef>
              <a:spcAft>
                <a:spcPts val="0"/>
              </a:spcAft>
              <a:buClrTx/>
              <a:buSzPct val="100000"/>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Our society is evolving, but we are not out of the woods yet.</a:t>
            </a:r>
          </a:p>
          <a:p>
            <a:pPr marL="171450" marR="0" lvl="0" indent="-171450" algn="just" defTabSz="685800" rtl="0" eaLnBrk="1" fontAlgn="auto" latinLnBrk="0" hangingPunct="1">
              <a:lnSpc>
                <a:spcPct val="90000"/>
              </a:lnSpc>
              <a:spcBef>
                <a:spcPts val="0"/>
              </a:spcBef>
              <a:spcAft>
                <a:spcPts val="0"/>
              </a:spcAft>
              <a:buClrTx/>
              <a:buSzPct val="100000"/>
              <a:buFont typeface="Arial" panose="020B0604020202020204" pitchFamily="34" charset="0"/>
              <a:buChar char="•"/>
              <a:tabLst/>
              <a:defRPr/>
            </a:pPr>
            <a:endParaRPr kumimoji="0" lang="en-US" altLang="en-US" sz="20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171450" marR="0" lvl="0" indent="-171450" algn="just" defTabSz="685800" rtl="0" eaLnBrk="1" fontAlgn="auto" latinLnBrk="0" hangingPunct="1">
              <a:lnSpc>
                <a:spcPct val="90000"/>
              </a:lnSpc>
              <a:spcBef>
                <a:spcPts val="0"/>
              </a:spcBef>
              <a:spcAft>
                <a:spcPts val="0"/>
              </a:spcAft>
              <a:buClrTx/>
              <a:buSzPct val="100000"/>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Not all behavior can be regulated, and the government can only do so much. Ultimately, industries creating the toxic substances need to be concerned about the safety of their products.</a:t>
            </a:r>
          </a:p>
          <a:p>
            <a:pPr marL="171450" marR="0" lvl="0" indent="-171450" algn="just" defTabSz="685800" rtl="0" eaLnBrk="1" fontAlgn="auto" latinLnBrk="0" hangingPunct="1">
              <a:lnSpc>
                <a:spcPct val="90000"/>
              </a:lnSpc>
              <a:spcBef>
                <a:spcPts val="0"/>
              </a:spcBef>
              <a:spcAft>
                <a:spcPts val="0"/>
              </a:spcAft>
              <a:buClrTx/>
              <a:buSzPct val="100000"/>
              <a:buFont typeface="Arial" panose="020B0604020202020204" pitchFamily="34" charset="0"/>
              <a:buChar char="•"/>
              <a:tabLst/>
              <a:defRPr/>
            </a:pPr>
            <a:endParaRPr kumimoji="0" lang="en-US" altLang="en-US" sz="20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171450" marR="0" lvl="0" indent="-171450" algn="just" defTabSz="685800" rtl="0" eaLnBrk="1" fontAlgn="auto" latinLnBrk="0" hangingPunct="1">
              <a:lnSpc>
                <a:spcPct val="90000"/>
              </a:lnSpc>
              <a:spcBef>
                <a:spcPts val="0"/>
              </a:spcBef>
              <a:spcAft>
                <a:spcPts val="0"/>
              </a:spcAft>
              <a:buClrTx/>
              <a:buSzPct val="100000"/>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Markets serve the consumers’ need, so we need to change our demands to more environmentally-friendly choices if we want to see change.</a:t>
            </a:r>
          </a:p>
        </p:txBody>
      </p:sp>
      <p:sp>
        <p:nvSpPr>
          <p:cNvPr id="6" name="标题 1">
            <a:extLst>
              <a:ext uri="{FF2B5EF4-FFF2-40B4-BE49-F238E27FC236}">
                <a16:creationId xmlns:a16="http://schemas.microsoft.com/office/drawing/2014/main" id="{F864AC6D-B95B-42C6-839B-D3D1E0927517}"/>
              </a:ext>
            </a:extLst>
          </p:cNvPr>
          <p:cNvSpPr txBox="1">
            <a:spLocks/>
          </p:cNvSpPr>
          <p:nvPr/>
        </p:nvSpPr>
        <p:spPr>
          <a:xfrm>
            <a:off x="628650" y="2597375"/>
            <a:ext cx="7886700" cy="831625"/>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600" b="1" kern="1200">
                <a:solidFill>
                  <a:srgbClr val="0066FF"/>
                </a:solidFill>
                <a:latin typeface="Bookman Old Style" panose="02050604050505020204" pitchFamily="18" charset="0"/>
                <a:ea typeface="+mj-ea"/>
                <a:cs typeface="+mj-cs"/>
              </a:defRPr>
            </a:lvl1pPr>
          </a:lstStyle>
          <a:p>
            <a:r>
              <a:rPr lang="en-US" altLang="en-US" sz="3200"/>
              <a:t>A Concluding Comment</a:t>
            </a:r>
            <a:endParaRPr lang="zh-CN" altLang="en-US" sz="3200" dirty="0"/>
          </a:p>
        </p:txBody>
      </p:sp>
    </p:spTree>
    <p:extLst>
      <p:ext uri="{BB962C8B-B14F-4D97-AF65-F5344CB8AC3E}">
        <p14:creationId xmlns:p14="http://schemas.microsoft.com/office/powerpoint/2010/main" val="269740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2A7C8D67-22AB-467D-8506-19A782E9C1C2}"/>
              </a:ext>
            </a:extLst>
          </p:cNvPr>
          <p:cNvSpPr>
            <a:spLocks noGrp="1"/>
          </p:cNvSpPr>
          <p:nvPr>
            <p:ph type="title"/>
          </p:nvPr>
        </p:nvSpPr>
        <p:spPr>
          <a:xfrm>
            <a:off x="755576" y="116632"/>
            <a:ext cx="7886700" cy="903634"/>
          </a:xfrm>
        </p:spPr>
        <p:txBody>
          <a:bodyPr>
            <a:normAutofit/>
          </a:bodyPr>
          <a:lstStyle/>
          <a:p>
            <a:r>
              <a:rPr lang="en-US" altLang="en-US" sz="3200" b="1" dirty="0"/>
              <a:t>Sustainability of Development </a:t>
            </a:r>
            <a:endParaRPr lang="zh-CN" altLang="en-US" sz="3200" b="1" dirty="0"/>
          </a:p>
        </p:txBody>
      </p:sp>
      <p:pic>
        <p:nvPicPr>
          <p:cNvPr id="3" name="Picture 2">
            <a:extLst>
              <a:ext uri="{FF2B5EF4-FFF2-40B4-BE49-F238E27FC236}">
                <a16:creationId xmlns:a16="http://schemas.microsoft.com/office/drawing/2014/main" id="{9A6EBC74-F791-4182-9C7B-C546B47CFDC4}"/>
              </a:ext>
            </a:extLst>
          </p:cNvPr>
          <p:cNvPicPr>
            <a:picLocks noChangeAspect="1"/>
          </p:cNvPicPr>
          <p:nvPr/>
        </p:nvPicPr>
        <p:blipFill>
          <a:blip r:embed="rId2"/>
          <a:stretch>
            <a:fillRect/>
          </a:stretch>
        </p:blipFill>
        <p:spPr>
          <a:xfrm>
            <a:off x="323528" y="1340768"/>
            <a:ext cx="8424936" cy="5112568"/>
          </a:xfrm>
          <a:prstGeom prst="rect">
            <a:avLst/>
          </a:prstGeom>
        </p:spPr>
      </p:pic>
    </p:spTree>
    <p:extLst>
      <p:ext uri="{BB962C8B-B14F-4D97-AF65-F5344CB8AC3E}">
        <p14:creationId xmlns:p14="http://schemas.microsoft.com/office/powerpoint/2010/main" val="2688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03634"/>
          </a:xfrm>
        </p:spPr>
        <p:txBody>
          <a:bodyPr>
            <a:normAutofit/>
          </a:bodyPr>
          <a:lstStyle/>
          <a:p>
            <a:r>
              <a:rPr lang="en-US" altLang="en-US" sz="3200" b="1" dirty="0"/>
              <a:t>Sustainability of Development </a:t>
            </a:r>
            <a:endParaRPr lang="zh-CN" altLang="en-US" sz="3200" b="1" dirty="0"/>
          </a:p>
        </p:txBody>
      </p:sp>
      <p:sp>
        <p:nvSpPr>
          <p:cNvPr id="3" name="内容占位符 2"/>
          <p:cNvSpPr>
            <a:spLocks noGrp="1"/>
          </p:cNvSpPr>
          <p:nvPr>
            <p:ph idx="1"/>
          </p:nvPr>
        </p:nvSpPr>
        <p:spPr>
          <a:xfrm>
            <a:off x="323528" y="1268760"/>
            <a:ext cx="8568952" cy="4608511"/>
          </a:xfrm>
        </p:spPr>
        <p:txBody>
          <a:bodyPr>
            <a:normAutofit/>
          </a:bodyPr>
          <a:lstStyle/>
          <a:p>
            <a:pPr algn="just"/>
            <a:r>
              <a:rPr lang="en-US" altLang="en-US" b="1" dirty="0"/>
              <a:t>Predictions of societal collapse seem to be exaggerated. </a:t>
            </a:r>
          </a:p>
          <a:p>
            <a:pPr algn="just"/>
            <a:endParaRPr lang="en-US" altLang="en-US" b="1" dirty="0"/>
          </a:p>
          <a:p>
            <a:pPr algn="just"/>
            <a:r>
              <a:rPr lang="en-US" altLang="en-US" b="1" dirty="0"/>
              <a:t>Current generations can have both positive and negative effects on the sustainable welfare levels of future generations. </a:t>
            </a:r>
          </a:p>
          <a:p>
            <a:pPr algn="just"/>
            <a:endParaRPr lang="en-US" dirty="0"/>
          </a:p>
          <a:p>
            <a:pPr algn="just"/>
            <a:r>
              <a:rPr lang="en-US" b="1" dirty="0"/>
              <a:t>Investments in human capital are positive contributions to the future, while fossil fuel use, reductions in biodiversity, and pollution will have negative effects.</a:t>
            </a:r>
          </a:p>
          <a:p>
            <a:pPr algn="just"/>
            <a:endParaRPr lang="zh-CN" altLang="en-US" sz="2800" dirty="0"/>
          </a:p>
        </p:txBody>
      </p:sp>
    </p:spTree>
    <p:extLst>
      <p:ext uri="{BB962C8B-B14F-4D97-AF65-F5344CB8AC3E}">
        <p14:creationId xmlns:p14="http://schemas.microsoft.com/office/powerpoint/2010/main" val="742274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03634"/>
          </a:xfrm>
        </p:spPr>
        <p:txBody>
          <a:bodyPr>
            <a:normAutofit/>
          </a:bodyPr>
          <a:lstStyle/>
          <a:p>
            <a:r>
              <a:rPr lang="en-US" altLang="en-US" sz="3200" b="1" dirty="0"/>
              <a:t>Sustainability of Development </a:t>
            </a:r>
            <a:endParaRPr lang="zh-CN" altLang="en-US" sz="3200" dirty="0"/>
          </a:p>
        </p:txBody>
      </p:sp>
      <p:sp>
        <p:nvSpPr>
          <p:cNvPr id="3" name="内容占位符 2"/>
          <p:cNvSpPr>
            <a:spLocks noGrp="1"/>
          </p:cNvSpPr>
          <p:nvPr>
            <p:ph idx="1"/>
          </p:nvPr>
        </p:nvSpPr>
        <p:spPr>
          <a:xfrm>
            <a:off x="265010" y="1268760"/>
            <a:ext cx="8483453" cy="5328591"/>
          </a:xfrm>
        </p:spPr>
        <p:txBody>
          <a:bodyPr>
            <a:normAutofit fontScale="77500" lnSpcReduction="20000"/>
          </a:bodyPr>
          <a:lstStyle/>
          <a:p>
            <a:pPr marL="0" indent="0" algn="just">
              <a:lnSpc>
                <a:spcPct val="120000"/>
              </a:lnSpc>
              <a:buNone/>
            </a:pPr>
            <a:r>
              <a:rPr lang="en-US" altLang="en-US" sz="2600" b="1" dirty="0"/>
              <a:t>Market Allocations</a:t>
            </a:r>
          </a:p>
          <a:p>
            <a:pPr marL="0" indent="0" algn="just">
              <a:lnSpc>
                <a:spcPct val="120000"/>
              </a:lnSpc>
              <a:buNone/>
            </a:pPr>
            <a:endParaRPr lang="en-US" altLang="en-US" sz="2600" b="1" dirty="0"/>
          </a:p>
          <a:p>
            <a:pPr lvl="1" algn="just">
              <a:lnSpc>
                <a:spcPct val="120000"/>
              </a:lnSpc>
            </a:pPr>
            <a:r>
              <a:rPr lang="en-US" altLang="en-US" sz="2600" b="1" dirty="0"/>
              <a:t>Market failures and imperfect markets can promote unsustainable outcomes.</a:t>
            </a:r>
          </a:p>
          <a:p>
            <a:pPr lvl="2" algn="just">
              <a:lnSpc>
                <a:spcPct val="120000"/>
              </a:lnSpc>
            </a:pPr>
            <a:r>
              <a:rPr lang="en-US" altLang="en-US" sz="2600" b="1" dirty="0"/>
              <a:t>Free access to resources or open access to resources promotes unsustainable harvesting.</a:t>
            </a:r>
          </a:p>
          <a:p>
            <a:pPr lvl="2" algn="just">
              <a:lnSpc>
                <a:spcPct val="120000"/>
              </a:lnSpc>
            </a:pPr>
            <a:r>
              <a:rPr lang="en-US" altLang="en-US" sz="2600" b="1" dirty="0"/>
              <a:t>Intertemporal externalities also interfere with sustainability. </a:t>
            </a:r>
          </a:p>
          <a:p>
            <a:pPr lvl="2" algn="just">
              <a:lnSpc>
                <a:spcPct val="120000"/>
              </a:lnSpc>
            </a:pPr>
            <a:endParaRPr lang="en-US" altLang="en-US" sz="2600" b="1" dirty="0"/>
          </a:p>
          <a:p>
            <a:pPr lvl="1" algn="just">
              <a:lnSpc>
                <a:spcPct val="120000"/>
              </a:lnSpc>
            </a:pPr>
            <a:r>
              <a:rPr lang="en-US" altLang="en-US" sz="2600" b="1" dirty="0"/>
              <a:t>Some market imperfections have the opposite effect and would help promote conservation.</a:t>
            </a:r>
          </a:p>
          <a:p>
            <a:pPr lvl="2" algn="just">
              <a:lnSpc>
                <a:spcPct val="120000"/>
              </a:lnSpc>
            </a:pPr>
            <a:r>
              <a:rPr lang="en-US" altLang="en-US" sz="2600" b="1" dirty="0"/>
              <a:t>An oil cartel, for example, restricts supply, which conserves more for the future than a perfect market would.  </a:t>
            </a:r>
          </a:p>
          <a:p>
            <a:pPr lvl="2" algn="just">
              <a:lnSpc>
                <a:spcPct val="120000"/>
              </a:lnSpc>
            </a:pPr>
            <a:r>
              <a:rPr lang="en-US" altLang="en-US" sz="2600" b="1" dirty="0"/>
              <a:t>Renewable alternatives may be discovered in the presence of scarcity. Fish farming is one example.</a:t>
            </a:r>
          </a:p>
          <a:p>
            <a:pPr lvl="2"/>
            <a:endParaRPr lang="en-US" altLang="en-US" dirty="0"/>
          </a:p>
          <a:p>
            <a:endParaRPr lang="zh-CN" altLang="en-US" dirty="0"/>
          </a:p>
        </p:txBody>
      </p:sp>
    </p:spTree>
    <p:extLst>
      <p:ext uri="{BB962C8B-B14F-4D97-AF65-F5344CB8AC3E}">
        <p14:creationId xmlns:p14="http://schemas.microsoft.com/office/powerpoint/2010/main" val="130784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831626"/>
          </a:xfrm>
        </p:spPr>
        <p:txBody>
          <a:bodyPr>
            <a:normAutofit/>
          </a:bodyPr>
          <a:lstStyle/>
          <a:p>
            <a:r>
              <a:rPr lang="en-US" altLang="en-US" sz="3200" b="1" dirty="0"/>
              <a:t>Sustainability of Development </a:t>
            </a:r>
            <a:endParaRPr lang="zh-CN" altLang="en-US" sz="3200" dirty="0"/>
          </a:p>
        </p:txBody>
      </p:sp>
      <p:sp>
        <p:nvSpPr>
          <p:cNvPr id="3" name="内容占位符 2"/>
          <p:cNvSpPr>
            <a:spLocks noGrp="1"/>
          </p:cNvSpPr>
          <p:nvPr>
            <p:ph idx="1"/>
          </p:nvPr>
        </p:nvSpPr>
        <p:spPr>
          <a:xfrm>
            <a:off x="395536" y="1484784"/>
            <a:ext cx="8352928" cy="4351338"/>
          </a:xfrm>
        </p:spPr>
        <p:txBody>
          <a:bodyPr>
            <a:normAutofit/>
          </a:bodyPr>
          <a:lstStyle/>
          <a:p>
            <a:pPr marL="0" indent="0" algn="just">
              <a:buNone/>
            </a:pPr>
            <a:r>
              <a:rPr lang="en-US" altLang="en-US" b="1" dirty="0"/>
              <a:t>Efficiency and Sustainability</a:t>
            </a:r>
          </a:p>
          <a:p>
            <a:pPr marL="0" indent="0" algn="just">
              <a:buNone/>
            </a:pPr>
            <a:endParaRPr lang="en-US" altLang="en-US" b="1" dirty="0"/>
          </a:p>
          <a:p>
            <a:pPr lvl="1" algn="just"/>
            <a:r>
              <a:rPr lang="en-US" altLang="en-US" b="1" dirty="0"/>
              <a:t>Restoring or ensuring efficiency is not sufficient to produce sustainability.</a:t>
            </a:r>
          </a:p>
          <a:p>
            <a:pPr lvl="1" algn="just"/>
            <a:endParaRPr lang="en-US" altLang="en-US" b="1" dirty="0"/>
          </a:p>
          <a:p>
            <a:pPr lvl="1" algn="just"/>
            <a:r>
              <a:rPr lang="en-US" altLang="en-US" b="1" dirty="0"/>
              <a:t>Efficient allocations of depletable resources show declining consumption over time, which is not sustainable without transfers. </a:t>
            </a:r>
          </a:p>
          <a:p>
            <a:pPr lvl="1" algn="just"/>
            <a:endParaRPr lang="en-US" altLang="en-US" b="1" dirty="0"/>
          </a:p>
          <a:p>
            <a:pPr lvl="1" algn="just"/>
            <a:r>
              <a:rPr lang="en-US" altLang="en-US" b="1" dirty="0"/>
              <a:t>Efficient allocations of </a:t>
            </a:r>
            <a:r>
              <a:rPr lang="en-US" altLang="en-US" b="1" dirty="0" err="1"/>
              <a:t>depletable</a:t>
            </a:r>
            <a:r>
              <a:rPr lang="en-US" altLang="en-US" b="1" dirty="0"/>
              <a:t> resources do not necessarily produce sustainable growth.</a:t>
            </a:r>
          </a:p>
          <a:p>
            <a:endParaRPr lang="zh-CN" altLang="en-US" dirty="0"/>
          </a:p>
        </p:txBody>
      </p:sp>
    </p:spTree>
    <p:extLst>
      <p:ext uri="{BB962C8B-B14F-4D97-AF65-F5344CB8AC3E}">
        <p14:creationId xmlns:p14="http://schemas.microsoft.com/office/powerpoint/2010/main" val="3196266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471586"/>
          </a:xfrm>
        </p:spPr>
        <p:txBody>
          <a:bodyPr>
            <a:normAutofit fontScale="90000"/>
          </a:bodyPr>
          <a:lstStyle/>
          <a:p>
            <a:r>
              <a:rPr lang="en-US" altLang="en-US" sz="3200" b="1" dirty="0"/>
              <a:t>Sustainability of Development</a:t>
            </a:r>
            <a:endParaRPr lang="zh-CN" altLang="en-US" sz="3200" dirty="0"/>
          </a:p>
        </p:txBody>
      </p:sp>
      <p:sp>
        <p:nvSpPr>
          <p:cNvPr id="3" name="内容占位符 2"/>
          <p:cNvSpPr>
            <a:spLocks noGrp="1"/>
          </p:cNvSpPr>
          <p:nvPr>
            <p:ph idx="1"/>
          </p:nvPr>
        </p:nvSpPr>
        <p:spPr>
          <a:xfrm>
            <a:off x="323528" y="1196752"/>
            <a:ext cx="8496944" cy="4936082"/>
          </a:xfrm>
        </p:spPr>
        <p:txBody>
          <a:bodyPr>
            <a:normAutofit fontScale="77500" lnSpcReduction="20000"/>
          </a:bodyPr>
          <a:lstStyle/>
          <a:p>
            <a:pPr algn="just"/>
            <a:r>
              <a:rPr lang="en-US" altLang="en-US" sz="2800" b="1" dirty="0"/>
              <a:t>Renewable resource models suggest that sustained growth of welfare with renewable resources can only occur if the resource growth rate exceeds the sum of both the discount rate and the population growth and if the initial food supply is sufficient for the existing population. </a:t>
            </a:r>
          </a:p>
          <a:p>
            <a:pPr algn="just"/>
            <a:endParaRPr lang="en-US" altLang="en-US" sz="2800" b="1" dirty="0"/>
          </a:p>
          <a:p>
            <a:pPr algn="just"/>
            <a:r>
              <a:rPr lang="en-US" altLang="en-US" sz="2800" b="1" dirty="0"/>
              <a:t>The notion of sustainability gets even more complicated when we acknowledge that we do not know the values of the future. </a:t>
            </a:r>
          </a:p>
          <a:p>
            <a:pPr algn="just"/>
            <a:endParaRPr lang="en-US" altLang="en-US" sz="2800" b="1" dirty="0"/>
          </a:p>
          <a:p>
            <a:pPr algn="just"/>
            <a:r>
              <a:rPr lang="en-US" altLang="en-US" sz="2800" b="1" dirty="0"/>
              <a:t>The starting point will determine whether or not restoring efficiency will result in a sustainable outcome.</a:t>
            </a:r>
          </a:p>
          <a:p>
            <a:pPr algn="just"/>
            <a:endParaRPr lang="en-US" altLang="en-US" sz="2800" b="1" dirty="0"/>
          </a:p>
          <a:p>
            <a:pPr algn="just"/>
            <a:r>
              <a:rPr lang="en-US" altLang="en-US" sz="2800" b="1" dirty="0"/>
              <a:t> Efficient markets cannot always achieve sustainability, but this does not mean that efficient markets will not result in sustainable allocations. </a:t>
            </a:r>
          </a:p>
          <a:p>
            <a:endParaRPr lang="zh-CN" altLang="en-US" dirty="0"/>
          </a:p>
        </p:txBody>
      </p:sp>
    </p:spTree>
    <p:extLst>
      <p:ext uri="{BB962C8B-B14F-4D97-AF65-F5344CB8AC3E}">
        <p14:creationId xmlns:p14="http://schemas.microsoft.com/office/powerpoint/2010/main" val="346780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15601"/>
          </a:xfrm>
        </p:spPr>
        <p:txBody>
          <a:bodyPr>
            <a:normAutofit/>
          </a:bodyPr>
          <a:lstStyle/>
          <a:p>
            <a:r>
              <a:rPr lang="en-US" altLang="en-US" sz="3200" b="1" dirty="0"/>
              <a:t>Sustainability of Development</a:t>
            </a:r>
            <a:endParaRPr lang="zh-CN" altLang="en-US" sz="3200" dirty="0"/>
          </a:p>
        </p:txBody>
      </p:sp>
      <p:sp>
        <p:nvSpPr>
          <p:cNvPr id="3" name="内容占位符 2"/>
          <p:cNvSpPr>
            <a:spLocks noGrp="1"/>
          </p:cNvSpPr>
          <p:nvPr>
            <p:ph idx="1"/>
          </p:nvPr>
        </p:nvSpPr>
        <p:spPr>
          <a:xfrm>
            <a:off x="251520" y="1124744"/>
            <a:ext cx="8640960" cy="2592288"/>
          </a:xfrm>
        </p:spPr>
        <p:txBody>
          <a:bodyPr>
            <a:normAutofit fontScale="92500" lnSpcReduction="10000"/>
          </a:bodyPr>
          <a:lstStyle/>
          <a:p>
            <a:pPr marL="0" indent="0" algn="just">
              <a:buNone/>
            </a:pPr>
            <a:r>
              <a:rPr lang="en-US" altLang="en-US" b="1" dirty="0"/>
              <a:t>Trade and the Environment</a:t>
            </a:r>
          </a:p>
          <a:p>
            <a:pPr marL="0" indent="0" algn="just">
              <a:buNone/>
            </a:pPr>
            <a:endParaRPr lang="en-US" altLang="en-US" b="1" dirty="0"/>
          </a:p>
          <a:p>
            <a:pPr lvl="1" algn="just"/>
            <a:r>
              <a:rPr lang="en-US" altLang="en-US" b="1" dirty="0"/>
              <a:t>The Role of Property Rights</a:t>
            </a:r>
          </a:p>
          <a:p>
            <a:pPr lvl="2" algn="just"/>
            <a:r>
              <a:rPr lang="en-US" altLang="en-US" b="1" dirty="0"/>
              <a:t>Trade can have detrimental effects on the environment when some nations (usually developing) have poorly defined property rights. This tragedy of the commons problem can be intensified by freer trade.</a:t>
            </a:r>
          </a:p>
          <a:p>
            <a:endParaRPr lang="zh-CN" altLang="en-US" dirty="0"/>
          </a:p>
        </p:txBody>
      </p:sp>
      <p:pic>
        <p:nvPicPr>
          <p:cNvPr id="4" name="Picture 3">
            <a:extLst>
              <a:ext uri="{FF2B5EF4-FFF2-40B4-BE49-F238E27FC236}">
                <a16:creationId xmlns:a16="http://schemas.microsoft.com/office/drawing/2014/main" id="{7C5599C0-F791-4E4B-A103-D852A19C746C}"/>
              </a:ext>
            </a:extLst>
          </p:cNvPr>
          <p:cNvPicPr>
            <a:picLocks noChangeAspect="1"/>
          </p:cNvPicPr>
          <p:nvPr/>
        </p:nvPicPr>
        <p:blipFill>
          <a:blip r:embed="rId2"/>
          <a:stretch>
            <a:fillRect/>
          </a:stretch>
        </p:blipFill>
        <p:spPr>
          <a:xfrm>
            <a:off x="1691680" y="3977656"/>
            <a:ext cx="6264696" cy="2592288"/>
          </a:xfrm>
          <a:prstGeom prst="rect">
            <a:avLst/>
          </a:prstGeom>
        </p:spPr>
      </p:pic>
    </p:spTree>
    <p:extLst>
      <p:ext uri="{BB962C8B-B14F-4D97-AF65-F5344CB8AC3E}">
        <p14:creationId xmlns:p14="http://schemas.microsoft.com/office/powerpoint/2010/main" val="275268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1629</TotalTime>
  <Words>3008</Words>
  <Application>Microsoft Office PowerPoint</Application>
  <PresentationFormat>On-screen Show (4:3)</PresentationFormat>
  <Paragraphs>204</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Bookman Old Style</vt:lpstr>
      <vt:lpstr>Calibri</vt:lpstr>
      <vt:lpstr>Times</vt:lpstr>
      <vt:lpstr>Office Theme</vt:lpstr>
      <vt:lpstr>Econ 275 – Environmental Economics  Chapter 20 Lecture - The Quest for Sustainable Development </vt:lpstr>
      <vt:lpstr>Sustainable Development </vt:lpstr>
      <vt:lpstr>Four Scenarios of Sustainability of Development </vt:lpstr>
      <vt:lpstr>Sustainability of Development </vt:lpstr>
      <vt:lpstr>Sustainability of Development </vt:lpstr>
      <vt:lpstr>Sustainability of Development </vt:lpstr>
      <vt:lpstr>Sustainability of Development </vt:lpstr>
      <vt:lpstr>Sustainability of Development</vt:lpstr>
      <vt:lpstr>Sustainability of Development</vt:lpstr>
      <vt:lpstr>PowerPoint Presentation</vt:lpstr>
      <vt:lpstr>Sustainability of Development</vt:lpstr>
      <vt:lpstr>Sustainability of Development</vt:lpstr>
      <vt:lpstr>Sustainability of Development</vt:lpstr>
      <vt:lpstr>PowerPoint Presentation</vt:lpstr>
      <vt:lpstr>Sustainability of Development</vt:lpstr>
      <vt:lpstr>PowerPoint Presentation</vt:lpstr>
      <vt:lpstr>Sustainability of Development</vt:lpstr>
      <vt:lpstr>PowerPoint Presentation</vt:lpstr>
      <vt:lpstr>The Growth–Development Relationship</vt:lpstr>
      <vt:lpstr>The Growth–Development Relationship</vt:lpstr>
      <vt:lpstr>The Growth–Development Relationship</vt:lpstr>
      <vt:lpstr>The Growth–Development Relationship</vt:lpstr>
      <vt:lpstr>The Growth–Development Relationship</vt:lpstr>
      <vt:lpstr>Econ 275 – Environmental Economics  Chapter 21 Lecture - Visions of the Future Revisited</vt:lpstr>
      <vt:lpstr>Addressing the Issues</vt:lpstr>
      <vt:lpstr>Addressing the Issues</vt:lpstr>
      <vt:lpstr>PowerPoint Presentation</vt:lpstr>
      <vt:lpstr>Addressing the Issues</vt:lpstr>
      <vt:lpstr>Addressing the Issues</vt:lpstr>
      <vt:lpstr>Addressing the Issues</vt:lpstr>
      <vt:lpstr>PowerPoint Presentation</vt:lpstr>
      <vt:lpstr>Addressing the Issues</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Lecture - The Quest for Sustainable Development</dc:title>
  <dc:creator>xbany</dc:creator>
  <cp:lastModifiedBy>Dennis Charles McCornac</cp:lastModifiedBy>
  <cp:revision>138</cp:revision>
  <dcterms:created xsi:type="dcterms:W3CDTF">2017-12-18T12:36:52Z</dcterms:created>
  <dcterms:modified xsi:type="dcterms:W3CDTF">2022-06-22T06:28:52Z</dcterms:modified>
</cp:coreProperties>
</file>