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256" r:id="rId2"/>
    <p:sldId id="258" r:id="rId3"/>
    <p:sldId id="337" r:id="rId4"/>
    <p:sldId id="260" r:id="rId5"/>
    <p:sldId id="264" r:id="rId6"/>
    <p:sldId id="382" r:id="rId7"/>
    <p:sldId id="339" r:id="rId8"/>
    <p:sldId id="266" r:id="rId9"/>
    <p:sldId id="340" r:id="rId10"/>
    <p:sldId id="269" r:id="rId11"/>
    <p:sldId id="271" r:id="rId12"/>
    <p:sldId id="376" r:id="rId13"/>
    <p:sldId id="377" r:id="rId14"/>
    <p:sldId id="378" r:id="rId15"/>
    <p:sldId id="380" r:id="rId16"/>
    <p:sldId id="3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2923" autoAdjust="0"/>
  </p:normalViewPr>
  <p:slideViewPr>
    <p:cSldViewPr>
      <p:cViewPr varScale="1">
        <p:scale>
          <a:sx n="79" d="100"/>
          <a:sy n="79" d="100"/>
        </p:scale>
        <p:origin x="164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620688" y="224781"/>
            <a:ext cx="6021288"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ea typeface="ＭＳ Ｐゴシック" pitchFamily="1" charset="-128"/>
              </a:rPr>
              <a:t>Chapter 1 Lecture - </a:t>
            </a:r>
            <a:r>
              <a:rPr lang="en-US" altLang="en-US" b="1" dirty="0">
                <a:latin typeface="Bookman Old Style" panose="02050604050505020204" pitchFamily="18" charset="0"/>
              </a:rPr>
              <a:t>Visions of the Future</a:t>
            </a:r>
            <a:endParaRPr lang="en-US" dirty="0"/>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53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0">
              <a:schemeClr val="bg1"/>
            </a:gs>
            <a:gs pos="100000">
              <a:srgbClr val="FF0000"/>
            </a:gs>
            <a:gs pos="100000">
              <a:srgbClr val="FF0000"/>
            </a:gs>
            <a:gs pos="100000">
              <a:srgbClr val="FF919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 id="2147483676" r:id="rId6"/>
  </p:sldLayoutIdLst>
  <p:txStyles>
    <p:titleStyle>
      <a:lvl1pPr algn="ctr" defTabSz="685800" rtl="0" eaLnBrk="1" latinLnBrk="0" hangingPunct="1">
        <a:lnSpc>
          <a:spcPct val="90000"/>
        </a:lnSpc>
        <a:spcBef>
          <a:spcPct val="0"/>
        </a:spcBef>
        <a:buNone/>
        <a:defRPr sz="3600" b="1" kern="1200">
          <a:solidFill>
            <a:srgbClr val="3333FF"/>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Health_effects_of_pollution.svg"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tesmanjournal.com/story/opinion/2020/04/03/view-covid-19-pandemic-through-gaia-hypothesis-opinionwe/5109940002/"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756" y="331874"/>
            <a:ext cx="8730716" cy="3067322"/>
          </a:xfrm>
        </p:spPr>
        <p:txBody>
          <a:bodyPr>
            <a:normAutofit fontScale="90000"/>
          </a:bodyPr>
          <a:lstStyle/>
          <a:p>
            <a:br>
              <a:rPr lang="en-US" altLang="en-US" sz="5400" b="1" dirty="0">
                <a:latin typeface="Bookman Old Style" panose="02050604050505020204" pitchFamily="18" charset="0"/>
                <a:ea typeface="ＭＳ Ｐゴシック" pitchFamily="1" charset="-128"/>
              </a:rPr>
            </a:br>
            <a:br>
              <a:rPr lang="en-US" altLang="en-US" sz="5400" b="1" dirty="0">
                <a:latin typeface="Bookman Old Style" panose="02050604050505020204" pitchFamily="18" charset="0"/>
                <a:ea typeface="ＭＳ Ｐゴシック" pitchFamily="1" charset="-128"/>
              </a:rPr>
            </a:br>
            <a:br>
              <a:rPr lang="en-US" altLang="en-US" sz="5400" b="1" dirty="0">
                <a:latin typeface="Bookman Old Style" panose="02050604050505020204" pitchFamily="18" charset="0"/>
                <a:ea typeface="ＭＳ Ｐゴシック" pitchFamily="1" charset="-128"/>
              </a:rPr>
            </a:br>
            <a:r>
              <a:rPr lang="en-US" altLang="en-US" sz="3600" b="1" dirty="0">
                <a:latin typeface="Bookman Old Style" panose="02050604050505020204" pitchFamily="18" charset="0"/>
                <a:ea typeface="ＭＳ Ｐゴシック" pitchFamily="1" charset="-128"/>
              </a:rPr>
              <a:t>Econ 2675 – Environmental Economics</a:t>
            </a:r>
            <a:br>
              <a:rPr lang="en-US" altLang="en-US" sz="3600" b="1" dirty="0">
                <a:latin typeface="Bookman Old Style" panose="02050604050505020204" pitchFamily="18" charset="0"/>
                <a:ea typeface="ＭＳ Ｐゴシック" pitchFamily="1" charset="-128"/>
              </a:rPr>
            </a:br>
            <a:r>
              <a:rPr lang="en-US" altLang="en-US" sz="3600" b="1" dirty="0">
                <a:latin typeface="Bookman Old Style" panose="02050604050505020204" pitchFamily="18" charset="0"/>
                <a:ea typeface="ＭＳ Ｐゴシック" pitchFamily="1" charset="-128"/>
              </a:rPr>
              <a:t> </a:t>
            </a:r>
            <a:br>
              <a:rPr lang="en-US" altLang="en-US" sz="3600" b="1" dirty="0">
                <a:latin typeface="Bookman Old Style" panose="02050604050505020204" pitchFamily="18" charset="0"/>
                <a:ea typeface="ＭＳ Ｐゴシック" pitchFamily="1" charset="-128"/>
              </a:rPr>
            </a:br>
            <a:r>
              <a:rPr lang="en-US" altLang="en-US" sz="3600" b="1" dirty="0">
                <a:latin typeface="Bookman Old Style" panose="02050604050505020204" pitchFamily="18" charset="0"/>
                <a:ea typeface="ＭＳ Ｐゴシック" pitchFamily="1" charset="-128"/>
              </a:rPr>
              <a:t>Chapter 1 Lecture - </a:t>
            </a:r>
            <a:r>
              <a:rPr lang="en-US" altLang="en-US" sz="3600" b="1" dirty="0">
                <a:latin typeface="Bookman Old Style" panose="02050604050505020204" pitchFamily="18" charset="0"/>
              </a:rPr>
              <a:t>Visions of the Future</a:t>
            </a:r>
            <a:br>
              <a:rPr lang="en-US" altLang="en-US" sz="5400" b="1" dirty="0">
                <a:latin typeface="Bookman Old Style" panose="02050604050505020204" pitchFamily="18" charset="0"/>
              </a:rPr>
            </a:br>
            <a:br>
              <a:rPr lang="en-US" altLang="en-US" sz="6000" b="1" dirty="0">
                <a:latin typeface="Bookman Old Style" panose="02050604050505020204" pitchFamily="18" charset="0"/>
                <a:ea typeface="ＭＳ Ｐゴシック" pitchFamily="1" charset="-128"/>
              </a:rPr>
            </a:br>
            <a:endParaRPr lang="zh-CN" altLang="en-US" dirty="0">
              <a:latin typeface="Bookman Old Style" panose="02050604050505020204" pitchFamily="18" charset="0"/>
            </a:endParaRPr>
          </a:p>
        </p:txBody>
      </p:sp>
      <p:sp>
        <p:nvSpPr>
          <p:cNvPr id="3" name="副标题 2"/>
          <p:cNvSpPr>
            <a:spLocks noGrp="1"/>
          </p:cNvSpPr>
          <p:nvPr>
            <p:ph type="subTitle" idx="1"/>
          </p:nvPr>
        </p:nvSpPr>
        <p:spPr/>
        <p:txBody>
          <a:bodyPr>
            <a:normAutofit/>
          </a:bodyPr>
          <a:lstStyle/>
          <a:p>
            <a:endParaRPr lang="en-US" altLang="en-US" b="1" dirty="0">
              <a:solidFill>
                <a:schemeClr val="tx1"/>
              </a:solidFill>
              <a:latin typeface="Bookman Old Style" panose="02050604050505020204" pitchFamily="18" charset="0"/>
            </a:endParaRPr>
          </a:p>
          <a:p>
            <a:endParaRPr lang="en-US" altLang="en-US" b="1" dirty="0">
              <a:solidFill>
                <a:schemeClr val="tx1"/>
              </a:solidFill>
              <a:latin typeface="Bookman Old Style" panose="02050604050505020204" pitchFamily="18" charset="0"/>
            </a:endParaRPr>
          </a:p>
          <a:p>
            <a:endParaRPr lang="en-US" altLang="en-US" b="1" dirty="0">
              <a:solidFill>
                <a:schemeClr val="tx1"/>
              </a:solidFill>
              <a:latin typeface="Bookman Old Style" panose="02050604050505020204" pitchFamily="18" charset="0"/>
            </a:endParaRPr>
          </a:p>
          <a:p>
            <a:br>
              <a:rPr lang="en-US" altLang="en-US" b="1" dirty="0">
                <a:solidFill>
                  <a:schemeClr val="tx1"/>
                </a:solidFill>
                <a:latin typeface="Bookman Old Style" panose="02050604050505020204" pitchFamily="18" charset="0"/>
              </a:rPr>
            </a:br>
            <a:endParaRPr lang="zh-CN" altLang="en-US"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1C3C8E1A-45D5-4079-9374-FF9E82C80D38}"/>
              </a:ext>
            </a:extLst>
          </p:cNvPr>
          <p:cNvPicPr>
            <a:picLocks noChangeAspect="1"/>
          </p:cNvPicPr>
          <p:nvPr/>
        </p:nvPicPr>
        <p:blipFill>
          <a:blip r:embed="rId2"/>
          <a:stretch>
            <a:fillRect/>
          </a:stretch>
        </p:blipFill>
        <p:spPr>
          <a:xfrm>
            <a:off x="683568" y="2060848"/>
            <a:ext cx="8136904" cy="4640399"/>
          </a:xfrm>
          <a:prstGeom prst="rect">
            <a:avLst/>
          </a:prstGeom>
        </p:spPr>
      </p:pic>
    </p:spTree>
    <p:extLst>
      <p:ext uri="{BB962C8B-B14F-4D97-AF65-F5344CB8AC3E}">
        <p14:creationId xmlns:p14="http://schemas.microsoft.com/office/powerpoint/2010/main" val="215804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133" y="227149"/>
            <a:ext cx="7886700" cy="831626"/>
          </a:xfrm>
        </p:spPr>
        <p:txBody>
          <a:bodyPr/>
          <a:lstStyle/>
          <a:p>
            <a:r>
              <a:rPr lang="en-US" altLang="en-US" b="1" dirty="0"/>
              <a:t>The Road Ahead</a:t>
            </a:r>
            <a:endParaRPr lang="zh-CN" altLang="en-US" b="1" dirty="0"/>
          </a:p>
        </p:txBody>
      </p:sp>
      <p:sp>
        <p:nvSpPr>
          <p:cNvPr id="3" name="内容占位符 2"/>
          <p:cNvSpPr>
            <a:spLocks noGrp="1"/>
          </p:cNvSpPr>
          <p:nvPr>
            <p:ph idx="1"/>
          </p:nvPr>
        </p:nvSpPr>
        <p:spPr>
          <a:xfrm>
            <a:off x="251520" y="1412776"/>
            <a:ext cx="8424936" cy="4896544"/>
          </a:xfrm>
        </p:spPr>
        <p:txBody>
          <a:bodyPr>
            <a:normAutofit/>
          </a:bodyPr>
          <a:lstStyle/>
          <a:p>
            <a:pPr lvl="1" algn="just">
              <a:lnSpc>
                <a:spcPct val="100000"/>
              </a:lnSpc>
              <a:spcBef>
                <a:spcPts val="0"/>
              </a:spcBef>
            </a:pPr>
            <a:r>
              <a:rPr lang="en-US" altLang="en-US" b="1" dirty="0"/>
              <a:t>Is the problem correctly conceptualized as exponential growth with fixed, immutable resource limits? Does the earth have a finite carrying capacity? Do current levels of economic activity exceed the carrying capacity?</a:t>
            </a:r>
          </a:p>
          <a:p>
            <a:pPr lvl="1" algn="just">
              <a:lnSpc>
                <a:spcPct val="100000"/>
              </a:lnSpc>
              <a:spcBef>
                <a:spcPts val="0"/>
              </a:spcBef>
            </a:pPr>
            <a:endParaRPr lang="en-US" altLang="en-US" b="1" dirty="0"/>
          </a:p>
          <a:p>
            <a:pPr lvl="1" algn="just">
              <a:lnSpc>
                <a:spcPct val="100000"/>
              </a:lnSpc>
              <a:spcBef>
                <a:spcPts val="0"/>
              </a:spcBef>
            </a:pPr>
            <a:r>
              <a:rPr lang="en-US" altLang="en-US" b="1" dirty="0"/>
              <a:t>How does the economic system respond to scarcities? Is the process mainly characterized by positive or negative feedback loops? </a:t>
            </a:r>
          </a:p>
          <a:p>
            <a:endParaRPr lang="zh-CN" altLang="en-US" dirty="0"/>
          </a:p>
        </p:txBody>
      </p:sp>
      <p:sp>
        <p:nvSpPr>
          <p:cNvPr id="4" name="TextBox 3">
            <a:extLst>
              <a:ext uri="{FF2B5EF4-FFF2-40B4-BE49-F238E27FC236}">
                <a16:creationId xmlns:a16="http://schemas.microsoft.com/office/drawing/2014/main" id="{78262877-C868-4550-8D44-D2736567E593}"/>
              </a:ext>
            </a:extLst>
          </p:cNvPr>
          <p:cNvSpPr txBox="1"/>
          <p:nvPr/>
        </p:nvSpPr>
        <p:spPr>
          <a:xfrm>
            <a:off x="6643142" y="6519305"/>
            <a:ext cx="187220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2018 Taylor &amp; Francis</a:t>
            </a:r>
            <a:endParaRPr lang="en-GB" sz="8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281756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4151"/>
            <a:ext cx="7886700" cy="1325563"/>
          </a:xfrm>
        </p:spPr>
        <p:txBody>
          <a:bodyPr/>
          <a:lstStyle/>
          <a:p>
            <a:r>
              <a:rPr lang="en-US" altLang="en-US" b="1" dirty="0"/>
              <a:t>The Road Ahead</a:t>
            </a:r>
            <a:endParaRPr lang="zh-CN" altLang="en-US" b="1" dirty="0"/>
          </a:p>
        </p:txBody>
      </p:sp>
      <p:sp>
        <p:nvSpPr>
          <p:cNvPr id="3" name="内容占位符 2"/>
          <p:cNvSpPr>
            <a:spLocks noGrp="1"/>
          </p:cNvSpPr>
          <p:nvPr>
            <p:ph idx="1"/>
          </p:nvPr>
        </p:nvSpPr>
        <p:spPr>
          <a:xfrm>
            <a:off x="300426" y="1340768"/>
            <a:ext cx="8220936" cy="4864074"/>
          </a:xfrm>
        </p:spPr>
        <p:txBody>
          <a:bodyPr>
            <a:normAutofit fontScale="92500" lnSpcReduction="20000"/>
          </a:bodyPr>
          <a:lstStyle/>
          <a:p>
            <a:pPr lvl="1" algn="just">
              <a:lnSpc>
                <a:spcPct val="110000"/>
              </a:lnSpc>
              <a:spcBef>
                <a:spcPts val="0"/>
              </a:spcBef>
            </a:pPr>
            <a:r>
              <a:rPr lang="en-US" altLang="en-US" sz="2600" b="1" dirty="0"/>
              <a:t>What is the role of the political system in controlling these problems? In what circumstances is government intervention necessary?</a:t>
            </a:r>
          </a:p>
          <a:p>
            <a:pPr algn="just">
              <a:lnSpc>
                <a:spcPct val="110000"/>
              </a:lnSpc>
              <a:spcBef>
                <a:spcPts val="0"/>
              </a:spcBef>
            </a:pPr>
            <a:endParaRPr lang="en-US" altLang="en-US" sz="2600" b="1" dirty="0"/>
          </a:p>
          <a:p>
            <a:pPr lvl="1" algn="just">
              <a:lnSpc>
                <a:spcPct val="110000"/>
              </a:lnSpc>
              <a:spcBef>
                <a:spcPts val="0"/>
              </a:spcBef>
            </a:pPr>
            <a:r>
              <a:rPr lang="en-US" altLang="en-US" sz="2600" b="1" dirty="0"/>
              <a:t>Can our economic and political institutions respond to the uncertainty in reasonable ways or does uncertainty become a paralyzing force?</a:t>
            </a:r>
          </a:p>
          <a:p>
            <a:pPr lvl="1" algn="just">
              <a:lnSpc>
                <a:spcPct val="110000"/>
              </a:lnSpc>
              <a:spcBef>
                <a:spcPts val="0"/>
              </a:spcBef>
            </a:pPr>
            <a:endParaRPr lang="en-US" altLang="en-US" sz="2600" b="1" dirty="0"/>
          </a:p>
          <a:p>
            <a:pPr lvl="1" algn="just">
              <a:lnSpc>
                <a:spcPct val="110000"/>
              </a:lnSpc>
              <a:spcBef>
                <a:spcPts val="0"/>
              </a:spcBef>
            </a:pPr>
            <a:r>
              <a:rPr lang="en-US" altLang="en-US" sz="2600" b="1" dirty="0"/>
              <a:t>Can the economic and political systems work together to eradicate poverty and social injustice while respecting our obligations to future generations?</a:t>
            </a:r>
          </a:p>
          <a:p>
            <a:endParaRPr lang="zh-CN" altLang="en-US" dirty="0"/>
          </a:p>
        </p:txBody>
      </p:sp>
      <p:pic>
        <p:nvPicPr>
          <p:cNvPr id="4" name="Picture 3">
            <a:extLst>
              <a:ext uri="{FF2B5EF4-FFF2-40B4-BE49-F238E27FC236}">
                <a16:creationId xmlns:a16="http://schemas.microsoft.com/office/drawing/2014/main" id="{812128D4-F993-4CB3-8918-4068C873C8D5}"/>
              </a:ext>
            </a:extLst>
          </p:cNvPr>
          <p:cNvPicPr>
            <a:picLocks noChangeAspect="1"/>
          </p:cNvPicPr>
          <p:nvPr/>
        </p:nvPicPr>
        <p:blipFill>
          <a:blip r:embed="rId2"/>
          <a:stretch>
            <a:fillRect/>
          </a:stretch>
        </p:blipFill>
        <p:spPr>
          <a:xfrm>
            <a:off x="7092280" y="6492874"/>
            <a:ext cx="1877731" cy="512108"/>
          </a:xfrm>
          <a:prstGeom prst="rect">
            <a:avLst/>
          </a:prstGeom>
        </p:spPr>
      </p:pic>
    </p:spTree>
    <p:extLst>
      <p:ext uri="{BB962C8B-B14F-4D97-AF65-F5344CB8AC3E}">
        <p14:creationId xmlns:p14="http://schemas.microsoft.com/office/powerpoint/2010/main" val="295163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1" descr="1716">
            <a:extLst>
              <a:ext uri="{FF2B5EF4-FFF2-40B4-BE49-F238E27FC236}">
                <a16:creationId xmlns:a16="http://schemas.microsoft.com/office/drawing/2014/main" id="{418E60D1-B36C-4323-85F7-2D87F0484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4" y="692696"/>
            <a:ext cx="8964612" cy="578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400F6B0-6957-4088-B6EC-D1F2EFC313A8}"/>
              </a:ext>
            </a:extLst>
          </p:cNvPr>
          <p:cNvSpPr txBox="1">
            <a:spLocks noChangeArrowheads="1"/>
          </p:cNvSpPr>
          <p:nvPr/>
        </p:nvSpPr>
        <p:spPr>
          <a:xfrm>
            <a:off x="0" y="0"/>
            <a:ext cx="9144000" cy="806450"/>
          </a:xfrm>
          <a:prstGeom prst="rect">
            <a:avLst/>
          </a:prstGeom>
        </p:spPr>
        <p:txBody>
          <a:bodyPr/>
          <a:lstStyle/>
          <a:p>
            <a:pPr algn="ctr">
              <a:defRPr/>
            </a:pPr>
            <a:r>
              <a:rPr lang="en-US" sz="2400" b="1" i="1" kern="0" dirty="0">
                <a:solidFill>
                  <a:schemeClr val="tx1"/>
                </a:solidFill>
                <a:latin typeface="Bookman Old Style" panose="02050604050505020204" pitchFamily="18" charset="0"/>
                <a:ea typeface="+mj-ea"/>
                <a:cs typeface="+mj-cs"/>
              </a:rPr>
              <a:t>Comparison of Three Major Environmental Worldviews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E1E1-1E39-4C71-98E7-7A0667130936}"/>
              </a:ext>
            </a:extLst>
          </p:cNvPr>
          <p:cNvSpPr>
            <a:spLocks noGrp="1"/>
          </p:cNvSpPr>
          <p:nvPr>
            <p:ph type="title"/>
          </p:nvPr>
        </p:nvSpPr>
        <p:spPr>
          <a:xfrm>
            <a:off x="628650" y="365127"/>
            <a:ext cx="7886700" cy="831625"/>
          </a:xfrm>
        </p:spPr>
        <p:txBody>
          <a:bodyPr/>
          <a:lstStyle/>
          <a:p>
            <a:r>
              <a:rPr lang="en-US" dirty="0"/>
              <a:t>Natural Resource Economics</a:t>
            </a:r>
          </a:p>
        </p:txBody>
      </p:sp>
      <p:sp>
        <p:nvSpPr>
          <p:cNvPr id="3" name="Rectangle 2">
            <a:extLst>
              <a:ext uri="{FF2B5EF4-FFF2-40B4-BE49-F238E27FC236}">
                <a16:creationId xmlns:a16="http://schemas.microsoft.com/office/drawing/2014/main" id="{60385E06-9713-4B64-8A57-10E8D59E09D7}"/>
              </a:ext>
            </a:extLst>
          </p:cNvPr>
          <p:cNvSpPr/>
          <p:nvPr/>
        </p:nvSpPr>
        <p:spPr>
          <a:xfrm>
            <a:off x="476089" y="1536174"/>
            <a:ext cx="8191822" cy="3785652"/>
          </a:xfrm>
          <a:prstGeom prst="rect">
            <a:avLst/>
          </a:prstGeom>
        </p:spPr>
        <p:txBody>
          <a:bodyPr wrap="square">
            <a:spAutoFit/>
          </a:bodyPr>
          <a:lstStyle/>
          <a:p>
            <a:pPr marL="342900" indent="-342900" algn="just">
              <a:buFont typeface="Arial" panose="020B0604020202020204" pitchFamily="34" charset="0"/>
              <a:buChar char="•"/>
            </a:pPr>
            <a:r>
              <a:rPr lang="en-US" sz="2400" b="1" dirty="0">
                <a:latin typeface="Bookman Old Style" panose="02050604050505020204" pitchFamily="18" charset="0"/>
              </a:rPr>
              <a:t>Natural  resource  economics  deals  with  the  supply,  demand  and  allocation  of the  earth  natural  resource. </a:t>
            </a:r>
          </a:p>
          <a:p>
            <a:pPr marL="342900" indent="-342900" algn="just">
              <a:buFont typeface="Arial" panose="020B0604020202020204" pitchFamily="34" charset="0"/>
              <a:buChar char="•"/>
            </a:pPr>
            <a:endParaRPr lang="en-US" sz="2400" b="1" dirty="0">
              <a:latin typeface="Bookman Old Style" panose="02050604050505020204" pitchFamily="18" charset="0"/>
            </a:endParaRPr>
          </a:p>
          <a:p>
            <a:pPr marL="342900" indent="-342900" algn="just">
              <a:buFont typeface="Arial" panose="020B0604020202020204" pitchFamily="34" charset="0"/>
              <a:buChar char="•"/>
            </a:pPr>
            <a:r>
              <a:rPr lang="en-US" sz="2400" b="1" dirty="0">
                <a:latin typeface="Bookman Old Style" panose="02050604050505020204" pitchFamily="18" charset="0"/>
              </a:rPr>
              <a:t>Main  objective  of  natural  resource  economics  is  to  better understand  the  role  of  natural  resources  in  the  economy  in  order  to  develop  more sustainable methods of managing those resources to ensure their availability to future generations.  </a:t>
            </a:r>
          </a:p>
        </p:txBody>
      </p:sp>
    </p:spTree>
    <p:extLst>
      <p:ext uri="{BB962C8B-B14F-4D97-AF65-F5344CB8AC3E}">
        <p14:creationId xmlns:p14="http://schemas.microsoft.com/office/powerpoint/2010/main" val="416449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0C410-E576-494D-AD9C-F67D7837C95F}"/>
              </a:ext>
            </a:extLst>
          </p:cNvPr>
          <p:cNvSpPr>
            <a:spLocks noGrp="1"/>
          </p:cNvSpPr>
          <p:nvPr>
            <p:ph idx="1"/>
          </p:nvPr>
        </p:nvSpPr>
        <p:spPr>
          <a:xfrm>
            <a:off x="287524" y="1253331"/>
            <a:ext cx="8568952" cy="4351338"/>
          </a:xfrm>
        </p:spPr>
        <p:txBody>
          <a:bodyPr>
            <a:noAutofit/>
          </a:bodyPr>
          <a:lstStyle/>
          <a:p>
            <a:pPr algn="just"/>
            <a:r>
              <a:rPr lang="en-US" sz="2200" b="1" dirty="0"/>
              <a:t>Resource  economists  study  interactions  between  economic  and  natural systems, with the goal of developing a sustainable and efficient economy.</a:t>
            </a:r>
          </a:p>
          <a:p>
            <a:pPr algn="just"/>
            <a:endParaRPr lang="en-US" sz="2200" b="1" dirty="0"/>
          </a:p>
          <a:p>
            <a:pPr algn="just"/>
            <a:r>
              <a:rPr lang="en-US" sz="2200" b="1" dirty="0"/>
              <a:t>Natural  resource  management  refers  to  the  management  of  natural  resource such  as  land,  water,  soil,  plants  and  animals  with  a  particular  focus  on  how management affects the quality of life for both present and future generations.</a:t>
            </a:r>
          </a:p>
          <a:p>
            <a:pPr algn="just"/>
            <a:endParaRPr lang="en-US" sz="2200" b="1" dirty="0"/>
          </a:p>
          <a:p>
            <a:pPr algn="just"/>
            <a:r>
              <a:rPr lang="en-US" sz="2200" b="1" dirty="0"/>
              <a:t> Natural resource  management  deals  brings  together  land  use  planning,  water  management, biodiversity  conservation  and  the  future  sustainability  of  industries  like  agriculture, mining, fishing, etc</a:t>
            </a:r>
            <a:r>
              <a:rPr lang="en-US" b="1" dirty="0"/>
              <a:t>.</a:t>
            </a:r>
          </a:p>
        </p:txBody>
      </p:sp>
      <p:sp>
        <p:nvSpPr>
          <p:cNvPr id="9" name="Title 1">
            <a:extLst>
              <a:ext uri="{FF2B5EF4-FFF2-40B4-BE49-F238E27FC236}">
                <a16:creationId xmlns:a16="http://schemas.microsoft.com/office/drawing/2014/main" id="{0AEEC6CC-08D6-486B-A45A-9ACEFA4E17F7}"/>
              </a:ext>
            </a:extLst>
          </p:cNvPr>
          <p:cNvSpPr>
            <a:spLocks noGrp="1"/>
          </p:cNvSpPr>
          <p:nvPr>
            <p:ph type="title"/>
          </p:nvPr>
        </p:nvSpPr>
        <p:spPr>
          <a:xfrm>
            <a:off x="539552" y="188640"/>
            <a:ext cx="7886700" cy="1191666"/>
          </a:xfrm>
        </p:spPr>
        <p:txBody>
          <a:bodyPr/>
          <a:lstStyle/>
          <a:p>
            <a:r>
              <a:rPr lang="en-US" dirty="0"/>
              <a:t>Natural Resource Economics</a:t>
            </a:r>
          </a:p>
        </p:txBody>
      </p:sp>
    </p:spTree>
    <p:extLst>
      <p:ext uri="{BB962C8B-B14F-4D97-AF65-F5344CB8AC3E}">
        <p14:creationId xmlns:p14="http://schemas.microsoft.com/office/powerpoint/2010/main" val="24303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9584EE-6C44-4C2F-BEB4-665761A41A3C}"/>
              </a:ext>
            </a:extLst>
          </p:cNvPr>
          <p:cNvPicPr>
            <a:picLocks noChangeAspect="1"/>
          </p:cNvPicPr>
          <p:nvPr/>
        </p:nvPicPr>
        <p:blipFill>
          <a:blip r:embed="rId2"/>
          <a:stretch>
            <a:fillRect/>
          </a:stretch>
        </p:blipFill>
        <p:spPr>
          <a:xfrm>
            <a:off x="323528" y="260648"/>
            <a:ext cx="8568952" cy="6120680"/>
          </a:xfrm>
          <a:prstGeom prst="rect">
            <a:avLst/>
          </a:prstGeom>
        </p:spPr>
      </p:pic>
    </p:spTree>
    <p:extLst>
      <p:ext uri="{BB962C8B-B14F-4D97-AF65-F5344CB8AC3E}">
        <p14:creationId xmlns:p14="http://schemas.microsoft.com/office/powerpoint/2010/main" val="153831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D754D-DF15-4CF2-9197-A9B5A0A19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9658"/>
            <a:ext cx="8784976" cy="6087576"/>
          </a:xfrm>
          <a:prstGeom prst="rect">
            <a:avLst/>
          </a:prstGeom>
        </p:spPr>
      </p:pic>
      <p:sp>
        <p:nvSpPr>
          <p:cNvPr id="4" name="TextBox 3">
            <a:extLst>
              <a:ext uri="{FF2B5EF4-FFF2-40B4-BE49-F238E27FC236}">
                <a16:creationId xmlns:a16="http://schemas.microsoft.com/office/drawing/2014/main" id="{C62120B9-16FF-4571-A6A7-1FE67B755729}"/>
              </a:ext>
            </a:extLst>
          </p:cNvPr>
          <p:cNvSpPr txBox="1"/>
          <p:nvPr/>
        </p:nvSpPr>
        <p:spPr>
          <a:xfrm>
            <a:off x="575556" y="6400016"/>
            <a:ext cx="7992888" cy="646331"/>
          </a:xfrm>
          <a:prstGeom prst="rect">
            <a:avLst/>
          </a:prstGeom>
          <a:noFill/>
        </p:spPr>
        <p:txBody>
          <a:bodyPr wrap="square">
            <a:spAutoFit/>
          </a:bodyPr>
          <a:lstStyle/>
          <a:p>
            <a:r>
              <a:rPr lang="en-US" dirty="0">
                <a:hlinkClick r:id="rId3"/>
              </a:rPr>
              <a:t>https://commons.wikimedia.org/wiki/File:Health_effects_of_pollution.svg</a:t>
            </a:r>
            <a:endParaRPr lang="en-US" dirty="0"/>
          </a:p>
          <a:p>
            <a:endParaRPr lang="en-US" dirty="0"/>
          </a:p>
        </p:txBody>
      </p:sp>
    </p:spTree>
    <p:extLst>
      <p:ext uri="{BB962C8B-B14F-4D97-AF65-F5344CB8AC3E}">
        <p14:creationId xmlns:p14="http://schemas.microsoft.com/office/powerpoint/2010/main" val="94591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62644"/>
            <a:ext cx="7886700" cy="818084"/>
          </a:xfrm>
        </p:spPr>
        <p:txBody>
          <a:bodyPr/>
          <a:lstStyle/>
          <a:p>
            <a:pPr algn="ctr"/>
            <a:r>
              <a:rPr lang="en-US" altLang="en-US" b="1" dirty="0">
                <a:latin typeface="Bookman Old Style" panose="02050604050505020204" pitchFamily="18" charset="0"/>
              </a:rPr>
              <a:t>Introduction</a:t>
            </a:r>
            <a:endParaRPr lang="zh-CN" altLang="en-US" b="1" dirty="0">
              <a:latin typeface="Bookman Old Style" panose="02050604050505020204" pitchFamily="18" charset="0"/>
            </a:endParaRPr>
          </a:p>
        </p:txBody>
      </p:sp>
      <p:sp>
        <p:nvSpPr>
          <p:cNvPr id="3" name="内容占位符 2"/>
          <p:cNvSpPr>
            <a:spLocks noGrp="1"/>
          </p:cNvSpPr>
          <p:nvPr>
            <p:ph idx="1"/>
          </p:nvPr>
        </p:nvSpPr>
        <p:spPr>
          <a:xfrm>
            <a:off x="233550" y="916427"/>
            <a:ext cx="8676456" cy="5400600"/>
          </a:xfrm>
        </p:spPr>
        <p:txBody>
          <a:bodyPr/>
          <a:lstStyle/>
          <a:p>
            <a:r>
              <a:rPr lang="en-US" altLang="en-US" b="1" dirty="0">
                <a:latin typeface="Bookman Old Style" panose="02050604050505020204" pitchFamily="18" charset="0"/>
              </a:rPr>
              <a:t>The Self-Extinction Premise</a:t>
            </a:r>
          </a:p>
          <a:p>
            <a:pPr lvl="1"/>
            <a:r>
              <a:rPr lang="en-US" altLang="en-US" b="1" dirty="0">
                <a:latin typeface="Bookman Old Style" panose="02050604050505020204" pitchFamily="18" charset="0"/>
              </a:rPr>
              <a:t>Some historic examples and views</a:t>
            </a:r>
          </a:p>
          <a:p>
            <a:pPr lvl="2"/>
            <a:r>
              <a:rPr lang="en-US" altLang="en-US" b="1" dirty="0">
                <a:latin typeface="Bookman Old Style" panose="02050604050505020204" pitchFamily="18" charset="0"/>
              </a:rPr>
              <a:t>The Roman empire</a:t>
            </a:r>
          </a:p>
          <a:p>
            <a:pPr lvl="2"/>
            <a:r>
              <a:rPr lang="en-US" altLang="en-US" b="1" dirty="0">
                <a:latin typeface="Bookman Old Style" panose="02050604050505020204" pitchFamily="18" charset="0"/>
              </a:rPr>
              <a:t>Thomas Malthus and </a:t>
            </a:r>
            <a:r>
              <a:rPr lang="en-US" altLang="en-US" b="1" i="1" dirty="0">
                <a:latin typeface="Bookman Old Style" panose="02050604050505020204" pitchFamily="18" charset="0"/>
              </a:rPr>
              <a:t>An Essay on the Principle of Population</a:t>
            </a:r>
          </a:p>
          <a:p>
            <a:pPr lvl="2"/>
            <a:endParaRPr lang="en-US" altLang="en-US" i="1" dirty="0"/>
          </a:p>
          <a:p>
            <a:pPr lvl="2"/>
            <a:endParaRPr lang="en-US" altLang="en-US" i="1" dirty="0">
              <a:latin typeface="Bookman Old Style" panose="02050604050505020204" pitchFamily="18" charset="0"/>
            </a:endParaRPr>
          </a:p>
          <a:p>
            <a:pPr lvl="2"/>
            <a:endParaRPr lang="en-US" altLang="en-US" i="1" dirty="0">
              <a:latin typeface="Bookman Old Style" panose="02050604050505020204" pitchFamily="18" charset="0"/>
            </a:endParaRPr>
          </a:p>
          <a:p>
            <a:pPr lvl="2"/>
            <a:endParaRPr lang="en-US" altLang="en-US" i="1" dirty="0"/>
          </a:p>
          <a:p>
            <a:pPr lvl="2"/>
            <a:endParaRPr lang="en-US" altLang="en-US" i="1" dirty="0">
              <a:latin typeface="Bookman Old Style" panose="02050604050505020204" pitchFamily="18" charset="0"/>
            </a:endParaRPr>
          </a:p>
          <a:p>
            <a:pPr lvl="2"/>
            <a:endParaRPr lang="en-US" altLang="en-US" i="1" dirty="0"/>
          </a:p>
          <a:p>
            <a:pPr lvl="2"/>
            <a:endParaRPr lang="en-US" altLang="en-US" i="1" dirty="0">
              <a:latin typeface="Bookman Old Style" panose="02050604050505020204" pitchFamily="18" charset="0"/>
            </a:endParaRPr>
          </a:p>
          <a:p>
            <a:endParaRPr lang="zh-CN" altLang="en-US" dirty="0">
              <a:latin typeface="Bookman Old Style" panose="02050604050505020204" pitchFamily="18" charset="0"/>
            </a:endParaRPr>
          </a:p>
        </p:txBody>
      </p:sp>
      <p:pic>
        <p:nvPicPr>
          <p:cNvPr id="4" name="Picture 3">
            <a:extLst>
              <a:ext uri="{FF2B5EF4-FFF2-40B4-BE49-F238E27FC236}">
                <a16:creationId xmlns:a16="http://schemas.microsoft.com/office/drawing/2014/main" id="{F4161F3F-BCC1-471C-ADFC-B111F3B5260A}"/>
              </a:ext>
            </a:extLst>
          </p:cNvPr>
          <p:cNvPicPr>
            <a:picLocks noChangeAspect="1"/>
          </p:cNvPicPr>
          <p:nvPr/>
        </p:nvPicPr>
        <p:blipFill>
          <a:blip r:embed="rId2"/>
          <a:stretch>
            <a:fillRect/>
          </a:stretch>
        </p:blipFill>
        <p:spPr>
          <a:xfrm>
            <a:off x="258278" y="2750819"/>
            <a:ext cx="8370677" cy="3554388"/>
          </a:xfrm>
          <a:prstGeom prst="rect">
            <a:avLst/>
          </a:prstGeom>
        </p:spPr>
      </p:pic>
      <p:sp>
        <p:nvSpPr>
          <p:cNvPr id="5" name="TextBox 4">
            <a:extLst>
              <a:ext uri="{FF2B5EF4-FFF2-40B4-BE49-F238E27FC236}">
                <a16:creationId xmlns:a16="http://schemas.microsoft.com/office/drawing/2014/main" id="{AAB27578-C034-4A49-9C40-396F991B83C9}"/>
              </a:ext>
            </a:extLst>
          </p:cNvPr>
          <p:cNvSpPr txBox="1"/>
          <p:nvPr/>
        </p:nvSpPr>
        <p:spPr>
          <a:xfrm>
            <a:off x="6889973" y="6604084"/>
            <a:ext cx="187220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2018 Taylor &amp; Francis</a:t>
            </a:r>
            <a:endParaRPr lang="en-GB" sz="8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22172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9F9BB7-027D-4113-99FC-02886D9C9BCB}"/>
              </a:ext>
            </a:extLst>
          </p:cNvPr>
          <p:cNvPicPr>
            <a:picLocks noChangeAspect="1"/>
          </p:cNvPicPr>
          <p:nvPr/>
        </p:nvPicPr>
        <p:blipFill>
          <a:blip r:embed="rId2"/>
          <a:stretch>
            <a:fillRect/>
          </a:stretch>
        </p:blipFill>
        <p:spPr>
          <a:xfrm>
            <a:off x="285750" y="611855"/>
            <a:ext cx="8572500" cy="2529113"/>
          </a:xfrm>
          <a:prstGeom prst="rect">
            <a:avLst/>
          </a:prstGeom>
        </p:spPr>
      </p:pic>
      <p:sp>
        <p:nvSpPr>
          <p:cNvPr id="3" name="Rectangle 2">
            <a:extLst>
              <a:ext uri="{FF2B5EF4-FFF2-40B4-BE49-F238E27FC236}">
                <a16:creationId xmlns:a16="http://schemas.microsoft.com/office/drawing/2014/main" id="{CA9B12C7-C5F1-4CBA-987E-AEE9B49F9F07}"/>
              </a:ext>
            </a:extLst>
          </p:cNvPr>
          <p:cNvSpPr/>
          <p:nvPr/>
        </p:nvSpPr>
        <p:spPr>
          <a:xfrm>
            <a:off x="2123728" y="46798"/>
            <a:ext cx="4572000" cy="646331"/>
          </a:xfrm>
          <a:prstGeom prst="rect">
            <a:avLst/>
          </a:prstGeom>
        </p:spPr>
        <p:txBody>
          <a:bodyPr>
            <a:spAutoFit/>
          </a:bodyPr>
          <a:lstStyle/>
          <a:p>
            <a:pPr lvl="2"/>
            <a:r>
              <a:rPr lang="en-US" altLang="en-US" sz="3600" b="1" dirty="0">
                <a:solidFill>
                  <a:srgbClr val="3333FF"/>
                </a:solidFill>
                <a:latin typeface="Bookman Old Style" panose="02050604050505020204" pitchFamily="18" charset="0"/>
                <a:ea typeface="+mj-ea"/>
                <a:cs typeface="+mj-cs"/>
              </a:rPr>
              <a:t>Easter Island</a:t>
            </a:r>
          </a:p>
        </p:txBody>
      </p:sp>
      <p:sp>
        <p:nvSpPr>
          <p:cNvPr id="5" name="TextBox 4">
            <a:extLst>
              <a:ext uri="{FF2B5EF4-FFF2-40B4-BE49-F238E27FC236}">
                <a16:creationId xmlns:a16="http://schemas.microsoft.com/office/drawing/2014/main" id="{20801FCB-6D2A-4500-A0D2-1078E5AD9B2C}"/>
              </a:ext>
            </a:extLst>
          </p:cNvPr>
          <p:cNvSpPr txBox="1"/>
          <p:nvPr/>
        </p:nvSpPr>
        <p:spPr>
          <a:xfrm>
            <a:off x="-180212" y="3378852"/>
            <a:ext cx="9398185" cy="707886"/>
          </a:xfrm>
          <a:prstGeom prst="rect">
            <a:avLst/>
          </a:prstGeom>
          <a:noFill/>
        </p:spPr>
        <p:txBody>
          <a:bodyPr wrap="square">
            <a:spAutoFit/>
          </a:bodyPr>
          <a:lstStyle/>
          <a:p>
            <a:pPr algn="ctr"/>
            <a:r>
              <a:rPr lang="en-US" sz="2000" b="1" dirty="0">
                <a:solidFill>
                  <a:srgbClr val="FF0000"/>
                </a:solidFill>
              </a:rPr>
              <a:t>A rising population, coupled with a heavy reliance on wood for housing, canoe building, and statue transportation, decimated the forest.</a:t>
            </a:r>
            <a:endParaRPr lang="en-US" sz="2000" b="1" dirty="0"/>
          </a:p>
        </p:txBody>
      </p:sp>
      <p:pic>
        <p:nvPicPr>
          <p:cNvPr id="4" name="Picture 3">
            <a:extLst>
              <a:ext uri="{FF2B5EF4-FFF2-40B4-BE49-F238E27FC236}">
                <a16:creationId xmlns:a16="http://schemas.microsoft.com/office/drawing/2014/main" id="{A4CE9F82-8E8E-477B-8CA9-4300940C8D89}"/>
              </a:ext>
            </a:extLst>
          </p:cNvPr>
          <p:cNvPicPr>
            <a:picLocks noChangeAspect="1"/>
          </p:cNvPicPr>
          <p:nvPr/>
        </p:nvPicPr>
        <p:blipFill>
          <a:blip r:embed="rId3"/>
          <a:stretch>
            <a:fillRect/>
          </a:stretch>
        </p:blipFill>
        <p:spPr>
          <a:xfrm>
            <a:off x="179512" y="4169515"/>
            <a:ext cx="8678738" cy="2025057"/>
          </a:xfrm>
          <a:prstGeom prst="rect">
            <a:avLst/>
          </a:prstGeom>
        </p:spPr>
      </p:pic>
      <p:sp>
        <p:nvSpPr>
          <p:cNvPr id="8" name="TextBox 7">
            <a:extLst>
              <a:ext uri="{FF2B5EF4-FFF2-40B4-BE49-F238E27FC236}">
                <a16:creationId xmlns:a16="http://schemas.microsoft.com/office/drawing/2014/main" id="{A5A0974D-E609-4C86-BCD9-66D44B912568}"/>
              </a:ext>
            </a:extLst>
          </p:cNvPr>
          <p:cNvSpPr txBox="1"/>
          <p:nvPr/>
        </p:nvSpPr>
        <p:spPr>
          <a:xfrm>
            <a:off x="215446" y="6277349"/>
            <a:ext cx="8819346" cy="400110"/>
          </a:xfrm>
          <a:prstGeom prst="rect">
            <a:avLst/>
          </a:prstGeom>
          <a:noFill/>
        </p:spPr>
        <p:txBody>
          <a:bodyPr wrap="square">
            <a:spAutoFit/>
          </a:bodyPr>
          <a:lstStyle/>
          <a:p>
            <a:pPr algn="ctr"/>
            <a:r>
              <a:rPr lang="en-US" sz="2000" b="1" dirty="0">
                <a:solidFill>
                  <a:srgbClr val="FF0000"/>
                </a:solidFill>
              </a:rPr>
              <a:t>Food production failed to keep pace with the increasing population</a:t>
            </a:r>
            <a:r>
              <a:rPr lang="en-US" dirty="0"/>
              <a:t>.</a:t>
            </a:r>
          </a:p>
        </p:txBody>
      </p:sp>
    </p:spTree>
    <p:extLst>
      <p:ext uri="{BB962C8B-B14F-4D97-AF65-F5344CB8AC3E}">
        <p14:creationId xmlns:p14="http://schemas.microsoft.com/office/powerpoint/2010/main" val="90768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524" y="88681"/>
            <a:ext cx="8568952" cy="1080120"/>
          </a:xfrm>
        </p:spPr>
        <p:txBody>
          <a:bodyPr>
            <a:normAutofit/>
          </a:bodyPr>
          <a:lstStyle/>
          <a:p>
            <a:r>
              <a:rPr lang="en-US" altLang="en-US" b="1" dirty="0">
                <a:latin typeface="Bookman Old Style" panose="02050604050505020204" pitchFamily="18" charset="0"/>
              </a:rPr>
              <a:t>Future Environmental Challenges</a:t>
            </a:r>
            <a:endParaRPr lang="zh-CN" altLang="en-US" b="1" dirty="0">
              <a:latin typeface="Bookman Old Style" panose="02050604050505020204" pitchFamily="18" charset="0"/>
            </a:endParaRPr>
          </a:p>
        </p:txBody>
      </p:sp>
      <p:sp>
        <p:nvSpPr>
          <p:cNvPr id="3" name="内容占位符 2"/>
          <p:cNvSpPr>
            <a:spLocks noGrp="1"/>
          </p:cNvSpPr>
          <p:nvPr>
            <p:ph idx="1"/>
          </p:nvPr>
        </p:nvSpPr>
        <p:spPr>
          <a:xfrm>
            <a:off x="395536" y="1168801"/>
            <a:ext cx="8460940" cy="4945728"/>
          </a:xfrm>
        </p:spPr>
        <p:txBody>
          <a:bodyPr/>
          <a:lstStyle/>
          <a:p>
            <a:r>
              <a:rPr lang="en-US" altLang="en-US" b="1" dirty="0">
                <a:latin typeface="Bookman Old Style" panose="02050604050505020204" pitchFamily="18" charset="0"/>
              </a:rPr>
              <a:t>Climate Change</a:t>
            </a:r>
          </a:p>
          <a:p>
            <a:endParaRPr lang="en-US" altLang="en-US" b="1" dirty="0">
              <a:latin typeface="Bookman Old Style" panose="02050604050505020204" pitchFamily="18" charset="0"/>
            </a:endParaRPr>
          </a:p>
          <a:p>
            <a:pPr lvl="1"/>
            <a:r>
              <a:rPr lang="en-US" altLang="en-US" b="1" dirty="0">
                <a:latin typeface="Bookman Old Style" panose="02050604050505020204" pitchFamily="18" charset="0"/>
              </a:rPr>
              <a:t>Greenhouse effect</a:t>
            </a:r>
          </a:p>
          <a:p>
            <a:pPr lvl="1"/>
            <a:r>
              <a:rPr lang="en-US" altLang="en-US" b="1" dirty="0">
                <a:latin typeface="Bookman Old Style" panose="02050604050505020204" pitchFamily="18" charset="0"/>
              </a:rPr>
              <a:t>Greenhouse gas and human activities</a:t>
            </a:r>
          </a:p>
          <a:p>
            <a:pPr lvl="1"/>
            <a:r>
              <a:rPr lang="en-US" altLang="en-US" b="1" dirty="0">
                <a:latin typeface="Bookman Old Style" panose="02050604050505020204" pitchFamily="18" charset="0"/>
              </a:rPr>
              <a:t>Climate change and moral dimension</a:t>
            </a:r>
          </a:p>
          <a:p>
            <a:pPr lvl="1"/>
            <a:r>
              <a:rPr lang="en-US" altLang="en-US" b="1" dirty="0">
                <a:latin typeface="Bookman Old Style" panose="02050604050505020204" pitchFamily="18" charset="0"/>
              </a:rPr>
              <a:t>Climate change and international coordination</a:t>
            </a:r>
          </a:p>
          <a:p>
            <a:pPr lvl="1"/>
            <a:endParaRPr lang="en-US" altLang="en-US" b="1" dirty="0"/>
          </a:p>
          <a:p>
            <a:r>
              <a:rPr lang="en-US" altLang="en-US" b="1" dirty="0"/>
              <a:t>Water Accessibility</a:t>
            </a:r>
          </a:p>
          <a:p>
            <a:endParaRPr lang="en-US" altLang="en-US" b="1" dirty="0"/>
          </a:p>
          <a:p>
            <a:pPr lvl="1"/>
            <a:r>
              <a:rPr lang="en-US" altLang="en-US" b="1" dirty="0"/>
              <a:t>Increasing water stress</a:t>
            </a:r>
          </a:p>
          <a:p>
            <a:pPr lvl="1"/>
            <a:r>
              <a:rPr lang="en-US" altLang="en-US" b="1" dirty="0"/>
              <a:t>Nonuniformly distributed water stress</a:t>
            </a:r>
          </a:p>
          <a:p>
            <a:pPr lvl="1"/>
            <a:r>
              <a:rPr lang="en-US" altLang="en-US" b="1" dirty="0"/>
              <a:t>Demand for water and human activities </a:t>
            </a:r>
          </a:p>
          <a:p>
            <a:pPr lvl="1"/>
            <a:endParaRPr lang="en-US" altLang="en-US" dirty="0">
              <a:latin typeface="Bookman Old Style" panose="02050604050505020204" pitchFamily="18" charset="0"/>
            </a:endParaRPr>
          </a:p>
          <a:p>
            <a:endParaRPr lang="zh-CN" altLang="en-US" dirty="0">
              <a:latin typeface="Bookman Old Style" panose="02050604050505020204" pitchFamily="18" charset="0"/>
            </a:endParaRPr>
          </a:p>
        </p:txBody>
      </p:sp>
      <p:pic>
        <p:nvPicPr>
          <p:cNvPr id="4" name="Picture 3">
            <a:extLst>
              <a:ext uri="{FF2B5EF4-FFF2-40B4-BE49-F238E27FC236}">
                <a16:creationId xmlns:a16="http://schemas.microsoft.com/office/drawing/2014/main" id="{ADBA1625-0CFD-4E9B-AF5C-C3C48F8C7A24}"/>
              </a:ext>
            </a:extLst>
          </p:cNvPr>
          <p:cNvPicPr>
            <a:picLocks noChangeAspect="1"/>
          </p:cNvPicPr>
          <p:nvPr/>
        </p:nvPicPr>
        <p:blipFill>
          <a:blip r:embed="rId2"/>
          <a:stretch>
            <a:fillRect/>
          </a:stretch>
        </p:blipFill>
        <p:spPr>
          <a:xfrm>
            <a:off x="6736397" y="6485314"/>
            <a:ext cx="1877731" cy="512108"/>
          </a:xfrm>
          <a:prstGeom prst="rect">
            <a:avLst/>
          </a:prstGeom>
        </p:spPr>
      </p:pic>
    </p:spTree>
    <p:extLst>
      <p:ext uri="{BB962C8B-B14F-4D97-AF65-F5344CB8AC3E}">
        <p14:creationId xmlns:p14="http://schemas.microsoft.com/office/powerpoint/2010/main" val="190623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88641"/>
            <a:ext cx="7886700" cy="792088"/>
          </a:xfrm>
        </p:spPr>
        <p:txBody>
          <a:bodyPr>
            <a:normAutofit/>
          </a:bodyPr>
          <a:lstStyle/>
          <a:p>
            <a:r>
              <a:rPr lang="en-US" altLang="en-US" b="1" dirty="0">
                <a:latin typeface="Bookman Old Style" panose="02050604050505020204" pitchFamily="18" charset="0"/>
              </a:rPr>
              <a:t>How Will Societies Respond?</a:t>
            </a:r>
            <a:endParaRPr lang="zh-CN" altLang="en-US" b="1" dirty="0">
              <a:latin typeface="Bookman Old Style" panose="02050604050505020204" pitchFamily="18" charset="0"/>
            </a:endParaRPr>
          </a:p>
        </p:txBody>
      </p:sp>
      <p:sp>
        <p:nvSpPr>
          <p:cNvPr id="3" name="内容占位符 2"/>
          <p:cNvSpPr>
            <a:spLocks noGrp="1"/>
          </p:cNvSpPr>
          <p:nvPr>
            <p:ph idx="1"/>
          </p:nvPr>
        </p:nvSpPr>
        <p:spPr>
          <a:xfrm>
            <a:off x="216943" y="980729"/>
            <a:ext cx="8510285" cy="5328592"/>
          </a:xfrm>
        </p:spPr>
        <p:txBody>
          <a:bodyPr>
            <a:normAutofit lnSpcReduction="10000"/>
          </a:bodyPr>
          <a:lstStyle/>
          <a:p>
            <a:pPr algn="just"/>
            <a:r>
              <a:rPr lang="en-US" altLang="en-US" b="1" dirty="0"/>
              <a:t>International Cooperation</a:t>
            </a:r>
          </a:p>
          <a:p>
            <a:pPr algn="just"/>
            <a:r>
              <a:rPr lang="en-US" altLang="en-US" b="1" dirty="0"/>
              <a:t>Resilient Market System</a:t>
            </a:r>
          </a:p>
          <a:p>
            <a:pPr algn="just"/>
            <a:endParaRPr lang="en-US" altLang="en-US" b="1" dirty="0"/>
          </a:p>
          <a:p>
            <a:pPr algn="just"/>
            <a:r>
              <a:rPr lang="en-US" altLang="en-US" b="1" dirty="0"/>
              <a:t>Understanding Feedback Loops</a:t>
            </a:r>
          </a:p>
          <a:p>
            <a:pPr lvl="1" algn="just"/>
            <a:r>
              <a:rPr lang="en-US" altLang="en-US" b="1" dirty="0">
                <a:latin typeface="Bookman Old Style" panose="02050604050505020204" pitchFamily="18" charset="0"/>
              </a:rPr>
              <a:t>Positive Feedback Loops</a:t>
            </a:r>
          </a:p>
          <a:p>
            <a:pPr lvl="2" algn="just"/>
            <a:r>
              <a:rPr lang="en-US" altLang="en-US" sz="2000" b="1" dirty="0">
                <a:latin typeface="Bookman Old Style" panose="02050604050505020204" pitchFamily="18" charset="0"/>
              </a:rPr>
              <a:t>Positive feedback loops refer to those in which secondary effects tend to reinforce the basic trends. </a:t>
            </a:r>
          </a:p>
          <a:p>
            <a:pPr lvl="2" algn="just"/>
            <a:r>
              <a:rPr lang="en-US" altLang="en-US" sz="2000" b="1" dirty="0">
                <a:latin typeface="Bookman Old Style" panose="02050604050505020204" pitchFamily="18" charset="0"/>
              </a:rPr>
              <a:t>Examples include capital accumulation, emissions of methane, and global warming.</a:t>
            </a:r>
          </a:p>
          <a:p>
            <a:pPr lvl="2" algn="just"/>
            <a:r>
              <a:rPr lang="en-US" altLang="en-US" sz="2000" b="1" dirty="0">
                <a:latin typeface="Bookman Old Style" panose="02050604050505020204" pitchFamily="18" charset="0"/>
              </a:rPr>
              <a:t>Scientists believe, for example, that the relationship between emissions of methane and climate change may be described as a positive feedback loop.</a:t>
            </a:r>
          </a:p>
          <a:p>
            <a:pPr lvl="2" algn="just"/>
            <a:endParaRPr lang="en-US" altLang="en-US" sz="2000" b="1" dirty="0">
              <a:latin typeface="Bookman Old Style" panose="02050604050505020204" pitchFamily="18" charset="0"/>
            </a:endParaRPr>
          </a:p>
          <a:p>
            <a:pPr lvl="1" algn="just"/>
            <a:r>
              <a:rPr lang="en-US" altLang="en-US" b="1" dirty="0"/>
              <a:t>Negative Feedback Loops</a:t>
            </a:r>
          </a:p>
          <a:p>
            <a:pPr lvl="2" algn="just"/>
            <a:r>
              <a:rPr lang="en-US" altLang="en-US" sz="2000" b="1" dirty="0"/>
              <a:t>A negative feedback loop is a self-limiting rather than self-reinforcing process.</a:t>
            </a:r>
          </a:p>
          <a:p>
            <a:pPr lvl="2" algn="just"/>
            <a:r>
              <a:rPr lang="en-US" altLang="en-US" sz="2000" b="1" dirty="0"/>
              <a:t>For example, the Gaia hypothesis</a:t>
            </a:r>
          </a:p>
          <a:p>
            <a:pPr lvl="1"/>
            <a:endParaRPr lang="en-US" altLang="en-US" dirty="0">
              <a:latin typeface="Bookman Old Style" panose="02050604050505020204" pitchFamily="18" charset="0"/>
            </a:endParaRPr>
          </a:p>
          <a:p>
            <a:endParaRPr lang="zh-CN" altLang="en-US" dirty="0">
              <a:latin typeface="Bookman Old Style" panose="02050604050505020204" pitchFamily="18" charset="0"/>
            </a:endParaRPr>
          </a:p>
        </p:txBody>
      </p:sp>
      <p:sp>
        <p:nvSpPr>
          <p:cNvPr id="4" name="TextBox 3">
            <a:extLst>
              <a:ext uri="{FF2B5EF4-FFF2-40B4-BE49-F238E27FC236}">
                <a16:creationId xmlns:a16="http://schemas.microsoft.com/office/drawing/2014/main" id="{0FBC958A-DE64-4DA3-AF50-56BC0D788D87}"/>
              </a:ext>
            </a:extLst>
          </p:cNvPr>
          <p:cNvSpPr txBox="1"/>
          <p:nvPr/>
        </p:nvSpPr>
        <p:spPr>
          <a:xfrm>
            <a:off x="6842076" y="6479766"/>
            <a:ext cx="187220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2018 Taylor &amp; Francis</a:t>
            </a:r>
            <a:endParaRPr lang="en-GB" sz="8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371538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E0B2-4EFA-4C98-9058-56ABFF4CA3D5}"/>
              </a:ext>
            </a:extLst>
          </p:cNvPr>
          <p:cNvSpPr>
            <a:spLocks noGrp="1"/>
          </p:cNvSpPr>
          <p:nvPr>
            <p:ph type="title"/>
          </p:nvPr>
        </p:nvSpPr>
        <p:spPr>
          <a:xfrm>
            <a:off x="628650" y="116632"/>
            <a:ext cx="7886700" cy="687610"/>
          </a:xfrm>
        </p:spPr>
        <p:txBody>
          <a:bodyPr/>
          <a:lstStyle/>
          <a:p>
            <a:r>
              <a:rPr lang="en-US" dirty="0"/>
              <a:t>Positive Feedback</a:t>
            </a:r>
          </a:p>
        </p:txBody>
      </p:sp>
      <p:pic>
        <p:nvPicPr>
          <p:cNvPr id="3" name="Picture 2">
            <a:extLst>
              <a:ext uri="{FF2B5EF4-FFF2-40B4-BE49-F238E27FC236}">
                <a16:creationId xmlns:a16="http://schemas.microsoft.com/office/drawing/2014/main" id="{A40EDC3B-A536-4423-A059-5BC3B00EC233}"/>
              </a:ext>
            </a:extLst>
          </p:cNvPr>
          <p:cNvPicPr>
            <a:picLocks noChangeAspect="1"/>
          </p:cNvPicPr>
          <p:nvPr/>
        </p:nvPicPr>
        <p:blipFill>
          <a:blip r:embed="rId2"/>
          <a:stretch>
            <a:fillRect/>
          </a:stretch>
        </p:blipFill>
        <p:spPr>
          <a:xfrm>
            <a:off x="251520" y="804242"/>
            <a:ext cx="8568951" cy="5508078"/>
          </a:xfrm>
          <a:prstGeom prst="rect">
            <a:avLst/>
          </a:prstGeom>
        </p:spPr>
      </p:pic>
    </p:spTree>
    <p:extLst>
      <p:ext uri="{BB962C8B-B14F-4D97-AF65-F5344CB8AC3E}">
        <p14:creationId xmlns:p14="http://schemas.microsoft.com/office/powerpoint/2010/main" val="424685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D58C1-8AA6-453B-B535-47AFE149D1E9}"/>
              </a:ext>
            </a:extLst>
          </p:cNvPr>
          <p:cNvPicPr>
            <a:picLocks noChangeAspect="1"/>
          </p:cNvPicPr>
          <p:nvPr/>
        </p:nvPicPr>
        <p:blipFill>
          <a:blip r:embed="rId2"/>
          <a:stretch>
            <a:fillRect/>
          </a:stretch>
        </p:blipFill>
        <p:spPr>
          <a:xfrm>
            <a:off x="306604" y="272166"/>
            <a:ext cx="8640960" cy="4392488"/>
          </a:xfrm>
          <a:prstGeom prst="rect">
            <a:avLst/>
          </a:prstGeom>
        </p:spPr>
      </p:pic>
      <p:sp>
        <p:nvSpPr>
          <p:cNvPr id="4" name="TextBox 3">
            <a:extLst>
              <a:ext uri="{FF2B5EF4-FFF2-40B4-BE49-F238E27FC236}">
                <a16:creationId xmlns:a16="http://schemas.microsoft.com/office/drawing/2014/main" id="{7C25D207-D784-46C7-B241-C4D49C2B5ACE}"/>
              </a:ext>
            </a:extLst>
          </p:cNvPr>
          <p:cNvSpPr txBox="1"/>
          <p:nvPr/>
        </p:nvSpPr>
        <p:spPr>
          <a:xfrm>
            <a:off x="54576" y="4859313"/>
            <a:ext cx="8892988" cy="1323439"/>
          </a:xfrm>
          <a:prstGeom prst="rect">
            <a:avLst/>
          </a:prstGeom>
          <a:noFill/>
        </p:spPr>
        <p:txBody>
          <a:bodyPr wrap="square">
            <a:spAutoFit/>
          </a:bodyPr>
          <a:lstStyle/>
          <a:p>
            <a:r>
              <a:rPr lang="en-US" sz="2000" b="1" dirty="0">
                <a:solidFill>
                  <a:srgbClr val="FF0000"/>
                </a:solidFill>
              </a:rPr>
              <a:t>Could the coronavirus be envisioned as a dark cloud with a silver lining. Should we consider the COVID-19 virus as Gaia's defensive system, an army of foot soldiers, conveying a strong message that our planet is sick and some remedial measures are necessary to restore its health.</a:t>
            </a:r>
          </a:p>
        </p:txBody>
      </p:sp>
      <p:sp>
        <p:nvSpPr>
          <p:cNvPr id="6" name="TextBox 5">
            <a:extLst>
              <a:ext uri="{FF2B5EF4-FFF2-40B4-BE49-F238E27FC236}">
                <a16:creationId xmlns:a16="http://schemas.microsoft.com/office/drawing/2014/main" id="{09A16D81-4335-4166-A053-0E746502BC27}"/>
              </a:ext>
            </a:extLst>
          </p:cNvPr>
          <p:cNvSpPr txBox="1"/>
          <p:nvPr/>
        </p:nvSpPr>
        <p:spPr>
          <a:xfrm>
            <a:off x="107971" y="6308835"/>
            <a:ext cx="9505056" cy="553998"/>
          </a:xfrm>
          <a:prstGeom prst="rect">
            <a:avLst/>
          </a:prstGeom>
          <a:noFill/>
        </p:spPr>
        <p:txBody>
          <a:bodyPr wrap="square">
            <a:spAutoFit/>
          </a:bodyPr>
          <a:lstStyle/>
          <a:p>
            <a:r>
              <a:rPr lang="en-US" sz="1200" dirty="0">
                <a:hlinkClick r:id="rId3"/>
              </a:rPr>
              <a:t>https://www.statesmanjournal.com/story/opinion/2020/04/03/view-covid-19-pandemic-through-gaia-hypothesis-opinionwe/5109940002/</a:t>
            </a:r>
            <a:endParaRPr lang="en-US" sz="1200" dirty="0"/>
          </a:p>
          <a:p>
            <a:endParaRPr lang="en-US" dirty="0"/>
          </a:p>
        </p:txBody>
      </p:sp>
    </p:spTree>
    <p:extLst>
      <p:ext uri="{BB962C8B-B14F-4D97-AF65-F5344CB8AC3E}">
        <p14:creationId xmlns:p14="http://schemas.microsoft.com/office/powerpoint/2010/main" val="327723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798778"/>
            <a:ext cx="8424936" cy="4351338"/>
          </a:xfrm>
        </p:spPr>
        <p:txBody>
          <a:bodyPr/>
          <a:lstStyle/>
          <a:p>
            <a:r>
              <a:rPr lang="en-US" altLang="en-US" b="1" dirty="0">
                <a:latin typeface="Bookman Old Style" panose="02050604050505020204" pitchFamily="18" charset="0"/>
              </a:rPr>
              <a:t>The Role of Economics</a:t>
            </a:r>
          </a:p>
          <a:p>
            <a:pPr lvl="1"/>
            <a:r>
              <a:rPr lang="en-US" altLang="en-US" b="1" dirty="0">
                <a:latin typeface="Bookman Old Style" panose="02050604050505020204" pitchFamily="18" charset="0"/>
              </a:rPr>
              <a:t>Understanding human behavior </a:t>
            </a:r>
          </a:p>
          <a:p>
            <a:r>
              <a:rPr lang="en-US" altLang="en-US" b="1" dirty="0">
                <a:latin typeface="Bookman Old Style" panose="02050604050505020204" pitchFamily="18" charset="0"/>
              </a:rPr>
              <a:t>The Use of Models</a:t>
            </a:r>
          </a:p>
          <a:p>
            <a:pPr lvl="1"/>
            <a:r>
              <a:rPr lang="en-US" altLang="en-US" b="1" dirty="0">
                <a:latin typeface="Bookman Old Style" panose="02050604050505020204" pitchFamily="18" charset="0"/>
              </a:rPr>
              <a:t>Simplified characterization of reality</a:t>
            </a:r>
          </a:p>
          <a:p>
            <a:pPr lvl="1"/>
            <a:r>
              <a:rPr lang="en-US" altLang="en-US" b="1" dirty="0">
                <a:latin typeface="Bookman Old Style" panose="02050604050505020204" pitchFamily="18" charset="0"/>
              </a:rPr>
              <a:t>Experimental economics</a:t>
            </a:r>
            <a:endParaRPr lang="zh-CN" altLang="en-US" b="1" dirty="0">
              <a:latin typeface="Bookman Old Style" panose="02050604050505020204" pitchFamily="18" charset="0"/>
            </a:endParaRPr>
          </a:p>
        </p:txBody>
      </p:sp>
      <p:sp>
        <p:nvSpPr>
          <p:cNvPr id="4" name="标题 1">
            <a:extLst>
              <a:ext uri="{FF2B5EF4-FFF2-40B4-BE49-F238E27FC236}">
                <a16:creationId xmlns:a16="http://schemas.microsoft.com/office/drawing/2014/main" id="{BFBA331A-3672-403E-A7B4-28C1E837699C}"/>
              </a:ext>
            </a:extLst>
          </p:cNvPr>
          <p:cNvSpPr>
            <a:spLocks noGrp="1"/>
          </p:cNvSpPr>
          <p:nvPr>
            <p:ph type="title"/>
          </p:nvPr>
        </p:nvSpPr>
        <p:spPr>
          <a:xfrm>
            <a:off x="539552" y="264906"/>
            <a:ext cx="7886700" cy="499798"/>
          </a:xfrm>
        </p:spPr>
        <p:txBody>
          <a:bodyPr>
            <a:normAutofit fontScale="90000"/>
          </a:bodyPr>
          <a:lstStyle/>
          <a:p>
            <a:r>
              <a:rPr lang="en-US" altLang="en-US" b="1" dirty="0">
                <a:latin typeface="Bookman Old Style" panose="02050604050505020204" pitchFamily="18" charset="0"/>
              </a:rPr>
              <a:t>The Role of Economics</a:t>
            </a:r>
            <a:endParaRPr lang="zh-CN" altLang="en-US" b="1" dirty="0">
              <a:latin typeface="Bookman Old Style" panose="02050604050505020204" pitchFamily="18" charset="0"/>
            </a:endParaRPr>
          </a:p>
        </p:txBody>
      </p:sp>
      <p:pic>
        <p:nvPicPr>
          <p:cNvPr id="5" name="Picture 4">
            <a:extLst>
              <a:ext uri="{FF2B5EF4-FFF2-40B4-BE49-F238E27FC236}">
                <a16:creationId xmlns:a16="http://schemas.microsoft.com/office/drawing/2014/main" id="{278F3D5F-6D28-430B-B178-AA21E25BAF24}"/>
              </a:ext>
            </a:extLst>
          </p:cNvPr>
          <p:cNvPicPr>
            <a:picLocks noChangeAspect="1"/>
          </p:cNvPicPr>
          <p:nvPr/>
        </p:nvPicPr>
        <p:blipFill>
          <a:blip r:embed="rId2"/>
          <a:stretch>
            <a:fillRect/>
          </a:stretch>
        </p:blipFill>
        <p:spPr>
          <a:xfrm>
            <a:off x="971600" y="2780928"/>
            <a:ext cx="7272807" cy="3960440"/>
          </a:xfrm>
          <a:prstGeom prst="rect">
            <a:avLst/>
          </a:prstGeom>
        </p:spPr>
      </p:pic>
    </p:spTree>
    <p:extLst>
      <p:ext uri="{BB962C8B-B14F-4D97-AF65-F5344CB8AC3E}">
        <p14:creationId xmlns:p14="http://schemas.microsoft.com/office/powerpoint/2010/main" val="234271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F0B980C-9C39-4BEF-98BC-D70E1B026980}"/>
              </a:ext>
            </a:extLst>
          </p:cNvPr>
          <p:cNvSpPr>
            <a:spLocks noGrp="1" noChangeArrowheads="1"/>
          </p:cNvSpPr>
          <p:nvPr>
            <p:ph type="title"/>
          </p:nvPr>
        </p:nvSpPr>
        <p:spPr>
          <a:xfrm>
            <a:off x="323528" y="116632"/>
            <a:ext cx="8424936" cy="1143000"/>
          </a:xfrm>
        </p:spPr>
        <p:txBody>
          <a:bodyPr>
            <a:normAutofit/>
          </a:bodyPr>
          <a:lstStyle/>
          <a:p>
            <a:pPr algn="ctr" eaLnBrk="1" hangingPunct="1">
              <a:defRPr/>
            </a:pPr>
            <a:r>
              <a:rPr lang="en-US" sz="2800" dirty="0"/>
              <a:t>Ecological Economics and Environmental Economics</a:t>
            </a:r>
          </a:p>
        </p:txBody>
      </p:sp>
      <p:graphicFrame>
        <p:nvGraphicFramePr>
          <p:cNvPr id="2" name="Table 2">
            <a:extLst>
              <a:ext uri="{FF2B5EF4-FFF2-40B4-BE49-F238E27FC236}">
                <a16:creationId xmlns:a16="http://schemas.microsoft.com/office/drawing/2014/main" id="{BA34F043-EEA0-4A9A-B739-2945DC181F89}"/>
              </a:ext>
            </a:extLst>
          </p:cNvPr>
          <p:cNvGraphicFramePr>
            <a:graphicFrameLocks noGrp="1"/>
          </p:cNvGraphicFramePr>
          <p:nvPr>
            <p:extLst>
              <p:ext uri="{D42A27DB-BD31-4B8C-83A1-F6EECF244321}">
                <p14:modId xmlns:p14="http://schemas.microsoft.com/office/powerpoint/2010/main" val="2645696074"/>
              </p:ext>
            </p:extLst>
          </p:nvPr>
        </p:nvGraphicFramePr>
        <p:xfrm>
          <a:off x="179512" y="1124744"/>
          <a:ext cx="8712968" cy="5328592"/>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4091677101"/>
                    </a:ext>
                  </a:extLst>
                </a:gridCol>
                <a:gridCol w="4356484">
                  <a:extLst>
                    <a:ext uri="{9D8B030D-6E8A-4147-A177-3AD203B41FA5}">
                      <a16:colId xmlns:a16="http://schemas.microsoft.com/office/drawing/2014/main" val="2989506740"/>
                    </a:ext>
                  </a:extLst>
                </a:gridCol>
              </a:tblGrid>
              <a:tr h="5328592">
                <a:tc>
                  <a:txBody>
                    <a:bodyPr/>
                    <a:lstStyle/>
                    <a:p>
                      <a:pPr eaLnBrk="1" hangingPunct="1"/>
                      <a:r>
                        <a:rPr lang="en-US" altLang="en-US" sz="2200" b="1" dirty="0">
                          <a:solidFill>
                            <a:schemeClr val="tx1"/>
                          </a:solidFill>
                          <a:latin typeface="Bookman Old Style" panose="02050604050505020204" pitchFamily="18" charset="0"/>
                        </a:rPr>
                        <a:t>Environmental (and resource) economics</a:t>
                      </a:r>
                    </a:p>
                    <a:p>
                      <a:pPr marL="685800" lvl="1" indent="-342900" eaLnBrk="1" hangingPunct="1">
                        <a:buFont typeface="Arial" panose="020B0604020202020204" pitchFamily="34" charset="0"/>
                        <a:buChar char="•"/>
                      </a:pPr>
                      <a:r>
                        <a:rPr lang="en-US" altLang="en-US" sz="2200" b="1" dirty="0">
                          <a:solidFill>
                            <a:schemeClr val="tx1"/>
                          </a:solidFill>
                          <a:latin typeface="Bookman Old Style" panose="02050604050505020204" pitchFamily="18" charset="0"/>
                        </a:rPr>
                        <a:t>The environment (“land”) is a “factor of production”</a:t>
                      </a:r>
                    </a:p>
                    <a:p>
                      <a:pPr marL="685800" lvl="1" indent="-342900" eaLnBrk="1" hangingPunct="1">
                        <a:buFont typeface="Arial" panose="020B0604020202020204" pitchFamily="34" charset="0"/>
                        <a:buChar char="•"/>
                      </a:pPr>
                      <a:r>
                        <a:rPr lang="en-US" altLang="en-US" sz="2200" b="1" dirty="0">
                          <a:solidFill>
                            <a:schemeClr val="tx1"/>
                          </a:solidFill>
                          <a:latin typeface="Bookman Old Style" panose="02050604050505020204" pitchFamily="18" charset="0"/>
                        </a:rPr>
                        <a:t>There are substitutes for environmental goods and services</a:t>
                      </a:r>
                    </a:p>
                    <a:p>
                      <a:pPr marL="685800" lvl="1" indent="-342900" eaLnBrk="1" hangingPunct="1">
                        <a:buFont typeface="Arial" panose="020B0604020202020204" pitchFamily="34" charset="0"/>
                        <a:buChar char="•"/>
                      </a:pPr>
                      <a:r>
                        <a:rPr lang="en-US" altLang="en-US" sz="2200" b="1" dirty="0">
                          <a:solidFill>
                            <a:schemeClr val="tx1"/>
                          </a:solidFill>
                          <a:latin typeface="Bookman Old Style" panose="02050604050505020204" pitchFamily="18" charset="0"/>
                        </a:rPr>
                        <a:t>Environmental problems can be addressed by adjustments in the economic systems</a:t>
                      </a:r>
                    </a:p>
                    <a:p>
                      <a:endParaRPr lang="en-US" dirty="0">
                        <a:solidFill>
                          <a:schemeClr val="tx1"/>
                        </a:solidFill>
                        <a:latin typeface="Bookman Old Style" panose="02050604050505020204" pitchFamily="18" charset="0"/>
                      </a:endParaRPr>
                    </a:p>
                  </a:txBody>
                  <a:tcPr>
                    <a:solidFill>
                      <a:schemeClr val="bg2"/>
                    </a:solidFill>
                  </a:tcPr>
                </a:tc>
                <a:tc>
                  <a:txBody>
                    <a:bodyPr/>
                    <a:lstStyle/>
                    <a:p>
                      <a:pPr eaLnBrk="1" hangingPunct="1"/>
                      <a:r>
                        <a:rPr lang="en-US" altLang="en-US" sz="2200" b="1" dirty="0">
                          <a:solidFill>
                            <a:schemeClr val="tx1"/>
                          </a:solidFill>
                          <a:latin typeface="Bookman Old Style" panose="02050604050505020204" pitchFamily="18" charset="0"/>
                        </a:rPr>
                        <a:t>Ecological economics</a:t>
                      </a:r>
                    </a:p>
                    <a:p>
                      <a:pPr marL="685800" lvl="1" indent="-342900" eaLnBrk="1" hangingPunct="1">
                        <a:buFont typeface="Arial" panose="020B0604020202020204" pitchFamily="34" charset="0"/>
                        <a:buChar char="•"/>
                      </a:pPr>
                      <a:r>
                        <a:rPr lang="en-US" altLang="en-US" sz="2200" b="1" dirty="0">
                          <a:solidFill>
                            <a:schemeClr val="tx1"/>
                          </a:solidFill>
                          <a:latin typeface="Bookman Old Style" panose="02050604050505020204" pitchFamily="18" charset="0"/>
                        </a:rPr>
                        <a:t>People (and economies) are part of the environment</a:t>
                      </a:r>
                    </a:p>
                    <a:p>
                      <a:pPr marL="685800" lvl="1" indent="-342900" eaLnBrk="1" hangingPunct="1">
                        <a:buFont typeface="Arial" panose="020B0604020202020204" pitchFamily="34" charset="0"/>
                        <a:buChar char="•"/>
                      </a:pPr>
                      <a:r>
                        <a:rPr lang="en-US" altLang="en-US" sz="2200" b="1" dirty="0">
                          <a:solidFill>
                            <a:schemeClr val="tx1"/>
                          </a:solidFill>
                          <a:latin typeface="Bookman Old Style" panose="02050604050505020204" pitchFamily="18" charset="0"/>
                        </a:rPr>
                        <a:t>There are no substitutes for many environmental goods and services</a:t>
                      </a:r>
                    </a:p>
                    <a:p>
                      <a:pPr marL="685800" lvl="1" indent="-342900" eaLnBrk="1" hangingPunct="1">
                        <a:buFont typeface="Arial" panose="020B0604020202020204" pitchFamily="34" charset="0"/>
                        <a:buChar char="•"/>
                      </a:pPr>
                      <a:r>
                        <a:rPr lang="en-US" altLang="en-US" sz="2200" b="1" dirty="0">
                          <a:solidFill>
                            <a:schemeClr val="tx1"/>
                          </a:solidFill>
                          <a:latin typeface="Bookman Old Style" panose="02050604050505020204" pitchFamily="18" charset="0"/>
                        </a:rPr>
                        <a:t>Addressing environmental problems requires contribution of disciplines other than economics</a:t>
                      </a:r>
                    </a:p>
                    <a:p>
                      <a:endParaRPr lang="en-US" dirty="0">
                        <a:solidFill>
                          <a:schemeClr val="tx1"/>
                        </a:solidFill>
                        <a:latin typeface="Bookman Old Style" panose="02050604050505020204" pitchFamily="18" charset="0"/>
                      </a:endParaRPr>
                    </a:p>
                  </a:txBody>
                  <a:tcPr>
                    <a:solidFill>
                      <a:schemeClr val="bg2"/>
                    </a:solidFill>
                  </a:tcPr>
                </a:tc>
                <a:extLst>
                  <a:ext uri="{0D108BD9-81ED-4DB2-BD59-A6C34878D82A}">
                    <a16:rowId xmlns:a16="http://schemas.microsoft.com/office/drawing/2014/main" val="3189592984"/>
                  </a:ext>
                </a:extLst>
              </a:tr>
            </a:tbl>
          </a:graphicData>
        </a:graphic>
      </p:graphicFrame>
    </p:spTree>
  </p:cSld>
  <p:clrMapOvr>
    <a:masterClrMapping/>
  </p:clrMapOvr>
  <p:transition spd="med" advTm="145424"/>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980</TotalTime>
  <Words>697</Words>
  <Application>Microsoft Office PowerPoint</Application>
  <PresentationFormat>On-screen Show (4:3)</PresentationFormat>
  <Paragraphs>88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Verdana</vt:lpstr>
      <vt:lpstr>Office Theme</vt:lpstr>
      <vt:lpstr>   Econ 2675 – Environmental Economics   Chapter 1 Lecture - Visions of the Future  </vt:lpstr>
      <vt:lpstr>Introduction</vt:lpstr>
      <vt:lpstr>PowerPoint Presentation</vt:lpstr>
      <vt:lpstr>Future Environmental Challenges</vt:lpstr>
      <vt:lpstr>How Will Societies Respond?</vt:lpstr>
      <vt:lpstr>Positive Feedback</vt:lpstr>
      <vt:lpstr>PowerPoint Presentation</vt:lpstr>
      <vt:lpstr>The Role of Economics</vt:lpstr>
      <vt:lpstr>Ecological Economics and Environmental Economics</vt:lpstr>
      <vt:lpstr>The Road Ahead</vt:lpstr>
      <vt:lpstr>The Road Ahead</vt:lpstr>
      <vt:lpstr>PowerPoint Presentation</vt:lpstr>
      <vt:lpstr>Natural Resource Economics</vt:lpstr>
      <vt:lpstr>Natural Resource Economics</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Lecture - Visions of the Future</dc:title>
  <dc:creator>xbany</dc:creator>
  <cp:lastModifiedBy>dennis dcmccornac.com</cp:lastModifiedBy>
  <cp:revision>49</cp:revision>
  <dcterms:created xsi:type="dcterms:W3CDTF">2017-12-18T12:36:52Z</dcterms:created>
  <dcterms:modified xsi:type="dcterms:W3CDTF">2024-04-18T11:24:05Z</dcterms:modified>
</cp:coreProperties>
</file>