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81" r:id="rId2"/>
    <p:sldId id="382" r:id="rId3"/>
    <p:sldId id="383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3" r:id="rId14"/>
    <p:sldId id="271" r:id="rId15"/>
    <p:sldId id="27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F"/>
    <a:srgbClr val="E5FAFF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145" autoAdjust="0"/>
  </p:normalViewPr>
  <p:slideViewPr>
    <p:cSldViewPr>
      <p:cViewPr varScale="1">
        <p:scale>
          <a:sx n="83" d="100"/>
          <a:sy n="83" d="100"/>
        </p:scale>
        <p:origin x="14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04"/>
    </p:cViewPr>
  </p:sorterViewPr>
  <p:notesViewPr>
    <p:cSldViewPr>
      <p:cViewPr varScale="1">
        <p:scale>
          <a:sx n="44" d="100"/>
          <a:sy n="44" d="100"/>
        </p:scale>
        <p:origin x="284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9FDE4-903C-4E83-87F2-2ABC4CAF9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642" y="0"/>
            <a:ext cx="6444716" cy="971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altLang="en-US" sz="1800" b="1" dirty="0">
                <a:cs typeface="Calibri" panose="020F0502020204030204" pitchFamily="34" charset="0"/>
              </a:rPr>
              <a:t/>
            </a:r>
            <a:br>
              <a:rPr lang="en-US" altLang="en-US" sz="1800" b="1" dirty="0">
                <a:cs typeface="Calibri" panose="020F0502020204030204" pitchFamily="34" charset="0"/>
              </a:rPr>
            </a:br>
            <a:r>
              <a:rPr lang="en-US" altLang="en-US" b="1" dirty="0">
                <a:latin typeface="Bookman Old Style" panose="02050604050505020204" pitchFamily="18" charset="0"/>
                <a:cs typeface="Calibri" panose="020F0502020204030204" pitchFamily="34" charset="0"/>
              </a:rPr>
              <a:t>Chapter 19 Lecture - Toxic Substances and Environmental Justice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E8DA6-A782-4103-B93C-05B9A64EC431}"/>
              </a:ext>
            </a:extLst>
          </p:cNvPr>
          <p:cNvSpPr txBox="1"/>
          <p:nvPr/>
        </p:nvSpPr>
        <p:spPr>
          <a:xfrm>
            <a:off x="3284984" y="874846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FB9402-7D92-477F-8012-4C7485CB3704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1AB4-2A88-4C10-8078-8B7E60F2307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CCB3-5E34-42B3-AEBD-1AAE2FF9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7FC-7135-44F7-8538-3180C500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6E3F-2E16-4253-90EC-E36F837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5EF-7279-4CB8-8972-8581984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C4CC-C88E-418E-91FB-279AE45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1DE-049D-4D09-A709-9438AED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F334-BED5-4E20-89D8-BF9A8C5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950-9B29-4D7B-8993-449DAE07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3236-3ECA-4A0F-BE2A-2960CD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B565-1887-4C66-9581-373E340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815D-9BCF-40F0-8BF4-A5CDD8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77960"/>
            <a:ext cx="2057400" cy="365125"/>
          </a:xfrm>
        </p:spPr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EE2-81C8-4D97-A964-4B2120D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E664-C52E-44FB-A05D-C5D963F1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50F03-6E7B-42BA-B2F5-DAC75F85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D7FB-5E77-4E01-B06B-D93F68E3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1F77-4633-4280-96BA-87FBF0BFE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788-AA6E-4A4F-87A0-1935234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982B-FA36-4D6D-B91D-57BE991B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F9C3-81C1-4AD8-A984-70D067C2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B50-1163-4CE0-BC9E-7D3B6A27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F550-7121-4C90-80FA-23E45628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A0F0-6639-4D2F-A847-25CA6B7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67DC-0756-4756-8528-FB7CA75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88CAE-F91E-41BB-9955-99D6738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502CC-ED04-4100-BE80-031ED1C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D74-BBF2-4B92-A778-5A6F7FE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5000">
              <a:schemeClr val="bg1"/>
            </a:gs>
            <a:gs pos="100000">
              <a:srgbClr val="2B11EF"/>
            </a:gs>
            <a:gs pos="100000">
              <a:srgbClr val="2B11EF"/>
            </a:gs>
            <a:gs pos="99000">
              <a:srgbClr val="2B11EF"/>
            </a:gs>
            <a:gs pos="98000">
              <a:srgbClr val="2B11E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464-0F5A-401B-AE0B-1350685D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4315-AED9-4368-ACE2-0F5775E2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58B-8BF8-45E3-A5C6-46A75BE68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01BD-9DA4-49FB-B21A-7F620061A918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31A4-48BC-4E77-881C-5F54D925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40C-1933-4989-B61E-814086CA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4E11-A8BF-4DD1-89DB-AB0576ED941E}"/>
              </a:ext>
            </a:extLst>
          </p:cNvPr>
          <p:cNvSpPr txBox="1"/>
          <p:nvPr userDrawn="1"/>
        </p:nvSpPr>
        <p:spPr>
          <a:xfrm>
            <a:off x="8604447" y="6400414"/>
            <a:ext cx="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0FDEA8-B4E2-4158-AB7E-EB78FF2E9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6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5516" y="161390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ea typeface="ＭＳ Ｐゴシック" pitchFamily="1" charset="-128"/>
              </a:rPr>
              <a:t>Econ 275 – Environmental Economics</a:t>
            </a: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dirty="0">
                <a:ea typeface="ＭＳ Ｐゴシック" pitchFamily="1" charset="-128"/>
              </a:rPr>
              <a:t/>
            </a: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dirty="0">
                <a:cs typeface="Calibri" panose="020F0502020204030204" pitchFamily="34" charset="0"/>
              </a:rPr>
              <a:t>Chapter 19 Lecture - Toxic Substances and Environmental Justice</a:t>
            </a:r>
            <a:endParaRPr lang="zh-CN" altLang="en-US" sz="31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2B6C9-3401-4970-9390-776E0C79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9" y="1916832"/>
            <a:ext cx="8784976" cy="47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Market Allocations and Toxic Substances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805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600" b="1" dirty="0"/>
              <a:t>Product Safety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2600" b="1" dirty="0"/>
          </a:p>
          <a:p>
            <a:pPr lvl="1" algn="just">
              <a:lnSpc>
                <a:spcPct val="110000"/>
              </a:lnSpc>
            </a:pPr>
            <a:r>
              <a:rPr lang="en-US" altLang="en-US" sz="2600" b="1" dirty="0"/>
              <a:t>Safer products are typically more expensive and thus, somewhat analogous to the risk premium in wages; the higher price tag should represent the reduced risk. </a:t>
            </a:r>
          </a:p>
          <a:p>
            <a:pPr lvl="1" algn="just">
              <a:lnSpc>
                <a:spcPct val="110000"/>
              </a:lnSpc>
            </a:pPr>
            <a:endParaRPr lang="en-US" altLang="en-US" sz="2600" b="1" dirty="0"/>
          </a:p>
          <a:p>
            <a:pPr lvl="1" algn="just">
              <a:lnSpc>
                <a:spcPct val="110000"/>
              </a:lnSpc>
            </a:pPr>
            <a:r>
              <a:rPr lang="en-US" altLang="en-US" sz="2600" b="1" dirty="0"/>
              <a:t>Products with varying degrees of safety should be supplied by the market. Uniform product safety would not be economically efficient. </a:t>
            </a:r>
          </a:p>
          <a:p>
            <a:pPr lvl="1" algn="just">
              <a:lnSpc>
                <a:spcPct val="110000"/>
              </a:lnSpc>
            </a:pPr>
            <a:endParaRPr lang="en-US" altLang="en-US" sz="2600" b="1" dirty="0"/>
          </a:p>
          <a:p>
            <a:pPr lvl="1" algn="just">
              <a:lnSpc>
                <a:spcPct val="110000"/>
              </a:lnSpc>
            </a:pPr>
            <a:r>
              <a:rPr lang="en-US" altLang="en-US" sz="2600" b="1" dirty="0"/>
              <a:t>However, the market does not have complete enough information to provide such self-regulation. </a:t>
            </a: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75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/>
              <a:t>Market Allocations and Toxic Substances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8965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en-US" sz="2600" b="1" dirty="0"/>
              <a:t>Third Parties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</a:pPr>
            <a:r>
              <a:rPr lang="en-US" altLang="en-US" sz="2600" b="1" dirty="0"/>
              <a:t>Third parties have the least power to influence producers and consumers and thus the argument for government intervention is strongest for these individuals. </a:t>
            </a:r>
          </a:p>
          <a:p>
            <a:pPr lvl="1" algn="just">
              <a:lnSpc>
                <a:spcPct val="120000"/>
              </a:lnSpc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</a:pPr>
            <a:r>
              <a:rPr lang="en-US" altLang="en-US" sz="2600" b="1" dirty="0"/>
              <a:t>Liability law provides a method for internalizing the external costs to third parties.</a:t>
            </a:r>
          </a:p>
          <a:p>
            <a:pPr lvl="1" algn="just">
              <a:lnSpc>
                <a:spcPct val="120000"/>
              </a:lnSpc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</a:pPr>
            <a:r>
              <a:rPr lang="en-US" altLang="en-US" sz="2600" b="1" dirty="0"/>
              <a:t> Liability law can force sources to choose efficient levels of precaution and unlike regulation, provides compensation to the victims. </a:t>
            </a:r>
          </a:p>
          <a:p>
            <a:pPr lvl="1" algn="just">
              <a:lnSpc>
                <a:spcPct val="120000"/>
              </a:lnSpc>
            </a:pPr>
            <a:endParaRPr lang="en-US" altLang="en-US" sz="26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42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/>
              <a:t>The Incidence of Hazardous Waste Siting Decisions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532" y="1360338"/>
            <a:ext cx="8424936" cy="4137323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/>
              <a:t>Environmental Justice Research and the Emerging Role of GIS</a:t>
            </a:r>
          </a:p>
          <a:p>
            <a:pPr algn="just"/>
            <a:endParaRPr lang="en-US" altLang="en-US" b="1" dirty="0"/>
          </a:p>
          <a:p>
            <a:pPr lvl="1" algn="just"/>
            <a:r>
              <a:rPr lang="en-US" altLang="en-US" b="1" dirty="0"/>
              <a:t>The application of geographic information system (GIS) can be combined with U.S. Census data and the EPA’s Toxic Release Inventory data to analyze the distribution of hazardous waste.</a:t>
            </a:r>
          </a:p>
          <a:p>
            <a:pPr lvl="1" algn="just"/>
            <a:endParaRPr lang="en-US" altLang="en-US" sz="2000" b="1" dirty="0"/>
          </a:p>
          <a:p>
            <a:pPr lvl="2" algn="just"/>
            <a:r>
              <a:rPr lang="en-US" altLang="en-US" b="1" dirty="0"/>
              <a:t>Race</a:t>
            </a:r>
          </a:p>
          <a:p>
            <a:pPr lvl="2" algn="just"/>
            <a:r>
              <a:rPr lang="en-US" altLang="en-US" b="1" dirty="0"/>
              <a:t>Income</a:t>
            </a:r>
          </a:p>
          <a:p>
            <a:pPr lvl="2" algn="just"/>
            <a:r>
              <a:rPr lang="en-US" altLang="en-US" b="1" dirty="0"/>
              <a:t>House values</a:t>
            </a:r>
          </a:p>
          <a:p>
            <a:pPr lvl="1" algn="just"/>
            <a:endParaRPr lang="en-GB" altLang="en-US" dirty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35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04E9A-ACB0-4593-B2E8-5EA18A57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GB" altLang="en-US" sz="3200" b="1" dirty="0"/>
              <a:t>The Incidence of Hazardous Waste Siting Decisions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191822" cy="4536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altLang="en-US" b="1" dirty="0"/>
              <a:t>The Economics of Site Location</a:t>
            </a:r>
          </a:p>
          <a:p>
            <a:pPr algn="just"/>
            <a:endParaRPr lang="en-GB" altLang="en-US" b="1" dirty="0"/>
          </a:p>
          <a:p>
            <a:pPr lvl="1" algn="just"/>
            <a:r>
              <a:rPr lang="en-GB" altLang="en-US" b="1" dirty="0"/>
              <a:t>Need to consider the incentives from the owners of the proposed facility and the recipient community</a:t>
            </a:r>
          </a:p>
          <a:p>
            <a:pPr lvl="2" algn="just"/>
            <a:r>
              <a:rPr lang="en-GB" altLang="en-US" b="1" dirty="0"/>
              <a:t>Owners: low cost</a:t>
            </a:r>
          </a:p>
          <a:p>
            <a:pPr lvl="2" algn="just"/>
            <a:r>
              <a:rPr lang="en-GB" altLang="en-US" b="1" dirty="0"/>
              <a:t>Recipient community: benefits outweigh costs</a:t>
            </a:r>
          </a:p>
          <a:p>
            <a:pPr lvl="2" algn="just"/>
            <a:endParaRPr lang="en-GB" altLang="en-US" b="1" dirty="0"/>
          </a:p>
          <a:p>
            <a:pPr lvl="1" algn="just"/>
            <a:r>
              <a:rPr lang="en-GB" altLang="en-US" b="1" dirty="0"/>
              <a:t>Low-income communities are attractive.</a:t>
            </a:r>
          </a:p>
          <a:p>
            <a:pPr lvl="1" algn="just"/>
            <a:endParaRPr lang="en-GB" altLang="en-US" b="1" dirty="0"/>
          </a:p>
          <a:p>
            <a:pPr lvl="1" algn="just"/>
            <a:r>
              <a:rPr lang="en-GB" altLang="en-US" b="1" dirty="0"/>
              <a:t>Race also becomes a more important predictor.</a:t>
            </a:r>
          </a:p>
          <a:p>
            <a:pPr marL="914400" lvl="2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863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215008"/>
          </a:xfrm>
        </p:spPr>
        <p:txBody>
          <a:bodyPr>
            <a:normAutofit/>
          </a:bodyPr>
          <a:lstStyle/>
          <a:p>
            <a:r>
              <a:rPr lang="en-GB" altLang="en-US" sz="3200" b="1" dirty="0"/>
              <a:t>The Incidence of Hazardous Waste Siting Decisions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340768"/>
            <a:ext cx="8712968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altLang="en-US" sz="2200" b="1" dirty="0"/>
              <a:t>The Role of Risk Perception</a:t>
            </a:r>
          </a:p>
          <a:p>
            <a:pPr marL="0" indent="0" algn="just">
              <a:buNone/>
            </a:pPr>
            <a:endParaRPr lang="en-GB" altLang="en-US" sz="2200" b="1" dirty="0"/>
          </a:p>
          <a:p>
            <a:pPr lvl="2" algn="just"/>
            <a:r>
              <a:rPr lang="en-GB" altLang="en-US" sz="2200" b="1" dirty="0"/>
              <a:t>Not-In-My-Backyard attitude </a:t>
            </a:r>
          </a:p>
          <a:p>
            <a:pPr lvl="2" algn="just"/>
            <a:r>
              <a:rPr lang="en-GB" altLang="en-US" sz="2200" b="1" dirty="0"/>
              <a:t>Delayed clean-up negatively affects property value.</a:t>
            </a:r>
          </a:p>
          <a:p>
            <a:pPr lvl="2" algn="just"/>
            <a:endParaRPr lang="en-GB" altLang="en-US" sz="2200" b="1" dirty="0"/>
          </a:p>
          <a:p>
            <a:pPr marL="0" indent="0" algn="just">
              <a:buNone/>
            </a:pPr>
            <a:r>
              <a:rPr lang="en-GB" altLang="en-US" sz="2200" b="1" dirty="0"/>
              <a:t>Compensation as a Policy Instrument</a:t>
            </a:r>
          </a:p>
          <a:p>
            <a:pPr marL="0" indent="0" algn="just">
              <a:buNone/>
            </a:pPr>
            <a:endParaRPr lang="en-GB" altLang="en-US" sz="2200" b="1" dirty="0"/>
          </a:p>
          <a:p>
            <a:pPr lvl="2" algn="just"/>
            <a:r>
              <a:rPr lang="en-GB" altLang="en-US" sz="2200" b="1" dirty="0"/>
              <a:t>Paying compensation or hose fees to communities accepting waste facilities is one feasible policy device. </a:t>
            </a:r>
          </a:p>
          <a:p>
            <a:pPr lvl="2" algn="just"/>
            <a:r>
              <a:rPr lang="en-GB" altLang="en-US" sz="2200" b="1" dirty="0"/>
              <a:t>Both benefits and costs accrue to the local community.</a:t>
            </a:r>
          </a:p>
          <a:p>
            <a:pPr lvl="2" algn="just"/>
            <a:r>
              <a:rPr lang="en-GB" altLang="en-US" sz="2200" b="1" dirty="0"/>
              <a:t>It would internalize cost.</a:t>
            </a:r>
          </a:p>
          <a:p>
            <a:pPr lvl="2" algn="just"/>
            <a:r>
              <a:rPr lang="en-GB" altLang="en-US" sz="2200" b="1" dirty="0"/>
              <a:t>However, it is not always effective.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00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903633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/>
              <a:t>The Incidence of Hazardous Waste Siting Decisions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532" y="1412776"/>
            <a:ext cx="8424936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b="1" dirty="0"/>
              <a:t>International Agreements</a:t>
            </a:r>
          </a:p>
          <a:p>
            <a:pPr algn="just"/>
            <a:endParaRPr lang="en-US" altLang="en-US" b="1" dirty="0"/>
          </a:p>
          <a:p>
            <a:pPr lvl="1" algn="just"/>
            <a:r>
              <a:rPr lang="en-US" altLang="en-US" b="1" dirty="0"/>
              <a:t>The Basal Convention on the Control of Transboundary Movements of Hazardous Wastes and Their Disposal was developed in 1989.</a:t>
            </a:r>
          </a:p>
          <a:p>
            <a:pPr lvl="1" algn="just"/>
            <a:endParaRPr lang="en-US" altLang="en-US" b="1" dirty="0"/>
          </a:p>
          <a:p>
            <a:pPr lvl="1" algn="just"/>
            <a:r>
              <a:rPr lang="en-US" altLang="en-US" b="1" dirty="0"/>
              <a:t>It requires OECD countries to obtain written permission from the government of any developing country before sending toxic waste there for disposal. </a:t>
            </a:r>
          </a:p>
          <a:p>
            <a:pPr lvl="1" algn="just"/>
            <a:endParaRPr lang="en-US" altLang="en-US" b="1" dirty="0"/>
          </a:p>
          <a:p>
            <a:pPr lvl="1" algn="just"/>
            <a:r>
              <a:rPr lang="en-US" altLang="en-US" b="1" dirty="0"/>
              <a:t>In 1994 an additional agreement prohibited the export of toxic wastes from any OECD country to a non-OECD country.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25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5689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191822" cy="543593"/>
          </a:xfrm>
        </p:spPr>
        <p:txBody>
          <a:bodyPr>
            <a:normAutofit fontScale="90000"/>
          </a:bodyPr>
          <a:lstStyle/>
          <a:p>
            <a:r>
              <a:rPr lang="en-US" altLang="en-US" sz="3200" dirty="0">
                <a:cs typeface="Calibri" panose="020F0502020204030204" pitchFamily="34" charset="0"/>
              </a:rPr>
              <a:t>Toxic Substances and </a:t>
            </a:r>
            <a:br>
              <a:rPr lang="en-US" altLang="en-US" sz="3200" dirty="0">
                <a:cs typeface="Calibri" panose="020F0502020204030204" pitchFamily="34" charset="0"/>
              </a:rPr>
            </a:br>
            <a:r>
              <a:rPr lang="en-US" altLang="en-US" sz="3200" dirty="0">
                <a:cs typeface="Calibri" panose="020F0502020204030204" pitchFamily="34" charset="0"/>
              </a:rPr>
              <a:t>Environmental Justice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altLang="en-US" b="1" dirty="0"/>
              <a:t>Many laws and regulations are in place to deal with toxic substances and hazardous wastes. </a:t>
            </a:r>
          </a:p>
          <a:p>
            <a:pPr algn="just">
              <a:lnSpc>
                <a:spcPct val="110000"/>
              </a:lnSpc>
            </a:pPr>
            <a:r>
              <a:rPr lang="en-US" altLang="en-US" b="1" dirty="0"/>
              <a:t>They deal with health effects, compensation to victims, responsibility, appropriate disposal, etc. </a:t>
            </a:r>
          </a:p>
          <a:p>
            <a:pPr algn="just">
              <a:lnSpc>
                <a:spcPct val="110000"/>
              </a:lnSpc>
            </a:pPr>
            <a:endParaRPr lang="en-US" altLang="en-US" b="1" dirty="0"/>
          </a:p>
          <a:p>
            <a:pPr algn="just">
              <a:lnSpc>
                <a:spcPct val="110000"/>
              </a:lnSpc>
            </a:pPr>
            <a:r>
              <a:rPr lang="en-US" altLang="en-US" b="1" dirty="0"/>
              <a:t>Nature of Toxic Substance Pollution</a:t>
            </a:r>
          </a:p>
          <a:p>
            <a:pPr algn="just">
              <a:lnSpc>
                <a:spcPct val="110000"/>
              </a:lnSpc>
            </a:pPr>
            <a:endParaRPr lang="en-US" altLang="en-US" b="1" dirty="0"/>
          </a:p>
          <a:p>
            <a:pPr lvl="1" algn="just">
              <a:lnSpc>
                <a:spcPct val="110000"/>
              </a:lnSpc>
            </a:pPr>
            <a:r>
              <a:rPr lang="en-US" altLang="zh-CN" b="1" dirty="0"/>
              <a:t>A main objective of the current legal system for controlling toxic substances is to protect human health, although protecting other forms of life is a secondary objective.</a:t>
            </a:r>
          </a:p>
          <a:p>
            <a:pPr lvl="1" algn="just">
              <a:lnSpc>
                <a:spcPct val="110000"/>
              </a:lnSpc>
            </a:pPr>
            <a:endParaRPr lang="en-US" altLang="zh-CN" b="1" dirty="0"/>
          </a:p>
          <a:p>
            <a:pPr lvl="1" algn="just">
              <a:lnSpc>
                <a:spcPct val="110000"/>
              </a:lnSpc>
            </a:pPr>
            <a:r>
              <a:rPr lang="en-US" altLang="en-US" b="1" dirty="0"/>
              <a:t>The primary health concerns from exposure to toxic substances are the risk of cancer and the effects on reproduction.</a:t>
            </a:r>
          </a:p>
          <a:p>
            <a:pPr lvl="1" algn="just"/>
            <a:endParaRPr lang="en-US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932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Policy Issues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9166" y="908721"/>
            <a:ext cx="8901646" cy="4351338"/>
          </a:xfrm>
        </p:spPr>
        <p:txBody>
          <a:bodyPr/>
          <a:lstStyle/>
          <a:p>
            <a:pPr marL="342900" lvl="1" indent="0" algn="just">
              <a:buNone/>
            </a:pPr>
            <a:r>
              <a:rPr lang="en-US" altLang="en-US" b="1" dirty="0"/>
              <a:t>Three important aspects must be considered when making a policy: </a:t>
            </a:r>
          </a:p>
          <a:p>
            <a:pPr marL="342900" lvl="1" indent="0" algn="just">
              <a:buNone/>
            </a:pPr>
            <a:endParaRPr lang="en-US" altLang="en-US" b="1" dirty="0"/>
          </a:p>
          <a:p>
            <a:pPr lvl="2" algn="just"/>
            <a:r>
              <a:rPr lang="en-US" altLang="en-US" b="1" dirty="0"/>
              <a:t>the number of substances involved</a:t>
            </a:r>
          </a:p>
          <a:p>
            <a:pPr lvl="2" algn="just"/>
            <a:r>
              <a:rPr lang="en-US" altLang="en-US" b="1" dirty="0"/>
              <a:t>the period of latency</a:t>
            </a:r>
          </a:p>
          <a:p>
            <a:pPr lvl="2" algn="just"/>
            <a:r>
              <a:rPr lang="en-US" altLang="en-US" b="1" dirty="0"/>
              <a:t>the uncertainty on the based scientific evidence.</a:t>
            </a:r>
          </a:p>
          <a:p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5D9CF-7AD4-49B9-96C1-3406117A0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429000"/>
            <a:ext cx="3600400" cy="27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/>
              <a:t>Market Allocations and Toxic Substances 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en-US" sz="2800" b="1" dirty="0"/>
              <a:t>Occupational Hazards</a:t>
            </a:r>
          </a:p>
          <a:p>
            <a:pPr algn="just">
              <a:lnSpc>
                <a:spcPct val="120000"/>
              </a:lnSpc>
            </a:pPr>
            <a:endParaRPr lang="en-US" altLang="en-US" sz="2800" b="1" dirty="0"/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Higher risks call for higher wages. The difference in wages is called a risk premium.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 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The higher wages represent the real cost of risk to the employer. </a:t>
            </a:r>
          </a:p>
          <a:p>
            <a:pPr lvl="1" algn="just">
              <a:lnSpc>
                <a:spcPct val="120000"/>
              </a:lnSpc>
            </a:pPr>
            <a:endParaRPr lang="en-US" altLang="en-US" sz="2800" b="1" dirty="0"/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The higher wages should also produce incentives to create a safer work environment.</a:t>
            </a:r>
          </a:p>
          <a:p>
            <a:pPr lvl="1" algn="just">
              <a:lnSpc>
                <a:spcPct val="120000"/>
              </a:lnSpc>
            </a:pPr>
            <a:endParaRPr lang="en-US" altLang="en-US" sz="2800" b="1" dirty="0"/>
          </a:p>
          <a:p>
            <a:pPr lvl="1" algn="just">
              <a:lnSpc>
                <a:spcPct val="120000"/>
              </a:lnSpc>
            </a:pPr>
            <a:r>
              <a:rPr lang="en-US" altLang="en-US" sz="2800" b="1" dirty="0"/>
              <a:t>Efficient markets will equate the marginal cost of the increase in wages with the marginal cost of precaution when determining the optimal degree of precaution.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79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65338"/>
            <a:ext cx="8263830" cy="68761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Market Provision of Occupational Safety</a:t>
            </a:r>
            <a:endParaRPr lang="zh-CN" altLang="en-US" sz="3200" dirty="0"/>
          </a:p>
        </p:txBody>
      </p:sp>
      <p:pic>
        <p:nvPicPr>
          <p:cNvPr id="1026" name="Picture 2" descr="K:\Manuscript for reviewer\Manuscript\Figures\Figure 19.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852948"/>
            <a:ext cx="8424936" cy="54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2516" y="16354"/>
            <a:ext cx="9289032" cy="1094829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Market Allocations and Toxic Substances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5198137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10000"/>
              </a:lnSpc>
            </a:pPr>
            <a:r>
              <a:rPr lang="en-US" altLang="en-US" sz="2200" b="1" dirty="0"/>
              <a:t>Occupations with more risk will also attract workers who are less averse to risk.</a:t>
            </a:r>
          </a:p>
          <a:p>
            <a:pPr lvl="1" algn="just">
              <a:lnSpc>
                <a:spcPct val="110000"/>
              </a:lnSpc>
            </a:pPr>
            <a:endParaRPr lang="en-US" altLang="en-US" sz="2200" b="1" dirty="0"/>
          </a:p>
          <a:p>
            <a:pPr lvl="1" algn="just">
              <a:lnSpc>
                <a:spcPct val="110000"/>
              </a:lnSpc>
            </a:pPr>
            <a:r>
              <a:rPr lang="en-US" altLang="en-US" sz="2200" b="1" dirty="0"/>
              <a:t>Empirical studies suggest that willingness to pay for risk reductions is substantial, but varies significantly across individuals.</a:t>
            </a:r>
          </a:p>
          <a:p>
            <a:pPr lvl="1" algn="just">
              <a:lnSpc>
                <a:spcPct val="110000"/>
              </a:lnSpc>
            </a:pPr>
            <a:endParaRPr lang="en-US" altLang="en-US" sz="2200" b="1" dirty="0"/>
          </a:p>
          <a:p>
            <a:pPr lvl="1" algn="just">
              <a:lnSpc>
                <a:spcPct val="110000"/>
              </a:lnSpc>
            </a:pPr>
            <a:r>
              <a:rPr lang="en-US" altLang="en-US" sz="2200" b="1" dirty="0"/>
              <a:t>Market solutions to occupational hazards present ethical concerns.</a:t>
            </a:r>
          </a:p>
          <a:p>
            <a:pPr lvl="1" algn="just">
              <a:lnSpc>
                <a:spcPct val="110000"/>
              </a:lnSpc>
            </a:pPr>
            <a:endParaRPr lang="en-US" altLang="en-US" sz="2200" b="1" dirty="0"/>
          </a:p>
          <a:p>
            <a:pPr lvl="1" algn="just">
              <a:lnSpc>
                <a:spcPct val="110000"/>
              </a:lnSpc>
            </a:pPr>
            <a:r>
              <a:rPr lang="en-US" altLang="en-US" sz="2200" b="1" dirty="0"/>
              <a:t>Another problem arises due to the lack of information about the degree of risk. </a:t>
            </a:r>
          </a:p>
          <a:p>
            <a:pPr lvl="1" algn="just">
              <a:lnSpc>
                <a:spcPct val="110000"/>
              </a:lnSpc>
            </a:pPr>
            <a:endParaRPr lang="en-US" altLang="en-US" sz="2200" b="1" dirty="0"/>
          </a:p>
          <a:p>
            <a:pPr lvl="1" algn="just">
              <a:lnSpc>
                <a:spcPct val="110000"/>
              </a:lnSpc>
            </a:pPr>
            <a:r>
              <a:rPr lang="en-US" altLang="en-US" sz="2200" b="1" dirty="0"/>
              <a:t>Due to the inefficiencies of the market in providing information, some states have enacted “Right-to-Know” laws.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2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A6633-4005-4A0E-BE6D-92FEE68F0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670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Bookman Old Style</vt:lpstr>
      <vt:lpstr>Calibri</vt:lpstr>
      <vt:lpstr>等线</vt:lpstr>
      <vt:lpstr>等线 Light</vt:lpstr>
      <vt:lpstr>Office Theme</vt:lpstr>
      <vt:lpstr>Econ 275 – Environmental Economics  Chapter 19 Lecture - Toxic Substances and Environmental Justice</vt:lpstr>
      <vt:lpstr>PowerPoint Presentation</vt:lpstr>
      <vt:lpstr>PowerPoint Presentation</vt:lpstr>
      <vt:lpstr>Toxic Substances and  Environmental Justice</vt:lpstr>
      <vt:lpstr>Policy Issues</vt:lpstr>
      <vt:lpstr>Market Allocations and Toxic Substances </vt:lpstr>
      <vt:lpstr>Market Provision of Occupational Safety</vt:lpstr>
      <vt:lpstr>Market Allocations and Toxic Substances</vt:lpstr>
      <vt:lpstr>PowerPoint Presentation</vt:lpstr>
      <vt:lpstr>Market Allocations and Toxic Substances</vt:lpstr>
      <vt:lpstr>Market Allocations and Toxic Substances</vt:lpstr>
      <vt:lpstr>The Incidence of Hazardous Waste Siting Decisions</vt:lpstr>
      <vt:lpstr>PowerPoint Presentation</vt:lpstr>
      <vt:lpstr>The Incidence of Hazardous Waste Siting Decisions</vt:lpstr>
      <vt:lpstr>The Incidence of Hazardous Waste Siting Decisions</vt:lpstr>
      <vt:lpstr>The Incidence of Hazardous Waste Siting Decisions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275 – Environmental Economics  Chapter 19 Lecture - Toxic Substances and Environmental Justice</dc:title>
  <dc:creator>xbany</dc:creator>
  <cp:lastModifiedBy>Dennis McCornac</cp:lastModifiedBy>
  <cp:revision>133</cp:revision>
  <dcterms:created xsi:type="dcterms:W3CDTF">2017-12-18T12:36:52Z</dcterms:created>
  <dcterms:modified xsi:type="dcterms:W3CDTF">2021-06-21T13:01:47Z</dcterms:modified>
</cp:coreProperties>
</file>