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handoutMasterIdLst>
    <p:handoutMasterId r:id="rId35"/>
  </p:handoutMasterIdLst>
  <p:sldIdLst>
    <p:sldId id="381" r:id="rId2"/>
    <p:sldId id="259" r:id="rId3"/>
    <p:sldId id="383" r:id="rId4"/>
    <p:sldId id="260" r:id="rId5"/>
    <p:sldId id="261" r:id="rId6"/>
    <p:sldId id="382" r:id="rId7"/>
    <p:sldId id="265" r:id="rId8"/>
    <p:sldId id="388" r:id="rId9"/>
    <p:sldId id="389" r:id="rId10"/>
    <p:sldId id="386" r:id="rId11"/>
    <p:sldId id="384" r:id="rId12"/>
    <p:sldId id="390" r:id="rId13"/>
    <p:sldId id="268" r:id="rId14"/>
    <p:sldId id="270" r:id="rId15"/>
    <p:sldId id="272" r:id="rId16"/>
    <p:sldId id="273" r:id="rId17"/>
    <p:sldId id="274" r:id="rId18"/>
    <p:sldId id="393" r:id="rId19"/>
    <p:sldId id="275" r:id="rId20"/>
    <p:sldId id="276" r:id="rId21"/>
    <p:sldId id="277" r:id="rId22"/>
    <p:sldId id="289" r:id="rId23"/>
    <p:sldId id="288" r:id="rId24"/>
    <p:sldId id="394" r:id="rId25"/>
    <p:sldId id="278" r:id="rId26"/>
    <p:sldId id="283" r:id="rId27"/>
    <p:sldId id="290" r:id="rId28"/>
    <p:sldId id="284" r:id="rId29"/>
    <p:sldId id="285" r:id="rId30"/>
    <p:sldId id="291" r:id="rId31"/>
    <p:sldId id="293"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3145" autoAdjust="0"/>
  </p:normalViewPr>
  <p:slideViewPr>
    <p:cSldViewPr>
      <p:cViewPr varScale="1">
        <p:scale>
          <a:sx n="82" d="100"/>
          <a:sy n="82" d="100"/>
        </p:scale>
        <p:origin x="10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04"/>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369332"/>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18 Lecture – Water Pollution</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3/23/2026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2026/3/23</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normAutofit/>
          </a:bodyPr>
          <a:lstStyle>
            <a:lvl1pPr marL="1714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2026/3/23</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2026/3/23</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2026/3/23</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2026/3/23</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7"/>
            <a:ext cx="7886700" cy="975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2026/3/23</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00B0F0"/>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zirionk.wordpress.com/2015/07/27/water-contaminants-and-its-sources/"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ndorferries.co.uk/marine-ocean-pollution-statistics-fac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dba.gov.au/managing-water/return-flows"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rs.fs.usda.gov/airqualityportal/critical_loads/atmospheric_deposition.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5516" y="161390"/>
            <a:ext cx="8784976" cy="1656184"/>
          </a:xfrm>
        </p:spPr>
        <p:txBody>
          <a:bodyPr>
            <a:normAutofit/>
          </a:bodyPr>
          <a:lstStyle/>
          <a:p>
            <a:r>
              <a:rPr lang="en-US" altLang="en-US" sz="3100" dirty="0">
                <a:solidFill>
                  <a:srgbClr val="2B11EF"/>
                </a:solidFill>
                <a:ea typeface="ＭＳ Ｐゴシック" pitchFamily="1" charset="-128"/>
              </a:rPr>
              <a:t>Econ 275 –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18 Lecture – Water Pollution</a:t>
            </a:r>
            <a:endParaRPr lang="zh-CN" altLang="en-US" sz="3100" dirty="0">
              <a:cs typeface="Calibri" panose="020F0502020204030204" pitchFamily="34" charset="0"/>
            </a:endParaRPr>
          </a:p>
        </p:txBody>
      </p:sp>
      <p:pic>
        <p:nvPicPr>
          <p:cNvPr id="4" name="Picture 3">
            <a:extLst>
              <a:ext uri="{FF2B5EF4-FFF2-40B4-BE49-F238E27FC236}">
                <a16:creationId xmlns:a16="http://schemas.microsoft.com/office/drawing/2014/main" id="{CB852856-3A86-406A-8CFB-6EA90EC1E13C}"/>
              </a:ext>
            </a:extLst>
          </p:cNvPr>
          <p:cNvPicPr>
            <a:picLocks noChangeAspect="1"/>
          </p:cNvPicPr>
          <p:nvPr/>
        </p:nvPicPr>
        <p:blipFill>
          <a:blip r:embed="rId2"/>
          <a:stretch>
            <a:fillRect/>
          </a:stretch>
        </p:blipFill>
        <p:spPr>
          <a:xfrm>
            <a:off x="377534" y="2173798"/>
            <a:ext cx="8460940" cy="4522812"/>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AE19-1B5A-4856-863A-B070B38B09B4}"/>
              </a:ext>
            </a:extLst>
          </p:cNvPr>
          <p:cNvSpPr>
            <a:spLocks noGrp="1"/>
          </p:cNvSpPr>
          <p:nvPr>
            <p:ph type="title"/>
          </p:nvPr>
        </p:nvSpPr>
        <p:spPr>
          <a:xfrm>
            <a:off x="628650" y="165820"/>
            <a:ext cx="7886700" cy="792088"/>
          </a:xfrm>
        </p:spPr>
        <p:txBody>
          <a:bodyPr/>
          <a:lstStyle/>
          <a:p>
            <a:r>
              <a:rPr lang="en-US" dirty="0"/>
              <a:t>Eutrophication</a:t>
            </a:r>
          </a:p>
        </p:txBody>
      </p:sp>
      <p:pic>
        <p:nvPicPr>
          <p:cNvPr id="3" name="Picture 2">
            <a:extLst>
              <a:ext uri="{FF2B5EF4-FFF2-40B4-BE49-F238E27FC236}">
                <a16:creationId xmlns:a16="http://schemas.microsoft.com/office/drawing/2014/main" id="{76C71BDB-82D2-4108-A2F4-40F385DC1616}"/>
              </a:ext>
            </a:extLst>
          </p:cNvPr>
          <p:cNvPicPr>
            <a:picLocks noChangeAspect="1"/>
          </p:cNvPicPr>
          <p:nvPr/>
        </p:nvPicPr>
        <p:blipFill>
          <a:blip r:embed="rId2"/>
          <a:stretch>
            <a:fillRect/>
          </a:stretch>
        </p:blipFill>
        <p:spPr>
          <a:xfrm>
            <a:off x="604012" y="1844824"/>
            <a:ext cx="7852329" cy="4824536"/>
          </a:xfrm>
          <a:prstGeom prst="rect">
            <a:avLst/>
          </a:prstGeom>
        </p:spPr>
      </p:pic>
      <p:sp>
        <p:nvSpPr>
          <p:cNvPr id="4" name="Rectangle 3">
            <a:extLst>
              <a:ext uri="{FF2B5EF4-FFF2-40B4-BE49-F238E27FC236}">
                <a16:creationId xmlns:a16="http://schemas.microsoft.com/office/drawing/2014/main" id="{B9F78DEB-D23F-462B-837B-094CAE0D621A}"/>
              </a:ext>
            </a:extLst>
          </p:cNvPr>
          <p:cNvSpPr/>
          <p:nvPr/>
        </p:nvSpPr>
        <p:spPr>
          <a:xfrm>
            <a:off x="233518" y="943844"/>
            <a:ext cx="8802978" cy="1015663"/>
          </a:xfrm>
          <a:prstGeom prst="rect">
            <a:avLst/>
          </a:prstGeom>
        </p:spPr>
        <p:txBody>
          <a:bodyPr wrap="square">
            <a:spAutoFit/>
          </a:bodyPr>
          <a:lstStyle/>
          <a:p>
            <a:r>
              <a:rPr lang="en-US" sz="2000" b="1" dirty="0">
                <a:latin typeface="Bookman Old Style" panose="02050604050505020204" pitchFamily="18" charset="0"/>
              </a:rPr>
              <a:t>Plant nutrients such as nitrogen and phosphorous cause algae growth. Too many nutrients in a stream or water body can cause eutrophication.</a:t>
            </a:r>
          </a:p>
        </p:txBody>
      </p:sp>
    </p:spTree>
    <p:extLst>
      <p:ext uri="{BB962C8B-B14F-4D97-AF65-F5344CB8AC3E}">
        <p14:creationId xmlns:p14="http://schemas.microsoft.com/office/powerpoint/2010/main" val="415925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58F-A2F0-44D3-9561-8093D82739B3}"/>
              </a:ext>
            </a:extLst>
          </p:cNvPr>
          <p:cNvSpPr>
            <a:spLocks noGrp="1"/>
          </p:cNvSpPr>
          <p:nvPr>
            <p:ph type="title"/>
          </p:nvPr>
        </p:nvSpPr>
        <p:spPr>
          <a:xfrm>
            <a:off x="628650" y="365127"/>
            <a:ext cx="7886700" cy="543593"/>
          </a:xfrm>
        </p:spPr>
        <p:txBody>
          <a:bodyPr>
            <a:normAutofit fontScale="90000"/>
          </a:bodyPr>
          <a:lstStyle/>
          <a:p>
            <a:r>
              <a:rPr lang="en-US" dirty="0"/>
              <a:t>Types of Pollutants</a:t>
            </a:r>
          </a:p>
        </p:txBody>
      </p:sp>
      <p:sp>
        <p:nvSpPr>
          <p:cNvPr id="3" name="Rectangle 2">
            <a:extLst>
              <a:ext uri="{FF2B5EF4-FFF2-40B4-BE49-F238E27FC236}">
                <a16:creationId xmlns:a16="http://schemas.microsoft.com/office/drawing/2014/main" id="{439A49ED-136F-48CB-8C66-6816C5D31248}"/>
              </a:ext>
            </a:extLst>
          </p:cNvPr>
          <p:cNvSpPr/>
          <p:nvPr/>
        </p:nvSpPr>
        <p:spPr>
          <a:xfrm>
            <a:off x="413644" y="1052736"/>
            <a:ext cx="8406828" cy="5312223"/>
          </a:xfrm>
          <a:prstGeom prst="rect">
            <a:avLst/>
          </a:prstGeom>
        </p:spPr>
        <p:txBody>
          <a:bodyPr wrap="square">
            <a:spAutoFit/>
          </a:bodyPr>
          <a:lstStyle/>
          <a:p>
            <a:pPr indent="-228600" algn="just" defTabSz="685800">
              <a:lnSpc>
                <a:spcPct val="90000"/>
              </a:lnSpc>
              <a:spcBef>
                <a:spcPts val="375"/>
              </a:spcBef>
              <a:buSzPct val="100000"/>
            </a:pPr>
            <a:r>
              <a:rPr lang="en-US" altLang="en-US" sz="2200" b="1" dirty="0">
                <a:solidFill>
                  <a:srgbClr val="FF0000"/>
                </a:solidFill>
                <a:latin typeface="Bookman Old Style" panose="02050604050505020204" pitchFamily="18" charset="0"/>
              </a:rPr>
              <a:t>Stock pollutants </a:t>
            </a:r>
            <a:r>
              <a:rPr lang="en-US" altLang="en-US" sz="2200" b="1" dirty="0">
                <a:solidFill>
                  <a:prstClr val="black"/>
                </a:solidFill>
                <a:latin typeface="Bookman Old Style" panose="02050604050505020204" pitchFamily="18" charset="0"/>
              </a:rPr>
              <a:t>- those for which the environment has no absorptive capacity. </a:t>
            </a:r>
          </a:p>
          <a:p>
            <a:pPr indent="-228600" algn="just" defTabSz="685800">
              <a:lnSpc>
                <a:spcPct val="90000"/>
              </a:lnSpc>
              <a:spcBef>
                <a:spcPts val="375"/>
              </a:spcBef>
              <a:buSzPct val="100000"/>
            </a:pPr>
            <a:endParaRPr lang="en-US" altLang="en-US" sz="2000" b="1" dirty="0">
              <a:solidFill>
                <a:prstClr val="black"/>
              </a:solidFill>
              <a:latin typeface="Bookman Old Style" panose="02050604050505020204" pitchFamily="18" charset="0"/>
            </a:endParaRPr>
          </a:p>
          <a:p>
            <a:pPr marL="342900" indent="-342900" algn="just" defTabSz="685800">
              <a:lnSpc>
                <a:spcPct val="90000"/>
              </a:lnSpc>
              <a:spcBef>
                <a:spcPts val="375"/>
              </a:spcBef>
              <a:buSzPct val="100000"/>
              <a:buFont typeface="Arial" panose="020B0604020202020204" pitchFamily="34" charset="0"/>
              <a:buChar char="•"/>
            </a:pPr>
            <a:r>
              <a:rPr lang="en-US" altLang="en-US" sz="2000" b="1" dirty="0">
                <a:solidFill>
                  <a:prstClr val="black"/>
                </a:solidFill>
                <a:latin typeface="Bookman Old Style" panose="02050604050505020204" pitchFamily="18" charset="0"/>
              </a:rPr>
              <a:t>O</a:t>
            </a:r>
            <a:r>
              <a:rPr lang="en-US" sz="2000" b="1" dirty="0">
                <a:latin typeface="Bookman Old Style" panose="02050604050505020204" pitchFamily="18" charset="0"/>
              </a:rPr>
              <a:t>ne example of the effect of stock pollutants is the numerous fish consumption advisories due to mercury contamination of fish.</a:t>
            </a:r>
          </a:p>
          <a:p>
            <a:pPr marL="342900" indent="-342900" algn="just" defTabSz="685800">
              <a:lnSpc>
                <a:spcPct val="90000"/>
              </a:lnSpc>
              <a:spcBef>
                <a:spcPts val="375"/>
              </a:spcBef>
              <a:buSzPct val="100000"/>
              <a:buFont typeface="Arial" panose="020B0604020202020204" pitchFamily="34" charset="0"/>
              <a:buChar char="•"/>
            </a:pPr>
            <a:endParaRPr lang="en-US" sz="2000" b="1" dirty="0">
              <a:latin typeface="Bookman Old Style" panose="02050604050505020204" pitchFamily="18" charset="0"/>
            </a:endParaRPr>
          </a:p>
          <a:p>
            <a:pPr marL="342900" indent="-342900" algn="just" defTabSz="685800">
              <a:lnSpc>
                <a:spcPct val="90000"/>
              </a:lnSpc>
              <a:spcBef>
                <a:spcPts val="375"/>
              </a:spcBef>
              <a:buSzPct val="100000"/>
              <a:buFont typeface="Arial" panose="020B0604020202020204" pitchFamily="34" charset="0"/>
              <a:buChar char="•"/>
            </a:pPr>
            <a:r>
              <a:rPr lang="en-US" sz="2000" b="1" dirty="0">
                <a:latin typeface="Bookman Old Style" panose="02050604050505020204" pitchFamily="18" charset="0"/>
              </a:rPr>
              <a:t>Medicinal waste is a more recent worry as drugs such as birth control and antidepressants have been found in fish tissue.</a:t>
            </a:r>
          </a:p>
          <a:p>
            <a:pPr marL="342900" indent="-342900" algn="just" defTabSz="685800">
              <a:lnSpc>
                <a:spcPct val="90000"/>
              </a:lnSpc>
              <a:spcBef>
                <a:spcPts val="375"/>
              </a:spcBef>
              <a:buSzPct val="100000"/>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latin typeface="Bookman Old Style" panose="02050604050505020204" pitchFamily="18" charset="0"/>
              </a:rPr>
              <a:t>These accumulating pollutants are extremely problematic because they are difficult to monitor. </a:t>
            </a:r>
          </a:p>
          <a:p>
            <a:pPr marL="285750" indent="-285750" algn="just">
              <a:buFont typeface="Arial" panose="020B0604020202020204" pitchFamily="34" charset="0"/>
              <a:buChar char="•"/>
            </a:pPr>
            <a:endParaRPr lang="en-US" altLang="en-US" sz="2000" b="1" dirty="0">
              <a:solidFill>
                <a:prstClr val="black"/>
              </a:solidFill>
              <a:latin typeface="Bookman Old Style" panose="02050604050505020204" pitchFamily="18" charset="0"/>
            </a:endParaRPr>
          </a:p>
          <a:p>
            <a:pPr marL="342900" indent="-342900" algn="just" defTabSz="685800">
              <a:lnSpc>
                <a:spcPct val="90000"/>
              </a:lnSpc>
              <a:spcBef>
                <a:spcPts val="375"/>
              </a:spcBef>
              <a:buSzPct val="100000"/>
              <a:buFont typeface="Arial" panose="020B0604020202020204" pitchFamily="34" charset="0"/>
              <a:buChar char="•"/>
            </a:pPr>
            <a:r>
              <a:rPr lang="en-US" altLang="en-US" sz="2000" b="1" dirty="0">
                <a:solidFill>
                  <a:prstClr val="black"/>
                </a:solidFill>
                <a:latin typeface="Bookman Old Style" panose="02050604050505020204" pitchFamily="18" charset="0"/>
              </a:rPr>
              <a:t>Persistent pollutants are pollutants that accumulate because they break down so slowly that they can travel long distances in water without changing structure.  </a:t>
            </a:r>
          </a:p>
        </p:txBody>
      </p:sp>
    </p:spTree>
    <p:extLst>
      <p:ext uri="{BB962C8B-B14F-4D97-AF65-F5344CB8AC3E}">
        <p14:creationId xmlns:p14="http://schemas.microsoft.com/office/powerpoint/2010/main" val="276397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17CEA4-87D8-44BE-BADD-D2223F4E6720}"/>
              </a:ext>
            </a:extLst>
          </p:cNvPr>
          <p:cNvPicPr>
            <a:picLocks noChangeAspect="1"/>
          </p:cNvPicPr>
          <p:nvPr/>
        </p:nvPicPr>
        <p:blipFill>
          <a:blip r:embed="rId2"/>
          <a:stretch>
            <a:fillRect/>
          </a:stretch>
        </p:blipFill>
        <p:spPr>
          <a:xfrm>
            <a:off x="251520" y="260648"/>
            <a:ext cx="8496944" cy="6264695"/>
          </a:xfrm>
          <a:prstGeom prst="rect">
            <a:avLst/>
          </a:prstGeom>
        </p:spPr>
      </p:pic>
      <p:sp>
        <p:nvSpPr>
          <p:cNvPr id="3" name="Rectangle 2">
            <a:extLst>
              <a:ext uri="{FF2B5EF4-FFF2-40B4-BE49-F238E27FC236}">
                <a16:creationId xmlns:a16="http://schemas.microsoft.com/office/drawing/2014/main" id="{D032E573-1FED-420C-ABD4-7DE9CFAD719D}"/>
              </a:ext>
            </a:extLst>
          </p:cNvPr>
          <p:cNvSpPr/>
          <p:nvPr/>
        </p:nvSpPr>
        <p:spPr>
          <a:xfrm>
            <a:off x="220936" y="6396335"/>
            <a:ext cx="8527528" cy="646331"/>
          </a:xfrm>
          <a:prstGeom prst="rect">
            <a:avLst/>
          </a:prstGeom>
        </p:spPr>
        <p:txBody>
          <a:bodyPr wrap="square">
            <a:spAutoFit/>
          </a:bodyPr>
          <a:lstStyle/>
          <a:p>
            <a:r>
              <a:rPr lang="en-US" dirty="0">
                <a:hlinkClick r:id="rId3"/>
              </a:rPr>
              <a:t>https://zirionk.wordpress.com/2015/07/27/water-contaminants-and-its-sources/</a:t>
            </a:r>
            <a:endParaRPr lang="en-US" dirty="0"/>
          </a:p>
          <a:p>
            <a:endParaRPr lang="en-US" dirty="0"/>
          </a:p>
        </p:txBody>
      </p:sp>
    </p:spTree>
    <p:extLst>
      <p:ext uri="{BB962C8B-B14F-4D97-AF65-F5344CB8AC3E}">
        <p14:creationId xmlns:p14="http://schemas.microsoft.com/office/powerpoint/2010/main" val="272316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65127"/>
            <a:ext cx="8568952" cy="759617"/>
          </a:xfrm>
        </p:spPr>
        <p:txBody>
          <a:bodyPr>
            <a:normAutofit fontScale="90000"/>
          </a:bodyPr>
          <a:lstStyle/>
          <a:p>
            <a:r>
              <a:rPr lang="en-US" altLang="en-US" sz="3200" b="1" dirty="0"/>
              <a:t>Some Example of Traditional Water Pollution Control Policy in th</a:t>
            </a:r>
            <a:r>
              <a:rPr lang="en-US" altLang="en-US" sz="3200" dirty="0"/>
              <a:t>e USA </a:t>
            </a:r>
            <a:endParaRPr lang="zh-CN" altLang="en-US" sz="3200" b="1" dirty="0"/>
          </a:p>
        </p:txBody>
      </p:sp>
      <p:sp>
        <p:nvSpPr>
          <p:cNvPr id="3" name="内容占位符 2"/>
          <p:cNvSpPr>
            <a:spLocks noGrp="1"/>
          </p:cNvSpPr>
          <p:nvPr>
            <p:ph idx="1"/>
          </p:nvPr>
        </p:nvSpPr>
        <p:spPr>
          <a:xfrm>
            <a:off x="179512" y="1628800"/>
            <a:ext cx="8424936" cy="4536504"/>
          </a:xfrm>
        </p:spPr>
        <p:txBody>
          <a:bodyPr>
            <a:normAutofit fontScale="92500" lnSpcReduction="10000"/>
          </a:bodyPr>
          <a:lstStyle/>
          <a:p>
            <a:pPr marL="342900" lvl="1" indent="-342900" algn="just">
              <a:spcBef>
                <a:spcPts val="375"/>
              </a:spcBef>
            </a:pPr>
            <a:r>
              <a:rPr lang="en-US" altLang="en-US" sz="2200" b="1" dirty="0"/>
              <a:t>The Water Quality Act of 1965 set ambient water quality standards for interstate watercourses. States were required to file implementation plans. </a:t>
            </a:r>
          </a:p>
          <a:p>
            <a:pPr marL="342900" lvl="1" indent="-342900" algn="just">
              <a:spcBef>
                <a:spcPts val="375"/>
              </a:spcBef>
            </a:pPr>
            <a:endParaRPr lang="en-US" altLang="en-US" sz="2200" b="1" dirty="0"/>
          </a:p>
          <a:p>
            <a:pPr marL="342900" lvl="1" indent="-342900" algn="just">
              <a:spcBef>
                <a:spcPts val="375"/>
              </a:spcBef>
            </a:pPr>
            <a:r>
              <a:rPr lang="en-US" altLang="en-US" sz="2200" b="1" dirty="0"/>
              <a:t>The Clean Water Act of 1965 sets out two goals: “that the discharge of pollutants into navigable waters be eliminated by 1985”; and “that wherever attainable, an interim goal of water be achieved by June 1, 1983.”</a:t>
            </a:r>
          </a:p>
          <a:p>
            <a:pPr marL="342900" lvl="1" indent="-342900" algn="just">
              <a:spcBef>
                <a:spcPts val="375"/>
              </a:spcBef>
            </a:pPr>
            <a:endParaRPr lang="en-US" altLang="en-US" sz="2200" b="1" dirty="0"/>
          </a:p>
          <a:p>
            <a:pPr marL="342900" lvl="1" indent="-342900" algn="just">
              <a:spcBef>
                <a:spcPts val="375"/>
              </a:spcBef>
            </a:pPr>
            <a:r>
              <a:rPr lang="en-US" altLang="en-US" sz="2200" b="1" dirty="0"/>
              <a:t>The 1972 Amendments to the Clean Water Act set two stages for meeting the standards.</a:t>
            </a:r>
          </a:p>
          <a:p>
            <a:pPr marL="342900" lvl="1" indent="-342900" algn="just">
              <a:spcBef>
                <a:spcPts val="375"/>
              </a:spcBef>
            </a:pPr>
            <a:endParaRPr lang="en-US" altLang="en-US" sz="2200" b="1" dirty="0"/>
          </a:p>
          <a:p>
            <a:pPr marL="342900" lvl="1" indent="-342900" algn="just">
              <a:spcBef>
                <a:spcPts val="375"/>
              </a:spcBef>
            </a:pPr>
            <a:r>
              <a:rPr lang="en-US" altLang="en-US" sz="2200" b="1" dirty="0"/>
              <a:t>The 1977 Amendments to the Clean Water Act distinguished between conventional and toxic pollutants. </a:t>
            </a:r>
          </a:p>
          <a:p>
            <a:pPr lvl="1"/>
            <a:endParaRPr lang="en-US" altLang="en-US" dirty="0"/>
          </a:p>
          <a:p>
            <a:endParaRPr lang="zh-CN" altLang="en-US" dirty="0"/>
          </a:p>
        </p:txBody>
      </p:sp>
    </p:spTree>
    <p:extLst>
      <p:ext uri="{BB962C8B-B14F-4D97-AF65-F5344CB8AC3E}">
        <p14:creationId xmlns:p14="http://schemas.microsoft.com/office/powerpoint/2010/main" val="80053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9559974" cy="687610"/>
          </a:xfrm>
        </p:spPr>
        <p:txBody>
          <a:bodyPr>
            <a:normAutofit/>
          </a:bodyPr>
          <a:lstStyle/>
          <a:p>
            <a:r>
              <a:rPr lang="en-US" altLang="en-US" sz="2800" dirty="0"/>
              <a:t>Traditional Water Pollution Control Policy</a:t>
            </a:r>
            <a:endParaRPr lang="zh-CN" altLang="en-US" sz="2800" dirty="0"/>
          </a:p>
        </p:txBody>
      </p:sp>
      <p:sp>
        <p:nvSpPr>
          <p:cNvPr id="3" name="内容占位符 2"/>
          <p:cNvSpPr>
            <a:spLocks noGrp="1"/>
          </p:cNvSpPr>
          <p:nvPr>
            <p:ph idx="1"/>
          </p:nvPr>
        </p:nvSpPr>
        <p:spPr>
          <a:xfrm>
            <a:off x="287524" y="1052736"/>
            <a:ext cx="8568952" cy="5416030"/>
          </a:xfrm>
        </p:spPr>
        <p:txBody>
          <a:bodyPr>
            <a:normAutofit fontScale="77500" lnSpcReduction="20000"/>
          </a:bodyPr>
          <a:lstStyle/>
          <a:p>
            <a:pPr marL="342900" lvl="1" indent="-342900" algn="just">
              <a:lnSpc>
                <a:spcPct val="120000"/>
              </a:lnSpc>
              <a:spcBef>
                <a:spcPts val="375"/>
              </a:spcBef>
            </a:pPr>
            <a:r>
              <a:rPr lang="en-US" altLang="en-US" sz="2600" b="1" dirty="0"/>
              <a:t>Nonpoint Sources</a:t>
            </a:r>
          </a:p>
          <a:p>
            <a:pPr marL="685800" lvl="2" indent="-342900" algn="just">
              <a:lnSpc>
                <a:spcPct val="120000"/>
              </a:lnSpc>
              <a:spcBef>
                <a:spcPts val="375"/>
              </a:spcBef>
            </a:pPr>
            <a:r>
              <a:rPr lang="en-US" altLang="en-US" sz="2600" b="1" dirty="0"/>
              <a:t>Nonpoint source pollution control was not covered by the Clean Water Act. This type of pollution was seen as a state responsibility. </a:t>
            </a:r>
          </a:p>
          <a:p>
            <a:pPr marL="685800" lvl="2" indent="-342900" algn="just">
              <a:lnSpc>
                <a:spcPct val="120000"/>
              </a:lnSpc>
              <a:spcBef>
                <a:spcPts val="375"/>
              </a:spcBef>
            </a:pPr>
            <a:r>
              <a:rPr lang="en-US" altLang="en-US" sz="2600" b="1" dirty="0"/>
              <a:t>The reauthorization of the Clean Water Act in 1987 provided funding for a program to help states control runoff, but the states held responsibility for nonpoint source pollution control. </a:t>
            </a:r>
          </a:p>
          <a:p>
            <a:pPr marL="342900" lvl="1" indent="-342900" algn="just">
              <a:lnSpc>
                <a:spcPct val="120000"/>
              </a:lnSpc>
              <a:spcBef>
                <a:spcPts val="375"/>
              </a:spcBef>
            </a:pPr>
            <a:r>
              <a:rPr lang="en-GB" altLang="en-US" sz="2600" b="1" dirty="0"/>
              <a:t>The TMDL Program</a:t>
            </a:r>
          </a:p>
          <a:p>
            <a:pPr marL="685800" lvl="2" indent="-342900" algn="just">
              <a:lnSpc>
                <a:spcPct val="120000"/>
              </a:lnSpc>
              <a:spcBef>
                <a:spcPts val="375"/>
              </a:spcBef>
            </a:pPr>
            <a:r>
              <a:rPr lang="en-GB" altLang="en-US" sz="2600" b="1" dirty="0"/>
              <a:t>A Total Maximum Daily Load is a calculation of the maximum amount of a pollutant that a water body can receive and still meet water-quality standards as well as an allocation of that amount to the pollutant’s resources.</a:t>
            </a:r>
          </a:p>
          <a:p>
            <a:pPr marL="685800" lvl="2" indent="-342900" algn="just">
              <a:lnSpc>
                <a:spcPct val="120000"/>
              </a:lnSpc>
              <a:spcBef>
                <a:spcPts val="375"/>
              </a:spcBef>
            </a:pPr>
            <a:r>
              <a:rPr lang="en-GB" altLang="en-US" sz="2600" b="1" dirty="0"/>
              <a:t>Since the late 1980s efforts focused on nonpoint sources. Voluntary programs and cost-sharing programs with landowners are the most common tools.</a:t>
            </a:r>
          </a:p>
          <a:p>
            <a:pPr lvl="2"/>
            <a:endParaRPr lang="en-US" altLang="en-US" dirty="0"/>
          </a:p>
          <a:p>
            <a:endParaRPr lang="zh-CN" altLang="en-US" dirty="0"/>
          </a:p>
        </p:txBody>
      </p:sp>
    </p:spTree>
    <p:extLst>
      <p:ext uri="{BB962C8B-B14F-4D97-AF65-F5344CB8AC3E}">
        <p14:creationId xmlns:p14="http://schemas.microsoft.com/office/powerpoint/2010/main" val="16735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359" y="260648"/>
            <a:ext cx="9271942" cy="1047650"/>
          </a:xfrm>
        </p:spPr>
        <p:txBody>
          <a:bodyPr>
            <a:normAutofit/>
          </a:bodyPr>
          <a:lstStyle/>
          <a:p>
            <a:r>
              <a:rPr lang="en-US" altLang="en-US" sz="2800" dirty="0"/>
              <a:t>Traditional Water Pollution Control Policy</a:t>
            </a:r>
            <a:endParaRPr lang="zh-CN" altLang="en-US" sz="2800" dirty="0"/>
          </a:p>
        </p:txBody>
      </p:sp>
      <p:sp>
        <p:nvSpPr>
          <p:cNvPr id="3" name="内容占位符 2"/>
          <p:cNvSpPr>
            <a:spLocks noGrp="1"/>
          </p:cNvSpPr>
          <p:nvPr>
            <p:ph idx="1"/>
          </p:nvPr>
        </p:nvSpPr>
        <p:spPr>
          <a:xfrm>
            <a:off x="287524" y="1412776"/>
            <a:ext cx="8568952" cy="4351338"/>
          </a:xfrm>
        </p:spPr>
        <p:txBody>
          <a:bodyPr>
            <a:normAutofit fontScale="92500" lnSpcReduction="10000"/>
          </a:bodyPr>
          <a:lstStyle/>
          <a:p>
            <a:pPr algn="just">
              <a:lnSpc>
                <a:spcPct val="110000"/>
              </a:lnSpc>
              <a:spcBef>
                <a:spcPts val="0"/>
              </a:spcBef>
            </a:pPr>
            <a:r>
              <a:rPr lang="en-US" altLang="en-US" b="1" dirty="0"/>
              <a:t>The Safe Drinking Water Act</a:t>
            </a:r>
          </a:p>
          <a:p>
            <a:pPr algn="just">
              <a:lnSpc>
                <a:spcPct val="110000"/>
              </a:lnSpc>
              <a:spcBef>
                <a:spcPts val="0"/>
              </a:spcBef>
            </a:pPr>
            <a:endParaRPr lang="en-US" altLang="en-US" b="1" dirty="0"/>
          </a:p>
          <a:p>
            <a:pPr lvl="1" algn="just">
              <a:lnSpc>
                <a:spcPct val="110000"/>
              </a:lnSpc>
              <a:spcBef>
                <a:spcPts val="0"/>
              </a:spcBef>
            </a:pPr>
            <a:r>
              <a:rPr lang="en-US" altLang="en-US" b="1" dirty="0"/>
              <a:t>The Safe Drinking Water Act of 1974 provides more stringent standards for drinking water.</a:t>
            </a:r>
          </a:p>
          <a:p>
            <a:pPr lvl="1" algn="just">
              <a:lnSpc>
                <a:spcPct val="110000"/>
              </a:lnSpc>
              <a:spcBef>
                <a:spcPts val="0"/>
              </a:spcBef>
            </a:pPr>
            <a:endParaRPr lang="en-US" altLang="en-US" b="1" dirty="0"/>
          </a:p>
          <a:p>
            <a:pPr lvl="1" algn="just">
              <a:lnSpc>
                <a:spcPct val="110000"/>
              </a:lnSpc>
              <a:spcBef>
                <a:spcPts val="0"/>
              </a:spcBef>
            </a:pPr>
            <a:r>
              <a:rPr lang="en-US" altLang="en-US" b="1" dirty="0"/>
              <a:t>The primary regulations set maximum allowable concentrations for bacteria, turbidity, and chemical contaminants.</a:t>
            </a:r>
          </a:p>
          <a:p>
            <a:pPr lvl="1" algn="just">
              <a:lnSpc>
                <a:spcPct val="110000"/>
              </a:lnSpc>
              <a:spcBef>
                <a:spcPts val="0"/>
              </a:spcBef>
            </a:pPr>
            <a:endParaRPr lang="en-US" altLang="en-US" b="1" dirty="0"/>
          </a:p>
          <a:p>
            <a:pPr lvl="1" algn="just">
              <a:lnSpc>
                <a:spcPct val="110000"/>
              </a:lnSpc>
              <a:spcBef>
                <a:spcPts val="0"/>
              </a:spcBef>
            </a:pPr>
            <a:r>
              <a:rPr lang="en-US" altLang="en-US" b="1" dirty="0"/>
              <a:t>Secondary standards for odor and aesthetics were also set. Approximately 60,000 public water systems are subject to these standards. </a:t>
            </a:r>
          </a:p>
          <a:p>
            <a:endParaRPr lang="zh-CN" altLang="en-US" dirty="0"/>
          </a:p>
        </p:txBody>
      </p:sp>
    </p:spTree>
    <p:extLst>
      <p:ext uri="{BB962C8B-B14F-4D97-AF65-F5344CB8AC3E}">
        <p14:creationId xmlns:p14="http://schemas.microsoft.com/office/powerpoint/2010/main" val="384384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090" y="260648"/>
            <a:ext cx="8839894" cy="576064"/>
          </a:xfrm>
        </p:spPr>
        <p:txBody>
          <a:bodyPr>
            <a:normAutofit fontScale="90000"/>
          </a:bodyPr>
          <a:lstStyle/>
          <a:p>
            <a:r>
              <a:rPr lang="en-US" altLang="en-US" sz="3200" b="1" dirty="0"/>
              <a:t>Traditional Water Pollution Control Policy</a:t>
            </a:r>
            <a:endParaRPr lang="zh-CN" altLang="en-US" sz="3200" dirty="0"/>
          </a:p>
        </p:txBody>
      </p:sp>
      <p:sp>
        <p:nvSpPr>
          <p:cNvPr id="3" name="内容占位符 2"/>
          <p:cNvSpPr>
            <a:spLocks noGrp="1"/>
          </p:cNvSpPr>
          <p:nvPr>
            <p:ph idx="1"/>
          </p:nvPr>
        </p:nvSpPr>
        <p:spPr>
          <a:xfrm>
            <a:off x="131164" y="889902"/>
            <a:ext cx="8686638" cy="4351338"/>
          </a:xfrm>
        </p:spPr>
        <p:txBody>
          <a:bodyPr>
            <a:normAutofit/>
          </a:bodyPr>
          <a:lstStyle/>
          <a:p>
            <a:pPr algn="just">
              <a:lnSpc>
                <a:spcPct val="100000"/>
              </a:lnSpc>
              <a:spcBef>
                <a:spcPts val="0"/>
              </a:spcBef>
            </a:pPr>
            <a:r>
              <a:rPr lang="en-US" altLang="en-US" sz="2200" b="1" dirty="0"/>
              <a:t>Ocean Pollution</a:t>
            </a:r>
          </a:p>
          <a:p>
            <a:pPr algn="just">
              <a:lnSpc>
                <a:spcPct val="100000"/>
              </a:lnSpc>
              <a:spcBef>
                <a:spcPts val="0"/>
              </a:spcBef>
            </a:pPr>
            <a:endParaRPr lang="en-US" altLang="en-US" sz="2200" b="1" dirty="0"/>
          </a:p>
          <a:p>
            <a:pPr lvl="1" algn="just">
              <a:lnSpc>
                <a:spcPct val="100000"/>
              </a:lnSpc>
              <a:spcBef>
                <a:spcPts val="0"/>
              </a:spcBef>
            </a:pPr>
            <a:r>
              <a:rPr lang="en-US" altLang="en-US" sz="2200" b="1" dirty="0"/>
              <a:t>Oil Spills</a:t>
            </a:r>
          </a:p>
          <a:p>
            <a:pPr lvl="2" algn="just">
              <a:lnSpc>
                <a:spcPct val="100000"/>
              </a:lnSpc>
              <a:spcBef>
                <a:spcPts val="0"/>
              </a:spcBef>
            </a:pPr>
            <a:r>
              <a:rPr lang="en-US" altLang="en-US" sz="2200" b="1" dirty="0"/>
              <a:t>The Clean Water Act prohibits discharges of “harmful quantities” of oil into navigable waters.</a:t>
            </a:r>
          </a:p>
          <a:p>
            <a:pPr lvl="1" algn="just">
              <a:lnSpc>
                <a:spcPct val="100000"/>
              </a:lnSpc>
              <a:spcBef>
                <a:spcPts val="0"/>
              </a:spcBef>
            </a:pPr>
            <a:r>
              <a:rPr lang="en-US" altLang="en-US" sz="2200" b="1" dirty="0"/>
              <a:t>Ocean Dumping</a:t>
            </a:r>
          </a:p>
          <a:p>
            <a:pPr lvl="2" algn="just">
              <a:lnSpc>
                <a:spcPct val="100000"/>
              </a:lnSpc>
              <a:spcBef>
                <a:spcPts val="0"/>
              </a:spcBef>
            </a:pPr>
            <a:r>
              <a:rPr lang="en-US" altLang="en-US" sz="2200" b="1" dirty="0"/>
              <a:t>It is covered by the Marine Protection Research and Sanctuaries Act of 1972. </a:t>
            </a:r>
          </a:p>
          <a:p>
            <a:pPr lvl="1" algn="just">
              <a:lnSpc>
                <a:spcPct val="100000"/>
              </a:lnSpc>
              <a:spcBef>
                <a:spcPts val="0"/>
              </a:spcBef>
            </a:pPr>
            <a:r>
              <a:rPr lang="en-US" altLang="en-US" sz="2200" b="1" dirty="0"/>
              <a:t>Ocean Trash</a:t>
            </a:r>
          </a:p>
          <a:p>
            <a:pPr lvl="2" algn="just">
              <a:lnSpc>
                <a:spcPct val="100000"/>
              </a:lnSpc>
              <a:spcBef>
                <a:spcPts val="0"/>
              </a:spcBef>
            </a:pPr>
            <a:r>
              <a:rPr lang="en-GB" altLang="en-US" sz="2200" b="1" dirty="0"/>
              <a:t>Few laws governing ocean trash except for explicit dumping</a:t>
            </a:r>
            <a:r>
              <a:rPr lang="en-US" altLang="en-US" sz="2200" b="1" dirty="0"/>
              <a:t>. </a:t>
            </a:r>
          </a:p>
          <a:p>
            <a:endParaRPr lang="zh-CN" altLang="en-US" dirty="0"/>
          </a:p>
        </p:txBody>
      </p:sp>
      <p:sp>
        <p:nvSpPr>
          <p:cNvPr id="4" name="Rectangle 3">
            <a:extLst>
              <a:ext uri="{FF2B5EF4-FFF2-40B4-BE49-F238E27FC236}">
                <a16:creationId xmlns:a16="http://schemas.microsoft.com/office/drawing/2014/main" id="{749D37E5-77D7-43DC-B75A-E100347D28F3}"/>
              </a:ext>
            </a:extLst>
          </p:cNvPr>
          <p:cNvSpPr/>
          <p:nvPr/>
        </p:nvSpPr>
        <p:spPr>
          <a:xfrm>
            <a:off x="1475656" y="5207963"/>
            <a:ext cx="7848872" cy="646331"/>
          </a:xfrm>
          <a:prstGeom prst="rect">
            <a:avLst/>
          </a:prstGeom>
        </p:spPr>
        <p:txBody>
          <a:bodyPr wrap="square">
            <a:spAutoFit/>
          </a:bodyPr>
          <a:lstStyle/>
          <a:p>
            <a:endParaRPr lang="en-US" b="1" u="sng" dirty="0">
              <a:solidFill>
                <a:srgbClr val="3333CC"/>
              </a:solidFill>
              <a:latin typeface="Bookman Old Style" panose="02050604050505020204" pitchFamily="18" charset="0"/>
              <a:ea typeface="Times New Roman" panose="02020603050405020304" pitchFamily="18" charset="0"/>
            </a:endParaRPr>
          </a:p>
          <a:p>
            <a:r>
              <a:rPr lang="en-US" b="1" u="sng" dirty="0">
                <a:solidFill>
                  <a:srgbClr val="7030A0"/>
                </a:solidFill>
                <a:latin typeface="Bookman Old Style" panose="02050604050505020204" pitchFamily="18" charset="0"/>
                <a:ea typeface="Times New Roman" panose="02020603050405020304" pitchFamily="18" charset="0"/>
                <a:hlinkClick r:id="rId2"/>
              </a:rPr>
              <a:t>Marine and Ocean Pollution Statistics and Facts </a:t>
            </a:r>
            <a:endParaRPr lang="en-US" dirty="0"/>
          </a:p>
        </p:txBody>
      </p:sp>
      <p:sp>
        <p:nvSpPr>
          <p:cNvPr id="5" name="标题 1">
            <a:extLst>
              <a:ext uri="{FF2B5EF4-FFF2-40B4-BE49-F238E27FC236}">
                <a16:creationId xmlns:a16="http://schemas.microsoft.com/office/drawing/2014/main" id="{BDD6F0D8-C16C-473D-B9F0-952A0D4C0A70}"/>
              </a:ext>
            </a:extLst>
          </p:cNvPr>
          <p:cNvSpPr txBox="1">
            <a:spLocks/>
          </p:cNvSpPr>
          <p:nvPr/>
        </p:nvSpPr>
        <p:spPr>
          <a:xfrm>
            <a:off x="-22092" y="4756146"/>
            <a:ext cx="8839894" cy="903634"/>
          </a:xfrm>
          <a:prstGeom prst="rect">
            <a:avLst/>
          </a:prstGeom>
        </p:spPr>
        <p:txBody>
          <a:bodyPr>
            <a:normAutofit fontScale="97500"/>
          </a:bodyPr>
          <a:lstStyle>
            <a:lvl1pPr algn="ctr" defTabSz="685800" rtl="0" eaLnBrk="1" latinLnBrk="0" hangingPunct="1">
              <a:lnSpc>
                <a:spcPct val="90000"/>
              </a:lnSpc>
              <a:spcBef>
                <a:spcPct val="0"/>
              </a:spcBef>
              <a:buNone/>
              <a:defRPr sz="3600" b="1" kern="1200">
                <a:solidFill>
                  <a:srgbClr val="00B0F0"/>
                </a:solidFill>
                <a:latin typeface="Bookman Old Style" panose="02050604050505020204" pitchFamily="18" charset="0"/>
                <a:ea typeface="+mj-ea"/>
                <a:cs typeface="+mj-cs"/>
              </a:defRPr>
            </a:lvl1pPr>
          </a:lstStyle>
          <a:p>
            <a:r>
              <a:rPr lang="en-US" altLang="en-US" sz="3200" dirty="0"/>
              <a:t>Looking at Some Data</a:t>
            </a:r>
            <a:endParaRPr lang="zh-CN" altLang="en-US" sz="3200" dirty="0"/>
          </a:p>
        </p:txBody>
      </p:sp>
    </p:spTree>
    <p:extLst>
      <p:ext uri="{BB962C8B-B14F-4D97-AF65-F5344CB8AC3E}">
        <p14:creationId xmlns:p14="http://schemas.microsoft.com/office/powerpoint/2010/main" val="317200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b="1" dirty="0"/>
              <a:t>Efficiency and Cost-Effectiveness</a:t>
            </a:r>
            <a:endParaRPr lang="zh-CN" altLang="en-US" sz="3200" b="1" dirty="0"/>
          </a:p>
        </p:txBody>
      </p:sp>
      <p:sp>
        <p:nvSpPr>
          <p:cNvPr id="3" name="内容占位符 2"/>
          <p:cNvSpPr>
            <a:spLocks noGrp="1"/>
          </p:cNvSpPr>
          <p:nvPr>
            <p:ph idx="1"/>
          </p:nvPr>
        </p:nvSpPr>
        <p:spPr>
          <a:xfrm>
            <a:off x="390364" y="1779486"/>
            <a:ext cx="8363272" cy="4713387"/>
          </a:xfrm>
        </p:spPr>
        <p:txBody>
          <a:bodyPr>
            <a:normAutofit/>
          </a:bodyPr>
          <a:lstStyle/>
          <a:p>
            <a:pPr algn="just">
              <a:lnSpc>
                <a:spcPct val="100000"/>
              </a:lnSpc>
              <a:spcBef>
                <a:spcPts val="0"/>
              </a:spcBef>
            </a:pPr>
            <a:r>
              <a:rPr lang="en-GB" altLang="en-US" sz="2200" b="1" dirty="0"/>
              <a:t>The efficient allocation of uncontaminated water requires marginal benefits to be equalized across all uses. However, if return flows are contaminated, this can alter the efficient allocation</a:t>
            </a:r>
            <a:r>
              <a:rPr lang="en-US" altLang="en-US" sz="2200" b="1" dirty="0"/>
              <a:t>.</a:t>
            </a:r>
          </a:p>
          <a:p>
            <a:pPr algn="just">
              <a:lnSpc>
                <a:spcPct val="100000"/>
              </a:lnSpc>
              <a:spcBef>
                <a:spcPts val="0"/>
              </a:spcBef>
            </a:pPr>
            <a:endParaRPr lang="en-US" altLang="en-US" sz="2200" b="1" dirty="0"/>
          </a:p>
          <a:p>
            <a:pPr algn="just">
              <a:lnSpc>
                <a:spcPct val="100000"/>
              </a:lnSpc>
              <a:spcBef>
                <a:spcPts val="0"/>
              </a:spcBef>
            </a:pPr>
            <a:r>
              <a:rPr lang="en-GB" altLang="en-US" sz="2200" b="1" dirty="0"/>
              <a:t>The figure on the next slide demonstrates the effect of return flow contamination on the efficient allocation in the case of two users: an upper basin user and a downstream lower basin user. </a:t>
            </a:r>
            <a:endParaRPr lang="en-US" altLang="en-US" sz="2200" b="1" dirty="0"/>
          </a:p>
          <a:p>
            <a:endParaRPr lang="zh-CN" altLang="en-US" sz="2800" dirty="0"/>
          </a:p>
        </p:txBody>
      </p:sp>
    </p:spTree>
    <p:extLst>
      <p:ext uri="{BB962C8B-B14F-4D97-AF65-F5344CB8AC3E}">
        <p14:creationId xmlns:p14="http://schemas.microsoft.com/office/powerpoint/2010/main" val="61979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AC509B-95B6-4855-BBC3-6AAE347CCB99}"/>
              </a:ext>
            </a:extLst>
          </p:cNvPr>
          <p:cNvPicPr>
            <a:picLocks noChangeAspect="1"/>
          </p:cNvPicPr>
          <p:nvPr/>
        </p:nvPicPr>
        <p:blipFill>
          <a:blip r:embed="rId2"/>
          <a:stretch>
            <a:fillRect/>
          </a:stretch>
        </p:blipFill>
        <p:spPr>
          <a:xfrm>
            <a:off x="287524" y="692696"/>
            <a:ext cx="8568952" cy="5472608"/>
          </a:xfrm>
          <a:prstGeom prst="rect">
            <a:avLst/>
          </a:prstGeom>
        </p:spPr>
      </p:pic>
      <p:sp>
        <p:nvSpPr>
          <p:cNvPr id="3" name="Rectangle 2">
            <a:extLst>
              <a:ext uri="{FF2B5EF4-FFF2-40B4-BE49-F238E27FC236}">
                <a16:creationId xmlns:a16="http://schemas.microsoft.com/office/drawing/2014/main" id="{854751D5-4F93-4F86-9F3F-C66E2ACC1606}"/>
              </a:ext>
            </a:extLst>
          </p:cNvPr>
          <p:cNvSpPr/>
          <p:nvPr/>
        </p:nvSpPr>
        <p:spPr>
          <a:xfrm>
            <a:off x="683568" y="6239831"/>
            <a:ext cx="7992888" cy="646331"/>
          </a:xfrm>
          <a:prstGeom prst="rect">
            <a:avLst/>
          </a:prstGeom>
        </p:spPr>
        <p:txBody>
          <a:bodyPr wrap="square">
            <a:spAutoFit/>
          </a:bodyPr>
          <a:lstStyle/>
          <a:p>
            <a:r>
              <a:rPr lang="en-US" dirty="0">
                <a:hlinkClick r:id="rId3"/>
              </a:rPr>
              <a:t>https://www.mdba.gov.au/managing-water/return-flows</a:t>
            </a:r>
            <a:endParaRPr lang="en-US" dirty="0"/>
          </a:p>
          <a:p>
            <a:endParaRPr lang="en-US" dirty="0"/>
          </a:p>
        </p:txBody>
      </p:sp>
      <p:sp>
        <p:nvSpPr>
          <p:cNvPr id="4" name="标题 1">
            <a:extLst>
              <a:ext uri="{FF2B5EF4-FFF2-40B4-BE49-F238E27FC236}">
                <a16:creationId xmlns:a16="http://schemas.microsoft.com/office/drawing/2014/main" id="{8087535D-3A5E-4C9A-AF3B-96E4022BB024}"/>
              </a:ext>
            </a:extLst>
          </p:cNvPr>
          <p:cNvSpPr txBox="1">
            <a:spLocks/>
          </p:cNvSpPr>
          <p:nvPr/>
        </p:nvSpPr>
        <p:spPr>
          <a:xfrm>
            <a:off x="628650" y="365127"/>
            <a:ext cx="7886700" cy="759618"/>
          </a:xfrm>
          <a:prstGeom prst="rect">
            <a:avLst/>
          </a:prstGeom>
        </p:spPr>
        <p:txBody>
          <a:bodyPr>
            <a:normAutofit/>
          </a:bodyPr>
          <a:lstStyle>
            <a:lvl1pPr algn="ctr" defTabSz="685800" rtl="0" eaLnBrk="1" latinLnBrk="0" hangingPunct="1">
              <a:lnSpc>
                <a:spcPct val="90000"/>
              </a:lnSpc>
              <a:spcBef>
                <a:spcPct val="0"/>
              </a:spcBef>
              <a:buNone/>
              <a:defRPr sz="3600" b="1" kern="1200">
                <a:solidFill>
                  <a:srgbClr val="00B0F0"/>
                </a:solidFill>
                <a:latin typeface="Bookman Old Style" panose="02050604050505020204" pitchFamily="18" charset="0"/>
                <a:ea typeface="+mj-ea"/>
                <a:cs typeface="+mj-cs"/>
              </a:defRPr>
            </a:lvl1pPr>
          </a:lstStyle>
          <a:p>
            <a:r>
              <a:rPr lang="en-US" altLang="en-US" sz="3200" dirty="0"/>
              <a:t>Return Flows Explained</a:t>
            </a:r>
            <a:endParaRPr lang="zh-CN" altLang="en-US" sz="3200" dirty="0"/>
          </a:p>
        </p:txBody>
      </p:sp>
    </p:spTree>
    <p:extLst>
      <p:ext uri="{BB962C8B-B14F-4D97-AF65-F5344CB8AC3E}">
        <p14:creationId xmlns:p14="http://schemas.microsoft.com/office/powerpoint/2010/main" val="401043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2536" y="33767"/>
            <a:ext cx="9649072" cy="759618"/>
          </a:xfrm>
        </p:spPr>
        <p:txBody>
          <a:bodyPr>
            <a:noAutofit/>
          </a:bodyPr>
          <a:lstStyle/>
          <a:p>
            <a:r>
              <a:rPr lang="en-US" altLang="zh-CN" sz="2200" dirty="0"/>
              <a:t>Economic Efficiency When Return Flows are Contaminated</a:t>
            </a:r>
            <a:endParaRPr lang="zh-CN" altLang="en-US" sz="2200" dirty="0"/>
          </a:p>
        </p:txBody>
      </p:sp>
      <p:pic>
        <p:nvPicPr>
          <p:cNvPr id="2050" name="Picture 2" descr="K:\Manuscript for reviewer\Manuscript\Figures\Figure 18.2.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9532" y="1484784"/>
            <a:ext cx="8424936" cy="5218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B2CE2F-9720-4773-91B5-68B6F50F82A2}"/>
              </a:ext>
            </a:extLst>
          </p:cNvPr>
          <p:cNvSpPr txBox="1"/>
          <p:nvPr/>
        </p:nvSpPr>
        <p:spPr>
          <a:xfrm>
            <a:off x="2123728" y="576843"/>
            <a:ext cx="6660740" cy="2062103"/>
          </a:xfrm>
          <a:prstGeom prst="rect">
            <a:avLst/>
          </a:prstGeom>
          <a:noFill/>
        </p:spPr>
        <p:txBody>
          <a:bodyPr wrap="square">
            <a:spAutoFit/>
          </a:bodyPr>
          <a:lstStyle/>
          <a:p>
            <a:pPr algn="just"/>
            <a:r>
              <a:rPr lang="en-US" sz="1600" b="1" dirty="0">
                <a:latin typeface="Bookman Old Style" panose="02050604050505020204" pitchFamily="18" charset="0"/>
              </a:rPr>
              <a:t>If the two users have identical marginal net benefits for uncontaminated water, the two users should receive equal amounts of water. However, subtracting the effect of contaminated return flows from the upper basin marginal net benefit function (MBUB´) (internalizing this externality) changes the efficient allocation to one with unequal sharing. In particular, more water would be allocated to the lower basin user (QLB´) and less to the upper basin user (QUB´). </a:t>
            </a:r>
          </a:p>
        </p:txBody>
      </p:sp>
    </p:spTree>
    <p:extLst>
      <p:ext uri="{BB962C8B-B14F-4D97-AF65-F5344CB8AC3E}">
        <p14:creationId xmlns:p14="http://schemas.microsoft.com/office/powerpoint/2010/main" val="311617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471585"/>
          </a:xfrm>
        </p:spPr>
        <p:txBody>
          <a:bodyPr>
            <a:normAutofit fontScale="90000"/>
          </a:bodyPr>
          <a:lstStyle/>
          <a:p>
            <a:r>
              <a:rPr lang="en-US" altLang="en-US" sz="3200" b="1" dirty="0"/>
              <a:t>Nature of Water Pollution Problems </a:t>
            </a:r>
            <a:endParaRPr lang="zh-CN" altLang="en-US" sz="3200" b="1" dirty="0"/>
          </a:p>
        </p:txBody>
      </p:sp>
      <p:sp>
        <p:nvSpPr>
          <p:cNvPr id="3" name="内容占位符 2"/>
          <p:cNvSpPr>
            <a:spLocks noGrp="1"/>
          </p:cNvSpPr>
          <p:nvPr>
            <p:ph idx="1"/>
          </p:nvPr>
        </p:nvSpPr>
        <p:spPr>
          <a:xfrm>
            <a:off x="107504" y="980728"/>
            <a:ext cx="8784976" cy="5224113"/>
          </a:xfrm>
        </p:spPr>
        <p:txBody>
          <a:bodyPr>
            <a:normAutofit fontScale="25000" lnSpcReduction="20000"/>
          </a:bodyPr>
          <a:lstStyle/>
          <a:p>
            <a:pPr algn="just">
              <a:lnSpc>
                <a:spcPct val="120000"/>
              </a:lnSpc>
              <a:spcBef>
                <a:spcPts val="0"/>
              </a:spcBef>
            </a:pPr>
            <a:r>
              <a:rPr lang="en-US" altLang="en-US" sz="8800" b="1" dirty="0"/>
              <a:t>Types of Waste-Receiving Water</a:t>
            </a:r>
          </a:p>
          <a:p>
            <a:pPr algn="just">
              <a:lnSpc>
                <a:spcPct val="120000"/>
              </a:lnSpc>
              <a:spcBef>
                <a:spcPts val="0"/>
              </a:spcBef>
            </a:pPr>
            <a:endParaRPr lang="en-US" altLang="en-US" sz="8800" b="1" dirty="0">
              <a:ea typeface="+mj-ea"/>
              <a:cs typeface="+mj-cs"/>
            </a:endParaRPr>
          </a:p>
          <a:p>
            <a:pPr lvl="1" algn="just">
              <a:lnSpc>
                <a:spcPct val="120000"/>
              </a:lnSpc>
              <a:spcBef>
                <a:spcPts val="0"/>
              </a:spcBef>
            </a:pPr>
            <a:r>
              <a:rPr lang="en-US" altLang="en-US" sz="8800" b="1" dirty="0"/>
              <a:t>There are two general types of water bodies at risk of contamination from pollution. </a:t>
            </a:r>
          </a:p>
          <a:p>
            <a:pPr lvl="1" algn="just">
              <a:lnSpc>
                <a:spcPct val="120000"/>
              </a:lnSpc>
              <a:spcBef>
                <a:spcPts val="0"/>
              </a:spcBef>
            </a:pPr>
            <a:endParaRPr lang="en-US" altLang="en-US" sz="8800" b="1" dirty="0"/>
          </a:p>
          <a:p>
            <a:pPr lvl="2" algn="just">
              <a:lnSpc>
                <a:spcPct val="120000"/>
              </a:lnSpc>
              <a:spcBef>
                <a:spcPts val="0"/>
              </a:spcBef>
            </a:pPr>
            <a:r>
              <a:rPr lang="en-US" altLang="en-US" sz="8800" b="1" dirty="0">
                <a:solidFill>
                  <a:srgbClr val="2B11EF"/>
                </a:solidFill>
              </a:rPr>
              <a:t>Surface water </a:t>
            </a:r>
            <a:r>
              <a:rPr lang="en-US" altLang="en-US" sz="8800" b="1" dirty="0"/>
              <a:t>includes rivers, lakes, and oceans. Historically, clean-up policies have focused on surface water.</a:t>
            </a:r>
          </a:p>
          <a:p>
            <a:pPr lvl="2" algn="just">
              <a:lnSpc>
                <a:spcPct val="120000"/>
              </a:lnSpc>
              <a:spcBef>
                <a:spcPts val="0"/>
              </a:spcBef>
            </a:pPr>
            <a:endParaRPr lang="en-US" altLang="en-US" sz="8800" b="1" dirty="0"/>
          </a:p>
          <a:p>
            <a:pPr lvl="2" algn="just">
              <a:lnSpc>
                <a:spcPct val="120000"/>
              </a:lnSpc>
              <a:spcBef>
                <a:spcPts val="0"/>
              </a:spcBef>
            </a:pPr>
            <a:r>
              <a:rPr lang="en-US" altLang="en-US" sz="8800" b="1" dirty="0">
                <a:solidFill>
                  <a:srgbClr val="2B11EF"/>
                </a:solidFill>
              </a:rPr>
              <a:t>Groundwater</a:t>
            </a:r>
            <a:r>
              <a:rPr lang="en-US" altLang="en-US" sz="8800" b="1" dirty="0"/>
              <a:t> is subsurface water.</a:t>
            </a:r>
          </a:p>
          <a:p>
            <a:pPr lvl="2" algn="just">
              <a:lnSpc>
                <a:spcPct val="120000"/>
              </a:lnSpc>
              <a:spcBef>
                <a:spcPts val="0"/>
              </a:spcBef>
            </a:pPr>
            <a:endParaRPr lang="en-US" altLang="en-US" sz="8800" b="1" dirty="0"/>
          </a:p>
          <a:p>
            <a:pPr lvl="2" algn="just">
              <a:lnSpc>
                <a:spcPct val="120000"/>
              </a:lnSpc>
              <a:spcBef>
                <a:spcPts val="0"/>
              </a:spcBef>
            </a:pPr>
            <a:r>
              <a:rPr lang="en-US" altLang="en-US" sz="8800" b="1" dirty="0"/>
              <a:t>Both groundwater and surface water are used for irrigation and drinking. </a:t>
            </a:r>
          </a:p>
          <a:p>
            <a:pPr lvl="2" algn="just">
              <a:lnSpc>
                <a:spcPct val="120000"/>
              </a:lnSpc>
              <a:spcBef>
                <a:spcPts val="0"/>
              </a:spcBef>
            </a:pPr>
            <a:endParaRPr lang="en-US" altLang="en-US" sz="8800" b="1" dirty="0"/>
          </a:p>
          <a:p>
            <a:pPr lvl="2" algn="just">
              <a:lnSpc>
                <a:spcPct val="120000"/>
              </a:lnSpc>
              <a:spcBef>
                <a:spcPts val="0"/>
              </a:spcBef>
            </a:pPr>
            <a:r>
              <a:rPr lang="en-US" altLang="en-US" sz="8800" b="1" dirty="0"/>
              <a:t>Surface water also provides additional benefits such as recreation and wildlife.  </a:t>
            </a:r>
          </a:p>
          <a:p>
            <a:pPr lvl="2" algn="just"/>
            <a:endParaRPr lang="en-US" altLang="en-US" sz="9600" b="1" dirty="0"/>
          </a:p>
        </p:txBody>
      </p:sp>
    </p:spTree>
    <p:extLst>
      <p:ext uri="{BB962C8B-B14F-4D97-AF65-F5344CB8AC3E}">
        <p14:creationId xmlns:p14="http://schemas.microsoft.com/office/powerpoint/2010/main" val="304756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179512" y="1340768"/>
            <a:ext cx="8496944" cy="4351338"/>
          </a:xfrm>
        </p:spPr>
        <p:txBody>
          <a:bodyPr>
            <a:normAutofit/>
          </a:bodyPr>
          <a:lstStyle/>
          <a:p>
            <a:pPr marL="0" indent="0" algn="just">
              <a:lnSpc>
                <a:spcPct val="100000"/>
              </a:lnSpc>
              <a:spcBef>
                <a:spcPts val="0"/>
              </a:spcBef>
              <a:buNone/>
            </a:pPr>
            <a:r>
              <a:rPr lang="en-US" altLang="en-US" b="1" dirty="0"/>
              <a:t>  Ambient Standards and the Zero-Discharge Goal</a:t>
            </a:r>
          </a:p>
          <a:p>
            <a:pPr algn="just">
              <a:lnSpc>
                <a:spcPct val="100000"/>
              </a:lnSpc>
              <a:spcBef>
                <a:spcPts val="0"/>
              </a:spcBef>
            </a:pPr>
            <a:endParaRPr lang="en-US" altLang="en-US" b="1" dirty="0"/>
          </a:p>
          <a:p>
            <a:pPr lvl="1" algn="just">
              <a:lnSpc>
                <a:spcPct val="100000"/>
              </a:lnSpc>
              <a:spcBef>
                <a:spcPts val="0"/>
              </a:spcBef>
            </a:pPr>
            <a:r>
              <a:rPr lang="en-US" altLang="en-US" b="1" dirty="0"/>
              <a:t>The shift from ambient standards to a </a:t>
            </a:r>
            <a:r>
              <a:rPr lang="en-US" altLang="en-US" b="1" dirty="0">
                <a:solidFill>
                  <a:srgbClr val="2B11EF"/>
                </a:solidFill>
              </a:rPr>
              <a:t>zero discharge goal </a:t>
            </a:r>
            <a:r>
              <a:rPr lang="en-US" altLang="en-US" b="1" dirty="0"/>
              <a:t>was problematic. </a:t>
            </a:r>
          </a:p>
          <a:p>
            <a:pPr lvl="1" algn="just">
              <a:lnSpc>
                <a:spcPct val="100000"/>
              </a:lnSpc>
              <a:spcBef>
                <a:spcPts val="0"/>
              </a:spcBef>
            </a:pPr>
            <a:endParaRPr lang="en-US" altLang="en-US" b="1" dirty="0"/>
          </a:p>
          <a:p>
            <a:pPr lvl="2" algn="just">
              <a:lnSpc>
                <a:spcPct val="100000"/>
              </a:lnSpc>
              <a:spcBef>
                <a:spcPts val="0"/>
              </a:spcBef>
            </a:pPr>
            <a:r>
              <a:rPr lang="en-US" altLang="en-US" b="1" dirty="0"/>
              <a:t>The feasibility of meeting such a goal is small and thus enforcement is a problem. </a:t>
            </a:r>
          </a:p>
          <a:p>
            <a:pPr lvl="2" algn="just">
              <a:lnSpc>
                <a:spcPct val="100000"/>
              </a:lnSpc>
              <a:spcBef>
                <a:spcPts val="0"/>
              </a:spcBef>
            </a:pPr>
            <a:endParaRPr lang="en-US" altLang="en-US" b="1" dirty="0"/>
          </a:p>
          <a:p>
            <a:pPr lvl="2" algn="just">
              <a:lnSpc>
                <a:spcPct val="100000"/>
              </a:lnSpc>
              <a:spcBef>
                <a:spcPts val="0"/>
              </a:spcBef>
            </a:pPr>
            <a:r>
              <a:rPr lang="en-US" altLang="en-US" b="1" dirty="0"/>
              <a:t>For some pollutants, such a high cost might be justified. However, the zero discharge goal does not distinguish among pollutant types.</a:t>
            </a:r>
          </a:p>
          <a:p>
            <a:endParaRPr lang="zh-CN" altLang="en-US" dirty="0"/>
          </a:p>
        </p:txBody>
      </p:sp>
    </p:spTree>
    <p:extLst>
      <p:ext uri="{BB962C8B-B14F-4D97-AF65-F5344CB8AC3E}">
        <p14:creationId xmlns:p14="http://schemas.microsoft.com/office/powerpoint/2010/main" val="1916726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8640"/>
            <a:ext cx="7886700" cy="831625"/>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251520" y="1268760"/>
            <a:ext cx="8424936" cy="4690639"/>
          </a:xfrm>
        </p:spPr>
        <p:txBody>
          <a:bodyPr>
            <a:normAutofit/>
          </a:bodyPr>
          <a:lstStyle/>
          <a:p>
            <a:pPr marL="0" indent="0" algn="just">
              <a:lnSpc>
                <a:spcPct val="100000"/>
              </a:lnSpc>
              <a:spcBef>
                <a:spcPts val="0"/>
              </a:spcBef>
              <a:buNone/>
            </a:pPr>
            <a:r>
              <a:rPr lang="en-US" altLang="en-US" b="1" dirty="0"/>
              <a:t>National Effluent Standards</a:t>
            </a:r>
          </a:p>
          <a:p>
            <a:pPr algn="just">
              <a:lnSpc>
                <a:spcPct val="100000"/>
              </a:lnSpc>
              <a:spcBef>
                <a:spcPts val="0"/>
              </a:spcBef>
            </a:pPr>
            <a:endParaRPr lang="en-US" altLang="en-US" b="1" dirty="0"/>
          </a:p>
          <a:p>
            <a:pPr lvl="1" algn="just">
              <a:lnSpc>
                <a:spcPct val="100000"/>
              </a:lnSpc>
              <a:spcBef>
                <a:spcPts val="0"/>
              </a:spcBef>
            </a:pPr>
            <a:r>
              <a:rPr lang="en-US" altLang="en-US" b="1" dirty="0"/>
              <a:t>Enforcement Problems</a:t>
            </a:r>
          </a:p>
          <a:p>
            <a:pPr lvl="2" algn="just">
              <a:lnSpc>
                <a:spcPct val="100000"/>
              </a:lnSpc>
              <a:spcBef>
                <a:spcPts val="0"/>
              </a:spcBef>
            </a:pPr>
            <a:r>
              <a:rPr lang="en-US" altLang="en-US" b="1" dirty="0"/>
              <a:t>Cost-effectiveness would require individual standards for each source, but the EPA chose general standards for broad categories of sources. </a:t>
            </a:r>
          </a:p>
          <a:p>
            <a:pPr lvl="2" algn="just">
              <a:lnSpc>
                <a:spcPct val="100000"/>
              </a:lnSpc>
              <a:spcBef>
                <a:spcPts val="0"/>
              </a:spcBef>
            </a:pPr>
            <a:endParaRPr lang="en-US" altLang="en-US" b="1" dirty="0"/>
          </a:p>
          <a:p>
            <a:pPr lvl="1" algn="just">
              <a:lnSpc>
                <a:spcPct val="100000"/>
              </a:lnSpc>
              <a:spcBef>
                <a:spcPts val="0"/>
              </a:spcBef>
            </a:pPr>
            <a:r>
              <a:rPr lang="en-US" altLang="en-US" b="1" dirty="0"/>
              <a:t>Allocating Control Responsibility</a:t>
            </a:r>
          </a:p>
          <a:p>
            <a:pPr lvl="2" algn="just">
              <a:lnSpc>
                <a:spcPct val="100000"/>
              </a:lnSpc>
              <a:spcBef>
                <a:spcPts val="0"/>
              </a:spcBef>
            </a:pPr>
            <a:r>
              <a:rPr lang="en-US" altLang="en-US" b="1" dirty="0"/>
              <a:t>Studies have shown that uniform standards do not closely approximate the least-cost allocation. </a:t>
            </a:r>
          </a:p>
          <a:p>
            <a:endParaRPr lang="zh-CN" altLang="en-US" dirty="0"/>
          </a:p>
        </p:txBody>
      </p:sp>
    </p:spTree>
    <p:extLst>
      <p:ext uri="{BB962C8B-B14F-4D97-AF65-F5344CB8AC3E}">
        <p14:creationId xmlns:p14="http://schemas.microsoft.com/office/powerpoint/2010/main" val="322810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7"/>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323528" y="1159615"/>
            <a:ext cx="8496944" cy="5224113"/>
          </a:xfrm>
        </p:spPr>
        <p:txBody>
          <a:bodyPr>
            <a:normAutofit/>
          </a:bodyPr>
          <a:lstStyle/>
          <a:p>
            <a:pPr marL="0" indent="0" algn="just">
              <a:lnSpc>
                <a:spcPct val="120000"/>
              </a:lnSpc>
              <a:spcBef>
                <a:spcPts val="0"/>
              </a:spcBef>
              <a:buNone/>
            </a:pPr>
            <a:r>
              <a:rPr lang="en-US" altLang="en-US" sz="2000" b="1" dirty="0"/>
              <a:t>Municipal Waste Treatment Subsidies</a:t>
            </a:r>
          </a:p>
          <a:p>
            <a:pPr algn="just">
              <a:lnSpc>
                <a:spcPct val="120000"/>
              </a:lnSpc>
              <a:spcBef>
                <a:spcPts val="0"/>
              </a:spcBef>
            </a:pPr>
            <a:endParaRPr lang="en-US" altLang="en-US" sz="2000" b="1" dirty="0"/>
          </a:p>
          <a:p>
            <a:pPr lvl="1" algn="just">
              <a:lnSpc>
                <a:spcPct val="120000"/>
              </a:lnSpc>
              <a:spcBef>
                <a:spcPts val="0"/>
              </a:spcBef>
            </a:pPr>
            <a:r>
              <a:rPr lang="en-US" altLang="en-US" sz="2000" b="1" dirty="0"/>
              <a:t>The Allocation of Funds</a:t>
            </a:r>
          </a:p>
          <a:p>
            <a:pPr lvl="2" algn="just">
              <a:lnSpc>
                <a:spcPct val="120000"/>
              </a:lnSpc>
              <a:spcBef>
                <a:spcPts val="0"/>
              </a:spcBef>
            </a:pPr>
            <a:r>
              <a:rPr lang="en-US" altLang="en-US" sz="2000" b="1" dirty="0"/>
              <a:t>States are now required to establish project priorities and target funds to the most significant needs. </a:t>
            </a:r>
          </a:p>
          <a:p>
            <a:pPr lvl="1" algn="just">
              <a:lnSpc>
                <a:spcPct val="120000"/>
              </a:lnSpc>
              <a:spcBef>
                <a:spcPts val="0"/>
              </a:spcBef>
            </a:pPr>
            <a:r>
              <a:rPr lang="en-US" altLang="en-US" sz="2000" b="1" dirty="0"/>
              <a:t>Operation and Maintenance</a:t>
            </a:r>
          </a:p>
          <a:p>
            <a:pPr lvl="2" algn="just">
              <a:lnSpc>
                <a:spcPct val="120000"/>
              </a:lnSpc>
              <a:spcBef>
                <a:spcPts val="0"/>
              </a:spcBef>
            </a:pPr>
            <a:r>
              <a:rPr lang="en-US" altLang="en-US" sz="2000" b="1" dirty="0"/>
              <a:t>Operation and maintenance costs would be paid by the municipality. This type of program provides incentives to build expensive plants.</a:t>
            </a:r>
          </a:p>
          <a:p>
            <a:pPr lvl="2" algn="just">
              <a:lnSpc>
                <a:spcPct val="120000"/>
              </a:lnSpc>
              <a:spcBef>
                <a:spcPts val="0"/>
              </a:spcBef>
            </a:pPr>
            <a:r>
              <a:rPr lang="en-US" altLang="en-US" sz="2000" b="1" dirty="0"/>
              <a:t>States are now required to establish project priorities and target funds to the most significant needs. </a:t>
            </a:r>
          </a:p>
          <a:p>
            <a:pPr lvl="1" algn="just">
              <a:lnSpc>
                <a:spcPct val="120000"/>
              </a:lnSpc>
              <a:spcBef>
                <a:spcPts val="0"/>
              </a:spcBef>
            </a:pPr>
            <a:r>
              <a:rPr lang="en-US" altLang="en-US" sz="2000" b="1" dirty="0"/>
              <a:t>Capital Costs</a:t>
            </a:r>
          </a:p>
          <a:p>
            <a:pPr lvl="2" algn="just">
              <a:lnSpc>
                <a:spcPct val="120000"/>
              </a:lnSpc>
              <a:spcBef>
                <a:spcPts val="0"/>
              </a:spcBef>
            </a:pPr>
            <a:r>
              <a:rPr lang="en-US" altLang="en-US" sz="2000" b="1" dirty="0"/>
              <a:t>Local areas need to be more careful with capital costs.</a:t>
            </a:r>
            <a:endParaRPr lang="zh-CN" altLang="en-US" sz="2000" dirty="0"/>
          </a:p>
        </p:txBody>
      </p:sp>
    </p:spTree>
    <p:extLst>
      <p:ext uri="{BB962C8B-B14F-4D97-AF65-F5344CB8AC3E}">
        <p14:creationId xmlns:p14="http://schemas.microsoft.com/office/powerpoint/2010/main" val="564025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1"/>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314983" y="1124744"/>
            <a:ext cx="8514034" cy="5184576"/>
          </a:xfrm>
        </p:spPr>
        <p:txBody>
          <a:bodyPr>
            <a:normAutofit fontScale="92500" lnSpcReduction="10000"/>
          </a:bodyPr>
          <a:lstStyle/>
          <a:p>
            <a:pPr algn="just">
              <a:lnSpc>
                <a:spcPct val="100000"/>
              </a:lnSpc>
              <a:spcBef>
                <a:spcPts val="0"/>
              </a:spcBef>
            </a:pPr>
            <a:r>
              <a:rPr lang="en-US" altLang="en-US" sz="2200" b="1" dirty="0"/>
              <a:t>Pretreatment Standards - regulate the quality of wastewater flowing into the waste treatment plants.</a:t>
            </a:r>
          </a:p>
          <a:p>
            <a:pPr algn="just">
              <a:lnSpc>
                <a:spcPct val="100000"/>
              </a:lnSpc>
              <a:spcBef>
                <a:spcPts val="0"/>
              </a:spcBef>
            </a:pPr>
            <a:endParaRPr lang="en-US" altLang="en-US" sz="2200" b="1" dirty="0"/>
          </a:p>
          <a:p>
            <a:pPr algn="just">
              <a:lnSpc>
                <a:spcPct val="100000"/>
              </a:lnSpc>
              <a:spcBef>
                <a:spcPts val="0"/>
              </a:spcBef>
            </a:pPr>
            <a:endParaRPr lang="en-US" altLang="en-US" sz="2200" b="1" dirty="0"/>
          </a:p>
          <a:p>
            <a:pPr algn="just"/>
            <a:r>
              <a:rPr lang="en-US" altLang="en-US" sz="2200" b="1" dirty="0"/>
              <a:t>Point Source Pollution - any single identifiable source of pollution from which pollutants are discharged, such as a pipe, ditch, ship or factory smokestack.</a:t>
            </a:r>
          </a:p>
          <a:p>
            <a:pPr algn="just"/>
            <a:endParaRPr lang="en-US" altLang="en-US" sz="2200" b="1" dirty="0"/>
          </a:p>
          <a:p>
            <a:pPr algn="just"/>
            <a:endParaRPr lang="en-US" altLang="en-US" sz="2200" b="1" dirty="0"/>
          </a:p>
          <a:p>
            <a:pPr algn="just">
              <a:lnSpc>
                <a:spcPct val="100000"/>
              </a:lnSpc>
              <a:spcBef>
                <a:spcPts val="0"/>
              </a:spcBef>
            </a:pPr>
            <a:r>
              <a:rPr lang="en-US" altLang="en-US" sz="2200" b="1" dirty="0"/>
              <a:t>Nonpoint Source Pollution</a:t>
            </a:r>
          </a:p>
          <a:p>
            <a:pPr algn="just">
              <a:lnSpc>
                <a:spcPct val="100000"/>
              </a:lnSpc>
              <a:spcBef>
                <a:spcPts val="0"/>
              </a:spcBef>
            </a:pPr>
            <a:endParaRPr lang="en-US" altLang="en-US" sz="2200" b="1" dirty="0"/>
          </a:p>
          <a:p>
            <a:pPr lvl="1" algn="just">
              <a:lnSpc>
                <a:spcPct val="100000"/>
              </a:lnSpc>
              <a:spcBef>
                <a:spcPts val="0"/>
              </a:spcBef>
            </a:pPr>
            <a:r>
              <a:rPr lang="en-US" altLang="en-US" sz="2200" b="1" dirty="0"/>
              <a:t>Nonpoint source pollution has become a significant part of the total water quality problem.</a:t>
            </a:r>
          </a:p>
          <a:p>
            <a:pPr lvl="1" algn="just">
              <a:lnSpc>
                <a:spcPct val="100000"/>
              </a:lnSpc>
              <a:spcBef>
                <a:spcPts val="0"/>
              </a:spcBef>
            </a:pPr>
            <a:r>
              <a:rPr lang="en-US" altLang="en-US" sz="2200" b="1" dirty="0"/>
              <a:t>More intensive controls have been placed on point sources as an attempt to compensate for nonpoint sources. </a:t>
            </a:r>
            <a:endParaRPr lang="en-US" altLang="en-US" sz="2200" b="1" u="sng" dirty="0"/>
          </a:p>
          <a:p>
            <a:pPr lvl="1" algn="just">
              <a:lnSpc>
                <a:spcPct val="100000"/>
              </a:lnSpc>
              <a:spcBef>
                <a:spcPts val="0"/>
              </a:spcBef>
            </a:pPr>
            <a:r>
              <a:rPr lang="en-US" altLang="en-US" sz="2200" b="1" dirty="0"/>
              <a:t>Studies suggest that some nonpoint sources could be controlled at low costs, especially with policies aimed at reducing nitrogen use. </a:t>
            </a:r>
          </a:p>
          <a:p>
            <a:endParaRPr lang="zh-CN" altLang="en-US" dirty="0"/>
          </a:p>
        </p:txBody>
      </p:sp>
    </p:spTree>
    <p:extLst>
      <p:ext uri="{BB962C8B-B14F-4D97-AF65-F5344CB8AC3E}">
        <p14:creationId xmlns:p14="http://schemas.microsoft.com/office/powerpoint/2010/main" val="395301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37DF-ABA8-40DD-A274-4C5DDD147C75}"/>
              </a:ext>
            </a:extLst>
          </p:cNvPr>
          <p:cNvSpPr>
            <a:spLocks noGrp="1"/>
          </p:cNvSpPr>
          <p:nvPr>
            <p:ph type="title"/>
          </p:nvPr>
        </p:nvSpPr>
        <p:spPr>
          <a:xfrm>
            <a:off x="0" y="188640"/>
            <a:ext cx="9144000" cy="687609"/>
          </a:xfrm>
        </p:spPr>
        <p:txBody>
          <a:bodyPr>
            <a:normAutofit/>
          </a:bodyPr>
          <a:lstStyle/>
          <a:p>
            <a:r>
              <a:rPr lang="en-US" sz="2800" dirty="0"/>
              <a:t>More Nonpoint Source Pollution Examples</a:t>
            </a:r>
          </a:p>
        </p:txBody>
      </p:sp>
      <p:pic>
        <p:nvPicPr>
          <p:cNvPr id="3" name="Picture 2">
            <a:extLst>
              <a:ext uri="{FF2B5EF4-FFF2-40B4-BE49-F238E27FC236}">
                <a16:creationId xmlns:a16="http://schemas.microsoft.com/office/drawing/2014/main" id="{15DFDE9E-E8CB-4CBC-A8B4-0AB369A91C4E}"/>
              </a:ext>
            </a:extLst>
          </p:cNvPr>
          <p:cNvPicPr>
            <a:picLocks noChangeAspect="1"/>
          </p:cNvPicPr>
          <p:nvPr/>
        </p:nvPicPr>
        <p:blipFill>
          <a:blip r:embed="rId2"/>
          <a:stretch>
            <a:fillRect/>
          </a:stretch>
        </p:blipFill>
        <p:spPr>
          <a:xfrm>
            <a:off x="251520" y="876250"/>
            <a:ext cx="8623870" cy="5505078"/>
          </a:xfrm>
          <a:prstGeom prst="rect">
            <a:avLst/>
          </a:prstGeom>
        </p:spPr>
      </p:pic>
    </p:spTree>
    <p:extLst>
      <p:ext uri="{BB962C8B-B14F-4D97-AF65-F5344CB8AC3E}">
        <p14:creationId xmlns:p14="http://schemas.microsoft.com/office/powerpoint/2010/main" val="2252379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6632"/>
            <a:ext cx="7886700" cy="975642"/>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251520" y="1253331"/>
            <a:ext cx="8496944" cy="4351338"/>
          </a:xfrm>
        </p:spPr>
        <p:txBody>
          <a:bodyPr>
            <a:normAutofit/>
          </a:bodyPr>
          <a:lstStyle/>
          <a:p>
            <a:pPr marL="0" indent="0" algn="just">
              <a:buNone/>
            </a:pPr>
            <a:r>
              <a:rPr lang="en-US" altLang="en-US" b="1" dirty="0"/>
              <a:t>Watershed-Based Trading</a:t>
            </a:r>
          </a:p>
          <a:p>
            <a:pPr algn="just"/>
            <a:endParaRPr lang="en-US" altLang="en-US" b="1" dirty="0"/>
          </a:p>
          <a:p>
            <a:pPr lvl="1" algn="just"/>
            <a:r>
              <a:rPr lang="en-GB" altLang="en-US" b="1" dirty="0"/>
              <a:t>Trading for water pollution control involves point source polluters meeting water quality standards by purchasing reductions from other sources with lower marginal abatement cost.</a:t>
            </a:r>
          </a:p>
          <a:p>
            <a:pPr lvl="1" algn="just"/>
            <a:endParaRPr lang="en-GB" altLang="en-US" b="1" dirty="0"/>
          </a:p>
          <a:p>
            <a:pPr lvl="1" algn="just"/>
            <a:r>
              <a:rPr lang="en-GB" altLang="en-US" b="1" dirty="0"/>
              <a:t>The trading program can bring large economic benefits from cheaper and faster clean up.</a:t>
            </a:r>
            <a:endParaRPr lang="en-GB" altLang="en-US" dirty="0"/>
          </a:p>
          <a:p>
            <a:pPr lvl="1"/>
            <a:endParaRPr lang="en-GB" altLang="en-US" dirty="0"/>
          </a:p>
          <a:p>
            <a:endParaRPr lang="zh-CN" altLang="en-US" dirty="0"/>
          </a:p>
        </p:txBody>
      </p:sp>
    </p:spTree>
    <p:extLst>
      <p:ext uri="{BB962C8B-B14F-4D97-AF65-F5344CB8AC3E}">
        <p14:creationId xmlns:p14="http://schemas.microsoft.com/office/powerpoint/2010/main" val="72696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43594"/>
          </a:xfrm>
        </p:spPr>
        <p:txBody>
          <a:bodyPr>
            <a:noAutofit/>
          </a:bodyPr>
          <a:lstStyle/>
          <a:p>
            <a:r>
              <a:rPr lang="en-US" altLang="en-US" sz="2800" dirty="0"/>
              <a:t>Potential Cost Savings with Trading across Point and Nonpoint Sources</a:t>
            </a:r>
            <a:endParaRPr lang="zh-CN" altLang="en-US" sz="2800" dirty="0"/>
          </a:p>
        </p:txBody>
      </p:sp>
      <p:pic>
        <p:nvPicPr>
          <p:cNvPr id="3074" name="Picture 2" descr="K:\Manuscript for reviewer\Manuscript\Figures\Figure 18.3.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9236" y="1422067"/>
            <a:ext cx="8263830" cy="5005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7B08AB-4EF9-42D8-AA27-59122A6B4E5B}"/>
              </a:ext>
            </a:extLst>
          </p:cNvPr>
          <p:cNvSpPr txBox="1"/>
          <p:nvPr/>
        </p:nvSpPr>
        <p:spPr>
          <a:xfrm>
            <a:off x="5220072" y="3555296"/>
            <a:ext cx="3744416" cy="2308324"/>
          </a:xfrm>
          <a:prstGeom prst="rect">
            <a:avLst/>
          </a:prstGeom>
          <a:noFill/>
        </p:spPr>
        <p:txBody>
          <a:bodyPr wrap="square" rtlCol="0">
            <a:spAutoFit/>
          </a:bodyPr>
          <a:lstStyle/>
          <a:p>
            <a:r>
              <a:rPr lang="en-US" b="1" dirty="0"/>
              <a:t>Initial cleanup of PS of 50% at point d</a:t>
            </a:r>
          </a:p>
          <a:p>
            <a:r>
              <a:rPr lang="en-US" b="1" dirty="0"/>
              <a:t>No cleanup of NPS</a:t>
            </a:r>
          </a:p>
          <a:p>
            <a:endParaRPr lang="en-US" b="1" dirty="0"/>
          </a:p>
          <a:p>
            <a:r>
              <a:rPr lang="en-US" b="1" dirty="0"/>
              <a:t>Seek increase of 10%. Cheaper to cleanup NPS (</a:t>
            </a:r>
            <a:r>
              <a:rPr lang="en-US" b="1" dirty="0" err="1"/>
              <a:t>Oabc</a:t>
            </a:r>
            <a:r>
              <a:rPr lang="en-US" b="1" dirty="0"/>
              <a:t> &lt; </a:t>
            </a:r>
            <a:r>
              <a:rPr lang="en-US" b="1" dirty="0" err="1"/>
              <a:t>defg</a:t>
            </a:r>
            <a:r>
              <a:rPr lang="en-US" b="1" dirty="0"/>
              <a:t>)</a:t>
            </a:r>
          </a:p>
          <a:p>
            <a:endParaRPr lang="en-US" b="1" dirty="0"/>
          </a:p>
          <a:p>
            <a:r>
              <a:rPr lang="en-US" b="1" dirty="0"/>
              <a:t>May result in source trading until MCs are equalized. </a:t>
            </a:r>
          </a:p>
        </p:txBody>
      </p:sp>
    </p:spTree>
    <p:extLst>
      <p:ext uri="{BB962C8B-B14F-4D97-AF65-F5344CB8AC3E}">
        <p14:creationId xmlns:p14="http://schemas.microsoft.com/office/powerpoint/2010/main" val="274175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31626"/>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107504" y="1412776"/>
            <a:ext cx="8568952" cy="4351338"/>
          </a:xfrm>
        </p:spPr>
        <p:txBody>
          <a:bodyPr/>
          <a:lstStyle/>
          <a:p>
            <a:pPr marL="342900" lvl="1" indent="0" algn="just">
              <a:lnSpc>
                <a:spcPct val="100000"/>
              </a:lnSpc>
              <a:spcBef>
                <a:spcPts val="0"/>
              </a:spcBef>
              <a:buNone/>
            </a:pPr>
            <a:r>
              <a:rPr lang="en-US" altLang="en-US" b="1" dirty="0"/>
              <a:t>Water Quality, Watershed-Based Trading, and GIS</a:t>
            </a:r>
          </a:p>
          <a:p>
            <a:pPr marL="342900" lvl="1" indent="0" algn="just">
              <a:lnSpc>
                <a:spcPct val="100000"/>
              </a:lnSpc>
              <a:spcBef>
                <a:spcPts val="0"/>
              </a:spcBef>
              <a:buNone/>
            </a:pPr>
            <a:r>
              <a:rPr lang="en-US" altLang="en-US" b="1" dirty="0"/>
              <a:t> </a:t>
            </a:r>
          </a:p>
          <a:p>
            <a:pPr lvl="2" algn="just">
              <a:lnSpc>
                <a:spcPct val="100000"/>
              </a:lnSpc>
              <a:spcBef>
                <a:spcPts val="0"/>
              </a:spcBef>
            </a:pPr>
            <a:r>
              <a:rPr lang="en-US" altLang="en-US" b="1" dirty="0"/>
              <a:t>Land use change significantly affects watershed health. Agricultural and urban runoff into rivers, streams, and estuaries is the largest contributor to water pollution.</a:t>
            </a:r>
          </a:p>
          <a:p>
            <a:pPr lvl="2" algn="just">
              <a:lnSpc>
                <a:spcPct val="100000"/>
              </a:lnSpc>
              <a:spcBef>
                <a:spcPts val="0"/>
              </a:spcBef>
            </a:pPr>
            <a:endParaRPr lang="en-US" altLang="en-US" b="1" dirty="0"/>
          </a:p>
          <a:p>
            <a:pPr lvl="2" algn="just">
              <a:lnSpc>
                <a:spcPct val="100000"/>
              </a:lnSpc>
              <a:spcBef>
                <a:spcPts val="0"/>
              </a:spcBef>
            </a:pPr>
            <a:r>
              <a:rPr lang="en-US" altLang="en-US" b="1" dirty="0"/>
              <a:t>Digital land use maps can be used to examine the relationship between land use and water quality.</a:t>
            </a:r>
            <a:endParaRPr lang="en-GB" altLang="en-US" b="1" dirty="0"/>
          </a:p>
          <a:p>
            <a:endParaRPr lang="zh-CN" altLang="en-US" dirty="0"/>
          </a:p>
        </p:txBody>
      </p:sp>
    </p:spTree>
    <p:extLst>
      <p:ext uri="{BB962C8B-B14F-4D97-AF65-F5344CB8AC3E}">
        <p14:creationId xmlns:p14="http://schemas.microsoft.com/office/powerpoint/2010/main" val="3888142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37608"/>
            <a:ext cx="7886700" cy="599104"/>
          </a:xfrm>
        </p:spPr>
        <p:txBody>
          <a:bodyPr>
            <a:normAutofit/>
          </a:bodyPr>
          <a:lstStyle/>
          <a:p>
            <a:r>
              <a:rPr lang="en-US" altLang="en-US" sz="3200" dirty="0"/>
              <a:t>Efficiency and Cost-Effectiveness</a:t>
            </a:r>
            <a:endParaRPr lang="zh-CN" altLang="en-US" sz="3200" dirty="0"/>
          </a:p>
        </p:txBody>
      </p:sp>
      <p:sp>
        <p:nvSpPr>
          <p:cNvPr id="3" name="内容占位符 2"/>
          <p:cNvSpPr>
            <a:spLocks noGrp="1"/>
          </p:cNvSpPr>
          <p:nvPr>
            <p:ph idx="1"/>
          </p:nvPr>
        </p:nvSpPr>
        <p:spPr>
          <a:xfrm>
            <a:off x="275894" y="1030360"/>
            <a:ext cx="8376188" cy="2003363"/>
          </a:xfrm>
        </p:spPr>
        <p:txBody>
          <a:bodyPr>
            <a:normAutofit fontScale="55000" lnSpcReduction="20000"/>
          </a:bodyPr>
          <a:lstStyle/>
          <a:p>
            <a:pPr algn="just"/>
            <a:r>
              <a:rPr lang="en-US" altLang="en-US" sz="3800" b="1" dirty="0"/>
              <a:t>Atmospheric Deposition of Pollution</a:t>
            </a:r>
          </a:p>
          <a:p>
            <a:pPr algn="just"/>
            <a:endParaRPr lang="en-US" altLang="en-US" sz="3800" b="1" dirty="0"/>
          </a:p>
          <a:p>
            <a:pPr lvl="1" algn="just"/>
            <a:r>
              <a:rPr lang="en-US" altLang="en-US" sz="3800" b="1" dirty="0"/>
              <a:t>Wet deposition refers to pollutants that travel to the ground with rainfall.</a:t>
            </a:r>
          </a:p>
          <a:p>
            <a:pPr lvl="1" algn="just"/>
            <a:endParaRPr lang="en-US" altLang="en-US" sz="3800" b="1" dirty="0"/>
          </a:p>
          <a:p>
            <a:pPr lvl="1" algn="just"/>
            <a:r>
              <a:rPr lang="en-US" altLang="en-US" sz="3800" b="1" dirty="0"/>
              <a:t>Dry deposition occurs when pollutants become too heavy and fall to the ground.</a:t>
            </a:r>
          </a:p>
          <a:p>
            <a:endParaRPr lang="zh-CN" altLang="en-US" dirty="0"/>
          </a:p>
        </p:txBody>
      </p:sp>
      <p:sp>
        <p:nvSpPr>
          <p:cNvPr id="4" name="Rectangle 3">
            <a:extLst>
              <a:ext uri="{FF2B5EF4-FFF2-40B4-BE49-F238E27FC236}">
                <a16:creationId xmlns:a16="http://schemas.microsoft.com/office/drawing/2014/main" id="{7EAC84FE-B91C-4479-BABE-B819A6F8B622}"/>
              </a:ext>
            </a:extLst>
          </p:cNvPr>
          <p:cNvSpPr/>
          <p:nvPr/>
        </p:nvSpPr>
        <p:spPr>
          <a:xfrm>
            <a:off x="467544" y="6211669"/>
            <a:ext cx="9001000" cy="646331"/>
          </a:xfrm>
          <a:prstGeom prst="rect">
            <a:avLst/>
          </a:prstGeom>
        </p:spPr>
        <p:txBody>
          <a:bodyPr wrap="square">
            <a:spAutoFit/>
          </a:bodyPr>
          <a:lstStyle/>
          <a:p>
            <a:r>
              <a:rPr lang="en-US" dirty="0">
                <a:hlinkClick r:id="rId2"/>
              </a:rPr>
              <a:t>https://www.srs.fs.usda.gov/airqualityportal/critical_loads/atmospheric_deposition.php</a:t>
            </a:r>
            <a:endParaRPr lang="en-US" dirty="0"/>
          </a:p>
          <a:p>
            <a:endParaRPr lang="en-US" dirty="0"/>
          </a:p>
        </p:txBody>
      </p:sp>
      <p:pic>
        <p:nvPicPr>
          <p:cNvPr id="5" name="Picture 4">
            <a:extLst>
              <a:ext uri="{FF2B5EF4-FFF2-40B4-BE49-F238E27FC236}">
                <a16:creationId xmlns:a16="http://schemas.microsoft.com/office/drawing/2014/main" id="{1A09ADB1-A7FC-43AF-8D50-FB41847C99A3}"/>
              </a:ext>
            </a:extLst>
          </p:cNvPr>
          <p:cNvPicPr>
            <a:picLocks noChangeAspect="1"/>
          </p:cNvPicPr>
          <p:nvPr/>
        </p:nvPicPr>
        <p:blipFill>
          <a:blip r:embed="rId3"/>
          <a:stretch>
            <a:fillRect/>
          </a:stretch>
        </p:blipFill>
        <p:spPr>
          <a:xfrm>
            <a:off x="683568" y="3147890"/>
            <a:ext cx="7560840" cy="3063779"/>
          </a:xfrm>
          <a:prstGeom prst="rect">
            <a:avLst/>
          </a:prstGeom>
        </p:spPr>
      </p:pic>
    </p:spTree>
    <p:extLst>
      <p:ext uri="{BB962C8B-B14F-4D97-AF65-F5344CB8AC3E}">
        <p14:creationId xmlns:p14="http://schemas.microsoft.com/office/powerpoint/2010/main" val="311840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sz="3200" dirty="0"/>
              <a:t>Efficiency and Cost-Effectiveness</a:t>
            </a:r>
            <a:endParaRPr lang="zh-CN" altLang="en-US" sz="3200" dirty="0"/>
          </a:p>
        </p:txBody>
      </p:sp>
      <p:sp>
        <p:nvSpPr>
          <p:cNvPr id="3" name="内容占位符 2"/>
          <p:cNvSpPr>
            <a:spLocks noGrp="1"/>
          </p:cNvSpPr>
          <p:nvPr>
            <p:ph idx="1"/>
          </p:nvPr>
        </p:nvSpPr>
        <p:spPr>
          <a:xfrm>
            <a:off x="395536" y="1556792"/>
            <a:ext cx="8280920" cy="4351338"/>
          </a:xfrm>
        </p:spPr>
        <p:txBody>
          <a:bodyPr>
            <a:normAutofit lnSpcReduction="10000"/>
          </a:bodyPr>
          <a:lstStyle/>
          <a:p>
            <a:pPr algn="just">
              <a:lnSpc>
                <a:spcPct val="100000"/>
              </a:lnSpc>
              <a:spcBef>
                <a:spcPts val="0"/>
              </a:spcBef>
            </a:pPr>
            <a:r>
              <a:rPr lang="en-US" altLang="en-US" b="1" dirty="0"/>
              <a:t>The European Experience</a:t>
            </a:r>
          </a:p>
          <a:p>
            <a:pPr algn="just">
              <a:lnSpc>
                <a:spcPct val="100000"/>
              </a:lnSpc>
              <a:spcBef>
                <a:spcPts val="0"/>
              </a:spcBef>
            </a:pPr>
            <a:endParaRPr lang="en-US" altLang="en-US" b="1" dirty="0"/>
          </a:p>
          <a:p>
            <a:pPr lvl="1" algn="just">
              <a:lnSpc>
                <a:spcPct val="100000"/>
              </a:lnSpc>
              <a:spcBef>
                <a:spcPts val="0"/>
              </a:spcBef>
            </a:pPr>
            <a:r>
              <a:rPr lang="en-US" altLang="en-US" b="1" dirty="0"/>
              <a:t>In Europe, economic incentives such as effluent charges play a much larger role. </a:t>
            </a:r>
          </a:p>
          <a:p>
            <a:pPr lvl="1" algn="just">
              <a:lnSpc>
                <a:spcPct val="100000"/>
              </a:lnSpc>
              <a:spcBef>
                <a:spcPts val="0"/>
              </a:spcBef>
            </a:pPr>
            <a:endParaRPr lang="en-US" altLang="en-US" b="1" dirty="0"/>
          </a:p>
          <a:p>
            <a:pPr algn="just">
              <a:lnSpc>
                <a:spcPct val="100000"/>
              </a:lnSpc>
              <a:spcBef>
                <a:spcPts val="0"/>
              </a:spcBef>
            </a:pPr>
            <a:r>
              <a:rPr lang="en-US" altLang="en-US" b="1" dirty="0"/>
              <a:t>Developing Country Experience</a:t>
            </a:r>
          </a:p>
          <a:p>
            <a:pPr algn="just">
              <a:lnSpc>
                <a:spcPct val="100000"/>
              </a:lnSpc>
              <a:spcBef>
                <a:spcPts val="0"/>
              </a:spcBef>
            </a:pPr>
            <a:endParaRPr lang="en-US" altLang="en-US" b="1" dirty="0"/>
          </a:p>
          <a:p>
            <a:pPr lvl="1" algn="just">
              <a:lnSpc>
                <a:spcPct val="100000"/>
              </a:lnSpc>
              <a:spcBef>
                <a:spcPts val="0"/>
              </a:spcBef>
            </a:pPr>
            <a:r>
              <a:rPr lang="en-US" altLang="en-US" b="1" dirty="0"/>
              <a:t>Noncompliance and lack of infrastructure has hampered many water pollution control programs.</a:t>
            </a:r>
          </a:p>
          <a:p>
            <a:pPr lvl="1" algn="just">
              <a:lnSpc>
                <a:spcPct val="100000"/>
              </a:lnSpc>
              <a:spcBef>
                <a:spcPts val="0"/>
              </a:spcBef>
            </a:pPr>
            <a:endParaRPr lang="en-US" altLang="en-US" b="1" dirty="0"/>
          </a:p>
          <a:p>
            <a:pPr lvl="1" algn="just">
              <a:lnSpc>
                <a:spcPct val="100000"/>
              </a:lnSpc>
              <a:spcBef>
                <a:spcPts val="0"/>
              </a:spcBef>
            </a:pPr>
            <a:r>
              <a:rPr lang="en-US" altLang="en-US" b="1" dirty="0"/>
              <a:t>Water pollution is complicated by poverty.</a:t>
            </a:r>
          </a:p>
          <a:p>
            <a:endParaRPr lang="zh-CN" altLang="en-US" dirty="0"/>
          </a:p>
        </p:txBody>
      </p:sp>
    </p:spTree>
    <p:extLst>
      <p:ext uri="{BB962C8B-B14F-4D97-AF65-F5344CB8AC3E}">
        <p14:creationId xmlns:p14="http://schemas.microsoft.com/office/powerpoint/2010/main" val="415622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0737B7-D759-497A-A3B4-591F232611DE}"/>
              </a:ext>
            </a:extLst>
          </p:cNvPr>
          <p:cNvSpPr/>
          <p:nvPr/>
        </p:nvSpPr>
        <p:spPr>
          <a:xfrm>
            <a:off x="323528" y="860562"/>
            <a:ext cx="8335838" cy="6186309"/>
          </a:xfrm>
          <a:prstGeom prst="rect">
            <a:avLst/>
          </a:prstGeom>
        </p:spPr>
        <p:txBody>
          <a:bodyPr wrap="square">
            <a:spAutoFit/>
          </a:bodyPr>
          <a:lstStyle/>
          <a:p>
            <a:pPr algn="just"/>
            <a:r>
              <a:rPr lang="en-US" b="1" dirty="0">
                <a:latin typeface="Bookman Old Style" panose="02050604050505020204" pitchFamily="18" charset="0"/>
              </a:rPr>
              <a:t>Water sources have been treated as common property. Thus, they have been used as a cheap place to dump municipal sewage and industrial waste.</a:t>
            </a: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b="1" dirty="0">
              <a:latin typeface="Bookman Old Style" panose="02050604050505020204" pitchFamily="18" charset="0"/>
            </a:endParaRPr>
          </a:p>
          <a:p>
            <a:pPr algn="just"/>
            <a:endParaRPr lang="en-US" b="1" dirty="0">
              <a:latin typeface="Bookman Old Style" panose="02050604050505020204" pitchFamily="18" charset="0"/>
            </a:endParaRPr>
          </a:p>
          <a:p>
            <a:pPr algn="just"/>
            <a:endParaRPr lang="en-US" b="1" dirty="0">
              <a:latin typeface="Bookman Old Style" panose="02050604050505020204" pitchFamily="18" charset="0"/>
            </a:endParaRPr>
          </a:p>
          <a:p>
            <a:pPr algn="just"/>
            <a:r>
              <a:rPr lang="en-US" b="1" dirty="0">
                <a:latin typeface="Bookman Old Style" panose="02050604050505020204" pitchFamily="18" charset="0"/>
              </a:rPr>
              <a:t>Groundwater and surface water require different water policies</a:t>
            </a:r>
            <a:r>
              <a:rPr lang="en-US" sz="2400" b="1" dirty="0">
                <a:latin typeface="Bookman Old Style" panose="02050604050505020204" pitchFamily="18" charset="0"/>
              </a:rPr>
              <a:t>. </a:t>
            </a:r>
          </a:p>
          <a:p>
            <a:endParaRPr lang="en-US" sz="2400" dirty="0">
              <a:latin typeface="Bookman Old Style" panose="02050604050505020204" pitchFamily="18" charset="0"/>
            </a:endParaRPr>
          </a:p>
        </p:txBody>
      </p:sp>
      <p:sp>
        <p:nvSpPr>
          <p:cNvPr id="7" name="标题 1">
            <a:extLst>
              <a:ext uri="{FF2B5EF4-FFF2-40B4-BE49-F238E27FC236}">
                <a16:creationId xmlns:a16="http://schemas.microsoft.com/office/drawing/2014/main" id="{29006BC1-189E-428D-A923-5AB834462216}"/>
              </a:ext>
            </a:extLst>
          </p:cNvPr>
          <p:cNvSpPr>
            <a:spLocks noGrp="1"/>
          </p:cNvSpPr>
          <p:nvPr>
            <p:ph type="title"/>
          </p:nvPr>
        </p:nvSpPr>
        <p:spPr>
          <a:xfrm>
            <a:off x="628650" y="365127"/>
            <a:ext cx="7886700" cy="471585"/>
          </a:xfrm>
        </p:spPr>
        <p:txBody>
          <a:bodyPr>
            <a:normAutofit fontScale="90000"/>
          </a:bodyPr>
          <a:lstStyle/>
          <a:p>
            <a:r>
              <a:rPr lang="en-US" altLang="en-US" sz="3200" b="1" dirty="0"/>
              <a:t>Nature of Water Pollution Problems </a:t>
            </a:r>
            <a:endParaRPr lang="zh-CN" altLang="en-US" sz="3200" b="1" dirty="0"/>
          </a:p>
        </p:txBody>
      </p:sp>
      <p:pic>
        <p:nvPicPr>
          <p:cNvPr id="9" name="Picture 8">
            <a:extLst>
              <a:ext uri="{FF2B5EF4-FFF2-40B4-BE49-F238E27FC236}">
                <a16:creationId xmlns:a16="http://schemas.microsoft.com/office/drawing/2014/main" id="{2A19B6B6-0A28-4824-8B98-6CF406CFB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44824"/>
            <a:ext cx="8352928" cy="4392488"/>
          </a:xfrm>
          <a:prstGeom prst="rect">
            <a:avLst/>
          </a:prstGeom>
        </p:spPr>
      </p:pic>
    </p:spTree>
    <p:extLst>
      <p:ext uri="{BB962C8B-B14F-4D97-AF65-F5344CB8AC3E}">
        <p14:creationId xmlns:p14="http://schemas.microsoft.com/office/powerpoint/2010/main" val="428341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8"/>
            <a:ext cx="7886700" cy="399577"/>
          </a:xfrm>
        </p:spPr>
        <p:txBody>
          <a:bodyPr>
            <a:normAutofit fontScale="90000"/>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395536" y="1412776"/>
            <a:ext cx="8352928" cy="4351338"/>
          </a:xfrm>
        </p:spPr>
        <p:txBody>
          <a:bodyPr/>
          <a:lstStyle/>
          <a:p>
            <a:pPr marL="0" indent="0" algn="just">
              <a:buNone/>
            </a:pPr>
            <a:r>
              <a:rPr lang="en-US" altLang="en-US" b="1" dirty="0"/>
              <a:t>Oil Spills—Tankers and Off-shore Drilling</a:t>
            </a:r>
          </a:p>
          <a:p>
            <a:pPr algn="just"/>
            <a:endParaRPr lang="en-US" altLang="en-US" b="1" dirty="0"/>
          </a:p>
          <a:p>
            <a:pPr lvl="1" algn="just"/>
            <a:r>
              <a:rPr lang="en-US" altLang="en-US" b="1" dirty="0"/>
              <a:t>Legal solutions have very high administrative costs and take enormous amounts of time.</a:t>
            </a:r>
          </a:p>
          <a:p>
            <a:pPr lvl="1" algn="just"/>
            <a:endParaRPr lang="en-US" altLang="en-US" b="1" u="sng" dirty="0"/>
          </a:p>
          <a:p>
            <a:pPr lvl="1" algn="just"/>
            <a:r>
              <a:rPr lang="en-US" altLang="en-US" b="1" dirty="0"/>
              <a:t>Vessel owners will choose the level of precaution that equates the marginal cost of additional precaution with the marginal expected penalty</a:t>
            </a:r>
            <a:endParaRPr lang="zh-CN" altLang="en-US" dirty="0"/>
          </a:p>
        </p:txBody>
      </p:sp>
    </p:spTree>
    <p:extLst>
      <p:ext uri="{BB962C8B-B14F-4D97-AF65-F5344CB8AC3E}">
        <p14:creationId xmlns:p14="http://schemas.microsoft.com/office/powerpoint/2010/main" val="2630658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10"/>
          </a:xfrm>
        </p:spPr>
        <p:txBody>
          <a:bodyPr>
            <a:normAutofit/>
          </a:bodyPr>
          <a:lstStyle/>
          <a:p>
            <a:r>
              <a:rPr lang="en-US" altLang="en-US" sz="3200" dirty="0"/>
              <a:t>Oil Spill Liability </a:t>
            </a:r>
            <a:endParaRPr lang="zh-CN" altLang="en-US" sz="3200" dirty="0"/>
          </a:p>
        </p:txBody>
      </p:sp>
      <p:pic>
        <p:nvPicPr>
          <p:cNvPr id="4098" name="Picture 2" descr="K:\Manuscript for reviewer\Manuscript\Figures\Figure 18.4.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820891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90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1143000"/>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323528" y="1403648"/>
            <a:ext cx="8496944" cy="4833664"/>
          </a:xfrm>
        </p:spPr>
        <p:txBody>
          <a:bodyPr>
            <a:normAutofit fontScale="92500" lnSpcReduction="10000"/>
          </a:bodyPr>
          <a:lstStyle/>
          <a:p>
            <a:pPr marL="0" indent="0" algn="just">
              <a:lnSpc>
                <a:spcPct val="100000"/>
              </a:lnSpc>
              <a:spcBef>
                <a:spcPts val="0"/>
              </a:spcBef>
              <a:buNone/>
            </a:pPr>
            <a:r>
              <a:rPr lang="en-US" altLang="en-US" b="1" dirty="0"/>
              <a:t>An Overall Assessment</a:t>
            </a:r>
          </a:p>
          <a:p>
            <a:pPr marL="0" indent="0" algn="just">
              <a:lnSpc>
                <a:spcPct val="100000"/>
              </a:lnSpc>
              <a:spcBef>
                <a:spcPts val="0"/>
              </a:spcBef>
              <a:buNone/>
            </a:pPr>
            <a:endParaRPr lang="en-US" altLang="en-US" sz="3600" b="1" dirty="0"/>
          </a:p>
          <a:p>
            <a:pPr lvl="1" algn="just">
              <a:lnSpc>
                <a:spcPct val="100000"/>
              </a:lnSpc>
              <a:spcBef>
                <a:spcPts val="0"/>
              </a:spcBef>
            </a:pPr>
            <a:r>
              <a:rPr lang="en-US" altLang="en-US" b="1" dirty="0"/>
              <a:t>The use of cost-effective policies would reduce costs substantially while not affecting the benefits. </a:t>
            </a:r>
          </a:p>
          <a:p>
            <a:pPr lvl="1" algn="just">
              <a:lnSpc>
                <a:spcPct val="100000"/>
              </a:lnSpc>
              <a:spcBef>
                <a:spcPts val="0"/>
              </a:spcBef>
            </a:pPr>
            <a:endParaRPr lang="en-US" altLang="en-US" b="1" dirty="0"/>
          </a:p>
          <a:p>
            <a:pPr lvl="1" algn="just">
              <a:lnSpc>
                <a:spcPct val="100000"/>
              </a:lnSpc>
              <a:spcBef>
                <a:spcPts val="0"/>
              </a:spcBef>
            </a:pPr>
            <a:r>
              <a:rPr lang="en-US" altLang="en-US" b="1" dirty="0"/>
              <a:t>Economic incentives would also facilitate change better than technology-based standards that are rigid. </a:t>
            </a:r>
          </a:p>
          <a:p>
            <a:pPr lvl="1" algn="just">
              <a:lnSpc>
                <a:spcPct val="100000"/>
              </a:lnSpc>
              <a:spcBef>
                <a:spcPts val="0"/>
              </a:spcBef>
            </a:pPr>
            <a:endParaRPr lang="en-US" altLang="en-US" b="1" dirty="0"/>
          </a:p>
          <a:p>
            <a:pPr lvl="1" algn="just">
              <a:lnSpc>
                <a:spcPct val="100000"/>
              </a:lnSpc>
              <a:spcBef>
                <a:spcPts val="0"/>
              </a:spcBef>
            </a:pPr>
            <a:r>
              <a:rPr lang="en-US" altLang="en-US" b="1" dirty="0"/>
              <a:t>The possibilities of using marketable permits for water pollution control are being explored for many bodies of water in the U.S. </a:t>
            </a:r>
          </a:p>
          <a:p>
            <a:pPr lvl="1" algn="just">
              <a:lnSpc>
                <a:spcPct val="100000"/>
              </a:lnSpc>
              <a:spcBef>
                <a:spcPts val="0"/>
              </a:spcBef>
            </a:pPr>
            <a:endParaRPr lang="en-US" altLang="en-US" b="1" dirty="0"/>
          </a:p>
          <a:p>
            <a:pPr lvl="1" algn="just">
              <a:lnSpc>
                <a:spcPct val="100000"/>
              </a:lnSpc>
              <a:spcBef>
                <a:spcPts val="0"/>
              </a:spcBef>
            </a:pPr>
            <a:r>
              <a:rPr lang="en-US" altLang="en-US" b="1" dirty="0"/>
              <a:t>Economic incentives put pressure on sources to find better ways to control pollution. </a:t>
            </a:r>
          </a:p>
          <a:p>
            <a:pPr algn="just"/>
            <a:endParaRPr lang="zh-CN" altLang="en-US" dirty="0"/>
          </a:p>
        </p:txBody>
      </p:sp>
    </p:spTree>
    <p:extLst>
      <p:ext uri="{BB962C8B-B14F-4D97-AF65-F5344CB8AC3E}">
        <p14:creationId xmlns:p14="http://schemas.microsoft.com/office/powerpoint/2010/main" val="151921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471586"/>
          </a:xfrm>
        </p:spPr>
        <p:txBody>
          <a:bodyPr>
            <a:normAutofit fontScale="90000"/>
          </a:bodyPr>
          <a:lstStyle/>
          <a:p>
            <a:r>
              <a:rPr lang="en-US" altLang="en-US" sz="3200" dirty="0"/>
              <a:t>Nature of Water Pollution Problems </a:t>
            </a:r>
            <a:endParaRPr lang="zh-CN" altLang="en-US" sz="3200" dirty="0"/>
          </a:p>
        </p:txBody>
      </p:sp>
      <p:sp>
        <p:nvSpPr>
          <p:cNvPr id="3" name="内容占位符 2"/>
          <p:cNvSpPr>
            <a:spLocks noGrp="1"/>
          </p:cNvSpPr>
          <p:nvPr>
            <p:ph idx="1"/>
          </p:nvPr>
        </p:nvSpPr>
        <p:spPr>
          <a:xfrm>
            <a:off x="323528" y="1124743"/>
            <a:ext cx="8496944" cy="5368129"/>
          </a:xfrm>
        </p:spPr>
        <p:txBody>
          <a:bodyPr>
            <a:normAutofit fontScale="92500" lnSpcReduction="20000"/>
          </a:bodyPr>
          <a:lstStyle/>
          <a:p>
            <a:pPr algn="just">
              <a:lnSpc>
                <a:spcPct val="110000"/>
              </a:lnSpc>
              <a:spcBef>
                <a:spcPts val="0"/>
              </a:spcBef>
            </a:pPr>
            <a:r>
              <a:rPr lang="en-US" altLang="en-US" b="1" dirty="0"/>
              <a:t>Sources of Contamination</a:t>
            </a:r>
          </a:p>
          <a:p>
            <a:pPr algn="just">
              <a:lnSpc>
                <a:spcPct val="110000"/>
              </a:lnSpc>
              <a:spcBef>
                <a:spcPts val="0"/>
              </a:spcBef>
            </a:pPr>
            <a:endParaRPr lang="en-US" altLang="en-US" b="1" dirty="0"/>
          </a:p>
          <a:p>
            <a:pPr lvl="1" algn="just">
              <a:lnSpc>
                <a:spcPct val="110000"/>
              </a:lnSpc>
              <a:spcBef>
                <a:spcPts val="0"/>
              </a:spcBef>
            </a:pPr>
            <a:r>
              <a:rPr lang="en-US" altLang="en-US" b="1" dirty="0">
                <a:solidFill>
                  <a:srgbClr val="2B11EF"/>
                </a:solidFill>
              </a:rPr>
              <a:t>Point source pollution </a:t>
            </a:r>
            <a:r>
              <a:rPr lang="en-US" altLang="en-US" b="1" dirty="0"/>
              <a:t>is discharged into surface water at a specific location through a drainage pipe or ditch.</a:t>
            </a:r>
          </a:p>
          <a:p>
            <a:pPr lvl="1" algn="just">
              <a:lnSpc>
                <a:spcPct val="110000"/>
              </a:lnSpc>
              <a:spcBef>
                <a:spcPts val="0"/>
              </a:spcBef>
            </a:pPr>
            <a:endParaRPr lang="en-US" altLang="en-US" b="1" dirty="0"/>
          </a:p>
          <a:p>
            <a:pPr lvl="2" algn="just">
              <a:lnSpc>
                <a:spcPct val="110000"/>
              </a:lnSpc>
              <a:spcBef>
                <a:spcPts val="0"/>
              </a:spcBef>
            </a:pPr>
            <a:r>
              <a:rPr lang="en-US" altLang="en-US" b="1" dirty="0"/>
              <a:t>The primary point sources are industries and municipalities. Point sources are relatively easy to monitor and predict.</a:t>
            </a:r>
          </a:p>
          <a:p>
            <a:pPr lvl="2" algn="just">
              <a:lnSpc>
                <a:spcPct val="110000"/>
              </a:lnSpc>
              <a:spcBef>
                <a:spcPts val="0"/>
              </a:spcBef>
            </a:pPr>
            <a:endParaRPr lang="en-US" altLang="en-US" b="1" dirty="0"/>
          </a:p>
          <a:p>
            <a:pPr lvl="1" algn="just">
              <a:lnSpc>
                <a:spcPct val="110000"/>
              </a:lnSpc>
              <a:spcBef>
                <a:spcPts val="0"/>
              </a:spcBef>
            </a:pPr>
            <a:r>
              <a:rPr lang="en-US" altLang="en-US" b="1" dirty="0">
                <a:solidFill>
                  <a:srgbClr val="2B11EF"/>
                </a:solidFill>
              </a:rPr>
              <a:t>Nonpoint source pollution </a:t>
            </a:r>
            <a:r>
              <a:rPr lang="en-US" altLang="en-US" b="1" dirty="0"/>
              <a:t>is runoff that comes from a variety of sources and includes agricultural and urban runoff. </a:t>
            </a:r>
          </a:p>
          <a:p>
            <a:pPr lvl="1" algn="just">
              <a:lnSpc>
                <a:spcPct val="110000"/>
              </a:lnSpc>
              <a:spcBef>
                <a:spcPts val="0"/>
              </a:spcBef>
            </a:pPr>
            <a:endParaRPr lang="en-US" altLang="en-US" b="1" dirty="0"/>
          </a:p>
          <a:p>
            <a:pPr lvl="2" algn="just">
              <a:lnSpc>
                <a:spcPct val="110000"/>
              </a:lnSpc>
              <a:spcBef>
                <a:spcPts val="0"/>
              </a:spcBef>
            </a:pPr>
            <a:r>
              <a:rPr lang="en-US" altLang="en-US" b="1" dirty="0"/>
              <a:t>Nonpoint sources are much more difficult to control due to the unpredictability and uncertainty associated with the exact source. </a:t>
            </a:r>
          </a:p>
          <a:p>
            <a:endParaRPr lang="zh-CN" altLang="en-US" dirty="0"/>
          </a:p>
        </p:txBody>
      </p:sp>
    </p:spTree>
    <p:extLst>
      <p:ext uri="{BB962C8B-B14F-4D97-AF65-F5344CB8AC3E}">
        <p14:creationId xmlns:p14="http://schemas.microsoft.com/office/powerpoint/2010/main" val="111192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8"/>
            <a:ext cx="7886700" cy="759618"/>
          </a:xfrm>
        </p:spPr>
        <p:txBody>
          <a:bodyPr>
            <a:normAutofit/>
          </a:bodyPr>
          <a:lstStyle/>
          <a:p>
            <a:r>
              <a:rPr lang="en-US" altLang="en-US" sz="3200" dirty="0"/>
              <a:t>Nature of Water Pollution Problems </a:t>
            </a:r>
            <a:endParaRPr lang="zh-CN" altLang="en-US" sz="3200" dirty="0"/>
          </a:p>
        </p:txBody>
      </p:sp>
      <p:sp>
        <p:nvSpPr>
          <p:cNvPr id="3" name="内容占位符 2"/>
          <p:cNvSpPr>
            <a:spLocks noGrp="1"/>
          </p:cNvSpPr>
          <p:nvPr>
            <p:ph idx="1"/>
          </p:nvPr>
        </p:nvSpPr>
        <p:spPr>
          <a:xfrm>
            <a:off x="107504" y="1196752"/>
            <a:ext cx="8424936" cy="5127997"/>
          </a:xfrm>
        </p:spPr>
        <p:txBody>
          <a:bodyPr>
            <a:normAutofit fontScale="92500" lnSpcReduction="10000"/>
          </a:bodyPr>
          <a:lstStyle/>
          <a:p>
            <a:pPr lvl="1" algn="just">
              <a:lnSpc>
                <a:spcPct val="110000"/>
              </a:lnSpc>
              <a:spcBef>
                <a:spcPts val="0"/>
              </a:spcBef>
            </a:pPr>
            <a:r>
              <a:rPr lang="en-US" altLang="en-US" b="1" dirty="0">
                <a:solidFill>
                  <a:srgbClr val="2B11EF"/>
                </a:solidFill>
              </a:rPr>
              <a:t>Rivers and lakes</a:t>
            </a:r>
            <a:r>
              <a:rPr lang="en-US" altLang="en-US" b="1" dirty="0"/>
              <a:t>: The primary point sources are industries and municipalities. The primary nonpoint sources involve agricultural activity of different forms.</a:t>
            </a:r>
          </a:p>
          <a:p>
            <a:pPr lvl="2" algn="just">
              <a:lnSpc>
                <a:spcPct val="110000"/>
              </a:lnSpc>
              <a:spcBef>
                <a:spcPts val="0"/>
              </a:spcBef>
            </a:pPr>
            <a:r>
              <a:rPr lang="en-US" altLang="en-US" b="1" dirty="0"/>
              <a:t>The contamination of groundwater usually comes from the migration of harmful substances.</a:t>
            </a:r>
          </a:p>
          <a:p>
            <a:pPr lvl="2" algn="just">
              <a:lnSpc>
                <a:spcPct val="110000"/>
              </a:lnSpc>
              <a:spcBef>
                <a:spcPts val="0"/>
              </a:spcBef>
            </a:pPr>
            <a:endParaRPr lang="en-US" altLang="en-US" b="1" dirty="0"/>
          </a:p>
          <a:p>
            <a:pPr lvl="1" algn="just">
              <a:lnSpc>
                <a:spcPct val="110000"/>
              </a:lnSpc>
              <a:spcBef>
                <a:spcPts val="0"/>
              </a:spcBef>
            </a:pPr>
            <a:r>
              <a:rPr lang="en-US" altLang="en-US" b="1" dirty="0">
                <a:solidFill>
                  <a:srgbClr val="2B11EF"/>
                </a:solidFill>
              </a:rPr>
              <a:t>Ocean Pollution</a:t>
            </a:r>
            <a:r>
              <a:rPr lang="en-US" altLang="en-US" b="1" dirty="0"/>
              <a:t>: The primary sources of ocean pollution are oil spills and ocean dumping. </a:t>
            </a:r>
          </a:p>
          <a:p>
            <a:pPr lvl="2" algn="just">
              <a:lnSpc>
                <a:spcPct val="110000"/>
              </a:lnSpc>
              <a:spcBef>
                <a:spcPts val="0"/>
              </a:spcBef>
            </a:pPr>
            <a:r>
              <a:rPr lang="en-US" altLang="en-US" b="1" dirty="0"/>
              <a:t>Though not uncommon, oil spills have decreased since 1970.</a:t>
            </a:r>
          </a:p>
          <a:p>
            <a:pPr lvl="2" algn="just">
              <a:lnSpc>
                <a:spcPct val="110000"/>
              </a:lnSpc>
              <a:spcBef>
                <a:spcPts val="0"/>
              </a:spcBef>
            </a:pPr>
            <a:r>
              <a:rPr lang="en-US" altLang="en-US" b="1" dirty="0"/>
              <a:t>Dumped materials include sewage and sewage sludge, unwanted chemicals, trace materials, and radioactive materials</a:t>
            </a:r>
          </a:p>
          <a:p>
            <a:endParaRPr lang="zh-CN" altLang="en-US" dirty="0"/>
          </a:p>
        </p:txBody>
      </p:sp>
    </p:spTree>
    <p:extLst>
      <p:ext uri="{BB962C8B-B14F-4D97-AF65-F5344CB8AC3E}">
        <p14:creationId xmlns:p14="http://schemas.microsoft.com/office/powerpoint/2010/main" val="166400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3E68D3-15E7-B3DE-BA07-B050F5665E06}"/>
              </a:ext>
            </a:extLst>
          </p:cNvPr>
          <p:cNvPicPr>
            <a:picLocks noChangeAspect="1"/>
          </p:cNvPicPr>
          <p:nvPr/>
        </p:nvPicPr>
        <p:blipFill>
          <a:blip r:embed="rId2"/>
          <a:stretch>
            <a:fillRect/>
          </a:stretch>
        </p:blipFill>
        <p:spPr>
          <a:xfrm>
            <a:off x="395536" y="953058"/>
            <a:ext cx="8352928" cy="5643314"/>
          </a:xfrm>
          <a:prstGeom prst="rect">
            <a:avLst/>
          </a:prstGeom>
        </p:spPr>
      </p:pic>
      <p:sp>
        <p:nvSpPr>
          <p:cNvPr id="5" name="TextBox 4">
            <a:extLst>
              <a:ext uri="{FF2B5EF4-FFF2-40B4-BE49-F238E27FC236}">
                <a16:creationId xmlns:a16="http://schemas.microsoft.com/office/drawing/2014/main" id="{3562D35C-33C4-0816-F6D4-A42BA5D3DF28}"/>
              </a:ext>
            </a:extLst>
          </p:cNvPr>
          <p:cNvSpPr txBox="1"/>
          <p:nvPr/>
        </p:nvSpPr>
        <p:spPr>
          <a:xfrm>
            <a:off x="251520" y="352223"/>
            <a:ext cx="8352928" cy="584775"/>
          </a:xfrm>
          <a:prstGeom prst="rect">
            <a:avLst/>
          </a:prstGeom>
          <a:noFill/>
        </p:spPr>
        <p:txBody>
          <a:bodyPr wrap="square">
            <a:spAutoFit/>
          </a:bodyPr>
          <a:lstStyle/>
          <a:p>
            <a:pPr algn="ctr"/>
            <a:r>
              <a:rPr lang="en-GB" sz="1600" b="1" dirty="0">
                <a:solidFill>
                  <a:srgbClr val="00B0F0"/>
                </a:solidFill>
                <a:latin typeface="Bookman Old Style" panose="02050604050505020204" pitchFamily="18" charset="0"/>
                <a:ea typeface="+mj-ea"/>
                <a:cs typeface="+mj-cs"/>
              </a:rPr>
              <a:t>Number of medium (7-700 tonnes) and large (&gt;700 tonnes) tanker spills, 1970-2025</a:t>
            </a:r>
            <a:endParaRPr lang="en-US" sz="1600" b="1" dirty="0">
              <a:solidFill>
                <a:srgbClr val="00B0F0"/>
              </a:solidFill>
              <a:latin typeface="Bookman Old Style" panose="02050604050505020204" pitchFamily="18" charset="0"/>
              <a:ea typeface="+mj-ea"/>
              <a:cs typeface="+mj-cs"/>
            </a:endParaRPr>
          </a:p>
        </p:txBody>
      </p:sp>
    </p:spTree>
    <p:extLst>
      <p:ext uri="{BB962C8B-B14F-4D97-AF65-F5344CB8AC3E}">
        <p14:creationId xmlns:p14="http://schemas.microsoft.com/office/powerpoint/2010/main" val="81009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8640"/>
            <a:ext cx="7886700" cy="543593"/>
          </a:xfrm>
        </p:spPr>
        <p:txBody>
          <a:bodyPr>
            <a:noAutofit/>
          </a:bodyPr>
          <a:lstStyle/>
          <a:p>
            <a:r>
              <a:rPr lang="en-US" altLang="en-US" dirty="0"/>
              <a:t>Types of Pollutants</a:t>
            </a:r>
            <a:endParaRPr lang="zh-CN" altLang="en-US" dirty="0"/>
          </a:p>
        </p:txBody>
      </p:sp>
      <p:sp>
        <p:nvSpPr>
          <p:cNvPr id="3" name="内容占位符 2"/>
          <p:cNvSpPr>
            <a:spLocks noGrp="1"/>
          </p:cNvSpPr>
          <p:nvPr>
            <p:ph idx="1"/>
          </p:nvPr>
        </p:nvSpPr>
        <p:spPr>
          <a:xfrm>
            <a:off x="287524" y="1124744"/>
            <a:ext cx="8568952" cy="5368128"/>
          </a:xfrm>
        </p:spPr>
        <p:txBody>
          <a:bodyPr>
            <a:noAutofit/>
          </a:bodyPr>
          <a:lstStyle/>
          <a:p>
            <a:pPr marL="0" indent="0" algn="just">
              <a:lnSpc>
                <a:spcPct val="100000"/>
              </a:lnSpc>
              <a:spcBef>
                <a:spcPts val="0"/>
              </a:spcBef>
              <a:buNone/>
            </a:pPr>
            <a:r>
              <a:rPr lang="en-US" altLang="en-US" sz="2200" b="1" dirty="0">
                <a:solidFill>
                  <a:srgbClr val="FF0000"/>
                </a:solidFill>
              </a:rPr>
              <a:t>Fund Pollutants </a:t>
            </a:r>
            <a:r>
              <a:rPr lang="en-US" altLang="en-US" sz="2200" b="1" dirty="0"/>
              <a:t>- These pollutants can be assimilated by water sources if the absorptive capacity of the lake or river is high relative to the discharge.  </a:t>
            </a:r>
          </a:p>
          <a:p>
            <a:pPr lvl="2" algn="just">
              <a:lnSpc>
                <a:spcPct val="100000"/>
              </a:lnSpc>
              <a:spcBef>
                <a:spcPts val="0"/>
              </a:spcBef>
            </a:pPr>
            <a:endParaRPr lang="en-US" altLang="en-US" sz="2200" b="1" dirty="0"/>
          </a:p>
          <a:p>
            <a:pPr lvl="1" algn="just">
              <a:lnSpc>
                <a:spcPct val="100000"/>
              </a:lnSpc>
              <a:spcBef>
                <a:spcPts val="0"/>
              </a:spcBef>
            </a:pPr>
            <a:r>
              <a:rPr lang="en-US" sz="2200" b="1" dirty="0"/>
              <a:t>Degradable wastes will break down in the water. This process uses oxygen.</a:t>
            </a:r>
          </a:p>
          <a:p>
            <a:pPr lvl="1" algn="just">
              <a:lnSpc>
                <a:spcPct val="100000"/>
              </a:lnSpc>
              <a:spcBef>
                <a:spcPts val="0"/>
              </a:spcBef>
            </a:pPr>
            <a:endParaRPr lang="en-US" sz="2200" b="1" dirty="0"/>
          </a:p>
          <a:p>
            <a:pPr lvl="1" algn="just">
              <a:lnSpc>
                <a:spcPct val="100000"/>
              </a:lnSpc>
              <a:spcBef>
                <a:spcPts val="0"/>
              </a:spcBef>
            </a:pPr>
            <a:r>
              <a:rPr lang="en-US" sz="2200" b="1" dirty="0"/>
              <a:t>Large amounts of degradable pollutants can consume enough oxygen to turn an aerobic stream into an anaerobic stream. </a:t>
            </a:r>
          </a:p>
          <a:p>
            <a:pPr lvl="1" algn="just">
              <a:lnSpc>
                <a:spcPct val="100000"/>
              </a:lnSpc>
              <a:spcBef>
                <a:spcPts val="0"/>
              </a:spcBef>
            </a:pPr>
            <a:endParaRPr lang="en-US" sz="2200" b="1" dirty="0"/>
          </a:p>
          <a:p>
            <a:pPr lvl="1" algn="just">
              <a:lnSpc>
                <a:spcPct val="100000"/>
              </a:lnSpc>
              <a:spcBef>
                <a:spcPts val="0"/>
              </a:spcBef>
            </a:pPr>
            <a:r>
              <a:rPr lang="en-US" sz="2200" b="1" dirty="0"/>
              <a:t>Without oxygen, aquatic lifeforms will die.</a:t>
            </a:r>
          </a:p>
          <a:p>
            <a:pPr lvl="1" algn="just">
              <a:lnSpc>
                <a:spcPct val="100000"/>
              </a:lnSpc>
              <a:spcBef>
                <a:spcPts val="0"/>
              </a:spcBef>
            </a:pPr>
            <a:endParaRPr lang="en-US" sz="2200" b="1" dirty="0"/>
          </a:p>
          <a:p>
            <a:pPr lvl="1" algn="just">
              <a:lnSpc>
                <a:spcPct val="100000"/>
              </a:lnSpc>
              <a:spcBef>
                <a:spcPts val="0"/>
              </a:spcBef>
            </a:pPr>
            <a:r>
              <a:rPr lang="en-US" sz="2200" b="1" dirty="0"/>
              <a:t>Controlling the waste load requires monitoring the ambient conditions in the watercourse and monitoring the magnitude of emissions. </a:t>
            </a:r>
            <a:endParaRPr lang="zh-CN" altLang="en-US" sz="2200" dirty="0"/>
          </a:p>
        </p:txBody>
      </p:sp>
    </p:spTree>
    <p:extLst>
      <p:ext uri="{BB962C8B-B14F-4D97-AF65-F5344CB8AC3E}">
        <p14:creationId xmlns:p14="http://schemas.microsoft.com/office/powerpoint/2010/main" val="386548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5EC1-E031-406A-816B-67365EBB75E2}"/>
              </a:ext>
            </a:extLst>
          </p:cNvPr>
          <p:cNvSpPr>
            <a:spLocks noGrp="1"/>
          </p:cNvSpPr>
          <p:nvPr>
            <p:ph type="title"/>
          </p:nvPr>
        </p:nvSpPr>
        <p:spPr>
          <a:xfrm>
            <a:off x="628650" y="365127"/>
            <a:ext cx="7886700" cy="615601"/>
          </a:xfrm>
        </p:spPr>
        <p:txBody>
          <a:bodyPr/>
          <a:lstStyle/>
          <a:p>
            <a:r>
              <a:rPr lang="en-US" dirty="0"/>
              <a:t>Types of Pollutants</a:t>
            </a:r>
          </a:p>
        </p:txBody>
      </p:sp>
      <p:sp>
        <p:nvSpPr>
          <p:cNvPr id="3" name="Content Placeholder 2">
            <a:extLst>
              <a:ext uri="{FF2B5EF4-FFF2-40B4-BE49-F238E27FC236}">
                <a16:creationId xmlns:a16="http://schemas.microsoft.com/office/drawing/2014/main" id="{7EC8AA51-3998-4A97-AF5F-EADB6D80144E}"/>
              </a:ext>
            </a:extLst>
          </p:cNvPr>
          <p:cNvSpPr>
            <a:spLocks noGrp="1"/>
          </p:cNvSpPr>
          <p:nvPr>
            <p:ph idx="1"/>
          </p:nvPr>
        </p:nvSpPr>
        <p:spPr>
          <a:xfrm>
            <a:off x="179512" y="980728"/>
            <a:ext cx="8608788" cy="4351338"/>
          </a:xfrm>
        </p:spPr>
        <p:txBody>
          <a:bodyPr>
            <a:normAutofit fontScale="25000" lnSpcReduction="20000"/>
          </a:bodyPr>
          <a:lstStyle/>
          <a:p>
            <a:pPr algn="just">
              <a:lnSpc>
                <a:spcPct val="120000"/>
              </a:lnSpc>
              <a:spcBef>
                <a:spcPts val="0"/>
              </a:spcBef>
            </a:pPr>
            <a:r>
              <a:rPr lang="en-US" sz="8800" b="1" dirty="0">
                <a:solidFill>
                  <a:srgbClr val="2B11EF"/>
                </a:solidFill>
              </a:rPr>
              <a:t>Dissolved oxygen (DO) </a:t>
            </a:r>
            <a:r>
              <a:rPr lang="en-US" sz="8800" b="1" dirty="0"/>
              <a:t>is the measure used to monitor ambient conditions. </a:t>
            </a:r>
          </a:p>
          <a:p>
            <a:pPr algn="just">
              <a:lnSpc>
                <a:spcPct val="120000"/>
              </a:lnSpc>
              <a:spcBef>
                <a:spcPts val="0"/>
              </a:spcBef>
            </a:pPr>
            <a:endParaRPr lang="en-US" sz="8800" b="1" dirty="0"/>
          </a:p>
          <a:p>
            <a:pPr algn="just">
              <a:lnSpc>
                <a:spcPct val="120000"/>
              </a:lnSpc>
              <a:spcBef>
                <a:spcPts val="0"/>
              </a:spcBef>
            </a:pPr>
            <a:r>
              <a:rPr lang="en-US" sz="8800" b="1" dirty="0">
                <a:solidFill>
                  <a:srgbClr val="2B11EF"/>
                </a:solidFill>
              </a:rPr>
              <a:t>Biochemical oxygen demand (BOD</a:t>
            </a:r>
            <a:r>
              <a:rPr lang="en-US" sz="8800" b="1" dirty="0"/>
              <a:t>) is the measure of oxygen demand placed on a stream by any particular volume of effluent. </a:t>
            </a:r>
          </a:p>
          <a:p>
            <a:pPr algn="just">
              <a:lnSpc>
                <a:spcPct val="120000"/>
              </a:lnSpc>
              <a:spcBef>
                <a:spcPts val="0"/>
              </a:spcBef>
            </a:pPr>
            <a:endParaRPr lang="en-US" sz="8800" b="1" dirty="0"/>
          </a:p>
          <a:p>
            <a:pPr algn="just">
              <a:lnSpc>
                <a:spcPct val="120000"/>
              </a:lnSpc>
              <a:spcBef>
                <a:spcPts val="0"/>
              </a:spcBef>
            </a:pPr>
            <a:r>
              <a:rPr lang="en-US" sz="8800" b="1" dirty="0"/>
              <a:t>Oxygen sags represent locations along the stream where the DO is lower than at other points.</a:t>
            </a:r>
          </a:p>
          <a:p>
            <a:pPr algn="just">
              <a:lnSpc>
                <a:spcPct val="120000"/>
              </a:lnSpc>
              <a:spcBef>
                <a:spcPts val="0"/>
              </a:spcBef>
            </a:pPr>
            <a:endParaRPr lang="en-US" sz="8800" b="1" dirty="0"/>
          </a:p>
          <a:p>
            <a:pPr algn="just">
              <a:lnSpc>
                <a:spcPct val="120000"/>
              </a:lnSpc>
              <a:spcBef>
                <a:spcPts val="0"/>
              </a:spcBef>
            </a:pPr>
            <a:r>
              <a:rPr lang="en-US" sz="8800" b="1" dirty="0"/>
              <a:t> Policy options could focus on a general BOD reduction target (emission permit or emission charge). </a:t>
            </a:r>
          </a:p>
          <a:p>
            <a:pPr algn="just">
              <a:lnSpc>
                <a:spcPct val="120000"/>
              </a:lnSpc>
              <a:spcBef>
                <a:spcPts val="0"/>
              </a:spcBef>
            </a:pPr>
            <a:endParaRPr lang="en-US" sz="8800" b="1" dirty="0"/>
          </a:p>
          <a:p>
            <a:pPr algn="just">
              <a:lnSpc>
                <a:spcPct val="120000"/>
              </a:lnSpc>
              <a:spcBef>
                <a:spcPts val="0"/>
              </a:spcBef>
            </a:pPr>
            <a:r>
              <a:rPr lang="en-US" sz="8800" b="1" dirty="0"/>
              <a:t>Ambient control programs (ambient permits or ambient charges) would be aimed at reaching a particular DO target at the oxygen sags. </a:t>
            </a:r>
          </a:p>
          <a:p>
            <a:endParaRPr lang="en-US" dirty="0"/>
          </a:p>
        </p:txBody>
      </p:sp>
    </p:spTree>
    <p:extLst>
      <p:ext uri="{BB962C8B-B14F-4D97-AF65-F5344CB8AC3E}">
        <p14:creationId xmlns:p14="http://schemas.microsoft.com/office/powerpoint/2010/main" val="298961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E9FA-3B14-4D82-95FC-B765F5C9E069}"/>
              </a:ext>
            </a:extLst>
          </p:cNvPr>
          <p:cNvSpPr>
            <a:spLocks noGrp="1"/>
          </p:cNvSpPr>
          <p:nvPr>
            <p:ph type="title"/>
          </p:nvPr>
        </p:nvSpPr>
        <p:spPr>
          <a:xfrm>
            <a:off x="628650" y="116633"/>
            <a:ext cx="7886700" cy="720080"/>
          </a:xfrm>
        </p:spPr>
        <p:txBody>
          <a:bodyPr>
            <a:normAutofit fontScale="90000"/>
          </a:bodyPr>
          <a:lstStyle/>
          <a:p>
            <a:br>
              <a:rPr lang="en-US" dirty="0"/>
            </a:br>
            <a:r>
              <a:rPr lang="en-US" dirty="0"/>
              <a:t>Thermal Pollution</a:t>
            </a:r>
            <a:br>
              <a:rPr lang="en-US" dirty="0"/>
            </a:br>
            <a:endParaRPr lang="en-US" dirty="0"/>
          </a:p>
        </p:txBody>
      </p:sp>
      <p:sp>
        <p:nvSpPr>
          <p:cNvPr id="3" name="Rectangle 2">
            <a:extLst>
              <a:ext uri="{FF2B5EF4-FFF2-40B4-BE49-F238E27FC236}">
                <a16:creationId xmlns:a16="http://schemas.microsoft.com/office/drawing/2014/main" id="{606E0DE6-A678-45F8-8EBC-4365691F389F}"/>
              </a:ext>
            </a:extLst>
          </p:cNvPr>
          <p:cNvSpPr/>
          <p:nvPr/>
        </p:nvSpPr>
        <p:spPr>
          <a:xfrm>
            <a:off x="287524" y="805757"/>
            <a:ext cx="8568952" cy="1015663"/>
          </a:xfrm>
          <a:prstGeom prst="rect">
            <a:avLst/>
          </a:prstGeom>
        </p:spPr>
        <p:txBody>
          <a:bodyPr wrap="square">
            <a:spAutoFit/>
          </a:bodyPr>
          <a:lstStyle/>
          <a:p>
            <a:pPr algn="just"/>
            <a:r>
              <a:rPr lang="en-US" sz="2000" b="1" dirty="0">
                <a:latin typeface="Bookman Old Style" panose="02050604050505020204" pitchFamily="18" charset="0"/>
              </a:rPr>
              <a:t>Thermal pollution stems from the injection of heat into a watercourse. Usually this is in the form of used coolant water. Raising the temperature of the water reduces DO.</a:t>
            </a:r>
          </a:p>
        </p:txBody>
      </p:sp>
      <p:pic>
        <p:nvPicPr>
          <p:cNvPr id="4" name="Picture 3">
            <a:extLst>
              <a:ext uri="{FF2B5EF4-FFF2-40B4-BE49-F238E27FC236}">
                <a16:creationId xmlns:a16="http://schemas.microsoft.com/office/drawing/2014/main" id="{A1FDCA1E-6BD5-4557-ADCA-22D4ABC83910}"/>
              </a:ext>
            </a:extLst>
          </p:cNvPr>
          <p:cNvPicPr>
            <a:picLocks noChangeAspect="1"/>
          </p:cNvPicPr>
          <p:nvPr/>
        </p:nvPicPr>
        <p:blipFill>
          <a:blip r:embed="rId2"/>
          <a:stretch>
            <a:fillRect/>
          </a:stretch>
        </p:blipFill>
        <p:spPr>
          <a:xfrm>
            <a:off x="1043608" y="1988840"/>
            <a:ext cx="7344815" cy="4536504"/>
          </a:xfrm>
          <a:prstGeom prst="rect">
            <a:avLst/>
          </a:prstGeom>
        </p:spPr>
      </p:pic>
    </p:spTree>
    <p:extLst>
      <p:ext uri="{BB962C8B-B14F-4D97-AF65-F5344CB8AC3E}">
        <p14:creationId xmlns:p14="http://schemas.microsoft.com/office/powerpoint/2010/main" val="107693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1749</TotalTime>
  <Words>1886</Words>
  <Application>Microsoft Office PowerPoint</Application>
  <PresentationFormat>On-screen Show (4:3)</PresentationFormat>
  <Paragraphs>217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Bookman Old Style</vt:lpstr>
      <vt:lpstr>Calibri</vt:lpstr>
      <vt:lpstr>Office Theme</vt:lpstr>
      <vt:lpstr>Econ 275 – Environmental Economics  Chapter 18 Lecture – Water Pollution</vt:lpstr>
      <vt:lpstr>Nature of Water Pollution Problems </vt:lpstr>
      <vt:lpstr>Nature of Water Pollution Problems </vt:lpstr>
      <vt:lpstr>Nature of Water Pollution Problems </vt:lpstr>
      <vt:lpstr>Nature of Water Pollution Problems </vt:lpstr>
      <vt:lpstr>PowerPoint Presentation</vt:lpstr>
      <vt:lpstr>Types of Pollutants</vt:lpstr>
      <vt:lpstr>Types of Pollutants</vt:lpstr>
      <vt:lpstr> Thermal Pollution </vt:lpstr>
      <vt:lpstr>Eutrophication</vt:lpstr>
      <vt:lpstr>Types of Pollutants</vt:lpstr>
      <vt:lpstr>PowerPoint Presentation</vt:lpstr>
      <vt:lpstr>Some Example of Traditional Water Pollution Control Policy in the USA </vt:lpstr>
      <vt:lpstr>Traditional Water Pollution Control Policy</vt:lpstr>
      <vt:lpstr>Traditional Water Pollution Control Policy</vt:lpstr>
      <vt:lpstr>Traditional Water Pollution Control Policy</vt:lpstr>
      <vt:lpstr>Efficiency and Cost-Effectiveness</vt:lpstr>
      <vt:lpstr>PowerPoint Presentation</vt:lpstr>
      <vt:lpstr>Economic Efficiency When Return Flows are Contaminated</vt:lpstr>
      <vt:lpstr>Efficiency and Cost-Effectiveness</vt:lpstr>
      <vt:lpstr>Efficiency and Cost-Effectiveness</vt:lpstr>
      <vt:lpstr>Efficiency and Cost-Effectiveness</vt:lpstr>
      <vt:lpstr>Efficiency and Cost-Effectiveness</vt:lpstr>
      <vt:lpstr>More Nonpoint Source Pollution Examples</vt:lpstr>
      <vt:lpstr>Efficiency and Cost-Effectiveness</vt:lpstr>
      <vt:lpstr>Potential Cost Savings with Trading across Point and Nonpoint Sources</vt:lpstr>
      <vt:lpstr>Efficiency and Cost-Effectiveness</vt:lpstr>
      <vt:lpstr>Efficiency and Cost-Effectiveness</vt:lpstr>
      <vt:lpstr>Efficiency and Cost-Effectiveness</vt:lpstr>
      <vt:lpstr>Efficiency and Cost-Effectiveness</vt:lpstr>
      <vt:lpstr>Oil Spill Liability </vt:lpstr>
      <vt:lpstr>Efficiency and Cost-Effectiveness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Lecture – Water Pollution</dc:title>
  <dc:creator>xbany</dc:creator>
  <cp:lastModifiedBy>Dennis Charles McCornac</cp:lastModifiedBy>
  <cp:revision>148</cp:revision>
  <dcterms:created xsi:type="dcterms:W3CDTF">2017-12-18T12:36:52Z</dcterms:created>
  <dcterms:modified xsi:type="dcterms:W3CDTF">2026-03-23T12:00:44Z</dcterms:modified>
</cp:coreProperties>
</file>