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handoutMasterIdLst>
    <p:handoutMasterId r:id="rId35"/>
  </p:handoutMasterIdLst>
  <p:sldIdLst>
    <p:sldId id="381" r:id="rId2"/>
    <p:sldId id="258" r:id="rId3"/>
    <p:sldId id="382" r:id="rId4"/>
    <p:sldId id="396" r:id="rId5"/>
    <p:sldId id="405" r:id="rId6"/>
    <p:sldId id="401" r:id="rId7"/>
    <p:sldId id="383" r:id="rId8"/>
    <p:sldId id="403" r:id="rId9"/>
    <p:sldId id="260" r:id="rId10"/>
    <p:sldId id="398" r:id="rId11"/>
    <p:sldId id="262" r:id="rId12"/>
    <p:sldId id="385" r:id="rId13"/>
    <p:sldId id="384" r:id="rId14"/>
    <p:sldId id="386" r:id="rId15"/>
    <p:sldId id="387" r:id="rId16"/>
    <p:sldId id="388" r:id="rId17"/>
    <p:sldId id="389" r:id="rId18"/>
    <p:sldId id="263" r:id="rId19"/>
    <p:sldId id="266" r:id="rId20"/>
    <p:sldId id="267" r:id="rId21"/>
    <p:sldId id="268" r:id="rId22"/>
    <p:sldId id="269" r:id="rId23"/>
    <p:sldId id="271" r:id="rId24"/>
    <p:sldId id="272" r:id="rId25"/>
    <p:sldId id="279" r:id="rId26"/>
    <p:sldId id="395" r:id="rId27"/>
    <p:sldId id="393" r:id="rId28"/>
    <p:sldId id="280" r:id="rId29"/>
    <p:sldId id="281" r:id="rId30"/>
    <p:sldId id="400" r:id="rId31"/>
    <p:sldId id="402" r:id="rId32"/>
    <p:sldId id="40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3145" autoAdjust="0"/>
  </p:normalViewPr>
  <p:slideViewPr>
    <p:cSldViewPr>
      <p:cViewPr varScale="1">
        <p:scale>
          <a:sx n="70" d="100"/>
          <a:sy n="70" d="100"/>
        </p:scale>
        <p:origin x="1555"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4" d="100"/>
          <a:sy n="44" d="100"/>
        </p:scale>
        <p:origin x="2844"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369332"/>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17 Lecture – Climate Change</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11/12/2024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2024/11/12</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normAutofit/>
          </a:bodyPr>
          <a:lstStyle>
            <a:lvl1pPr marL="171450" indent="-171450" algn="l" defTabSz="685800" rtl="0" eaLnBrk="1" latinLnBrk="0" hangingPunct="1">
              <a:lnSpc>
                <a:spcPct val="100000"/>
              </a:lnSpc>
              <a:spcBef>
                <a:spcPts val="0"/>
              </a:spcBef>
              <a:buSzPct val="100000"/>
              <a:buFont typeface="Arial" panose="020B0604020202020204" pitchFamily="34" charset="0"/>
              <a:buChar char="•"/>
              <a:defRPr lang="en-US" sz="2200" kern="1200" dirty="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100000"/>
              </a:lnSpc>
              <a:spcBef>
                <a:spcPts val="0"/>
              </a:spcBef>
              <a:buSzPct val="100000"/>
              <a:buFont typeface="Arial" panose="020B0604020202020204" pitchFamily="34" charset="0"/>
              <a:buChar char="•"/>
              <a:defRPr lang="en-US" sz="2200" kern="1200" dirty="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100000"/>
              </a:lnSpc>
              <a:spcBef>
                <a:spcPts val="0"/>
              </a:spcBef>
              <a:buSzPct val="100000"/>
              <a:buFont typeface="Arial" panose="020B0604020202020204" pitchFamily="34" charset="0"/>
              <a:buChar char="•"/>
              <a:defRPr lang="en-US" sz="2200" kern="1200" dirty="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100000"/>
              </a:lnSpc>
              <a:spcBef>
                <a:spcPts val="0"/>
              </a:spcBef>
              <a:buSzPct val="100000"/>
              <a:buFont typeface="Arial" panose="020B0604020202020204" pitchFamily="34" charset="0"/>
              <a:buChar char="•"/>
              <a:defRPr lang="en-US" sz="2200" kern="1200" dirty="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100000"/>
              </a:lnSpc>
              <a:spcBef>
                <a:spcPts val="0"/>
              </a:spcBef>
              <a:buSzPct val="100000"/>
              <a:buFont typeface="Arial" panose="020B0604020202020204" pitchFamily="34" charset="0"/>
              <a:buChar char="•"/>
              <a:defRPr lang="en-US" sz="2200" kern="1200" dirty="0">
                <a:solidFill>
                  <a:schemeClr val="tx1"/>
                </a:solidFill>
                <a:latin typeface="Bookman Old Style" panose="02050604050505020204" pitchFamily="18"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2024/11/12</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2024/11/12</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2024/11/12</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2024/11/12</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2024/11/12</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FF0000"/>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essaydocs.org/game-theory-and-international-climate-change-negotiations.html"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essaydocs.org/game-theory-and-international-climate-change-negotiations.html"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essaydocs.org/game-theory-and-international-climate-change-negotiations.html"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essaydocs.org/game-theory-and-international-climate-change-negotiations.html"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un.org/en/climatechange/reports?gad_source=1&amp;gclid=EAIaIQobChMIqIyW4OHViQMVjmZHAR2GAhiSEAAYASAAEgIENfD_Bw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globalissues.org/article/233/climate-change-and-global-warming-introduction" TargetMode="Externa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ho.int/globalchange/climate/summary/en/index12.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5516" y="161390"/>
            <a:ext cx="8784976" cy="1395402"/>
          </a:xfrm>
        </p:spPr>
        <p:txBody>
          <a:bodyPr>
            <a:normAutofit/>
          </a:bodyPr>
          <a:lstStyle/>
          <a:p>
            <a:r>
              <a:rPr lang="en-US" altLang="en-US" sz="3100" dirty="0">
                <a:solidFill>
                  <a:srgbClr val="FF3300"/>
                </a:solidFill>
                <a:ea typeface="ＭＳ Ｐゴシック" pitchFamily="1" charset="-128"/>
              </a:rPr>
              <a:t>Econ 275 – Environmental Economics</a:t>
            </a:r>
            <a:br>
              <a:rPr lang="en-US" altLang="en-US" sz="3100" dirty="0">
                <a:solidFill>
                  <a:srgbClr val="FF3300"/>
                </a:solidFill>
                <a:ea typeface="ＭＳ Ｐゴシック" pitchFamily="1" charset="-128"/>
              </a:rPr>
            </a:br>
            <a:br>
              <a:rPr lang="en-US" altLang="en-US" sz="3100" dirty="0">
                <a:solidFill>
                  <a:srgbClr val="FF3300"/>
                </a:solidFill>
                <a:ea typeface="ＭＳ Ｐゴシック" pitchFamily="1" charset="-128"/>
              </a:rPr>
            </a:br>
            <a:r>
              <a:rPr lang="en-US" altLang="en-US" sz="3100" dirty="0">
                <a:solidFill>
                  <a:srgbClr val="FF3300"/>
                </a:solidFill>
                <a:cs typeface="Calibri" panose="020F0502020204030204" pitchFamily="34" charset="0"/>
              </a:rPr>
              <a:t>Chapter 17 Lecture - </a:t>
            </a:r>
            <a:r>
              <a:rPr lang="en-US" altLang="en-US" sz="3200" dirty="0">
                <a:solidFill>
                  <a:srgbClr val="FF3300"/>
                </a:solidFill>
              </a:rPr>
              <a:t>Climate Change</a:t>
            </a:r>
            <a:endParaRPr lang="zh-CN" altLang="en-US" sz="3100" dirty="0">
              <a:solidFill>
                <a:srgbClr val="FF3300"/>
              </a:solidFill>
              <a:cs typeface="Calibri" panose="020F0502020204030204" pitchFamily="34" charset="0"/>
            </a:endParaRPr>
          </a:p>
        </p:txBody>
      </p:sp>
      <p:pic>
        <p:nvPicPr>
          <p:cNvPr id="3" name="Picture 2">
            <a:extLst>
              <a:ext uri="{FF2B5EF4-FFF2-40B4-BE49-F238E27FC236}">
                <a16:creationId xmlns:a16="http://schemas.microsoft.com/office/drawing/2014/main" id="{D8903BD0-D532-4101-88B9-A16B4C9E3969}"/>
              </a:ext>
            </a:extLst>
          </p:cNvPr>
          <p:cNvPicPr>
            <a:picLocks noChangeAspect="1"/>
          </p:cNvPicPr>
          <p:nvPr/>
        </p:nvPicPr>
        <p:blipFill>
          <a:blip r:embed="rId2"/>
          <a:stretch>
            <a:fillRect/>
          </a:stretch>
        </p:blipFill>
        <p:spPr>
          <a:xfrm>
            <a:off x="395536" y="1988840"/>
            <a:ext cx="8424936" cy="4681339"/>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EA63-BB11-4E76-A843-180367C89ECF}"/>
              </a:ext>
            </a:extLst>
          </p:cNvPr>
          <p:cNvSpPr>
            <a:spLocks noGrp="1"/>
          </p:cNvSpPr>
          <p:nvPr>
            <p:ph type="title"/>
          </p:nvPr>
        </p:nvSpPr>
        <p:spPr>
          <a:xfrm>
            <a:off x="628650" y="365127"/>
            <a:ext cx="7886700" cy="543594"/>
          </a:xfrm>
        </p:spPr>
        <p:txBody>
          <a:bodyPr>
            <a:normAutofit fontScale="90000"/>
          </a:bodyPr>
          <a:lstStyle/>
          <a:p>
            <a:r>
              <a:rPr lang="en-US" dirty="0"/>
              <a:t>Carbon Capture</a:t>
            </a:r>
          </a:p>
        </p:txBody>
      </p:sp>
      <p:pic>
        <p:nvPicPr>
          <p:cNvPr id="3" name="Picture 2">
            <a:extLst>
              <a:ext uri="{FF2B5EF4-FFF2-40B4-BE49-F238E27FC236}">
                <a16:creationId xmlns:a16="http://schemas.microsoft.com/office/drawing/2014/main" id="{8DCE8F7C-C44D-4173-A1BC-A5CD773A8940}"/>
              </a:ext>
            </a:extLst>
          </p:cNvPr>
          <p:cNvPicPr>
            <a:picLocks noChangeAspect="1"/>
          </p:cNvPicPr>
          <p:nvPr/>
        </p:nvPicPr>
        <p:blipFill>
          <a:blip r:embed="rId2"/>
          <a:stretch>
            <a:fillRect/>
          </a:stretch>
        </p:blipFill>
        <p:spPr>
          <a:xfrm>
            <a:off x="251520" y="1052736"/>
            <a:ext cx="8352928" cy="5577216"/>
          </a:xfrm>
          <a:prstGeom prst="rect">
            <a:avLst/>
          </a:prstGeom>
        </p:spPr>
      </p:pic>
    </p:spTree>
    <p:extLst>
      <p:ext uri="{BB962C8B-B14F-4D97-AF65-F5344CB8AC3E}">
        <p14:creationId xmlns:p14="http://schemas.microsoft.com/office/powerpoint/2010/main" val="301103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1" y="188640"/>
            <a:ext cx="8640961" cy="936104"/>
          </a:xfrm>
        </p:spPr>
        <p:txBody>
          <a:bodyPr>
            <a:normAutofit fontScale="90000"/>
          </a:bodyPr>
          <a:lstStyle/>
          <a:p>
            <a:r>
              <a:rPr lang="en-US" altLang="en-US" sz="3200" dirty="0"/>
              <a:t>Negotiations over Climate Change Policy</a:t>
            </a:r>
            <a:endParaRPr lang="zh-CN" altLang="en-US" sz="3200" dirty="0"/>
          </a:p>
        </p:txBody>
      </p:sp>
      <p:sp>
        <p:nvSpPr>
          <p:cNvPr id="3" name="内容占位符 2"/>
          <p:cNvSpPr>
            <a:spLocks noGrp="1"/>
          </p:cNvSpPr>
          <p:nvPr>
            <p:ph idx="1"/>
          </p:nvPr>
        </p:nvSpPr>
        <p:spPr>
          <a:xfrm>
            <a:off x="251520" y="1134423"/>
            <a:ext cx="8640960" cy="5184576"/>
          </a:xfrm>
        </p:spPr>
        <p:txBody>
          <a:bodyPr>
            <a:normAutofit fontScale="85000" lnSpcReduction="20000"/>
          </a:bodyPr>
          <a:lstStyle/>
          <a:p>
            <a:pPr algn="just">
              <a:lnSpc>
                <a:spcPct val="120000"/>
              </a:lnSpc>
            </a:pPr>
            <a:r>
              <a:rPr lang="en-US" altLang="en-US" sz="2600" b="1" dirty="0"/>
              <a:t>Game Theory as a Window on Climate Negotiations</a:t>
            </a:r>
          </a:p>
          <a:p>
            <a:pPr algn="just">
              <a:lnSpc>
                <a:spcPct val="120000"/>
              </a:lnSpc>
            </a:pPr>
            <a:endParaRPr lang="en-US" altLang="en-US" sz="2600" b="1" dirty="0"/>
          </a:p>
          <a:p>
            <a:pPr lvl="1" algn="just">
              <a:lnSpc>
                <a:spcPct val="120000"/>
              </a:lnSpc>
            </a:pPr>
            <a:r>
              <a:rPr lang="en-US" altLang="en-US" sz="2600" b="1" dirty="0"/>
              <a:t>Game theory has been used to study participation in agreements with public good problems.</a:t>
            </a:r>
          </a:p>
          <a:p>
            <a:pPr lvl="1" algn="just">
              <a:lnSpc>
                <a:spcPct val="120000"/>
              </a:lnSpc>
            </a:pPr>
            <a:endParaRPr lang="en-US" altLang="en-US" sz="2600" b="1" dirty="0"/>
          </a:p>
          <a:p>
            <a:pPr lvl="1" algn="just">
              <a:lnSpc>
                <a:spcPct val="120000"/>
              </a:lnSpc>
            </a:pPr>
            <a:r>
              <a:rPr lang="en-US" altLang="en-US" sz="2600" b="1" dirty="0"/>
              <a:t>“Issue linkage” is a strategy where countries simultaneously negotiate a climate change agreement and another economic agreement on a linked issue, e.g. trade.</a:t>
            </a:r>
          </a:p>
          <a:p>
            <a:pPr lvl="1" algn="just">
              <a:lnSpc>
                <a:spcPct val="120000"/>
              </a:lnSpc>
            </a:pPr>
            <a:endParaRPr lang="en-US" altLang="en-US" sz="2600" b="1" dirty="0"/>
          </a:p>
          <a:p>
            <a:pPr lvl="1" algn="just">
              <a:lnSpc>
                <a:spcPct val="120000"/>
              </a:lnSpc>
            </a:pPr>
            <a:r>
              <a:rPr lang="en-US" altLang="en-US" sz="2600" b="1" dirty="0"/>
              <a:t>A final strategy involves transfers from gainers to losers or a redistribution of net benefits. </a:t>
            </a:r>
          </a:p>
          <a:p>
            <a:pPr lvl="1" algn="just">
              <a:lnSpc>
                <a:spcPct val="120000"/>
              </a:lnSpc>
            </a:pPr>
            <a:endParaRPr lang="en-US" altLang="en-US" sz="2600" b="1" dirty="0"/>
          </a:p>
          <a:p>
            <a:pPr lvl="1" algn="just">
              <a:lnSpc>
                <a:spcPct val="120000"/>
              </a:lnSpc>
            </a:pPr>
            <a:r>
              <a:rPr lang="en-US" altLang="en-US" sz="2600" b="1" dirty="0"/>
              <a:t>Choosing cost-effective policies can positively affect the level of participation. </a:t>
            </a:r>
          </a:p>
          <a:p>
            <a:pPr algn="just"/>
            <a:endParaRPr lang="zh-CN" altLang="en-US" sz="2400" dirty="0"/>
          </a:p>
        </p:txBody>
      </p:sp>
    </p:spTree>
    <p:extLst>
      <p:ext uri="{BB962C8B-B14F-4D97-AF65-F5344CB8AC3E}">
        <p14:creationId xmlns:p14="http://schemas.microsoft.com/office/powerpoint/2010/main" val="174185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EA11BA-29AA-4F82-81A1-13FE822D99D9}"/>
              </a:ext>
            </a:extLst>
          </p:cNvPr>
          <p:cNvSpPr/>
          <p:nvPr/>
        </p:nvSpPr>
        <p:spPr>
          <a:xfrm>
            <a:off x="287524" y="760050"/>
            <a:ext cx="8568952" cy="5909310"/>
          </a:xfrm>
          <a:prstGeom prst="rect">
            <a:avLst/>
          </a:prstGeom>
        </p:spPr>
        <p:txBody>
          <a:bodyPr wrap="square">
            <a:spAutoFit/>
          </a:bodyPr>
          <a:lstStyle/>
          <a:p>
            <a:pPr algn="just"/>
            <a:r>
              <a:rPr lang="en-US" b="1" dirty="0">
                <a:latin typeface="Bookman Old Style" panose="02050604050505020204" pitchFamily="18" charset="0"/>
              </a:rPr>
              <a:t>The decision at the negotiations table for both Rich and Poor countries is whether they act now (before climate change) or act later (wait for climate change to happen and then act). </a:t>
            </a:r>
          </a:p>
          <a:p>
            <a:pPr algn="just"/>
            <a:endParaRPr lang="en-US" b="1" dirty="0">
              <a:latin typeface="Bookman Old Style" panose="02050604050505020204" pitchFamily="18" charset="0"/>
            </a:endParaRPr>
          </a:p>
          <a:p>
            <a:pPr algn="just"/>
            <a:r>
              <a:rPr lang="en-US" b="1" dirty="0">
                <a:latin typeface="Bookman Old Style" panose="02050604050505020204" pitchFamily="18" charset="0"/>
              </a:rPr>
              <a:t>The 4-box matrix on the next slide shows the four potential scenarios that could have come out of the mid-1990s climate change negotiations:</a:t>
            </a:r>
          </a:p>
          <a:p>
            <a:pPr algn="just"/>
            <a:endParaRPr lang="en-US" b="1" dirty="0">
              <a:latin typeface="Bookman Old Style" panose="02050604050505020204" pitchFamily="18" charset="0"/>
            </a:endParaRPr>
          </a:p>
          <a:p>
            <a:pPr algn="just">
              <a:buFont typeface="+mj-lt"/>
              <a:buAutoNum type="arabicPeriod"/>
            </a:pPr>
            <a:r>
              <a:rPr lang="en-US" b="1" dirty="0">
                <a:latin typeface="Bookman Old Style" panose="02050604050505020204" pitchFamily="18" charset="0"/>
              </a:rPr>
              <a:t> Green growth – all countries act now, no change in global distribution of wealth.</a:t>
            </a:r>
          </a:p>
          <a:p>
            <a:pPr algn="just">
              <a:buFont typeface="+mj-lt"/>
              <a:buAutoNum type="arabicPeriod"/>
            </a:pPr>
            <a:endParaRPr lang="en-US" b="1" dirty="0">
              <a:latin typeface="Bookman Old Style" panose="02050604050505020204" pitchFamily="18" charset="0"/>
            </a:endParaRPr>
          </a:p>
          <a:p>
            <a:pPr>
              <a:buFont typeface="+mj-lt"/>
              <a:buAutoNum type="arabicPeriod"/>
            </a:pPr>
            <a:r>
              <a:rPr lang="en-US" b="1" dirty="0">
                <a:latin typeface="Bookman Old Style" panose="02050604050505020204" pitchFamily="18" charset="0"/>
              </a:rPr>
              <a:t> Green equity – rich act first, poor act later, most of climate change is avoided (since rich countries have the majority of emissions) but poor countries are able to catch-up on global development </a:t>
            </a:r>
            <a:br>
              <a:rPr lang="en-US" b="1" dirty="0">
                <a:latin typeface="Bookman Old Style" panose="02050604050505020204" pitchFamily="18" charset="0"/>
              </a:rPr>
            </a:br>
            <a:endParaRPr lang="en-US" b="1" dirty="0">
              <a:latin typeface="Bookman Old Style" panose="02050604050505020204" pitchFamily="18" charset="0"/>
            </a:endParaRPr>
          </a:p>
          <a:p>
            <a:pPr algn="just">
              <a:buFont typeface="+mj-lt"/>
              <a:buAutoNum type="arabicPeriod"/>
            </a:pPr>
            <a:r>
              <a:rPr lang="en-US" b="1" dirty="0">
                <a:latin typeface="Bookman Old Style" panose="02050604050505020204" pitchFamily="18" charset="0"/>
              </a:rPr>
              <a:t> Carbon colonialism – poor countries act now, rich act later. Much of climate change still occurs and rich get richer. </a:t>
            </a:r>
            <a:br>
              <a:rPr lang="en-US" b="1" dirty="0">
                <a:latin typeface="Bookman Old Style" panose="02050604050505020204" pitchFamily="18" charset="0"/>
              </a:rPr>
            </a:br>
            <a:endParaRPr lang="en-US" b="1" dirty="0">
              <a:latin typeface="Bookman Old Style" panose="02050604050505020204" pitchFamily="18" charset="0"/>
            </a:endParaRPr>
          </a:p>
          <a:p>
            <a:pPr algn="just">
              <a:buFont typeface="+mj-lt"/>
              <a:buAutoNum type="arabicPeriod"/>
            </a:pPr>
            <a:r>
              <a:rPr lang="en-US" b="1" dirty="0">
                <a:latin typeface="Bookman Old Style" panose="02050604050505020204" pitchFamily="18" charset="0"/>
              </a:rPr>
              <a:t> Carbon wasteland – no countries act until later. Catastrophic climate change occurs, world economy suffers, no change in distribution of wealth.</a:t>
            </a:r>
          </a:p>
        </p:txBody>
      </p:sp>
      <p:sp>
        <p:nvSpPr>
          <p:cNvPr id="4" name="标题 1">
            <a:extLst>
              <a:ext uri="{FF2B5EF4-FFF2-40B4-BE49-F238E27FC236}">
                <a16:creationId xmlns:a16="http://schemas.microsoft.com/office/drawing/2014/main" id="{C5C68F68-D557-4F6A-9874-7710FF40B45B}"/>
              </a:ext>
            </a:extLst>
          </p:cNvPr>
          <p:cNvSpPr txBox="1">
            <a:spLocks/>
          </p:cNvSpPr>
          <p:nvPr/>
        </p:nvSpPr>
        <p:spPr>
          <a:xfrm>
            <a:off x="179511" y="188640"/>
            <a:ext cx="8640961" cy="936104"/>
          </a:xfrm>
          <a:prstGeom prst="rect">
            <a:avLst/>
          </a:prstGeom>
        </p:spPr>
        <p:txBody>
          <a:bodyPr>
            <a:normAutofit fontScale="97500"/>
          </a:bodyPr>
          <a:lstStyle>
            <a:lvl1pPr algn="ctr" defTabSz="685800" rtl="0" eaLnBrk="1" latinLnBrk="0" hangingPunct="1">
              <a:lnSpc>
                <a:spcPct val="90000"/>
              </a:lnSpc>
              <a:spcBef>
                <a:spcPct val="0"/>
              </a:spcBef>
              <a:buNone/>
              <a:defRPr sz="3600" b="1" kern="1200">
                <a:solidFill>
                  <a:srgbClr val="FF0000"/>
                </a:solidFill>
                <a:latin typeface="Bookman Old Style" panose="02050604050505020204" pitchFamily="18" charset="0"/>
                <a:ea typeface="+mj-ea"/>
                <a:cs typeface="+mj-cs"/>
              </a:defRPr>
            </a:lvl1pPr>
          </a:lstStyle>
          <a:p>
            <a:r>
              <a:rPr lang="en-US" altLang="en-US" sz="3200" dirty="0"/>
              <a:t>Game Theory Example</a:t>
            </a:r>
            <a:endParaRPr lang="zh-CN" altLang="en-US" sz="3200" dirty="0"/>
          </a:p>
        </p:txBody>
      </p:sp>
    </p:spTree>
    <p:extLst>
      <p:ext uri="{BB962C8B-B14F-4D97-AF65-F5344CB8AC3E}">
        <p14:creationId xmlns:p14="http://schemas.microsoft.com/office/powerpoint/2010/main" val="339294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AA082E-AC12-4FEE-A3DF-31BD8272C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5657"/>
            <a:ext cx="8640960" cy="6109647"/>
          </a:xfrm>
          <a:prstGeom prst="rect">
            <a:avLst/>
          </a:prstGeom>
        </p:spPr>
      </p:pic>
      <p:sp>
        <p:nvSpPr>
          <p:cNvPr id="7" name="Rectangle 6">
            <a:extLst>
              <a:ext uri="{FF2B5EF4-FFF2-40B4-BE49-F238E27FC236}">
                <a16:creationId xmlns:a16="http://schemas.microsoft.com/office/drawing/2014/main" id="{FC894A88-D366-458F-9E22-F84660CFD795}"/>
              </a:ext>
            </a:extLst>
          </p:cNvPr>
          <p:cNvSpPr/>
          <p:nvPr/>
        </p:nvSpPr>
        <p:spPr>
          <a:xfrm>
            <a:off x="539552" y="6156012"/>
            <a:ext cx="8496944" cy="646331"/>
          </a:xfrm>
          <a:prstGeom prst="rect">
            <a:avLst/>
          </a:prstGeom>
        </p:spPr>
        <p:txBody>
          <a:bodyPr wrap="square">
            <a:spAutoFit/>
          </a:bodyPr>
          <a:lstStyle/>
          <a:p>
            <a:r>
              <a:rPr lang="en-US" dirty="0">
                <a:hlinkClick r:id="rId3"/>
              </a:rPr>
              <a:t>http://essaydocs.org/game-theory-and-international-climate-change-negotiations.html</a:t>
            </a:r>
            <a:endParaRPr lang="en-US" dirty="0"/>
          </a:p>
          <a:p>
            <a:endParaRPr lang="en-US" dirty="0"/>
          </a:p>
        </p:txBody>
      </p:sp>
    </p:spTree>
    <p:extLst>
      <p:ext uri="{BB962C8B-B14F-4D97-AF65-F5344CB8AC3E}">
        <p14:creationId xmlns:p14="http://schemas.microsoft.com/office/powerpoint/2010/main" val="391588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F58F9-0D4D-4D0E-933C-CFDC10272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4784"/>
            <a:ext cx="8424936" cy="4968552"/>
          </a:xfrm>
          <a:prstGeom prst="rect">
            <a:avLst/>
          </a:prstGeom>
        </p:spPr>
      </p:pic>
      <p:sp>
        <p:nvSpPr>
          <p:cNvPr id="4" name="Rectangle 1">
            <a:extLst>
              <a:ext uri="{FF2B5EF4-FFF2-40B4-BE49-F238E27FC236}">
                <a16:creationId xmlns:a16="http://schemas.microsoft.com/office/drawing/2014/main" id="{038BB204-05E2-43B3-B8B9-89A0B110FC28}"/>
              </a:ext>
            </a:extLst>
          </p:cNvPr>
          <p:cNvSpPr>
            <a:spLocks noChangeArrowheads="1"/>
          </p:cNvSpPr>
          <p:nvPr/>
        </p:nvSpPr>
        <p:spPr bwMode="auto">
          <a:xfrm>
            <a:off x="179512" y="80573"/>
            <a:ext cx="86044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Arial" panose="020B0604020202020204" pitchFamily="34" charset="0"/>
              </a:rPr>
              <a:t>Dominant strategy for rich countries: act now</a:t>
            </a:r>
            <a:r>
              <a:rPr kumimoji="0" lang="en-US" altLang="en-US" sz="2400" b="1" i="0" u="none" strike="noStrike" cap="none" normalizeH="0" baseline="0" dirty="0">
                <a:ln>
                  <a:noFill/>
                </a:ln>
                <a:solidFill>
                  <a:schemeClr val="tx1"/>
                </a:solidFill>
                <a:effectLst/>
                <a:latin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2400" b="1" i="0" u="none" strike="noStrike" cap="none" normalizeH="0" baseline="0" dirty="0">
                <a:ln>
                  <a:noFill/>
                </a:ln>
                <a:solidFill>
                  <a:schemeClr val="tx1"/>
                </a:solidFill>
                <a:effectLst/>
                <a:latin typeface="Arial" panose="020B0604020202020204" pitchFamily="34" charset="0"/>
              </a:rPr>
            </a:br>
            <a:r>
              <a:rPr kumimoji="0" lang="en-US" altLang="en-US" sz="2400" b="1" i="1" u="none" strike="noStrike" cap="none" normalizeH="0" baseline="0" dirty="0">
                <a:ln>
                  <a:noFill/>
                </a:ln>
                <a:solidFill>
                  <a:schemeClr val="tx1"/>
                </a:solidFill>
                <a:effectLst/>
                <a:latin typeface="Arial" panose="020B0604020202020204" pitchFamily="34" charset="0"/>
              </a:rPr>
              <a:t>Poor countries will push for green equity</a:t>
            </a:r>
            <a:r>
              <a:rPr kumimoji="0" lang="en-US" altLang="en-US" sz="2400" b="1" i="0" u="none" strike="noStrike" cap="none" normalizeH="0" baseline="0" dirty="0">
                <a:ln>
                  <a:noFill/>
                </a:ln>
                <a:solidFill>
                  <a:schemeClr val="tx1"/>
                </a:solidFill>
                <a:effectLst/>
                <a:latin typeface="Arial" panose="020B0604020202020204" pitchFamily="34" charset="0"/>
              </a:rPr>
              <a:t> </a:t>
            </a:r>
          </a:p>
        </p:txBody>
      </p:sp>
      <p:sp>
        <p:nvSpPr>
          <p:cNvPr id="5" name="Rectangle 4">
            <a:extLst>
              <a:ext uri="{FF2B5EF4-FFF2-40B4-BE49-F238E27FC236}">
                <a16:creationId xmlns:a16="http://schemas.microsoft.com/office/drawing/2014/main" id="{A6BA3BAD-9CBF-4998-A857-63670C39B00A}"/>
              </a:ext>
            </a:extLst>
          </p:cNvPr>
          <p:cNvSpPr/>
          <p:nvPr/>
        </p:nvSpPr>
        <p:spPr>
          <a:xfrm>
            <a:off x="323528" y="6211669"/>
            <a:ext cx="8568952" cy="646331"/>
          </a:xfrm>
          <a:prstGeom prst="rect">
            <a:avLst/>
          </a:prstGeom>
        </p:spPr>
        <p:txBody>
          <a:bodyPr wrap="square">
            <a:spAutoFit/>
          </a:bodyPr>
          <a:lstStyle/>
          <a:p>
            <a:r>
              <a:rPr lang="en-US" dirty="0">
                <a:hlinkClick r:id="rId3"/>
              </a:rPr>
              <a:t>http://essaydocs.org/game-theory-and-international-climate-change-negotiations.html</a:t>
            </a:r>
            <a:endParaRPr lang="en-US" dirty="0"/>
          </a:p>
          <a:p>
            <a:endParaRPr lang="en-US" dirty="0"/>
          </a:p>
        </p:txBody>
      </p:sp>
    </p:spTree>
    <p:extLst>
      <p:ext uri="{BB962C8B-B14F-4D97-AF65-F5344CB8AC3E}">
        <p14:creationId xmlns:p14="http://schemas.microsoft.com/office/powerpoint/2010/main" val="221462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EAC459-EAC0-4021-AAC4-6473F8CD9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3" y="90989"/>
            <a:ext cx="8352927" cy="6120680"/>
          </a:xfrm>
          <a:prstGeom prst="rect">
            <a:avLst/>
          </a:prstGeom>
        </p:spPr>
      </p:pic>
      <p:sp>
        <p:nvSpPr>
          <p:cNvPr id="8" name="Rectangle 7">
            <a:extLst>
              <a:ext uri="{FF2B5EF4-FFF2-40B4-BE49-F238E27FC236}">
                <a16:creationId xmlns:a16="http://schemas.microsoft.com/office/drawing/2014/main" id="{EBA7D8A6-6305-47CC-A027-A436C35E62E1}"/>
              </a:ext>
            </a:extLst>
          </p:cNvPr>
          <p:cNvSpPr/>
          <p:nvPr/>
        </p:nvSpPr>
        <p:spPr>
          <a:xfrm>
            <a:off x="323528" y="6211669"/>
            <a:ext cx="8568952" cy="646331"/>
          </a:xfrm>
          <a:prstGeom prst="rect">
            <a:avLst/>
          </a:prstGeom>
        </p:spPr>
        <p:txBody>
          <a:bodyPr wrap="square">
            <a:spAutoFit/>
          </a:bodyPr>
          <a:lstStyle/>
          <a:p>
            <a:r>
              <a:rPr lang="en-US" dirty="0">
                <a:hlinkClick r:id="rId3"/>
              </a:rPr>
              <a:t>http://essaydocs.org/game-theory-and-international-climate-change-negotiations.html</a:t>
            </a:r>
            <a:endParaRPr lang="en-US" dirty="0"/>
          </a:p>
          <a:p>
            <a:endParaRPr lang="en-US" dirty="0"/>
          </a:p>
        </p:txBody>
      </p:sp>
    </p:spTree>
    <p:extLst>
      <p:ext uri="{BB962C8B-B14F-4D97-AF65-F5344CB8AC3E}">
        <p14:creationId xmlns:p14="http://schemas.microsoft.com/office/powerpoint/2010/main" val="5480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EF462F-356A-4021-A933-07004CCF3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2656"/>
            <a:ext cx="8712968" cy="6264696"/>
          </a:xfrm>
          <a:prstGeom prst="rect">
            <a:avLst/>
          </a:prstGeom>
        </p:spPr>
      </p:pic>
      <p:sp>
        <p:nvSpPr>
          <p:cNvPr id="4" name="Rectangle 3">
            <a:extLst>
              <a:ext uri="{FF2B5EF4-FFF2-40B4-BE49-F238E27FC236}">
                <a16:creationId xmlns:a16="http://schemas.microsoft.com/office/drawing/2014/main" id="{11E79792-BE77-451A-A0F4-BD607131030B}"/>
              </a:ext>
            </a:extLst>
          </p:cNvPr>
          <p:cNvSpPr/>
          <p:nvPr/>
        </p:nvSpPr>
        <p:spPr>
          <a:xfrm>
            <a:off x="323528" y="6211669"/>
            <a:ext cx="8568952" cy="646331"/>
          </a:xfrm>
          <a:prstGeom prst="rect">
            <a:avLst/>
          </a:prstGeom>
        </p:spPr>
        <p:txBody>
          <a:bodyPr wrap="square">
            <a:spAutoFit/>
          </a:bodyPr>
          <a:lstStyle/>
          <a:p>
            <a:r>
              <a:rPr lang="en-US" dirty="0">
                <a:hlinkClick r:id="rId3"/>
              </a:rPr>
              <a:t>http://essaydocs.org/game-theory-and-international-climate-change-negotiations.html</a:t>
            </a:r>
            <a:endParaRPr lang="en-US" dirty="0"/>
          </a:p>
          <a:p>
            <a:endParaRPr lang="en-US" dirty="0"/>
          </a:p>
        </p:txBody>
      </p:sp>
    </p:spTree>
    <p:extLst>
      <p:ext uri="{BB962C8B-B14F-4D97-AF65-F5344CB8AC3E}">
        <p14:creationId xmlns:p14="http://schemas.microsoft.com/office/powerpoint/2010/main" val="137555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BC22-C117-4B26-B42B-3788F1C0FEFC}"/>
              </a:ext>
            </a:extLst>
          </p:cNvPr>
          <p:cNvSpPr>
            <a:spLocks noGrp="1"/>
          </p:cNvSpPr>
          <p:nvPr>
            <p:ph type="title"/>
          </p:nvPr>
        </p:nvSpPr>
        <p:spPr>
          <a:xfrm>
            <a:off x="628650" y="0"/>
            <a:ext cx="7886700" cy="920909"/>
          </a:xfrm>
        </p:spPr>
        <p:txBody>
          <a:bodyPr>
            <a:normAutofit/>
          </a:bodyPr>
          <a:lstStyle/>
          <a:p>
            <a:r>
              <a:rPr lang="en-US" sz="3200" dirty="0"/>
              <a:t>Some Things to Consider</a:t>
            </a:r>
          </a:p>
        </p:txBody>
      </p:sp>
      <p:sp>
        <p:nvSpPr>
          <p:cNvPr id="3" name="Rectangle 2">
            <a:extLst>
              <a:ext uri="{FF2B5EF4-FFF2-40B4-BE49-F238E27FC236}">
                <a16:creationId xmlns:a16="http://schemas.microsoft.com/office/drawing/2014/main" id="{FA91556B-11C3-4E7F-98F1-F639D46FCA00}"/>
              </a:ext>
            </a:extLst>
          </p:cNvPr>
          <p:cNvSpPr/>
          <p:nvPr/>
        </p:nvSpPr>
        <p:spPr>
          <a:xfrm>
            <a:off x="215516" y="1196752"/>
            <a:ext cx="8712968" cy="5078313"/>
          </a:xfrm>
          <a:prstGeom prst="rect">
            <a:avLst/>
          </a:prstGeom>
        </p:spPr>
        <p:txBody>
          <a:bodyPr wrap="square">
            <a:spAutoFit/>
          </a:bodyPr>
          <a:lstStyle/>
          <a:p>
            <a:pPr marL="285750" indent="-285750" algn="just">
              <a:buFont typeface="Arial" panose="020B0604020202020204" pitchFamily="34" charset="0"/>
              <a:buChar char="•"/>
            </a:pPr>
            <a:r>
              <a:rPr lang="en-US" b="1" dirty="0">
                <a:latin typeface="Bookman Old Style" panose="02050604050505020204" pitchFamily="18" charset="0"/>
              </a:rPr>
              <a:t>A main difficulty in constructing self-enforcing agreements is the free-rider effect.</a:t>
            </a:r>
          </a:p>
          <a:p>
            <a:pPr marL="285750" indent="-285750" algn="just">
              <a:buFont typeface="Arial" panose="020B0604020202020204" pitchFamily="34" charset="0"/>
              <a:buChar char="•"/>
            </a:pPr>
            <a:endParaRPr lang="en-US" b="1" dirty="0">
              <a:latin typeface="Bookman Old Style" panose="02050604050505020204" pitchFamily="18" charset="0"/>
            </a:endParaRPr>
          </a:p>
          <a:p>
            <a:pPr marL="285750" indent="-285750" algn="just">
              <a:buFont typeface="Arial" panose="020B0604020202020204" pitchFamily="34" charset="0"/>
              <a:buChar char="•"/>
            </a:pPr>
            <a:r>
              <a:rPr lang="en-US" b="1" dirty="0">
                <a:latin typeface="Bookman Old Style" panose="02050604050505020204" pitchFamily="18" charset="0"/>
              </a:rPr>
              <a:t>Climate change involves a global pollutant and the effects of emissions reductions are a public good. All nations receive the benefits of emissions reductions whether those nations contributed to those reductions or not. </a:t>
            </a:r>
          </a:p>
          <a:p>
            <a:pPr marL="285750" indent="-285750" algn="just">
              <a:buFont typeface="Arial" panose="020B0604020202020204" pitchFamily="34" charset="0"/>
              <a:buChar char="•"/>
            </a:pPr>
            <a:endParaRPr lang="en-US" b="1" dirty="0">
              <a:latin typeface="Bookman Old Style" panose="02050604050505020204" pitchFamily="18" charset="0"/>
            </a:endParaRPr>
          </a:p>
          <a:p>
            <a:pPr marL="285750" indent="-285750" algn="just">
              <a:buFont typeface="Arial" panose="020B0604020202020204" pitchFamily="34" charset="0"/>
              <a:buChar char="•"/>
            </a:pPr>
            <a:r>
              <a:rPr lang="en-US" b="1" dirty="0">
                <a:latin typeface="Bookman Old Style" panose="02050604050505020204" pitchFamily="18" charset="0"/>
              </a:rPr>
              <a:t>Individual nations therefore bear all of the costs of their reductions, but gain only a portion of the resulting benefits.</a:t>
            </a:r>
          </a:p>
          <a:p>
            <a:pPr marL="285750" indent="-285750" algn="just">
              <a:buFont typeface="Arial" panose="020B0604020202020204" pitchFamily="34" charset="0"/>
              <a:buChar char="•"/>
            </a:pPr>
            <a:r>
              <a:rPr lang="en-US" b="1" dirty="0">
                <a:latin typeface="Bookman Old Style" panose="02050604050505020204" pitchFamily="18" charset="0"/>
              </a:rPr>
              <a:t> </a:t>
            </a:r>
          </a:p>
          <a:p>
            <a:pPr marL="285750" indent="-285750" algn="just">
              <a:buFont typeface="Arial" panose="020B0604020202020204" pitchFamily="34" charset="0"/>
              <a:buChar char="•"/>
            </a:pPr>
            <a:r>
              <a:rPr lang="en-US" b="1" dirty="0">
                <a:latin typeface="Bookman Old Style" panose="02050604050505020204" pitchFamily="18" charset="0"/>
              </a:rPr>
              <a:t>This means the private marginal benefit for any nation’s reduction effort is lower than the social marginal benefit, which is the sum of the marginal benefits received by all nations. </a:t>
            </a:r>
          </a:p>
          <a:p>
            <a:pPr marL="285750" indent="-285750" algn="just">
              <a:buFont typeface="Arial" panose="020B0604020202020204" pitchFamily="34" charset="0"/>
              <a:buChar char="•"/>
            </a:pPr>
            <a:endParaRPr lang="en-US" b="1" dirty="0">
              <a:latin typeface="Bookman Old Style" panose="02050604050505020204" pitchFamily="18" charset="0"/>
            </a:endParaRPr>
          </a:p>
          <a:p>
            <a:pPr marL="285750" indent="-285750" algn="just">
              <a:buFont typeface="Arial" panose="020B0604020202020204" pitchFamily="34" charset="0"/>
              <a:buChar char="•"/>
            </a:pPr>
            <a:r>
              <a:rPr lang="en-US" b="1" dirty="0">
                <a:latin typeface="Bookman Old Style" panose="02050604050505020204" pitchFamily="18" charset="0"/>
              </a:rPr>
              <a:t>Therefore when an individual nation reduces emissions until its private marginal cost of reduction is equal to its private marginal benefit, this private optimum results in too little reduction.</a:t>
            </a:r>
          </a:p>
        </p:txBody>
      </p:sp>
    </p:spTree>
    <p:extLst>
      <p:ext uri="{BB962C8B-B14F-4D97-AF65-F5344CB8AC3E}">
        <p14:creationId xmlns:p14="http://schemas.microsoft.com/office/powerpoint/2010/main" val="7180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637531"/>
          </a:xfrm>
        </p:spPr>
        <p:txBody>
          <a:bodyPr>
            <a:normAutofit fontScale="90000"/>
          </a:bodyPr>
          <a:lstStyle/>
          <a:p>
            <a:r>
              <a:rPr lang="en-US" altLang="en-US" sz="3200" b="1" dirty="0"/>
              <a:t>The Precedent: Reducing Ozone-Depleting Gases</a:t>
            </a:r>
            <a:endParaRPr lang="zh-CN" altLang="en-US" sz="3200" b="1" dirty="0"/>
          </a:p>
        </p:txBody>
      </p:sp>
      <p:sp>
        <p:nvSpPr>
          <p:cNvPr id="3" name="内容占位符 2"/>
          <p:cNvSpPr>
            <a:spLocks noGrp="1"/>
          </p:cNvSpPr>
          <p:nvPr>
            <p:ph idx="1"/>
          </p:nvPr>
        </p:nvSpPr>
        <p:spPr>
          <a:xfrm>
            <a:off x="251520" y="980728"/>
            <a:ext cx="8568952" cy="4525963"/>
          </a:xfrm>
        </p:spPr>
        <p:txBody>
          <a:bodyPr/>
          <a:lstStyle/>
          <a:p>
            <a:pPr algn="just"/>
            <a:r>
              <a:rPr lang="en-US" altLang="en-US" sz="1800" b="1" dirty="0"/>
              <a:t>Stratospheric ozone shields earth from harmful radiation and factors in determining climate.</a:t>
            </a:r>
          </a:p>
          <a:p>
            <a:pPr algn="just"/>
            <a:endParaRPr lang="en-US" altLang="en-US" sz="1800" b="1" dirty="0"/>
          </a:p>
          <a:p>
            <a:pPr algn="just"/>
            <a:r>
              <a:rPr lang="en-US" altLang="en-US" sz="1800" b="1" dirty="0"/>
              <a:t>The use of </a:t>
            </a:r>
            <a:r>
              <a:rPr lang="en-US" altLang="en-US" sz="1800" b="1" dirty="0" err="1"/>
              <a:t>cholorofluorocarbons</a:t>
            </a:r>
            <a:r>
              <a:rPr lang="en-US" altLang="en-US" sz="1800" b="1" dirty="0"/>
              <a:t> (CFCs) for aerosol propellants, packing materials, and refrigeration has been a large factor in the depletion of the stratospheric ozone shield.</a:t>
            </a:r>
          </a:p>
          <a:p>
            <a:pPr algn="just"/>
            <a:endParaRPr lang="en-US" altLang="en-US" sz="1800" b="1" dirty="0"/>
          </a:p>
          <a:p>
            <a:pPr algn="just"/>
            <a:r>
              <a:rPr lang="en-US" altLang="en-US" sz="1800" b="1" dirty="0"/>
              <a:t>Major known effect of ozone depletion: increase in </a:t>
            </a:r>
            <a:r>
              <a:rPr lang="en-US" altLang="en-US" sz="1800" b="1" dirty="0" err="1"/>
              <a:t>nonmelanoma</a:t>
            </a:r>
            <a:r>
              <a:rPr lang="en-US" altLang="en-US" sz="1800" b="1" dirty="0"/>
              <a:t> skin cancer.</a:t>
            </a:r>
          </a:p>
          <a:p>
            <a:pPr algn="just"/>
            <a:endParaRPr lang="zh-CN" altLang="en-US" dirty="0"/>
          </a:p>
        </p:txBody>
      </p:sp>
      <p:pic>
        <p:nvPicPr>
          <p:cNvPr id="5" name="Picture 4">
            <a:extLst>
              <a:ext uri="{FF2B5EF4-FFF2-40B4-BE49-F238E27FC236}">
                <a16:creationId xmlns:a16="http://schemas.microsoft.com/office/drawing/2014/main" id="{43491A52-518A-41F1-8562-9556A1A65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177" y="3645024"/>
            <a:ext cx="7207038" cy="2952328"/>
          </a:xfrm>
          <a:prstGeom prst="rect">
            <a:avLst/>
          </a:prstGeom>
        </p:spPr>
      </p:pic>
    </p:spTree>
    <p:extLst>
      <p:ext uri="{BB962C8B-B14F-4D97-AF65-F5344CB8AC3E}">
        <p14:creationId xmlns:p14="http://schemas.microsoft.com/office/powerpoint/2010/main" val="2238477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8"/>
            <a:ext cx="8208912" cy="1325563"/>
          </a:xfrm>
        </p:spPr>
        <p:txBody>
          <a:bodyPr>
            <a:normAutofit/>
          </a:bodyPr>
          <a:lstStyle/>
          <a:p>
            <a:r>
              <a:rPr lang="en-US" altLang="en-US" sz="3200" b="1" dirty="0"/>
              <a:t>Economics and the Mitigation Policy Choice</a:t>
            </a:r>
            <a:endParaRPr lang="zh-CN" altLang="en-US" sz="3200" b="1" dirty="0"/>
          </a:p>
        </p:txBody>
      </p:sp>
      <p:sp>
        <p:nvSpPr>
          <p:cNvPr id="3" name="内容占位符 2"/>
          <p:cNvSpPr>
            <a:spLocks noGrp="1"/>
          </p:cNvSpPr>
          <p:nvPr>
            <p:ph idx="1"/>
          </p:nvPr>
        </p:nvSpPr>
        <p:spPr>
          <a:xfrm>
            <a:off x="328804" y="1586211"/>
            <a:ext cx="8208912" cy="4351338"/>
          </a:xfrm>
        </p:spPr>
        <p:txBody>
          <a:bodyPr>
            <a:normAutofit/>
          </a:bodyPr>
          <a:lstStyle/>
          <a:p>
            <a:pPr algn="just"/>
            <a:r>
              <a:rPr lang="en-US" altLang="zh-CN" b="1" dirty="0">
                <a:ea typeface="宋体" charset="-122"/>
              </a:rPr>
              <a:t>Providing Context: A Brief Look at Three Illustrative Carbon Pricing Programs</a:t>
            </a:r>
          </a:p>
          <a:p>
            <a:pPr algn="just"/>
            <a:endParaRPr lang="en-US" altLang="en-US" b="1" dirty="0"/>
          </a:p>
          <a:p>
            <a:pPr lvl="1" algn="just"/>
            <a:r>
              <a:rPr lang="en-US" altLang="en-US" b="1" dirty="0"/>
              <a:t>The British Columbia Carbon Tax</a:t>
            </a:r>
          </a:p>
          <a:p>
            <a:pPr lvl="1" algn="just"/>
            <a:endParaRPr lang="en-US" altLang="en-US" b="1" dirty="0"/>
          </a:p>
          <a:p>
            <a:pPr lvl="1" algn="just"/>
            <a:r>
              <a:rPr lang="en-US" altLang="en-US" b="1" dirty="0"/>
              <a:t>The European Union’s Emissions Trading System </a:t>
            </a:r>
          </a:p>
          <a:p>
            <a:pPr lvl="1" algn="just"/>
            <a:endParaRPr lang="en-US" altLang="en-US" b="1" dirty="0"/>
          </a:p>
          <a:p>
            <a:pPr lvl="1" algn="just"/>
            <a:r>
              <a:rPr lang="en-US" altLang="en-US" b="1" dirty="0"/>
              <a:t>The Australian Hybrid System</a:t>
            </a:r>
          </a:p>
          <a:p>
            <a:endParaRPr lang="zh-CN" altLang="en-US" sz="2800" dirty="0"/>
          </a:p>
        </p:txBody>
      </p:sp>
    </p:spTree>
    <p:extLst>
      <p:ext uri="{BB962C8B-B14F-4D97-AF65-F5344CB8AC3E}">
        <p14:creationId xmlns:p14="http://schemas.microsoft.com/office/powerpoint/2010/main" val="150684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10"/>
          </a:xfrm>
        </p:spPr>
        <p:txBody>
          <a:bodyPr>
            <a:normAutofit/>
          </a:bodyPr>
          <a:lstStyle/>
          <a:p>
            <a:r>
              <a:rPr lang="en-GB" altLang="en-US" sz="3200" b="1" dirty="0"/>
              <a:t>The Science of Climate Change</a:t>
            </a:r>
            <a:endParaRPr lang="zh-CN" altLang="en-US" sz="3200" b="1" dirty="0"/>
          </a:p>
        </p:txBody>
      </p:sp>
      <p:sp>
        <p:nvSpPr>
          <p:cNvPr id="3" name="内容占位符 2"/>
          <p:cNvSpPr>
            <a:spLocks noGrp="1"/>
          </p:cNvSpPr>
          <p:nvPr>
            <p:ph idx="1"/>
          </p:nvPr>
        </p:nvSpPr>
        <p:spPr>
          <a:xfrm>
            <a:off x="359532" y="1340768"/>
            <a:ext cx="8424936" cy="4281339"/>
          </a:xfrm>
        </p:spPr>
        <p:txBody>
          <a:bodyPr>
            <a:normAutofit/>
          </a:bodyPr>
          <a:lstStyle/>
          <a:p>
            <a:pPr algn="just"/>
            <a:r>
              <a:rPr lang="en-US" altLang="en-US" b="1"/>
              <a:t>Greenhouse gases absorb infrared radiation, trapping heat that would otherwise radiate into space. </a:t>
            </a:r>
          </a:p>
          <a:p>
            <a:pPr algn="just"/>
            <a:endParaRPr lang="en-US" altLang="en-US" b="1"/>
          </a:p>
          <a:p>
            <a:pPr lvl="1" algn="just"/>
            <a:r>
              <a:rPr lang="en-US" altLang="en-US" b="1"/>
              <a:t>Carbon dioxide: most abundant</a:t>
            </a:r>
          </a:p>
          <a:p>
            <a:pPr lvl="1" algn="just"/>
            <a:r>
              <a:rPr lang="en-US" altLang="en-US" b="1"/>
              <a:t>Emissions of these gases increasing over time</a:t>
            </a:r>
          </a:p>
          <a:p>
            <a:pPr lvl="1" algn="just"/>
            <a:endParaRPr lang="en-US" altLang="en-US" b="1"/>
          </a:p>
          <a:p>
            <a:pPr lvl="1" algn="just"/>
            <a:endParaRPr lang="en-US" altLang="en-US" b="1"/>
          </a:p>
          <a:p>
            <a:pPr algn="just"/>
            <a:r>
              <a:rPr lang="en-US" altLang="en-US" b="1"/>
              <a:t>Intergovernmental Panel on Climate change (IPCC) reported in 2007 that most warming over last 250 years can be attributed to human activity.</a:t>
            </a:r>
          </a:p>
          <a:p>
            <a:endParaRPr lang="zh-CN" altLang="en-US" sz="2800" dirty="0"/>
          </a:p>
        </p:txBody>
      </p:sp>
      <p:sp>
        <p:nvSpPr>
          <p:cNvPr id="6" name="TextBox 5">
            <a:extLst>
              <a:ext uri="{FF2B5EF4-FFF2-40B4-BE49-F238E27FC236}">
                <a16:creationId xmlns:a16="http://schemas.microsoft.com/office/drawing/2014/main" id="{F86DB29A-337C-53BB-4AA6-150A54781468}"/>
              </a:ext>
            </a:extLst>
          </p:cNvPr>
          <p:cNvSpPr txBox="1"/>
          <p:nvPr/>
        </p:nvSpPr>
        <p:spPr>
          <a:xfrm>
            <a:off x="612761" y="5448473"/>
            <a:ext cx="8100900" cy="923330"/>
          </a:xfrm>
          <a:prstGeom prst="rect">
            <a:avLst/>
          </a:prstGeom>
          <a:noFill/>
        </p:spPr>
        <p:txBody>
          <a:bodyPr wrap="square">
            <a:spAutoFit/>
          </a:bodyPr>
          <a:lstStyle/>
          <a:p>
            <a:r>
              <a:rPr lang="en-US" b="1" dirty="0">
                <a:hlinkClick r:id="rId2"/>
              </a:rPr>
              <a:t>https://www.un.org/en/climatechange/reports?gad_source=1&amp;gclid=EAIaIQobChMIqIyW4OHViQMVjmZHAR2GAhiSEAAYASAAEgIENfD_BwE</a:t>
            </a:r>
            <a:endParaRPr lang="en-US" b="1" dirty="0"/>
          </a:p>
          <a:p>
            <a:endParaRPr lang="en-US" b="1" dirty="0"/>
          </a:p>
        </p:txBody>
      </p:sp>
    </p:spTree>
    <p:extLst>
      <p:ext uri="{BB962C8B-B14F-4D97-AF65-F5344CB8AC3E}">
        <p14:creationId xmlns:p14="http://schemas.microsoft.com/office/powerpoint/2010/main" val="281203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8640"/>
            <a:ext cx="7886700" cy="975642"/>
          </a:xfrm>
        </p:spPr>
        <p:txBody>
          <a:bodyPr>
            <a:normAutofit/>
          </a:bodyPr>
          <a:lstStyle/>
          <a:p>
            <a:r>
              <a:rPr lang="en-US" altLang="en-US" sz="3200" dirty="0"/>
              <a:t>Economics and the Mitigation Policy Choice</a:t>
            </a:r>
            <a:endParaRPr lang="zh-CN" altLang="en-US" sz="3200" dirty="0"/>
          </a:p>
        </p:txBody>
      </p:sp>
      <p:sp>
        <p:nvSpPr>
          <p:cNvPr id="3" name="内容占位符 2"/>
          <p:cNvSpPr>
            <a:spLocks noGrp="1"/>
          </p:cNvSpPr>
          <p:nvPr>
            <p:ph idx="1"/>
          </p:nvPr>
        </p:nvSpPr>
        <p:spPr>
          <a:xfrm>
            <a:off x="306438" y="1268760"/>
            <a:ext cx="8586042" cy="5008089"/>
          </a:xfrm>
        </p:spPr>
        <p:txBody>
          <a:bodyPr>
            <a:normAutofit fontScale="85000" lnSpcReduction="20000"/>
          </a:bodyPr>
          <a:lstStyle/>
          <a:p>
            <a:pPr marL="0" indent="0" algn="just">
              <a:lnSpc>
                <a:spcPct val="110000"/>
              </a:lnSpc>
              <a:buNone/>
            </a:pPr>
            <a:r>
              <a:rPr lang="en-US" altLang="en-US" b="1" dirty="0"/>
              <a:t>British Columbia Carbon Tax Program</a:t>
            </a:r>
          </a:p>
          <a:p>
            <a:pPr algn="just">
              <a:lnSpc>
                <a:spcPct val="110000"/>
              </a:lnSpc>
            </a:pPr>
            <a:endParaRPr lang="en-US" altLang="en-US" b="1" dirty="0"/>
          </a:p>
          <a:p>
            <a:pPr algn="just">
              <a:lnSpc>
                <a:spcPct val="110000"/>
              </a:lnSpc>
            </a:pPr>
            <a:r>
              <a:rPr lang="en-GB" altLang="en-US" b="1" dirty="0"/>
              <a:t>British Columbia has imposed a carbon tax on each metric ton of carbon dioxide equivalent (CO2-e) emissions from the combustion of fuel.</a:t>
            </a:r>
          </a:p>
          <a:p>
            <a:pPr algn="just">
              <a:lnSpc>
                <a:spcPct val="110000"/>
              </a:lnSpc>
            </a:pPr>
            <a:endParaRPr lang="en-GB" altLang="en-US" b="1" dirty="0"/>
          </a:p>
          <a:p>
            <a:pPr algn="just">
              <a:lnSpc>
                <a:spcPct val="110000"/>
              </a:lnSpc>
            </a:pPr>
            <a:r>
              <a:rPr lang="en-US" altLang="en-US" b="1" dirty="0"/>
              <a:t>The carbon tax is applied and collected at the wholesale level, using the administrative channels established earlier for collecting motor fuel taxes.</a:t>
            </a:r>
          </a:p>
          <a:p>
            <a:pPr algn="just">
              <a:lnSpc>
                <a:spcPct val="110000"/>
              </a:lnSpc>
            </a:pPr>
            <a:r>
              <a:rPr lang="en-US" altLang="en-US" b="1" dirty="0"/>
              <a:t> </a:t>
            </a:r>
          </a:p>
          <a:p>
            <a:pPr algn="just">
              <a:lnSpc>
                <a:spcPct val="110000"/>
              </a:lnSpc>
            </a:pPr>
            <a:r>
              <a:rPr lang="en-US" altLang="en-US" b="1" dirty="0"/>
              <a:t>The cost of the tax is ultimately passed forward to consumers via higher prices.</a:t>
            </a:r>
          </a:p>
          <a:p>
            <a:pPr algn="just">
              <a:lnSpc>
                <a:spcPct val="110000"/>
              </a:lnSpc>
            </a:pPr>
            <a:endParaRPr lang="en-US" altLang="en-US" b="1" dirty="0"/>
          </a:p>
          <a:p>
            <a:pPr algn="just">
              <a:lnSpc>
                <a:spcPct val="110000"/>
              </a:lnSpc>
            </a:pPr>
            <a:r>
              <a:rPr lang="en-US" altLang="en-US" b="1" dirty="0"/>
              <a:t>The carbon tax is revenue neutral.</a:t>
            </a:r>
          </a:p>
          <a:p>
            <a:pPr lvl="1" algn="just">
              <a:lnSpc>
                <a:spcPct val="110000"/>
              </a:lnSpc>
            </a:pPr>
            <a:endParaRPr lang="en-US" altLang="en-US" b="1" dirty="0"/>
          </a:p>
          <a:p>
            <a:pPr lvl="1" algn="just">
              <a:lnSpc>
                <a:spcPct val="110000"/>
              </a:lnSpc>
            </a:pPr>
            <a:r>
              <a:rPr lang="en-US" altLang="en-US" b="1" dirty="0"/>
              <a:t>With a revenue-neutral tax, the government keeps none of the money collected from the levy. Instead, it redistributes all of it back to taxpayers in the form of tax cuts. </a:t>
            </a:r>
            <a:endParaRPr lang="en-GB" altLang="en-US" b="1" dirty="0"/>
          </a:p>
          <a:p>
            <a:endParaRPr lang="zh-CN" altLang="en-US" dirty="0"/>
          </a:p>
        </p:txBody>
      </p:sp>
    </p:spTree>
    <p:extLst>
      <p:ext uri="{BB962C8B-B14F-4D97-AF65-F5344CB8AC3E}">
        <p14:creationId xmlns:p14="http://schemas.microsoft.com/office/powerpoint/2010/main" val="3512196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1"/>
          </a:xfrm>
        </p:spPr>
        <p:txBody>
          <a:bodyPr>
            <a:normAutofit fontScale="90000"/>
          </a:bodyPr>
          <a:lstStyle/>
          <a:p>
            <a:r>
              <a:rPr lang="en-US" altLang="en-US" sz="3200" b="1" dirty="0"/>
              <a:t>Economics and the Mitigation Policy Choice</a:t>
            </a:r>
            <a:endParaRPr lang="zh-CN" altLang="en-US" sz="3200" dirty="0"/>
          </a:p>
        </p:txBody>
      </p:sp>
      <p:sp>
        <p:nvSpPr>
          <p:cNvPr id="3" name="内容占位符 2"/>
          <p:cNvSpPr>
            <a:spLocks noGrp="1"/>
          </p:cNvSpPr>
          <p:nvPr>
            <p:ph idx="1"/>
          </p:nvPr>
        </p:nvSpPr>
        <p:spPr>
          <a:xfrm>
            <a:off x="179512" y="1556792"/>
            <a:ext cx="8623218" cy="4608512"/>
          </a:xfrm>
        </p:spPr>
        <p:txBody>
          <a:bodyPr>
            <a:normAutofit/>
          </a:bodyPr>
          <a:lstStyle/>
          <a:p>
            <a:pPr marL="0" indent="0" algn="just">
              <a:buNone/>
            </a:pPr>
            <a:r>
              <a:rPr lang="en-US" altLang="zh-CN" b="1" dirty="0"/>
              <a:t>European Union Emissions Trading System (E.U. ETS) </a:t>
            </a:r>
          </a:p>
          <a:p>
            <a:pPr algn="just"/>
            <a:endParaRPr lang="en-US" altLang="zh-CN" b="1" dirty="0"/>
          </a:p>
          <a:p>
            <a:pPr algn="just"/>
            <a:r>
              <a:rPr lang="en-US" altLang="zh-CN" b="1" dirty="0"/>
              <a:t>The program establishes a cap on the total amount of certain GHGs. </a:t>
            </a:r>
          </a:p>
          <a:p>
            <a:pPr algn="just"/>
            <a:r>
              <a:rPr lang="en-US" altLang="zh-CN" b="1" dirty="0"/>
              <a:t>Under this cap, companies receive emission allowances (EUAs), which they can sell to, or buy from, one another as needed. At the end of the year each company must surrender enough allowances to cover all its emissions or pay penalties on any excess.</a:t>
            </a:r>
          </a:p>
          <a:p>
            <a:pPr algn="just"/>
            <a:r>
              <a:rPr lang="en-US" altLang="zh-CN" b="1" dirty="0"/>
              <a:t>Companies can bank any spare allowances for future sale or for covering their future needs.</a:t>
            </a:r>
          </a:p>
          <a:p>
            <a:endParaRPr lang="zh-CN" altLang="en-US" dirty="0"/>
          </a:p>
        </p:txBody>
      </p:sp>
    </p:spTree>
    <p:extLst>
      <p:ext uri="{BB962C8B-B14F-4D97-AF65-F5344CB8AC3E}">
        <p14:creationId xmlns:p14="http://schemas.microsoft.com/office/powerpoint/2010/main" val="55730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413" y="116632"/>
            <a:ext cx="7886700" cy="1325563"/>
          </a:xfrm>
        </p:spPr>
        <p:txBody>
          <a:bodyPr>
            <a:normAutofit/>
          </a:bodyPr>
          <a:lstStyle/>
          <a:p>
            <a:r>
              <a:rPr lang="en-US" altLang="en-US" sz="3200" dirty="0"/>
              <a:t>Economics and the Mitigation Policy Choice</a:t>
            </a:r>
            <a:endParaRPr lang="zh-CN" altLang="en-US" sz="3200" dirty="0"/>
          </a:p>
        </p:txBody>
      </p:sp>
      <p:sp>
        <p:nvSpPr>
          <p:cNvPr id="3" name="内容占位符 2"/>
          <p:cNvSpPr>
            <a:spLocks noGrp="1"/>
          </p:cNvSpPr>
          <p:nvPr>
            <p:ph idx="1"/>
          </p:nvPr>
        </p:nvSpPr>
        <p:spPr>
          <a:xfrm>
            <a:off x="287524" y="1471129"/>
            <a:ext cx="8568952" cy="4351338"/>
          </a:xfrm>
        </p:spPr>
        <p:txBody>
          <a:bodyPr>
            <a:normAutofit/>
          </a:bodyPr>
          <a:lstStyle/>
          <a:p>
            <a:pPr marL="0" indent="0" algn="just">
              <a:lnSpc>
                <a:spcPct val="110000"/>
              </a:lnSpc>
              <a:buNone/>
            </a:pPr>
            <a:r>
              <a:rPr lang="en-US" altLang="en-US" b="1" dirty="0"/>
              <a:t>Australian Hybrid System</a:t>
            </a:r>
          </a:p>
          <a:p>
            <a:pPr algn="just">
              <a:lnSpc>
                <a:spcPct val="110000"/>
              </a:lnSpc>
            </a:pPr>
            <a:endParaRPr lang="en-US" altLang="en-US" b="1" dirty="0"/>
          </a:p>
          <a:p>
            <a:pPr algn="just">
              <a:lnSpc>
                <a:spcPct val="110000"/>
              </a:lnSpc>
            </a:pPr>
            <a:r>
              <a:rPr lang="en-GB" altLang="en-US" b="1" dirty="0"/>
              <a:t>In the first stage emitters face a fixed price for each metric ton of carbon emitted. The price started at $A23 (US$23.8) per metric ton and rises at 2.5 percent per annum in real terms. </a:t>
            </a:r>
          </a:p>
          <a:p>
            <a:pPr algn="just">
              <a:lnSpc>
                <a:spcPct val="110000"/>
              </a:lnSpc>
            </a:pPr>
            <a:endParaRPr lang="en-GB" altLang="en-US" b="1" dirty="0"/>
          </a:p>
          <a:p>
            <a:pPr algn="just">
              <a:lnSpc>
                <a:spcPct val="110000"/>
              </a:lnSpc>
            </a:pPr>
            <a:r>
              <a:rPr lang="en-GB" altLang="en-US" b="1" dirty="0"/>
              <a:t>In the second stage, which began in 2014, the fixed carbon price regime transitions to a fully flexible price regime, with the price determined by an emissions trading market.</a:t>
            </a:r>
          </a:p>
          <a:p>
            <a:endParaRPr lang="zh-CN" altLang="en-US" dirty="0"/>
          </a:p>
        </p:txBody>
      </p:sp>
    </p:spTree>
    <p:extLst>
      <p:ext uri="{BB962C8B-B14F-4D97-AF65-F5344CB8AC3E}">
        <p14:creationId xmlns:p14="http://schemas.microsoft.com/office/powerpoint/2010/main" val="314119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fontScale="90000"/>
          </a:bodyPr>
          <a:lstStyle/>
          <a:p>
            <a:r>
              <a:rPr lang="en-US" altLang="en-US" sz="3200" dirty="0"/>
              <a:t>Economics and the Mitigation Policy Choice</a:t>
            </a:r>
            <a:endParaRPr lang="zh-CN" altLang="en-US" sz="3200" dirty="0"/>
          </a:p>
        </p:txBody>
      </p:sp>
      <p:sp>
        <p:nvSpPr>
          <p:cNvPr id="3" name="内容占位符 2"/>
          <p:cNvSpPr>
            <a:spLocks noGrp="1"/>
          </p:cNvSpPr>
          <p:nvPr>
            <p:ph idx="1"/>
          </p:nvPr>
        </p:nvSpPr>
        <p:spPr>
          <a:xfrm>
            <a:off x="234430" y="1484784"/>
            <a:ext cx="8280920" cy="4680520"/>
          </a:xfrm>
        </p:spPr>
        <p:txBody>
          <a:bodyPr>
            <a:normAutofit/>
          </a:bodyPr>
          <a:lstStyle/>
          <a:p>
            <a:pPr marL="0" indent="0" algn="just">
              <a:lnSpc>
                <a:spcPct val="110000"/>
              </a:lnSpc>
              <a:buNone/>
            </a:pPr>
            <a:r>
              <a:rPr lang="en-US" altLang="en-US" sz="2400" b="1" dirty="0"/>
              <a:t>Three Carbon Pricing Program Design Issues: Using the Revenue, Offsets, and Price Volatility</a:t>
            </a:r>
          </a:p>
          <a:p>
            <a:pPr algn="just">
              <a:lnSpc>
                <a:spcPct val="110000"/>
              </a:lnSpc>
            </a:pPr>
            <a:endParaRPr lang="en-US" altLang="en-US" sz="2400" b="1" dirty="0"/>
          </a:p>
          <a:p>
            <a:pPr lvl="1" algn="just">
              <a:lnSpc>
                <a:spcPct val="110000"/>
              </a:lnSpc>
            </a:pPr>
            <a:r>
              <a:rPr lang="en-US" altLang="en-US" sz="2400" b="1" dirty="0"/>
              <a:t>Revenue</a:t>
            </a:r>
          </a:p>
          <a:p>
            <a:pPr lvl="2" algn="just">
              <a:lnSpc>
                <a:spcPct val="110000"/>
              </a:lnSpc>
            </a:pPr>
            <a:r>
              <a:rPr lang="en-US" altLang="zh-CN" b="1" dirty="0"/>
              <a:t>Revenues could be used to reduce the financial burden of the policy on low-income populations, to boost the economy, to increase the magnitude of the emissions reductions, to aid workers displaced by the policy, and even to increase the likelihood that a carbon-pricing policy might be enacted in the first place.</a:t>
            </a:r>
          </a:p>
        </p:txBody>
      </p:sp>
    </p:spTree>
    <p:extLst>
      <p:ext uri="{BB962C8B-B14F-4D97-AF65-F5344CB8AC3E}">
        <p14:creationId xmlns:p14="http://schemas.microsoft.com/office/powerpoint/2010/main" val="153455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360" y="260648"/>
            <a:ext cx="8229600" cy="1143000"/>
          </a:xfrm>
        </p:spPr>
        <p:txBody>
          <a:bodyPr>
            <a:normAutofit/>
          </a:bodyPr>
          <a:lstStyle/>
          <a:p>
            <a:r>
              <a:rPr lang="en-US" altLang="en-US" sz="3200" dirty="0"/>
              <a:t>Economics and the Mitigation</a:t>
            </a:r>
            <a:br>
              <a:rPr lang="en-US" altLang="en-US" sz="3200" dirty="0"/>
            </a:br>
            <a:r>
              <a:rPr lang="en-US" altLang="en-US" sz="3200" dirty="0"/>
              <a:t> Policy Choice</a:t>
            </a:r>
            <a:endParaRPr lang="zh-CN" altLang="en-US" sz="3200" dirty="0"/>
          </a:p>
        </p:txBody>
      </p:sp>
      <p:sp>
        <p:nvSpPr>
          <p:cNvPr id="3" name="内容占位符 2"/>
          <p:cNvSpPr>
            <a:spLocks noGrp="1"/>
          </p:cNvSpPr>
          <p:nvPr>
            <p:ph idx="1"/>
          </p:nvPr>
        </p:nvSpPr>
        <p:spPr>
          <a:xfrm>
            <a:off x="251520" y="1595933"/>
            <a:ext cx="8435280" cy="4569371"/>
          </a:xfrm>
        </p:spPr>
        <p:txBody>
          <a:bodyPr/>
          <a:lstStyle/>
          <a:p>
            <a:pPr marL="230187" lvl="2" indent="0" algn="just">
              <a:buNone/>
            </a:pPr>
            <a:r>
              <a:rPr lang="en-US" altLang="zh-CN" b="1" dirty="0"/>
              <a:t>Various strategies include: </a:t>
            </a:r>
          </a:p>
          <a:p>
            <a:pPr marL="230187" lvl="2" indent="0" algn="just">
              <a:buNone/>
            </a:pPr>
            <a:endParaRPr lang="en-US" altLang="zh-CN" b="1" dirty="0"/>
          </a:p>
          <a:p>
            <a:pPr marL="687387" lvl="2" indent="-457200" algn="just">
              <a:buAutoNum type="arabicParenBoth"/>
            </a:pPr>
            <a:r>
              <a:rPr lang="en-US" altLang="zh-CN" b="1" dirty="0"/>
              <a:t>giving the revenue back to households in the form of a lump-sum rebate on a per capita basis, </a:t>
            </a:r>
          </a:p>
          <a:p>
            <a:pPr marL="687387" lvl="2" indent="-457200" algn="just">
              <a:buAutoNum type="arabicParenBoth"/>
            </a:pPr>
            <a:r>
              <a:rPr lang="en-US" altLang="zh-CN" b="1" dirty="0"/>
              <a:t>lowering various taxes such as the corporate tax, the income tax, the capital gains tax, the payroll tax, etc.,  </a:t>
            </a:r>
          </a:p>
          <a:p>
            <a:pPr marL="687387" lvl="2" indent="-457200" algn="just">
              <a:buAutoNum type="arabicParenBoth"/>
            </a:pPr>
            <a:r>
              <a:rPr lang="en-US" altLang="zh-CN" b="1" dirty="0"/>
              <a:t>using the revenue to subsidize further emissions reductions, or </a:t>
            </a:r>
          </a:p>
          <a:p>
            <a:pPr marL="687387" lvl="2" indent="-457200" algn="just">
              <a:buAutoNum type="arabicParenBoth"/>
            </a:pPr>
            <a:r>
              <a:rPr lang="en-US" altLang="zh-CN" b="1" dirty="0"/>
              <a:t>helping workers who are displaced by the shift to a lower carbon energy supply. </a:t>
            </a:r>
            <a:endParaRPr lang="zh-CN" altLang="en-US" b="1" dirty="0"/>
          </a:p>
          <a:p>
            <a:pPr algn="just"/>
            <a:endParaRPr lang="zh-CN" altLang="en-US" dirty="0"/>
          </a:p>
        </p:txBody>
      </p:sp>
    </p:spTree>
    <p:extLst>
      <p:ext uri="{BB962C8B-B14F-4D97-AF65-F5344CB8AC3E}">
        <p14:creationId xmlns:p14="http://schemas.microsoft.com/office/powerpoint/2010/main" val="22827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2646" y="188640"/>
            <a:ext cx="7886700" cy="1047650"/>
          </a:xfrm>
        </p:spPr>
        <p:txBody>
          <a:bodyPr>
            <a:normAutofit/>
          </a:bodyPr>
          <a:lstStyle/>
          <a:p>
            <a:r>
              <a:rPr lang="en-US" altLang="zh-CN" sz="3200" b="1" dirty="0"/>
              <a:t>Mitigation Policy: Timing</a:t>
            </a:r>
            <a:endParaRPr lang="zh-CN" altLang="en-US" sz="3200" b="1" dirty="0"/>
          </a:p>
        </p:txBody>
      </p:sp>
      <p:sp>
        <p:nvSpPr>
          <p:cNvPr id="3" name="内容占位符 2"/>
          <p:cNvSpPr>
            <a:spLocks noGrp="1"/>
          </p:cNvSpPr>
          <p:nvPr>
            <p:ph idx="1"/>
          </p:nvPr>
        </p:nvSpPr>
        <p:spPr>
          <a:xfrm>
            <a:off x="342442" y="1262534"/>
            <a:ext cx="8478030" cy="4351338"/>
          </a:xfrm>
        </p:spPr>
        <p:txBody>
          <a:bodyPr/>
          <a:lstStyle/>
          <a:p>
            <a:pPr algn="just"/>
            <a:r>
              <a:rPr lang="en-US" altLang="en-US" b="1" dirty="0"/>
              <a:t>There are enormous uncertainties associated with climate changes. </a:t>
            </a:r>
          </a:p>
          <a:p>
            <a:pPr algn="just"/>
            <a:endParaRPr lang="en-US" altLang="en-US" b="1" dirty="0"/>
          </a:p>
          <a:p>
            <a:pPr algn="just"/>
            <a:r>
              <a:rPr lang="en-US" altLang="en-US" b="1" dirty="0"/>
              <a:t>Benefits from control are received in the distant future, while costs occur now.</a:t>
            </a:r>
          </a:p>
          <a:p>
            <a:pPr algn="just"/>
            <a:endParaRPr lang="en-US" altLang="en-US" b="1" dirty="0"/>
          </a:p>
          <a:p>
            <a:pPr algn="just"/>
            <a:r>
              <a:rPr lang="en-US" altLang="en-US" b="1" dirty="0"/>
              <a:t>Uncertainties about the costs and benefits are also problematic. Governments must make decisions without complete information.</a:t>
            </a:r>
          </a:p>
          <a:p>
            <a:endParaRPr lang="zh-CN" altLang="en-US" dirty="0"/>
          </a:p>
        </p:txBody>
      </p:sp>
    </p:spTree>
    <p:extLst>
      <p:ext uri="{BB962C8B-B14F-4D97-AF65-F5344CB8AC3E}">
        <p14:creationId xmlns:p14="http://schemas.microsoft.com/office/powerpoint/2010/main" val="3477433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29AFD4-4FCF-4D8E-874E-92500BF82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22189"/>
            <a:ext cx="8784976" cy="6013622"/>
          </a:xfrm>
          <a:prstGeom prst="rect">
            <a:avLst/>
          </a:prstGeom>
        </p:spPr>
      </p:pic>
    </p:spTree>
    <p:extLst>
      <p:ext uri="{BB962C8B-B14F-4D97-AF65-F5344CB8AC3E}">
        <p14:creationId xmlns:p14="http://schemas.microsoft.com/office/powerpoint/2010/main" val="1593668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AB6B-8BCC-4E58-802F-0B75E21C9EF3}"/>
              </a:ext>
            </a:extLst>
          </p:cNvPr>
          <p:cNvSpPr>
            <a:spLocks noGrp="1"/>
          </p:cNvSpPr>
          <p:nvPr>
            <p:ph type="title"/>
          </p:nvPr>
        </p:nvSpPr>
        <p:spPr>
          <a:xfrm>
            <a:off x="628650" y="260648"/>
            <a:ext cx="7886700" cy="936105"/>
          </a:xfrm>
        </p:spPr>
        <p:txBody>
          <a:bodyPr>
            <a:normAutofit/>
          </a:bodyPr>
          <a:lstStyle/>
          <a:p>
            <a:r>
              <a:rPr lang="en-US" dirty="0"/>
              <a:t>The Role of Adaptation Policy</a:t>
            </a:r>
          </a:p>
        </p:txBody>
      </p:sp>
      <p:sp>
        <p:nvSpPr>
          <p:cNvPr id="3" name="Content Placeholder 2">
            <a:extLst>
              <a:ext uri="{FF2B5EF4-FFF2-40B4-BE49-F238E27FC236}">
                <a16:creationId xmlns:a16="http://schemas.microsoft.com/office/drawing/2014/main" id="{C1A8769C-3D42-4395-9806-0E570A07F9F5}"/>
              </a:ext>
            </a:extLst>
          </p:cNvPr>
          <p:cNvSpPr>
            <a:spLocks noGrp="1"/>
          </p:cNvSpPr>
          <p:nvPr>
            <p:ph idx="1"/>
          </p:nvPr>
        </p:nvSpPr>
        <p:spPr>
          <a:xfrm>
            <a:off x="323528" y="1340768"/>
            <a:ext cx="8496944" cy="5112568"/>
          </a:xfrm>
        </p:spPr>
        <p:txBody>
          <a:bodyPr>
            <a:normAutofit lnSpcReduction="10000"/>
          </a:bodyPr>
          <a:lstStyle/>
          <a:p>
            <a:pPr algn="just"/>
            <a:r>
              <a:rPr lang="en-US" b="1" dirty="0"/>
              <a:t>Whereas mitigation strategies try to limit damage by limiting the emissions that cause the impacts, adaptation tends to limit damage by reducing the damage caused by the impacts that do occur.</a:t>
            </a:r>
          </a:p>
          <a:p>
            <a:pPr algn="just"/>
            <a:endParaRPr lang="en-US" b="1" dirty="0"/>
          </a:p>
          <a:p>
            <a:pPr algn="just"/>
            <a:r>
              <a:rPr lang="en-US" b="1" dirty="0"/>
              <a:t>The two strategies are complements in the sense that the optimal policy response contains both adaptation and mitigation.</a:t>
            </a:r>
          </a:p>
          <a:p>
            <a:pPr algn="just"/>
            <a:endParaRPr lang="en-US" b="1" dirty="0"/>
          </a:p>
          <a:p>
            <a:pPr algn="just"/>
            <a:r>
              <a:rPr lang="en-US" b="1" dirty="0"/>
              <a:t>Since the marginal cost function for each strategy is upward-sloping, this normally means that an optimal strategy would employ both mitigation and adaptation.</a:t>
            </a:r>
          </a:p>
          <a:p>
            <a:pPr algn="just"/>
            <a:endParaRPr lang="en-US" b="1" dirty="0"/>
          </a:p>
          <a:p>
            <a:pPr algn="just"/>
            <a:r>
              <a:rPr lang="en-US" b="1" dirty="0"/>
              <a:t>Deviating from this optimum necessarily means that costs would be higher than necessary.</a:t>
            </a:r>
          </a:p>
        </p:txBody>
      </p:sp>
    </p:spTree>
    <p:extLst>
      <p:ext uri="{BB962C8B-B14F-4D97-AF65-F5344CB8AC3E}">
        <p14:creationId xmlns:p14="http://schemas.microsoft.com/office/powerpoint/2010/main" val="251221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4"/>
          </a:xfrm>
        </p:spPr>
        <p:txBody>
          <a:bodyPr>
            <a:normAutofit/>
          </a:bodyPr>
          <a:lstStyle/>
          <a:p>
            <a:r>
              <a:rPr lang="en-US" altLang="zh-CN" sz="3200" b="1" dirty="0"/>
              <a:t>The Role of Adaptation Policy</a:t>
            </a:r>
            <a:endParaRPr lang="zh-CN" altLang="en-US" sz="3200" b="1" dirty="0"/>
          </a:p>
        </p:txBody>
      </p:sp>
      <p:sp>
        <p:nvSpPr>
          <p:cNvPr id="3" name="内容占位符 2"/>
          <p:cNvSpPr>
            <a:spLocks noGrp="1"/>
          </p:cNvSpPr>
          <p:nvPr>
            <p:ph idx="1"/>
          </p:nvPr>
        </p:nvSpPr>
        <p:spPr>
          <a:xfrm>
            <a:off x="395536" y="1340768"/>
            <a:ext cx="8352928" cy="4936081"/>
          </a:xfrm>
        </p:spPr>
        <p:txBody>
          <a:bodyPr>
            <a:normAutofit fontScale="92500"/>
          </a:bodyPr>
          <a:lstStyle/>
          <a:p>
            <a:pPr lvl="0" algn="just"/>
            <a:r>
              <a:rPr lang="en-US" altLang="zh-CN" sz="2400" b="1" dirty="0"/>
              <a:t>Property rights matter. Because they would incur the losses caused by property damages, renters also have lower incentives than owners to invest in adaptation. In general ambiguous or compromised property rights can be a barrier to effective private action. </a:t>
            </a:r>
          </a:p>
          <a:p>
            <a:pPr lvl="0" algn="just"/>
            <a:endParaRPr lang="en-US" altLang="zh-CN" sz="2400" b="1" dirty="0"/>
          </a:p>
          <a:p>
            <a:pPr lvl="0" algn="just" eaLnBrk="0" hangingPunct="0"/>
            <a:r>
              <a:rPr lang="en-US" altLang="zh-CN" sz="2400" b="1" dirty="0"/>
              <a:t>Effective private action depends on good information on both the nature of risks and options for adapting to them. </a:t>
            </a:r>
          </a:p>
          <a:p>
            <a:pPr lvl="0" algn="just" eaLnBrk="0" hangingPunct="0"/>
            <a:endParaRPr lang="en-US" altLang="zh-CN" b="1" dirty="0"/>
          </a:p>
          <a:p>
            <a:pPr lvl="0" algn="just" eaLnBrk="0" hangingPunct="0"/>
            <a:r>
              <a:rPr lang="en-US" altLang="zh-CN" sz="2400" b="1" dirty="0"/>
              <a:t>Much of this information about future risks is a public good, which means that it will be undersupplied unless the government supplies it or participates in its supply. </a:t>
            </a:r>
            <a:endParaRPr lang="zh-CN" altLang="zh-CN" sz="2400" b="1" dirty="0"/>
          </a:p>
          <a:p>
            <a:endParaRPr lang="zh-CN" altLang="en-US" sz="2400" dirty="0"/>
          </a:p>
        </p:txBody>
      </p:sp>
    </p:spTree>
    <p:extLst>
      <p:ext uri="{BB962C8B-B14F-4D97-AF65-F5344CB8AC3E}">
        <p14:creationId xmlns:p14="http://schemas.microsoft.com/office/powerpoint/2010/main" val="303074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831626"/>
          </a:xfrm>
        </p:spPr>
        <p:txBody>
          <a:bodyPr>
            <a:normAutofit/>
          </a:bodyPr>
          <a:lstStyle/>
          <a:p>
            <a:r>
              <a:rPr lang="en-US" altLang="zh-CN" sz="3200" b="1" dirty="0"/>
              <a:t>The Role of Adaptation Policy</a:t>
            </a:r>
            <a:endParaRPr lang="zh-CN" altLang="en-US" sz="3200" b="1" dirty="0"/>
          </a:p>
        </p:txBody>
      </p:sp>
      <p:sp>
        <p:nvSpPr>
          <p:cNvPr id="3" name="内容占位符 2"/>
          <p:cNvSpPr>
            <a:spLocks noGrp="1"/>
          </p:cNvSpPr>
          <p:nvPr>
            <p:ph idx="1"/>
          </p:nvPr>
        </p:nvSpPr>
        <p:spPr>
          <a:xfrm>
            <a:off x="323528" y="1340768"/>
            <a:ext cx="8352928" cy="4351338"/>
          </a:xfrm>
        </p:spPr>
        <p:txBody>
          <a:bodyPr/>
          <a:lstStyle/>
          <a:p>
            <a:pPr lvl="0" algn="just" eaLnBrk="0" hangingPunct="0"/>
            <a:r>
              <a:rPr lang="en-US" altLang="zh-CN" b="1" dirty="0"/>
              <a:t>Adaptation choices can also be limited by affordability, including how a low income diminishes the ability to borrow. </a:t>
            </a:r>
          </a:p>
          <a:p>
            <a:pPr lvl="0" algn="just" eaLnBrk="0" hangingPunct="0"/>
            <a:endParaRPr lang="en-US" altLang="zh-CN" b="1" dirty="0"/>
          </a:p>
          <a:p>
            <a:pPr lvl="0" algn="just" eaLnBrk="0" hangingPunct="0"/>
            <a:r>
              <a:rPr lang="en-US" altLang="zh-CN" b="1" dirty="0"/>
              <a:t>Much of the adaptation would involve public capital like roads, or public transportation systems and the desirability of many private adaptation responses would be affected by those public adaptation responses.</a:t>
            </a:r>
            <a:endParaRPr lang="zh-CN" altLang="zh-CN" b="1" dirty="0"/>
          </a:p>
          <a:p>
            <a:pPr algn="just"/>
            <a:endParaRPr lang="zh-CN" altLang="en-US" dirty="0"/>
          </a:p>
        </p:txBody>
      </p:sp>
    </p:spTree>
    <p:extLst>
      <p:ext uri="{BB962C8B-B14F-4D97-AF65-F5344CB8AC3E}">
        <p14:creationId xmlns:p14="http://schemas.microsoft.com/office/powerpoint/2010/main" val="16616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B545-A26F-4C55-B952-081CA88F7331}"/>
              </a:ext>
            </a:extLst>
          </p:cNvPr>
          <p:cNvSpPr>
            <a:spLocks noGrp="1"/>
          </p:cNvSpPr>
          <p:nvPr>
            <p:ph type="title"/>
          </p:nvPr>
        </p:nvSpPr>
        <p:spPr>
          <a:xfrm>
            <a:off x="628650" y="365127"/>
            <a:ext cx="7886700" cy="687610"/>
          </a:xfrm>
        </p:spPr>
        <p:txBody>
          <a:bodyPr/>
          <a:lstStyle/>
          <a:p>
            <a:r>
              <a:rPr lang="en-US" dirty="0"/>
              <a:t>The Science of Climate Change</a:t>
            </a:r>
          </a:p>
        </p:txBody>
      </p:sp>
      <p:sp>
        <p:nvSpPr>
          <p:cNvPr id="3" name="Rectangle 2">
            <a:extLst>
              <a:ext uri="{FF2B5EF4-FFF2-40B4-BE49-F238E27FC236}">
                <a16:creationId xmlns:a16="http://schemas.microsoft.com/office/drawing/2014/main" id="{0F1531FF-5A3B-4A59-9B28-E00D9A22C799}"/>
              </a:ext>
            </a:extLst>
          </p:cNvPr>
          <p:cNvSpPr/>
          <p:nvPr/>
        </p:nvSpPr>
        <p:spPr>
          <a:xfrm>
            <a:off x="395536" y="1340768"/>
            <a:ext cx="8352928" cy="4708981"/>
          </a:xfrm>
          <a:prstGeom prst="rect">
            <a:avLst/>
          </a:prstGeom>
        </p:spPr>
        <p:txBody>
          <a:bodyPr wrap="square">
            <a:spAutoFit/>
          </a:bodyPr>
          <a:lstStyle/>
          <a:p>
            <a:pPr algn="just"/>
            <a:r>
              <a:rPr lang="en-US" sz="2000" b="1" dirty="0">
                <a:latin typeface="Bookman Old Style" panose="02050604050505020204" pitchFamily="18" charset="0"/>
              </a:rPr>
              <a:t>With respect to projected climatic changes, the report found the following:</a:t>
            </a:r>
          </a:p>
          <a:p>
            <a:pPr algn="just"/>
            <a:endParaRPr lang="en-US" sz="2000" b="1" dirty="0">
              <a:latin typeface="Bookman Old Style" panose="02050604050505020204" pitchFamily="18" charset="0"/>
            </a:endParaRPr>
          </a:p>
          <a:p>
            <a:pPr marL="342900" indent="-342900" algn="just">
              <a:buFont typeface="Arial" panose="020B0604020202020204" pitchFamily="34" charset="0"/>
              <a:buChar char="•"/>
            </a:pPr>
            <a:r>
              <a:rPr lang="en-US" sz="2000" b="1" dirty="0">
                <a:latin typeface="Bookman Old Style" panose="02050604050505020204" pitchFamily="18" charset="0"/>
              </a:rPr>
              <a:t>CO</a:t>
            </a:r>
            <a:r>
              <a:rPr lang="en-US" sz="2000" b="1" baseline="-25000" dirty="0">
                <a:latin typeface="Bookman Old Style" panose="02050604050505020204" pitchFamily="18" charset="0"/>
              </a:rPr>
              <a:t>2</a:t>
            </a:r>
            <a:r>
              <a:rPr lang="en-US" sz="2000" b="1" dirty="0">
                <a:latin typeface="Bookman Old Style" panose="02050604050505020204" pitchFamily="18" charset="0"/>
              </a:rPr>
              <a:t> increases due to use of fossil fuels and land-use change, methane/NO</a:t>
            </a:r>
            <a:r>
              <a:rPr lang="en-US" sz="2000" b="1" baseline="-25000" dirty="0">
                <a:latin typeface="Bookman Old Style" panose="02050604050505020204" pitchFamily="18" charset="0"/>
              </a:rPr>
              <a:t>2</a:t>
            </a:r>
            <a:r>
              <a:rPr lang="en-US" sz="2000" b="1" dirty="0">
                <a:latin typeface="Bookman Old Style" panose="02050604050505020204" pitchFamily="18" charset="0"/>
              </a:rPr>
              <a:t> due to agriculture.</a:t>
            </a:r>
          </a:p>
          <a:p>
            <a:pPr marL="342900" indent="-342900" algn="just">
              <a:buFont typeface="Arial" panose="020B0604020202020204" pitchFamily="34" charset="0"/>
              <a:buChar char="•"/>
            </a:pPr>
            <a:endParaRPr lang="en-US" sz="2000" b="1" dirty="0">
              <a:latin typeface="Bookman Old Style" panose="02050604050505020204" pitchFamily="18" charset="0"/>
            </a:endParaRPr>
          </a:p>
          <a:p>
            <a:pPr marL="342900" indent="-342900" algn="just">
              <a:buFont typeface="Arial" panose="020B0604020202020204" pitchFamily="34" charset="0"/>
              <a:buChar char="•"/>
            </a:pPr>
            <a:r>
              <a:rPr lang="en-US" sz="2000" b="1" dirty="0">
                <a:latin typeface="Bookman Old Style" panose="02050604050505020204" pitchFamily="18" charset="0"/>
              </a:rPr>
              <a:t>The global increases in carbon dioxide concentration are due primarily to fossil-fuel use and land-use change, while those of methane and nitrous oxide are due primarily to agriculture.</a:t>
            </a:r>
          </a:p>
          <a:p>
            <a:pPr marL="342900" indent="-342900" algn="just">
              <a:buFont typeface="Arial" panose="020B0604020202020204" pitchFamily="34" charset="0"/>
              <a:buChar char="•"/>
            </a:pPr>
            <a:endParaRPr lang="en-US" sz="2000" b="1" dirty="0">
              <a:latin typeface="Bookman Old Style" panose="02050604050505020204" pitchFamily="18" charset="0"/>
            </a:endParaRPr>
          </a:p>
          <a:p>
            <a:pPr marL="342900" indent="-342900" algn="just">
              <a:buFont typeface="Arial" panose="020B0604020202020204" pitchFamily="34" charset="0"/>
              <a:buChar char="•"/>
            </a:pPr>
            <a:r>
              <a:rPr lang="en-US" sz="2000" b="1" dirty="0">
                <a:latin typeface="Bookman Old Style" panose="02050604050505020204" pitchFamily="18" charset="0"/>
              </a:rPr>
              <a:t>Warming of the climate system is unequivocal, as is now evident from observations of increases in global average air and ocean temperatures, widespread melting of snow and ice, and rising global average sea level.</a:t>
            </a:r>
          </a:p>
        </p:txBody>
      </p:sp>
    </p:spTree>
    <p:extLst>
      <p:ext uri="{BB962C8B-B14F-4D97-AF65-F5344CB8AC3E}">
        <p14:creationId xmlns:p14="http://schemas.microsoft.com/office/powerpoint/2010/main" val="2817824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BA7AFD-A581-4FAE-B052-493963783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0648"/>
            <a:ext cx="8496944" cy="6093296"/>
          </a:xfrm>
          <a:prstGeom prst="rect">
            <a:avLst/>
          </a:prstGeom>
        </p:spPr>
      </p:pic>
    </p:spTree>
    <p:extLst>
      <p:ext uri="{BB962C8B-B14F-4D97-AF65-F5344CB8AC3E}">
        <p14:creationId xmlns:p14="http://schemas.microsoft.com/office/powerpoint/2010/main" val="149231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B53BB-226E-4CE6-A006-BB0311EDF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04664"/>
            <a:ext cx="8784976" cy="5522265"/>
          </a:xfrm>
          <a:prstGeom prst="rect">
            <a:avLst/>
          </a:prstGeom>
        </p:spPr>
      </p:pic>
      <p:sp>
        <p:nvSpPr>
          <p:cNvPr id="6" name="TextBox 5">
            <a:extLst>
              <a:ext uri="{FF2B5EF4-FFF2-40B4-BE49-F238E27FC236}">
                <a16:creationId xmlns:a16="http://schemas.microsoft.com/office/drawing/2014/main" id="{B8FF1C25-2374-4AC4-8475-357B13A1B147}"/>
              </a:ext>
            </a:extLst>
          </p:cNvPr>
          <p:cNvSpPr txBox="1"/>
          <p:nvPr/>
        </p:nvSpPr>
        <p:spPr>
          <a:xfrm>
            <a:off x="636287" y="6209568"/>
            <a:ext cx="8213363" cy="615553"/>
          </a:xfrm>
          <a:prstGeom prst="rect">
            <a:avLst/>
          </a:prstGeom>
          <a:noFill/>
        </p:spPr>
        <p:txBody>
          <a:bodyPr wrap="square">
            <a:spAutoFit/>
          </a:bodyPr>
          <a:lstStyle/>
          <a:p>
            <a:r>
              <a:rPr lang="en-US" sz="1600" dirty="0">
                <a:hlinkClick r:id="rId3"/>
              </a:rPr>
              <a:t>https://www.globalissues.org/article/233/climate-change-and-global-warming-introduction</a:t>
            </a:r>
            <a:endParaRPr lang="en-US" sz="1600" dirty="0"/>
          </a:p>
          <a:p>
            <a:endParaRPr lang="en-US" dirty="0"/>
          </a:p>
        </p:txBody>
      </p:sp>
    </p:spTree>
    <p:extLst>
      <p:ext uri="{BB962C8B-B14F-4D97-AF65-F5344CB8AC3E}">
        <p14:creationId xmlns:p14="http://schemas.microsoft.com/office/powerpoint/2010/main" val="3954967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B9EBCB-2CC3-4B4E-9318-BE8A6556F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86" y="202332"/>
            <a:ext cx="8653628" cy="6453336"/>
          </a:xfrm>
          <a:prstGeom prst="rect">
            <a:avLst/>
          </a:prstGeom>
        </p:spPr>
      </p:pic>
    </p:spTree>
    <p:extLst>
      <p:ext uri="{BB962C8B-B14F-4D97-AF65-F5344CB8AC3E}">
        <p14:creationId xmlns:p14="http://schemas.microsoft.com/office/powerpoint/2010/main" val="200207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1697F6-EE57-46BF-B898-6490EFB63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68682"/>
            <a:ext cx="8352928" cy="6120635"/>
          </a:xfrm>
          <a:prstGeom prst="rect">
            <a:avLst/>
          </a:prstGeom>
        </p:spPr>
      </p:pic>
    </p:spTree>
    <p:extLst>
      <p:ext uri="{BB962C8B-B14F-4D97-AF65-F5344CB8AC3E}">
        <p14:creationId xmlns:p14="http://schemas.microsoft.com/office/powerpoint/2010/main" val="282324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71C15C-8F65-4C0C-9AB2-F68BF7B08D21}"/>
              </a:ext>
            </a:extLst>
          </p:cNvPr>
          <p:cNvSpPr txBox="1"/>
          <p:nvPr/>
        </p:nvSpPr>
        <p:spPr>
          <a:xfrm>
            <a:off x="683568" y="6381328"/>
            <a:ext cx="8064896" cy="646331"/>
          </a:xfrm>
          <a:prstGeom prst="rect">
            <a:avLst/>
          </a:prstGeom>
          <a:noFill/>
        </p:spPr>
        <p:txBody>
          <a:bodyPr wrap="square">
            <a:spAutoFit/>
          </a:bodyPr>
          <a:lstStyle/>
          <a:p>
            <a:r>
              <a:rPr lang="en-US" dirty="0">
                <a:hlinkClick r:id="rId2"/>
              </a:rPr>
              <a:t>https://www.who.int/globalchange/climate/summary/en/index12.html</a:t>
            </a:r>
            <a:endParaRPr lang="en-US" dirty="0"/>
          </a:p>
          <a:p>
            <a:endParaRPr lang="en-US" dirty="0"/>
          </a:p>
        </p:txBody>
      </p:sp>
      <p:sp>
        <p:nvSpPr>
          <p:cNvPr id="9" name="TextBox 8">
            <a:extLst>
              <a:ext uri="{FF2B5EF4-FFF2-40B4-BE49-F238E27FC236}">
                <a16:creationId xmlns:a16="http://schemas.microsoft.com/office/drawing/2014/main" id="{08BC659F-BC5E-4328-A318-6E755F163227}"/>
              </a:ext>
            </a:extLst>
          </p:cNvPr>
          <p:cNvSpPr txBox="1"/>
          <p:nvPr/>
        </p:nvSpPr>
        <p:spPr>
          <a:xfrm>
            <a:off x="10548664" y="2348880"/>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7A826865-402C-49BA-B865-E5434620B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695006"/>
            <a:ext cx="8568952" cy="5539996"/>
          </a:xfrm>
          <a:prstGeom prst="rect">
            <a:avLst/>
          </a:prstGeom>
        </p:spPr>
      </p:pic>
      <p:sp>
        <p:nvSpPr>
          <p:cNvPr id="12" name="Title 1">
            <a:extLst>
              <a:ext uri="{FF2B5EF4-FFF2-40B4-BE49-F238E27FC236}">
                <a16:creationId xmlns:a16="http://schemas.microsoft.com/office/drawing/2014/main" id="{FAE7666B-D551-473E-824C-8A37338E21C6}"/>
              </a:ext>
            </a:extLst>
          </p:cNvPr>
          <p:cNvSpPr txBox="1">
            <a:spLocks/>
          </p:cNvSpPr>
          <p:nvPr/>
        </p:nvSpPr>
        <p:spPr>
          <a:xfrm>
            <a:off x="628650" y="116633"/>
            <a:ext cx="7886700" cy="432048"/>
          </a:xfrm>
          <a:prstGeom prst="rect">
            <a:avLst/>
          </a:prstGeom>
        </p:spPr>
        <p:txBody>
          <a:bodyPr/>
          <a:lstStyle>
            <a:lvl1pPr algn="ctr" defTabSz="685800" rtl="0" eaLnBrk="1" latinLnBrk="0" hangingPunct="1">
              <a:lnSpc>
                <a:spcPct val="90000"/>
              </a:lnSpc>
              <a:spcBef>
                <a:spcPct val="0"/>
              </a:spcBef>
              <a:buNone/>
              <a:defRPr sz="3600" b="1" kern="1200">
                <a:solidFill>
                  <a:srgbClr val="FF0000"/>
                </a:solidFill>
                <a:latin typeface="Bookman Old Style" panose="02050604050505020204" pitchFamily="18" charset="0"/>
                <a:ea typeface="+mj-ea"/>
                <a:cs typeface="+mj-cs"/>
              </a:defRPr>
            </a:lvl1pPr>
          </a:lstStyle>
          <a:p>
            <a:r>
              <a:rPr lang="en-US" dirty="0"/>
              <a:t>Climate Change and Health</a:t>
            </a:r>
          </a:p>
        </p:txBody>
      </p:sp>
    </p:spTree>
    <p:extLst>
      <p:ext uri="{BB962C8B-B14F-4D97-AF65-F5344CB8AC3E}">
        <p14:creationId xmlns:p14="http://schemas.microsoft.com/office/powerpoint/2010/main" val="98436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204CB5-7095-4FC9-9621-C1FB1F4C0827}"/>
              </a:ext>
            </a:extLst>
          </p:cNvPr>
          <p:cNvPicPr>
            <a:picLocks noChangeAspect="1"/>
          </p:cNvPicPr>
          <p:nvPr/>
        </p:nvPicPr>
        <p:blipFill>
          <a:blip r:embed="rId2"/>
          <a:stretch>
            <a:fillRect/>
          </a:stretch>
        </p:blipFill>
        <p:spPr>
          <a:xfrm>
            <a:off x="611560" y="314325"/>
            <a:ext cx="7992888" cy="6229350"/>
          </a:xfrm>
          <a:prstGeom prst="rect">
            <a:avLst/>
          </a:prstGeom>
        </p:spPr>
      </p:pic>
    </p:spTree>
    <p:extLst>
      <p:ext uri="{BB962C8B-B14F-4D97-AF65-F5344CB8AC3E}">
        <p14:creationId xmlns:p14="http://schemas.microsoft.com/office/powerpoint/2010/main" val="281587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B545-A26F-4C55-B952-081CA88F7331}"/>
              </a:ext>
            </a:extLst>
          </p:cNvPr>
          <p:cNvSpPr>
            <a:spLocks noGrp="1"/>
          </p:cNvSpPr>
          <p:nvPr>
            <p:ph type="title"/>
          </p:nvPr>
        </p:nvSpPr>
        <p:spPr>
          <a:xfrm>
            <a:off x="628650" y="21323"/>
            <a:ext cx="7886700" cy="687610"/>
          </a:xfrm>
        </p:spPr>
        <p:txBody>
          <a:bodyPr/>
          <a:lstStyle/>
          <a:p>
            <a:r>
              <a:rPr lang="en-US" dirty="0"/>
              <a:t>The Science of Climate Change</a:t>
            </a:r>
          </a:p>
        </p:txBody>
      </p:sp>
      <p:sp>
        <p:nvSpPr>
          <p:cNvPr id="3" name="Rectangle 2">
            <a:extLst>
              <a:ext uri="{FF2B5EF4-FFF2-40B4-BE49-F238E27FC236}">
                <a16:creationId xmlns:a16="http://schemas.microsoft.com/office/drawing/2014/main" id="{0F1531FF-5A3B-4A59-9B28-E00D9A22C799}"/>
              </a:ext>
            </a:extLst>
          </p:cNvPr>
          <p:cNvSpPr/>
          <p:nvPr/>
        </p:nvSpPr>
        <p:spPr>
          <a:xfrm>
            <a:off x="162422" y="798081"/>
            <a:ext cx="8352928" cy="3477875"/>
          </a:xfrm>
          <a:prstGeom prst="rect">
            <a:avLst/>
          </a:prstGeom>
        </p:spPr>
        <p:txBody>
          <a:bodyPr wrap="square">
            <a:spAutoFit/>
          </a:bodyPr>
          <a:lstStyle/>
          <a:p>
            <a:pPr marL="285750" indent="-285750" algn="just">
              <a:buFont typeface="Arial" panose="020B0604020202020204" pitchFamily="34" charset="0"/>
              <a:buChar char="•"/>
            </a:pPr>
            <a:r>
              <a:rPr lang="en-US" sz="2200" b="1" dirty="0">
                <a:latin typeface="Bookman Old Style" panose="02050604050505020204" pitchFamily="18" charset="0"/>
              </a:rPr>
              <a:t>Human-induced warming and sea-level rise would continue for centuries due to the timescales associated with the climate processes and feedbacks, even if greenhouse gases were to be stabilized.</a:t>
            </a:r>
          </a:p>
          <a:p>
            <a:pPr marL="342900" indent="-342900" algn="just">
              <a:buFont typeface="Arial" panose="020B0604020202020204" pitchFamily="34" charset="0"/>
              <a:buChar char="•"/>
            </a:pPr>
            <a:endParaRPr lang="en-US" sz="2200" b="1" dirty="0">
              <a:latin typeface="Bookman Old Style" panose="02050604050505020204" pitchFamily="18" charset="0"/>
            </a:endParaRPr>
          </a:p>
          <a:p>
            <a:pPr marL="342900" indent="-342900" algn="just">
              <a:buFont typeface="Arial" panose="020B0604020202020204" pitchFamily="34" charset="0"/>
              <a:buChar char="•"/>
            </a:pPr>
            <a:r>
              <a:rPr lang="en-US" sz="2200" b="1" dirty="0">
                <a:latin typeface="Bookman Old Style" panose="02050604050505020204" pitchFamily="18" charset="0"/>
              </a:rPr>
              <a:t>Projected impacts of the warming include contracting snow cover, shrinking sea ice in the Arctic and Antarctic regions, and increasing weather events such as extreme heat, heavy precipitation and intense storms.</a:t>
            </a:r>
          </a:p>
        </p:txBody>
      </p:sp>
      <p:pic>
        <p:nvPicPr>
          <p:cNvPr id="5" name="Picture 4">
            <a:extLst>
              <a:ext uri="{FF2B5EF4-FFF2-40B4-BE49-F238E27FC236}">
                <a16:creationId xmlns:a16="http://schemas.microsoft.com/office/drawing/2014/main" id="{74EBA038-E3BF-4086-B6FB-41160D124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4365104"/>
            <a:ext cx="7086600" cy="2127768"/>
          </a:xfrm>
          <a:prstGeom prst="rect">
            <a:avLst/>
          </a:prstGeom>
        </p:spPr>
      </p:pic>
    </p:spTree>
    <p:extLst>
      <p:ext uri="{BB962C8B-B14F-4D97-AF65-F5344CB8AC3E}">
        <p14:creationId xmlns:p14="http://schemas.microsoft.com/office/powerpoint/2010/main" val="428742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EA55F-455F-44DB-9B8A-E7BF7D23A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7817"/>
            <a:ext cx="8928992" cy="6582365"/>
          </a:xfrm>
          <a:prstGeom prst="rect">
            <a:avLst/>
          </a:prstGeom>
        </p:spPr>
      </p:pic>
    </p:spTree>
    <p:extLst>
      <p:ext uri="{BB962C8B-B14F-4D97-AF65-F5344CB8AC3E}">
        <p14:creationId xmlns:p14="http://schemas.microsoft.com/office/powerpoint/2010/main" val="44489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21112"/>
            <a:ext cx="8712968" cy="615601"/>
          </a:xfrm>
        </p:spPr>
        <p:txBody>
          <a:bodyPr>
            <a:normAutofit fontScale="90000"/>
          </a:bodyPr>
          <a:lstStyle/>
          <a:p>
            <a:r>
              <a:rPr lang="en-US" altLang="en-US" sz="3200" dirty="0"/>
              <a:t>Negotiations over Climate Change Policy</a:t>
            </a:r>
            <a:endParaRPr lang="zh-CN" altLang="en-US" sz="3200" dirty="0"/>
          </a:p>
        </p:txBody>
      </p:sp>
      <p:sp>
        <p:nvSpPr>
          <p:cNvPr id="3" name="内容占位符 2"/>
          <p:cNvSpPr>
            <a:spLocks noGrp="1"/>
          </p:cNvSpPr>
          <p:nvPr>
            <p:ph idx="1"/>
          </p:nvPr>
        </p:nvSpPr>
        <p:spPr>
          <a:xfrm>
            <a:off x="161502" y="836713"/>
            <a:ext cx="8712968" cy="5080097"/>
          </a:xfrm>
        </p:spPr>
        <p:txBody>
          <a:bodyPr>
            <a:normAutofit/>
          </a:bodyPr>
          <a:lstStyle/>
          <a:p>
            <a:pPr algn="just">
              <a:lnSpc>
                <a:spcPct val="110000"/>
              </a:lnSpc>
            </a:pPr>
            <a:r>
              <a:rPr lang="en-US" altLang="en-US" sz="1800" b="1" dirty="0"/>
              <a:t>Characterizing the Broad Strategies</a:t>
            </a:r>
          </a:p>
          <a:p>
            <a:pPr lvl="1" algn="just">
              <a:lnSpc>
                <a:spcPct val="110000"/>
              </a:lnSpc>
            </a:pPr>
            <a:r>
              <a:rPr lang="en-US" altLang="en-US" sz="1800" b="1" dirty="0"/>
              <a:t>Climate engineering (geoengineering): two categories</a:t>
            </a:r>
          </a:p>
          <a:p>
            <a:pPr lvl="2" algn="just">
              <a:lnSpc>
                <a:spcPct val="110000"/>
              </a:lnSpc>
            </a:pPr>
            <a:r>
              <a:rPr lang="en-US" altLang="en-US" sz="1800" b="1" dirty="0"/>
              <a:t>Carbon dioxide removal—air capture, ocean fertilization</a:t>
            </a:r>
          </a:p>
          <a:p>
            <a:pPr lvl="2" algn="just">
              <a:lnSpc>
                <a:spcPct val="110000"/>
              </a:lnSpc>
            </a:pPr>
            <a:r>
              <a:rPr lang="en-US" altLang="en-US" sz="1800" b="1" dirty="0"/>
              <a:t>Solar-radiation management-injecting stratospheric</a:t>
            </a:r>
          </a:p>
          <a:p>
            <a:pPr marL="685800" lvl="2" indent="0" algn="just">
              <a:lnSpc>
                <a:spcPct val="110000"/>
              </a:lnSpc>
              <a:buNone/>
            </a:pPr>
            <a:r>
              <a:rPr lang="en-US" altLang="en-US" sz="1800" b="1" dirty="0"/>
              <a:t>  aerosols</a:t>
            </a:r>
          </a:p>
          <a:p>
            <a:pPr lvl="1" algn="just">
              <a:lnSpc>
                <a:spcPct val="110000"/>
              </a:lnSpc>
            </a:pPr>
            <a:r>
              <a:rPr lang="en-US" altLang="en-US" sz="1800" b="1" dirty="0"/>
              <a:t>Adaptation: modify natural or human systems to minimize harm</a:t>
            </a:r>
          </a:p>
          <a:p>
            <a:pPr lvl="1" algn="just">
              <a:lnSpc>
                <a:spcPct val="110000"/>
              </a:lnSpc>
            </a:pPr>
            <a:r>
              <a:rPr lang="en-US" altLang="en-US" sz="1800" b="1" dirty="0"/>
              <a:t>Mitigation: attempts to moderate the temperature rise by reducing emissions, increase planet’s capacity to absorb greenhouse gases</a:t>
            </a:r>
          </a:p>
          <a:p>
            <a:endParaRPr lang="zh-CN" altLang="en-US" dirty="0"/>
          </a:p>
        </p:txBody>
      </p:sp>
      <p:pic>
        <p:nvPicPr>
          <p:cNvPr id="4" name="Picture 3">
            <a:extLst>
              <a:ext uri="{FF2B5EF4-FFF2-40B4-BE49-F238E27FC236}">
                <a16:creationId xmlns:a16="http://schemas.microsoft.com/office/drawing/2014/main" id="{37530D1C-96DC-30F4-8EE4-3FA9E6D20DE5}"/>
              </a:ext>
            </a:extLst>
          </p:cNvPr>
          <p:cNvPicPr>
            <a:picLocks noChangeAspect="1"/>
          </p:cNvPicPr>
          <p:nvPr/>
        </p:nvPicPr>
        <p:blipFill>
          <a:blip r:embed="rId2"/>
          <a:stretch>
            <a:fillRect/>
          </a:stretch>
        </p:blipFill>
        <p:spPr>
          <a:xfrm>
            <a:off x="267197" y="3435626"/>
            <a:ext cx="8537598" cy="3103411"/>
          </a:xfrm>
          <a:prstGeom prst="rect">
            <a:avLst/>
          </a:prstGeom>
        </p:spPr>
      </p:pic>
    </p:spTree>
    <p:extLst>
      <p:ext uri="{BB962C8B-B14F-4D97-AF65-F5344CB8AC3E}">
        <p14:creationId xmlns:p14="http://schemas.microsoft.com/office/powerpoint/2010/main" val="1944047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1762</TotalTime>
  <Words>1660</Words>
  <Application>Microsoft Office PowerPoint</Application>
  <PresentationFormat>On-screen Show (4:3)</PresentationFormat>
  <Paragraphs>144</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宋体</vt:lpstr>
      <vt:lpstr>Arial</vt:lpstr>
      <vt:lpstr>Bookman Old Style</vt:lpstr>
      <vt:lpstr>Calibri</vt:lpstr>
      <vt:lpstr>Office Theme</vt:lpstr>
      <vt:lpstr>Econ 275 – Environmental Economics  Chapter 17 Lecture - Climate Change</vt:lpstr>
      <vt:lpstr>The Science of Climate Change</vt:lpstr>
      <vt:lpstr>The Science of Climate Change</vt:lpstr>
      <vt:lpstr>PowerPoint Presentation</vt:lpstr>
      <vt:lpstr>PowerPoint Presentation</vt:lpstr>
      <vt:lpstr>PowerPoint Presentation</vt:lpstr>
      <vt:lpstr>The Science of Climate Change</vt:lpstr>
      <vt:lpstr>PowerPoint Presentation</vt:lpstr>
      <vt:lpstr>Negotiations over Climate Change Policy</vt:lpstr>
      <vt:lpstr>Carbon Capture</vt:lpstr>
      <vt:lpstr>Negotiations over Climate Change Policy</vt:lpstr>
      <vt:lpstr>PowerPoint Presentation</vt:lpstr>
      <vt:lpstr>PowerPoint Presentation</vt:lpstr>
      <vt:lpstr>PowerPoint Presentation</vt:lpstr>
      <vt:lpstr>PowerPoint Presentation</vt:lpstr>
      <vt:lpstr>PowerPoint Presentation</vt:lpstr>
      <vt:lpstr>Some Things to Consider</vt:lpstr>
      <vt:lpstr>The Precedent: Reducing Ozone-Depleting Gases</vt:lpstr>
      <vt:lpstr>Economics and the Mitigation Policy Choice</vt:lpstr>
      <vt:lpstr>Economics and the Mitigation Policy Choice</vt:lpstr>
      <vt:lpstr>Economics and the Mitigation Policy Choice</vt:lpstr>
      <vt:lpstr>Economics and the Mitigation Policy Choice</vt:lpstr>
      <vt:lpstr>Economics and the Mitigation Policy Choice</vt:lpstr>
      <vt:lpstr>Economics and the Mitigation  Policy Choice</vt:lpstr>
      <vt:lpstr>Mitigation Policy: Timing</vt:lpstr>
      <vt:lpstr>PowerPoint Presentation</vt:lpstr>
      <vt:lpstr>The Role of Adaptation Policy</vt:lpstr>
      <vt:lpstr>The Role of Adaptation Policy</vt:lpstr>
      <vt:lpstr>The Role of Adaptation Policy</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Lecture - Climate Change</dc:title>
  <dc:creator>xbany</dc:creator>
  <cp:lastModifiedBy>Dennis Charles McCornac</cp:lastModifiedBy>
  <cp:revision>148</cp:revision>
  <dcterms:created xsi:type="dcterms:W3CDTF">2017-12-18T12:36:52Z</dcterms:created>
  <dcterms:modified xsi:type="dcterms:W3CDTF">2024-11-12T02:47:24Z</dcterms:modified>
</cp:coreProperties>
</file>