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
  </p:notesMasterIdLst>
  <p:handoutMasterIdLst>
    <p:handoutMasterId r:id="rId11"/>
  </p:handoutMasterIdLst>
  <p:sldIdLst>
    <p:sldId id="381" r:id="rId2"/>
    <p:sldId id="259" r:id="rId3"/>
    <p:sldId id="260" r:id="rId4"/>
    <p:sldId id="261" r:id="rId5"/>
    <p:sldId id="264" r:id="rId6"/>
    <p:sldId id="406" r:id="rId7"/>
    <p:sldId id="276" r:id="rId8"/>
    <p:sldId id="27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EF"/>
    <a:srgbClr val="3333CC"/>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7" autoAdjust="0"/>
    <p:restoredTop sz="93145" autoAdjust="0"/>
  </p:normalViewPr>
  <p:slideViewPr>
    <p:cSldViewPr>
      <p:cViewPr varScale="1">
        <p:scale>
          <a:sx n="58" d="100"/>
          <a:sy n="58" d="100"/>
        </p:scale>
        <p:origin x="1516"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4" d="100"/>
          <a:sy n="44" d="100"/>
        </p:scale>
        <p:origin x="2844"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06642" y="179512"/>
            <a:ext cx="6444716" cy="369332"/>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cs typeface="Calibri" panose="020F0502020204030204" pitchFamily="34" charset="0"/>
              </a:rPr>
              <a:t>Chapter 15 Lecture - Stationary-Source Local and Regional</a:t>
            </a:r>
          </a:p>
          <a:p>
            <a:pPr algn="ctr"/>
            <a:r>
              <a:rPr lang="en-US" altLang="en-US" b="1" dirty="0">
                <a:latin typeface="Bookman Old Style" panose="02050604050505020204" pitchFamily="18" charset="0"/>
                <a:cs typeface="Calibri" panose="020F0502020204030204" pitchFamily="34" charset="0"/>
              </a:rPr>
              <a:t> Air Pollution</a:t>
            </a:r>
            <a:endParaRPr lang="en-US" b="1" dirty="0">
              <a:latin typeface="Bookman Old Style" panose="02050604050505020204" pitchFamily="18" charset="0"/>
            </a:endParaRPr>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7/29/2020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solidFill>
                  <a:srgbClr val="3333CC"/>
                </a:solidFill>
              </a:defRPr>
            </a:lvl1pPr>
          </a:lstStyle>
          <a:p>
            <a:r>
              <a:rPr lang="en-US" dirty="0"/>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2020/7/29</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solidFill>
                  <a:srgbClr val="2B11E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2020/7/29</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solidFill>
                  <a:srgbClr val="2B11EF"/>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2020/7/29</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solidFill>
                  <a:srgbClr val="2B11EF"/>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2020/7/29</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2020/7/29</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2020/7/29</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600" b="1" kern="1200">
          <a:solidFill>
            <a:schemeClr val="tx1"/>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332656"/>
            <a:ext cx="8784976" cy="1656184"/>
          </a:xfrm>
        </p:spPr>
        <p:txBody>
          <a:bodyPr>
            <a:normAutofit fontScale="90000"/>
          </a:bodyPr>
          <a:lstStyle/>
          <a:p>
            <a:r>
              <a:rPr lang="en-US" altLang="en-US" sz="3100" dirty="0">
                <a:ea typeface="ＭＳ Ｐゴシック" pitchFamily="1" charset="-128"/>
              </a:rPr>
              <a:t>Econ 275 – Environmental Economics</a:t>
            </a:r>
            <a:br>
              <a:rPr lang="en-US" altLang="en-US" sz="3100" dirty="0">
                <a:ea typeface="ＭＳ Ｐゴシック" pitchFamily="1" charset="-128"/>
              </a:rPr>
            </a:br>
            <a:br>
              <a:rPr lang="en-US" altLang="en-US" sz="3100" dirty="0">
                <a:ea typeface="ＭＳ Ｐゴシック" pitchFamily="1" charset="-128"/>
              </a:rPr>
            </a:br>
            <a:r>
              <a:rPr lang="en-US" altLang="en-US" sz="3100" dirty="0">
                <a:cs typeface="Calibri" panose="020F0502020204030204" pitchFamily="34" charset="0"/>
              </a:rPr>
              <a:t>Chapter 15 Lecture - </a:t>
            </a:r>
            <a:r>
              <a:rPr lang="en-US" altLang="en-US" sz="3100" dirty="0"/>
              <a:t>Stationary-Source Local and Regional Air Pollution </a:t>
            </a:r>
            <a:endParaRPr lang="zh-CN" altLang="en-US" sz="3100" dirty="0">
              <a:cs typeface="Calibri" panose="020F0502020204030204" pitchFamily="34" charset="0"/>
            </a:endParaRPr>
          </a:p>
        </p:txBody>
      </p:sp>
      <p:pic>
        <p:nvPicPr>
          <p:cNvPr id="6" name="Picture 5">
            <a:extLst>
              <a:ext uri="{FF2B5EF4-FFF2-40B4-BE49-F238E27FC236}">
                <a16:creationId xmlns:a16="http://schemas.microsoft.com/office/drawing/2014/main" id="{D4C3D499-3ECE-4DC8-8211-DCA2CE26F6A2}"/>
              </a:ext>
            </a:extLst>
          </p:cNvPr>
          <p:cNvPicPr>
            <a:picLocks noChangeAspect="1"/>
          </p:cNvPicPr>
          <p:nvPr/>
        </p:nvPicPr>
        <p:blipFill>
          <a:blip r:embed="rId2"/>
          <a:stretch>
            <a:fillRect/>
          </a:stretch>
        </p:blipFill>
        <p:spPr>
          <a:xfrm>
            <a:off x="179512" y="2060848"/>
            <a:ext cx="8784976" cy="4639444"/>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0648"/>
            <a:ext cx="7886700" cy="975642"/>
          </a:xfrm>
        </p:spPr>
        <p:txBody>
          <a:bodyPr>
            <a:normAutofit/>
          </a:bodyPr>
          <a:lstStyle/>
          <a:p>
            <a:r>
              <a:rPr lang="en-US" altLang="en-US" sz="3200" b="1" dirty="0"/>
              <a:t>Conventional Pollutants</a:t>
            </a:r>
            <a:endParaRPr lang="zh-CN" altLang="en-US" sz="3200" b="1" dirty="0"/>
          </a:p>
        </p:txBody>
      </p:sp>
      <p:sp>
        <p:nvSpPr>
          <p:cNvPr id="3" name="内容占位符 2"/>
          <p:cNvSpPr>
            <a:spLocks noGrp="1"/>
          </p:cNvSpPr>
          <p:nvPr>
            <p:ph idx="1"/>
          </p:nvPr>
        </p:nvSpPr>
        <p:spPr>
          <a:xfrm>
            <a:off x="179512" y="1628800"/>
            <a:ext cx="8424936" cy="4351338"/>
          </a:xfrm>
        </p:spPr>
        <p:txBody>
          <a:bodyPr>
            <a:normAutofit/>
          </a:bodyPr>
          <a:lstStyle/>
          <a:p>
            <a:pPr algn="just"/>
            <a:r>
              <a:rPr lang="en-US" altLang="en-US" b="1" dirty="0"/>
              <a:t>The Command-and-Control Policy Framework</a:t>
            </a:r>
          </a:p>
          <a:p>
            <a:pPr algn="just"/>
            <a:endParaRPr lang="en-US" altLang="en-US" b="1" dirty="0"/>
          </a:p>
          <a:p>
            <a:pPr lvl="1" algn="just"/>
            <a:r>
              <a:rPr lang="en-US" altLang="en-US" b="1" dirty="0"/>
              <a:t>Conventional or “criteria” pollutants are common substances such as sulfur oxides, particulates, carbon monoxide, ozone, nitrogen dioxide, and lead. They are thought to be dangerous only at high concentrations.</a:t>
            </a:r>
          </a:p>
          <a:p>
            <a:pPr lvl="1" algn="just"/>
            <a:endParaRPr lang="en-US" altLang="en-US" b="1" dirty="0"/>
          </a:p>
          <a:p>
            <a:pPr lvl="1" algn="just"/>
            <a:r>
              <a:rPr lang="en-US" altLang="en-US" b="1" dirty="0"/>
              <a:t>The historical approach to air pollution control has been known as the command-and-control approach based on emissions standards. </a:t>
            </a:r>
          </a:p>
          <a:p>
            <a:pPr algn="just"/>
            <a:endParaRPr lang="zh-CN" altLang="en-US" dirty="0"/>
          </a:p>
        </p:txBody>
      </p:sp>
    </p:spTree>
    <p:extLst>
      <p:ext uri="{BB962C8B-B14F-4D97-AF65-F5344CB8AC3E}">
        <p14:creationId xmlns:p14="http://schemas.microsoft.com/office/powerpoint/2010/main" val="403334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75642"/>
          </a:xfrm>
        </p:spPr>
        <p:txBody>
          <a:bodyPr>
            <a:normAutofit/>
          </a:bodyPr>
          <a:lstStyle/>
          <a:p>
            <a:r>
              <a:rPr lang="en-US" altLang="en-US" sz="3200" b="1" dirty="0"/>
              <a:t>Conventional Pollutants</a:t>
            </a:r>
            <a:endParaRPr lang="zh-CN" altLang="en-US" sz="3200" b="1" dirty="0"/>
          </a:p>
        </p:txBody>
      </p:sp>
      <p:sp>
        <p:nvSpPr>
          <p:cNvPr id="3" name="内容占位符 2"/>
          <p:cNvSpPr>
            <a:spLocks noGrp="1"/>
          </p:cNvSpPr>
          <p:nvPr>
            <p:ph idx="1"/>
          </p:nvPr>
        </p:nvSpPr>
        <p:spPr>
          <a:xfrm>
            <a:off x="251520" y="1412776"/>
            <a:ext cx="8391145" cy="4525963"/>
          </a:xfrm>
        </p:spPr>
        <p:txBody>
          <a:bodyPr>
            <a:normAutofit/>
          </a:bodyPr>
          <a:lstStyle/>
          <a:p>
            <a:pPr lvl="1" algn="just"/>
            <a:r>
              <a:rPr lang="en-US" altLang="en-US" b="1" dirty="0"/>
              <a:t>In the USA, Sate governments are responsible for ensuring the standards are met. States must design state implementation plans (SIPs) that must be approved by the Environmental Protection Agency (EPA).</a:t>
            </a:r>
          </a:p>
          <a:p>
            <a:pPr lvl="1" algn="just"/>
            <a:r>
              <a:rPr lang="en-US" altLang="en-US" b="1" dirty="0"/>
              <a:t> </a:t>
            </a:r>
          </a:p>
          <a:p>
            <a:pPr lvl="1" algn="just"/>
            <a:r>
              <a:rPr lang="en-US" altLang="en-US" b="1" dirty="0"/>
              <a:t>The EPA has also established national uniform emission standards for new sources of criteria pollutants. Standards governing new and modified sources of criteria pollutants are called the New Source Performance Standards (NSPS). These serve as </a:t>
            </a:r>
            <a:r>
              <a:rPr lang="en-US" altLang="en-US" b="1" i="1" dirty="0"/>
              <a:t>minimum</a:t>
            </a:r>
            <a:r>
              <a:rPr lang="en-US" altLang="en-US" b="1" dirty="0"/>
              <a:t> standards. </a:t>
            </a:r>
          </a:p>
          <a:p>
            <a:pPr algn="just"/>
            <a:endParaRPr lang="zh-CN" altLang="en-US" dirty="0"/>
          </a:p>
        </p:txBody>
      </p:sp>
    </p:spTree>
    <p:extLst>
      <p:ext uri="{BB962C8B-B14F-4D97-AF65-F5344CB8AC3E}">
        <p14:creationId xmlns:p14="http://schemas.microsoft.com/office/powerpoint/2010/main" val="301445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49" y="332656"/>
            <a:ext cx="7886700" cy="903634"/>
          </a:xfrm>
        </p:spPr>
        <p:txBody>
          <a:bodyPr>
            <a:normAutofit/>
          </a:bodyPr>
          <a:lstStyle/>
          <a:p>
            <a:r>
              <a:rPr lang="en-US" altLang="en-US" sz="3200" b="1" dirty="0"/>
              <a:t>Conventional Pollutants</a:t>
            </a:r>
            <a:endParaRPr lang="zh-CN" altLang="en-US" sz="3200" b="1" dirty="0"/>
          </a:p>
        </p:txBody>
      </p:sp>
      <p:sp>
        <p:nvSpPr>
          <p:cNvPr id="3" name="内容占位符 2"/>
          <p:cNvSpPr>
            <a:spLocks noGrp="1"/>
          </p:cNvSpPr>
          <p:nvPr>
            <p:ph idx="1"/>
          </p:nvPr>
        </p:nvSpPr>
        <p:spPr>
          <a:xfrm>
            <a:off x="122778" y="1255034"/>
            <a:ext cx="8697694" cy="4752528"/>
          </a:xfrm>
        </p:spPr>
        <p:txBody>
          <a:bodyPr>
            <a:normAutofit fontScale="92500" lnSpcReduction="20000"/>
          </a:bodyPr>
          <a:lstStyle/>
          <a:p>
            <a:pPr marL="0" indent="0" algn="just">
              <a:buNone/>
            </a:pPr>
            <a:r>
              <a:rPr lang="en-US" altLang="en-US" b="1" dirty="0"/>
              <a:t>The Efficiency of the Command-and-Control Approach</a:t>
            </a:r>
          </a:p>
          <a:p>
            <a:pPr algn="just"/>
            <a:endParaRPr lang="en-US" altLang="en-US" b="1" dirty="0"/>
          </a:p>
          <a:p>
            <a:pPr lvl="1" algn="just"/>
            <a:r>
              <a:rPr lang="en-US" altLang="en-US" b="1" u="sng" dirty="0"/>
              <a:t>The threshold concept</a:t>
            </a:r>
            <a:r>
              <a:rPr lang="en-US" altLang="en-US" b="1" dirty="0"/>
              <a:t> suggests that the standard is set using a health threshold. </a:t>
            </a:r>
          </a:p>
          <a:p>
            <a:pPr lvl="1" algn="just"/>
            <a:endParaRPr lang="en-US" altLang="en-US" b="1" dirty="0"/>
          </a:p>
          <a:p>
            <a:pPr lvl="1" algn="just"/>
            <a:r>
              <a:rPr lang="en-US" altLang="en-US" b="1" u="sng" dirty="0"/>
              <a:t>The level of the ambient standard</a:t>
            </a:r>
            <a:r>
              <a:rPr lang="en-US" altLang="en-US" b="1" dirty="0"/>
              <a:t> is set on some other basis. </a:t>
            </a:r>
          </a:p>
          <a:p>
            <a:pPr lvl="1" algn="just"/>
            <a:endParaRPr lang="en-US" altLang="en-US" b="1" dirty="0"/>
          </a:p>
          <a:p>
            <a:pPr lvl="1" algn="just"/>
            <a:r>
              <a:rPr lang="en-US" altLang="en-US" b="1" dirty="0"/>
              <a:t>Standards tend to be </a:t>
            </a:r>
            <a:r>
              <a:rPr lang="en-US" altLang="en-US" b="1" u="sng" dirty="0"/>
              <a:t>uniform</a:t>
            </a:r>
            <a:r>
              <a:rPr lang="en-US" altLang="en-US" b="1" dirty="0"/>
              <a:t> across all of the country. </a:t>
            </a:r>
          </a:p>
          <a:p>
            <a:pPr lvl="1" algn="just"/>
            <a:endParaRPr lang="en-US" altLang="en-US" b="1" dirty="0"/>
          </a:p>
          <a:p>
            <a:pPr lvl="1" algn="just"/>
            <a:r>
              <a:rPr lang="en-US" altLang="en-US" b="1" u="sng" dirty="0"/>
              <a:t>The timing of emission flows</a:t>
            </a:r>
            <a:r>
              <a:rPr lang="en-US" altLang="en-US" b="1" dirty="0"/>
              <a:t> is important since concentrations are important for criteria pollutants. </a:t>
            </a:r>
          </a:p>
          <a:p>
            <a:pPr lvl="1" algn="just"/>
            <a:endParaRPr lang="en-US" altLang="en-US" b="1" dirty="0"/>
          </a:p>
          <a:p>
            <a:pPr lvl="1" algn="just"/>
            <a:r>
              <a:rPr lang="en-US" altLang="en-US" b="1" dirty="0"/>
              <a:t>Most standards are defined in terms of pollutant </a:t>
            </a:r>
            <a:r>
              <a:rPr lang="en-US" altLang="en-US" b="1" u="sng" dirty="0"/>
              <a:t>concentration</a:t>
            </a:r>
            <a:r>
              <a:rPr lang="en-US" altLang="en-US" b="1" dirty="0"/>
              <a:t>, but typically health effects are more closely related to </a:t>
            </a:r>
            <a:r>
              <a:rPr lang="en-US" altLang="en-US" b="1" u="sng" dirty="0"/>
              <a:t>exposure</a:t>
            </a:r>
            <a:r>
              <a:rPr lang="en-US" altLang="en-US" b="1" dirty="0"/>
              <a:t>. </a:t>
            </a:r>
          </a:p>
          <a:p>
            <a:pPr algn="just"/>
            <a:endParaRPr lang="zh-CN" altLang="en-US" dirty="0"/>
          </a:p>
        </p:txBody>
      </p:sp>
    </p:spTree>
    <p:extLst>
      <p:ext uri="{BB962C8B-B14F-4D97-AF65-F5344CB8AC3E}">
        <p14:creationId xmlns:p14="http://schemas.microsoft.com/office/powerpoint/2010/main" val="376399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84744"/>
          </a:xfrm>
        </p:spPr>
        <p:txBody>
          <a:bodyPr>
            <a:normAutofit/>
          </a:bodyPr>
          <a:lstStyle/>
          <a:p>
            <a:r>
              <a:rPr lang="en-US" altLang="en-US" sz="3200" b="1" dirty="0"/>
              <a:t>Conventional Pollutants</a:t>
            </a:r>
            <a:endParaRPr lang="zh-CN" altLang="en-US" sz="3200" b="1" dirty="0"/>
          </a:p>
        </p:txBody>
      </p:sp>
      <p:sp>
        <p:nvSpPr>
          <p:cNvPr id="3" name="内容占位符 2"/>
          <p:cNvSpPr>
            <a:spLocks noGrp="1"/>
          </p:cNvSpPr>
          <p:nvPr>
            <p:ph idx="1"/>
          </p:nvPr>
        </p:nvSpPr>
        <p:spPr>
          <a:xfrm>
            <a:off x="179512" y="1268760"/>
            <a:ext cx="8496944" cy="4936081"/>
          </a:xfrm>
        </p:spPr>
        <p:txBody>
          <a:bodyPr>
            <a:normAutofit fontScale="92500" lnSpcReduction="10000"/>
          </a:bodyPr>
          <a:lstStyle/>
          <a:p>
            <a:pPr marL="0" indent="0" algn="just">
              <a:buNone/>
            </a:pPr>
            <a:r>
              <a:rPr lang="en-US" altLang="en-US" sz="2600" b="1" dirty="0"/>
              <a:t>Cost-Effectiveness of the Command-and-Control Approach</a:t>
            </a:r>
          </a:p>
          <a:p>
            <a:pPr algn="just"/>
            <a:endParaRPr lang="en-US" altLang="en-US" sz="2600" b="1" dirty="0"/>
          </a:p>
          <a:p>
            <a:pPr lvl="1" algn="just"/>
            <a:r>
              <a:rPr lang="en-US" altLang="en-US" sz="2600" b="1" dirty="0"/>
              <a:t>Command and control is typically not cost-effective. See example on next slide. </a:t>
            </a:r>
          </a:p>
          <a:p>
            <a:pPr lvl="1" algn="just"/>
            <a:endParaRPr lang="en-US" altLang="en-US" sz="2600" b="1" dirty="0"/>
          </a:p>
          <a:p>
            <a:pPr lvl="1" algn="just"/>
            <a:r>
              <a:rPr lang="en-US" altLang="en-US" sz="2600" b="1" dirty="0"/>
              <a:t>CAC will be close to cost-effective only if a high degree of control is necessary such that all sources are forced to abate as much as is economically feasible. </a:t>
            </a:r>
          </a:p>
          <a:p>
            <a:pPr lvl="1" algn="just"/>
            <a:endParaRPr lang="en-US" altLang="en-US" sz="2600" b="1" dirty="0"/>
          </a:p>
          <a:p>
            <a:pPr lvl="1" algn="just"/>
            <a:r>
              <a:rPr lang="en-US" altLang="en-US" sz="2600" b="1" dirty="0"/>
              <a:t>While inefficient, CAC policies have resulted in better air quality in developed countries. Developing countries, however, need to find cost-effective ways to improve air quality.</a:t>
            </a:r>
          </a:p>
          <a:p>
            <a:endParaRPr lang="zh-CN" altLang="en-US" dirty="0"/>
          </a:p>
        </p:txBody>
      </p:sp>
    </p:spTree>
    <p:extLst>
      <p:ext uri="{BB962C8B-B14F-4D97-AF65-F5344CB8AC3E}">
        <p14:creationId xmlns:p14="http://schemas.microsoft.com/office/powerpoint/2010/main" val="177036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DBB42B-E0A6-419B-BC62-77287B699CF9}"/>
              </a:ext>
            </a:extLst>
          </p:cNvPr>
          <p:cNvPicPr>
            <a:picLocks noChangeAspect="1"/>
          </p:cNvPicPr>
          <p:nvPr/>
        </p:nvPicPr>
        <p:blipFill>
          <a:blip r:embed="rId2"/>
          <a:stretch>
            <a:fillRect/>
          </a:stretch>
        </p:blipFill>
        <p:spPr>
          <a:xfrm>
            <a:off x="179512" y="228600"/>
            <a:ext cx="8784976" cy="6400800"/>
          </a:xfrm>
          <a:prstGeom prst="rect">
            <a:avLst/>
          </a:prstGeom>
        </p:spPr>
      </p:pic>
    </p:spTree>
    <p:extLst>
      <p:ext uri="{BB962C8B-B14F-4D97-AF65-F5344CB8AC3E}">
        <p14:creationId xmlns:p14="http://schemas.microsoft.com/office/powerpoint/2010/main" val="308961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3200" b="1" dirty="0"/>
              <a:t>Market-Based Approaches</a:t>
            </a:r>
            <a:endParaRPr lang="zh-CN" altLang="en-US" sz="3200" b="1" dirty="0"/>
          </a:p>
        </p:txBody>
      </p:sp>
      <p:sp>
        <p:nvSpPr>
          <p:cNvPr id="3" name="内容占位符 2"/>
          <p:cNvSpPr>
            <a:spLocks noGrp="1"/>
          </p:cNvSpPr>
          <p:nvPr>
            <p:ph idx="1"/>
          </p:nvPr>
        </p:nvSpPr>
        <p:spPr>
          <a:xfrm>
            <a:off x="287524" y="1412776"/>
            <a:ext cx="8568952" cy="4752528"/>
          </a:xfrm>
        </p:spPr>
        <p:txBody>
          <a:bodyPr>
            <a:normAutofit/>
          </a:bodyPr>
          <a:lstStyle/>
          <a:p>
            <a:pPr marL="0" indent="0" algn="just">
              <a:buNone/>
            </a:pPr>
            <a:r>
              <a:rPr lang="en-US" altLang="en-US" sz="2400" b="1" dirty="0"/>
              <a:t>Emissions Charges</a:t>
            </a:r>
          </a:p>
          <a:p>
            <a:pPr lvl="1" algn="just"/>
            <a:r>
              <a:rPr lang="en-US" altLang="en-US" sz="2400" b="1" dirty="0"/>
              <a:t>Economists usually suggest one of two types of emissions charges. </a:t>
            </a:r>
          </a:p>
          <a:p>
            <a:pPr lvl="2" algn="just"/>
            <a:r>
              <a:rPr lang="en-US" altLang="en-US" b="1" dirty="0"/>
              <a:t>An </a:t>
            </a:r>
            <a:r>
              <a:rPr lang="en-US" altLang="en-US" b="1" dirty="0">
                <a:solidFill>
                  <a:srgbClr val="2B11EF"/>
                </a:solidFill>
              </a:rPr>
              <a:t>efficiency charge </a:t>
            </a:r>
            <a:r>
              <a:rPr lang="en-US" altLang="en-US" b="1" dirty="0"/>
              <a:t>is set up to achieve an efficient outcome by forcing the polluter to compensate completely for all damage. </a:t>
            </a:r>
          </a:p>
          <a:p>
            <a:pPr lvl="2" algn="just"/>
            <a:endParaRPr lang="en-US" altLang="en-US" b="1" dirty="0"/>
          </a:p>
          <a:p>
            <a:pPr lvl="2" algn="just"/>
            <a:r>
              <a:rPr lang="en-US" altLang="en-US" b="1" dirty="0"/>
              <a:t>A </a:t>
            </a:r>
            <a:r>
              <a:rPr lang="en-US" altLang="en-US" b="1" dirty="0">
                <a:solidFill>
                  <a:srgbClr val="2B11EF"/>
                </a:solidFill>
              </a:rPr>
              <a:t>cost-effective charge </a:t>
            </a:r>
            <a:r>
              <a:rPr lang="en-US" altLang="en-US" b="1" dirty="0"/>
              <a:t>is designed to achieve an ambient standard at the lowest possible cost. </a:t>
            </a:r>
          </a:p>
          <a:p>
            <a:pPr lvl="2" algn="just"/>
            <a:endParaRPr lang="en-US" altLang="en-US" b="1" dirty="0"/>
          </a:p>
          <a:p>
            <a:pPr lvl="1" algn="just"/>
            <a:r>
              <a:rPr lang="en-US" altLang="en-US" sz="2400" b="1" dirty="0"/>
              <a:t>Emissions charges must be set by an administrative process. </a:t>
            </a:r>
          </a:p>
          <a:p>
            <a:pPr algn="just"/>
            <a:endParaRPr lang="zh-CN" altLang="en-US" sz="2400" dirty="0"/>
          </a:p>
        </p:txBody>
      </p:sp>
    </p:spTree>
    <p:extLst>
      <p:ext uri="{BB962C8B-B14F-4D97-AF65-F5344CB8AC3E}">
        <p14:creationId xmlns:p14="http://schemas.microsoft.com/office/powerpoint/2010/main" val="274118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75426"/>
            <a:ext cx="7886700" cy="543594"/>
          </a:xfrm>
        </p:spPr>
        <p:txBody>
          <a:bodyPr>
            <a:normAutofit/>
          </a:bodyPr>
          <a:lstStyle/>
          <a:p>
            <a:r>
              <a:rPr lang="en-US" altLang="en-US" sz="3200" b="1" dirty="0"/>
              <a:t>Market-Based Approaches</a:t>
            </a:r>
            <a:endParaRPr lang="zh-CN" altLang="en-US" sz="3200" dirty="0"/>
          </a:p>
        </p:txBody>
      </p:sp>
      <p:sp>
        <p:nvSpPr>
          <p:cNvPr id="3" name="内容占位符 2"/>
          <p:cNvSpPr>
            <a:spLocks noGrp="1"/>
          </p:cNvSpPr>
          <p:nvPr>
            <p:ph idx="1"/>
          </p:nvPr>
        </p:nvSpPr>
        <p:spPr>
          <a:xfrm>
            <a:off x="323528" y="1253330"/>
            <a:ext cx="8496944" cy="4767957"/>
          </a:xfrm>
        </p:spPr>
        <p:txBody>
          <a:bodyPr>
            <a:normAutofit fontScale="92500"/>
          </a:bodyPr>
          <a:lstStyle/>
          <a:p>
            <a:pPr algn="just"/>
            <a:r>
              <a:rPr lang="en-GB" altLang="en-US" sz="2600" b="1" dirty="0"/>
              <a:t>Damages from regional pollutants can travel further in the air.</a:t>
            </a:r>
          </a:p>
          <a:p>
            <a:pPr algn="just"/>
            <a:r>
              <a:rPr lang="en-GB" altLang="en-US" sz="2600" b="1" dirty="0"/>
              <a:t>The same substances can be both local pollutants and regional pollutants, for example, </a:t>
            </a:r>
            <a:r>
              <a:rPr lang="en-GB" altLang="en-US" sz="2600" b="1" dirty="0" err="1"/>
              <a:t>sulfur</a:t>
            </a:r>
            <a:r>
              <a:rPr lang="en-GB" altLang="en-US" sz="2600" b="1" dirty="0"/>
              <a:t> oxides.</a:t>
            </a:r>
          </a:p>
          <a:p>
            <a:pPr algn="just"/>
            <a:r>
              <a:rPr lang="en-GB" altLang="en-US" sz="2600" b="1" dirty="0"/>
              <a:t>The approach of “Dilution is the solution.”</a:t>
            </a:r>
          </a:p>
          <a:p>
            <a:pPr algn="just"/>
            <a:r>
              <a:rPr lang="en-GB" altLang="en-US" sz="2600" b="1" dirty="0"/>
              <a:t>Crafting a Policy</a:t>
            </a:r>
          </a:p>
          <a:p>
            <a:pPr lvl="1" algn="just"/>
            <a:r>
              <a:rPr lang="en-GB" altLang="en-US" sz="2600" b="1" dirty="0"/>
              <a:t>Set up an emission trading system—the </a:t>
            </a:r>
            <a:r>
              <a:rPr lang="en-GB" altLang="en-US" sz="2600" b="1" dirty="0" err="1"/>
              <a:t>sulfur</a:t>
            </a:r>
            <a:r>
              <a:rPr lang="en-GB" altLang="en-US" sz="2600" b="1" dirty="0"/>
              <a:t> allowance trading program</a:t>
            </a:r>
          </a:p>
          <a:p>
            <a:pPr algn="just"/>
            <a:r>
              <a:rPr lang="en-US" altLang="en-US" sz="2600" b="1" dirty="0"/>
              <a:t>Emission Trading</a:t>
            </a:r>
          </a:p>
          <a:p>
            <a:pPr lvl="1" algn="just"/>
            <a:r>
              <a:rPr lang="en-US" altLang="en-US" sz="2600" b="1" dirty="0"/>
              <a:t>Establish </a:t>
            </a:r>
            <a:r>
              <a:rPr lang="en-US" altLang="zh-CN" sz="2600" b="1" dirty="0"/>
              <a:t>an auction market for the allowances.</a:t>
            </a:r>
            <a:endParaRPr lang="en-US" altLang="en-US" sz="2600" b="1" dirty="0"/>
          </a:p>
          <a:p>
            <a:pPr lvl="1" algn="just"/>
            <a:r>
              <a:rPr lang="en-US" altLang="zh-CN" sz="2600" b="1" dirty="0"/>
              <a:t>The auction made allowance prices publicly transparent.</a:t>
            </a:r>
            <a:endParaRPr lang="zh-CN" altLang="en-US" sz="2600" b="1" dirty="0"/>
          </a:p>
          <a:p>
            <a:pPr lvl="1"/>
            <a:endParaRPr lang="en-GB" altLang="en-US" sz="2400" dirty="0"/>
          </a:p>
          <a:p>
            <a:endParaRPr lang="zh-CN" altLang="en-US" sz="2400" dirty="0"/>
          </a:p>
        </p:txBody>
      </p:sp>
    </p:spTree>
    <p:extLst>
      <p:ext uri="{BB962C8B-B14F-4D97-AF65-F5344CB8AC3E}">
        <p14:creationId xmlns:p14="http://schemas.microsoft.com/office/powerpoint/2010/main" val="3874748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1526</TotalTime>
  <Words>459</Words>
  <Application>Microsoft Office PowerPoint</Application>
  <PresentationFormat>On-screen Show (4:3)</PresentationFormat>
  <Paragraphs>48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Bookman Old Style</vt:lpstr>
      <vt:lpstr>Calibri</vt:lpstr>
      <vt:lpstr>Office Theme</vt:lpstr>
      <vt:lpstr>Econ 275 – Environmental Economics  Chapter 15 Lecture - Stationary-Source Local and Regional Air Pollution </vt:lpstr>
      <vt:lpstr>Conventional Pollutants</vt:lpstr>
      <vt:lpstr>Conventional Pollutants</vt:lpstr>
      <vt:lpstr>Conventional Pollutants</vt:lpstr>
      <vt:lpstr>Conventional Pollutants</vt:lpstr>
      <vt:lpstr>PowerPoint Presentation</vt:lpstr>
      <vt:lpstr>Market-Based Approaches</vt:lpstr>
      <vt:lpstr>Market-Based Approaches</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Lecture - Stationary-Source Local and Regional Air Pollution</dc:title>
  <dc:creator>xbany</dc:creator>
  <cp:lastModifiedBy>Dennis McCornac</cp:lastModifiedBy>
  <cp:revision>125</cp:revision>
  <dcterms:created xsi:type="dcterms:W3CDTF">2017-12-18T12:36:52Z</dcterms:created>
  <dcterms:modified xsi:type="dcterms:W3CDTF">2020-07-29T09:53:59Z</dcterms:modified>
</cp:coreProperties>
</file>