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6"/>
  </p:notesMasterIdLst>
  <p:handoutMasterIdLst>
    <p:handoutMasterId r:id="rId27"/>
  </p:handoutMasterIdLst>
  <p:sldIdLst>
    <p:sldId id="381" r:id="rId2"/>
    <p:sldId id="405" r:id="rId3"/>
    <p:sldId id="258" r:id="rId4"/>
    <p:sldId id="382" r:id="rId5"/>
    <p:sldId id="383" r:id="rId6"/>
    <p:sldId id="384" r:id="rId7"/>
    <p:sldId id="385" r:id="rId8"/>
    <p:sldId id="263" r:id="rId9"/>
    <p:sldId id="386" r:id="rId10"/>
    <p:sldId id="387" r:id="rId11"/>
    <p:sldId id="388" r:id="rId12"/>
    <p:sldId id="389" r:id="rId13"/>
    <p:sldId id="268" r:id="rId14"/>
    <p:sldId id="269" r:id="rId15"/>
    <p:sldId id="390" r:id="rId16"/>
    <p:sldId id="391" r:id="rId17"/>
    <p:sldId id="392" r:id="rId18"/>
    <p:sldId id="393" r:id="rId19"/>
    <p:sldId id="403" r:id="rId20"/>
    <p:sldId id="407" r:id="rId21"/>
    <p:sldId id="406" r:id="rId22"/>
    <p:sldId id="284" r:id="rId23"/>
    <p:sldId id="402" r:id="rId24"/>
    <p:sldId id="28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11EF"/>
    <a:srgbClr val="E5FAFF"/>
    <a:srgbClr val="D9F8FF"/>
    <a:srgbClr val="C5F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47" autoAdjust="0"/>
    <p:restoredTop sz="93145" autoAdjust="0"/>
  </p:normalViewPr>
  <p:slideViewPr>
    <p:cSldViewPr>
      <p:cViewPr varScale="1">
        <p:scale>
          <a:sx n="65" d="100"/>
          <a:sy n="65" d="100"/>
        </p:scale>
        <p:origin x="1316"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44" d="100"/>
          <a:sy n="44" d="100"/>
        </p:scale>
        <p:origin x="2844"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A9FDE4-903C-4E83-87F2-2ABC4CAF9D69}"/>
              </a:ext>
            </a:extLst>
          </p:cNvPr>
          <p:cNvSpPr>
            <a:spLocks noGrp="1"/>
          </p:cNvSpPr>
          <p:nvPr>
            <p:ph type="hdr" sz="quarter"/>
          </p:nvPr>
        </p:nvSpPr>
        <p:spPr>
          <a:xfrm>
            <a:off x="206642" y="179512"/>
            <a:ext cx="6444716" cy="369332"/>
          </a:xfrm>
          <a:prstGeom prst="rect">
            <a:avLst/>
          </a:prstGeom>
        </p:spPr>
        <p:txBody>
          <a:bodyPr vert="horz" lIns="91440" tIns="45720" rIns="91440" bIns="45720" rtlCol="0"/>
          <a:lstStyle>
            <a:lvl1pPr algn="l">
              <a:defRPr sz="1200"/>
            </a:lvl1pPr>
          </a:lstStyle>
          <a:p>
            <a:pPr algn="ctr"/>
            <a:r>
              <a:rPr lang="en-US" altLang="en-US" b="1" dirty="0">
                <a:latin typeface="Bookman Old Style" panose="02050604050505020204" pitchFamily="18" charset="0"/>
                <a:cs typeface="Calibri" panose="020F0502020204030204" pitchFamily="34" charset="0"/>
              </a:rPr>
              <a:t>Chapter 14 Lecture - Economics of Pollution Control: An Overview</a:t>
            </a:r>
            <a:endParaRPr lang="en-US" b="1" dirty="0">
              <a:latin typeface="Bookman Old Style" panose="02050604050505020204" pitchFamily="18" charset="0"/>
            </a:endParaRPr>
          </a:p>
        </p:txBody>
      </p:sp>
      <p:sp>
        <p:nvSpPr>
          <p:cNvPr id="6" name="TextBox 5">
            <a:extLst>
              <a:ext uri="{FF2B5EF4-FFF2-40B4-BE49-F238E27FC236}">
                <a16:creationId xmlns:a16="http://schemas.microsoft.com/office/drawing/2014/main" id="{5F9E8DA6-A782-4103-B93C-05B9A64EC431}"/>
              </a:ext>
            </a:extLst>
          </p:cNvPr>
          <p:cNvSpPr txBox="1"/>
          <p:nvPr/>
        </p:nvSpPr>
        <p:spPr>
          <a:xfrm>
            <a:off x="3284984" y="8748464"/>
            <a:ext cx="457176" cy="369332"/>
          </a:xfrm>
          <a:prstGeom prst="rect">
            <a:avLst/>
          </a:prstGeom>
          <a:noFill/>
        </p:spPr>
        <p:txBody>
          <a:bodyPr wrap="none" rtlCol="0">
            <a:spAutoFit/>
          </a:bodyPr>
          <a:lstStyle/>
          <a:p>
            <a:fld id="{5BFB9402-7D92-477F-8012-4C7485CB3704}" type="slidenum">
              <a:rPr lang="en-US" b="1" smtClean="0"/>
              <a:t>‹#›</a:t>
            </a:fld>
            <a:endParaRPr lang="en-US" b="1" dirty="0"/>
          </a:p>
        </p:txBody>
      </p:sp>
    </p:spTree>
    <p:extLst>
      <p:ext uri="{BB962C8B-B14F-4D97-AF65-F5344CB8AC3E}">
        <p14:creationId xmlns:p14="http://schemas.microsoft.com/office/powerpoint/2010/main" val="411602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ED1AB4-2A88-4C10-8078-8B7E60F23079}" type="datetimeFigureOut">
              <a:rPr lang="en-US" smtClean="0"/>
              <a:t>6/13/2021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7BCCB3-5E34-42B3-AEBD-1AAE2FF92771}" type="slidenum">
              <a:rPr lang="en-US" smtClean="0"/>
              <a:t>‹#›</a:t>
            </a:fld>
            <a:endParaRPr lang="en-US" dirty="0"/>
          </a:p>
        </p:txBody>
      </p:sp>
    </p:spTree>
    <p:extLst>
      <p:ext uri="{BB962C8B-B14F-4D97-AF65-F5344CB8AC3E}">
        <p14:creationId xmlns:p14="http://schemas.microsoft.com/office/powerpoint/2010/main" val="3553990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8E7FC-7135-44F7-8538-3180C500455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BFC6E3F-2E16-4253-90EC-E36F837D2A4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988F5EF-7279-4CB8-8972-8581984A5AF2}"/>
              </a:ext>
            </a:extLst>
          </p:cNvPr>
          <p:cNvSpPr>
            <a:spLocks noGrp="1"/>
          </p:cNvSpPr>
          <p:nvPr>
            <p:ph type="dt" sz="half" idx="10"/>
          </p:nvPr>
        </p:nvSpPr>
        <p:spPr/>
        <p:txBody>
          <a:bodyPr/>
          <a:lstStyle/>
          <a:p>
            <a:fld id="{711E01BD-9DA4-49FB-B21A-7F620061A918}" type="datetimeFigureOut">
              <a:rPr lang="zh-CN" altLang="en-US" smtClean="0"/>
              <a:t>2021/6/13</a:t>
            </a:fld>
            <a:endParaRPr lang="zh-CN" altLang="en-US"/>
          </a:p>
        </p:txBody>
      </p:sp>
      <p:sp>
        <p:nvSpPr>
          <p:cNvPr id="5" name="Footer Placeholder 4">
            <a:extLst>
              <a:ext uri="{FF2B5EF4-FFF2-40B4-BE49-F238E27FC236}">
                <a16:creationId xmlns:a16="http://schemas.microsoft.com/office/drawing/2014/main" id="{2A0FC4CC-C88E-418E-91FB-279AE45392D8}"/>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328BC1DE-049D-4D09-A709-9438AED0E474}"/>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663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6F334-BED5-4E20-89D8-BF9A8C514896}"/>
              </a:ext>
            </a:extLst>
          </p:cNvPr>
          <p:cNvSpPr>
            <a:spLocks noGrp="1"/>
          </p:cNvSpPr>
          <p:nvPr>
            <p:ph type="title"/>
          </p:nvPr>
        </p:nvSpPr>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482FF950-9B29-4D7B-8993-449DAE074DBF}"/>
              </a:ext>
            </a:extLst>
          </p:cNvPr>
          <p:cNvSpPr>
            <a:spLocks noGrp="1"/>
          </p:cNvSpPr>
          <p:nvPr>
            <p:ph idx="1"/>
          </p:nvPr>
        </p:nvSpPr>
        <p:spPr/>
        <p:txBody>
          <a:bodyPr/>
          <a:lstStyle>
            <a:lvl1pPr>
              <a:buSzPct val="100000"/>
              <a:defRPr/>
            </a:lvl1pPr>
            <a:lvl2pPr>
              <a:buSzPct val="100000"/>
              <a:defRPr/>
            </a:lvl2pPr>
            <a:lvl3pPr>
              <a:buSzPct val="100000"/>
              <a:defRPr/>
            </a:lvl3pPr>
            <a:lvl4pPr>
              <a:buSzPct val="100000"/>
              <a:defRPr/>
            </a:lvl4pPr>
            <a:lvl5pP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88B3236-3ECA-4A0F-BE2A-2960CD17D8C8}"/>
              </a:ext>
            </a:extLst>
          </p:cNvPr>
          <p:cNvSpPr>
            <a:spLocks noGrp="1"/>
          </p:cNvSpPr>
          <p:nvPr>
            <p:ph type="dt" sz="half" idx="10"/>
          </p:nvPr>
        </p:nvSpPr>
        <p:spPr/>
        <p:txBody>
          <a:bodyPr/>
          <a:lstStyle/>
          <a:p>
            <a:fld id="{711E01BD-9DA4-49FB-B21A-7F620061A918}" type="datetimeFigureOut">
              <a:rPr lang="zh-CN" altLang="en-US" smtClean="0"/>
              <a:t>2021/6/13</a:t>
            </a:fld>
            <a:endParaRPr lang="zh-CN" altLang="en-US"/>
          </a:p>
        </p:txBody>
      </p:sp>
      <p:sp>
        <p:nvSpPr>
          <p:cNvPr id="5" name="Footer Placeholder 4">
            <a:extLst>
              <a:ext uri="{FF2B5EF4-FFF2-40B4-BE49-F238E27FC236}">
                <a16:creationId xmlns:a16="http://schemas.microsoft.com/office/drawing/2014/main" id="{D0C5B565-1887-4C66-9581-373E340B7141}"/>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1FEA815D-9BCF-40F0-8BF4-A5CDD8AF26F2}"/>
              </a:ext>
            </a:extLst>
          </p:cNvPr>
          <p:cNvSpPr>
            <a:spLocks noGrp="1"/>
          </p:cNvSpPr>
          <p:nvPr>
            <p:ph type="sldNum" sz="quarter" idx="12"/>
          </p:nvPr>
        </p:nvSpPr>
        <p:spPr>
          <a:xfrm>
            <a:off x="5940152" y="6277960"/>
            <a:ext cx="2057400" cy="365125"/>
          </a:xfrm>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55254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65EE2-81C8-4D97-A964-4B2120DC0012}"/>
              </a:ext>
            </a:extLst>
          </p:cNvPr>
          <p:cNvSpPr>
            <a:spLocks noGrp="1"/>
          </p:cNvSpPr>
          <p:nvPr>
            <p:ph type="title"/>
          </p:nvPr>
        </p:nvSpPr>
        <p:spPr>
          <a:xfrm>
            <a:off x="629841" y="365126"/>
            <a:ext cx="7886700" cy="1325563"/>
          </a:xfrm>
        </p:spPr>
        <p:txBody>
          <a:bodyPr/>
          <a:lstStyle>
            <a:lvl1pPr algn="ctr">
              <a:defRPr/>
            </a:lvl1pPr>
          </a:lstStyle>
          <a:p>
            <a:r>
              <a:rPr lang="en-US" dirty="0"/>
              <a:t>Click to edit Master title style</a:t>
            </a:r>
          </a:p>
        </p:txBody>
      </p:sp>
      <p:sp>
        <p:nvSpPr>
          <p:cNvPr id="3" name="Text Placeholder 2">
            <a:extLst>
              <a:ext uri="{FF2B5EF4-FFF2-40B4-BE49-F238E27FC236}">
                <a16:creationId xmlns:a16="http://schemas.microsoft.com/office/drawing/2014/main" id="{540AE664-C52E-44FB-A05D-C5D963F17CD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9250F03-6E7B-42BA-B2F5-DAC75F858E5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1DD7FB-5E77-4E01-B06B-D93F68E313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EBF1F77-4633-4280-96BA-87FBF0BFE30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E16788-AA6E-4A4F-87A0-1935234A350F}"/>
              </a:ext>
            </a:extLst>
          </p:cNvPr>
          <p:cNvSpPr>
            <a:spLocks noGrp="1"/>
          </p:cNvSpPr>
          <p:nvPr>
            <p:ph type="dt" sz="half" idx="10"/>
          </p:nvPr>
        </p:nvSpPr>
        <p:spPr/>
        <p:txBody>
          <a:bodyPr/>
          <a:lstStyle/>
          <a:p>
            <a:fld id="{711E01BD-9DA4-49FB-B21A-7F620061A918}" type="datetimeFigureOut">
              <a:rPr lang="zh-CN" altLang="en-US" smtClean="0"/>
              <a:t>2021/6/13</a:t>
            </a:fld>
            <a:endParaRPr lang="zh-CN" altLang="en-US"/>
          </a:p>
        </p:txBody>
      </p:sp>
      <p:sp>
        <p:nvSpPr>
          <p:cNvPr id="8" name="Footer Placeholder 7">
            <a:extLst>
              <a:ext uri="{FF2B5EF4-FFF2-40B4-BE49-F238E27FC236}">
                <a16:creationId xmlns:a16="http://schemas.microsoft.com/office/drawing/2014/main" id="{9024982B-FA36-4D6D-B91D-57BE991BE060}"/>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86B4F9C3-81C1-4AD8-A984-70D067C2A1A2}"/>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867016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9B50-1163-4CE0-BC9E-7D3B6A27FA5C}"/>
              </a:ext>
            </a:extLst>
          </p:cNvPr>
          <p:cNvSpPr>
            <a:spLocks noGrp="1"/>
          </p:cNvSpPr>
          <p:nvPr>
            <p:ph type="title"/>
          </p:nvPr>
        </p:nvSpPr>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535FF550-7121-4C90-80FA-23E45628BBD6}"/>
              </a:ext>
            </a:extLst>
          </p:cNvPr>
          <p:cNvSpPr>
            <a:spLocks noGrp="1"/>
          </p:cNvSpPr>
          <p:nvPr>
            <p:ph type="dt" sz="half" idx="10"/>
          </p:nvPr>
        </p:nvSpPr>
        <p:spPr/>
        <p:txBody>
          <a:bodyPr/>
          <a:lstStyle/>
          <a:p>
            <a:fld id="{711E01BD-9DA4-49FB-B21A-7F620061A918}" type="datetimeFigureOut">
              <a:rPr lang="zh-CN" altLang="en-US" smtClean="0"/>
              <a:t>2021/6/13</a:t>
            </a:fld>
            <a:endParaRPr lang="zh-CN" altLang="en-US"/>
          </a:p>
        </p:txBody>
      </p:sp>
      <p:sp>
        <p:nvSpPr>
          <p:cNvPr id="4" name="Footer Placeholder 3">
            <a:extLst>
              <a:ext uri="{FF2B5EF4-FFF2-40B4-BE49-F238E27FC236}">
                <a16:creationId xmlns:a16="http://schemas.microsoft.com/office/drawing/2014/main" id="{346AA0F0-6639-4D2F-A847-25CA6B71C319}"/>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030B67DC-0756-4756-8528-FB7CA75C5B7B}"/>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54598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488CAE-F91E-41BB-9955-99D67383295D}"/>
              </a:ext>
            </a:extLst>
          </p:cNvPr>
          <p:cNvSpPr>
            <a:spLocks noGrp="1"/>
          </p:cNvSpPr>
          <p:nvPr>
            <p:ph type="dt" sz="half" idx="10"/>
          </p:nvPr>
        </p:nvSpPr>
        <p:spPr/>
        <p:txBody>
          <a:bodyPr/>
          <a:lstStyle/>
          <a:p>
            <a:fld id="{711E01BD-9DA4-49FB-B21A-7F620061A918}" type="datetimeFigureOut">
              <a:rPr lang="zh-CN" altLang="en-US" smtClean="0"/>
              <a:t>2021/6/13</a:t>
            </a:fld>
            <a:endParaRPr lang="zh-CN" altLang="en-US"/>
          </a:p>
        </p:txBody>
      </p:sp>
      <p:sp>
        <p:nvSpPr>
          <p:cNvPr id="3" name="Footer Placeholder 2">
            <a:extLst>
              <a:ext uri="{FF2B5EF4-FFF2-40B4-BE49-F238E27FC236}">
                <a16:creationId xmlns:a16="http://schemas.microsoft.com/office/drawing/2014/main" id="{CF7502CC-ED04-4100-BE80-031ED1CBCAAE}"/>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7EE12D74-BBF2-4B92-A778-5A6F7FE81CEF}"/>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38633762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7000">
              <a:schemeClr val="bg1"/>
            </a:gs>
            <a:gs pos="95000">
              <a:schemeClr val="bg1"/>
            </a:gs>
            <a:gs pos="100000">
              <a:srgbClr val="2B11EF"/>
            </a:gs>
            <a:gs pos="100000">
              <a:srgbClr val="2B11EF"/>
            </a:gs>
            <a:gs pos="99000">
              <a:srgbClr val="2B11EF"/>
            </a:gs>
            <a:gs pos="98000">
              <a:srgbClr val="2B11E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54464-0F5A-401B-AE0B-1350685DB72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C504315-AED9-4368-ACE2-0F5775E25BD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F3858B-8BF8-45E3-A5C6-46A75BE685A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11E01BD-9DA4-49FB-B21A-7F620061A918}" type="datetimeFigureOut">
              <a:rPr lang="zh-CN" altLang="en-US" smtClean="0"/>
              <a:t>2021/6/13</a:t>
            </a:fld>
            <a:endParaRPr lang="zh-CN" altLang="en-US"/>
          </a:p>
        </p:txBody>
      </p:sp>
      <p:sp>
        <p:nvSpPr>
          <p:cNvPr id="5" name="Footer Placeholder 4">
            <a:extLst>
              <a:ext uri="{FF2B5EF4-FFF2-40B4-BE49-F238E27FC236}">
                <a16:creationId xmlns:a16="http://schemas.microsoft.com/office/drawing/2014/main" id="{CFCE31A4-48BC-4E77-881C-5F54D925A0C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CCA1A40C-1933-4989-B61E-814086CA962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42B44F-9A05-4471-893B-EDC90192FAC5}" type="slidenum">
              <a:rPr lang="zh-CN" altLang="en-US" smtClean="0"/>
              <a:t>‹#›</a:t>
            </a:fld>
            <a:endParaRPr lang="zh-CN" altLang="en-US"/>
          </a:p>
        </p:txBody>
      </p:sp>
      <p:sp>
        <p:nvSpPr>
          <p:cNvPr id="8" name="TextBox 7">
            <a:extLst>
              <a:ext uri="{FF2B5EF4-FFF2-40B4-BE49-F238E27FC236}">
                <a16:creationId xmlns:a16="http://schemas.microsoft.com/office/drawing/2014/main" id="{9EED4E11-A8BF-4DD1-89DB-AB0576ED941E}"/>
              </a:ext>
            </a:extLst>
          </p:cNvPr>
          <p:cNvSpPr txBox="1"/>
          <p:nvPr userDrawn="1"/>
        </p:nvSpPr>
        <p:spPr>
          <a:xfrm>
            <a:off x="8604447" y="6400414"/>
            <a:ext cx="463481" cy="369332"/>
          </a:xfrm>
          <a:prstGeom prst="rect">
            <a:avLst/>
          </a:prstGeom>
          <a:noFill/>
        </p:spPr>
        <p:txBody>
          <a:bodyPr wrap="square" rtlCol="0">
            <a:spAutoFit/>
          </a:bodyPr>
          <a:lstStyle/>
          <a:p>
            <a:fld id="{C60FDEA8-B4E2-4158-AB7E-EB78FF2E925F}" type="slidenum">
              <a:rPr lang="en-US" smtClean="0"/>
              <a:t>‹#›</a:t>
            </a:fld>
            <a:endParaRPr lang="en-US" dirty="0"/>
          </a:p>
        </p:txBody>
      </p:sp>
    </p:spTree>
    <p:extLst>
      <p:ext uri="{BB962C8B-B14F-4D97-AF65-F5344CB8AC3E}">
        <p14:creationId xmlns:p14="http://schemas.microsoft.com/office/powerpoint/2010/main" val="2791352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7" r:id="rId3"/>
    <p:sldLayoutId id="2147483668" r:id="rId4"/>
    <p:sldLayoutId id="2147483669" r:id="rId5"/>
  </p:sldLayoutIdLst>
  <p:txStyles>
    <p:titleStyle>
      <a:lvl1pPr algn="ctr" defTabSz="685800" rtl="0" eaLnBrk="1" latinLnBrk="0" hangingPunct="1">
        <a:lnSpc>
          <a:spcPct val="90000"/>
        </a:lnSpc>
        <a:spcBef>
          <a:spcPct val="0"/>
        </a:spcBef>
        <a:buNone/>
        <a:defRPr sz="3600" b="1" kern="1200">
          <a:solidFill>
            <a:srgbClr val="FFC000"/>
          </a:solidFill>
          <a:latin typeface="Bookman Old Style" panose="020506040505050202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clean-co2.com/en/carbon-offsetting/" TargetMode="External"/><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79512" y="332656"/>
            <a:ext cx="8784976" cy="1656184"/>
          </a:xfrm>
        </p:spPr>
        <p:txBody>
          <a:bodyPr>
            <a:normAutofit fontScale="90000"/>
          </a:bodyPr>
          <a:lstStyle/>
          <a:p>
            <a:r>
              <a:rPr lang="en-US" altLang="en-US" sz="3100" dirty="0">
                <a:solidFill>
                  <a:srgbClr val="002060"/>
                </a:solidFill>
                <a:ea typeface="ＭＳ Ｐゴシック" pitchFamily="1" charset="-128"/>
              </a:rPr>
              <a:t>Econ 275 – Environmental Economics</a:t>
            </a:r>
            <a:r>
              <a:rPr lang="en-US" altLang="en-US" sz="3100" dirty="0">
                <a:ea typeface="ＭＳ Ｐゴシック" pitchFamily="1" charset="-128"/>
              </a:rPr>
              <a:t/>
            </a:r>
            <a:br>
              <a:rPr lang="en-US" altLang="en-US" sz="3100" dirty="0">
                <a:ea typeface="ＭＳ Ｐゴシック" pitchFamily="1" charset="-128"/>
              </a:rPr>
            </a:br>
            <a:r>
              <a:rPr lang="en-US" altLang="en-US" sz="3100" dirty="0">
                <a:ea typeface="ＭＳ Ｐゴシック" pitchFamily="1" charset="-128"/>
              </a:rPr>
              <a:t/>
            </a:r>
            <a:br>
              <a:rPr lang="en-US" altLang="en-US" sz="3100" dirty="0">
                <a:ea typeface="ＭＳ Ｐゴシック" pitchFamily="1" charset="-128"/>
              </a:rPr>
            </a:br>
            <a:r>
              <a:rPr lang="en-US" altLang="en-US" sz="3100" dirty="0">
                <a:cs typeface="Calibri" panose="020F0502020204030204" pitchFamily="34" charset="0"/>
              </a:rPr>
              <a:t>Chapter 14 Lecture - </a:t>
            </a:r>
            <a:r>
              <a:rPr lang="en-US" altLang="en-US" sz="3200" dirty="0"/>
              <a:t>Economics of Pollution Control: An Overview</a:t>
            </a:r>
            <a:endParaRPr lang="zh-CN" altLang="en-US" sz="3100" dirty="0">
              <a:cs typeface="Calibri" panose="020F0502020204030204" pitchFamily="34" charset="0"/>
            </a:endParaRPr>
          </a:p>
        </p:txBody>
      </p:sp>
      <p:pic>
        <p:nvPicPr>
          <p:cNvPr id="5" name="Picture 4">
            <a:extLst>
              <a:ext uri="{FF2B5EF4-FFF2-40B4-BE49-F238E27FC236}">
                <a16:creationId xmlns:a16="http://schemas.microsoft.com/office/drawing/2014/main" id="{39BF105F-18A1-4D68-9343-D28F21AF64C4}"/>
              </a:ext>
            </a:extLst>
          </p:cNvPr>
          <p:cNvPicPr>
            <a:picLocks noChangeAspect="1"/>
          </p:cNvPicPr>
          <p:nvPr/>
        </p:nvPicPr>
        <p:blipFill>
          <a:blip r:embed="rId2"/>
          <a:stretch>
            <a:fillRect/>
          </a:stretch>
        </p:blipFill>
        <p:spPr>
          <a:xfrm>
            <a:off x="179512" y="1988840"/>
            <a:ext cx="8655099" cy="4680520"/>
          </a:xfrm>
          <a:prstGeom prst="rect">
            <a:avLst/>
          </a:prstGeom>
        </p:spPr>
      </p:pic>
    </p:spTree>
    <p:extLst>
      <p:ext uri="{BB962C8B-B14F-4D97-AF65-F5344CB8AC3E}">
        <p14:creationId xmlns:p14="http://schemas.microsoft.com/office/powerpoint/2010/main" val="3963161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759617"/>
          </a:xfrm>
        </p:spPr>
        <p:txBody>
          <a:bodyPr>
            <a:normAutofit/>
          </a:bodyPr>
          <a:lstStyle/>
          <a:p>
            <a:r>
              <a:rPr lang="en-US" altLang="en-US" sz="3200" b="1" dirty="0"/>
              <a:t>Efficient Policy Responses</a:t>
            </a:r>
            <a:endParaRPr lang="zh-CN" altLang="en-US" sz="3200" b="1" dirty="0"/>
          </a:p>
        </p:txBody>
      </p:sp>
      <p:sp>
        <p:nvSpPr>
          <p:cNvPr id="3" name="内容占位符 2"/>
          <p:cNvSpPr>
            <a:spLocks noGrp="1"/>
          </p:cNvSpPr>
          <p:nvPr>
            <p:ph idx="1"/>
          </p:nvPr>
        </p:nvSpPr>
        <p:spPr>
          <a:xfrm>
            <a:off x="252767" y="1340768"/>
            <a:ext cx="8638466" cy="4896544"/>
          </a:xfrm>
        </p:spPr>
        <p:txBody>
          <a:bodyPr>
            <a:normAutofit fontScale="92500" lnSpcReduction="10000"/>
          </a:bodyPr>
          <a:lstStyle/>
          <a:p>
            <a:pPr algn="just"/>
            <a:r>
              <a:rPr lang="en-US" altLang="en-US" b="1" dirty="0"/>
              <a:t>Efficiency is achieved when the marginal cost of control is equal to the marginal damage caused by the pollution for each emitter.</a:t>
            </a:r>
          </a:p>
          <a:p>
            <a:pPr algn="just"/>
            <a:endParaRPr lang="en-US" altLang="en-US" b="1" dirty="0"/>
          </a:p>
          <a:p>
            <a:pPr algn="just"/>
            <a:r>
              <a:rPr lang="en-US" altLang="en-US" b="1" dirty="0"/>
              <a:t>One policy option for achieving efficiency would be to impose a legal limit on the amount of pollution allowed by each emitter. </a:t>
            </a:r>
          </a:p>
          <a:p>
            <a:pPr algn="just"/>
            <a:endParaRPr lang="en-US" altLang="en-US" b="1" dirty="0"/>
          </a:p>
          <a:p>
            <a:pPr algn="just"/>
            <a:r>
              <a:rPr lang="en-US" altLang="en-US" b="1" dirty="0"/>
              <a:t>Another approach would be to internalize the marginal damage caused by each unit of emissions by means of a tax or charge per unit of emissions. </a:t>
            </a:r>
          </a:p>
          <a:p>
            <a:pPr algn="just"/>
            <a:endParaRPr lang="en-US" altLang="en-US" b="1" dirty="0"/>
          </a:p>
          <a:p>
            <a:pPr algn="just"/>
            <a:r>
              <a:rPr lang="en-US" altLang="en-US" b="1" dirty="0"/>
              <a:t>Knowing the level of pollution at which these two curves cross is the difficulty. </a:t>
            </a:r>
          </a:p>
          <a:p>
            <a:pPr algn="just"/>
            <a:endParaRPr lang="zh-CN" altLang="en-US" dirty="0"/>
          </a:p>
        </p:txBody>
      </p:sp>
    </p:spTree>
    <p:extLst>
      <p:ext uri="{BB962C8B-B14F-4D97-AF65-F5344CB8AC3E}">
        <p14:creationId xmlns:p14="http://schemas.microsoft.com/office/powerpoint/2010/main" val="702453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8421" y="116632"/>
            <a:ext cx="8407846" cy="1325563"/>
          </a:xfrm>
        </p:spPr>
        <p:txBody>
          <a:bodyPr>
            <a:normAutofit/>
          </a:bodyPr>
          <a:lstStyle/>
          <a:p>
            <a:r>
              <a:rPr lang="en-US" altLang="en-US" sz="3200" b="1" dirty="0"/>
              <a:t>Cost-Effective Policies for Uniformly Mixed Fund Pollutants</a:t>
            </a:r>
            <a:endParaRPr lang="zh-CN" altLang="en-US" sz="3200" b="1" dirty="0"/>
          </a:p>
        </p:txBody>
      </p:sp>
      <p:sp>
        <p:nvSpPr>
          <p:cNvPr id="3" name="内容占位符 2"/>
          <p:cNvSpPr>
            <a:spLocks noGrp="1"/>
          </p:cNvSpPr>
          <p:nvPr>
            <p:ph idx="1"/>
          </p:nvPr>
        </p:nvSpPr>
        <p:spPr>
          <a:xfrm>
            <a:off x="268622" y="1442195"/>
            <a:ext cx="8606755" cy="4525963"/>
          </a:xfrm>
        </p:spPr>
        <p:txBody>
          <a:bodyPr>
            <a:normAutofit/>
          </a:bodyPr>
          <a:lstStyle/>
          <a:p>
            <a:pPr marL="0" indent="0" algn="just">
              <a:lnSpc>
                <a:spcPct val="100000"/>
              </a:lnSpc>
              <a:buNone/>
            </a:pPr>
            <a:r>
              <a:rPr lang="en-US" altLang="en-US" b="1" dirty="0"/>
              <a:t>Defining a Cost-Effective Allocation</a:t>
            </a:r>
          </a:p>
          <a:p>
            <a:pPr algn="just">
              <a:lnSpc>
                <a:spcPct val="100000"/>
              </a:lnSpc>
            </a:pPr>
            <a:endParaRPr lang="en-US" altLang="en-US" b="1" dirty="0"/>
          </a:p>
          <a:p>
            <a:pPr lvl="1" algn="just">
              <a:lnSpc>
                <a:spcPct val="100000"/>
              </a:lnSpc>
            </a:pPr>
            <a:r>
              <a:rPr lang="en-US" altLang="en-US" b="1" dirty="0"/>
              <a:t>The cost-effective allocation is found by equating the marginal control costs of the two sources.</a:t>
            </a:r>
          </a:p>
          <a:p>
            <a:pPr lvl="1" algn="just">
              <a:lnSpc>
                <a:spcPct val="100000"/>
              </a:lnSpc>
            </a:pPr>
            <a:r>
              <a:rPr lang="en-US" altLang="en-US" b="1" dirty="0"/>
              <a:t> </a:t>
            </a:r>
          </a:p>
          <a:p>
            <a:pPr lvl="1" algn="just">
              <a:lnSpc>
                <a:spcPct val="100000"/>
              </a:lnSpc>
            </a:pPr>
            <a:r>
              <a:rPr lang="en-US" altLang="en-US" b="1" dirty="0"/>
              <a:t>Since total cost is the area under the marginal control cost curve, total costs across the two firms is minimized by minimizing the two areas and is found by equating the two marginal costs.</a:t>
            </a:r>
          </a:p>
          <a:p>
            <a:pPr lvl="1" algn="just">
              <a:lnSpc>
                <a:spcPct val="100000"/>
              </a:lnSpc>
            </a:pPr>
            <a:r>
              <a:rPr lang="en-US" altLang="en-US" b="1" dirty="0"/>
              <a:t>Any other allocation would result in higher total cost. </a:t>
            </a:r>
          </a:p>
          <a:p>
            <a:pPr algn="just"/>
            <a:endParaRPr lang="zh-CN" altLang="en-US" sz="2800" dirty="0"/>
          </a:p>
        </p:txBody>
      </p:sp>
    </p:spTree>
    <p:extLst>
      <p:ext uri="{BB962C8B-B14F-4D97-AF65-F5344CB8AC3E}">
        <p14:creationId xmlns:p14="http://schemas.microsoft.com/office/powerpoint/2010/main" val="1186011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8662" y="332656"/>
            <a:ext cx="7886700" cy="687610"/>
          </a:xfrm>
        </p:spPr>
        <p:txBody>
          <a:bodyPr>
            <a:normAutofit fontScale="90000"/>
          </a:bodyPr>
          <a:lstStyle/>
          <a:p>
            <a:r>
              <a:rPr lang="en-US" altLang="en-US" sz="3200" dirty="0"/>
              <a:t>Cost-Effective Allocation of a Uniformly Mixed Pollutant</a:t>
            </a:r>
            <a:endParaRPr lang="zh-CN" altLang="en-US" sz="3200" dirty="0"/>
          </a:p>
        </p:txBody>
      </p:sp>
      <p:pic>
        <p:nvPicPr>
          <p:cNvPr id="2050" name="Picture 2" descr="K:\Manuscript for reviewer\Manuscript\Figures\Figure 14.3.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0150" y="1268760"/>
            <a:ext cx="8366306"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978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5205" y="260648"/>
            <a:ext cx="8263830" cy="936104"/>
          </a:xfrm>
        </p:spPr>
        <p:txBody>
          <a:bodyPr>
            <a:normAutofit fontScale="90000"/>
          </a:bodyPr>
          <a:lstStyle/>
          <a:p>
            <a:r>
              <a:rPr lang="en-US" altLang="en-US" sz="3200" b="1" dirty="0"/>
              <a:t>Cost-Effective Policies for Uniformly Mixed Fund Pollutants</a:t>
            </a:r>
            <a:endParaRPr lang="zh-CN" altLang="en-US" sz="3200" b="1" dirty="0"/>
          </a:p>
        </p:txBody>
      </p:sp>
      <p:sp>
        <p:nvSpPr>
          <p:cNvPr id="3" name="内容占位符 2"/>
          <p:cNvSpPr>
            <a:spLocks noGrp="1"/>
          </p:cNvSpPr>
          <p:nvPr>
            <p:ph idx="1"/>
          </p:nvPr>
        </p:nvSpPr>
        <p:spPr>
          <a:xfrm>
            <a:off x="395536" y="1412776"/>
            <a:ext cx="8424936" cy="3168352"/>
          </a:xfrm>
        </p:spPr>
        <p:txBody>
          <a:bodyPr>
            <a:normAutofit/>
          </a:bodyPr>
          <a:lstStyle/>
          <a:p>
            <a:pPr algn="just"/>
            <a:r>
              <a:rPr lang="en-US" altLang="en-US" b="1" dirty="0"/>
              <a:t>Cost-Effective Pollution Control Policies</a:t>
            </a:r>
          </a:p>
          <a:p>
            <a:pPr algn="just"/>
            <a:endParaRPr lang="en-US" altLang="en-US" b="1" dirty="0"/>
          </a:p>
          <a:p>
            <a:pPr lvl="1" algn="just"/>
            <a:r>
              <a:rPr lang="en-US" altLang="en-US" b="1" dirty="0"/>
              <a:t>Emissions Standards</a:t>
            </a:r>
          </a:p>
          <a:p>
            <a:pPr lvl="2" algn="just"/>
            <a:r>
              <a:rPr lang="en-US" altLang="en-US" b="1" dirty="0"/>
              <a:t>An emission standard is a legal limit on the amount of the pollutant an individual source is allowed to emit. </a:t>
            </a:r>
          </a:p>
          <a:p>
            <a:pPr lvl="2" algn="just"/>
            <a:r>
              <a:rPr lang="en-US" altLang="en-US" b="1" dirty="0"/>
              <a:t>This approach is referred to as command-and-control. </a:t>
            </a:r>
          </a:p>
          <a:p>
            <a:endParaRPr lang="zh-CN" altLang="en-US" dirty="0"/>
          </a:p>
        </p:txBody>
      </p:sp>
      <p:pic>
        <p:nvPicPr>
          <p:cNvPr id="4" name="Picture 3">
            <a:extLst>
              <a:ext uri="{FF2B5EF4-FFF2-40B4-BE49-F238E27FC236}">
                <a16:creationId xmlns:a16="http://schemas.microsoft.com/office/drawing/2014/main" id="{F12118A0-B7FE-4A30-A3B5-D0BFFD729A99}"/>
              </a:ext>
            </a:extLst>
          </p:cNvPr>
          <p:cNvPicPr>
            <a:picLocks noChangeAspect="1"/>
          </p:cNvPicPr>
          <p:nvPr/>
        </p:nvPicPr>
        <p:blipFill>
          <a:blip r:embed="rId2"/>
          <a:stretch>
            <a:fillRect/>
          </a:stretch>
        </p:blipFill>
        <p:spPr>
          <a:xfrm>
            <a:off x="2483768" y="4221088"/>
            <a:ext cx="4536504" cy="2292846"/>
          </a:xfrm>
          <a:prstGeom prst="rect">
            <a:avLst/>
          </a:prstGeom>
        </p:spPr>
      </p:pic>
    </p:spTree>
    <p:extLst>
      <p:ext uri="{BB962C8B-B14F-4D97-AF65-F5344CB8AC3E}">
        <p14:creationId xmlns:p14="http://schemas.microsoft.com/office/powerpoint/2010/main" val="1880952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8191822" cy="975642"/>
          </a:xfrm>
        </p:spPr>
        <p:txBody>
          <a:bodyPr>
            <a:normAutofit/>
          </a:bodyPr>
          <a:lstStyle/>
          <a:p>
            <a:r>
              <a:rPr lang="en-US" altLang="en-US" sz="3200" b="1" dirty="0"/>
              <a:t>Cost-Effective Policies for Uniformly Mixed Fund Pollutants</a:t>
            </a:r>
            <a:endParaRPr lang="zh-CN" altLang="en-US" sz="3200" dirty="0"/>
          </a:p>
        </p:txBody>
      </p:sp>
      <p:sp>
        <p:nvSpPr>
          <p:cNvPr id="3" name="内容占位符 2"/>
          <p:cNvSpPr>
            <a:spLocks noGrp="1"/>
          </p:cNvSpPr>
          <p:nvPr>
            <p:ph idx="1"/>
          </p:nvPr>
        </p:nvSpPr>
        <p:spPr>
          <a:xfrm>
            <a:off x="174594" y="1412775"/>
            <a:ext cx="8640960" cy="5080097"/>
          </a:xfrm>
        </p:spPr>
        <p:txBody>
          <a:bodyPr>
            <a:normAutofit fontScale="85000" lnSpcReduction="10000"/>
          </a:bodyPr>
          <a:lstStyle/>
          <a:p>
            <a:pPr marL="342900" lvl="1" indent="0" algn="just">
              <a:lnSpc>
                <a:spcPct val="100000"/>
              </a:lnSpc>
              <a:buNone/>
            </a:pPr>
            <a:r>
              <a:rPr lang="en-US" altLang="en-US" b="1" dirty="0"/>
              <a:t>Emissions Charges </a:t>
            </a:r>
          </a:p>
          <a:p>
            <a:pPr lvl="1" algn="just">
              <a:lnSpc>
                <a:spcPct val="100000"/>
              </a:lnSpc>
            </a:pPr>
            <a:endParaRPr lang="en-US" altLang="en-US" b="1" dirty="0"/>
          </a:p>
          <a:p>
            <a:pPr lvl="2" algn="just">
              <a:lnSpc>
                <a:spcPct val="100000"/>
              </a:lnSpc>
            </a:pPr>
            <a:r>
              <a:rPr lang="en-US" altLang="en-US" b="1" dirty="0"/>
              <a:t>An emission charge is a per-unit of pollutant fee, collected by the government.</a:t>
            </a:r>
          </a:p>
          <a:p>
            <a:pPr lvl="2" algn="just">
              <a:lnSpc>
                <a:spcPct val="100000"/>
              </a:lnSpc>
            </a:pPr>
            <a:endParaRPr lang="en-US" altLang="en-US" b="1" dirty="0"/>
          </a:p>
          <a:p>
            <a:pPr lvl="2" algn="just">
              <a:lnSpc>
                <a:spcPct val="100000"/>
              </a:lnSpc>
            </a:pPr>
            <a:r>
              <a:rPr lang="en-US" altLang="en-US" b="1" dirty="0"/>
              <a:t>Charges are economic incentives. </a:t>
            </a:r>
          </a:p>
          <a:p>
            <a:pPr lvl="2" algn="just">
              <a:lnSpc>
                <a:spcPct val="100000"/>
              </a:lnSpc>
            </a:pPr>
            <a:endParaRPr lang="en-US" altLang="en-US" b="1" dirty="0"/>
          </a:p>
          <a:p>
            <a:pPr lvl="2" algn="just">
              <a:lnSpc>
                <a:spcPct val="100000"/>
              </a:lnSpc>
            </a:pPr>
            <a:r>
              <a:rPr lang="en-US" altLang="en-US" b="1" dirty="0"/>
              <a:t>Each firm will independently reduce emissions until its marginal control cost equals the emission charge. </a:t>
            </a:r>
          </a:p>
          <a:p>
            <a:pPr lvl="2" algn="just">
              <a:lnSpc>
                <a:spcPct val="100000"/>
              </a:lnSpc>
            </a:pPr>
            <a:endParaRPr lang="en-US" altLang="en-US" b="1" dirty="0"/>
          </a:p>
          <a:p>
            <a:pPr lvl="2" algn="just">
              <a:lnSpc>
                <a:spcPct val="100000"/>
              </a:lnSpc>
            </a:pPr>
            <a:r>
              <a:rPr lang="en-US" altLang="en-US" b="1" dirty="0"/>
              <a:t>This yields a cost-effective allocation. </a:t>
            </a:r>
          </a:p>
          <a:p>
            <a:pPr lvl="2" algn="just">
              <a:lnSpc>
                <a:spcPct val="100000"/>
              </a:lnSpc>
            </a:pPr>
            <a:endParaRPr lang="en-US" altLang="en-US" b="1" dirty="0"/>
          </a:p>
          <a:p>
            <a:pPr lvl="2" algn="just">
              <a:lnSpc>
                <a:spcPct val="100000"/>
              </a:lnSpc>
            </a:pPr>
            <a:r>
              <a:rPr lang="en-US" altLang="en-US" b="1" dirty="0"/>
              <a:t>A difficulty with this approach is determining how high the charge should be set in order to ensure that the resulting emission reduction is at the desired level. </a:t>
            </a:r>
          </a:p>
          <a:p>
            <a:pPr algn="just"/>
            <a:endParaRPr lang="zh-CN" altLang="en-US" dirty="0"/>
          </a:p>
        </p:txBody>
      </p:sp>
    </p:spTree>
    <p:extLst>
      <p:ext uri="{BB962C8B-B14F-4D97-AF65-F5344CB8AC3E}">
        <p14:creationId xmlns:p14="http://schemas.microsoft.com/office/powerpoint/2010/main" val="2715371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4325" y="260648"/>
            <a:ext cx="8515350" cy="792088"/>
          </a:xfrm>
        </p:spPr>
        <p:txBody>
          <a:bodyPr>
            <a:normAutofit fontScale="90000"/>
          </a:bodyPr>
          <a:lstStyle/>
          <a:p>
            <a:r>
              <a:rPr lang="en-US" altLang="en-US" sz="3200" dirty="0"/>
              <a:t>Cost-Minimizing Control of Pollution with an Emissions Charge</a:t>
            </a:r>
            <a:endParaRPr lang="zh-CN" altLang="en-US" sz="3200" dirty="0"/>
          </a:p>
        </p:txBody>
      </p:sp>
      <p:pic>
        <p:nvPicPr>
          <p:cNvPr id="3074" name="Picture 2" descr="K:\Manuscript for reviewer\Manuscript\Figures\Figure 14.4.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548" y="2485356"/>
            <a:ext cx="8136904" cy="39604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C073412-AB63-46CD-B644-31C4B87EDB80}"/>
              </a:ext>
            </a:extLst>
          </p:cNvPr>
          <p:cNvSpPr txBox="1"/>
          <p:nvPr/>
        </p:nvSpPr>
        <p:spPr>
          <a:xfrm>
            <a:off x="314325" y="1052736"/>
            <a:ext cx="8924299" cy="1754326"/>
          </a:xfrm>
          <a:prstGeom prst="rect">
            <a:avLst/>
          </a:prstGeom>
          <a:noFill/>
        </p:spPr>
        <p:txBody>
          <a:bodyPr wrap="square" rtlCol="0">
            <a:spAutoFit/>
          </a:bodyPr>
          <a:lstStyle/>
          <a:p>
            <a:r>
              <a:rPr lang="en-US" b="1" dirty="0">
                <a:latin typeface="Bookman Old Style" panose="02050604050505020204" pitchFamily="18" charset="0"/>
              </a:rPr>
              <a:t>T = Emission charge per unit</a:t>
            </a:r>
          </a:p>
          <a:p>
            <a:r>
              <a:rPr lang="en-US" b="1" dirty="0">
                <a:latin typeface="Bookman Old Style" panose="02050604050505020204" pitchFamily="18" charset="0"/>
              </a:rPr>
              <a:t>OTBC = amount firm would pay with uncontrolled emissions</a:t>
            </a:r>
          </a:p>
          <a:p>
            <a:endParaRPr lang="en-US" b="1" dirty="0">
              <a:latin typeface="Bookman Old Style" panose="02050604050505020204" pitchFamily="18" charset="0"/>
            </a:endParaRPr>
          </a:p>
          <a:p>
            <a:r>
              <a:rPr lang="en-US" b="1" dirty="0">
                <a:latin typeface="Bookman Old Style" panose="02050604050505020204" pitchFamily="18" charset="0"/>
              </a:rPr>
              <a:t>If company decides to control emissions it would do so if MC&lt;T</a:t>
            </a:r>
          </a:p>
          <a:p>
            <a:r>
              <a:rPr lang="en-US" b="1" dirty="0">
                <a:latin typeface="Bookman Old Style" panose="02050604050505020204" pitchFamily="18" charset="0"/>
              </a:rPr>
              <a:t>Thus, it will clean up 10 units at cost of OAD and pay tax of DABC</a:t>
            </a:r>
          </a:p>
          <a:p>
            <a:r>
              <a:rPr lang="en-US" b="1" dirty="0">
                <a:latin typeface="Bookman Old Style" panose="02050604050505020204" pitchFamily="18" charset="0"/>
              </a:rPr>
              <a:t>                            We can see OAD + DABC &lt; OTBC</a:t>
            </a:r>
          </a:p>
        </p:txBody>
      </p:sp>
    </p:spTree>
    <p:extLst>
      <p:ext uri="{BB962C8B-B14F-4D97-AF65-F5344CB8AC3E}">
        <p14:creationId xmlns:p14="http://schemas.microsoft.com/office/powerpoint/2010/main" val="1957984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332656"/>
            <a:ext cx="8964488" cy="1047650"/>
          </a:xfrm>
        </p:spPr>
        <p:txBody>
          <a:bodyPr>
            <a:normAutofit/>
          </a:bodyPr>
          <a:lstStyle/>
          <a:p>
            <a:r>
              <a:rPr lang="en-US" altLang="en-US" sz="3200" dirty="0"/>
              <a:t>Cost Savings from Technological Change: Charges versus Standards (MC</a:t>
            </a:r>
            <a:r>
              <a:rPr lang="en-US" altLang="en-US" sz="3200" baseline="-25000" dirty="0"/>
              <a:t>0</a:t>
            </a:r>
            <a:r>
              <a:rPr lang="en-US" altLang="en-US" sz="3200" dirty="0"/>
              <a:t> to MC</a:t>
            </a:r>
            <a:r>
              <a:rPr lang="en-US" altLang="en-US" sz="3200" baseline="-25000" dirty="0"/>
              <a:t>1</a:t>
            </a:r>
            <a:r>
              <a:rPr lang="en-US" altLang="en-US" sz="3200" dirty="0"/>
              <a:t>)</a:t>
            </a:r>
            <a:endParaRPr lang="zh-CN" altLang="en-US" sz="3200" dirty="0"/>
          </a:p>
        </p:txBody>
      </p:sp>
      <p:pic>
        <p:nvPicPr>
          <p:cNvPr id="4098" name="Picture 2" descr="K:\Manuscript for reviewer\Manuscript\Figures\Figure 14.5.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9288" y="1700808"/>
            <a:ext cx="7632848" cy="4610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556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6089" y="116632"/>
            <a:ext cx="8191822" cy="1325563"/>
          </a:xfrm>
        </p:spPr>
        <p:txBody>
          <a:bodyPr>
            <a:noAutofit/>
          </a:bodyPr>
          <a:lstStyle/>
          <a:p>
            <a:r>
              <a:rPr lang="en-US" altLang="en-US" sz="3200" b="1" dirty="0"/>
              <a:t>Cost-Effective Policies for Uniformly Mixed Fund Pollutants</a:t>
            </a:r>
            <a:endParaRPr lang="zh-CN" altLang="en-US" sz="3200" dirty="0"/>
          </a:p>
        </p:txBody>
      </p:sp>
      <p:sp>
        <p:nvSpPr>
          <p:cNvPr id="3" name="内容占位符 2"/>
          <p:cNvSpPr>
            <a:spLocks noGrp="1"/>
          </p:cNvSpPr>
          <p:nvPr>
            <p:ph idx="1"/>
          </p:nvPr>
        </p:nvSpPr>
        <p:spPr>
          <a:xfrm>
            <a:off x="-20369" y="1442195"/>
            <a:ext cx="8833086" cy="5011141"/>
          </a:xfrm>
        </p:spPr>
        <p:txBody>
          <a:bodyPr>
            <a:normAutofit/>
          </a:bodyPr>
          <a:lstStyle/>
          <a:p>
            <a:pPr marL="342900" lvl="1" indent="0" algn="just">
              <a:buNone/>
            </a:pPr>
            <a:r>
              <a:rPr lang="en-US" altLang="en-US" b="1" dirty="0"/>
              <a:t>Cap-and-Trade</a:t>
            </a:r>
          </a:p>
          <a:p>
            <a:pPr lvl="2" algn="just"/>
            <a:r>
              <a:rPr lang="en-US" altLang="en-US" b="1" dirty="0"/>
              <a:t>All sources are allocated allowances to emit either on the basis of some criterion or by auctioning. The allowances are freely transferable. </a:t>
            </a:r>
          </a:p>
          <a:p>
            <a:pPr lvl="2" algn="just"/>
            <a:endParaRPr lang="en-US" altLang="en-US" b="1" dirty="0"/>
          </a:p>
          <a:p>
            <a:pPr lvl="2" algn="just"/>
            <a:r>
              <a:rPr lang="en-US" altLang="en-US" b="1" dirty="0"/>
              <a:t>The equilibrium price will be the price at which the marginal control costs are equal for both (or across all) firms.</a:t>
            </a:r>
          </a:p>
          <a:p>
            <a:pPr lvl="2" algn="just"/>
            <a:endParaRPr lang="en-US" altLang="en-US" b="1" dirty="0"/>
          </a:p>
          <a:p>
            <a:pPr lvl="2" algn="just"/>
            <a:r>
              <a:rPr lang="en-US" altLang="en-US" b="1" dirty="0"/>
              <a:t>The market equilibrium for an emission allowance system is the cost-effective allocation, but it is easier said than done.</a:t>
            </a:r>
          </a:p>
          <a:p>
            <a:endParaRPr lang="zh-CN" altLang="en-US" dirty="0"/>
          </a:p>
        </p:txBody>
      </p:sp>
    </p:spTree>
    <p:extLst>
      <p:ext uri="{BB962C8B-B14F-4D97-AF65-F5344CB8AC3E}">
        <p14:creationId xmlns:p14="http://schemas.microsoft.com/office/powerpoint/2010/main" val="1319778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91378"/>
            <a:ext cx="7886700" cy="687609"/>
          </a:xfrm>
        </p:spPr>
        <p:txBody>
          <a:bodyPr>
            <a:normAutofit fontScale="90000"/>
          </a:bodyPr>
          <a:lstStyle/>
          <a:p>
            <a:r>
              <a:rPr lang="en-US" altLang="en-US" sz="3200" dirty="0"/>
              <a:t>Cost-Effectiveness and</a:t>
            </a:r>
            <a:br>
              <a:rPr lang="en-US" altLang="en-US" sz="3200" dirty="0"/>
            </a:br>
            <a:r>
              <a:rPr lang="en-US" altLang="en-US" sz="3200" dirty="0"/>
              <a:t> Emission Trading</a:t>
            </a:r>
            <a:endParaRPr lang="zh-CN" altLang="en-US" sz="3200" dirty="0"/>
          </a:p>
        </p:txBody>
      </p:sp>
      <p:pic>
        <p:nvPicPr>
          <p:cNvPr id="5122" name="Picture 2" descr="K:\Manuscript for reviewer\Manuscript\Figures\Figure 14.6.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699067"/>
            <a:ext cx="8208912" cy="46480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60D14A-FEB4-45F9-BE36-920C6699FF5E}"/>
              </a:ext>
            </a:extLst>
          </p:cNvPr>
          <p:cNvSpPr txBox="1"/>
          <p:nvPr/>
        </p:nvSpPr>
        <p:spPr>
          <a:xfrm>
            <a:off x="395536" y="1052736"/>
            <a:ext cx="8568952" cy="646331"/>
          </a:xfrm>
          <a:prstGeom prst="rect">
            <a:avLst/>
          </a:prstGeom>
          <a:noFill/>
        </p:spPr>
        <p:txBody>
          <a:bodyPr wrap="square" rtlCol="0">
            <a:spAutoFit/>
          </a:bodyPr>
          <a:lstStyle/>
          <a:p>
            <a:r>
              <a:rPr lang="en-US" b="1" dirty="0">
                <a:latin typeface="Bookman Old Style" panose="02050604050505020204" pitchFamily="18" charset="0"/>
              </a:rPr>
              <a:t>Total units of pollution allocated is 15 units.  Source 1 allocated 7 units – must clean up 8. Source 2 allocated 8 </a:t>
            </a:r>
            <a:r>
              <a:rPr lang="en-US" b="1" dirty="0" smtClean="0">
                <a:latin typeface="Bookman Old Style" panose="02050604050505020204" pitchFamily="18" charset="0"/>
              </a:rPr>
              <a:t>units </a:t>
            </a:r>
            <a:r>
              <a:rPr lang="en-US" b="1" dirty="0">
                <a:latin typeface="Bookman Old Style" panose="02050604050505020204" pitchFamily="18" charset="0"/>
              </a:rPr>
              <a:t>– must clean up 7</a:t>
            </a:r>
          </a:p>
        </p:txBody>
      </p:sp>
      <p:sp>
        <p:nvSpPr>
          <p:cNvPr id="4" name="TextBox 3">
            <a:extLst>
              <a:ext uri="{FF2B5EF4-FFF2-40B4-BE49-F238E27FC236}">
                <a16:creationId xmlns:a16="http://schemas.microsoft.com/office/drawing/2014/main" id="{C1D18D4B-F794-4BD4-9A57-D6B04B0B4C3D}"/>
              </a:ext>
            </a:extLst>
          </p:cNvPr>
          <p:cNvSpPr txBox="1"/>
          <p:nvPr/>
        </p:nvSpPr>
        <p:spPr>
          <a:xfrm>
            <a:off x="6084171" y="3585248"/>
            <a:ext cx="2770310" cy="1477328"/>
          </a:xfrm>
          <a:prstGeom prst="rect">
            <a:avLst/>
          </a:prstGeom>
          <a:noFill/>
        </p:spPr>
        <p:txBody>
          <a:bodyPr wrap="none" rtlCol="0">
            <a:spAutoFit/>
          </a:bodyPr>
          <a:lstStyle/>
          <a:p>
            <a:pPr algn="ctr"/>
            <a:r>
              <a:rPr lang="en-US" b="1" dirty="0">
                <a:latin typeface="Bookman Old Style" panose="02050604050505020204" pitchFamily="18" charset="0"/>
              </a:rPr>
              <a:t>Is there an incentive </a:t>
            </a:r>
          </a:p>
          <a:p>
            <a:pPr algn="ctr"/>
            <a:r>
              <a:rPr lang="en-US" b="1" dirty="0">
                <a:latin typeface="Bookman Old Style" panose="02050604050505020204" pitchFamily="18" charset="0"/>
              </a:rPr>
              <a:t>to trade?</a:t>
            </a:r>
          </a:p>
          <a:p>
            <a:pPr algn="ctr"/>
            <a:r>
              <a:rPr lang="en-US" b="1" dirty="0">
                <a:latin typeface="Bookman Old Style" panose="02050604050505020204" pitchFamily="18" charset="0"/>
              </a:rPr>
              <a:t>Source </a:t>
            </a:r>
            <a:r>
              <a:rPr lang="en-US" b="1" dirty="0" smtClean="0">
                <a:latin typeface="Bookman Old Style" panose="02050604050505020204" pitchFamily="18" charset="0"/>
              </a:rPr>
              <a:t>1 firm </a:t>
            </a:r>
            <a:r>
              <a:rPr lang="en-US" b="1" dirty="0">
                <a:latin typeface="Bookman Old Style" panose="02050604050505020204" pitchFamily="18" charset="0"/>
              </a:rPr>
              <a:t>would </a:t>
            </a:r>
          </a:p>
          <a:p>
            <a:pPr algn="ctr"/>
            <a:r>
              <a:rPr lang="en-US" b="1" dirty="0">
                <a:latin typeface="Bookman Old Style" panose="02050604050505020204" pitchFamily="18" charset="0"/>
              </a:rPr>
              <a:t>sell 2 units</a:t>
            </a:r>
          </a:p>
          <a:p>
            <a:pPr algn="ctr"/>
            <a:r>
              <a:rPr lang="en-US" b="1" dirty="0">
                <a:latin typeface="Bookman Old Style" panose="02050604050505020204" pitchFamily="18" charset="0"/>
              </a:rPr>
              <a:t>End up at B</a:t>
            </a:r>
          </a:p>
        </p:txBody>
      </p:sp>
    </p:spTree>
    <p:extLst>
      <p:ext uri="{BB962C8B-B14F-4D97-AF65-F5344CB8AC3E}">
        <p14:creationId xmlns:p14="http://schemas.microsoft.com/office/powerpoint/2010/main" val="1092667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437D0C-2127-441D-93C6-934E0177446D}"/>
              </a:ext>
            </a:extLst>
          </p:cNvPr>
          <p:cNvPicPr>
            <a:picLocks noChangeAspect="1"/>
          </p:cNvPicPr>
          <p:nvPr/>
        </p:nvPicPr>
        <p:blipFill>
          <a:blip r:embed="rId2"/>
          <a:stretch>
            <a:fillRect/>
          </a:stretch>
        </p:blipFill>
        <p:spPr>
          <a:xfrm>
            <a:off x="2905125" y="2209800"/>
            <a:ext cx="3333750" cy="2438400"/>
          </a:xfrm>
          <a:prstGeom prst="rect">
            <a:avLst/>
          </a:prstGeom>
        </p:spPr>
      </p:pic>
      <p:pic>
        <p:nvPicPr>
          <p:cNvPr id="4" name="Picture 3">
            <a:extLst>
              <a:ext uri="{FF2B5EF4-FFF2-40B4-BE49-F238E27FC236}">
                <a16:creationId xmlns:a16="http://schemas.microsoft.com/office/drawing/2014/main" id="{D2BF770C-AF94-4BCA-8DBE-B01ABB9CC5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764704"/>
            <a:ext cx="7776864" cy="5976664"/>
          </a:xfrm>
          <a:prstGeom prst="rect">
            <a:avLst/>
          </a:prstGeom>
        </p:spPr>
      </p:pic>
      <p:sp>
        <p:nvSpPr>
          <p:cNvPr id="6" name="标题 1">
            <a:extLst>
              <a:ext uri="{FF2B5EF4-FFF2-40B4-BE49-F238E27FC236}">
                <a16:creationId xmlns:a16="http://schemas.microsoft.com/office/drawing/2014/main" id="{1C8F24B0-48DD-41C4-8244-36472FD1DFAB}"/>
              </a:ext>
            </a:extLst>
          </p:cNvPr>
          <p:cNvSpPr txBox="1">
            <a:spLocks/>
          </p:cNvSpPr>
          <p:nvPr/>
        </p:nvSpPr>
        <p:spPr>
          <a:xfrm>
            <a:off x="628650" y="291378"/>
            <a:ext cx="7886700" cy="687609"/>
          </a:xfrm>
          <a:prstGeom prst="rect">
            <a:avLst/>
          </a:prstGeom>
        </p:spPr>
        <p:txBody>
          <a:bodyPr>
            <a:normAutofit fontScale="97500"/>
          </a:bodyPr>
          <a:lstStyle>
            <a:lvl1pPr algn="ctr" defTabSz="685800" rtl="0" eaLnBrk="1" latinLnBrk="0" hangingPunct="1">
              <a:lnSpc>
                <a:spcPct val="90000"/>
              </a:lnSpc>
              <a:spcBef>
                <a:spcPct val="0"/>
              </a:spcBef>
              <a:buNone/>
              <a:defRPr sz="3600" b="1" kern="1200">
                <a:solidFill>
                  <a:srgbClr val="FFC000"/>
                </a:solidFill>
                <a:latin typeface="Bookman Old Style" panose="02050604050505020204" pitchFamily="18" charset="0"/>
                <a:ea typeface="+mj-ea"/>
                <a:cs typeface="+mj-cs"/>
              </a:defRPr>
            </a:lvl1pPr>
          </a:lstStyle>
          <a:p>
            <a:r>
              <a:rPr lang="en-US" altLang="en-US" sz="3200" dirty="0"/>
              <a:t>Cap and Trade</a:t>
            </a:r>
            <a:endParaRPr lang="zh-CN" altLang="en-US" sz="3200" dirty="0"/>
          </a:p>
        </p:txBody>
      </p:sp>
    </p:spTree>
    <p:extLst>
      <p:ext uri="{BB962C8B-B14F-4D97-AF65-F5344CB8AC3E}">
        <p14:creationId xmlns:p14="http://schemas.microsoft.com/office/powerpoint/2010/main" val="270962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6D856-4E9B-4024-984F-E697CE57442F}"/>
              </a:ext>
            </a:extLst>
          </p:cNvPr>
          <p:cNvSpPr>
            <a:spLocks noGrp="1"/>
          </p:cNvSpPr>
          <p:nvPr>
            <p:ph type="title"/>
          </p:nvPr>
        </p:nvSpPr>
        <p:spPr>
          <a:xfrm>
            <a:off x="431540" y="0"/>
            <a:ext cx="7886700" cy="831626"/>
          </a:xfrm>
        </p:spPr>
        <p:txBody>
          <a:bodyPr>
            <a:normAutofit/>
          </a:bodyPr>
          <a:lstStyle/>
          <a:p>
            <a:r>
              <a:rPr lang="en-US" sz="3200" dirty="0"/>
              <a:t>Identifying Major Air Pollutants</a:t>
            </a:r>
          </a:p>
        </p:txBody>
      </p:sp>
      <p:sp>
        <p:nvSpPr>
          <p:cNvPr id="4" name="Rectangle 3">
            <a:extLst>
              <a:ext uri="{FF2B5EF4-FFF2-40B4-BE49-F238E27FC236}">
                <a16:creationId xmlns:a16="http://schemas.microsoft.com/office/drawing/2014/main" id="{827BC98F-9B7D-4294-A598-38C18F642870}"/>
              </a:ext>
            </a:extLst>
          </p:cNvPr>
          <p:cNvSpPr txBox="1">
            <a:spLocks noChangeArrowheads="1"/>
          </p:cNvSpPr>
          <p:nvPr/>
        </p:nvSpPr>
        <p:spPr>
          <a:xfrm>
            <a:off x="234430" y="831626"/>
            <a:ext cx="8280920" cy="426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n-US" sz="2000" b="1" dirty="0">
                <a:solidFill>
                  <a:srgbClr val="2B11EF"/>
                </a:solidFill>
              </a:rPr>
              <a:t>Criteria pollutants </a:t>
            </a:r>
            <a:r>
              <a:rPr lang="en-US" sz="2000" b="1" dirty="0"/>
              <a:t>are substances known to be hazardous to health and welfare, characterized as harmful by criteria documents. They are particulate matter (often referred to as particle pollution), ground-level ozone, carbon monoxide, sulfur dioxide, nitrogen dioxide, and lead.</a:t>
            </a:r>
          </a:p>
          <a:p>
            <a:pPr algn="just"/>
            <a:endParaRPr lang="en-US" sz="2000" b="1" dirty="0"/>
          </a:p>
          <a:p>
            <a:pPr algn="just"/>
            <a:r>
              <a:rPr lang="en-US" sz="2000" b="1" dirty="0">
                <a:solidFill>
                  <a:srgbClr val="2B11EF"/>
                </a:solidFill>
              </a:rPr>
              <a:t>Hazardous air pollutants </a:t>
            </a:r>
            <a:r>
              <a:rPr lang="en-US" sz="2000" b="1" dirty="0"/>
              <a:t>are noncriteria pollutants that may cause or contribute to irreversible illness or increased mortality. Examples of HAPs include benzene, which is found in gasoline; perchloroethylene, which is emitted from some dry cleaning facilities; and methylene chloride, which is used as a solvent and paint stripper by a number of industries. Other examples are dioxins, asbestos, toluene, and metals such as cadmium, mercury, chromium, and lead compounds.</a:t>
            </a:r>
          </a:p>
          <a:p>
            <a:pPr algn="just"/>
            <a:endParaRPr lang="en-US" sz="2000" b="1" dirty="0"/>
          </a:p>
          <a:p>
            <a:pPr algn="just"/>
            <a:r>
              <a:rPr lang="en-US" sz="2000" b="1" dirty="0">
                <a:solidFill>
                  <a:srgbClr val="2B11EF"/>
                </a:solidFill>
              </a:rPr>
              <a:t>Greenhouse gas (GHG) pollutants </a:t>
            </a:r>
            <a:r>
              <a:rPr lang="en-US" sz="2000" b="1" dirty="0"/>
              <a:t>are those collectively responsible for the absorption process that naturally warms the earth</a:t>
            </a:r>
          </a:p>
          <a:p>
            <a:endParaRPr lang="en-US" dirty="0"/>
          </a:p>
        </p:txBody>
      </p:sp>
    </p:spTree>
    <p:extLst>
      <p:ext uri="{BB962C8B-B14F-4D97-AF65-F5344CB8AC3E}">
        <p14:creationId xmlns:p14="http://schemas.microsoft.com/office/powerpoint/2010/main" val="37919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FE0E7B-0946-4F43-B574-16E9B9F1E393}"/>
              </a:ext>
            </a:extLst>
          </p:cNvPr>
          <p:cNvPicPr>
            <a:picLocks noChangeAspect="1"/>
          </p:cNvPicPr>
          <p:nvPr/>
        </p:nvPicPr>
        <p:blipFill>
          <a:blip r:embed="rId2"/>
          <a:stretch>
            <a:fillRect/>
          </a:stretch>
        </p:blipFill>
        <p:spPr>
          <a:xfrm>
            <a:off x="179512" y="332656"/>
            <a:ext cx="8784976" cy="6264696"/>
          </a:xfrm>
          <a:prstGeom prst="rect">
            <a:avLst/>
          </a:prstGeom>
        </p:spPr>
      </p:pic>
    </p:spTree>
    <p:extLst>
      <p:ext uri="{BB962C8B-B14F-4D97-AF65-F5344CB8AC3E}">
        <p14:creationId xmlns:p14="http://schemas.microsoft.com/office/powerpoint/2010/main" val="2198943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E983C3-EDA3-41C9-B6F1-C70AF3E3A7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5" y="548680"/>
            <a:ext cx="8856984" cy="5940660"/>
          </a:xfrm>
          <a:prstGeom prst="rect">
            <a:avLst/>
          </a:prstGeom>
        </p:spPr>
      </p:pic>
      <p:sp>
        <p:nvSpPr>
          <p:cNvPr id="5" name="Rectangle 4">
            <a:extLst>
              <a:ext uri="{FF2B5EF4-FFF2-40B4-BE49-F238E27FC236}">
                <a16:creationId xmlns:a16="http://schemas.microsoft.com/office/drawing/2014/main" id="{FA45BC94-81E1-4181-BB99-959E5C1BBD78}"/>
              </a:ext>
            </a:extLst>
          </p:cNvPr>
          <p:cNvSpPr/>
          <p:nvPr/>
        </p:nvSpPr>
        <p:spPr>
          <a:xfrm>
            <a:off x="3707904" y="6152506"/>
            <a:ext cx="4391843" cy="646331"/>
          </a:xfrm>
          <a:prstGeom prst="rect">
            <a:avLst/>
          </a:prstGeom>
        </p:spPr>
        <p:txBody>
          <a:bodyPr wrap="none">
            <a:spAutoFit/>
          </a:bodyPr>
          <a:lstStyle/>
          <a:p>
            <a:r>
              <a:rPr lang="en-US" dirty="0">
                <a:hlinkClick r:id="rId3"/>
              </a:rPr>
              <a:t>https://clean-co2.com/en/carbon-offsetting/</a:t>
            </a:r>
            <a:endParaRPr lang="en-US" dirty="0"/>
          </a:p>
          <a:p>
            <a:endParaRPr lang="en-US" dirty="0"/>
          </a:p>
        </p:txBody>
      </p:sp>
      <p:sp>
        <p:nvSpPr>
          <p:cNvPr id="6" name="标题 1">
            <a:extLst>
              <a:ext uri="{FF2B5EF4-FFF2-40B4-BE49-F238E27FC236}">
                <a16:creationId xmlns:a16="http://schemas.microsoft.com/office/drawing/2014/main" id="{0654E74B-EB62-4CEB-B72F-2CF08EB60223}"/>
              </a:ext>
            </a:extLst>
          </p:cNvPr>
          <p:cNvSpPr txBox="1">
            <a:spLocks/>
          </p:cNvSpPr>
          <p:nvPr/>
        </p:nvSpPr>
        <p:spPr>
          <a:xfrm>
            <a:off x="532656" y="239183"/>
            <a:ext cx="7886700" cy="993573"/>
          </a:xfrm>
          <a:prstGeom prst="rect">
            <a:avLst/>
          </a:prstGeom>
        </p:spPr>
        <p:txBody>
          <a:bodyPr>
            <a:normAutofit/>
          </a:bodyPr>
          <a:lstStyle>
            <a:lvl1pPr algn="ctr" defTabSz="685800" rtl="0" eaLnBrk="1" latinLnBrk="0" hangingPunct="1">
              <a:lnSpc>
                <a:spcPct val="90000"/>
              </a:lnSpc>
              <a:spcBef>
                <a:spcPct val="0"/>
              </a:spcBef>
              <a:buNone/>
              <a:defRPr sz="3600" b="1" kern="1200">
                <a:solidFill>
                  <a:srgbClr val="FFC000"/>
                </a:solidFill>
                <a:latin typeface="Bookman Old Style" panose="02050604050505020204" pitchFamily="18" charset="0"/>
                <a:ea typeface="+mj-ea"/>
                <a:cs typeface="+mj-cs"/>
              </a:defRPr>
            </a:lvl1pPr>
          </a:lstStyle>
          <a:p>
            <a:r>
              <a:rPr lang="en-US" altLang="en-US" sz="3200" dirty="0"/>
              <a:t>Carbon Offsetting</a:t>
            </a:r>
            <a:endParaRPr lang="zh-CN" altLang="en-US" sz="3200" dirty="0"/>
          </a:p>
        </p:txBody>
      </p:sp>
    </p:spTree>
    <p:extLst>
      <p:ext uri="{BB962C8B-B14F-4D97-AF65-F5344CB8AC3E}">
        <p14:creationId xmlns:p14="http://schemas.microsoft.com/office/powerpoint/2010/main" val="850863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F9ECD4-3847-484B-9790-967EBBFDBD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140" y="277095"/>
            <a:ext cx="8571719" cy="6248249"/>
          </a:xfrm>
          <a:prstGeom prst="rect">
            <a:avLst/>
          </a:prstGeom>
        </p:spPr>
      </p:pic>
    </p:spTree>
    <p:extLst>
      <p:ext uri="{BB962C8B-B14F-4D97-AF65-F5344CB8AC3E}">
        <p14:creationId xmlns:p14="http://schemas.microsoft.com/office/powerpoint/2010/main" val="3075591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260648"/>
            <a:ext cx="8229600" cy="936104"/>
          </a:xfrm>
        </p:spPr>
        <p:txBody>
          <a:bodyPr>
            <a:normAutofit/>
          </a:bodyPr>
          <a:lstStyle/>
          <a:p>
            <a:r>
              <a:rPr lang="en-US" altLang="en-US" sz="3200" b="1" dirty="0"/>
              <a:t>Other Policy Dimensions</a:t>
            </a:r>
            <a:endParaRPr lang="zh-CN" altLang="en-US" sz="3200" dirty="0"/>
          </a:p>
        </p:txBody>
      </p:sp>
      <p:sp>
        <p:nvSpPr>
          <p:cNvPr id="3" name="内容占位符 2"/>
          <p:cNvSpPr>
            <a:spLocks noGrp="1"/>
          </p:cNvSpPr>
          <p:nvPr>
            <p:ph idx="1"/>
          </p:nvPr>
        </p:nvSpPr>
        <p:spPr>
          <a:xfrm>
            <a:off x="215516" y="1340768"/>
            <a:ext cx="8712968" cy="4896544"/>
          </a:xfrm>
        </p:spPr>
        <p:txBody>
          <a:bodyPr>
            <a:noAutofit/>
          </a:bodyPr>
          <a:lstStyle/>
          <a:p>
            <a:pPr marL="0" indent="0" algn="just">
              <a:buNone/>
            </a:pPr>
            <a:r>
              <a:rPr lang="en-US" altLang="en-US" sz="2200" b="1" dirty="0"/>
              <a:t>Responses to Changes in the Regulatory Environment</a:t>
            </a:r>
          </a:p>
          <a:p>
            <a:pPr algn="just"/>
            <a:endParaRPr lang="en-US" altLang="en-US" sz="2200" b="1" dirty="0"/>
          </a:p>
          <a:p>
            <a:pPr lvl="1" algn="just"/>
            <a:r>
              <a:rPr lang="en-US" altLang="en-US" sz="2200" b="1" dirty="0"/>
              <a:t>With charges, an increase in emitters will raise total levels of pollution. </a:t>
            </a:r>
          </a:p>
          <a:p>
            <a:pPr lvl="1" algn="just"/>
            <a:endParaRPr lang="en-US" altLang="en-US" sz="2200" b="1" dirty="0"/>
          </a:p>
          <a:p>
            <a:pPr lvl="1" algn="just"/>
            <a:r>
              <a:rPr lang="en-US" altLang="en-US" sz="2200" b="1" dirty="0"/>
              <a:t>With an emission allowances system, the total level of pollution is fixed. </a:t>
            </a:r>
          </a:p>
          <a:p>
            <a:pPr lvl="1" algn="just"/>
            <a:endParaRPr lang="en-US" altLang="en-US" sz="2200" b="1" dirty="0"/>
          </a:p>
          <a:p>
            <a:pPr lvl="1" algn="just"/>
            <a:r>
              <a:rPr lang="en-US" altLang="en-US" sz="2200" b="1" dirty="0"/>
              <a:t>Inflation will affect the price of the permit and result in higher permit prices. </a:t>
            </a:r>
          </a:p>
          <a:p>
            <a:pPr lvl="1" algn="just"/>
            <a:endParaRPr lang="en-US" altLang="en-US" sz="2200" b="1" dirty="0"/>
          </a:p>
          <a:p>
            <a:pPr lvl="1" algn="just"/>
            <a:r>
              <a:rPr lang="en-US" altLang="en-US" sz="2200" b="1" dirty="0"/>
              <a:t>Technological progress in pollution control equipment would result in lower permit prices and lower abatement costs, but the same level of control. </a:t>
            </a:r>
          </a:p>
          <a:p>
            <a:pPr algn="just"/>
            <a:endParaRPr lang="zh-CN" altLang="en-US" sz="2800" dirty="0"/>
          </a:p>
        </p:txBody>
      </p:sp>
    </p:spTree>
    <p:extLst>
      <p:ext uri="{BB962C8B-B14F-4D97-AF65-F5344CB8AC3E}">
        <p14:creationId xmlns:p14="http://schemas.microsoft.com/office/powerpoint/2010/main" val="1910816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28362"/>
            <a:ext cx="7886700" cy="780357"/>
          </a:xfrm>
        </p:spPr>
        <p:txBody>
          <a:bodyPr>
            <a:normAutofit/>
          </a:bodyPr>
          <a:lstStyle/>
          <a:p>
            <a:r>
              <a:rPr lang="en-US" altLang="en-US" sz="3200" b="1" dirty="0"/>
              <a:t>Other Policy Dimensions</a:t>
            </a:r>
            <a:endParaRPr lang="zh-CN" altLang="en-US" sz="3200" dirty="0"/>
          </a:p>
        </p:txBody>
      </p:sp>
      <p:sp>
        <p:nvSpPr>
          <p:cNvPr id="3" name="内容占位符 2"/>
          <p:cNvSpPr>
            <a:spLocks noGrp="1"/>
          </p:cNvSpPr>
          <p:nvPr>
            <p:ph idx="1"/>
          </p:nvPr>
        </p:nvSpPr>
        <p:spPr>
          <a:xfrm>
            <a:off x="395536" y="1196752"/>
            <a:ext cx="8496944" cy="5127997"/>
          </a:xfrm>
        </p:spPr>
        <p:txBody>
          <a:bodyPr>
            <a:normAutofit fontScale="92500" lnSpcReduction="10000"/>
          </a:bodyPr>
          <a:lstStyle/>
          <a:p>
            <a:pPr algn="just"/>
            <a:r>
              <a:rPr lang="en-US" altLang="en-US" b="1" dirty="0"/>
              <a:t>Price volatility</a:t>
            </a:r>
          </a:p>
          <a:p>
            <a:pPr lvl="1" algn="just"/>
            <a:r>
              <a:rPr lang="en-US" altLang="en-US" b="1" dirty="0"/>
              <a:t>Volatility does not affect emission charges, but it affects allowances.</a:t>
            </a:r>
          </a:p>
          <a:p>
            <a:pPr lvl="1" algn="just"/>
            <a:endParaRPr lang="en-US" altLang="en-US" b="1" dirty="0"/>
          </a:p>
          <a:p>
            <a:pPr algn="just"/>
            <a:r>
              <a:rPr lang="en-US" altLang="en-US" b="1" dirty="0"/>
              <a:t>Instrument Choice under Uncertainty</a:t>
            </a:r>
          </a:p>
          <a:p>
            <a:pPr lvl="1" algn="just"/>
            <a:r>
              <a:rPr lang="en-US" altLang="en-US" b="1" dirty="0"/>
              <a:t>Determining the best policy option usually depends on whether certainty about emissions or certainty about control costs is more important. </a:t>
            </a:r>
          </a:p>
          <a:p>
            <a:pPr lvl="1" algn="just"/>
            <a:endParaRPr lang="en-US" altLang="en-US" b="1" dirty="0"/>
          </a:p>
          <a:p>
            <a:pPr algn="just"/>
            <a:r>
              <a:rPr lang="en-US" altLang="en-US" b="1" dirty="0"/>
              <a:t>Product Charges: An Indirect Form of Environmental Taxation</a:t>
            </a:r>
          </a:p>
          <a:p>
            <a:pPr lvl="1" algn="just"/>
            <a:r>
              <a:rPr lang="en-US" altLang="en-US" b="1" dirty="0"/>
              <a:t>One strategy is to tax the commodity that is most directly responsible for the emissions, rather than the emissions themselves.</a:t>
            </a:r>
          </a:p>
          <a:p>
            <a:pPr lvl="1" algn="just"/>
            <a:r>
              <a:rPr lang="en-US" altLang="en-US" b="1" dirty="0"/>
              <a:t>It is efficient when all purchased units cause exactly the same marginal damage.</a:t>
            </a:r>
          </a:p>
          <a:p>
            <a:pPr lvl="1" algn="just"/>
            <a:endParaRPr lang="en-US" altLang="en-US" b="1" dirty="0"/>
          </a:p>
          <a:p>
            <a:endParaRPr lang="zh-CN" altLang="en-US" dirty="0"/>
          </a:p>
        </p:txBody>
      </p:sp>
    </p:spTree>
    <p:extLst>
      <p:ext uri="{BB962C8B-B14F-4D97-AF65-F5344CB8AC3E}">
        <p14:creationId xmlns:p14="http://schemas.microsoft.com/office/powerpoint/2010/main" val="4212145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687609"/>
          </a:xfrm>
        </p:spPr>
        <p:txBody>
          <a:bodyPr>
            <a:normAutofit/>
          </a:bodyPr>
          <a:lstStyle/>
          <a:p>
            <a:r>
              <a:rPr lang="en-US" altLang="en-US" sz="3200" b="1" dirty="0"/>
              <a:t>A Pollutant Taxonomy </a:t>
            </a:r>
            <a:endParaRPr lang="zh-CN" altLang="en-US" sz="3200" b="1" dirty="0"/>
          </a:p>
        </p:txBody>
      </p:sp>
      <p:sp>
        <p:nvSpPr>
          <p:cNvPr id="3" name="内容占位符 2"/>
          <p:cNvSpPr>
            <a:spLocks noGrp="1"/>
          </p:cNvSpPr>
          <p:nvPr>
            <p:ph idx="1"/>
          </p:nvPr>
        </p:nvSpPr>
        <p:spPr>
          <a:xfrm>
            <a:off x="323528" y="1196753"/>
            <a:ext cx="8352928" cy="5296120"/>
          </a:xfrm>
        </p:spPr>
        <p:txBody>
          <a:bodyPr>
            <a:normAutofit fontScale="77500" lnSpcReduction="20000"/>
          </a:bodyPr>
          <a:lstStyle/>
          <a:p>
            <a:pPr algn="just">
              <a:lnSpc>
                <a:spcPct val="120000"/>
              </a:lnSpc>
              <a:spcBef>
                <a:spcPts val="0"/>
              </a:spcBef>
            </a:pPr>
            <a:r>
              <a:rPr lang="en-US" altLang="en-US" b="1" dirty="0"/>
              <a:t>The ability of the environment to absorb pollutants is called its </a:t>
            </a:r>
            <a:r>
              <a:rPr lang="en-US" altLang="en-US" b="1" dirty="0">
                <a:solidFill>
                  <a:srgbClr val="00B0F0"/>
                </a:solidFill>
              </a:rPr>
              <a:t>absorptive capacity</a:t>
            </a:r>
            <a:r>
              <a:rPr lang="en-US" altLang="en-US" b="1" dirty="0"/>
              <a:t>.</a:t>
            </a:r>
          </a:p>
          <a:p>
            <a:pPr algn="just">
              <a:lnSpc>
                <a:spcPct val="120000"/>
              </a:lnSpc>
              <a:spcBef>
                <a:spcPts val="0"/>
              </a:spcBef>
            </a:pPr>
            <a:endParaRPr lang="en-US" altLang="en-US" b="1" dirty="0"/>
          </a:p>
          <a:p>
            <a:pPr algn="just">
              <a:lnSpc>
                <a:spcPct val="120000"/>
              </a:lnSpc>
              <a:spcBef>
                <a:spcPts val="0"/>
              </a:spcBef>
            </a:pPr>
            <a:r>
              <a:rPr lang="en-US" altLang="en-US" b="1" dirty="0">
                <a:solidFill>
                  <a:srgbClr val="00B0F0"/>
                </a:solidFill>
              </a:rPr>
              <a:t>Stock pollutants </a:t>
            </a:r>
            <a:r>
              <a:rPr lang="en-US" altLang="en-US" b="1" dirty="0"/>
              <a:t>are pollutants for which the environment has little or no absorptive capacity. Examples of stock pollutants include non-biodegradable bottles tossed by the roadside; heavy metals, such as lead, that accumulate in the soils near the emissions source. </a:t>
            </a:r>
          </a:p>
          <a:p>
            <a:pPr algn="just">
              <a:lnSpc>
                <a:spcPct val="120000"/>
              </a:lnSpc>
              <a:spcBef>
                <a:spcPts val="0"/>
              </a:spcBef>
            </a:pPr>
            <a:endParaRPr lang="en-US" altLang="en-US" b="1" dirty="0"/>
          </a:p>
          <a:p>
            <a:pPr algn="just">
              <a:lnSpc>
                <a:spcPct val="120000"/>
              </a:lnSpc>
              <a:spcBef>
                <a:spcPts val="0"/>
              </a:spcBef>
            </a:pPr>
            <a:r>
              <a:rPr lang="en-US" altLang="en-US" b="1" dirty="0">
                <a:solidFill>
                  <a:srgbClr val="00B0F0"/>
                </a:solidFill>
              </a:rPr>
              <a:t>Fund pollutants </a:t>
            </a:r>
            <a:r>
              <a:rPr lang="en-US" altLang="en-US" b="1" dirty="0"/>
              <a:t>are pollutants for which the environment has some absorptive capacity. An example is carbon dioxide.</a:t>
            </a:r>
            <a:endParaRPr lang="en-US" altLang="en-US" b="1" baseline="-25000" dirty="0"/>
          </a:p>
          <a:p>
            <a:pPr algn="just">
              <a:lnSpc>
                <a:spcPct val="120000"/>
              </a:lnSpc>
              <a:spcBef>
                <a:spcPts val="0"/>
              </a:spcBef>
            </a:pPr>
            <a:endParaRPr lang="en-US" altLang="en-US" b="1" dirty="0"/>
          </a:p>
          <a:p>
            <a:pPr algn="just">
              <a:lnSpc>
                <a:spcPct val="120000"/>
              </a:lnSpc>
              <a:spcBef>
                <a:spcPts val="0"/>
              </a:spcBef>
            </a:pPr>
            <a:r>
              <a:rPr lang="en-US" altLang="en-US" b="1" dirty="0">
                <a:solidFill>
                  <a:srgbClr val="00B0F0"/>
                </a:solidFill>
              </a:rPr>
              <a:t>Local pollutants </a:t>
            </a:r>
            <a:r>
              <a:rPr lang="en-US" altLang="en-US" b="1" dirty="0"/>
              <a:t>cause damage near the source of emissions while regional pollutants cause damage at greater distances. Particulate matter (PM10 and PM2.5) and nitrogen dioxide (NO2) are the most important components of local air pollution. </a:t>
            </a:r>
            <a:endParaRPr lang="zh-CN" altLang="en-US" dirty="0"/>
          </a:p>
        </p:txBody>
      </p:sp>
    </p:spTree>
    <p:extLst>
      <p:ext uri="{BB962C8B-B14F-4D97-AF65-F5344CB8AC3E}">
        <p14:creationId xmlns:p14="http://schemas.microsoft.com/office/powerpoint/2010/main" val="3288353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16632"/>
            <a:ext cx="7886700" cy="903634"/>
          </a:xfrm>
        </p:spPr>
        <p:txBody>
          <a:bodyPr>
            <a:normAutofit fontScale="90000"/>
          </a:bodyPr>
          <a:lstStyle/>
          <a:p>
            <a:r>
              <a:rPr lang="en-US" altLang="en-US" sz="3200" dirty="0"/>
              <a:t>Relationship Between Emissions and Pollution Damage</a:t>
            </a:r>
            <a:endParaRPr lang="zh-CN" altLang="en-US" sz="3200" dirty="0"/>
          </a:p>
        </p:txBody>
      </p:sp>
      <p:pic>
        <p:nvPicPr>
          <p:cNvPr id="4" name="Picture 7" descr="fig14_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5516" y="1124744"/>
            <a:ext cx="8712967" cy="5112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0540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543594"/>
          </a:xfrm>
        </p:spPr>
        <p:txBody>
          <a:bodyPr>
            <a:normAutofit/>
          </a:bodyPr>
          <a:lstStyle/>
          <a:p>
            <a:r>
              <a:rPr lang="en-US" altLang="en-US" sz="3200" b="1" dirty="0"/>
              <a:t>A Pollutant Taxonomy</a:t>
            </a:r>
            <a:endParaRPr lang="zh-CN" altLang="en-US" sz="3200" b="1" dirty="0"/>
          </a:p>
        </p:txBody>
      </p:sp>
      <p:sp>
        <p:nvSpPr>
          <p:cNvPr id="3" name="内容占位符 2"/>
          <p:cNvSpPr>
            <a:spLocks noGrp="1"/>
          </p:cNvSpPr>
          <p:nvPr>
            <p:ph idx="1"/>
          </p:nvPr>
        </p:nvSpPr>
        <p:spPr>
          <a:xfrm>
            <a:off x="323528" y="1412776"/>
            <a:ext cx="8424936" cy="4629251"/>
          </a:xfrm>
        </p:spPr>
        <p:txBody>
          <a:bodyPr>
            <a:normAutofit/>
          </a:bodyPr>
          <a:lstStyle/>
          <a:p>
            <a:pPr algn="just"/>
            <a:r>
              <a:rPr lang="en-US" altLang="en-US" b="1" dirty="0"/>
              <a:t>Local and regional pollutants make up the horizontal dimension of damage or </a:t>
            </a:r>
            <a:r>
              <a:rPr lang="en-US" altLang="en-US" b="1" dirty="0">
                <a:solidFill>
                  <a:srgbClr val="00B0F0"/>
                </a:solidFill>
              </a:rPr>
              <a:t>horizontal zone of influence</a:t>
            </a:r>
            <a:r>
              <a:rPr lang="en-US" altLang="en-US" b="1" dirty="0"/>
              <a:t>.</a:t>
            </a:r>
          </a:p>
          <a:p>
            <a:pPr algn="just"/>
            <a:endParaRPr lang="en-US" altLang="en-US" b="1" dirty="0"/>
          </a:p>
          <a:p>
            <a:pPr algn="just"/>
            <a:r>
              <a:rPr lang="en-US" altLang="en-US" b="1" dirty="0">
                <a:solidFill>
                  <a:srgbClr val="00B0F0"/>
                </a:solidFill>
              </a:rPr>
              <a:t>The vertical zone of damage </a:t>
            </a:r>
            <a:r>
              <a:rPr lang="en-US" altLang="en-US" b="1" dirty="0"/>
              <a:t>refers to whether the pollution damages are mostly at ground level or if they accumulate in the upper atmosphere. </a:t>
            </a:r>
          </a:p>
          <a:p>
            <a:pPr algn="just"/>
            <a:endParaRPr lang="en-US" altLang="en-US" b="1" dirty="0"/>
          </a:p>
          <a:p>
            <a:pPr algn="just"/>
            <a:r>
              <a:rPr lang="en-US" altLang="en-US" b="1" dirty="0">
                <a:solidFill>
                  <a:srgbClr val="00B0F0"/>
                </a:solidFill>
              </a:rPr>
              <a:t>Surface pollutants </a:t>
            </a:r>
            <a:r>
              <a:rPr lang="en-US" altLang="en-US" b="1" dirty="0"/>
              <a:t>(water pollution) cause damage near the earth’s surface, while global pollutants (carbon dioxide and chlorofluorocarbons) cause damage in the upper atmosphere.</a:t>
            </a:r>
          </a:p>
          <a:p>
            <a:endParaRPr lang="zh-CN" altLang="en-US" dirty="0"/>
          </a:p>
        </p:txBody>
      </p:sp>
    </p:spTree>
    <p:extLst>
      <p:ext uri="{BB962C8B-B14F-4D97-AF65-F5344CB8AC3E}">
        <p14:creationId xmlns:p14="http://schemas.microsoft.com/office/powerpoint/2010/main" val="2860766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831626"/>
          </a:xfrm>
        </p:spPr>
        <p:txBody>
          <a:bodyPr>
            <a:normAutofit fontScale="90000"/>
          </a:bodyPr>
          <a:lstStyle/>
          <a:p>
            <a:r>
              <a:rPr lang="en-US" altLang="en-US" sz="3200" b="1" dirty="0"/>
              <a:t>Defining the Efficient Allocation </a:t>
            </a:r>
            <a:br>
              <a:rPr lang="en-US" altLang="en-US" sz="3200" b="1" dirty="0"/>
            </a:br>
            <a:r>
              <a:rPr lang="en-US" altLang="en-US" sz="3200" b="1" dirty="0"/>
              <a:t>of Pollution</a:t>
            </a:r>
            <a:endParaRPr lang="zh-CN" altLang="en-US" sz="3200" b="1" dirty="0"/>
          </a:p>
        </p:txBody>
      </p:sp>
      <p:sp>
        <p:nvSpPr>
          <p:cNvPr id="3" name="内容占位符 2"/>
          <p:cNvSpPr>
            <a:spLocks noGrp="1"/>
          </p:cNvSpPr>
          <p:nvPr>
            <p:ph idx="1"/>
          </p:nvPr>
        </p:nvSpPr>
        <p:spPr>
          <a:xfrm>
            <a:off x="323528" y="1340767"/>
            <a:ext cx="8424936" cy="5152105"/>
          </a:xfrm>
        </p:spPr>
        <p:txBody>
          <a:bodyPr>
            <a:normAutofit/>
          </a:bodyPr>
          <a:lstStyle/>
          <a:p>
            <a:pPr marL="0" indent="0" algn="just">
              <a:buNone/>
            </a:pPr>
            <a:r>
              <a:rPr lang="en-US" altLang="en-US" b="1" dirty="0">
                <a:solidFill>
                  <a:srgbClr val="00B0F0"/>
                </a:solidFill>
              </a:rPr>
              <a:t>Stock Pollutants</a:t>
            </a:r>
          </a:p>
          <a:p>
            <a:pPr lvl="1" algn="just"/>
            <a:r>
              <a:rPr lang="en-US" altLang="en-US" b="1" dirty="0"/>
              <a:t>Damage rises as the pollutant accumulates. </a:t>
            </a:r>
          </a:p>
          <a:p>
            <a:pPr lvl="2" algn="just"/>
            <a:r>
              <a:rPr lang="en-US" altLang="en-US" b="1" dirty="0"/>
              <a:t>Damage can take many forms.</a:t>
            </a:r>
          </a:p>
          <a:p>
            <a:pPr lvl="2" algn="just"/>
            <a:endParaRPr lang="en-US" altLang="en-US" b="1" dirty="0"/>
          </a:p>
          <a:p>
            <a:pPr lvl="1" algn="just"/>
            <a:r>
              <a:rPr lang="en-US" altLang="en-US" b="1" dirty="0"/>
              <a:t>The optimal allocation of a stock pollutant is the one that maximizes the present value of benefits from consuming the good whose production causes the pollution minus the cost of damage to the environment caused by the pollutant. </a:t>
            </a:r>
          </a:p>
          <a:p>
            <a:pPr lvl="1" algn="just"/>
            <a:endParaRPr lang="en-US" altLang="en-US" b="1" dirty="0"/>
          </a:p>
          <a:p>
            <a:pPr lvl="1" algn="just"/>
            <a:r>
              <a:rPr lang="en-US" altLang="en-US" b="1" dirty="0"/>
              <a:t>Stock pollutants create burdens for future generations.</a:t>
            </a:r>
          </a:p>
          <a:p>
            <a:endParaRPr lang="zh-CN" altLang="en-US" dirty="0"/>
          </a:p>
        </p:txBody>
      </p:sp>
    </p:spTree>
    <p:extLst>
      <p:ext uri="{BB962C8B-B14F-4D97-AF65-F5344CB8AC3E}">
        <p14:creationId xmlns:p14="http://schemas.microsoft.com/office/powerpoint/2010/main" val="3434886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60648"/>
            <a:ext cx="7886700" cy="1119658"/>
          </a:xfrm>
        </p:spPr>
        <p:txBody>
          <a:bodyPr>
            <a:normAutofit/>
          </a:bodyPr>
          <a:lstStyle/>
          <a:p>
            <a:r>
              <a:rPr lang="en-US" altLang="en-US" sz="3200" b="1" dirty="0"/>
              <a:t>Defining the Efficient Allocation</a:t>
            </a:r>
            <a:br>
              <a:rPr lang="en-US" altLang="en-US" sz="3200" b="1" dirty="0"/>
            </a:br>
            <a:r>
              <a:rPr lang="en-US" altLang="en-US" sz="3200" b="1" dirty="0"/>
              <a:t>of Pollution</a:t>
            </a:r>
            <a:endParaRPr lang="zh-CN" altLang="en-US" sz="3200" dirty="0"/>
          </a:p>
        </p:txBody>
      </p:sp>
      <p:sp>
        <p:nvSpPr>
          <p:cNvPr id="3" name="内容占位符 2"/>
          <p:cNvSpPr>
            <a:spLocks noGrp="1"/>
          </p:cNvSpPr>
          <p:nvPr>
            <p:ph idx="1"/>
          </p:nvPr>
        </p:nvSpPr>
        <p:spPr>
          <a:xfrm>
            <a:off x="179512" y="1380306"/>
            <a:ext cx="8784976" cy="4906663"/>
          </a:xfrm>
        </p:spPr>
        <p:txBody>
          <a:bodyPr>
            <a:normAutofit/>
          </a:bodyPr>
          <a:lstStyle/>
          <a:p>
            <a:pPr marL="0" indent="0" algn="just">
              <a:buNone/>
            </a:pPr>
            <a:r>
              <a:rPr lang="en-US" altLang="en-US" b="1" dirty="0"/>
              <a:t> </a:t>
            </a:r>
            <a:r>
              <a:rPr lang="en-US" altLang="en-US" b="1" dirty="0">
                <a:solidFill>
                  <a:srgbClr val="00B0F0"/>
                </a:solidFill>
              </a:rPr>
              <a:t>Fund Pollutants</a:t>
            </a:r>
          </a:p>
          <a:p>
            <a:pPr lvl="1" algn="just"/>
            <a:r>
              <a:rPr lang="en-US" altLang="en-US" b="1" dirty="0"/>
              <a:t>Pollution control is most easily analyzed from the perspective of minimizing cost.</a:t>
            </a:r>
          </a:p>
          <a:p>
            <a:pPr lvl="2" algn="just"/>
            <a:r>
              <a:rPr lang="en-US" altLang="en-US" b="1" dirty="0"/>
              <a:t>Damage costs</a:t>
            </a:r>
          </a:p>
          <a:p>
            <a:pPr lvl="2" algn="just"/>
            <a:r>
              <a:rPr lang="en-US" altLang="en-US" b="1" dirty="0"/>
              <a:t>Pollution control or avoidance costs.</a:t>
            </a:r>
          </a:p>
          <a:p>
            <a:pPr lvl="2" algn="just"/>
            <a:endParaRPr lang="en-US" altLang="en-US" b="1" dirty="0"/>
          </a:p>
          <a:p>
            <a:pPr lvl="1" algn="just"/>
            <a:r>
              <a:rPr lang="en-US" altLang="en-US" b="1" dirty="0"/>
              <a:t>Marginal damage costs generally increase with the amount of pollution. </a:t>
            </a:r>
          </a:p>
          <a:p>
            <a:pPr lvl="1" algn="just"/>
            <a:r>
              <a:rPr lang="en-US" altLang="en-US" b="1" dirty="0"/>
              <a:t>Marginal control costs typically increase with the amount of pollution that is </a:t>
            </a:r>
            <a:r>
              <a:rPr lang="en-US" altLang="en-US" b="1" i="1" dirty="0"/>
              <a:t>controlled</a:t>
            </a:r>
            <a:r>
              <a:rPr lang="en-US" altLang="en-US" b="1" dirty="0"/>
              <a:t> or abated. </a:t>
            </a:r>
          </a:p>
          <a:p>
            <a:pPr lvl="1" algn="just"/>
            <a:r>
              <a:rPr lang="en-US" altLang="en-US" b="1" dirty="0"/>
              <a:t>The cost-minimizing solution is found by equating marginal damage costs to marginal control costs (see next slide). </a:t>
            </a:r>
          </a:p>
          <a:p>
            <a:endParaRPr lang="zh-CN" altLang="en-US" dirty="0"/>
          </a:p>
        </p:txBody>
      </p:sp>
    </p:spTree>
    <p:extLst>
      <p:ext uri="{BB962C8B-B14F-4D97-AF65-F5344CB8AC3E}">
        <p14:creationId xmlns:p14="http://schemas.microsoft.com/office/powerpoint/2010/main" val="3121783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053" y="188640"/>
            <a:ext cx="8839894" cy="687610"/>
          </a:xfrm>
        </p:spPr>
        <p:txBody>
          <a:bodyPr>
            <a:normAutofit/>
          </a:bodyPr>
          <a:lstStyle/>
          <a:p>
            <a:r>
              <a:rPr lang="en-US" altLang="en-US" sz="3200" dirty="0"/>
              <a:t>Efficient Allocation of a Fund Pollutant</a:t>
            </a:r>
            <a:endParaRPr lang="zh-CN" altLang="en-US" sz="3200" dirty="0"/>
          </a:p>
        </p:txBody>
      </p:sp>
      <p:pic>
        <p:nvPicPr>
          <p:cNvPr id="1026" name="Picture 2" descr="K:\Manuscript for reviewer\Manuscript\Figures\Figure 14.2.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268760"/>
            <a:ext cx="8064896"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945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687610"/>
          </a:xfrm>
        </p:spPr>
        <p:txBody>
          <a:bodyPr>
            <a:normAutofit/>
          </a:bodyPr>
          <a:lstStyle/>
          <a:p>
            <a:r>
              <a:rPr lang="en-US" altLang="en-US" sz="3200" b="1" dirty="0"/>
              <a:t>Market Allocation of Pollution</a:t>
            </a:r>
            <a:endParaRPr lang="zh-CN" altLang="en-US" sz="3200" b="1" dirty="0"/>
          </a:p>
        </p:txBody>
      </p:sp>
      <p:sp>
        <p:nvSpPr>
          <p:cNvPr id="3" name="内容占位符 2"/>
          <p:cNvSpPr>
            <a:spLocks noGrp="1"/>
          </p:cNvSpPr>
          <p:nvPr>
            <p:ph idx="1"/>
          </p:nvPr>
        </p:nvSpPr>
        <p:spPr>
          <a:xfrm>
            <a:off x="395536" y="1268760"/>
            <a:ext cx="8352928" cy="4896544"/>
          </a:xfrm>
        </p:spPr>
        <p:txBody>
          <a:bodyPr>
            <a:normAutofit fontScale="92500"/>
          </a:bodyPr>
          <a:lstStyle/>
          <a:p>
            <a:pPr algn="just"/>
            <a:r>
              <a:rPr lang="en-US" altLang="en-US" b="1" dirty="0"/>
              <a:t>Damage costs are externalities. </a:t>
            </a:r>
          </a:p>
          <a:p>
            <a:pPr algn="just"/>
            <a:endParaRPr lang="en-US" altLang="en-US" b="1" dirty="0"/>
          </a:p>
          <a:p>
            <a:pPr algn="just"/>
            <a:r>
              <a:rPr lang="en-US" altLang="en-US" b="1" dirty="0"/>
              <a:t>Control costs are not externalities.</a:t>
            </a:r>
          </a:p>
          <a:p>
            <a:pPr algn="just"/>
            <a:endParaRPr lang="en-US" altLang="en-US" b="1" dirty="0"/>
          </a:p>
          <a:p>
            <a:pPr algn="just"/>
            <a:r>
              <a:rPr lang="en-US" altLang="en-US" b="1" dirty="0"/>
              <a:t>Therefore what is cheapest for the firm is not always what is cheapest for society as a whole. </a:t>
            </a:r>
          </a:p>
          <a:p>
            <a:pPr algn="just"/>
            <a:endParaRPr lang="en-US" altLang="en-US" b="1" dirty="0"/>
          </a:p>
          <a:p>
            <a:pPr algn="just"/>
            <a:r>
              <a:rPr lang="en-US" altLang="en-US" b="1" dirty="0"/>
              <a:t>Firms that attempt to control pollution unilaterally are placed at a competitive disadvantage.</a:t>
            </a:r>
          </a:p>
          <a:p>
            <a:pPr algn="just"/>
            <a:endParaRPr lang="en-US" altLang="en-US" b="1" dirty="0"/>
          </a:p>
          <a:p>
            <a:pPr algn="just"/>
            <a:r>
              <a:rPr lang="en-US" altLang="en-US" b="1" dirty="0"/>
              <a:t>The market fails to generate the efficient level of pollution control </a:t>
            </a:r>
            <a:r>
              <a:rPr lang="en-US" altLang="en-US" b="1" i="1" dirty="0"/>
              <a:t>and</a:t>
            </a:r>
            <a:r>
              <a:rPr lang="en-US" altLang="en-US" b="1" dirty="0"/>
              <a:t> penalizes firms that attempt to control pollution. </a:t>
            </a:r>
          </a:p>
          <a:p>
            <a:endParaRPr lang="zh-CN" altLang="en-US" dirty="0"/>
          </a:p>
        </p:txBody>
      </p:sp>
    </p:spTree>
    <p:extLst>
      <p:ext uri="{BB962C8B-B14F-4D97-AF65-F5344CB8AC3E}">
        <p14:creationId xmlns:p14="http://schemas.microsoft.com/office/powerpoint/2010/main" val="2075128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1638</TotalTime>
  <Words>1242</Words>
  <Application>Microsoft Office PowerPoint</Application>
  <PresentationFormat>On-screen Show (4:3)</PresentationFormat>
  <Paragraphs>129</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ＭＳ Ｐゴシック</vt:lpstr>
      <vt:lpstr>Arial</vt:lpstr>
      <vt:lpstr>Bookman Old Style</vt:lpstr>
      <vt:lpstr>Calibri</vt:lpstr>
      <vt:lpstr>等线</vt:lpstr>
      <vt:lpstr>等线 Light</vt:lpstr>
      <vt:lpstr>Office Theme</vt:lpstr>
      <vt:lpstr>Econ 275 – Environmental Economics  Chapter 14 Lecture - Economics of Pollution Control: An Overview</vt:lpstr>
      <vt:lpstr>Identifying Major Air Pollutants</vt:lpstr>
      <vt:lpstr>A Pollutant Taxonomy </vt:lpstr>
      <vt:lpstr>Relationship Between Emissions and Pollution Damage</vt:lpstr>
      <vt:lpstr>A Pollutant Taxonomy</vt:lpstr>
      <vt:lpstr>Defining the Efficient Allocation  of Pollution</vt:lpstr>
      <vt:lpstr>Defining the Efficient Allocation of Pollution</vt:lpstr>
      <vt:lpstr>Efficient Allocation of a Fund Pollutant</vt:lpstr>
      <vt:lpstr>Market Allocation of Pollution</vt:lpstr>
      <vt:lpstr>Efficient Policy Responses</vt:lpstr>
      <vt:lpstr>Cost-Effective Policies for Uniformly Mixed Fund Pollutants</vt:lpstr>
      <vt:lpstr>Cost-Effective Allocation of a Uniformly Mixed Pollutant</vt:lpstr>
      <vt:lpstr>Cost-Effective Policies for Uniformly Mixed Fund Pollutants</vt:lpstr>
      <vt:lpstr>Cost-Effective Policies for Uniformly Mixed Fund Pollutants</vt:lpstr>
      <vt:lpstr>Cost-Minimizing Control of Pollution with an Emissions Charge</vt:lpstr>
      <vt:lpstr>Cost Savings from Technological Change: Charges versus Standards (MC0 to MC1)</vt:lpstr>
      <vt:lpstr>Cost-Effective Policies for Uniformly Mixed Fund Pollutants</vt:lpstr>
      <vt:lpstr>Cost-Effectiveness and  Emission Trading</vt:lpstr>
      <vt:lpstr>PowerPoint Presentation</vt:lpstr>
      <vt:lpstr>PowerPoint Presentation</vt:lpstr>
      <vt:lpstr>PowerPoint Presentation</vt:lpstr>
      <vt:lpstr>PowerPoint Presentation</vt:lpstr>
      <vt:lpstr>Other Policy Dimensions</vt:lpstr>
      <vt:lpstr>Other Policy Dimensions</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 Lecture - Economics of Pollution Control: An Overview</dc:title>
  <dc:creator>xbany</dc:creator>
  <cp:lastModifiedBy>Dennis McCornac</cp:lastModifiedBy>
  <cp:revision>131</cp:revision>
  <dcterms:created xsi:type="dcterms:W3CDTF">2017-12-18T12:36:52Z</dcterms:created>
  <dcterms:modified xsi:type="dcterms:W3CDTF">2021-06-13T09:32:41Z</dcterms:modified>
</cp:coreProperties>
</file>