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handoutMasterIdLst>
    <p:handoutMasterId r:id="rId27"/>
  </p:handoutMasterIdLst>
  <p:sldIdLst>
    <p:sldId id="381" r:id="rId2"/>
    <p:sldId id="442" r:id="rId3"/>
    <p:sldId id="259" r:id="rId4"/>
    <p:sldId id="448" r:id="rId5"/>
    <p:sldId id="260" r:id="rId6"/>
    <p:sldId id="261" r:id="rId7"/>
    <p:sldId id="446" r:id="rId8"/>
    <p:sldId id="445" r:id="rId9"/>
    <p:sldId id="443" r:id="rId10"/>
    <p:sldId id="444" r:id="rId11"/>
    <p:sldId id="264" r:id="rId12"/>
    <p:sldId id="420" r:id="rId13"/>
    <p:sldId id="422" r:id="rId14"/>
    <p:sldId id="424" r:id="rId15"/>
    <p:sldId id="275" r:id="rId16"/>
    <p:sldId id="276" r:id="rId17"/>
    <p:sldId id="277" r:id="rId18"/>
    <p:sldId id="428" r:id="rId19"/>
    <p:sldId id="283" r:id="rId20"/>
    <p:sldId id="286" r:id="rId21"/>
    <p:sldId id="447" r:id="rId22"/>
    <p:sldId id="431" r:id="rId23"/>
    <p:sldId id="289"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1EF"/>
    <a:srgbClr val="E5FAFF"/>
    <a:srgbClr val="D9F8FF"/>
    <a:srgbClr val="C5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3145" autoAdjust="0"/>
  </p:normalViewPr>
  <p:slideViewPr>
    <p:cSldViewPr>
      <p:cViewPr varScale="1">
        <p:scale>
          <a:sx n="85" d="100"/>
          <a:sy n="85" d="100"/>
        </p:scale>
        <p:origin x="140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04"/>
    </p:cViewPr>
  </p:sorterViewPr>
  <p:notesViewPr>
    <p:cSldViewPr>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A9FDE4-903C-4E83-87F2-2ABC4CAF9D69}"/>
              </a:ext>
            </a:extLst>
          </p:cNvPr>
          <p:cNvSpPr>
            <a:spLocks noGrp="1"/>
          </p:cNvSpPr>
          <p:nvPr>
            <p:ph type="hdr" sz="quarter"/>
          </p:nvPr>
        </p:nvSpPr>
        <p:spPr>
          <a:xfrm>
            <a:off x="206642" y="179512"/>
            <a:ext cx="6444716" cy="683568"/>
          </a:xfrm>
          <a:prstGeom prst="rect">
            <a:avLst/>
          </a:prstGeom>
        </p:spPr>
        <p:txBody>
          <a:bodyPr vert="horz" lIns="91440" tIns="45720" rIns="91440" bIns="45720" rtlCol="0"/>
          <a:lstStyle>
            <a:lvl1pPr algn="l">
              <a:defRPr sz="1200"/>
            </a:lvl1pPr>
          </a:lstStyle>
          <a:p>
            <a:pPr algn="ctr"/>
            <a:r>
              <a:rPr lang="en-US" altLang="en-US" b="1" dirty="0">
                <a:latin typeface="Bookman Old Style" panose="02050604050505020204" pitchFamily="18" charset="0"/>
                <a:cs typeface="Calibri" panose="020F0502020204030204" pitchFamily="34" charset="0"/>
              </a:rPr>
              <a:t>Chapter 12 Lecture - Common-Pool Resources: Commercially Valuable Fisheries </a:t>
            </a:r>
            <a:endParaRPr lang="en-US" b="1" dirty="0">
              <a:latin typeface="Bookman Old Style" panose="02050604050505020204" pitchFamily="18" charset="0"/>
            </a:endParaRPr>
          </a:p>
        </p:txBody>
      </p:sp>
      <p:sp>
        <p:nvSpPr>
          <p:cNvPr id="6" name="TextBox 5">
            <a:extLst>
              <a:ext uri="{FF2B5EF4-FFF2-40B4-BE49-F238E27FC236}">
                <a16:creationId xmlns:a16="http://schemas.microsoft.com/office/drawing/2014/main" id="{5F9E8DA6-A782-4103-B93C-05B9A64EC431}"/>
              </a:ext>
            </a:extLst>
          </p:cNvPr>
          <p:cNvSpPr txBox="1"/>
          <p:nvPr/>
        </p:nvSpPr>
        <p:spPr>
          <a:xfrm>
            <a:off x="3284984" y="8748464"/>
            <a:ext cx="457176" cy="369332"/>
          </a:xfrm>
          <a:prstGeom prst="rect">
            <a:avLst/>
          </a:prstGeom>
          <a:noFill/>
        </p:spPr>
        <p:txBody>
          <a:bodyPr wrap="none" rtlCol="0">
            <a:spAutoFit/>
          </a:bodyPr>
          <a:lstStyle/>
          <a:p>
            <a:fld id="{5BFB9402-7D92-477F-8012-4C7485CB3704}" type="slidenum">
              <a:rPr lang="en-US" b="1" smtClean="0"/>
              <a:t>‹#›</a:t>
            </a:fld>
            <a:endParaRPr lang="en-US" b="1" dirty="0"/>
          </a:p>
        </p:txBody>
      </p:sp>
    </p:spTree>
    <p:extLst>
      <p:ext uri="{BB962C8B-B14F-4D97-AF65-F5344CB8AC3E}">
        <p14:creationId xmlns:p14="http://schemas.microsoft.com/office/powerpoint/2010/main" val="41160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D1AB4-2A88-4C10-8078-8B7E60F23079}" type="datetimeFigureOut">
              <a:rPr lang="en-US" smtClean="0"/>
              <a:t>4/18/2024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CCB3-5E34-42B3-AEBD-1AAE2FF92771}" type="slidenum">
              <a:rPr lang="en-US" smtClean="0"/>
              <a:t>‹#›</a:t>
            </a:fld>
            <a:endParaRPr lang="en-US"/>
          </a:p>
        </p:txBody>
      </p:sp>
    </p:spTree>
    <p:extLst>
      <p:ext uri="{BB962C8B-B14F-4D97-AF65-F5344CB8AC3E}">
        <p14:creationId xmlns:p14="http://schemas.microsoft.com/office/powerpoint/2010/main" val="355399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E7FC-7135-44F7-8538-3180C500455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FC6E3F-2E16-4253-90EC-E36F837D2A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988F5EF-7279-4CB8-8972-8581984A5AF2}"/>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2A0FC4CC-C88E-418E-91FB-279AE45392D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28BC1DE-049D-4D09-A709-9438AED0E474}"/>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66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334-BED5-4E20-89D8-BF9A8C514896}"/>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482FF950-9B29-4D7B-8993-449DAE074DBF}"/>
              </a:ext>
            </a:extLst>
          </p:cNvPr>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8B3236-3ECA-4A0F-BE2A-2960CD17D8C8}"/>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D0C5B565-1887-4C66-9581-373E340B714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1FEA815D-9BCF-40F0-8BF4-A5CDD8AF26F2}"/>
              </a:ext>
            </a:extLst>
          </p:cNvPr>
          <p:cNvSpPr>
            <a:spLocks noGrp="1"/>
          </p:cNvSpPr>
          <p:nvPr>
            <p:ph type="sldNum" sz="quarter" idx="12"/>
          </p:nvPr>
        </p:nvSpPr>
        <p:spPr>
          <a:xfrm>
            <a:off x="5940152" y="6277960"/>
            <a:ext cx="2057400" cy="365125"/>
          </a:xfrm>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5254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5EE2-81C8-4D97-A964-4B2120DC0012}"/>
              </a:ext>
            </a:extLst>
          </p:cNvPr>
          <p:cNvSpPr>
            <a:spLocks noGrp="1"/>
          </p:cNvSpPr>
          <p:nvPr>
            <p:ph type="title"/>
          </p:nvPr>
        </p:nvSpPr>
        <p:spPr>
          <a:xfrm>
            <a:off x="629841" y="365126"/>
            <a:ext cx="7886700" cy="1325563"/>
          </a:xfrm>
        </p:spPr>
        <p:txBody>
          <a:bodyPr/>
          <a:lstStyle>
            <a:lvl1pPr algn="ctr">
              <a:defRPr/>
            </a:lvl1pPr>
          </a:lstStyle>
          <a:p>
            <a:r>
              <a:rPr lang="en-US" dirty="0"/>
              <a:t>Click to edit Master title style</a:t>
            </a:r>
          </a:p>
        </p:txBody>
      </p:sp>
      <p:sp>
        <p:nvSpPr>
          <p:cNvPr id="3" name="Text Placeholder 2">
            <a:extLst>
              <a:ext uri="{FF2B5EF4-FFF2-40B4-BE49-F238E27FC236}">
                <a16:creationId xmlns:a16="http://schemas.microsoft.com/office/drawing/2014/main" id="{540AE664-C52E-44FB-A05D-C5D963F17C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9250F03-6E7B-42BA-B2F5-DAC75F858E5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DD7FB-5E77-4E01-B06B-D93F68E31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F1F77-4633-4280-96BA-87FBF0BFE3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16788-AA6E-4A4F-87A0-1935234A350F}"/>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8" name="Footer Placeholder 7">
            <a:extLst>
              <a:ext uri="{FF2B5EF4-FFF2-40B4-BE49-F238E27FC236}">
                <a16:creationId xmlns:a16="http://schemas.microsoft.com/office/drawing/2014/main" id="{9024982B-FA36-4D6D-B91D-57BE991BE060}"/>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86B4F9C3-81C1-4AD8-A984-70D067C2A1A2}"/>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86701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9B50-1163-4CE0-BC9E-7D3B6A27FA5C}"/>
              </a:ext>
            </a:extLst>
          </p:cNvPr>
          <p:cNvSpPr>
            <a:spLocks noGrp="1"/>
          </p:cNvSpPr>
          <p:nvPr>
            <p:ph type="title"/>
          </p:nvPr>
        </p:nvSpPr>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535FF550-7121-4C90-80FA-23E45628BBD6}"/>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4" name="Footer Placeholder 3">
            <a:extLst>
              <a:ext uri="{FF2B5EF4-FFF2-40B4-BE49-F238E27FC236}">
                <a16:creationId xmlns:a16="http://schemas.microsoft.com/office/drawing/2014/main" id="{346AA0F0-6639-4D2F-A847-25CA6B71C319}"/>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30B67DC-0756-4756-8528-FB7CA75C5B7B}"/>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54598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88CAE-F91E-41BB-9955-99D67383295D}"/>
              </a:ext>
            </a:extLst>
          </p:cNvPr>
          <p:cNvSpPr>
            <a:spLocks noGrp="1"/>
          </p:cNvSpPr>
          <p:nvPr>
            <p:ph type="dt" sz="half" idx="10"/>
          </p:nvPr>
        </p:nvSpPr>
        <p:spPr/>
        <p:txBody>
          <a:bodyPr/>
          <a:lstStyle/>
          <a:p>
            <a:fld id="{711E01BD-9DA4-49FB-B21A-7F620061A918}" type="datetimeFigureOut">
              <a:rPr lang="zh-CN" altLang="en-US" smtClean="0"/>
              <a:t>2024/4/18</a:t>
            </a:fld>
            <a:endParaRPr lang="zh-CN" altLang="en-US"/>
          </a:p>
        </p:txBody>
      </p:sp>
      <p:sp>
        <p:nvSpPr>
          <p:cNvPr id="3" name="Footer Placeholder 2">
            <a:extLst>
              <a:ext uri="{FF2B5EF4-FFF2-40B4-BE49-F238E27FC236}">
                <a16:creationId xmlns:a16="http://schemas.microsoft.com/office/drawing/2014/main" id="{CF7502CC-ED04-4100-BE80-031ED1CBCAAE}"/>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7EE12D74-BBF2-4B92-A778-5A6F7FE81CEF}"/>
              </a:ext>
            </a:extLst>
          </p:cNvPr>
          <p:cNvSpPr>
            <a:spLocks noGrp="1"/>
          </p:cNvSpPr>
          <p:nvPr>
            <p:ph type="sldNum" sz="quarter" idx="12"/>
          </p:nvPr>
        </p:nvSpPr>
        <p:spPr/>
        <p:txBody>
          <a:bodyPr/>
          <a:lstStyle/>
          <a:p>
            <a:fld id="{B942B44F-9A05-4471-893B-EDC90192FAC5}" type="slidenum">
              <a:rPr lang="zh-CN" altLang="en-US" smtClean="0"/>
              <a:t>‹#›</a:t>
            </a:fld>
            <a:endParaRPr lang="zh-CN" altLang="en-US"/>
          </a:p>
        </p:txBody>
      </p:sp>
    </p:spTree>
    <p:extLst>
      <p:ext uri="{BB962C8B-B14F-4D97-AF65-F5344CB8AC3E}">
        <p14:creationId xmlns:p14="http://schemas.microsoft.com/office/powerpoint/2010/main" val="3863376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bg1"/>
            </a:gs>
            <a:gs pos="95000">
              <a:schemeClr val="bg1"/>
            </a:gs>
            <a:gs pos="100000">
              <a:srgbClr val="2B11EF"/>
            </a:gs>
            <a:gs pos="100000">
              <a:srgbClr val="2B11EF"/>
            </a:gs>
            <a:gs pos="99000">
              <a:srgbClr val="2B11EF"/>
            </a:gs>
            <a:gs pos="98000">
              <a:srgbClr val="2B11E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54464-0F5A-401B-AE0B-1350685DB7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04315-AED9-4368-ACE2-0F5775E25B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F3858B-8BF8-45E3-A5C6-46A75BE685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1E01BD-9DA4-49FB-B21A-7F620061A918}" type="datetimeFigureOut">
              <a:rPr lang="zh-CN" altLang="en-US" smtClean="0"/>
              <a:t>2024/4/18</a:t>
            </a:fld>
            <a:endParaRPr lang="zh-CN" altLang="en-US"/>
          </a:p>
        </p:txBody>
      </p:sp>
      <p:sp>
        <p:nvSpPr>
          <p:cNvPr id="5" name="Footer Placeholder 4">
            <a:extLst>
              <a:ext uri="{FF2B5EF4-FFF2-40B4-BE49-F238E27FC236}">
                <a16:creationId xmlns:a16="http://schemas.microsoft.com/office/drawing/2014/main" id="{CFCE31A4-48BC-4E77-881C-5F54D925A0C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CCA1A40C-1933-4989-B61E-814086CA96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42B44F-9A05-4471-893B-EDC90192FAC5}" type="slidenum">
              <a:rPr lang="zh-CN" altLang="en-US" smtClean="0"/>
              <a:t>‹#›</a:t>
            </a:fld>
            <a:endParaRPr lang="zh-CN" altLang="en-US"/>
          </a:p>
        </p:txBody>
      </p:sp>
      <p:sp>
        <p:nvSpPr>
          <p:cNvPr id="8" name="TextBox 7">
            <a:extLst>
              <a:ext uri="{FF2B5EF4-FFF2-40B4-BE49-F238E27FC236}">
                <a16:creationId xmlns:a16="http://schemas.microsoft.com/office/drawing/2014/main" id="{9EED4E11-A8BF-4DD1-89DB-AB0576ED941E}"/>
              </a:ext>
            </a:extLst>
          </p:cNvPr>
          <p:cNvSpPr txBox="1"/>
          <p:nvPr userDrawn="1"/>
        </p:nvSpPr>
        <p:spPr>
          <a:xfrm>
            <a:off x="8604447" y="6400414"/>
            <a:ext cx="463481" cy="369332"/>
          </a:xfrm>
          <a:prstGeom prst="rect">
            <a:avLst/>
          </a:prstGeom>
          <a:noFill/>
        </p:spPr>
        <p:txBody>
          <a:bodyPr wrap="square" rtlCol="0">
            <a:spAutoFit/>
          </a:bodyPr>
          <a:lstStyle/>
          <a:p>
            <a:fld id="{C60FDEA8-B4E2-4158-AB7E-EB78FF2E925F}" type="slidenum">
              <a:rPr lang="en-US" smtClean="0"/>
              <a:t>‹#›</a:t>
            </a:fld>
            <a:endParaRPr lang="en-US" dirty="0"/>
          </a:p>
        </p:txBody>
      </p:sp>
    </p:spTree>
    <p:extLst>
      <p:ext uri="{BB962C8B-B14F-4D97-AF65-F5344CB8AC3E}">
        <p14:creationId xmlns:p14="http://schemas.microsoft.com/office/powerpoint/2010/main" val="2791352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7" r:id="rId3"/>
    <p:sldLayoutId id="2147483668" r:id="rId4"/>
    <p:sldLayoutId id="2147483669" r:id="rId5"/>
  </p:sldLayoutIdLst>
  <p:txStyles>
    <p:titleStyle>
      <a:lvl1pPr algn="ctr" defTabSz="685800" rtl="0" eaLnBrk="1" latinLnBrk="0" hangingPunct="1">
        <a:lnSpc>
          <a:spcPct val="90000"/>
        </a:lnSpc>
        <a:spcBef>
          <a:spcPct val="0"/>
        </a:spcBef>
        <a:buNone/>
        <a:defRPr sz="3200" b="1" kern="1200">
          <a:solidFill>
            <a:srgbClr val="C00000"/>
          </a:solidFill>
          <a:latin typeface="Bookman Old Style" panose="0205060405050502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gDfufBUwcg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mages.app.goo.gl/jsy8y92PrWdJU7RZ7"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rkpnS8xllbs" TargetMode="External"/><Relationship Id="rId1" Type="http://schemas.openxmlformats.org/officeDocument/2006/relationships/slideLayout" Target="../slideLayouts/slideLayout5.xml"/><Relationship Id="rId4" Type="http://schemas.openxmlformats.org/officeDocument/2006/relationships/hyperlink" Target="https://www.youtube.com/watch?v=rkpnS8xllb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DNhqtYf47E"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332656"/>
            <a:ext cx="8784976" cy="1656184"/>
          </a:xfrm>
        </p:spPr>
        <p:txBody>
          <a:bodyPr>
            <a:normAutofit fontScale="90000"/>
          </a:bodyPr>
          <a:lstStyle/>
          <a:p>
            <a:r>
              <a:rPr lang="en-US" altLang="en-US" sz="3100" dirty="0">
                <a:ea typeface="ＭＳ Ｐゴシック" pitchFamily="1" charset="-128"/>
              </a:rPr>
              <a:t>Econ 2675 – Environmental Economics</a:t>
            </a:r>
            <a:br>
              <a:rPr lang="en-US" altLang="en-US" sz="3100" dirty="0">
                <a:ea typeface="ＭＳ Ｐゴシック" pitchFamily="1" charset="-128"/>
              </a:rPr>
            </a:br>
            <a:br>
              <a:rPr lang="en-US" altLang="en-US" sz="3100" dirty="0">
                <a:ea typeface="ＭＳ Ｐゴシック" pitchFamily="1" charset="-128"/>
              </a:rPr>
            </a:br>
            <a:r>
              <a:rPr lang="en-US" altLang="en-US" sz="3100" dirty="0">
                <a:cs typeface="Calibri" panose="020F0502020204030204" pitchFamily="34" charset="0"/>
              </a:rPr>
              <a:t>Chapter 12 Lecture - </a:t>
            </a:r>
            <a:r>
              <a:rPr lang="en-US" altLang="en-US" sz="3200" dirty="0"/>
              <a:t>Common-Pool Resources: Commercially Valuable Fisheries </a:t>
            </a:r>
            <a:endParaRPr lang="zh-CN" altLang="en-US" sz="3100" dirty="0">
              <a:cs typeface="Calibri" panose="020F0502020204030204" pitchFamily="34" charset="0"/>
            </a:endParaRPr>
          </a:p>
        </p:txBody>
      </p:sp>
      <p:pic>
        <p:nvPicPr>
          <p:cNvPr id="3" name="Picture 2">
            <a:extLst>
              <a:ext uri="{FF2B5EF4-FFF2-40B4-BE49-F238E27FC236}">
                <a16:creationId xmlns:a16="http://schemas.microsoft.com/office/drawing/2014/main" id="{7EBE4010-E6DE-4653-831C-FB3BCD9341EB}"/>
              </a:ext>
            </a:extLst>
          </p:cNvPr>
          <p:cNvPicPr>
            <a:picLocks noChangeAspect="1"/>
          </p:cNvPicPr>
          <p:nvPr/>
        </p:nvPicPr>
        <p:blipFill>
          <a:blip r:embed="rId2"/>
          <a:stretch>
            <a:fillRect/>
          </a:stretch>
        </p:blipFill>
        <p:spPr>
          <a:xfrm>
            <a:off x="251520" y="1988840"/>
            <a:ext cx="8604622" cy="4752528"/>
          </a:xfrm>
          <a:prstGeom prst="rect">
            <a:avLst/>
          </a:prstGeom>
        </p:spPr>
      </p:pic>
    </p:spTree>
    <p:extLst>
      <p:ext uri="{BB962C8B-B14F-4D97-AF65-F5344CB8AC3E}">
        <p14:creationId xmlns:p14="http://schemas.microsoft.com/office/powerpoint/2010/main" val="396316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991F6A29-8475-48F1-B74E-C360C7BE06BB}"/>
              </a:ext>
            </a:extLst>
          </p:cNvPr>
          <p:cNvPicPr>
            <a:picLocks noChangeAspect="1"/>
          </p:cNvPicPr>
          <p:nvPr/>
        </p:nvPicPr>
        <p:blipFill>
          <a:blip r:embed="rId3"/>
          <a:stretch>
            <a:fillRect/>
          </a:stretch>
        </p:blipFill>
        <p:spPr>
          <a:xfrm>
            <a:off x="407583" y="980728"/>
            <a:ext cx="8328834" cy="5328592"/>
          </a:xfrm>
          <a:prstGeom prst="rect">
            <a:avLst/>
          </a:prstGeom>
        </p:spPr>
      </p:pic>
      <p:sp>
        <p:nvSpPr>
          <p:cNvPr id="4" name="TextBox 3">
            <a:extLst>
              <a:ext uri="{FF2B5EF4-FFF2-40B4-BE49-F238E27FC236}">
                <a16:creationId xmlns:a16="http://schemas.microsoft.com/office/drawing/2014/main" id="{FB618216-B485-48BA-9A41-B23F17154171}"/>
              </a:ext>
            </a:extLst>
          </p:cNvPr>
          <p:cNvSpPr txBox="1"/>
          <p:nvPr/>
        </p:nvSpPr>
        <p:spPr>
          <a:xfrm>
            <a:off x="257544" y="332656"/>
            <a:ext cx="8628912" cy="523220"/>
          </a:xfrm>
          <a:prstGeom prst="rect">
            <a:avLst/>
          </a:prstGeom>
          <a:noFill/>
        </p:spPr>
        <p:txBody>
          <a:bodyPr wrap="square">
            <a:spAutoFit/>
          </a:bodyPr>
          <a:lstStyle/>
          <a:p>
            <a:pPr algn="ctr"/>
            <a:r>
              <a:rPr lang="en-US" sz="2800" b="1" u="sng" dirty="0">
                <a:solidFill>
                  <a:srgbClr val="000000"/>
                </a:solidFill>
                <a:effectLst/>
                <a:latin typeface="Bookman Old Style" panose="02050604050505020204" pitchFamily="18" charset="0"/>
                <a:ea typeface="Times New Roman" panose="02020603050405020304" pitchFamily="18" charset="0"/>
                <a:hlinkClick r:id="rId2"/>
              </a:rPr>
              <a:t>Rent Elimination in Open-</a:t>
            </a:r>
            <a:r>
              <a:rPr lang="en-US" sz="2800" b="1" u="sng" dirty="0" err="1">
                <a:solidFill>
                  <a:srgbClr val="000000"/>
                </a:solidFill>
                <a:effectLst/>
                <a:latin typeface="Bookman Old Style" panose="02050604050505020204" pitchFamily="18" charset="0"/>
                <a:ea typeface="Times New Roman" panose="02020603050405020304" pitchFamily="18" charset="0"/>
                <a:hlinkClick r:id="rId2"/>
              </a:rPr>
              <a:t>Acess</a:t>
            </a:r>
            <a:r>
              <a:rPr lang="en-US" sz="2800" b="1" u="sng" dirty="0">
                <a:solidFill>
                  <a:srgbClr val="000000"/>
                </a:solidFill>
                <a:effectLst/>
                <a:latin typeface="Bookman Old Style" panose="02050604050505020204" pitchFamily="18" charset="0"/>
                <a:ea typeface="Times New Roman" panose="02020603050405020304" pitchFamily="18" charset="0"/>
                <a:hlinkClick r:id="rId2"/>
              </a:rPr>
              <a:t> Fisheries</a:t>
            </a:r>
            <a:endParaRPr lang="en-US" sz="2800" dirty="0"/>
          </a:p>
        </p:txBody>
      </p:sp>
    </p:spTree>
    <p:extLst>
      <p:ext uri="{BB962C8B-B14F-4D97-AF65-F5344CB8AC3E}">
        <p14:creationId xmlns:p14="http://schemas.microsoft.com/office/powerpoint/2010/main" val="323603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260648"/>
            <a:ext cx="8928992" cy="504056"/>
          </a:xfrm>
        </p:spPr>
        <p:txBody>
          <a:bodyPr>
            <a:noAutofit/>
          </a:bodyPr>
          <a:lstStyle/>
          <a:p>
            <a:pPr marL="0" indent="0" algn="ctr">
              <a:buNone/>
            </a:pPr>
            <a:r>
              <a:rPr lang="en-US" sz="2800" b="1" dirty="0">
                <a:solidFill>
                  <a:srgbClr val="C00000"/>
                </a:solidFill>
                <a:ea typeface="+mj-ea"/>
                <a:cs typeface="+mj-cs"/>
              </a:rPr>
              <a:t>Efficient Sustainable Yield for a Fishery</a:t>
            </a:r>
            <a:endParaRPr lang="zh-CN" altLang="en-US" sz="2800" b="1" dirty="0">
              <a:solidFill>
                <a:srgbClr val="C00000"/>
              </a:solidFill>
              <a:ea typeface="+mj-ea"/>
              <a:cs typeface="+mj-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556" y="764704"/>
            <a:ext cx="7992888" cy="5735072"/>
          </a:xfrm>
          <a:prstGeom prst="rect">
            <a:avLst/>
          </a:prstGeom>
        </p:spPr>
      </p:pic>
    </p:spTree>
    <p:extLst>
      <p:ext uri="{BB962C8B-B14F-4D97-AF65-F5344CB8AC3E}">
        <p14:creationId xmlns:p14="http://schemas.microsoft.com/office/powerpoint/2010/main" val="109141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903634"/>
          </a:xfrm>
        </p:spPr>
        <p:txBody>
          <a:bodyPr>
            <a:normAutofit fontScale="90000"/>
          </a:bodyPr>
          <a:lstStyle/>
          <a:p>
            <a:r>
              <a:rPr lang="en-US" altLang="en-US" sz="3200" b="1" dirty="0" err="1"/>
              <a:t>Appropriability</a:t>
            </a:r>
            <a:r>
              <a:rPr lang="en-US" altLang="en-US" sz="3200" b="1" dirty="0"/>
              <a:t> and Market Solutions</a:t>
            </a:r>
            <a:endParaRPr lang="zh-CN" altLang="en-US" sz="3200" b="1" dirty="0"/>
          </a:p>
        </p:txBody>
      </p:sp>
      <p:sp>
        <p:nvSpPr>
          <p:cNvPr id="3" name="内容占位符 2"/>
          <p:cNvSpPr>
            <a:spLocks noGrp="1"/>
          </p:cNvSpPr>
          <p:nvPr>
            <p:ph idx="1"/>
          </p:nvPr>
        </p:nvSpPr>
        <p:spPr>
          <a:xfrm>
            <a:off x="512093" y="1700808"/>
            <a:ext cx="8119814" cy="4555703"/>
          </a:xfrm>
        </p:spPr>
        <p:txBody>
          <a:bodyPr>
            <a:normAutofit/>
          </a:bodyPr>
          <a:lstStyle/>
          <a:p>
            <a:pPr algn="just">
              <a:lnSpc>
                <a:spcPct val="100000"/>
              </a:lnSpc>
              <a:spcBef>
                <a:spcPts val="0"/>
              </a:spcBef>
            </a:pPr>
            <a:r>
              <a:rPr lang="en-US" altLang="en-US" sz="2400" b="1" dirty="0"/>
              <a:t>A sole owner of a fishery would have a well-defined property right to the fish and would want to maximize his or her profits. </a:t>
            </a:r>
          </a:p>
          <a:p>
            <a:pPr lvl="1" algn="just">
              <a:lnSpc>
                <a:spcPct val="100000"/>
              </a:lnSpc>
              <a:spcBef>
                <a:spcPts val="0"/>
              </a:spcBef>
            </a:pPr>
            <a:r>
              <a:rPr lang="en-US" altLang="en-US" sz="2400" b="1" dirty="0"/>
              <a:t>Profit maximization will lead to the static-efficient sustainable yield. </a:t>
            </a:r>
          </a:p>
          <a:p>
            <a:pPr lvl="1" algn="just">
              <a:lnSpc>
                <a:spcPct val="100000"/>
              </a:lnSpc>
              <a:spcBef>
                <a:spcPts val="0"/>
              </a:spcBef>
            </a:pPr>
            <a:endParaRPr lang="en-US" altLang="en-US" sz="2400" b="1" dirty="0"/>
          </a:p>
          <a:p>
            <a:pPr algn="just">
              <a:lnSpc>
                <a:spcPct val="100000"/>
              </a:lnSpc>
              <a:spcBef>
                <a:spcPts val="0"/>
              </a:spcBef>
            </a:pPr>
            <a:r>
              <a:rPr lang="en-US" altLang="en-US" sz="2400" b="1" dirty="0"/>
              <a:t>Ocean fisheries are typically open-access resources. Thus, no single fisherman can keep others from exploiting the fishery. </a:t>
            </a:r>
          </a:p>
          <a:p>
            <a:endParaRPr lang="zh-CN" altLang="en-US" sz="2400" dirty="0"/>
          </a:p>
        </p:txBody>
      </p:sp>
    </p:spTree>
    <p:extLst>
      <p:ext uri="{BB962C8B-B14F-4D97-AF65-F5344CB8AC3E}">
        <p14:creationId xmlns:p14="http://schemas.microsoft.com/office/powerpoint/2010/main" val="121175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8240" y="188640"/>
            <a:ext cx="8311125" cy="1368152"/>
          </a:xfrm>
        </p:spPr>
        <p:txBody>
          <a:bodyPr>
            <a:normAutofit/>
          </a:bodyPr>
          <a:lstStyle/>
          <a:p>
            <a:r>
              <a:rPr lang="en-US" altLang="en-US" sz="2800" b="1" dirty="0" err="1"/>
              <a:t>Appropriability</a:t>
            </a:r>
            <a:r>
              <a:rPr lang="en-US" altLang="en-US" sz="2800" b="1" dirty="0"/>
              <a:t> and Market Solutions</a:t>
            </a:r>
            <a:endParaRPr lang="zh-CN" altLang="en-US" sz="2800" dirty="0"/>
          </a:p>
        </p:txBody>
      </p:sp>
      <p:sp>
        <p:nvSpPr>
          <p:cNvPr id="3" name="内容占位符 2"/>
          <p:cNvSpPr>
            <a:spLocks noGrp="1"/>
          </p:cNvSpPr>
          <p:nvPr>
            <p:ph idx="1"/>
          </p:nvPr>
        </p:nvSpPr>
        <p:spPr>
          <a:xfrm>
            <a:off x="348240" y="1253331"/>
            <a:ext cx="8447520" cy="5200005"/>
          </a:xfrm>
        </p:spPr>
        <p:txBody>
          <a:bodyPr>
            <a:normAutofit fontScale="92500" lnSpcReduction="10000"/>
          </a:bodyPr>
          <a:lstStyle/>
          <a:p>
            <a:pPr algn="just">
              <a:lnSpc>
                <a:spcPct val="100000"/>
              </a:lnSpc>
              <a:spcBef>
                <a:spcPts val="0"/>
              </a:spcBef>
            </a:pPr>
            <a:r>
              <a:rPr lang="en-US" altLang="en-US" b="1" dirty="0"/>
              <a:t>Open-access creates two kinds of external costs:</a:t>
            </a:r>
          </a:p>
          <a:p>
            <a:pPr lvl="1" algn="just">
              <a:lnSpc>
                <a:spcPct val="100000"/>
              </a:lnSpc>
              <a:spcBef>
                <a:spcPts val="0"/>
              </a:spcBef>
            </a:pPr>
            <a:r>
              <a:rPr lang="en-US" altLang="en-US" b="1" dirty="0">
                <a:solidFill>
                  <a:srgbClr val="2B11EF"/>
                </a:solidFill>
              </a:rPr>
              <a:t>Contemporaneous external costs </a:t>
            </a:r>
            <a:r>
              <a:rPr lang="en-US" altLang="en-US" b="1" dirty="0"/>
              <a:t>are the costs imposed on the current generation from overfishing. Too many resources (boats, fishermen, etc.) are committed to fishing.</a:t>
            </a:r>
          </a:p>
          <a:p>
            <a:pPr marL="342900" lvl="1" indent="0" algn="just">
              <a:lnSpc>
                <a:spcPct val="100000"/>
              </a:lnSpc>
              <a:spcBef>
                <a:spcPts val="0"/>
              </a:spcBef>
              <a:buNone/>
            </a:pPr>
            <a:r>
              <a:rPr lang="en-US" altLang="en-US" b="1" dirty="0"/>
              <a:t> </a:t>
            </a:r>
          </a:p>
          <a:p>
            <a:pPr lvl="1" algn="just">
              <a:lnSpc>
                <a:spcPct val="100000"/>
              </a:lnSpc>
              <a:spcBef>
                <a:spcPts val="0"/>
              </a:spcBef>
            </a:pPr>
            <a:r>
              <a:rPr lang="en-US" altLang="en-US" b="1" dirty="0">
                <a:solidFill>
                  <a:srgbClr val="2B11EF"/>
                </a:solidFill>
              </a:rPr>
              <a:t>Intergenerational external costs </a:t>
            </a:r>
            <a:r>
              <a:rPr lang="en-US" altLang="en-US" b="1" dirty="0"/>
              <a:t>are the costs imposed on the future generation from the exploitation of the stock today. Overfishing reduces stocks and thus future profits. </a:t>
            </a:r>
          </a:p>
          <a:p>
            <a:pPr lvl="1" algn="just">
              <a:lnSpc>
                <a:spcPct val="100000"/>
              </a:lnSpc>
              <a:spcBef>
                <a:spcPts val="0"/>
              </a:spcBef>
            </a:pPr>
            <a:endParaRPr lang="en-US" altLang="en-US" b="1" dirty="0"/>
          </a:p>
          <a:p>
            <a:pPr algn="just">
              <a:lnSpc>
                <a:spcPct val="90000"/>
              </a:lnSpc>
            </a:pPr>
            <a:r>
              <a:rPr lang="en-US" altLang="en-US" b="1" dirty="0"/>
              <a:t>Unlimited access creates property rights that are not well defined. </a:t>
            </a:r>
          </a:p>
          <a:p>
            <a:pPr algn="just">
              <a:lnSpc>
                <a:spcPct val="90000"/>
              </a:lnSpc>
            </a:pPr>
            <a:endParaRPr lang="en-US" altLang="en-US" b="1" dirty="0"/>
          </a:p>
          <a:p>
            <a:pPr algn="just">
              <a:lnSpc>
                <a:spcPct val="90000"/>
              </a:lnSpc>
            </a:pPr>
            <a:r>
              <a:rPr lang="en-US" altLang="en-US" b="1" dirty="0"/>
              <a:t>With free-access, individual fishermen have no incentive to “save” the resource. </a:t>
            </a:r>
          </a:p>
          <a:p>
            <a:endParaRPr lang="zh-CN" altLang="en-US" dirty="0"/>
          </a:p>
        </p:txBody>
      </p:sp>
    </p:spTree>
    <p:extLst>
      <p:ext uri="{BB962C8B-B14F-4D97-AF65-F5344CB8AC3E}">
        <p14:creationId xmlns:p14="http://schemas.microsoft.com/office/powerpoint/2010/main" val="214248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397569"/>
            <a:ext cx="8229600" cy="727175"/>
          </a:xfrm>
        </p:spPr>
        <p:txBody>
          <a:bodyPr>
            <a:normAutofit/>
          </a:bodyPr>
          <a:lstStyle/>
          <a:p>
            <a:r>
              <a:rPr lang="en-US" altLang="en-US" sz="3200" b="1" dirty="0"/>
              <a:t>Public Policy Toward Fisheries</a:t>
            </a:r>
            <a:endParaRPr lang="zh-CN" altLang="en-US" sz="3200" b="1" dirty="0"/>
          </a:p>
        </p:txBody>
      </p:sp>
      <p:sp>
        <p:nvSpPr>
          <p:cNvPr id="3" name="内容占位符 2"/>
          <p:cNvSpPr>
            <a:spLocks noGrp="1"/>
          </p:cNvSpPr>
          <p:nvPr>
            <p:ph idx="1"/>
          </p:nvPr>
        </p:nvSpPr>
        <p:spPr>
          <a:xfrm>
            <a:off x="345781" y="1124744"/>
            <a:ext cx="8452437" cy="5472608"/>
          </a:xfrm>
        </p:spPr>
        <p:txBody>
          <a:bodyPr>
            <a:normAutofit/>
          </a:bodyPr>
          <a:lstStyle/>
          <a:p>
            <a:pPr marL="0" indent="0" algn="just">
              <a:lnSpc>
                <a:spcPct val="90000"/>
              </a:lnSpc>
              <a:buNone/>
            </a:pPr>
            <a:r>
              <a:rPr lang="en-US" altLang="en-US" sz="2200" b="1" dirty="0"/>
              <a:t>Raising the Real Cost of Fishing (restricting use of traps, for example). </a:t>
            </a:r>
          </a:p>
          <a:p>
            <a:pPr marL="0" indent="0" algn="just">
              <a:lnSpc>
                <a:spcPct val="90000"/>
              </a:lnSpc>
              <a:buNone/>
            </a:pPr>
            <a:endParaRPr lang="en-US" altLang="en-US" sz="2200" b="1" dirty="0"/>
          </a:p>
          <a:p>
            <a:pPr lvl="1" algn="just">
              <a:lnSpc>
                <a:spcPct val="90000"/>
              </a:lnSpc>
            </a:pPr>
            <a:r>
              <a:rPr lang="en-US" altLang="en-US" sz="2200" b="1" dirty="0"/>
              <a:t>Raising the marginal cost of effort results in a lower harvest and higher stock sizes.</a:t>
            </a:r>
          </a:p>
          <a:p>
            <a:pPr lvl="1" algn="just">
              <a:lnSpc>
                <a:spcPct val="90000"/>
              </a:lnSpc>
            </a:pPr>
            <a:endParaRPr lang="en-US" altLang="en-US" sz="2200" b="1" dirty="0"/>
          </a:p>
          <a:p>
            <a:pPr lvl="1" algn="just">
              <a:lnSpc>
                <a:spcPct val="90000"/>
              </a:lnSpc>
            </a:pPr>
            <a:r>
              <a:rPr lang="en-US" altLang="en-US" sz="2200" b="1" dirty="0"/>
              <a:t>While the policies may result in an efficient catch, they are inefficient because the efficient level of catch is not caught at the lowest possible cost. </a:t>
            </a:r>
          </a:p>
          <a:p>
            <a:pPr lvl="1" algn="just">
              <a:lnSpc>
                <a:spcPct val="90000"/>
              </a:lnSpc>
            </a:pPr>
            <a:endParaRPr lang="en-US" altLang="en-US" sz="2200" b="1" dirty="0"/>
          </a:p>
          <a:p>
            <a:pPr lvl="1" algn="just">
              <a:lnSpc>
                <a:spcPct val="90000"/>
              </a:lnSpc>
            </a:pPr>
            <a:r>
              <a:rPr lang="en-US" altLang="en-US" sz="2200" b="1" dirty="0"/>
              <a:t>Technological innovations have lowered the cost of fishing, offsetting the increases imposed by regulations. </a:t>
            </a:r>
          </a:p>
          <a:p>
            <a:pPr algn="just"/>
            <a:endParaRPr lang="zh-CN" altLang="en-US" sz="2800" dirty="0"/>
          </a:p>
        </p:txBody>
      </p:sp>
    </p:spTree>
    <p:extLst>
      <p:ext uri="{BB962C8B-B14F-4D97-AF65-F5344CB8AC3E}">
        <p14:creationId xmlns:p14="http://schemas.microsoft.com/office/powerpoint/2010/main" val="80569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0"/>
            <a:ext cx="8229600" cy="1143000"/>
          </a:xfrm>
        </p:spPr>
        <p:txBody>
          <a:bodyPr>
            <a:normAutofit/>
          </a:bodyPr>
          <a:lstStyle/>
          <a:p>
            <a:r>
              <a:rPr lang="en-US" altLang="en-US" sz="3200" dirty="0"/>
              <a:t>Effect of Regulation</a:t>
            </a:r>
            <a:endParaRPr lang="zh-CN" altLang="en-US" sz="3200" dirty="0"/>
          </a:p>
        </p:txBody>
      </p:sp>
      <p:pic>
        <p:nvPicPr>
          <p:cNvPr id="4098" name="Picture 2" descr="K:\Manuscript for reviewer\Manuscript\Figures\Figure 12.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08720"/>
            <a:ext cx="763284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75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32656"/>
            <a:ext cx="7886700" cy="759617"/>
          </a:xfrm>
        </p:spPr>
        <p:txBody>
          <a:bodyPr>
            <a:normAutofit/>
          </a:bodyPr>
          <a:lstStyle/>
          <a:p>
            <a:r>
              <a:rPr lang="en-US" altLang="en-US" sz="3200" b="1" dirty="0"/>
              <a:t>Public Policy Toward Fisheries</a:t>
            </a:r>
            <a:endParaRPr lang="zh-CN" altLang="en-US" sz="3200" dirty="0"/>
          </a:p>
        </p:txBody>
      </p:sp>
      <p:sp>
        <p:nvSpPr>
          <p:cNvPr id="3" name="内容占位符 2"/>
          <p:cNvSpPr>
            <a:spLocks noGrp="1"/>
          </p:cNvSpPr>
          <p:nvPr>
            <p:ph idx="1"/>
          </p:nvPr>
        </p:nvSpPr>
        <p:spPr>
          <a:xfrm>
            <a:off x="287524" y="1124744"/>
            <a:ext cx="8568952" cy="4608512"/>
          </a:xfrm>
        </p:spPr>
        <p:txBody>
          <a:bodyPr>
            <a:normAutofit/>
          </a:bodyPr>
          <a:lstStyle/>
          <a:p>
            <a:pPr marL="0" indent="0" algn="just">
              <a:lnSpc>
                <a:spcPct val="100000"/>
              </a:lnSpc>
              <a:spcBef>
                <a:spcPts val="0"/>
              </a:spcBef>
              <a:buNone/>
            </a:pPr>
            <a:r>
              <a:rPr lang="en-US" altLang="en-US" b="1" dirty="0"/>
              <a:t>Taxes</a:t>
            </a:r>
          </a:p>
          <a:p>
            <a:pPr marL="0" indent="0" algn="just">
              <a:lnSpc>
                <a:spcPct val="100000"/>
              </a:lnSpc>
              <a:spcBef>
                <a:spcPts val="0"/>
              </a:spcBef>
              <a:buNone/>
            </a:pPr>
            <a:endParaRPr lang="en-US" altLang="en-US" b="1" dirty="0"/>
          </a:p>
          <a:p>
            <a:pPr lvl="1" algn="just">
              <a:lnSpc>
                <a:spcPct val="100000"/>
              </a:lnSpc>
              <a:spcBef>
                <a:spcPts val="0"/>
              </a:spcBef>
            </a:pPr>
            <a:r>
              <a:rPr lang="en-US" altLang="en-US" b="1" dirty="0"/>
              <a:t>Unlike regulations, the tax can lead to the static-efficient sustainable yield allocation because the tax revenues represent </a:t>
            </a:r>
            <a:r>
              <a:rPr lang="en-US" altLang="en-US" b="1" dirty="0">
                <a:solidFill>
                  <a:srgbClr val="2B11EF"/>
                </a:solidFill>
              </a:rPr>
              <a:t>transfer costs </a:t>
            </a:r>
            <a:r>
              <a:rPr lang="en-US" altLang="en-US" b="1" dirty="0"/>
              <a:t>and not </a:t>
            </a:r>
            <a:r>
              <a:rPr lang="en-US" altLang="en-US" b="1" dirty="0">
                <a:solidFill>
                  <a:srgbClr val="2B11EF"/>
                </a:solidFill>
              </a:rPr>
              <a:t>real-resource costs</a:t>
            </a:r>
            <a:r>
              <a:rPr lang="en-US" altLang="en-US" b="1" dirty="0"/>
              <a:t>. </a:t>
            </a:r>
          </a:p>
          <a:p>
            <a:pPr lvl="1" algn="just">
              <a:lnSpc>
                <a:spcPct val="100000"/>
              </a:lnSpc>
              <a:spcBef>
                <a:spcPts val="0"/>
              </a:spcBef>
            </a:pPr>
            <a:endParaRPr lang="en-US" altLang="en-US" b="1" dirty="0"/>
          </a:p>
          <a:p>
            <a:pPr lvl="1" algn="just">
              <a:lnSpc>
                <a:spcPct val="100000"/>
              </a:lnSpc>
              <a:spcBef>
                <a:spcPts val="0"/>
              </a:spcBef>
            </a:pPr>
            <a:r>
              <a:rPr lang="en-US" altLang="en-US" b="1" dirty="0"/>
              <a:t>Transfer costs involve the transfer of resources from one part of society to another. </a:t>
            </a:r>
          </a:p>
          <a:p>
            <a:pPr lvl="1" algn="just">
              <a:lnSpc>
                <a:spcPct val="100000"/>
              </a:lnSpc>
              <a:spcBef>
                <a:spcPts val="0"/>
              </a:spcBef>
            </a:pPr>
            <a:endParaRPr lang="en-US" altLang="en-US" b="1" dirty="0"/>
          </a:p>
          <a:p>
            <a:pPr lvl="1" algn="just">
              <a:lnSpc>
                <a:spcPct val="100000"/>
              </a:lnSpc>
              <a:spcBef>
                <a:spcPts val="0"/>
              </a:spcBef>
            </a:pPr>
            <a:r>
              <a:rPr lang="en-US" altLang="en-US" b="1" dirty="0"/>
              <a:t>For the individual fisherman, however, a tax still represents an increase in costs.</a:t>
            </a:r>
          </a:p>
          <a:p>
            <a:endParaRPr lang="zh-CN" altLang="en-US" dirty="0"/>
          </a:p>
        </p:txBody>
      </p:sp>
    </p:spTree>
    <p:extLst>
      <p:ext uri="{BB962C8B-B14F-4D97-AF65-F5344CB8AC3E}">
        <p14:creationId xmlns:p14="http://schemas.microsoft.com/office/powerpoint/2010/main" val="153477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0"/>
            <a:ext cx="7886700" cy="903634"/>
          </a:xfrm>
        </p:spPr>
        <p:txBody>
          <a:bodyPr>
            <a:normAutofit/>
          </a:bodyPr>
          <a:lstStyle/>
          <a:p>
            <a:r>
              <a:rPr lang="en-US" altLang="en-US" sz="3200" dirty="0"/>
              <a:t>Public Policy Toward Fisheries</a:t>
            </a:r>
            <a:endParaRPr lang="zh-CN" altLang="en-US" sz="3200" dirty="0"/>
          </a:p>
        </p:txBody>
      </p:sp>
      <p:sp>
        <p:nvSpPr>
          <p:cNvPr id="3" name="内容占位符 2"/>
          <p:cNvSpPr>
            <a:spLocks noGrp="1"/>
          </p:cNvSpPr>
          <p:nvPr>
            <p:ph idx="1"/>
          </p:nvPr>
        </p:nvSpPr>
        <p:spPr>
          <a:xfrm>
            <a:off x="176321" y="903634"/>
            <a:ext cx="8644151" cy="5189662"/>
          </a:xfrm>
        </p:spPr>
        <p:txBody>
          <a:bodyPr>
            <a:noAutofit/>
          </a:bodyPr>
          <a:lstStyle/>
          <a:p>
            <a:pPr marL="0" indent="0" algn="just">
              <a:lnSpc>
                <a:spcPct val="100000"/>
              </a:lnSpc>
              <a:spcBef>
                <a:spcPts val="0"/>
              </a:spcBef>
              <a:buNone/>
            </a:pPr>
            <a:r>
              <a:rPr lang="en-US" altLang="en-US" sz="2200" b="1" dirty="0"/>
              <a:t>Catch Share Programs</a:t>
            </a:r>
          </a:p>
          <a:p>
            <a:pPr lvl="2" algn="just">
              <a:lnSpc>
                <a:spcPct val="100000"/>
              </a:lnSpc>
              <a:spcBef>
                <a:spcPts val="0"/>
              </a:spcBef>
            </a:pPr>
            <a:r>
              <a:rPr lang="en-GB" altLang="en-US" sz="2200" b="1" dirty="0"/>
              <a:t>Individual Fishing Quotas (IFQs)</a:t>
            </a:r>
          </a:p>
          <a:p>
            <a:pPr lvl="2" algn="just">
              <a:lnSpc>
                <a:spcPct val="100000"/>
              </a:lnSpc>
              <a:spcBef>
                <a:spcPts val="0"/>
              </a:spcBef>
            </a:pPr>
            <a:r>
              <a:rPr lang="en-GB" altLang="en-US" sz="2200" b="1" dirty="0"/>
              <a:t>Individual Transferable Quotas (ITQs): An ITQ program is a specific IFQ program where privileges can be transferred subsequent to initial allocations.</a:t>
            </a:r>
          </a:p>
          <a:p>
            <a:pPr lvl="2" algn="just">
              <a:lnSpc>
                <a:spcPct val="100000"/>
              </a:lnSpc>
              <a:spcBef>
                <a:spcPts val="0"/>
              </a:spcBef>
            </a:pPr>
            <a:r>
              <a:rPr lang="en-GB" altLang="en-US" sz="2200" b="1" dirty="0"/>
              <a:t>Territorial Use Rights Fisheries (TURFs) which grant rights to a geographic area.</a:t>
            </a:r>
          </a:p>
          <a:p>
            <a:pPr lvl="2" algn="just"/>
            <a:endParaRPr lang="en-GB" altLang="en-US" b="1" dirty="0"/>
          </a:p>
          <a:p>
            <a:pPr lvl="1"/>
            <a:r>
              <a:rPr lang="en-GB" altLang="en-US" sz="2200" b="1" dirty="0"/>
              <a:t> </a:t>
            </a:r>
            <a:r>
              <a:rPr lang="en-US" altLang="en-US" sz="2200" b="1" dirty="0">
                <a:solidFill>
                  <a:srgbClr val="2B11EF"/>
                </a:solidFill>
              </a:rPr>
              <a:t>ITQs have the following characteristics:</a:t>
            </a:r>
          </a:p>
          <a:p>
            <a:pPr lvl="2"/>
            <a:r>
              <a:rPr lang="en-US" altLang="en-US" sz="2200" b="1" dirty="0">
                <a:solidFill>
                  <a:srgbClr val="2B11EF"/>
                </a:solidFill>
              </a:rPr>
              <a:t>The quotas entitle the holder to catch a specified volume of a specified type of fish.</a:t>
            </a:r>
          </a:p>
          <a:p>
            <a:pPr lvl="2"/>
            <a:r>
              <a:rPr lang="en-US" altLang="en-US" sz="2200" b="1" dirty="0">
                <a:solidFill>
                  <a:srgbClr val="2B11EF"/>
                </a:solidFill>
              </a:rPr>
              <a:t>The total amount of fish authorized by the quotas should be equal to the efficient catch level for that fishery. </a:t>
            </a:r>
          </a:p>
          <a:p>
            <a:pPr lvl="2"/>
            <a:r>
              <a:rPr lang="en-US" altLang="en-US" sz="2200" b="1" dirty="0">
                <a:solidFill>
                  <a:srgbClr val="2B11EF"/>
                </a:solidFill>
              </a:rPr>
              <a:t>The quotas should be freely transferable among fishermen</a:t>
            </a:r>
            <a:endParaRPr lang="zh-CN" altLang="en-US" sz="2200" b="1" dirty="0">
              <a:solidFill>
                <a:srgbClr val="2B11EF"/>
              </a:solidFill>
            </a:endParaRPr>
          </a:p>
        </p:txBody>
      </p:sp>
    </p:spTree>
    <p:extLst>
      <p:ext uri="{BB962C8B-B14F-4D97-AF65-F5344CB8AC3E}">
        <p14:creationId xmlns:p14="http://schemas.microsoft.com/office/powerpoint/2010/main" val="1050993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26157413"/>
              </p:ext>
            </p:extLst>
          </p:nvPr>
        </p:nvGraphicFramePr>
        <p:xfrm>
          <a:off x="539552" y="404664"/>
          <a:ext cx="8280920" cy="6048670"/>
        </p:xfrm>
        <a:graphic>
          <a:graphicData uri="http://schemas.openxmlformats.org/drawingml/2006/table">
            <a:tbl>
              <a:tblPr firstRow="1" firstCol="1" bandRow="1"/>
              <a:tblGrid>
                <a:gridCol w="432048">
                  <a:extLst>
                    <a:ext uri="{9D8B030D-6E8A-4147-A177-3AD203B41FA5}">
                      <a16:colId xmlns:a16="http://schemas.microsoft.com/office/drawing/2014/main" val="20000"/>
                    </a:ext>
                  </a:extLst>
                </a:gridCol>
                <a:gridCol w="246983">
                  <a:extLst>
                    <a:ext uri="{9D8B030D-6E8A-4147-A177-3AD203B41FA5}">
                      <a16:colId xmlns:a16="http://schemas.microsoft.com/office/drawing/2014/main" val="20001"/>
                    </a:ext>
                  </a:extLst>
                </a:gridCol>
                <a:gridCol w="3194310">
                  <a:extLst>
                    <a:ext uri="{9D8B030D-6E8A-4147-A177-3AD203B41FA5}">
                      <a16:colId xmlns:a16="http://schemas.microsoft.com/office/drawing/2014/main" val="20002"/>
                    </a:ext>
                  </a:extLst>
                </a:gridCol>
                <a:gridCol w="436519">
                  <a:extLst>
                    <a:ext uri="{9D8B030D-6E8A-4147-A177-3AD203B41FA5}">
                      <a16:colId xmlns:a16="http://schemas.microsoft.com/office/drawing/2014/main" val="20003"/>
                    </a:ext>
                  </a:extLst>
                </a:gridCol>
                <a:gridCol w="3971060">
                  <a:extLst>
                    <a:ext uri="{9D8B030D-6E8A-4147-A177-3AD203B41FA5}">
                      <a16:colId xmlns:a16="http://schemas.microsoft.com/office/drawing/2014/main" val="20004"/>
                    </a:ext>
                  </a:extLst>
                </a:gridCol>
              </a:tblGrid>
              <a:tr h="224085">
                <a:tc gridSpan="5">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Catch-Shares in the United States by Fisheries Management Region</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24085">
                <a:tc gridSpan="2">
                  <a:txBody>
                    <a:bodyPr/>
                    <a:lstStyle/>
                    <a:p>
                      <a:endParaRPr lang="en-GB" sz="1400" b="1" dirty="0">
                        <a:effectLst/>
                        <a:latin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1"/>
                  </a:ext>
                </a:extLst>
              </a:tr>
              <a:tr h="224085">
                <a:tc gridSpan="3">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England</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hMerge="1">
                  <a:txBody>
                    <a:bodyPr/>
                    <a:lstStyle/>
                    <a:p>
                      <a:endParaRPr lang="en-GB"/>
                    </a:p>
                  </a:txBody>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Mid-Atlantic</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02"/>
                  </a:ext>
                </a:extLst>
              </a:tr>
              <a:tr h="224085">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Atlantic Sea Scallops IFQ (2010)</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Surf Clam &amp; Ocean Quahog ITQ (1990)</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3"/>
                  </a:ext>
                </a:extLst>
              </a:tr>
              <a:tr h="224085">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England Multispecies Sectors (2010)</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Golden Tilefish IFQ (2009)</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4"/>
                  </a:ext>
                </a:extLst>
              </a:tr>
              <a:tr h="224085">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gridSpan="2">
                  <a:txBody>
                    <a:bodyPr/>
                    <a:lstStyle/>
                    <a:p>
                      <a:endParaRPr lang="en-GB" sz="1400" b="1"/>
                    </a:p>
                  </a:txBody>
                  <a:tcPr marL="65304" marR="65304" marT="0" marB="0" anchor="b">
                    <a:lnL>
                      <a:noFill/>
                    </a:lnL>
                    <a:lnR>
                      <a:noFill/>
                    </a:lnR>
                    <a:lnT>
                      <a:noFill/>
                    </a:lnT>
                    <a:lnB>
                      <a:noFill/>
                    </a:lnB>
                  </a:tcPr>
                </a:tc>
                <a:tc hMerge="1">
                  <a:txBody>
                    <a:bodyPr/>
                    <a:lstStyle/>
                    <a:p>
                      <a:endParaRPr lang="en-GB" sz="1400" dirty="0">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5"/>
                  </a:ext>
                </a:extLst>
              </a:tr>
              <a:tr h="335315">
                <a:tc gridSpan="3">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South Atlantic</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hMerge="1">
                  <a:txBody>
                    <a:bodyPr/>
                    <a:lstStyle/>
                    <a:p>
                      <a:endParaRPr lang="en-GB"/>
                    </a:p>
                  </a:txBody>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Pacific</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sz="1400">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6"/>
                  </a:ext>
                </a:extLst>
              </a:tr>
              <a:tr h="224085">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Wreckfish</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ITQ(1991)</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Pacific Sablefish Permit Stacking IFQ (2001)</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7"/>
                  </a:ext>
                </a:extLst>
              </a:tr>
              <a:tr h="448170">
                <a:tc>
                  <a:txBody>
                    <a:bodyPr/>
                    <a:lstStyle/>
                    <a:p>
                      <a:endParaRPr lang="en-GB" sz="1400" b="1" dirty="0">
                        <a:effectLst/>
                        <a:latin typeface="Times New Roman" panose="02020603050405020304" pitchFamily="18" charset="0"/>
                      </a:endParaRPr>
                    </a:p>
                  </a:txBody>
                  <a:tcPr marL="65304" marR="65304" marT="0" marB="0" anchor="b">
                    <a:lnL>
                      <a:noFill/>
                    </a:lnL>
                    <a:lnR>
                      <a:noFill/>
                    </a:lnR>
                    <a:lnT>
                      <a:noFill/>
                    </a:lnT>
                    <a:lnB>
                      <a:noFill/>
                    </a:lnB>
                  </a:tcPr>
                </a:tc>
                <a:tc gridSpan="2">
                  <a:txBody>
                    <a:bodyPr/>
                    <a:lstStyle/>
                    <a:p>
                      <a:endParaRPr lang="en-GB" sz="1400" b="1" dirty="0"/>
                    </a:p>
                  </a:txBody>
                  <a:tcPr marL="65304" marR="65304" marT="0" marB="0" anchor="b">
                    <a:lnL>
                      <a:noFill/>
                    </a:lnL>
                    <a:lnR>
                      <a:noFill/>
                    </a:lnR>
                    <a:lnT>
                      <a:noFill/>
                    </a:lnT>
                    <a:lnB>
                      <a:noFill/>
                    </a:lnB>
                  </a:tcPr>
                </a:tc>
                <a:tc hMerge="1">
                  <a:txBody>
                    <a:bodyPr/>
                    <a:lstStyle/>
                    <a:p>
                      <a:endParaRPr lang="en-GB" sz="1400" dirty="0">
                        <a:effectLst/>
                        <a:latin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Pacific Coast </a:t>
                      </a:r>
                      <a:r>
                        <a:rPr lang="en-US"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Groundfish</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Trawl Rationalization IFQ (2011)</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8"/>
                  </a:ext>
                </a:extLst>
              </a:tr>
              <a:tr h="224085">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gridSpan="2">
                  <a:txBody>
                    <a:bodyPr/>
                    <a:lstStyle/>
                    <a:p>
                      <a:endParaRPr lang="en-GB" sz="1400" b="1"/>
                    </a:p>
                  </a:txBody>
                  <a:tcPr marL="65304" marR="65304" marT="0" marB="0" anchor="b">
                    <a:lnL>
                      <a:noFill/>
                    </a:lnL>
                    <a:lnR>
                      <a:noFill/>
                    </a:lnR>
                    <a:lnT>
                      <a:noFill/>
                    </a:lnT>
                    <a:lnB>
                      <a:noFill/>
                    </a:lnB>
                  </a:tcPr>
                </a:tc>
                <a:tc hMerge="1">
                  <a:txBody>
                    <a:bodyPr/>
                    <a:lstStyle/>
                    <a:p>
                      <a:endParaRPr lang="en-GB" sz="1400" dirty="0">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09"/>
                  </a:ext>
                </a:extLst>
              </a:tr>
              <a:tr h="224085">
                <a:tc gridSpan="3">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Pacific</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hMerge="1">
                  <a:txBody>
                    <a:bodyPr/>
                    <a:lstStyle/>
                    <a:p>
                      <a:endParaRPr lang="en-GB"/>
                    </a:p>
                  </a:txBody>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Gulf of Mexico</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10"/>
                  </a:ext>
                </a:extLst>
              </a:tr>
              <a:tr h="224085">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Halibut &amp; Sablefish IFQ (1995)</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 Snapper  IFQ (2007)</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1"/>
                  </a:ext>
                </a:extLst>
              </a:tr>
              <a:tr h="224085">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Alaska CDQ (1992)</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Grouper &amp; Tilefish  IFQ (2010)</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2"/>
                  </a:ext>
                </a:extLst>
              </a:tr>
              <a:tr h="224085">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Bering Sea AFA Pollock Cooperative (1999)</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3"/>
                  </a:ext>
                </a:extLst>
              </a:tr>
              <a:tr h="448170">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Groundfish</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(non-Pollock) Cooperatives (2008)</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Atlantic Highly Migratory Species</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14"/>
                  </a:ext>
                </a:extLst>
              </a:tr>
              <a:tr h="224085">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Bering Sea King &amp; Tanner Crab IFQ (2005)</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Individual Bluefin Tuna Quota (2015)</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5"/>
                  </a:ext>
                </a:extLst>
              </a:tr>
              <a:tr h="448170">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Central Gulf of Alaska Rockfish Cooperative (2011)</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dirty="0">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6"/>
                  </a:ext>
                </a:extLst>
              </a:tr>
              <a:tr h="224085">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gridSpan="2">
                  <a:txBody>
                    <a:bodyPr/>
                    <a:lstStyle/>
                    <a:p>
                      <a:endParaRPr lang="en-GB" sz="1400" b="1"/>
                    </a:p>
                  </a:txBody>
                  <a:tcPr marL="65304" marR="65304" marT="0" marB="0" anchor="b">
                    <a:lnL>
                      <a:noFill/>
                    </a:lnL>
                    <a:lnR>
                      <a:noFill/>
                    </a:lnR>
                    <a:lnT>
                      <a:noFill/>
                    </a:lnT>
                    <a:lnB>
                      <a:noFill/>
                    </a:lnB>
                  </a:tcPr>
                </a:tc>
                <a:tc hMerge="1">
                  <a:txBody>
                    <a:bodyPr/>
                    <a:lstStyle/>
                    <a:p>
                      <a:endParaRPr lang="en-GB" sz="1400">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dirty="0">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7"/>
                  </a:ext>
                </a:extLst>
              </a:tr>
              <a:tr h="335315">
                <a:tc gridSpan="3">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Caribbean</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hMerge="1">
                  <a:txBody>
                    <a:bodyPr/>
                    <a:lstStyle/>
                    <a:p>
                      <a:endParaRPr lang="en-GB" sz="1400" dirty="0">
                        <a:effectLst/>
                        <a:latin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Pacific</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10018"/>
                  </a:ext>
                </a:extLst>
              </a:tr>
              <a:tr h="224085">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gridSpan="2">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catch share programs</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pPr eaLnBrk="1" fontAlgn="auto" hangingPunct="1">
                        <a:spcAft>
                          <a:spcPts val="0"/>
                        </a:spcAft>
                      </a:pPr>
                      <a:endParaRPr lang="en-GB" sz="1400"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GB" sz="1400" b="1">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catch share programs</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19"/>
                  </a:ext>
                </a:extLst>
              </a:tr>
              <a:tr h="224085">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gridSpan="2">
                  <a:txBody>
                    <a:bodyPr/>
                    <a:lstStyle/>
                    <a:p>
                      <a:endParaRPr lang="en-GB" sz="1400" b="1" dirty="0"/>
                    </a:p>
                  </a:txBody>
                  <a:tcPr marL="65304" marR="65304" marT="0" marB="0" anchor="b">
                    <a:lnL>
                      <a:noFill/>
                    </a:lnL>
                    <a:lnR>
                      <a:noFill/>
                    </a:lnR>
                    <a:lnT>
                      <a:noFill/>
                    </a:lnT>
                    <a:lnB>
                      <a:noFill/>
                    </a:lnB>
                  </a:tcPr>
                </a:tc>
                <a:tc hMerge="1">
                  <a:txBody>
                    <a:bodyPr/>
                    <a:lstStyle/>
                    <a:p>
                      <a:endParaRPr lang="en-GB" sz="1400">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a:effectLst/>
                        <a:latin typeface="Times New Roman" panose="02020603050405020304" pitchFamily="18" charset="0"/>
                      </a:endParaRPr>
                    </a:p>
                  </a:txBody>
                  <a:tcPr marL="65304" marR="65304" marT="0" marB="0" anchor="b">
                    <a:lnL>
                      <a:noFill/>
                    </a:lnL>
                    <a:lnR>
                      <a:noFill/>
                    </a:lnR>
                    <a:lnT>
                      <a:noFill/>
                    </a:lnT>
                    <a:lnB>
                      <a:noFill/>
                    </a:lnB>
                  </a:tcPr>
                </a:tc>
                <a:tc>
                  <a:txBody>
                    <a:bodyPr/>
                    <a:lstStyle/>
                    <a:p>
                      <a:endParaRPr lang="en-GB" sz="1400" b="1" dirty="0">
                        <a:effectLst/>
                        <a:latin typeface="Times New Roman" panose="02020603050405020304" pitchFamily="18" charset="0"/>
                      </a:endParaRPr>
                    </a:p>
                  </a:txBody>
                  <a:tcPr marL="65304" marR="65304" marT="0" marB="0" anchor="b">
                    <a:lnL>
                      <a:noFill/>
                    </a:lnL>
                    <a:lnR>
                      <a:noFill/>
                    </a:lnR>
                    <a:lnT>
                      <a:noFill/>
                    </a:lnT>
                    <a:lnB>
                      <a:noFill/>
                    </a:lnB>
                  </a:tcPr>
                </a:tc>
                <a:extLst>
                  <a:ext uri="{0D108BD9-81ED-4DB2-BD59-A6C34878D82A}">
                    <a16:rowId xmlns:a16="http://schemas.microsoft.com/office/drawing/2014/main" val="10020"/>
                  </a:ext>
                </a:extLst>
              </a:tr>
              <a:tr h="448170">
                <a:tc gridSpan="5">
                  <a:txBody>
                    <a:bodyPr/>
                    <a:lstStyle/>
                    <a:p>
                      <a:pPr eaLnBrk="1" fontAlgn="auto" hangingPunct="1">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Source:  NOAA 2017. Adapted from</a:t>
                      </a:r>
                      <a:r>
                        <a:rPr lang="en-US" sz="1400" b="1"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www.nmfs.noaa.gov/sfa/management/catch_shares/about/programs_by_region.html</a:t>
                      </a:r>
                      <a:endParaRPr lang="en-GB" sz="1400" b="1" dirty="0">
                        <a:effectLst/>
                        <a:latin typeface="Times New Roman" panose="02020603050405020304" pitchFamily="18" charset="0"/>
                        <a:ea typeface="Times New Roman" panose="02020603050405020304" pitchFamily="18" charset="0"/>
                      </a:endParaRPr>
                    </a:p>
                  </a:txBody>
                  <a:tcPr marL="65304" marR="65304" marT="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686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26142"/>
          </a:xfrm>
        </p:spPr>
        <p:txBody>
          <a:bodyPr>
            <a:normAutofit/>
          </a:bodyPr>
          <a:lstStyle/>
          <a:p>
            <a:r>
              <a:rPr lang="en-US" altLang="en-US" sz="3200" b="1" dirty="0"/>
              <a:t>Public Policy Toward Fisheries</a:t>
            </a:r>
            <a:endParaRPr lang="zh-CN" altLang="en-US" sz="3200" dirty="0"/>
          </a:p>
        </p:txBody>
      </p:sp>
      <p:sp>
        <p:nvSpPr>
          <p:cNvPr id="3" name="内容占位符 2"/>
          <p:cNvSpPr>
            <a:spLocks noGrp="1"/>
          </p:cNvSpPr>
          <p:nvPr>
            <p:ph idx="1"/>
          </p:nvPr>
        </p:nvSpPr>
        <p:spPr>
          <a:xfrm>
            <a:off x="135327" y="1061538"/>
            <a:ext cx="8613137" cy="5607821"/>
          </a:xfrm>
        </p:spPr>
        <p:txBody>
          <a:bodyPr>
            <a:normAutofit fontScale="77500" lnSpcReduction="20000"/>
          </a:bodyPr>
          <a:lstStyle/>
          <a:p>
            <a:pPr lvl="1" algn="just">
              <a:lnSpc>
                <a:spcPct val="120000"/>
              </a:lnSpc>
              <a:spcBef>
                <a:spcPts val="0"/>
              </a:spcBef>
            </a:pPr>
            <a:r>
              <a:rPr lang="en-US" altLang="en-US" sz="2800" b="1" dirty="0"/>
              <a:t>European Common Fisheries Policy</a:t>
            </a:r>
          </a:p>
          <a:p>
            <a:pPr lvl="2" algn="just">
              <a:lnSpc>
                <a:spcPct val="120000"/>
              </a:lnSpc>
              <a:spcBef>
                <a:spcPts val="0"/>
              </a:spcBef>
            </a:pPr>
            <a:r>
              <a:rPr lang="en-US" altLang="zh-CN" sz="2800" b="1" dirty="0"/>
              <a:t>The Common Fisheries Policy is the fisheries policy of the European Union.</a:t>
            </a:r>
            <a:endParaRPr lang="en-US" altLang="en-US" sz="2800" b="1" dirty="0"/>
          </a:p>
          <a:p>
            <a:pPr lvl="2" algn="just">
              <a:lnSpc>
                <a:spcPct val="120000"/>
              </a:lnSpc>
              <a:spcBef>
                <a:spcPts val="0"/>
              </a:spcBef>
            </a:pPr>
            <a:r>
              <a:rPr lang="en-US" altLang="zh-CN" sz="2800" b="1" dirty="0"/>
              <a:t>It sets total allowable catch TAC for member states. Each country receives a national quota based on a percentage of the TAC.</a:t>
            </a:r>
          </a:p>
          <a:p>
            <a:pPr lvl="2" algn="just">
              <a:lnSpc>
                <a:spcPct val="120000"/>
              </a:lnSpc>
              <a:spcBef>
                <a:spcPts val="0"/>
              </a:spcBef>
            </a:pPr>
            <a:r>
              <a:rPr lang="en-US" altLang="zh-CN" sz="2800" b="1" dirty="0"/>
              <a:t>E.U. member countries can trade these quotas with other E.U. countries.</a:t>
            </a:r>
          </a:p>
          <a:p>
            <a:pPr lvl="2" algn="just">
              <a:lnSpc>
                <a:spcPct val="120000"/>
              </a:lnSpc>
              <a:spcBef>
                <a:spcPts val="0"/>
              </a:spcBef>
            </a:pPr>
            <a:endParaRPr lang="en-US" altLang="zh-CN" sz="2800" b="1" dirty="0"/>
          </a:p>
          <a:p>
            <a:pPr lvl="2" algn="just">
              <a:lnSpc>
                <a:spcPct val="120000"/>
              </a:lnSpc>
              <a:spcBef>
                <a:spcPts val="0"/>
              </a:spcBef>
            </a:pPr>
            <a:endParaRPr lang="en-US" altLang="zh-CN" sz="2800" b="1" dirty="0"/>
          </a:p>
          <a:p>
            <a:pPr lvl="1" algn="just">
              <a:lnSpc>
                <a:spcPct val="120000"/>
              </a:lnSpc>
              <a:spcBef>
                <a:spcPts val="0"/>
              </a:spcBef>
            </a:pPr>
            <a:r>
              <a:rPr lang="en-US" altLang="en-US" sz="2800" b="1" dirty="0"/>
              <a:t>Territorial Use Rights Fisheries (TURFs)</a:t>
            </a:r>
            <a:r>
              <a:rPr lang="en-GB" altLang="en-US" sz="2800" b="1" dirty="0"/>
              <a:t> can allow access to a layer of the water column in a specific zone. </a:t>
            </a:r>
            <a:endParaRPr lang="en-US" altLang="en-US" sz="2800" b="1" dirty="0"/>
          </a:p>
          <a:p>
            <a:pPr lvl="2" algn="just">
              <a:lnSpc>
                <a:spcPct val="120000"/>
              </a:lnSpc>
              <a:spcBef>
                <a:spcPts val="0"/>
              </a:spcBef>
            </a:pPr>
            <a:r>
              <a:rPr lang="en-US" altLang="en-US" sz="2800" b="1" dirty="0"/>
              <a:t>More economically efficient use of fishery resource</a:t>
            </a:r>
          </a:p>
          <a:p>
            <a:pPr lvl="2" algn="just">
              <a:lnSpc>
                <a:spcPct val="120000"/>
              </a:lnSpc>
              <a:spcBef>
                <a:spcPts val="0"/>
              </a:spcBef>
            </a:pPr>
            <a:r>
              <a:rPr lang="en-US" altLang="en-US" sz="2800" b="1" dirty="0"/>
              <a:t>Improve the welfare of small fishing communities</a:t>
            </a:r>
          </a:p>
          <a:p>
            <a:pPr lvl="2" algn="just">
              <a:lnSpc>
                <a:spcPct val="120000"/>
              </a:lnSpc>
              <a:spcBef>
                <a:spcPts val="0"/>
              </a:spcBef>
            </a:pPr>
            <a:r>
              <a:rPr lang="en-US" altLang="en-US" sz="2800" b="1" dirty="0"/>
              <a:t>Particularly useful for stocks not migrating far</a:t>
            </a:r>
          </a:p>
          <a:p>
            <a:pPr lvl="2" algn="just"/>
            <a:endParaRPr lang="zh-CN" altLang="en-US" sz="2800" dirty="0"/>
          </a:p>
        </p:txBody>
      </p:sp>
    </p:spTree>
    <p:extLst>
      <p:ext uri="{BB962C8B-B14F-4D97-AF65-F5344CB8AC3E}">
        <p14:creationId xmlns:p14="http://schemas.microsoft.com/office/powerpoint/2010/main" val="223995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3191-D107-4FFD-9ED0-EE6AAB0BF3C1}"/>
              </a:ext>
            </a:extLst>
          </p:cNvPr>
          <p:cNvSpPr>
            <a:spLocks noGrp="1"/>
          </p:cNvSpPr>
          <p:nvPr>
            <p:ph type="title"/>
          </p:nvPr>
        </p:nvSpPr>
        <p:spPr>
          <a:xfrm>
            <a:off x="755576" y="262443"/>
            <a:ext cx="7886700" cy="720080"/>
          </a:xfrm>
        </p:spPr>
        <p:txBody>
          <a:bodyPr/>
          <a:lstStyle/>
          <a:p>
            <a:r>
              <a:rPr lang="en-US" dirty="0"/>
              <a:t>Biological Populations</a:t>
            </a:r>
          </a:p>
        </p:txBody>
      </p:sp>
      <p:sp>
        <p:nvSpPr>
          <p:cNvPr id="4" name="TextBox 3">
            <a:extLst>
              <a:ext uri="{FF2B5EF4-FFF2-40B4-BE49-F238E27FC236}">
                <a16:creationId xmlns:a16="http://schemas.microsoft.com/office/drawing/2014/main" id="{95242413-961E-4F36-A1C6-68D117D32935}"/>
              </a:ext>
            </a:extLst>
          </p:cNvPr>
          <p:cNvSpPr txBox="1"/>
          <p:nvPr/>
        </p:nvSpPr>
        <p:spPr>
          <a:xfrm>
            <a:off x="215516" y="1052736"/>
            <a:ext cx="8712968" cy="5509200"/>
          </a:xfrm>
          <a:prstGeom prst="rect">
            <a:avLst/>
          </a:prstGeom>
          <a:noFill/>
        </p:spPr>
        <p:txBody>
          <a:bodyPr wrap="square">
            <a:spAutoFit/>
          </a:bodyPr>
          <a:lstStyle/>
          <a:p>
            <a:pPr marL="342900" indent="-342900" algn="just">
              <a:buFont typeface="Arial" panose="020B0604020202020204" pitchFamily="34" charset="0"/>
              <a:buChar char="•"/>
            </a:pPr>
            <a:r>
              <a:rPr lang="en-US" sz="2200" b="1" dirty="0">
                <a:solidFill>
                  <a:srgbClr val="C00000"/>
                </a:solidFill>
                <a:latin typeface="Bookman Old Style" panose="02050604050505020204" pitchFamily="18" charset="0"/>
              </a:rPr>
              <a:t>Biological Populations </a:t>
            </a:r>
            <a:r>
              <a:rPr lang="en-US" sz="2200" b="1" dirty="0">
                <a:latin typeface="Bookman Old Style" panose="02050604050505020204" pitchFamily="18" charset="0"/>
              </a:rPr>
              <a:t>belong to a class of renewable resources we will call interactive resources, wherein the size of the resource stock (population) is determined jointly by biological considerations and by actions taken by society.</a:t>
            </a:r>
          </a:p>
          <a:p>
            <a:pPr marL="342900" indent="-342900" algn="just">
              <a:buFont typeface="Arial" panose="020B0604020202020204" pitchFamily="34" charset="0"/>
              <a:buChar char="•"/>
            </a:pPr>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The postharvest size of the population, in turn, determines the availability of resources for the future.</a:t>
            </a:r>
          </a:p>
          <a:p>
            <a:pPr marL="342900" indent="-342900" algn="just">
              <a:buFont typeface="Arial" panose="020B0604020202020204" pitchFamily="34" charset="0"/>
              <a:buChar char="•"/>
            </a:pPr>
            <a:r>
              <a:rPr lang="en-US" sz="2200" b="1" dirty="0">
                <a:latin typeface="Bookman Old Style" panose="02050604050505020204" pitchFamily="18" charset="0"/>
              </a:rPr>
              <a:t> Thus, humanity’s actions affect the flow of these resources over time.</a:t>
            </a:r>
          </a:p>
          <a:p>
            <a:pPr marL="342900" indent="-342900" algn="just">
              <a:buFont typeface="Arial" panose="020B0604020202020204" pitchFamily="34" charset="0"/>
              <a:buChar char="•"/>
            </a:pPr>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 Because this flow is not purely a natural phenomenon, the rate of harvest has intertemporal effects. </a:t>
            </a:r>
          </a:p>
          <a:p>
            <a:pPr marL="342900" indent="-342900" algn="just">
              <a:buFont typeface="Arial" panose="020B0604020202020204" pitchFamily="34" charset="0"/>
              <a:buChar char="•"/>
            </a:pPr>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Tomorrow’s harvesting choices are affected by today’s harvesting behavior.</a:t>
            </a:r>
          </a:p>
        </p:txBody>
      </p:sp>
    </p:spTree>
    <p:extLst>
      <p:ext uri="{BB962C8B-B14F-4D97-AF65-F5344CB8AC3E}">
        <p14:creationId xmlns:p14="http://schemas.microsoft.com/office/powerpoint/2010/main" val="121203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0638" y="262260"/>
            <a:ext cx="7886700" cy="831626"/>
          </a:xfrm>
        </p:spPr>
        <p:txBody>
          <a:bodyPr>
            <a:normAutofit/>
          </a:bodyPr>
          <a:lstStyle/>
          <a:p>
            <a:r>
              <a:rPr lang="en-US" altLang="en-US" sz="3200" b="1" dirty="0"/>
              <a:t>Public Policy Toward Fisheries</a:t>
            </a:r>
            <a:endParaRPr lang="zh-CN" altLang="en-US" sz="3200" dirty="0"/>
          </a:p>
        </p:txBody>
      </p:sp>
      <p:sp>
        <p:nvSpPr>
          <p:cNvPr id="3" name="内容占位符 2"/>
          <p:cNvSpPr>
            <a:spLocks noGrp="1"/>
          </p:cNvSpPr>
          <p:nvPr>
            <p:ph idx="1"/>
          </p:nvPr>
        </p:nvSpPr>
        <p:spPr>
          <a:xfrm>
            <a:off x="323528" y="1253330"/>
            <a:ext cx="8424936" cy="4983982"/>
          </a:xfrm>
        </p:spPr>
        <p:txBody>
          <a:bodyPr>
            <a:normAutofit fontScale="92500" lnSpcReduction="10000"/>
          </a:bodyPr>
          <a:lstStyle/>
          <a:p>
            <a:pPr marL="0" indent="0" algn="just">
              <a:lnSpc>
                <a:spcPct val="100000"/>
              </a:lnSpc>
              <a:spcBef>
                <a:spcPts val="0"/>
              </a:spcBef>
              <a:buNone/>
            </a:pPr>
            <a:r>
              <a:rPr lang="en-US" altLang="en-US" sz="2600" b="1" dirty="0"/>
              <a:t>  Aquaculture </a:t>
            </a:r>
          </a:p>
          <a:p>
            <a:pPr marL="0" indent="0" algn="just">
              <a:lnSpc>
                <a:spcPct val="100000"/>
              </a:lnSpc>
              <a:spcBef>
                <a:spcPts val="0"/>
              </a:spcBef>
              <a:buNone/>
            </a:pPr>
            <a:endParaRPr lang="en-US" altLang="en-US" sz="2600" b="1" dirty="0"/>
          </a:p>
          <a:p>
            <a:pPr lvl="1" algn="just">
              <a:lnSpc>
                <a:spcPct val="100000"/>
              </a:lnSpc>
              <a:spcBef>
                <a:spcPts val="0"/>
              </a:spcBef>
            </a:pPr>
            <a:r>
              <a:rPr lang="en-US" altLang="en-US" sz="2600" b="1" dirty="0"/>
              <a:t>Aquaculture is the controlled raising and harvesting of fish. It is currently the fastest-growing animal food production sector.</a:t>
            </a:r>
          </a:p>
          <a:p>
            <a:pPr lvl="1" algn="just">
              <a:lnSpc>
                <a:spcPct val="100000"/>
              </a:lnSpc>
              <a:spcBef>
                <a:spcPts val="0"/>
              </a:spcBef>
            </a:pPr>
            <a:endParaRPr lang="en-US" altLang="en-US" sz="2600" b="1" dirty="0"/>
          </a:p>
          <a:p>
            <a:pPr lvl="2" algn="just">
              <a:lnSpc>
                <a:spcPct val="100000"/>
              </a:lnSpc>
              <a:spcBef>
                <a:spcPts val="0"/>
              </a:spcBef>
            </a:pPr>
            <a:r>
              <a:rPr lang="en-US" altLang="en-US" sz="2600" b="1" dirty="0"/>
              <a:t>Fish farming involves cultivating fish over their lifetime, which can create environmental problems.</a:t>
            </a:r>
          </a:p>
          <a:p>
            <a:pPr lvl="2" algn="just">
              <a:lnSpc>
                <a:spcPct val="100000"/>
              </a:lnSpc>
              <a:spcBef>
                <a:spcPts val="0"/>
              </a:spcBef>
            </a:pPr>
            <a:endParaRPr lang="en-US" altLang="en-US" sz="2600" b="1" dirty="0"/>
          </a:p>
          <a:p>
            <a:pPr lvl="2" algn="just">
              <a:lnSpc>
                <a:spcPct val="100000"/>
              </a:lnSpc>
              <a:spcBef>
                <a:spcPts val="0"/>
              </a:spcBef>
            </a:pPr>
            <a:r>
              <a:rPr lang="en-US" altLang="en-US" sz="2600" b="1" dirty="0"/>
              <a:t>Fish ranching involves holding fish in captivity for the first few years of their lives.</a:t>
            </a:r>
          </a:p>
          <a:p>
            <a:pPr lvl="2" algn="just">
              <a:lnSpc>
                <a:spcPct val="100000"/>
              </a:lnSpc>
              <a:spcBef>
                <a:spcPts val="0"/>
              </a:spcBef>
            </a:pPr>
            <a:endParaRPr lang="en-US" altLang="en-US" sz="2600" b="1" dirty="0"/>
          </a:p>
          <a:p>
            <a:pPr lvl="2" algn="just">
              <a:lnSpc>
                <a:spcPct val="100000"/>
              </a:lnSpc>
              <a:spcBef>
                <a:spcPts val="0"/>
              </a:spcBef>
            </a:pPr>
            <a:r>
              <a:rPr lang="en-US" altLang="en-US" sz="2600" b="1" dirty="0"/>
              <a:t>Aquaculture works well for certain species. </a:t>
            </a:r>
          </a:p>
          <a:p>
            <a:pPr lvl="2"/>
            <a:endParaRPr lang="zh-CN" altLang="en-US" dirty="0"/>
          </a:p>
        </p:txBody>
      </p:sp>
    </p:spTree>
    <p:extLst>
      <p:ext uri="{BB962C8B-B14F-4D97-AF65-F5344CB8AC3E}">
        <p14:creationId xmlns:p14="http://schemas.microsoft.com/office/powerpoint/2010/main" val="32036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3A2BD5-C282-4E56-88A3-5933A5B09968}"/>
              </a:ext>
            </a:extLst>
          </p:cNvPr>
          <p:cNvPicPr>
            <a:picLocks noChangeAspect="1"/>
          </p:cNvPicPr>
          <p:nvPr/>
        </p:nvPicPr>
        <p:blipFill>
          <a:blip r:embed="rId2"/>
          <a:stretch>
            <a:fillRect/>
          </a:stretch>
        </p:blipFill>
        <p:spPr>
          <a:xfrm>
            <a:off x="395536" y="404664"/>
            <a:ext cx="8352927" cy="6120680"/>
          </a:xfrm>
          <a:prstGeom prst="rect">
            <a:avLst/>
          </a:prstGeom>
        </p:spPr>
      </p:pic>
    </p:spTree>
    <p:extLst>
      <p:ext uri="{BB962C8B-B14F-4D97-AF65-F5344CB8AC3E}">
        <p14:creationId xmlns:p14="http://schemas.microsoft.com/office/powerpoint/2010/main" val="24006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1624" y="188640"/>
            <a:ext cx="7886700" cy="975642"/>
          </a:xfrm>
        </p:spPr>
        <p:txBody>
          <a:bodyPr>
            <a:normAutofit/>
          </a:bodyPr>
          <a:lstStyle/>
          <a:p>
            <a:pPr algn="l"/>
            <a:r>
              <a:rPr lang="en-US" altLang="en-US" sz="3200" dirty="0"/>
              <a:t>China’s Rising Share of Aquaculture</a:t>
            </a:r>
            <a:endParaRPr lang="zh-CN" altLang="en-US" sz="3200" dirty="0"/>
          </a:p>
        </p:txBody>
      </p:sp>
      <p:pic>
        <p:nvPicPr>
          <p:cNvPr id="3" name="Picture 2">
            <a:extLst>
              <a:ext uri="{FF2B5EF4-FFF2-40B4-BE49-F238E27FC236}">
                <a16:creationId xmlns:a16="http://schemas.microsoft.com/office/drawing/2014/main" id="{54D8C349-6644-48EC-B0A6-E3D50931552D}"/>
              </a:ext>
            </a:extLst>
          </p:cNvPr>
          <p:cNvPicPr>
            <a:picLocks noChangeAspect="1"/>
          </p:cNvPicPr>
          <p:nvPr/>
        </p:nvPicPr>
        <p:blipFill>
          <a:blip r:embed="rId2"/>
          <a:stretch>
            <a:fillRect/>
          </a:stretch>
        </p:blipFill>
        <p:spPr>
          <a:xfrm>
            <a:off x="251520" y="1100935"/>
            <a:ext cx="8380856" cy="4924370"/>
          </a:xfrm>
          <a:prstGeom prst="rect">
            <a:avLst/>
          </a:prstGeom>
        </p:spPr>
      </p:pic>
    </p:spTree>
    <p:extLst>
      <p:ext uri="{BB962C8B-B14F-4D97-AF65-F5344CB8AC3E}">
        <p14:creationId xmlns:p14="http://schemas.microsoft.com/office/powerpoint/2010/main" val="1875155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615602"/>
          </a:xfrm>
        </p:spPr>
        <p:txBody>
          <a:bodyPr>
            <a:normAutofit/>
          </a:bodyPr>
          <a:lstStyle/>
          <a:p>
            <a:r>
              <a:rPr lang="en-US" altLang="en-US" sz="3200" dirty="0"/>
              <a:t>Public Policy Toward Fisheries</a:t>
            </a:r>
            <a:endParaRPr lang="zh-CN" altLang="en-US" sz="3200" dirty="0"/>
          </a:p>
        </p:txBody>
      </p:sp>
      <p:sp>
        <p:nvSpPr>
          <p:cNvPr id="3" name="内容占位符 2"/>
          <p:cNvSpPr>
            <a:spLocks noGrp="1"/>
          </p:cNvSpPr>
          <p:nvPr>
            <p:ph idx="1"/>
          </p:nvPr>
        </p:nvSpPr>
        <p:spPr>
          <a:xfrm>
            <a:off x="251520" y="1124744"/>
            <a:ext cx="8640960" cy="5256584"/>
          </a:xfrm>
        </p:spPr>
        <p:txBody>
          <a:bodyPr>
            <a:normAutofit fontScale="92500" lnSpcReduction="20000"/>
          </a:bodyPr>
          <a:lstStyle/>
          <a:p>
            <a:pPr algn="just">
              <a:lnSpc>
                <a:spcPct val="110000"/>
              </a:lnSpc>
              <a:spcBef>
                <a:spcPts val="0"/>
              </a:spcBef>
            </a:pPr>
            <a:r>
              <a:rPr lang="en-US" altLang="en-US" b="1" dirty="0"/>
              <a:t>Subsidies and Buy Backs</a:t>
            </a:r>
            <a:r>
              <a:rPr lang="en-US" altLang="en-US" sz="3500" b="1" dirty="0"/>
              <a:t> </a:t>
            </a:r>
          </a:p>
          <a:p>
            <a:pPr lvl="1" algn="just">
              <a:lnSpc>
                <a:spcPct val="110000"/>
              </a:lnSpc>
              <a:spcBef>
                <a:spcPts val="0"/>
              </a:spcBef>
            </a:pPr>
            <a:r>
              <a:rPr lang="en-US" altLang="en-US" b="1" dirty="0"/>
              <a:t>A management option to reduce overcapacity</a:t>
            </a:r>
          </a:p>
          <a:p>
            <a:pPr lvl="2" algn="just">
              <a:lnSpc>
                <a:spcPct val="110000"/>
              </a:lnSpc>
              <a:spcBef>
                <a:spcPts val="0"/>
              </a:spcBef>
            </a:pPr>
            <a:r>
              <a:rPr lang="en-US" altLang="en-US" b="1" dirty="0"/>
              <a:t>Payments used to buy out excess fishing capacity are useful subsidies, but if additional capacity seeps in over time, they are not as effective as other management measures.</a:t>
            </a:r>
          </a:p>
          <a:p>
            <a:pPr lvl="2" algn="just">
              <a:lnSpc>
                <a:spcPct val="110000"/>
              </a:lnSpc>
              <a:spcBef>
                <a:spcPts val="0"/>
              </a:spcBef>
            </a:pPr>
            <a:endParaRPr lang="en-US" altLang="en-US" b="1" dirty="0"/>
          </a:p>
          <a:p>
            <a:pPr algn="just">
              <a:lnSpc>
                <a:spcPct val="110000"/>
              </a:lnSpc>
              <a:spcBef>
                <a:spcPts val="0"/>
              </a:spcBef>
            </a:pPr>
            <a:r>
              <a:rPr lang="en-US" altLang="en-US" b="1" dirty="0"/>
              <a:t>Exclusive Economic Zones: The 200-Mile Limit</a:t>
            </a:r>
            <a:r>
              <a:rPr lang="en-US" altLang="en-US" sz="3500" b="1" dirty="0"/>
              <a:t> </a:t>
            </a:r>
          </a:p>
          <a:p>
            <a:pPr lvl="1" algn="just">
              <a:lnSpc>
                <a:spcPct val="110000"/>
              </a:lnSpc>
              <a:spcBef>
                <a:spcPts val="0"/>
              </a:spcBef>
            </a:pPr>
            <a:r>
              <a:rPr lang="en-US" altLang="en-US" b="1" dirty="0"/>
              <a:t>The 200-Mile Exclusion Zone is an international policy solution that has been implemented. </a:t>
            </a:r>
          </a:p>
          <a:p>
            <a:pPr lvl="2" algn="just">
              <a:lnSpc>
                <a:spcPct val="110000"/>
              </a:lnSpc>
              <a:spcBef>
                <a:spcPts val="0"/>
              </a:spcBef>
            </a:pPr>
            <a:r>
              <a:rPr lang="en-US" altLang="en-US" b="1" dirty="0"/>
              <a:t>Countries bordering the sea now have ownership rights that extend 200 miles offshore. Within the 200-mile limit, the countries have exclusive jurisdiction. </a:t>
            </a:r>
          </a:p>
          <a:p>
            <a:pPr lvl="2" algn="just">
              <a:lnSpc>
                <a:spcPct val="110000"/>
              </a:lnSpc>
              <a:spcBef>
                <a:spcPts val="0"/>
              </a:spcBef>
            </a:pPr>
            <a:r>
              <a:rPr lang="en-US" altLang="en-US" b="1" dirty="0"/>
              <a:t>This ruling protects coastal fisheries, but not the open ocean</a:t>
            </a:r>
          </a:p>
          <a:p>
            <a:endParaRPr lang="zh-CN" altLang="en-US" dirty="0"/>
          </a:p>
        </p:txBody>
      </p:sp>
    </p:spTree>
    <p:extLst>
      <p:ext uri="{BB962C8B-B14F-4D97-AF65-F5344CB8AC3E}">
        <p14:creationId xmlns:p14="http://schemas.microsoft.com/office/powerpoint/2010/main" val="72330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dirty="0"/>
              <a:t>Public Policy Toward Fisheries</a:t>
            </a:r>
            <a:endParaRPr lang="zh-CN" altLang="en-US" sz="3200" dirty="0"/>
          </a:p>
        </p:txBody>
      </p:sp>
      <p:sp>
        <p:nvSpPr>
          <p:cNvPr id="3" name="内容占位符 2"/>
          <p:cNvSpPr>
            <a:spLocks noGrp="1"/>
          </p:cNvSpPr>
          <p:nvPr>
            <p:ph idx="1"/>
          </p:nvPr>
        </p:nvSpPr>
        <p:spPr>
          <a:xfrm>
            <a:off x="323528" y="1556792"/>
            <a:ext cx="8280920" cy="4351338"/>
          </a:xfrm>
        </p:spPr>
        <p:txBody>
          <a:bodyPr/>
          <a:lstStyle/>
          <a:p>
            <a:pPr algn="just">
              <a:lnSpc>
                <a:spcPct val="100000"/>
              </a:lnSpc>
              <a:spcBef>
                <a:spcPts val="0"/>
              </a:spcBef>
            </a:pPr>
            <a:r>
              <a:rPr lang="en-US" altLang="en-US" b="1" dirty="0"/>
              <a:t>Marine Protected Areas and Marine Reserves</a:t>
            </a:r>
          </a:p>
          <a:p>
            <a:pPr algn="just">
              <a:lnSpc>
                <a:spcPct val="100000"/>
              </a:lnSpc>
              <a:spcBef>
                <a:spcPts val="0"/>
              </a:spcBef>
            </a:pPr>
            <a:endParaRPr lang="en-US" altLang="en-US" b="1" dirty="0"/>
          </a:p>
          <a:p>
            <a:pPr lvl="1" algn="just">
              <a:lnSpc>
                <a:spcPct val="100000"/>
              </a:lnSpc>
              <a:spcBef>
                <a:spcPts val="0"/>
              </a:spcBef>
            </a:pPr>
            <a:r>
              <a:rPr lang="en-US" altLang="en-US" b="1" dirty="0"/>
              <a:t>Areas that prohibit harvesting and are protected from other threats such as pollution</a:t>
            </a:r>
          </a:p>
          <a:p>
            <a:pPr lvl="1" algn="just">
              <a:lnSpc>
                <a:spcPct val="100000"/>
              </a:lnSpc>
              <a:spcBef>
                <a:spcPts val="0"/>
              </a:spcBef>
            </a:pPr>
            <a:endParaRPr lang="en-US" altLang="en-US" b="1" dirty="0"/>
          </a:p>
          <a:p>
            <a:pPr lvl="2" algn="just">
              <a:lnSpc>
                <a:spcPct val="100000"/>
              </a:lnSpc>
              <a:spcBef>
                <a:spcPts val="0"/>
              </a:spcBef>
            </a:pPr>
            <a:r>
              <a:rPr lang="en-US" altLang="en-US" b="1" dirty="0"/>
              <a:t>Marine protected areas are designated ocean areas within which human activity is restricted.</a:t>
            </a:r>
          </a:p>
          <a:p>
            <a:pPr lvl="2" algn="just">
              <a:lnSpc>
                <a:spcPct val="100000"/>
              </a:lnSpc>
              <a:spcBef>
                <a:spcPts val="0"/>
              </a:spcBef>
            </a:pPr>
            <a:r>
              <a:rPr lang="en-US" altLang="en-US" b="1" dirty="0"/>
              <a:t>Marine reserves protect individual species by preventing harvests within the reserve boundaries.</a:t>
            </a:r>
          </a:p>
          <a:p>
            <a:endParaRPr lang="zh-CN" altLang="en-US" dirty="0"/>
          </a:p>
        </p:txBody>
      </p:sp>
    </p:spTree>
    <p:extLst>
      <p:ext uri="{BB962C8B-B14F-4D97-AF65-F5344CB8AC3E}">
        <p14:creationId xmlns:p14="http://schemas.microsoft.com/office/powerpoint/2010/main" val="142451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759618"/>
          </a:xfrm>
        </p:spPr>
        <p:txBody>
          <a:bodyPr>
            <a:normAutofit/>
          </a:bodyPr>
          <a:lstStyle/>
          <a:p>
            <a:r>
              <a:rPr lang="en-US" altLang="en-US" sz="3200" b="1" dirty="0"/>
              <a:t>Efficient Allocations</a:t>
            </a:r>
            <a:endParaRPr lang="zh-CN" altLang="en-US" sz="3200" b="1" dirty="0"/>
          </a:p>
        </p:txBody>
      </p:sp>
      <p:sp>
        <p:nvSpPr>
          <p:cNvPr id="3" name="内容占位符 2"/>
          <p:cNvSpPr>
            <a:spLocks noGrp="1"/>
          </p:cNvSpPr>
          <p:nvPr>
            <p:ph idx="1"/>
          </p:nvPr>
        </p:nvSpPr>
        <p:spPr>
          <a:xfrm>
            <a:off x="179512" y="1137582"/>
            <a:ext cx="8496944" cy="5008089"/>
          </a:xfrm>
        </p:spPr>
        <p:txBody>
          <a:bodyPr>
            <a:normAutofit fontScale="77500" lnSpcReduction="20000"/>
          </a:bodyPr>
          <a:lstStyle/>
          <a:p>
            <a:pPr algn="just">
              <a:lnSpc>
                <a:spcPct val="110000"/>
              </a:lnSpc>
            </a:pPr>
            <a:r>
              <a:rPr lang="en-US" altLang="en-US" sz="3100" b="1" dirty="0"/>
              <a:t>The Biological Dimension</a:t>
            </a:r>
          </a:p>
          <a:p>
            <a:pPr lvl="1" algn="just">
              <a:lnSpc>
                <a:spcPct val="110000"/>
              </a:lnSpc>
            </a:pPr>
            <a:endParaRPr lang="en-US" altLang="en-US" sz="3100" b="1" dirty="0"/>
          </a:p>
          <a:p>
            <a:pPr lvl="1" algn="just">
              <a:lnSpc>
                <a:spcPct val="110000"/>
              </a:lnSpc>
            </a:pPr>
            <a:r>
              <a:rPr lang="en-US" altLang="en-US" sz="3100" b="1" dirty="0"/>
              <a:t>The Gordon-Schaefer model is a bioeconomic model applied in the fishing industry. It may be used to compute the maximum sustainable yield. It takes account of biological growth rates, carrying capacity, and total and marginal costs and revenues. </a:t>
            </a:r>
          </a:p>
          <a:p>
            <a:pPr lvl="1" algn="just">
              <a:lnSpc>
                <a:spcPct val="110000"/>
              </a:lnSpc>
            </a:pPr>
            <a:endParaRPr lang="en-US" altLang="en-US" sz="3100" b="1" dirty="0"/>
          </a:p>
          <a:p>
            <a:pPr lvl="1" algn="just">
              <a:lnSpc>
                <a:spcPct val="110000"/>
              </a:lnSpc>
            </a:pPr>
            <a:r>
              <a:rPr lang="en-US" altLang="en-US" sz="3100" b="1" dirty="0"/>
              <a:t>The shape of the graphs on the next to slides show the range of population sizes where population growth leads to population increases and a range where population growth will lead to stock decreases.</a:t>
            </a:r>
          </a:p>
          <a:p>
            <a:endParaRPr lang="zh-CN" altLang="en-US" dirty="0"/>
          </a:p>
        </p:txBody>
      </p:sp>
    </p:spTree>
    <p:extLst>
      <p:ext uri="{BB962C8B-B14F-4D97-AF65-F5344CB8AC3E}">
        <p14:creationId xmlns:p14="http://schemas.microsoft.com/office/powerpoint/2010/main" val="297563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a:extLst>
              <a:ext uri="{FF2B5EF4-FFF2-40B4-BE49-F238E27FC236}">
                <a16:creationId xmlns:a16="http://schemas.microsoft.com/office/drawing/2014/main" id="{27972602-FC69-4DD5-8655-3A7806057FFB}"/>
              </a:ext>
            </a:extLst>
          </p:cNvPr>
          <p:cNvSpPr txBox="1">
            <a:spLocks/>
          </p:cNvSpPr>
          <p:nvPr/>
        </p:nvSpPr>
        <p:spPr>
          <a:xfrm>
            <a:off x="539552" y="188640"/>
            <a:ext cx="7886700" cy="615601"/>
          </a:xfrm>
          <a:prstGeom prst="rect">
            <a:avLst/>
          </a:prstGeom>
        </p:spPr>
        <p:txBody>
          <a:bodyPr>
            <a:normAutofit fontScale="85000" lnSpcReduction="10000"/>
          </a:bodyPr>
          <a:lstStyle>
            <a:lvl1pPr algn="ctr" defTabSz="685800" rtl="0" eaLnBrk="1" latinLnBrk="0" hangingPunct="1">
              <a:lnSpc>
                <a:spcPct val="90000"/>
              </a:lnSpc>
              <a:spcBef>
                <a:spcPct val="0"/>
              </a:spcBef>
              <a:buNone/>
              <a:defRPr sz="3200" b="1" kern="1200">
                <a:solidFill>
                  <a:srgbClr val="C00000"/>
                </a:solidFill>
                <a:latin typeface="Bookman Old Style" panose="02050604050505020204" pitchFamily="18" charset="0"/>
                <a:ea typeface="+mj-ea"/>
                <a:cs typeface="+mj-cs"/>
              </a:defRPr>
            </a:lvl1pPr>
          </a:lstStyle>
          <a:p>
            <a:r>
              <a:rPr lang="en-US" altLang="en-US" dirty="0"/>
              <a:t>Population Size and Sustainable Fishing</a:t>
            </a:r>
            <a:endParaRPr lang="zh-CN" altLang="en-US" dirty="0"/>
          </a:p>
        </p:txBody>
      </p:sp>
      <p:sp>
        <p:nvSpPr>
          <p:cNvPr id="14" name="TextBox 13">
            <a:extLst>
              <a:ext uri="{FF2B5EF4-FFF2-40B4-BE49-F238E27FC236}">
                <a16:creationId xmlns:a16="http://schemas.microsoft.com/office/drawing/2014/main" id="{D058A153-BA3B-4E72-AEFA-11793AADB4C5}"/>
              </a:ext>
            </a:extLst>
          </p:cNvPr>
          <p:cNvSpPr txBox="1"/>
          <p:nvPr/>
        </p:nvSpPr>
        <p:spPr>
          <a:xfrm>
            <a:off x="971600" y="6346193"/>
            <a:ext cx="4572000" cy="646331"/>
          </a:xfrm>
          <a:prstGeom prst="rect">
            <a:avLst/>
          </a:prstGeom>
          <a:noFill/>
        </p:spPr>
        <p:txBody>
          <a:bodyPr wrap="square">
            <a:spAutoFit/>
          </a:bodyPr>
          <a:lstStyle/>
          <a:p>
            <a:r>
              <a:rPr lang="en-US" dirty="0">
                <a:hlinkClick r:id="rId2"/>
              </a:rPr>
              <a:t>https://images.app.goo.gl/jsy8y92PrWdJU7RZ7</a:t>
            </a:r>
            <a:endParaRPr lang="en-US" dirty="0"/>
          </a:p>
          <a:p>
            <a:endParaRPr lang="en-US" dirty="0"/>
          </a:p>
        </p:txBody>
      </p:sp>
      <p:pic>
        <p:nvPicPr>
          <p:cNvPr id="16" name="Picture 15">
            <a:extLst>
              <a:ext uri="{FF2B5EF4-FFF2-40B4-BE49-F238E27FC236}">
                <a16:creationId xmlns:a16="http://schemas.microsoft.com/office/drawing/2014/main" id="{64A11F81-538A-4823-971F-1F17D12CB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52" y="692696"/>
            <a:ext cx="8848296" cy="5653497"/>
          </a:xfrm>
          <a:prstGeom prst="rect">
            <a:avLst/>
          </a:prstGeom>
        </p:spPr>
      </p:pic>
    </p:spTree>
    <p:extLst>
      <p:ext uri="{BB962C8B-B14F-4D97-AF65-F5344CB8AC3E}">
        <p14:creationId xmlns:p14="http://schemas.microsoft.com/office/powerpoint/2010/main" val="339969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21570A-4408-4F4C-ABF7-CFFDAAE0FE84}"/>
              </a:ext>
            </a:extLst>
          </p:cNvPr>
          <p:cNvPicPr>
            <a:picLocks noChangeAspect="1"/>
          </p:cNvPicPr>
          <p:nvPr/>
        </p:nvPicPr>
        <p:blipFill>
          <a:blip r:embed="rId2"/>
          <a:stretch>
            <a:fillRect/>
          </a:stretch>
        </p:blipFill>
        <p:spPr>
          <a:xfrm>
            <a:off x="395536" y="332656"/>
            <a:ext cx="8352928" cy="6192688"/>
          </a:xfrm>
          <a:prstGeom prst="rect">
            <a:avLst/>
          </a:prstGeom>
        </p:spPr>
      </p:pic>
    </p:spTree>
    <p:extLst>
      <p:ext uri="{BB962C8B-B14F-4D97-AF65-F5344CB8AC3E}">
        <p14:creationId xmlns:p14="http://schemas.microsoft.com/office/powerpoint/2010/main" val="350393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7886700" cy="615601"/>
          </a:xfrm>
        </p:spPr>
        <p:txBody>
          <a:bodyPr>
            <a:normAutofit/>
          </a:bodyPr>
          <a:lstStyle/>
          <a:p>
            <a:r>
              <a:rPr lang="en-US" altLang="en-US" sz="3200" b="1" dirty="0"/>
              <a:t>Efficient Allocations</a:t>
            </a:r>
            <a:endParaRPr lang="zh-CN" altLang="en-US" sz="3200" dirty="0"/>
          </a:p>
        </p:txBody>
      </p:sp>
      <p:sp>
        <p:nvSpPr>
          <p:cNvPr id="5" name="TextBox 4">
            <a:extLst>
              <a:ext uri="{FF2B5EF4-FFF2-40B4-BE49-F238E27FC236}">
                <a16:creationId xmlns:a16="http://schemas.microsoft.com/office/drawing/2014/main" id="{F4077DEB-6658-4188-9D69-01C9044D17E1}"/>
              </a:ext>
            </a:extLst>
          </p:cNvPr>
          <p:cNvSpPr txBox="1"/>
          <p:nvPr/>
        </p:nvSpPr>
        <p:spPr>
          <a:xfrm>
            <a:off x="144674" y="821605"/>
            <a:ext cx="8676456" cy="5847755"/>
          </a:xfrm>
          <a:prstGeom prst="rect">
            <a:avLst/>
          </a:prstGeom>
          <a:noFill/>
        </p:spPr>
        <p:txBody>
          <a:bodyPr wrap="square">
            <a:spAutoFit/>
          </a:bodyPr>
          <a:lstStyle/>
          <a:p>
            <a:pPr algn="just"/>
            <a:r>
              <a:rPr lang="en-US" sz="2200" b="1" dirty="0">
                <a:latin typeface="Bookman Old Style" panose="02050604050505020204" pitchFamily="18" charset="0"/>
              </a:rPr>
              <a:t>Static-Efficient Sustainable Yield</a:t>
            </a:r>
          </a:p>
          <a:p>
            <a:pPr algn="just"/>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The static-efficient sustainable yield is the catch level that, if maintained perpetually, would produce the largest annual net benefit. </a:t>
            </a:r>
          </a:p>
          <a:p>
            <a:pPr marL="342900" indent="-342900" algn="just">
              <a:buFont typeface="Arial" panose="020B0604020202020204" pitchFamily="34" charset="0"/>
              <a:buChar char="•"/>
            </a:pPr>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Assumptions of the economic model are:</a:t>
            </a:r>
          </a:p>
          <a:p>
            <a:pPr marL="800100" lvl="1" indent="-342900" algn="just">
              <a:buFont typeface="Arial" panose="020B0604020202020204" pitchFamily="34" charset="0"/>
              <a:buChar char="•"/>
            </a:pPr>
            <a:r>
              <a:rPr lang="en-US" sz="2200" b="1" dirty="0">
                <a:latin typeface="Bookman Old Style" panose="02050604050505020204" pitchFamily="18" charset="0"/>
              </a:rPr>
              <a:t>The price of fish is constant and does not depend on the amount sold.</a:t>
            </a:r>
          </a:p>
          <a:p>
            <a:pPr marL="800100" lvl="1" indent="-342900" algn="just">
              <a:buFont typeface="Arial" panose="020B0604020202020204" pitchFamily="34" charset="0"/>
              <a:buChar char="•"/>
            </a:pPr>
            <a:r>
              <a:rPr lang="en-US" sz="2200" b="1" dirty="0">
                <a:latin typeface="Bookman Old Style" panose="02050604050505020204" pitchFamily="18" charset="0"/>
              </a:rPr>
              <a:t>The marginal cost of a unit of fishing effort is constant.</a:t>
            </a:r>
          </a:p>
          <a:p>
            <a:pPr marL="800100" lvl="1" indent="-342900" algn="just">
              <a:buFont typeface="Arial" panose="020B0604020202020204" pitchFamily="34" charset="0"/>
              <a:buChar char="•"/>
            </a:pPr>
            <a:r>
              <a:rPr lang="en-US" sz="2200" b="1" dirty="0">
                <a:latin typeface="Bookman Old Style" panose="02050604050505020204" pitchFamily="18" charset="0"/>
              </a:rPr>
              <a:t>The amount of fish caught per unit of effort expended is proportional to the size of the fish population. </a:t>
            </a:r>
          </a:p>
          <a:p>
            <a:pPr marL="342900" indent="-342900" algn="just">
              <a:buFont typeface="Arial" panose="020B0604020202020204" pitchFamily="34" charset="0"/>
              <a:buChar char="•"/>
            </a:pPr>
            <a:endParaRPr lang="en-US" sz="2200" b="1" dirty="0">
              <a:latin typeface="Bookman Old Style" panose="02050604050505020204" pitchFamily="18" charset="0"/>
            </a:endParaRPr>
          </a:p>
          <a:p>
            <a:pPr marL="342900" indent="-342900" algn="just">
              <a:buFont typeface="Arial" panose="020B0604020202020204" pitchFamily="34" charset="0"/>
              <a:buChar char="•"/>
            </a:pPr>
            <a:r>
              <a:rPr lang="en-US" sz="2200" b="1" dirty="0">
                <a:latin typeface="Bookman Old Style" panose="02050604050505020204" pitchFamily="18" charset="0"/>
              </a:rPr>
              <a:t>The static-efficient sustainable yield allocation maximizes the constant net benefit.</a:t>
            </a:r>
          </a:p>
        </p:txBody>
      </p:sp>
    </p:spTree>
    <p:extLst>
      <p:ext uri="{BB962C8B-B14F-4D97-AF65-F5344CB8AC3E}">
        <p14:creationId xmlns:p14="http://schemas.microsoft.com/office/powerpoint/2010/main" val="331976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666A2B-8F8D-4ED2-B34D-B2E5AD405B47}"/>
              </a:ext>
            </a:extLst>
          </p:cNvPr>
          <p:cNvSpPr txBox="1"/>
          <p:nvPr/>
        </p:nvSpPr>
        <p:spPr>
          <a:xfrm>
            <a:off x="594732" y="548680"/>
            <a:ext cx="7954535" cy="5078313"/>
          </a:xfrm>
          <a:prstGeom prst="rect">
            <a:avLst/>
          </a:prstGeom>
          <a:noFill/>
        </p:spPr>
        <p:txBody>
          <a:bodyPr wrap="square" rtlCol="0">
            <a:spAutoFit/>
          </a:bodyPr>
          <a:lstStyle/>
          <a:p>
            <a:pPr algn="ctr"/>
            <a:r>
              <a:rPr lang="en-US" sz="5400" b="1" dirty="0">
                <a:solidFill>
                  <a:srgbClr val="FF0000"/>
                </a:solidFill>
                <a:latin typeface="Bookman Old Style" panose="02050604050505020204" pitchFamily="18" charset="0"/>
              </a:rPr>
              <a:t>Refer to the Following Three Videos for an Explanation of Fisheries Economics and Policies </a:t>
            </a:r>
          </a:p>
        </p:txBody>
      </p:sp>
    </p:spTree>
    <p:extLst>
      <p:ext uri="{BB962C8B-B14F-4D97-AF65-F5344CB8AC3E}">
        <p14:creationId xmlns:p14="http://schemas.microsoft.com/office/powerpoint/2010/main" val="398483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shing - YouTube">
            <a:hlinkClick r:id="rId2"/>
            <a:extLst>
              <a:ext uri="{FF2B5EF4-FFF2-40B4-BE49-F238E27FC236}">
                <a16:creationId xmlns:a16="http://schemas.microsoft.com/office/drawing/2014/main" id="{01DC3E79-BD19-4CE4-A8D2-C9DF3F36E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7051"/>
            <a:ext cx="7920880" cy="5756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05E3C4-8E75-41B6-A281-7F71AAB94C81}"/>
              </a:ext>
            </a:extLst>
          </p:cNvPr>
          <p:cNvSpPr txBox="1"/>
          <p:nvPr/>
        </p:nvSpPr>
        <p:spPr>
          <a:xfrm>
            <a:off x="1691680" y="112276"/>
            <a:ext cx="5990743" cy="584775"/>
          </a:xfrm>
          <a:prstGeom prst="rect">
            <a:avLst/>
          </a:prstGeom>
          <a:noFill/>
        </p:spPr>
        <p:txBody>
          <a:bodyPr wrap="none" rtlCol="0">
            <a:spAutoFit/>
          </a:bodyPr>
          <a:lstStyle/>
          <a:p>
            <a:r>
              <a:rPr lang="en-US" sz="3200" b="1" dirty="0">
                <a:solidFill>
                  <a:srgbClr val="C00000"/>
                </a:solidFill>
                <a:latin typeface="Bookman Old Style" panose="02050604050505020204" pitchFamily="18" charset="0"/>
                <a:ea typeface="+mj-ea"/>
                <a:cs typeface="+mj-cs"/>
                <a:hlinkClick r:id="rId4"/>
              </a:rPr>
              <a:t>Fishing (Sustainable Yield)</a:t>
            </a:r>
            <a:endParaRPr lang="en-US" sz="3200" b="1" dirty="0">
              <a:solidFill>
                <a:srgbClr val="C00000"/>
              </a:solidFill>
              <a:latin typeface="Bookman Old Style" panose="02050604050505020204" pitchFamily="18" charset="0"/>
              <a:ea typeface="+mj-ea"/>
              <a:cs typeface="+mj-cs"/>
            </a:endParaRPr>
          </a:p>
        </p:txBody>
      </p:sp>
    </p:spTree>
    <p:extLst>
      <p:ext uri="{BB962C8B-B14F-4D97-AF65-F5344CB8AC3E}">
        <p14:creationId xmlns:p14="http://schemas.microsoft.com/office/powerpoint/2010/main" val="262921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sheries Economics &amp; Policy: Maximum Economic Yield - YouTube">
            <a:extLst>
              <a:ext uri="{FF2B5EF4-FFF2-40B4-BE49-F238E27FC236}">
                <a16:creationId xmlns:a16="http://schemas.microsoft.com/office/drawing/2014/main" id="{77AB26D6-2A7A-4264-AA88-E275ED43B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1958"/>
            <a:ext cx="8712968"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346BC2-9ED6-4AF9-96D2-EC3A24AFB5AA}"/>
              </a:ext>
            </a:extLst>
          </p:cNvPr>
          <p:cNvSpPr txBox="1"/>
          <p:nvPr/>
        </p:nvSpPr>
        <p:spPr>
          <a:xfrm>
            <a:off x="1079612" y="207851"/>
            <a:ext cx="6984776" cy="954107"/>
          </a:xfrm>
          <a:prstGeom prst="rect">
            <a:avLst/>
          </a:prstGeom>
          <a:noFill/>
        </p:spPr>
        <p:txBody>
          <a:bodyPr wrap="square">
            <a:spAutoFit/>
          </a:bodyPr>
          <a:lstStyle/>
          <a:p>
            <a:pPr algn="ctr"/>
            <a:r>
              <a:rPr lang="en-US" sz="2800" b="1" u="sng" dirty="0">
                <a:solidFill>
                  <a:srgbClr val="000000"/>
                </a:solidFill>
                <a:effectLst/>
                <a:latin typeface="Bookman Old Style" panose="02050604050505020204" pitchFamily="18" charset="0"/>
                <a:ea typeface="Times New Roman" panose="02020603050405020304" pitchFamily="18" charset="0"/>
                <a:hlinkClick r:id="rId3"/>
              </a:rPr>
              <a:t>Fisheries Economics &amp; Policy: Maximum Economic Yield</a:t>
            </a:r>
            <a:r>
              <a:rPr lang="en-US" sz="2800" b="0" dirty="0">
                <a:solidFill>
                  <a:srgbClr val="000000"/>
                </a:solidFill>
                <a:effectLst/>
                <a:latin typeface="Bookman Old Style" panose="020506040505050202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347669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1544</TotalTime>
  <Words>1299</Words>
  <Application>Microsoft Office PowerPoint</Application>
  <PresentationFormat>On-screen Show (4:3)</PresentationFormat>
  <Paragraphs>160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Bookman Old Style</vt:lpstr>
      <vt:lpstr>Calibri</vt:lpstr>
      <vt:lpstr>Times New Roman</vt:lpstr>
      <vt:lpstr>Office Theme</vt:lpstr>
      <vt:lpstr>Econ 2675 – Environmental Economics  Chapter 12 Lecture - Common-Pool Resources: Commercially Valuable Fisheries </vt:lpstr>
      <vt:lpstr>Biological Populations</vt:lpstr>
      <vt:lpstr>Efficient Allocations</vt:lpstr>
      <vt:lpstr>PowerPoint Presentation</vt:lpstr>
      <vt:lpstr>PowerPoint Presentation</vt:lpstr>
      <vt:lpstr>Efficient Allocations</vt:lpstr>
      <vt:lpstr>PowerPoint Presentation</vt:lpstr>
      <vt:lpstr>PowerPoint Presentation</vt:lpstr>
      <vt:lpstr>PowerPoint Presentation</vt:lpstr>
      <vt:lpstr>PowerPoint Presentation</vt:lpstr>
      <vt:lpstr>PowerPoint Presentation</vt:lpstr>
      <vt:lpstr>Appropriability and Market Solutions</vt:lpstr>
      <vt:lpstr>Appropriability and Market Solutions</vt:lpstr>
      <vt:lpstr>Public Policy Toward Fisheries</vt:lpstr>
      <vt:lpstr>Effect of Regulation</vt:lpstr>
      <vt:lpstr>Public Policy Toward Fisheries</vt:lpstr>
      <vt:lpstr>Public Policy Toward Fisheries</vt:lpstr>
      <vt:lpstr>PowerPoint Presentation</vt:lpstr>
      <vt:lpstr>Public Policy Toward Fisheries</vt:lpstr>
      <vt:lpstr>Public Policy Toward Fisheries</vt:lpstr>
      <vt:lpstr>PowerPoint Presentation</vt:lpstr>
      <vt:lpstr>China’s Rising Share of Aquaculture</vt:lpstr>
      <vt:lpstr>Public Policy Toward Fisheries</vt:lpstr>
      <vt:lpstr>Public Policy Toward Fisheries</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Lecture - Common-Pool Resources: Commercially Valuable Fisheries</dc:title>
  <dc:creator>xbany</dc:creator>
  <cp:lastModifiedBy>dennis dcmccornac.com</cp:lastModifiedBy>
  <cp:revision>122</cp:revision>
  <dcterms:created xsi:type="dcterms:W3CDTF">2017-12-18T12:36:52Z</dcterms:created>
  <dcterms:modified xsi:type="dcterms:W3CDTF">2024-04-18T12:10:39Z</dcterms:modified>
</cp:coreProperties>
</file>