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6"/>
  </p:notesMasterIdLst>
  <p:handoutMasterIdLst>
    <p:handoutMasterId r:id="rId27"/>
  </p:handoutMasterIdLst>
  <p:sldIdLst>
    <p:sldId id="381" r:id="rId2"/>
    <p:sldId id="382" r:id="rId3"/>
    <p:sldId id="383" r:id="rId4"/>
    <p:sldId id="386" r:id="rId5"/>
    <p:sldId id="387" r:id="rId6"/>
    <p:sldId id="410" r:id="rId7"/>
    <p:sldId id="411" r:id="rId8"/>
    <p:sldId id="388" r:id="rId9"/>
    <p:sldId id="389" r:id="rId10"/>
    <p:sldId id="392" r:id="rId11"/>
    <p:sldId id="292" r:id="rId12"/>
    <p:sldId id="274" r:id="rId13"/>
    <p:sldId id="397" r:id="rId14"/>
    <p:sldId id="283" r:id="rId15"/>
    <p:sldId id="400" r:id="rId16"/>
    <p:sldId id="402" r:id="rId17"/>
    <p:sldId id="284" r:id="rId18"/>
    <p:sldId id="401" r:id="rId19"/>
    <p:sldId id="408" r:id="rId20"/>
    <p:sldId id="409" r:id="rId21"/>
    <p:sldId id="405" r:id="rId22"/>
    <p:sldId id="407" r:id="rId23"/>
    <p:sldId id="404" r:id="rId24"/>
    <p:sldId id="41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66CCFF"/>
    <a:srgbClr val="2B11EF"/>
    <a:srgbClr val="E5FAFF"/>
    <a:srgbClr val="D9F8FF"/>
    <a:srgbClr val="C5F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47" autoAdjust="0"/>
    <p:restoredTop sz="93145" autoAdjust="0"/>
  </p:normalViewPr>
  <p:slideViewPr>
    <p:cSldViewPr>
      <p:cViewPr varScale="1">
        <p:scale>
          <a:sx n="85" d="100"/>
          <a:sy n="85" d="100"/>
        </p:scale>
        <p:origin x="1373"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7504"/>
    </p:cViewPr>
  </p:sorterViewPr>
  <p:notesViewPr>
    <p:cSldViewPr>
      <p:cViewPr varScale="1">
        <p:scale>
          <a:sx n="44" d="100"/>
          <a:sy n="44" d="100"/>
        </p:scale>
        <p:origin x="2844"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A9FDE4-903C-4E83-87F2-2ABC4CAF9D69}"/>
              </a:ext>
            </a:extLst>
          </p:cNvPr>
          <p:cNvSpPr>
            <a:spLocks noGrp="1"/>
          </p:cNvSpPr>
          <p:nvPr>
            <p:ph type="hdr" sz="quarter"/>
          </p:nvPr>
        </p:nvSpPr>
        <p:spPr>
          <a:xfrm>
            <a:off x="206642" y="179512"/>
            <a:ext cx="6444716" cy="683568"/>
          </a:xfrm>
          <a:prstGeom prst="rect">
            <a:avLst/>
          </a:prstGeom>
        </p:spPr>
        <p:txBody>
          <a:bodyPr vert="horz" lIns="91440" tIns="45720" rIns="91440" bIns="45720" rtlCol="0"/>
          <a:lstStyle>
            <a:lvl1pPr algn="l">
              <a:defRPr sz="1200"/>
            </a:lvl1pPr>
          </a:lstStyle>
          <a:p>
            <a:pPr algn="ctr"/>
            <a:r>
              <a:rPr lang="en-US" altLang="en-US" b="1" dirty="0">
                <a:latin typeface="Bookman Old Style" panose="02050604050505020204" pitchFamily="18" charset="0"/>
                <a:cs typeface="Calibri" panose="020F0502020204030204" pitchFamily="34" charset="0"/>
              </a:rPr>
              <a:t>Chapter 9 Lecture -Water: A Confluence of Renewable and Depletable Resources</a:t>
            </a:r>
            <a:endParaRPr lang="en-US" b="1" dirty="0">
              <a:latin typeface="Bookman Old Style" panose="02050604050505020204" pitchFamily="18" charset="0"/>
            </a:endParaRPr>
          </a:p>
        </p:txBody>
      </p:sp>
      <p:sp>
        <p:nvSpPr>
          <p:cNvPr id="6" name="TextBox 5">
            <a:extLst>
              <a:ext uri="{FF2B5EF4-FFF2-40B4-BE49-F238E27FC236}">
                <a16:creationId xmlns:a16="http://schemas.microsoft.com/office/drawing/2014/main" id="{5F9E8DA6-A782-4103-B93C-05B9A64EC431}"/>
              </a:ext>
            </a:extLst>
          </p:cNvPr>
          <p:cNvSpPr txBox="1"/>
          <p:nvPr/>
        </p:nvSpPr>
        <p:spPr>
          <a:xfrm>
            <a:off x="3284984" y="8748464"/>
            <a:ext cx="457176" cy="369332"/>
          </a:xfrm>
          <a:prstGeom prst="rect">
            <a:avLst/>
          </a:prstGeom>
          <a:noFill/>
        </p:spPr>
        <p:txBody>
          <a:bodyPr wrap="none" rtlCol="0">
            <a:spAutoFit/>
          </a:bodyPr>
          <a:lstStyle/>
          <a:p>
            <a:fld id="{5BFB9402-7D92-477F-8012-4C7485CB3704}" type="slidenum">
              <a:rPr lang="en-US" b="1" smtClean="0"/>
              <a:t>‹#›</a:t>
            </a:fld>
            <a:endParaRPr lang="en-US" b="1" dirty="0"/>
          </a:p>
        </p:txBody>
      </p:sp>
    </p:spTree>
    <p:extLst>
      <p:ext uri="{BB962C8B-B14F-4D97-AF65-F5344CB8AC3E}">
        <p14:creationId xmlns:p14="http://schemas.microsoft.com/office/powerpoint/2010/main" val="411602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ED1AB4-2A88-4C10-8078-8B7E60F23079}" type="datetimeFigureOut">
              <a:rPr lang="en-US" smtClean="0"/>
              <a:t>4/18/2024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7BCCB3-5E34-42B3-AEBD-1AAE2FF92771}" type="slidenum">
              <a:rPr lang="en-US" smtClean="0"/>
              <a:t>‹#›</a:t>
            </a:fld>
            <a:endParaRPr lang="en-US"/>
          </a:p>
        </p:txBody>
      </p:sp>
    </p:spTree>
    <p:extLst>
      <p:ext uri="{BB962C8B-B14F-4D97-AF65-F5344CB8AC3E}">
        <p14:creationId xmlns:p14="http://schemas.microsoft.com/office/powerpoint/2010/main" val="3553990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8E7FC-7135-44F7-8538-3180C5004551}"/>
              </a:ext>
            </a:extLst>
          </p:cNvPr>
          <p:cNvSpPr>
            <a:spLocks noGrp="1"/>
          </p:cNvSpPr>
          <p:nvPr>
            <p:ph type="ctrTitle"/>
          </p:nvPr>
        </p:nvSpPr>
        <p:spPr>
          <a:xfrm>
            <a:off x="1143000" y="1122363"/>
            <a:ext cx="6858000" cy="2387600"/>
          </a:xfrm>
        </p:spPr>
        <p:txBody>
          <a:bodyPr anchor="b">
            <a:normAutofit/>
          </a:bodyPr>
          <a:lstStyle>
            <a:lvl1pPr algn="ctr" defTabSz="685800" rtl="0" eaLnBrk="1" latinLnBrk="0" hangingPunct="1">
              <a:lnSpc>
                <a:spcPct val="90000"/>
              </a:lnSpc>
              <a:spcBef>
                <a:spcPct val="0"/>
              </a:spcBef>
              <a:buNone/>
              <a:defRPr lang="en-US" sz="3600" b="1" kern="1200" dirty="0">
                <a:solidFill>
                  <a:srgbClr val="3399FF"/>
                </a:solidFill>
                <a:latin typeface="Bookman Old Style" panose="02050604050505020204" pitchFamily="18" charset="0"/>
                <a:ea typeface="+mj-ea"/>
                <a:cs typeface="+mj-cs"/>
              </a:defRPr>
            </a:lvl1pPr>
          </a:lstStyle>
          <a:p>
            <a:r>
              <a:rPr lang="en-US" dirty="0"/>
              <a:t>Click to edit Master title style</a:t>
            </a:r>
          </a:p>
        </p:txBody>
      </p:sp>
      <p:sp>
        <p:nvSpPr>
          <p:cNvPr id="3" name="Subtitle 2">
            <a:extLst>
              <a:ext uri="{FF2B5EF4-FFF2-40B4-BE49-F238E27FC236}">
                <a16:creationId xmlns:a16="http://schemas.microsoft.com/office/drawing/2014/main" id="{CBFC6E3F-2E16-4253-90EC-E36F837D2A4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988F5EF-7279-4CB8-8972-8581984A5AF2}"/>
              </a:ext>
            </a:extLst>
          </p:cNvPr>
          <p:cNvSpPr>
            <a:spLocks noGrp="1"/>
          </p:cNvSpPr>
          <p:nvPr>
            <p:ph type="dt" sz="half" idx="10"/>
          </p:nvPr>
        </p:nvSpPr>
        <p:spPr/>
        <p:txBody>
          <a:bodyPr/>
          <a:lstStyle/>
          <a:p>
            <a:fld id="{711E01BD-9DA4-49FB-B21A-7F620061A918}" type="datetimeFigureOut">
              <a:rPr lang="zh-CN" altLang="en-US" smtClean="0"/>
              <a:t>2024/4/18</a:t>
            </a:fld>
            <a:endParaRPr lang="zh-CN" altLang="en-US"/>
          </a:p>
        </p:txBody>
      </p:sp>
      <p:sp>
        <p:nvSpPr>
          <p:cNvPr id="5" name="Footer Placeholder 4">
            <a:extLst>
              <a:ext uri="{FF2B5EF4-FFF2-40B4-BE49-F238E27FC236}">
                <a16:creationId xmlns:a16="http://schemas.microsoft.com/office/drawing/2014/main" id="{2A0FC4CC-C88E-418E-91FB-279AE45392D8}"/>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328BC1DE-049D-4D09-A709-9438AED0E474}"/>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663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6F334-BED5-4E20-89D8-BF9A8C514896}"/>
              </a:ext>
            </a:extLst>
          </p:cNvPr>
          <p:cNvSpPr>
            <a:spLocks noGrp="1"/>
          </p:cNvSpPr>
          <p:nvPr>
            <p:ph type="title"/>
          </p:nvPr>
        </p:nvSpPr>
        <p:spPr/>
        <p:txBody>
          <a:bodyPr>
            <a:normAutofit/>
          </a:bodyPr>
          <a:lstStyle>
            <a:lvl1pPr algn="ctr" defTabSz="685800" rtl="0" eaLnBrk="1" latinLnBrk="0" hangingPunct="1">
              <a:lnSpc>
                <a:spcPct val="90000"/>
              </a:lnSpc>
              <a:spcBef>
                <a:spcPct val="0"/>
              </a:spcBef>
              <a:buNone/>
              <a:defRPr lang="en-US" sz="3600" b="1" kern="1200" dirty="0">
                <a:solidFill>
                  <a:srgbClr val="3399FF"/>
                </a:solidFill>
                <a:latin typeface="Bookman Old Style" panose="02050604050505020204" pitchFamily="18" charset="0"/>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id="{482FF950-9B29-4D7B-8993-449DAE074DBF}"/>
              </a:ext>
            </a:extLst>
          </p:cNvPr>
          <p:cNvSpPr>
            <a:spLocks noGrp="1"/>
          </p:cNvSpPr>
          <p:nvPr>
            <p:ph idx="1"/>
          </p:nvPr>
        </p:nvSpPr>
        <p:spPr/>
        <p:txBody>
          <a:bodyPr/>
          <a:lstStyle>
            <a:lvl1pPr>
              <a:buSzPct val="100000"/>
              <a:defRPr/>
            </a:lvl1pPr>
            <a:lvl2pPr>
              <a:buSzPct val="100000"/>
              <a:defRPr/>
            </a:lvl2pPr>
            <a:lvl3pPr>
              <a:buSzPct val="100000"/>
              <a:defRPr/>
            </a:lvl3pPr>
            <a:lvl4pPr>
              <a:buSzPct val="100000"/>
              <a:defRPr/>
            </a:lvl4pPr>
            <a:lvl5pP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88B3236-3ECA-4A0F-BE2A-2960CD17D8C8}"/>
              </a:ext>
            </a:extLst>
          </p:cNvPr>
          <p:cNvSpPr>
            <a:spLocks noGrp="1"/>
          </p:cNvSpPr>
          <p:nvPr>
            <p:ph type="dt" sz="half" idx="10"/>
          </p:nvPr>
        </p:nvSpPr>
        <p:spPr/>
        <p:txBody>
          <a:bodyPr/>
          <a:lstStyle/>
          <a:p>
            <a:fld id="{711E01BD-9DA4-49FB-B21A-7F620061A918}" type="datetimeFigureOut">
              <a:rPr lang="zh-CN" altLang="en-US" smtClean="0"/>
              <a:t>2024/4/18</a:t>
            </a:fld>
            <a:endParaRPr lang="zh-CN" altLang="en-US"/>
          </a:p>
        </p:txBody>
      </p:sp>
      <p:sp>
        <p:nvSpPr>
          <p:cNvPr id="5" name="Footer Placeholder 4">
            <a:extLst>
              <a:ext uri="{FF2B5EF4-FFF2-40B4-BE49-F238E27FC236}">
                <a16:creationId xmlns:a16="http://schemas.microsoft.com/office/drawing/2014/main" id="{D0C5B565-1887-4C66-9581-373E340B7141}"/>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1FEA815D-9BCF-40F0-8BF4-A5CDD8AF26F2}"/>
              </a:ext>
            </a:extLst>
          </p:cNvPr>
          <p:cNvSpPr>
            <a:spLocks noGrp="1"/>
          </p:cNvSpPr>
          <p:nvPr>
            <p:ph type="sldNum" sz="quarter" idx="12"/>
          </p:nvPr>
        </p:nvSpPr>
        <p:spPr>
          <a:xfrm>
            <a:off x="5940152" y="6277960"/>
            <a:ext cx="2057400" cy="365125"/>
          </a:xfrm>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55254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65EE2-81C8-4D97-A964-4B2120DC0012}"/>
              </a:ext>
            </a:extLst>
          </p:cNvPr>
          <p:cNvSpPr>
            <a:spLocks noGrp="1"/>
          </p:cNvSpPr>
          <p:nvPr>
            <p:ph type="title"/>
          </p:nvPr>
        </p:nvSpPr>
        <p:spPr>
          <a:xfrm>
            <a:off x="629841" y="365126"/>
            <a:ext cx="7886700" cy="1325563"/>
          </a:xfrm>
        </p:spPr>
        <p:txBody>
          <a:bodyPr>
            <a:normAutofit/>
          </a:bodyPr>
          <a:lstStyle>
            <a:lvl1pPr algn="ctr" defTabSz="685800" rtl="0" eaLnBrk="1" latinLnBrk="0" hangingPunct="1">
              <a:lnSpc>
                <a:spcPct val="90000"/>
              </a:lnSpc>
              <a:spcBef>
                <a:spcPct val="0"/>
              </a:spcBef>
              <a:buNone/>
              <a:defRPr lang="en-US" sz="3600" b="1" kern="1200" dirty="0">
                <a:solidFill>
                  <a:srgbClr val="3399FF"/>
                </a:solidFill>
                <a:latin typeface="Bookman Old Style" panose="02050604050505020204" pitchFamily="18" charset="0"/>
                <a:ea typeface="+mj-ea"/>
                <a:cs typeface="+mj-cs"/>
              </a:defRPr>
            </a:lvl1pPr>
          </a:lstStyle>
          <a:p>
            <a:r>
              <a:rPr lang="en-US" dirty="0"/>
              <a:t>Click to edit Master title style</a:t>
            </a:r>
          </a:p>
        </p:txBody>
      </p:sp>
      <p:sp>
        <p:nvSpPr>
          <p:cNvPr id="3" name="Text Placeholder 2">
            <a:extLst>
              <a:ext uri="{FF2B5EF4-FFF2-40B4-BE49-F238E27FC236}">
                <a16:creationId xmlns:a16="http://schemas.microsoft.com/office/drawing/2014/main" id="{540AE664-C52E-44FB-A05D-C5D963F17CD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9250F03-6E7B-42BA-B2F5-DAC75F858E5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1DD7FB-5E77-4E01-B06B-D93F68E313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EBF1F77-4633-4280-96BA-87FBF0BFE30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E16788-AA6E-4A4F-87A0-1935234A350F}"/>
              </a:ext>
            </a:extLst>
          </p:cNvPr>
          <p:cNvSpPr>
            <a:spLocks noGrp="1"/>
          </p:cNvSpPr>
          <p:nvPr>
            <p:ph type="dt" sz="half" idx="10"/>
          </p:nvPr>
        </p:nvSpPr>
        <p:spPr/>
        <p:txBody>
          <a:bodyPr/>
          <a:lstStyle/>
          <a:p>
            <a:fld id="{711E01BD-9DA4-49FB-B21A-7F620061A918}" type="datetimeFigureOut">
              <a:rPr lang="zh-CN" altLang="en-US" smtClean="0"/>
              <a:t>2024/4/18</a:t>
            </a:fld>
            <a:endParaRPr lang="zh-CN" altLang="en-US"/>
          </a:p>
        </p:txBody>
      </p:sp>
      <p:sp>
        <p:nvSpPr>
          <p:cNvPr id="8" name="Footer Placeholder 7">
            <a:extLst>
              <a:ext uri="{FF2B5EF4-FFF2-40B4-BE49-F238E27FC236}">
                <a16:creationId xmlns:a16="http://schemas.microsoft.com/office/drawing/2014/main" id="{9024982B-FA36-4D6D-B91D-57BE991BE060}"/>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86B4F9C3-81C1-4AD8-A984-70D067C2A1A2}"/>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867016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9B50-1163-4CE0-BC9E-7D3B6A27FA5C}"/>
              </a:ext>
            </a:extLst>
          </p:cNvPr>
          <p:cNvSpPr>
            <a:spLocks noGrp="1"/>
          </p:cNvSpPr>
          <p:nvPr>
            <p:ph type="title"/>
          </p:nvPr>
        </p:nvSpPr>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535FF550-7121-4C90-80FA-23E45628BBD6}"/>
              </a:ext>
            </a:extLst>
          </p:cNvPr>
          <p:cNvSpPr>
            <a:spLocks noGrp="1"/>
          </p:cNvSpPr>
          <p:nvPr>
            <p:ph type="dt" sz="half" idx="10"/>
          </p:nvPr>
        </p:nvSpPr>
        <p:spPr/>
        <p:txBody>
          <a:bodyPr/>
          <a:lstStyle/>
          <a:p>
            <a:fld id="{711E01BD-9DA4-49FB-B21A-7F620061A918}" type="datetimeFigureOut">
              <a:rPr lang="zh-CN" altLang="en-US" smtClean="0"/>
              <a:t>2024/4/18</a:t>
            </a:fld>
            <a:endParaRPr lang="zh-CN" altLang="en-US"/>
          </a:p>
        </p:txBody>
      </p:sp>
      <p:sp>
        <p:nvSpPr>
          <p:cNvPr id="4" name="Footer Placeholder 3">
            <a:extLst>
              <a:ext uri="{FF2B5EF4-FFF2-40B4-BE49-F238E27FC236}">
                <a16:creationId xmlns:a16="http://schemas.microsoft.com/office/drawing/2014/main" id="{346AA0F0-6639-4D2F-A847-25CA6B71C319}"/>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030B67DC-0756-4756-8528-FB7CA75C5B7B}"/>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54598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488CAE-F91E-41BB-9955-99D67383295D}"/>
              </a:ext>
            </a:extLst>
          </p:cNvPr>
          <p:cNvSpPr>
            <a:spLocks noGrp="1"/>
          </p:cNvSpPr>
          <p:nvPr>
            <p:ph type="dt" sz="half" idx="10"/>
          </p:nvPr>
        </p:nvSpPr>
        <p:spPr/>
        <p:txBody>
          <a:bodyPr/>
          <a:lstStyle/>
          <a:p>
            <a:fld id="{711E01BD-9DA4-49FB-B21A-7F620061A918}" type="datetimeFigureOut">
              <a:rPr lang="zh-CN" altLang="en-US" smtClean="0"/>
              <a:t>2024/4/18</a:t>
            </a:fld>
            <a:endParaRPr lang="zh-CN" altLang="en-US"/>
          </a:p>
        </p:txBody>
      </p:sp>
      <p:sp>
        <p:nvSpPr>
          <p:cNvPr id="3" name="Footer Placeholder 2">
            <a:extLst>
              <a:ext uri="{FF2B5EF4-FFF2-40B4-BE49-F238E27FC236}">
                <a16:creationId xmlns:a16="http://schemas.microsoft.com/office/drawing/2014/main" id="{CF7502CC-ED04-4100-BE80-031ED1CBCAAE}"/>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7EE12D74-BBF2-4B92-A778-5A6F7FE81CEF}"/>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38633762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7000">
              <a:schemeClr val="bg1"/>
            </a:gs>
            <a:gs pos="95000">
              <a:schemeClr val="bg1"/>
            </a:gs>
            <a:gs pos="100000">
              <a:srgbClr val="2B11EF"/>
            </a:gs>
            <a:gs pos="100000">
              <a:srgbClr val="2B11EF"/>
            </a:gs>
            <a:gs pos="99000">
              <a:srgbClr val="2B11EF"/>
            </a:gs>
            <a:gs pos="98000">
              <a:srgbClr val="2B11E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54464-0F5A-401B-AE0B-1350685DB72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C504315-AED9-4368-ACE2-0F5775E25BD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F3858B-8BF8-45E3-A5C6-46A75BE685A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11E01BD-9DA4-49FB-B21A-7F620061A918}" type="datetimeFigureOut">
              <a:rPr lang="zh-CN" altLang="en-US" smtClean="0"/>
              <a:t>2024/4/18</a:t>
            </a:fld>
            <a:endParaRPr lang="zh-CN" altLang="en-US"/>
          </a:p>
        </p:txBody>
      </p:sp>
      <p:sp>
        <p:nvSpPr>
          <p:cNvPr id="5" name="Footer Placeholder 4">
            <a:extLst>
              <a:ext uri="{FF2B5EF4-FFF2-40B4-BE49-F238E27FC236}">
                <a16:creationId xmlns:a16="http://schemas.microsoft.com/office/drawing/2014/main" id="{CFCE31A4-48BC-4E77-881C-5F54D925A0C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CCA1A40C-1933-4989-B61E-814086CA962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42B44F-9A05-4471-893B-EDC90192FAC5}" type="slidenum">
              <a:rPr lang="zh-CN" altLang="en-US" smtClean="0"/>
              <a:t>‹#›</a:t>
            </a:fld>
            <a:endParaRPr lang="zh-CN" altLang="en-US"/>
          </a:p>
        </p:txBody>
      </p:sp>
      <p:sp>
        <p:nvSpPr>
          <p:cNvPr id="8" name="TextBox 7">
            <a:extLst>
              <a:ext uri="{FF2B5EF4-FFF2-40B4-BE49-F238E27FC236}">
                <a16:creationId xmlns:a16="http://schemas.microsoft.com/office/drawing/2014/main" id="{9EED4E11-A8BF-4DD1-89DB-AB0576ED941E}"/>
              </a:ext>
            </a:extLst>
          </p:cNvPr>
          <p:cNvSpPr txBox="1"/>
          <p:nvPr userDrawn="1"/>
        </p:nvSpPr>
        <p:spPr>
          <a:xfrm>
            <a:off x="8604447" y="6400414"/>
            <a:ext cx="463481" cy="369332"/>
          </a:xfrm>
          <a:prstGeom prst="rect">
            <a:avLst/>
          </a:prstGeom>
          <a:noFill/>
        </p:spPr>
        <p:txBody>
          <a:bodyPr wrap="square" rtlCol="0">
            <a:spAutoFit/>
          </a:bodyPr>
          <a:lstStyle/>
          <a:p>
            <a:fld id="{C60FDEA8-B4E2-4158-AB7E-EB78FF2E925F}" type="slidenum">
              <a:rPr lang="en-US" smtClean="0"/>
              <a:t>‹#›</a:t>
            </a:fld>
            <a:endParaRPr lang="en-US" dirty="0"/>
          </a:p>
        </p:txBody>
      </p:sp>
    </p:spTree>
    <p:extLst>
      <p:ext uri="{BB962C8B-B14F-4D97-AF65-F5344CB8AC3E}">
        <p14:creationId xmlns:p14="http://schemas.microsoft.com/office/powerpoint/2010/main" val="2791352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7" r:id="rId3"/>
    <p:sldLayoutId id="2147483668" r:id="rId4"/>
    <p:sldLayoutId id="2147483669" r:id="rId5"/>
  </p:sldLayoutIdLst>
  <p:txStyles>
    <p:titleStyle>
      <a:lvl1pPr algn="ctr" defTabSz="685800" rtl="0" eaLnBrk="1" latinLnBrk="0" hangingPunct="1">
        <a:lnSpc>
          <a:spcPct val="90000"/>
        </a:lnSpc>
        <a:spcBef>
          <a:spcPct val="0"/>
        </a:spcBef>
        <a:buNone/>
        <a:defRPr lang="en-US" sz="3600" b="1" kern="1200" dirty="0">
          <a:solidFill>
            <a:srgbClr val="3399FF"/>
          </a:solidFill>
          <a:latin typeface="Bookman Old Style" panose="020506040505050202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chicagotribune.com/la-fg-global-world-water-story.html"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79512" y="332656"/>
            <a:ext cx="8784976" cy="1656184"/>
          </a:xfrm>
        </p:spPr>
        <p:txBody>
          <a:bodyPr>
            <a:normAutofit fontScale="90000"/>
          </a:bodyPr>
          <a:lstStyle/>
          <a:p>
            <a:r>
              <a:rPr lang="en-US" altLang="en-US" sz="3100" dirty="0">
                <a:ea typeface="ＭＳ Ｐゴシック" pitchFamily="1" charset="-128"/>
              </a:rPr>
              <a:t>Econ 2675 – Environmental Economics</a:t>
            </a:r>
            <a:br>
              <a:rPr lang="en-US" altLang="en-US" sz="3100" dirty="0">
                <a:ea typeface="ＭＳ Ｐゴシック" pitchFamily="1" charset="-128"/>
              </a:rPr>
            </a:br>
            <a:br>
              <a:rPr lang="en-US" altLang="en-US" sz="3100" dirty="0">
                <a:ea typeface="ＭＳ Ｐゴシック" pitchFamily="1" charset="-128"/>
              </a:rPr>
            </a:br>
            <a:r>
              <a:rPr lang="en-US" altLang="en-US" sz="3100" dirty="0">
                <a:cs typeface="Calibri" panose="020F0502020204030204" pitchFamily="34" charset="0"/>
              </a:rPr>
              <a:t>Chapter 9 Lecture - </a:t>
            </a:r>
            <a:r>
              <a:rPr lang="en-GB" altLang="en-US" sz="3200" dirty="0"/>
              <a:t>Water: A Confluence of Renewable and Depletable Resources</a:t>
            </a:r>
            <a:endParaRPr lang="zh-CN" altLang="en-US" sz="3100" dirty="0">
              <a:cs typeface="Calibri" panose="020F0502020204030204" pitchFamily="34" charset="0"/>
            </a:endParaRPr>
          </a:p>
        </p:txBody>
      </p:sp>
      <p:pic>
        <p:nvPicPr>
          <p:cNvPr id="5" name="Picture 4">
            <a:extLst>
              <a:ext uri="{FF2B5EF4-FFF2-40B4-BE49-F238E27FC236}">
                <a16:creationId xmlns:a16="http://schemas.microsoft.com/office/drawing/2014/main" id="{0D6F8D61-ABE5-4018-B5B5-742BA88EEC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250716"/>
            <a:ext cx="8568952" cy="4418644"/>
          </a:xfrm>
          <a:prstGeom prst="rect">
            <a:avLst/>
          </a:prstGeom>
        </p:spPr>
      </p:pic>
    </p:spTree>
    <p:extLst>
      <p:ext uri="{BB962C8B-B14F-4D97-AF65-F5344CB8AC3E}">
        <p14:creationId xmlns:p14="http://schemas.microsoft.com/office/powerpoint/2010/main" val="3963161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012" y="112040"/>
            <a:ext cx="8784976" cy="831626"/>
          </a:xfrm>
        </p:spPr>
        <p:txBody>
          <a:bodyPr>
            <a:normAutofit/>
          </a:bodyPr>
          <a:lstStyle/>
          <a:p>
            <a:r>
              <a:rPr lang="en-US" altLang="zh-CN" sz="3200" b="1" dirty="0"/>
              <a:t>Remedies and Reforms: Water Prices</a:t>
            </a:r>
            <a:endParaRPr lang="zh-CN" altLang="en-US" sz="3200" dirty="0"/>
          </a:p>
        </p:txBody>
      </p:sp>
      <p:sp>
        <p:nvSpPr>
          <p:cNvPr id="3" name="内容占位符 2"/>
          <p:cNvSpPr>
            <a:spLocks noGrp="1"/>
          </p:cNvSpPr>
          <p:nvPr>
            <p:ph idx="1"/>
          </p:nvPr>
        </p:nvSpPr>
        <p:spPr>
          <a:xfrm>
            <a:off x="359532" y="943666"/>
            <a:ext cx="8784468" cy="1152128"/>
          </a:xfrm>
        </p:spPr>
        <p:txBody>
          <a:bodyPr>
            <a:normAutofit/>
          </a:bodyPr>
          <a:lstStyle/>
          <a:p>
            <a:pPr marL="0" indent="0">
              <a:buNone/>
            </a:pPr>
            <a:r>
              <a:rPr lang="en-US" altLang="zh-CN" b="1" dirty="0"/>
              <a:t>Municipal Water Pricing</a:t>
            </a:r>
          </a:p>
          <a:p>
            <a:pPr lvl="1" indent="-342900"/>
            <a:r>
              <a:rPr lang="en-US" altLang="en-US" b="1" dirty="0">
                <a:solidFill>
                  <a:prstClr val="black"/>
                </a:solidFill>
              </a:rPr>
              <a:t>Water conservation and various charge rate structure</a:t>
            </a:r>
          </a:p>
          <a:p>
            <a:endParaRPr lang="zh-CN" altLang="en-US" sz="2800" dirty="0"/>
          </a:p>
        </p:txBody>
      </p:sp>
      <p:pic>
        <p:nvPicPr>
          <p:cNvPr id="4" name="Picture 3">
            <a:extLst>
              <a:ext uri="{FF2B5EF4-FFF2-40B4-BE49-F238E27FC236}">
                <a16:creationId xmlns:a16="http://schemas.microsoft.com/office/drawing/2014/main" id="{BD21DEA8-28D5-47C9-84F8-E4962F5A4040}"/>
              </a:ext>
            </a:extLst>
          </p:cNvPr>
          <p:cNvPicPr>
            <a:picLocks noChangeAspect="1"/>
          </p:cNvPicPr>
          <p:nvPr/>
        </p:nvPicPr>
        <p:blipFill>
          <a:blip r:embed="rId2"/>
          <a:stretch>
            <a:fillRect/>
          </a:stretch>
        </p:blipFill>
        <p:spPr>
          <a:xfrm>
            <a:off x="161925" y="2420888"/>
            <a:ext cx="8820150" cy="4071985"/>
          </a:xfrm>
          <a:prstGeom prst="rect">
            <a:avLst/>
          </a:prstGeom>
        </p:spPr>
      </p:pic>
    </p:spTree>
    <p:extLst>
      <p:ext uri="{BB962C8B-B14F-4D97-AF65-F5344CB8AC3E}">
        <p14:creationId xmlns:p14="http://schemas.microsoft.com/office/powerpoint/2010/main" val="3925398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Manuscript for reviewer\Manuscript\Figures\Figure 9.5.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156" y="435412"/>
            <a:ext cx="8714405" cy="598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132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8335838" cy="759618"/>
          </a:xfrm>
        </p:spPr>
        <p:txBody>
          <a:bodyPr>
            <a:normAutofit/>
          </a:bodyPr>
          <a:lstStyle/>
          <a:p>
            <a:r>
              <a:rPr lang="en-US" altLang="zh-CN" sz="3200" b="1" dirty="0"/>
              <a:t>Remedies and Reforms: Water Prices</a:t>
            </a:r>
            <a:endParaRPr lang="zh-CN" altLang="en-US" sz="3200" dirty="0"/>
          </a:p>
        </p:txBody>
      </p:sp>
      <p:sp>
        <p:nvSpPr>
          <p:cNvPr id="3" name="内容占位符 2"/>
          <p:cNvSpPr>
            <a:spLocks noGrp="1"/>
          </p:cNvSpPr>
          <p:nvPr>
            <p:ph idx="1"/>
          </p:nvPr>
        </p:nvSpPr>
        <p:spPr>
          <a:xfrm>
            <a:off x="285750" y="1124745"/>
            <a:ext cx="8534722" cy="5472607"/>
          </a:xfrm>
        </p:spPr>
        <p:txBody>
          <a:bodyPr>
            <a:normAutofit fontScale="92500" lnSpcReduction="10000"/>
          </a:bodyPr>
          <a:lstStyle/>
          <a:p>
            <a:pPr algn="just">
              <a:lnSpc>
                <a:spcPct val="110000"/>
              </a:lnSpc>
              <a:spcBef>
                <a:spcPts val="0"/>
              </a:spcBef>
            </a:pPr>
            <a:r>
              <a:rPr lang="en-US" altLang="en-US" b="1" dirty="0"/>
              <a:t>Full Cost Recovery Pricing</a:t>
            </a:r>
          </a:p>
          <a:p>
            <a:pPr lvl="1" algn="just">
              <a:lnSpc>
                <a:spcPct val="110000"/>
              </a:lnSpc>
              <a:spcBef>
                <a:spcPts val="0"/>
              </a:spcBef>
            </a:pPr>
            <a:r>
              <a:rPr lang="en-US" altLang="zh-CN" b="1" dirty="0"/>
              <a:t>Inefficient prices can be adjusted by allowing water utilities to earn more than a normal rate of return by charging a full cost recovery (FCR) price for water services.</a:t>
            </a:r>
          </a:p>
          <a:p>
            <a:pPr lvl="1" algn="just">
              <a:lnSpc>
                <a:spcPct val="110000"/>
              </a:lnSpc>
              <a:spcBef>
                <a:spcPts val="0"/>
              </a:spcBef>
            </a:pPr>
            <a:r>
              <a:rPr lang="en-US" altLang="en-US" b="1" dirty="0"/>
              <a:t>The EU Water Framework Directive</a:t>
            </a:r>
          </a:p>
          <a:p>
            <a:pPr lvl="1" algn="just">
              <a:lnSpc>
                <a:spcPct val="110000"/>
              </a:lnSpc>
              <a:spcBef>
                <a:spcPts val="0"/>
              </a:spcBef>
            </a:pPr>
            <a:endParaRPr lang="en-US" altLang="en-US" b="1" dirty="0"/>
          </a:p>
          <a:p>
            <a:pPr algn="just">
              <a:lnSpc>
                <a:spcPct val="110000"/>
              </a:lnSpc>
              <a:spcBef>
                <a:spcPts val="0"/>
              </a:spcBef>
            </a:pPr>
            <a:r>
              <a:rPr lang="en-US" altLang="en-US" b="1" dirty="0"/>
              <a:t>Water Market: Sales, Leases, and Banks</a:t>
            </a:r>
          </a:p>
          <a:p>
            <a:pPr lvl="1" algn="just">
              <a:lnSpc>
                <a:spcPct val="110000"/>
              </a:lnSpc>
              <a:spcBef>
                <a:spcPts val="0"/>
              </a:spcBef>
            </a:pPr>
            <a:r>
              <a:rPr lang="en-US" altLang="en-US" b="1" dirty="0"/>
              <a:t>Relaxing “use-it-or-lose-it” restriction would encourage conservation and allow water to move to higher valued uses by allowing owners to sell conserved water.</a:t>
            </a:r>
          </a:p>
          <a:p>
            <a:pPr lvl="1" algn="just">
              <a:lnSpc>
                <a:spcPct val="110000"/>
              </a:lnSpc>
              <a:spcBef>
                <a:spcPts val="0"/>
              </a:spcBef>
            </a:pPr>
            <a:r>
              <a:rPr lang="en-US" altLang="en-US" b="1" dirty="0"/>
              <a:t>Water markets and water banks are being increasingly utilized to treat both inefficiencies and scarcity in the short term or on a long-term basis.</a:t>
            </a:r>
          </a:p>
          <a:p>
            <a:pPr lvl="1" algn="just">
              <a:lnSpc>
                <a:spcPct val="90000"/>
              </a:lnSpc>
            </a:pPr>
            <a:endParaRPr lang="en-US" altLang="en-US" dirty="0"/>
          </a:p>
        </p:txBody>
      </p:sp>
    </p:spTree>
    <p:extLst>
      <p:ext uri="{BB962C8B-B14F-4D97-AF65-F5344CB8AC3E}">
        <p14:creationId xmlns:p14="http://schemas.microsoft.com/office/powerpoint/2010/main" val="504247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365127"/>
            <a:ext cx="8263830" cy="831626"/>
          </a:xfrm>
        </p:spPr>
        <p:txBody>
          <a:bodyPr>
            <a:normAutofit/>
          </a:bodyPr>
          <a:lstStyle/>
          <a:p>
            <a:r>
              <a:rPr lang="en-US" altLang="zh-CN" sz="3200" b="1" dirty="0"/>
              <a:t>Remedies and Reforms: Water Prices</a:t>
            </a:r>
            <a:endParaRPr lang="zh-CN" altLang="en-US" sz="3200" dirty="0"/>
          </a:p>
        </p:txBody>
      </p:sp>
      <p:sp>
        <p:nvSpPr>
          <p:cNvPr id="3" name="内容占位符 2"/>
          <p:cNvSpPr>
            <a:spLocks noGrp="1"/>
          </p:cNvSpPr>
          <p:nvPr>
            <p:ph idx="1"/>
          </p:nvPr>
        </p:nvSpPr>
        <p:spPr>
          <a:xfrm>
            <a:off x="225365" y="1340768"/>
            <a:ext cx="8568952" cy="4720057"/>
          </a:xfrm>
        </p:spPr>
        <p:txBody>
          <a:bodyPr>
            <a:normAutofit fontScale="92500" lnSpcReduction="10000"/>
          </a:bodyPr>
          <a:lstStyle/>
          <a:p>
            <a:pPr algn="just">
              <a:lnSpc>
                <a:spcPct val="110000"/>
              </a:lnSpc>
              <a:spcBef>
                <a:spcPts val="0"/>
              </a:spcBef>
            </a:pPr>
            <a:r>
              <a:rPr lang="en-US" altLang="en-US" b="1" dirty="0"/>
              <a:t>Water Market: Sales, Leases, and Banks (contd.)</a:t>
            </a:r>
          </a:p>
          <a:p>
            <a:pPr lvl="1" algn="just">
              <a:lnSpc>
                <a:spcPct val="110000"/>
              </a:lnSpc>
              <a:spcBef>
                <a:spcPts val="0"/>
              </a:spcBef>
            </a:pPr>
            <a:r>
              <a:rPr lang="en-GB" altLang="en-US" b="1" dirty="0"/>
              <a:t>Water Markets in Australia</a:t>
            </a:r>
          </a:p>
          <a:p>
            <a:pPr marL="1200150" lvl="3" indent="-342900" algn="just">
              <a:lnSpc>
                <a:spcPct val="110000"/>
              </a:lnSpc>
              <a:spcBef>
                <a:spcPts val="0"/>
              </a:spcBef>
              <a:buFont typeface="Arial" panose="020B0604020202020204" pitchFamily="34" charset="0"/>
              <a:buChar char="•"/>
            </a:pPr>
            <a:r>
              <a:rPr lang="en-GB" altLang="en-US" b="1" dirty="0"/>
              <a:t>Australia has eight mechanisms for trading water that include posted water markets, auctions, and the ‘water exchange’ which allows interstate trade and forward contracts. </a:t>
            </a:r>
          </a:p>
          <a:p>
            <a:pPr marL="1200150" lvl="3" indent="-342900" algn="just">
              <a:lnSpc>
                <a:spcPct val="110000"/>
              </a:lnSpc>
              <a:spcBef>
                <a:spcPts val="0"/>
              </a:spcBef>
              <a:buFont typeface="Arial" panose="020B0604020202020204" pitchFamily="34" charset="0"/>
              <a:buChar char="•"/>
            </a:pPr>
            <a:endParaRPr lang="en-GB" altLang="en-US" b="1" dirty="0"/>
          </a:p>
          <a:p>
            <a:pPr lvl="1" algn="just">
              <a:lnSpc>
                <a:spcPct val="110000"/>
              </a:lnSpc>
              <a:spcBef>
                <a:spcPts val="0"/>
              </a:spcBef>
            </a:pPr>
            <a:r>
              <a:rPr lang="en-US" altLang="en-US" b="1" dirty="0"/>
              <a:t>Environmental Water Transaction</a:t>
            </a:r>
          </a:p>
          <a:p>
            <a:pPr lvl="2" algn="just">
              <a:lnSpc>
                <a:spcPct val="110000"/>
              </a:lnSpc>
              <a:spcBef>
                <a:spcPts val="0"/>
              </a:spcBef>
              <a:buFont typeface="Calibri" pitchFamily="34" charset="0"/>
              <a:buChar char="–"/>
            </a:pPr>
            <a:r>
              <a:rPr lang="en-GB" altLang="en-US" b="1" dirty="0"/>
              <a:t>Attempts to protect instream water uses must confront two problems. First, the demand for instream rights will be inefficiently low. Second, their use to protect instream flows may not be considered “beneficial use.”</a:t>
            </a:r>
          </a:p>
          <a:p>
            <a:pPr marL="1200150" lvl="3" indent="-342900" algn="just">
              <a:buFont typeface="Arial" panose="020B0604020202020204" pitchFamily="34" charset="0"/>
              <a:buChar char="•"/>
            </a:pPr>
            <a:endParaRPr lang="en-GB" altLang="en-US" sz="2800" dirty="0"/>
          </a:p>
          <a:p>
            <a:pPr algn="just"/>
            <a:endParaRPr lang="zh-CN" altLang="en-US" sz="2800" dirty="0"/>
          </a:p>
        </p:txBody>
      </p:sp>
    </p:spTree>
    <p:extLst>
      <p:ext uri="{BB962C8B-B14F-4D97-AF65-F5344CB8AC3E}">
        <p14:creationId xmlns:p14="http://schemas.microsoft.com/office/powerpoint/2010/main" val="2713653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260648"/>
            <a:ext cx="8640960" cy="6364088"/>
          </a:xfrm>
          <a:solidFill>
            <a:srgbClr val="E5FAFF"/>
          </a:solidFill>
          <a:ln w="38100">
            <a:solidFill>
              <a:srgbClr val="00B0F0"/>
            </a:solidFill>
          </a:ln>
        </p:spPr>
        <p:txBody>
          <a:bodyPr>
            <a:normAutofit fontScale="32500" lnSpcReduction="20000"/>
          </a:bodyPr>
          <a:lstStyle/>
          <a:p>
            <a:pPr marL="0" indent="0" eaLnBrk="0" hangingPunct="0">
              <a:buNone/>
            </a:pPr>
            <a:r>
              <a:rPr lang="en-US" sz="4900" b="1" dirty="0"/>
              <a:t>EXAMPLE 9.6</a:t>
            </a:r>
            <a:r>
              <a:rPr lang="en-US" sz="4900" dirty="0"/>
              <a:t> </a:t>
            </a:r>
            <a:r>
              <a:rPr lang="en-US" sz="4900" b="1" dirty="0"/>
              <a:t>Moving Rivers or Desalting the Sea? Costly Remedies for Water Shortages</a:t>
            </a:r>
            <a:endParaRPr lang="en-US" sz="4900" dirty="0"/>
          </a:p>
          <a:p>
            <a:pPr marL="0" indent="0" algn="just" eaLnBrk="0" hangingPunct="0">
              <a:lnSpc>
                <a:spcPct val="120000"/>
              </a:lnSpc>
              <a:spcBef>
                <a:spcPts val="0"/>
              </a:spcBef>
              <a:buNone/>
            </a:pPr>
            <a:r>
              <a:rPr lang="en-US" sz="4900" dirty="0"/>
              <a:t> </a:t>
            </a:r>
          </a:p>
          <a:p>
            <a:pPr marL="0" indent="0" algn="just" eaLnBrk="0" hangingPunct="0">
              <a:lnSpc>
                <a:spcPct val="120000"/>
              </a:lnSpc>
              <a:spcBef>
                <a:spcPts val="0"/>
              </a:spcBef>
              <a:buNone/>
            </a:pPr>
            <a:r>
              <a:rPr lang="en-US" sz="4900" dirty="0"/>
              <a:t>In most of northern China, freshwater is extremely scarce. China has been pursuing immense engineering projects in order to bring new water sources to this desperately dry, yet rapidly growing region. One three-phase project involves the diversion of water from the Yangzi River basin through hundreds of kilometers of canals and pipelines at extraordinary cost ($34 billion so far). The project is only partially complete. The other is a $4.1 billion power and desalination plant in the port city of Tianjin. The Beijing Power and Desalination Plant began operating in 2009. The capacity of the desalination plant will satisfy only a small portion of China’s demand for water.</a:t>
            </a:r>
          </a:p>
          <a:p>
            <a:pPr marL="0" indent="0" algn="just" eaLnBrk="0" hangingPunct="0">
              <a:lnSpc>
                <a:spcPct val="120000"/>
              </a:lnSpc>
              <a:spcBef>
                <a:spcPts val="0"/>
              </a:spcBef>
              <a:buNone/>
            </a:pPr>
            <a:endParaRPr lang="en-US" sz="4900" dirty="0"/>
          </a:p>
          <a:p>
            <a:pPr marL="0" indent="0" algn="just" eaLnBrk="0" hangingPunct="0">
              <a:lnSpc>
                <a:spcPct val="120000"/>
              </a:lnSpc>
              <a:spcBef>
                <a:spcPts val="0"/>
              </a:spcBef>
              <a:buNone/>
            </a:pPr>
            <a:r>
              <a:rPr lang="en-US" sz="4900" dirty="0"/>
              <a:t>As of 2013, water from the plant cost 8 yuan per cubic meter (about $1.30) to produce. Diverted water from the Yangzi is expected to cost about 10 yuan. Both of these are at least 60 percent higher than what households currently pay, though water rates are rising. Even if higher water prices were imposed on consumers, prices would be unlikely to cover the true cost of either source. Desalination is very energy intensive. In China, that energy comes mainly from burning dirty coal. Diverting water is not without external costs either. Diverting water deprives southern China of the water needed to combat drought. Developing scarcity in a crucial resource like water can force some tough choices!</a:t>
            </a:r>
          </a:p>
          <a:p>
            <a:pPr marL="0" indent="0" eaLnBrk="0" hangingPunct="0">
              <a:buNone/>
            </a:pPr>
            <a:endParaRPr lang="en-US" sz="4900" i="1" dirty="0"/>
          </a:p>
          <a:p>
            <a:pPr marL="0" indent="0" eaLnBrk="0" hangingPunct="0">
              <a:buNone/>
            </a:pPr>
            <a:r>
              <a:rPr lang="en-US" sz="3400" i="1" dirty="0"/>
              <a:t>Source: Removing salt from seawater might help slake some of northern China’s thirst, but it comes at a high price. Economist, February 9, 2013.</a:t>
            </a:r>
          </a:p>
          <a:p>
            <a:pPr marL="0" indent="0" eaLnBrk="0" hangingPunct="0">
              <a:buNone/>
            </a:pPr>
            <a:endParaRPr lang="en-US" i="1" dirty="0"/>
          </a:p>
          <a:p>
            <a:pPr marL="0" indent="0" eaLnBrk="0" hangingPunct="0">
              <a:buNone/>
            </a:pPr>
            <a:endParaRPr lang="en-US" i="1" dirty="0"/>
          </a:p>
        </p:txBody>
      </p:sp>
    </p:spTree>
    <p:extLst>
      <p:ext uri="{BB962C8B-B14F-4D97-AF65-F5344CB8AC3E}">
        <p14:creationId xmlns:p14="http://schemas.microsoft.com/office/powerpoint/2010/main" val="2267043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50" y="188640"/>
            <a:ext cx="8318698" cy="831626"/>
          </a:xfrm>
        </p:spPr>
        <p:txBody>
          <a:bodyPr>
            <a:normAutofit/>
          </a:bodyPr>
          <a:lstStyle/>
          <a:p>
            <a:r>
              <a:rPr lang="en-US" altLang="zh-CN" sz="3200" b="1" dirty="0"/>
              <a:t>Remedies and Reforms: Water Prices</a:t>
            </a:r>
            <a:endParaRPr lang="zh-CN" altLang="en-US" sz="3200" dirty="0"/>
          </a:p>
        </p:txBody>
      </p:sp>
      <p:sp>
        <p:nvSpPr>
          <p:cNvPr id="3" name="内容占位符 2"/>
          <p:cNvSpPr>
            <a:spLocks noGrp="1"/>
          </p:cNvSpPr>
          <p:nvPr>
            <p:ph idx="1"/>
          </p:nvPr>
        </p:nvSpPr>
        <p:spPr>
          <a:xfrm>
            <a:off x="0" y="1020266"/>
            <a:ext cx="8604448" cy="2990419"/>
          </a:xfrm>
        </p:spPr>
        <p:txBody>
          <a:bodyPr>
            <a:normAutofit/>
          </a:bodyPr>
          <a:lstStyle/>
          <a:p>
            <a:pPr lvl="1" algn="just">
              <a:lnSpc>
                <a:spcPct val="100000"/>
              </a:lnSpc>
              <a:spcBef>
                <a:spcPts val="0"/>
              </a:spcBef>
              <a:buFont typeface="Arial" pitchFamily="34" charset="0"/>
              <a:buChar char="•"/>
            </a:pPr>
            <a:r>
              <a:rPr lang="en-US" altLang="en-US" sz="2200" b="1" dirty="0"/>
              <a:t>Desalination and Wastewater Recycling</a:t>
            </a:r>
          </a:p>
          <a:p>
            <a:pPr lvl="2" algn="just">
              <a:lnSpc>
                <a:spcPct val="100000"/>
              </a:lnSpc>
              <a:spcBef>
                <a:spcPts val="0"/>
              </a:spcBef>
            </a:pPr>
            <a:r>
              <a:rPr lang="en-GB" altLang="en-US" sz="2200" b="1" dirty="0"/>
              <a:t>Reverse osmosis: pumping seawater at high pressure through permeable membranes</a:t>
            </a:r>
          </a:p>
          <a:p>
            <a:pPr lvl="2" algn="just">
              <a:lnSpc>
                <a:spcPct val="100000"/>
              </a:lnSpc>
              <a:spcBef>
                <a:spcPts val="0"/>
              </a:spcBef>
            </a:pPr>
            <a:endParaRPr lang="en-GB" altLang="en-US" sz="2200" b="1" dirty="0"/>
          </a:p>
          <a:p>
            <a:pPr lvl="2" algn="just">
              <a:lnSpc>
                <a:spcPct val="100000"/>
              </a:lnSpc>
              <a:spcBef>
                <a:spcPts val="0"/>
              </a:spcBef>
            </a:pPr>
            <a:r>
              <a:rPr lang="en-GB" altLang="en-US" sz="2200" b="1" dirty="0"/>
              <a:t>Significantly reduced price of desalinized water due to technological advances in reverse osmosis, </a:t>
            </a:r>
            <a:r>
              <a:rPr lang="en-GB" altLang="en-US" sz="2200" b="1" dirty="0" err="1"/>
              <a:t>nanofiltration</a:t>
            </a:r>
            <a:r>
              <a:rPr lang="en-GB" altLang="en-US" sz="2200" b="1" dirty="0"/>
              <a:t>, and ultrafiltration methods</a:t>
            </a:r>
          </a:p>
          <a:p>
            <a:pPr algn="just"/>
            <a:endParaRPr lang="zh-CN" altLang="en-US" sz="2800" dirty="0"/>
          </a:p>
        </p:txBody>
      </p:sp>
      <p:pic>
        <p:nvPicPr>
          <p:cNvPr id="5" name="Picture 4">
            <a:extLst>
              <a:ext uri="{FF2B5EF4-FFF2-40B4-BE49-F238E27FC236}">
                <a16:creationId xmlns:a16="http://schemas.microsoft.com/office/drawing/2014/main" id="{08638B7C-A337-487F-B5CB-F38918E5BF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717032"/>
            <a:ext cx="7704856" cy="2880320"/>
          </a:xfrm>
          <a:prstGeom prst="rect">
            <a:avLst/>
          </a:prstGeom>
        </p:spPr>
      </p:pic>
    </p:spTree>
    <p:extLst>
      <p:ext uri="{BB962C8B-B14F-4D97-AF65-F5344CB8AC3E}">
        <p14:creationId xmlns:p14="http://schemas.microsoft.com/office/powerpoint/2010/main" val="1161778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74D7C4-1784-4456-91A2-395C05B1CEC8}"/>
              </a:ext>
            </a:extLst>
          </p:cNvPr>
          <p:cNvPicPr>
            <a:picLocks noChangeAspect="1"/>
          </p:cNvPicPr>
          <p:nvPr/>
        </p:nvPicPr>
        <p:blipFill>
          <a:blip r:embed="rId2"/>
          <a:stretch>
            <a:fillRect/>
          </a:stretch>
        </p:blipFill>
        <p:spPr>
          <a:xfrm>
            <a:off x="179512" y="404664"/>
            <a:ext cx="8496944" cy="6192688"/>
          </a:xfrm>
          <a:prstGeom prst="rect">
            <a:avLst/>
          </a:prstGeom>
        </p:spPr>
      </p:pic>
    </p:spTree>
    <p:extLst>
      <p:ext uri="{BB962C8B-B14F-4D97-AF65-F5344CB8AC3E}">
        <p14:creationId xmlns:p14="http://schemas.microsoft.com/office/powerpoint/2010/main" val="734456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365127"/>
            <a:ext cx="8640960" cy="687609"/>
          </a:xfrm>
        </p:spPr>
        <p:txBody>
          <a:bodyPr>
            <a:normAutofit/>
          </a:bodyPr>
          <a:lstStyle/>
          <a:p>
            <a:r>
              <a:rPr lang="en-US" altLang="zh-CN" sz="3200" b="1" dirty="0"/>
              <a:t>Remedies and Reforms: Water Prices</a:t>
            </a:r>
            <a:endParaRPr lang="zh-CN" altLang="en-US" sz="3200" dirty="0"/>
          </a:p>
        </p:txBody>
      </p:sp>
      <p:sp>
        <p:nvSpPr>
          <p:cNvPr id="3" name="内容占位符 2"/>
          <p:cNvSpPr>
            <a:spLocks noGrp="1"/>
          </p:cNvSpPr>
          <p:nvPr>
            <p:ph idx="1"/>
          </p:nvPr>
        </p:nvSpPr>
        <p:spPr>
          <a:xfrm>
            <a:off x="251520" y="1052736"/>
            <a:ext cx="8496944" cy="4351338"/>
          </a:xfrm>
        </p:spPr>
        <p:txBody>
          <a:bodyPr/>
          <a:lstStyle/>
          <a:p>
            <a:pPr algn="just">
              <a:lnSpc>
                <a:spcPct val="100000"/>
              </a:lnSpc>
              <a:spcBef>
                <a:spcPts val="0"/>
              </a:spcBef>
            </a:pPr>
            <a:r>
              <a:rPr lang="en-US" altLang="en-US" sz="2200" b="1" dirty="0"/>
              <a:t>Privatization</a:t>
            </a:r>
          </a:p>
          <a:p>
            <a:pPr algn="just">
              <a:lnSpc>
                <a:spcPct val="100000"/>
              </a:lnSpc>
              <a:spcBef>
                <a:spcPts val="0"/>
              </a:spcBef>
            </a:pPr>
            <a:endParaRPr lang="en-US" altLang="en-US" sz="2200" b="1" dirty="0"/>
          </a:p>
          <a:p>
            <a:pPr lvl="1" algn="just">
              <a:lnSpc>
                <a:spcPct val="100000"/>
              </a:lnSpc>
              <a:spcBef>
                <a:spcPts val="0"/>
              </a:spcBef>
            </a:pPr>
            <a:r>
              <a:rPr lang="en-GB" altLang="en-US" sz="2200" b="1" dirty="0"/>
              <a:t>Privatization of water supplies creates the possibility of monopoly power and excessive rates, but privatization of access rights does not.</a:t>
            </a:r>
          </a:p>
          <a:p>
            <a:pPr lvl="1" algn="just">
              <a:lnSpc>
                <a:spcPct val="100000"/>
              </a:lnSpc>
              <a:spcBef>
                <a:spcPts val="0"/>
              </a:spcBef>
            </a:pPr>
            <a:endParaRPr lang="en-GB" altLang="en-US" sz="2200" b="1" dirty="0"/>
          </a:p>
          <a:p>
            <a:pPr lvl="1" algn="just">
              <a:lnSpc>
                <a:spcPct val="100000"/>
              </a:lnSpc>
              <a:spcBef>
                <a:spcPts val="0"/>
              </a:spcBef>
            </a:pPr>
            <a:r>
              <a:rPr lang="en-US" altLang="en-US" sz="2200" b="1" dirty="0"/>
              <a:t>Privatization of access rights only establishes specific quantified rights to use the publicly supplied water. </a:t>
            </a:r>
          </a:p>
          <a:p>
            <a:endParaRPr lang="zh-CN" altLang="en-US" dirty="0"/>
          </a:p>
        </p:txBody>
      </p:sp>
      <p:pic>
        <p:nvPicPr>
          <p:cNvPr id="5" name="Picture 4">
            <a:extLst>
              <a:ext uri="{FF2B5EF4-FFF2-40B4-BE49-F238E27FC236}">
                <a16:creationId xmlns:a16="http://schemas.microsoft.com/office/drawing/2014/main" id="{2D211444-ADAA-431B-BAC0-7D46E779D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3861048"/>
            <a:ext cx="5184576" cy="2880320"/>
          </a:xfrm>
          <a:prstGeom prst="rect">
            <a:avLst/>
          </a:prstGeom>
        </p:spPr>
      </p:pic>
    </p:spTree>
    <p:extLst>
      <p:ext uri="{BB962C8B-B14F-4D97-AF65-F5344CB8AC3E}">
        <p14:creationId xmlns:p14="http://schemas.microsoft.com/office/powerpoint/2010/main" val="3462657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3B7B06-D2E9-46AB-B1A8-8A1B32C331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524" y="278650"/>
            <a:ext cx="8568952" cy="6102678"/>
          </a:xfrm>
          <a:prstGeom prst="rect">
            <a:avLst/>
          </a:prstGeom>
        </p:spPr>
      </p:pic>
    </p:spTree>
    <p:extLst>
      <p:ext uri="{BB962C8B-B14F-4D97-AF65-F5344CB8AC3E}">
        <p14:creationId xmlns:p14="http://schemas.microsoft.com/office/powerpoint/2010/main" val="2150737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D7B1E7-4340-4749-9E21-1454545BDCF6}"/>
              </a:ext>
            </a:extLst>
          </p:cNvPr>
          <p:cNvPicPr>
            <a:picLocks noChangeAspect="1"/>
          </p:cNvPicPr>
          <p:nvPr/>
        </p:nvPicPr>
        <p:blipFill>
          <a:blip r:embed="rId2"/>
          <a:stretch>
            <a:fillRect/>
          </a:stretch>
        </p:blipFill>
        <p:spPr>
          <a:xfrm>
            <a:off x="431540" y="260648"/>
            <a:ext cx="8244916" cy="6264696"/>
          </a:xfrm>
          <a:prstGeom prst="rect">
            <a:avLst/>
          </a:prstGeom>
        </p:spPr>
      </p:pic>
    </p:spTree>
    <p:extLst>
      <p:ext uri="{BB962C8B-B14F-4D97-AF65-F5344CB8AC3E}">
        <p14:creationId xmlns:p14="http://schemas.microsoft.com/office/powerpoint/2010/main" val="2230305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56642" y="260648"/>
            <a:ext cx="7886700" cy="759618"/>
          </a:xfrm>
        </p:spPr>
        <p:txBody>
          <a:bodyPr>
            <a:normAutofit/>
          </a:bodyPr>
          <a:lstStyle/>
          <a:p>
            <a:r>
              <a:rPr lang="en-US" altLang="en-US" sz="3200" b="1" dirty="0"/>
              <a:t>The Potential for Water Scarcity</a:t>
            </a:r>
            <a:endParaRPr lang="zh-CN" altLang="en-US" sz="3200" b="1" dirty="0"/>
          </a:p>
        </p:txBody>
      </p:sp>
      <p:sp>
        <p:nvSpPr>
          <p:cNvPr id="3" name="内容占位符 2"/>
          <p:cNvSpPr>
            <a:spLocks noGrp="1"/>
          </p:cNvSpPr>
          <p:nvPr>
            <p:ph idx="1"/>
          </p:nvPr>
        </p:nvSpPr>
        <p:spPr>
          <a:xfrm>
            <a:off x="323528" y="1196752"/>
            <a:ext cx="8352928" cy="5239542"/>
          </a:xfrm>
        </p:spPr>
        <p:txBody>
          <a:bodyPr>
            <a:normAutofit lnSpcReduction="10000"/>
          </a:bodyPr>
          <a:lstStyle/>
          <a:p>
            <a:pPr algn="just">
              <a:lnSpc>
                <a:spcPct val="100000"/>
              </a:lnSpc>
              <a:spcBef>
                <a:spcPts val="0"/>
              </a:spcBef>
            </a:pPr>
            <a:r>
              <a:rPr lang="en-US" altLang="en-US" sz="2000" b="1" dirty="0">
                <a:solidFill>
                  <a:srgbClr val="0070C0"/>
                </a:solidFill>
              </a:rPr>
              <a:t>Surface water </a:t>
            </a:r>
            <a:r>
              <a:rPr lang="en-US" altLang="en-US" sz="2000" b="1" dirty="0"/>
              <a:t>is a renewable resource consisting of rivers, lakes, and reservoirs. </a:t>
            </a:r>
          </a:p>
          <a:p>
            <a:pPr algn="just">
              <a:lnSpc>
                <a:spcPct val="100000"/>
              </a:lnSpc>
              <a:spcBef>
                <a:spcPts val="0"/>
              </a:spcBef>
            </a:pPr>
            <a:endParaRPr lang="en-US" altLang="en-US" sz="2000" b="1" dirty="0"/>
          </a:p>
          <a:p>
            <a:pPr algn="just">
              <a:lnSpc>
                <a:spcPct val="100000"/>
              </a:lnSpc>
              <a:spcBef>
                <a:spcPts val="0"/>
              </a:spcBef>
            </a:pPr>
            <a:r>
              <a:rPr lang="en-US" altLang="en-US" sz="2000" b="1" dirty="0">
                <a:solidFill>
                  <a:srgbClr val="0070C0"/>
                </a:solidFill>
              </a:rPr>
              <a:t>Groundwater</a:t>
            </a:r>
            <a:r>
              <a:rPr lang="en-US" altLang="en-US" sz="2000" b="1" dirty="0"/>
              <a:t> is water that collects underground in aquifers. Some aquifers are non-recharging and are thus nonrenewable resources. </a:t>
            </a:r>
          </a:p>
          <a:p>
            <a:pPr algn="just">
              <a:lnSpc>
                <a:spcPct val="100000"/>
              </a:lnSpc>
              <a:spcBef>
                <a:spcPts val="0"/>
              </a:spcBef>
            </a:pPr>
            <a:endParaRPr lang="en-US" altLang="en-US" sz="2000" b="1" dirty="0"/>
          </a:p>
          <a:p>
            <a:pPr algn="just">
              <a:lnSpc>
                <a:spcPct val="100000"/>
              </a:lnSpc>
              <a:spcBef>
                <a:spcPts val="0"/>
              </a:spcBef>
            </a:pPr>
            <a:r>
              <a:rPr lang="en-US" altLang="en-US" sz="2000" b="1" dirty="0"/>
              <a:t>In many parts of the world, excess demand for water is causing great stress, for example, fracking.</a:t>
            </a:r>
          </a:p>
          <a:p>
            <a:pPr algn="just">
              <a:lnSpc>
                <a:spcPct val="100000"/>
              </a:lnSpc>
              <a:spcBef>
                <a:spcPts val="0"/>
              </a:spcBef>
            </a:pPr>
            <a:endParaRPr lang="en-US" altLang="en-US" sz="2000" b="1" dirty="0"/>
          </a:p>
          <a:p>
            <a:pPr algn="just">
              <a:lnSpc>
                <a:spcPct val="100000"/>
              </a:lnSpc>
              <a:spcBef>
                <a:spcPts val="0"/>
              </a:spcBef>
            </a:pPr>
            <a:r>
              <a:rPr lang="en-US" altLang="en-US" sz="2000" b="1" dirty="0"/>
              <a:t>Groundwater levels have also been declining in many areas due to intensive pumping.</a:t>
            </a:r>
          </a:p>
          <a:p>
            <a:pPr algn="just">
              <a:lnSpc>
                <a:spcPct val="100000"/>
              </a:lnSpc>
              <a:spcBef>
                <a:spcPts val="0"/>
              </a:spcBef>
            </a:pPr>
            <a:endParaRPr lang="en-US" altLang="en-US" sz="2000" b="1" dirty="0"/>
          </a:p>
          <a:p>
            <a:pPr algn="just">
              <a:lnSpc>
                <a:spcPct val="100000"/>
              </a:lnSpc>
              <a:spcBef>
                <a:spcPts val="0"/>
              </a:spcBef>
            </a:pPr>
            <a:r>
              <a:rPr lang="en-US" altLang="en-US" sz="2000" b="1" dirty="0"/>
              <a:t>Water quality is also a growing problem. Excessive withdrawal from aquifers is a major cause of land subsidence.</a:t>
            </a:r>
          </a:p>
          <a:p>
            <a:pPr algn="just">
              <a:lnSpc>
                <a:spcPct val="100000"/>
              </a:lnSpc>
              <a:spcBef>
                <a:spcPts val="0"/>
              </a:spcBef>
            </a:pPr>
            <a:endParaRPr lang="en-US" altLang="en-US" sz="2000" b="1" dirty="0"/>
          </a:p>
          <a:p>
            <a:pPr algn="just">
              <a:lnSpc>
                <a:spcPct val="100000"/>
              </a:lnSpc>
              <a:spcBef>
                <a:spcPts val="0"/>
              </a:spcBef>
            </a:pPr>
            <a:r>
              <a:rPr lang="en-US" altLang="en-US" sz="2000" b="1" dirty="0"/>
              <a:t>Also a question of allocation. </a:t>
            </a:r>
          </a:p>
          <a:p>
            <a:endParaRPr lang="zh-CN" altLang="en-US" dirty="0"/>
          </a:p>
        </p:txBody>
      </p:sp>
    </p:spTree>
    <p:extLst>
      <p:ext uri="{BB962C8B-B14F-4D97-AF65-F5344CB8AC3E}">
        <p14:creationId xmlns:p14="http://schemas.microsoft.com/office/powerpoint/2010/main" val="326096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88FE29-00C7-40EA-943D-F91C19E82FD5}"/>
              </a:ext>
            </a:extLst>
          </p:cNvPr>
          <p:cNvSpPr txBox="1"/>
          <p:nvPr/>
        </p:nvSpPr>
        <p:spPr>
          <a:xfrm>
            <a:off x="755576" y="6274186"/>
            <a:ext cx="7992888" cy="646331"/>
          </a:xfrm>
          <a:prstGeom prst="rect">
            <a:avLst/>
          </a:prstGeom>
          <a:noFill/>
        </p:spPr>
        <p:txBody>
          <a:bodyPr wrap="square">
            <a:spAutoFit/>
          </a:bodyPr>
          <a:lstStyle/>
          <a:p>
            <a:r>
              <a:rPr lang="en-US" dirty="0">
                <a:hlinkClick r:id="rId2"/>
              </a:rPr>
              <a:t>https://www.chicagotribune.com/la-fg-global-world-water-story.html</a:t>
            </a:r>
            <a:endParaRPr lang="en-US" dirty="0"/>
          </a:p>
          <a:p>
            <a:endParaRPr lang="en-US" dirty="0"/>
          </a:p>
        </p:txBody>
      </p:sp>
      <p:pic>
        <p:nvPicPr>
          <p:cNvPr id="3" name="Picture 2">
            <a:extLst>
              <a:ext uri="{FF2B5EF4-FFF2-40B4-BE49-F238E27FC236}">
                <a16:creationId xmlns:a16="http://schemas.microsoft.com/office/drawing/2014/main" id="{CF70C738-9EFB-47A3-A39F-8A80F1E8D7C8}"/>
              </a:ext>
            </a:extLst>
          </p:cNvPr>
          <p:cNvPicPr>
            <a:picLocks noChangeAspect="1"/>
          </p:cNvPicPr>
          <p:nvPr/>
        </p:nvPicPr>
        <p:blipFill>
          <a:blip r:embed="rId3"/>
          <a:stretch>
            <a:fillRect/>
          </a:stretch>
        </p:blipFill>
        <p:spPr>
          <a:xfrm>
            <a:off x="179512" y="246702"/>
            <a:ext cx="8496944" cy="6364595"/>
          </a:xfrm>
          <a:prstGeom prst="rect">
            <a:avLst/>
          </a:prstGeom>
        </p:spPr>
      </p:pic>
    </p:spTree>
    <p:extLst>
      <p:ext uri="{BB962C8B-B14F-4D97-AF65-F5344CB8AC3E}">
        <p14:creationId xmlns:p14="http://schemas.microsoft.com/office/powerpoint/2010/main" val="1971252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B5E47D-B366-4A92-AD91-ACA088FBE4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16632"/>
            <a:ext cx="8279086" cy="6336704"/>
          </a:xfrm>
          <a:prstGeom prst="rect">
            <a:avLst/>
          </a:prstGeom>
        </p:spPr>
      </p:pic>
    </p:spTree>
    <p:extLst>
      <p:ext uri="{BB962C8B-B14F-4D97-AF65-F5344CB8AC3E}">
        <p14:creationId xmlns:p14="http://schemas.microsoft.com/office/powerpoint/2010/main" val="951220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E86154-7901-4DD6-9EC5-DC3CAB54C1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620688"/>
            <a:ext cx="8208912" cy="5832648"/>
          </a:xfrm>
          <a:prstGeom prst="rect">
            <a:avLst/>
          </a:prstGeom>
        </p:spPr>
      </p:pic>
    </p:spTree>
    <p:extLst>
      <p:ext uri="{BB962C8B-B14F-4D97-AF65-F5344CB8AC3E}">
        <p14:creationId xmlns:p14="http://schemas.microsoft.com/office/powerpoint/2010/main" val="4158659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3D481B-845A-4D86-8374-EA84A2157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719" y="260648"/>
            <a:ext cx="8498561" cy="6120680"/>
          </a:xfrm>
          <a:prstGeom prst="rect">
            <a:avLst/>
          </a:prstGeom>
        </p:spPr>
      </p:pic>
    </p:spTree>
    <p:extLst>
      <p:ext uri="{BB962C8B-B14F-4D97-AF65-F5344CB8AC3E}">
        <p14:creationId xmlns:p14="http://schemas.microsoft.com/office/powerpoint/2010/main" val="2596400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CCA6AA-AA62-4087-8816-2959B4E2B32C}"/>
              </a:ext>
            </a:extLst>
          </p:cNvPr>
          <p:cNvPicPr>
            <a:picLocks noChangeAspect="1"/>
          </p:cNvPicPr>
          <p:nvPr/>
        </p:nvPicPr>
        <p:blipFill>
          <a:blip r:embed="rId2"/>
          <a:stretch>
            <a:fillRect/>
          </a:stretch>
        </p:blipFill>
        <p:spPr>
          <a:xfrm>
            <a:off x="215516" y="116632"/>
            <a:ext cx="8712968" cy="6336704"/>
          </a:xfrm>
          <a:prstGeom prst="rect">
            <a:avLst/>
          </a:prstGeom>
        </p:spPr>
      </p:pic>
    </p:spTree>
    <p:extLst>
      <p:ext uri="{BB962C8B-B14F-4D97-AF65-F5344CB8AC3E}">
        <p14:creationId xmlns:p14="http://schemas.microsoft.com/office/powerpoint/2010/main" val="2423350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17392"/>
            <a:ext cx="7886700" cy="543594"/>
          </a:xfrm>
        </p:spPr>
        <p:txBody>
          <a:bodyPr>
            <a:normAutofit/>
          </a:bodyPr>
          <a:lstStyle/>
          <a:p>
            <a:r>
              <a:rPr lang="en-US" altLang="en-US" sz="3200" dirty="0"/>
              <a:t>The Hydrologic Cycle</a:t>
            </a:r>
            <a:endParaRPr lang="zh-CN" altLang="en-US" sz="3200" dirty="0"/>
          </a:p>
        </p:txBody>
      </p:sp>
      <p:pic>
        <p:nvPicPr>
          <p:cNvPr id="1026" name="Picture 2" descr="K:\Manuscript for reviewer\Manuscript\Figures\Figure 9.1.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760986"/>
            <a:ext cx="8856984" cy="5548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058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1143000"/>
          </a:xfrm>
        </p:spPr>
        <p:txBody>
          <a:bodyPr>
            <a:noAutofit/>
          </a:bodyPr>
          <a:lstStyle/>
          <a:p>
            <a:r>
              <a:rPr lang="en-US" altLang="zh-CN" sz="3200" dirty="0"/>
              <a:t>Degree to Which Aquifers Important for farming are Under Stress</a:t>
            </a:r>
            <a:endParaRPr lang="zh-CN" altLang="en-US" sz="3200" dirty="0"/>
          </a:p>
        </p:txBody>
      </p:sp>
      <p:pic>
        <p:nvPicPr>
          <p:cNvPr id="3074" name="Picture 2" descr="K:\Manuscript for reviewer\Manuscript\Figures\Figure 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395" y="1213953"/>
            <a:ext cx="8325405" cy="43513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686D459-D5D6-42DA-8E55-A3307DE45300}"/>
              </a:ext>
            </a:extLst>
          </p:cNvPr>
          <p:cNvSpPr txBox="1"/>
          <p:nvPr/>
        </p:nvSpPr>
        <p:spPr>
          <a:xfrm>
            <a:off x="183881" y="5667274"/>
            <a:ext cx="8928992" cy="923330"/>
          </a:xfrm>
          <a:prstGeom prst="rect">
            <a:avLst/>
          </a:prstGeom>
          <a:noFill/>
        </p:spPr>
        <p:txBody>
          <a:bodyPr wrap="square">
            <a:spAutoFit/>
          </a:bodyPr>
          <a:lstStyle/>
          <a:p>
            <a:r>
              <a:rPr lang="en-US" b="1" dirty="0"/>
              <a:t>Groundwater stress</a:t>
            </a:r>
            <a:r>
              <a:rPr lang="en-US" dirty="0"/>
              <a:t> measures the ratio of </a:t>
            </a:r>
            <a:r>
              <a:rPr lang="en-US" b="1" dirty="0"/>
              <a:t>groundwater</a:t>
            </a:r>
            <a:r>
              <a:rPr lang="en-US" dirty="0"/>
              <a:t> withdrawal relative to its recharge rate over a given </a:t>
            </a:r>
            <a:r>
              <a:rPr lang="en-US" b="1" dirty="0"/>
              <a:t>aquifer</a:t>
            </a:r>
            <a:r>
              <a:rPr lang="en-US" dirty="0"/>
              <a:t>. Values above one indicate where unsustainable </a:t>
            </a:r>
            <a:r>
              <a:rPr lang="en-US" b="1" dirty="0"/>
              <a:t>groundwater</a:t>
            </a:r>
            <a:r>
              <a:rPr lang="en-US" dirty="0"/>
              <a:t> consumption could affect </a:t>
            </a:r>
            <a:r>
              <a:rPr lang="en-US" b="1" dirty="0"/>
              <a:t>groundwater</a:t>
            </a:r>
            <a:r>
              <a:rPr lang="en-US" dirty="0"/>
              <a:t> availability and </a:t>
            </a:r>
            <a:r>
              <a:rPr lang="en-US" b="1" dirty="0"/>
              <a:t>groundwater</a:t>
            </a:r>
            <a:r>
              <a:rPr lang="en-US" dirty="0"/>
              <a:t>-dependent ecosystems</a:t>
            </a:r>
          </a:p>
        </p:txBody>
      </p:sp>
    </p:spTree>
    <p:extLst>
      <p:ext uri="{BB962C8B-B14F-4D97-AF65-F5344CB8AC3E}">
        <p14:creationId xmlns:p14="http://schemas.microsoft.com/office/powerpoint/2010/main" val="3571223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60648"/>
            <a:ext cx="7886700" cy="903634"/>
          </a:xfrm>
        </p:spPr>
        <p:txBody>
          <a:bodyPr>
            <a:normAutofit/>
          </a:bodyPr>
          <a:lstStyle/>
          <a:p>
            <a:r>
              <a:rPr lang="en-US" altLang="en-US" sz="2800" b="1" dirty="0"/>
              <a:t>The Efficient Allocation of Scarce Water</a:t>
            </a:r>
            <a:endParaRPr lang="zh-CN" altLang="en-US" sz="2800" b="1" dirty="0"/>
          </a:p>
        </p:txBody>
      </p:sp>
      <p:sp>
        <p:nvSpPr>
          <p:cNvPr id="3" name="内容占位符 2"/>
          <p:cNvSpPr>
            <a:spLocks noGrp="1"/>
          </p:cNvSpPr>
          <p:nvPr>
            <p:ph idx="1"/>
          </p:nvPr>
        </p:nvSpPr>
        <p:spPr>
          <a:xfrm>
            <a:off x="376622" y="1365898"/>
            <a:ext cx="8587866" cy="5112568"/>
          </a:xfrm>
        </p:spPr>
        <p:txBody>
          <a:bodyPr>
            <a:normAutofit lnSpcReduction="10000"/>
          </a:bodyPr>
          <a:lstStyle/>
          <a:p>
            <a:pPr marL="0" indent="0" algn="just">
              <a:lnSpc>
                <a:spcPct val="100000"/>
              </a:lnSpc>
              <a:spcBef>
                <a:spcPts val="0"/>
              </a:spcBef>
              <a:buNone/>
            </a:pPr>
            <a:r>
              <a:rPr lang="en-US" altLang="en-US" sz="2200" b="1" dirty="0"/>
              <a:t>Surface Water</a:t>
            </a:r>
          </a:p>
          <a:p>
            <a:pPr marL="0" indent="0" algn="just">
              <a:lnSpc>
                <a:spcPct val="100000"/>
              </a:lnSpc>
              <a:spcBef>
                <a:spcPts val="0"/>
              </a:spcBef>
              <a:buNone/>
            </a:pPr>
            <a:endParaRPr lang="en-US" altLang="en-US" sz="2200" b="1" dirty="0"/>
          </a:p>
          <a:p>
            <a:pPr algn="just">
              <a:lnSpc>
                <a:spcPct val="100000"/>
              </a:lnSpc>
              <a:spcBef>
                <a:spcPts val="0"/>
              </a:spcBef>
            </a:pPr>
            <a:r>
              <a:rPr lang="en-US" altLang="en-US" sz="2200" b="1" dirty="0"/>
              <a:t>An efficient allocation of surface water must (1) strike a balance among a host of competing users and (2) supply an acceptable means of handling the year-to-year variability in water flow.</a:t>
            </a:r>
          </a:p>
          <a:p>
            <a:pPr algn="just">
              <a:lnSpc>
                <a:spcPct val="100000"/>
              </a:lnSpc>
              <a:spcBef>
                <a:spcPts val="0"/>
              </a:spcBef>
            </a:pPr>
            <a:endParaRPr lang="en-US" altLang="en-US" sz="2200" b="1" dirty="0"/>
          </a:p>
          <a:p>
            <a:pPr algn="just">
              <a:lnSpc>
                <a:spcPct val="100000"/>
              </a:lnSpc>
              <a:spcBef>
                <a:spcPts val="0"/>
              </a:spcBef>
            </a:pPr>
            <a:r>
              <a:rPr lang="en-US" altLang="en-US" sz="2200" b="1" dirty="0"/>
              <a:t>Efficiency in the presence of competing uses implies that the marginal net benefit should be equalized across all users.</a:t>
            </a:r>
          </a:p>
          <a:p>
            <a:pPr algn="just">
              <a:lnSpc>
                <a:spcPct val="100000"/>
              </a:lnSpc>
              <a:spcBef>
                <a:spcPts val="0"/>
              </a:spcBef>
            </a:pPr>
            <a:endParaRPr lang="en-US" altLang="en-US" sz="2200" b="1" dirty="0"/>
          </a:p>
          <a:p>
            <a:pPr algn="just">
              <a:lnSpc>
                <a:spcPct val="100000"/>
              </a:lnSpc>
              <a:spcBef>
                <a:spcPts val="0"/>
              </a:spcBef>
            </a:pPr>
            <a:r>
              <a:rPr lang="en-US" altLang="en-US" sz="2200" b="1" dirty="0"/>
              <a:t>If water were not scarce, scarcity rents would be zero. </a:t>
            </a:r>
          </a:p>
          <a:p>
            <a:pPr algn="just">
              <a:lnSpc>
                <a:spcPct val="100000"/>
              </a:lnSpc>
              <a:spcBef>
                <a:spcPts val="0"/>
              </a:spcBef>
            </a:pPr>
            <a:endParaRPr lang="en-US" altLang="en-US" sz="2200" b="1" dirty="0"/>
          </a:p>
          <a:p>
            <a:pPr algn="just">
              <a:lnSpc>
                <a:spcPct val="100000"/>
              </a:lnSpc>
              <a:spcBef>
                <a:spcPts val="0"/>
              </a:spcBef>
            </a:pPr>
            <a:r>
              <a:rPr lang="en-US" altLang="en-US" sz="2200" b="1" dirty="0"/>
              <a:t>Water is also a highly variable resource in terms of the timing of flows. Thus, a system must be able to deal with </a:t>
            </a:r>
            <a:r>
              <a:rPr lang="en-US" altLang="en-US" sz="2200" b="1" dirty="0" err="1"/>
              <a:t>interannual</a:t>
            </a:r>
            <a:r>
              <a:rPr lang="en-US" altLang="en-US" sz="2200" b="1" dirty="0"/>
              <a:t> variation in flows.</a:t>
            </a:r>
          </a:p>
        </p:txBody>
      </p:sp>
    </p:spTree>
    <p:extLst>
      <p:ext uri="{BB962C8B-B14F-4D97-AF65-F5344CB8AC3E}">
        <p14:creationId xmlns:p14="http://schemas.microsoft.com/office/powerpoint/2010/main" val="248380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D261A4-2BB0-426B-912C-8BB02EB124B6}"/>
              </a:ext>
            </a:extLst>
          </p:cNvPr>
          <p:cNvPicPr>
            <a:picLocks noChangeAspect="1"/>
          </p:cNvPicPr>
          <p:nvPr/>
        </p:nvPicPr>
        <p:blipFill>
          <a:blip r:embed="rId2"/>
          <a:stretch>
            <a:fillRect/>
          </a:stretch>
        </p:blipFill>
        <p:spPr>
          <a:xfrm>
            <a:off x="611560" y="685228"/>
            <a:ext cx="8064896" cy="3679876"/>
          </a:xfrm>
          <a:prstGeom prst="rect">
            <a:avLst/>
          </a:prstGeom>
        </p:spPr>
      </p:pic>
      <p:sp>
        <p:nvSpPr>
          <p:cNvPr id="4" name="TextBox 3">
            <a:extLst>
              <a:ext uri="{FF2B5EF4-FFF2-40B4-BE49-F238E27FC236}">
                <a16:creationId xmlns:a16="http://schemas.microsoft.com/office/drawing/2014/main" id="{0921FC24-2238-4DF5-912D-2D7798B4F7B8}"/>
              </a:ext>
            </a:extLst>
          </p:cNvPr>
          <p:cNvSpPr txBox="1"/>
          <p:nvPr/>
        </p:nvSpPr>
        <p:spPr>
          <a:xfrm>
            <a:off x="593840" y="162008"/>
            <a:ext cx="8064896" cy="523220"/>
          </a:xfrm>
          <a:prstGeom prst="rect">
            <a:avLst/>
          </a:prstGeom>
          <a:noFill/>
        </p:spPr>
        <p:txBody>
          <a:bodyPr wrap="square">
            <a:spAutoFit/>
          </a:bodyPr>
          <a:lstStyle/>
          <a:p>
            <a:r>
              <a:rPr lang="en-US" sz="2800" b="1" dirty="0">
                <a:solidFill>
                  <a:srgbClr val="3399FF"/>
                </a:solidFill>
                <a:latin typeface="Bookman Old Style" panose="02050604050505020204" pitchFamily="18" charset="0"/>
                <a:ea typeface="+mj-ea"/>
                <a:cs typeface="+mj-cs"/>
              </a:rPr>
              <a:t>The Efficient Allocation of Scarce Water</a:t>
            </a:r>
          </a:p>
        </p:txBody>
      </p:sp>
      <p:sp>
        <p:nvSpPr>
          <p:cNvPr id="6" name="TextBox 5">
            <a:extLst>
              <a:ext uri="{FF2B5EF4-FFF2-40B4-BE49-F238E27FC236}">
                <a16:creationId xmlns:a16="http://schemas.microsoft.com/office/drawing/2014/main" id="{B9EFE5EF-536D-42AA-8C1E-27F65BFBF9EE}"/>
              </a:ext>
            </a:extLst>
          </p:cNvPr>
          <p:cNvSpPr txBox="1"/>
          <p:nvPr/>
        </p:nvSpPr>
        <p:spPr>
          <a:xfrm>
            <a:off x="251520" y="4364012"/>
            <a:ext cx="8640960" cy="2308324"/>
          </a:xfrm>
          <a:prstGeom prst="rect">
            <a:avLst/>
          </a:prstGeom>
          <a:noFill/>
        </p:spPr>
        <p:txBody>
          <a:bodyPr wrap="square">
            <a:spAutoFit/>
          </a:bodyPr>
          <a:lstStyle/>
          <a:p>
            <a:pPr algn="just"/>
            <a:r>
              <a:rPr lang="en-US" b="1" dirty="0">
                <a:latin typeface="Bookman Old Style" panose="02050604050505020204" pitchFamily="18" charset="0"/>
              </a:rPr>
              <a:t>Consider a water supply represented by S</a:t>
            </a:r>
            <a:r>
              <a:rPr lang="en-US" b="1" baseline="-25000" dirty="0">
                <a:latin typeface="Bookman Old Style" panose="02050604050505020204" pitchFamily="18" charset="0"/>
              </a:rPr>
              <a:t>T</a:t>
            </a:r>
            <a:r>
              <a:rPr lang="en-US" b="1" dirty="0">
                <a:latin typeface="Bookman Old Style" panose="02050604050505020204" pitchFamily="18" charset="0"/>
              </a:rPr>
              <a:t>, where the amount of water available is Q</a:t>
            </a:r>
            <a:r>
              <a:rPr lang="en-US" b="1" baseline="-25000" dirty="0">
                <a:latin typeface="Bookman Old Style" panose="02050604050505020204" pitchFamily="18" charset="0"/>
              </a:rPr>
              <a:t>T</a:t>
            </a:r>
            <a:r>
              <a:rPr lang="en-US" b="1" dirty="0">
                <a:latin typeface="Bookman Old Style" panose="02050604050505020204" pitchFamily="18" charset="0"/>
              </a:rPr>
              <a:t>. Suppose there are two different users represented by marginal net benefit curve A and marginal net benefit curve B. In </a:t>
            </a:r>
            <a:r>
              <a:rPr lang="en-US" b="1">
                <a:latin typeface="Bookman Old Style" panose="02050604050505020204" pitchFamily="18" charset="0"/>
              </a:rPr>
              <a:t>this figure, A </a:t>
            </a:r>
            <a:r>
              <a:rPr lang="en-US" b="1" dirty="0">
                <a:latin typeface="Bookman Old Style" panose="02050604050505020204" pitchFamily="18" charset="0"/>
              </a:rPr>
              <a:t>has higher demand (higher willingness to pay). The total (aggregate) marginal net benefit is the horizontal sum of the two demand curves. </a:t>
            </a:r>
          </a:p>
          <a:p>
            <a:pPr algn="just"/>
            <a:r>
              <a:rPr lang="en-US" b="1" dirty="0">
                <a:solidFill>
                  <a:srgbClr val="FF0000"/>
                </a:solidFill>
                <a:latin typeface="Bookman Old Style" panose="02050604050505020204" pitchFamily="18" charset="0"/>
              </a:rPr>
              <a:t>What is the efficient allocation of water across these two users with different marginal values for water?</a:t>
            </a:r>
          </a:p>
        </p:txBody>
      </p:sp>
    </p:spTree>
    <p:extLst>
      <p:ext uri="{BB962C8B-B14F-4D97-AF65-F5344CB8AC3E}">
        <p14:creationId xmlns:p14="http://schemas.microsoft.com/office/powerpoint/2010/main" val="1686624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D261A4-2BB0-426B-912C-8BB02EB124B6}"/>
              </a:ext>
            </a:extLst>
          </p:cNvPr>
          <p:cNvPicPr>
            <a:picLocks noChangeAspect="1"/>
          </p:cNvPicPr>
          <p:nvPr/>
        </p:nvPicPr>
        <p:blipFill>
          <a:blip r:embed="rId2"/>
          <a:stretch>
            <a:fillRect/>
          </a:stretch>
        </p:blipFill>
        <p:spPr>
          <a:xfrm>
            <a:off x="611560" y="685228"/>
            <a:ext cx="8064896" cy="3679876"/>
          </a:xfrm>
          <a:prstGeom prst="rect">
            <a:avLst/>
          </a:prstGeom>
        </p:spPr>
      </p:pic>
      <p:sp>
        <p:nvSpPr>
          <p:cNvPr id="4" name="TextBox 3">
            <a:extLst>
              <a:ext uri="{FF2B5EF4-FFF2-40B4-BE49-F238E27FC236}">
                <a16:creationId xmlns:a16="http://schemas.microsoft.com/office/drawing/2014/main" id="{0921FC24-2238-4DF5-912D-2D7798B4F7B8}"/>
              </a:ext>
            </a:extLst>
          </p:cNvPr>
          <p:cNvSpPr txBox="1"/>
          <p:nvPr/>
        </p:nvSpPr>
        <p:spPr>
          <a:xfrm>
            <a:off x="593840" y="162008"/>
            <a:ext cx="8064896" cy="523220"/>
          </a:xfrm>
          <a:prstGeom prst="rect">
            <a:avLst/>
          </a:prstGeom>
          <a:noFill/>
        </p:spPr>
        <p:txBody>
          <a:bodyPr wrap="square">
            <a:spAutoFit/>
          </a:bodyPr>
          <a:lstStyle/>
          <a:p>
            <a:r>
              <a:rPr lang="en-US" sz="2800" b="1" dirty="0">
                <a:solidFill>
                  <a:srgbClr val="3399FF"/>
                </a:solidFill>
                <a:latin typeface="Bookman Old Style" panose="02050604050505020204" pitchFamily="18" charset="0"/>
                <a:ea typeface="+mj-ea"/>
                <a:cs typeface="+mj-cs"/>
              </a:rPr>
              <a:t>The Efficient Allocation of Scarce Water</a:t>
            </a:r>
          </a:p>
        </p:txBody>
      </p:sp>
      <p:sp>
        <p:nvSpPr>
          <p:cNvPr id="6" name="TextBox 5">
            <a:extLst>
              <a:ext uri="{FF2B5EF4-FFF2-40B4-BE49-F238E27FC236}">
                <a16:creationId xmlns:a16="http://schemas.microsoft.com/office/drawing/2014/main" id="{B9EFE5EF-536D-42AA-8C1E-27F65BFBF9EE}"/>
              </a:ext>
            </a:extLst>
          </p:cNvPr>
          <p:cNvSpPr txBox="1"/>
          <p:nvPr/>
        </p:nvSpPr>
        <p:spPr>
          <a:xfrm>
            <a:off x="251520" y="4364012"/>
            <a:ext cx="8640960" cy="2031325"/>
          </a:xfrm>
          <a:prstGeom prst="rect">
            <a:avLst/>
          </a:prstGeom>
          <a:noFill/>
        </p:spPr>
        <p:txBody>
          <a:bodyPr wrap="square">
            <a:spAutoFit/>
          </a:bodyPr>
          <a:lstStyle/>
          <a:p>
            <a:pPr algn="just"/>
            <a:r>
              <a:rPr lang="en-US" b="1" dirty="0">
                <a:latin typeface="Bookman Old Style" panose="02050604050505020204" pitchFamily="18" charset="0"/>
              </a:rPr>
              <a:t>Suppose instead, however, that the state or water authority decides, for equity or political reasons, to simply divide the available water equally between the two users, giving each an amount Q</a:t>
            </a:r>
            <a:r>
              <a:rPr lang="en-US" b="1" baseline="-25000" dirty="0">
                <a:latin typeface="Bookman Old Style" panose="02050604050505020204" pitchFamily="18" charset="0"/>
              </a:rPr>
              <a:t>A</a:t>
            </a:r>
            <a:r>
              <a:rPr lang="en-US" b="1" dirty="0">
                <a:latin typeface="Bookman Old Style" panose="02050604050505020204" pitchFamily="18" charset="0"/>
              </a:rPr>
              <a:t> = Q</a:t>
            </a:r>
            <a:r>
              <a:rPr lang="en-US" b="1" baseline="-25000" dirty="0">
                <a:latin typeface="Bookman Old Style" panose="02050604050505020204" pitchFamily="18" charset="0"/>
              </a:rPr>
              <a:t>B</a:t>
            </a:r>
            <a:r>
              <a:rPr lang="en-US" b="1" dirty="0">
                <a:latin typeface="Bookman Old Style" panose="02050604050505020204" pitchFamily="18" charset="0"/>
              </a:rPr>
              <a:t> = ½ Q</a:t>
            </a:r>
            <a:r>
              <a:rPr lang="en-US" b="1" baseline="-25000" dirty="0">
                <a:latin typeface="Bookman Old Style" panose="02050604050505020204" pitchFamily="18" charset="0"/>
              </a:rPr>
              <a:t>T</a:t>
            </a:r>
            <a:r>
              <a:rPr lang="en-US" b="1" dirty="0">
                <a:latin typeface="Bookman Old Style" panose="02050604050505020204" pitchFamily="18" charset="0"/>
              </a:rPr>
              <a:t>. </a:t>
            </a:r>
            <a:r>
              <a:rPr lang="en-US" b="1" dirty="0">
                <a:solidFill>
                  <a:srgbClr val="FF0000"/>
                </a:solidFill>
                <a:latin typeface="Bookman Old Style" panose="02050604050505020204" pitchFamily="18" charset="0"/>
              </a:rPr>
              <a:t>Is this efficient? </a:t>
            </a:r>
          </a:p>
          <a:p>
            <a:pPr algn="just"/>
            <a:endParaRPr lang="en-US" b="1" dirty="0">
              <a:solidFill>
                <a:srgbClr val="FF0000"/>
              </a:solidFill>
              <a:latin typeface="Bookman Old Style" panose="02050604050505020204" pitchFamily="18" charset="0"/>
            </a:endParaRPr>
          </a:p>
          <a:p>
            <a:pPr algn="just"/>
            <a:r>
              <a:rPr lang="en-US" b="1" dirty="0">
                <a:latin typeface="Bookman Old Style" panose="02050604050505020204" pitchFamily="18" charset="0"/>
              </a:rPr>
              <a:t>Suppose now the total water supply is equal to ½S</a:t>
            </a:r>
            <a:r>
              <a:rPr lang="en-US" b="1" baseline="-25000" dirty="0">
                <a:latin typeface="Bookman Old Style" panose="02050604050505020204" pitchFamily="18" charset="0"/>
              </a:rPr>
              <a:t>T</a:t>
            </a:r>
            <a:r>
              <a:rPr lang="en-US" b="1" dirty="0">
                <a:latin typeface="Bookman Old Style" panose="02050604050505020204" pitchFamily="18" charset="0"/>
              </a:rPr>
              <a:t>. </a:t>
            </a:r>
            <a:r>
              <a:rPr lang="en-US" b="1" dirty="0">
                <a:solidFill>
                  <a:srgbClr val="FF0000"/>
                </a:solidFill>
                <a:latin typeface="Bookman Old Style" panose="02050604050505020204" pitchFamily="18" charset="0"/>
              </a:rPr>
              <a:t>How should the lower water supply be efficiently allocated between the two users? </a:t>
            </a:r>
          </a:p>
        </p:txBody>
      </p:sp>
    </p:spTree>
    <p:extLst>
      <p:ext uri="{BB962C8B-B14F-4D97-AF65-F5344CB8AC3E}">
        <p14:creationId xmlns:p14="http://schemas.microsoft.com/office/powerpoint/2010/main" val="3636182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88640"/>
            <a:ext cx="7886700" cy="1325563"/>
          </a:xfrm>
        </p:spPr>
        <p:txBody>
          <a:bodyPr>
            <a:normAutofit/>
          </a:bodyPr>
          <a:lstStyle/>
          <a:p>
            <a:r>
              <a:rPr lang="en-US" altLang="en-US" sz="2800" b="1" dirty="0"/>
              <a:t>The Efficient Allocation of Scarce Water</a:t>
            </a:r>
            <a:endParaRPr lang="zh-CN" altLang="en-US" sz="2800" b="1" dirty="0"/>
          </a:p>
        </p:txBody>
      </p:sp>
      <p:sp>
        <p:nvSpPr>
          <p:cNvPr id="3" name="内容占位符 2"/>
          <p:cNvSpPr>
            <a:spLocks noGrp="1"/>
          </p:cNvSpPr>
          <p:nvPr>
            <p:ph idx="1"/>
          </p:nvPr>
        </p:nvSpPr>
        <p:spPr>
          <a:xfrm>
            <a:off x="323528" y="1253330"/>
            <a:ext cx="8640960" cy="5200005"/>
          </a:xfrm>
        </p:spPr>
        <p:txBody>
          <a:bodyPr>
            <a:normAutofit/>
          </a:bodyPr>
          <a:lstStyle/>
          <a:p>
            <a:pPr marL="0" indent="0" algn="just">
              <a:lnSpc>
                <a:spcPct val="100000"/>
              </a:lnSpc>
              <a:spcBef>
                <a:spcPts val="0"/>
              </a:spcBef>
              <a:buNone/>
            </a:pPr>
            <a:r>
              <a:rPr lang="en-US" altLang="en-US" sz="2200" b="1" dirty="0"/>
              <a:t>Groundwater</a:t>
            </a:r>
          </a:p>
          <a:p>
            <a:pPr marL="0" indent="0" algn="just">
              <a:lnSpc>
                <a:spcPct val="100000"/>
              </a:lnSpc>
              <a:spcBef>
                <a:spcPts val="0"/>
              </a:spcBef>
              <a:buNone/>
            </a:pPr>
            <a:endParaRPr lang="en-US" altLang="en-US" sz="2200" b="1" dirty="0"/>
          </a:p>
          <a:p>
            <a:pPr algn="just">
              <a:lnSpc>
                <a:spcPct val="100000"/>
              </a:lnSpc>
              <a:spcBef>
                <a:spcPts val="0"/>
              </a:spcBef>
            </a:pPr>
            <a:r>
              <a:rPr lang="en-US" altLang="en-US" sz="2200" b="1" dirty="0"/>
              <a:t>For groundwater, there is a marginal user cost reflecting the intertemporal opportunity cost.</a:t>
            </a:r>
          </a:p>
          <a:p>
            <a:pPr algn="just">
              <a:lnSpc>
                <a:spcPct val="100000"/>
              </a:lnSpc>
              <a:spcBef>
                <a:spcPts val="0"/>
              </a:spcBef>
            </a:pPr>
            <a:endParaRPr lang="en-US" altLang="en-US" sz="2200" b="1" dirty="0"/>
          </a:p>
          <a:p>
            <a:pPr algn="just">
              <a:lnSpc>
                <a:spcPct val="100000"/>
              </a:lnSpc>
              <a:spcBef>
                <a:spcPts val="0"/>
              </a:spcBef>
            </a:pPr>
            <a:r>
              <a:rPr lang="en-US" altLang="en-US" sz="2200" b="1" dirty="0"/>
              <a:t>For groundwater sources for which withdrawals exceed recharge, the resource will be mined over time until it is depleted or until the marginal extraction cost reaches a prohibitive level.</a:t>
            </a:r>
          </a:p>
          <a:p>
            <a:pPr algn="just">
              <a:lnSpc>
                <a:spcPct val="100000"/>
              </a:lnSpc>
              <a:spcBef>
                <a:spcPts val="0"/>
              </a:spcBef>
            </a:pPr>
            <a:endParaRPr lang="en-US" altLang="en-US" sz="2200" b="1" dirty="0"/>
          </a:p>
          <a:p>
            <a:pPr algn="just">
              <a:lnSpc>
                <a:spcPct val="100000"/>
              </a:lnSpc>
              <a:spcBef>
                <a:spcPts val="0"/>
              </a:spcBef>
            </a:pPr>
            <a:r>
              <a:rPr lang="en-US" altLang="en-US" sz="2200" b="1" dirty="0"/>
              <a:t>In some regions, groundwater and surface water are not physically separate and management must consider the linkages.</a:t>
            </a:r>
          </a:p>
          <a:p>
            <a:pPr algn="just"/>
            <a:endParaRPr lang="zh-CN" altLang="en-US" dirty="0"/>
          </a:p>
        </p:txBody>
      </p:sp>
    </p:spTree>
    <p:extLst>
      <p:ext uri="{BB962C8B-B14F-4D97-AF65-F5344CB8AC3E}">
        <p14:creationId xmlns:p14="http://schemas.microsoft.com/office/powerpoint/2010/main" val="2331934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32868"/>
            <a:ext cx="7886700" cy="975642"/>
          </a:xfrm>
        </p:spPr>
        <p:txBody>
          <a:bodyPr>
            <a:normAutofit/>
          </a:bodyPr>
          <a:lstStyle/>
          <a:p>
            <a:r>
              <a:rPr lang="en-US" altLang="en-US" sz="3200" b="1" dirty="0"/>
              <a:t>The Current Allocation System</a:t>
            </a:r>
            <a:endParaRPr lang="zh-CN" altLang="en-US" sz="3200" b="1" dirty="0"/>
          </a:p>
        </p:txBody>
      </p:sp>
      <p:sp>
        <p:nvSpPr>
          <p:cNvPr id="3" name="内容占位符 2"/>
          <p:cNvSpPr>
            <a:spLocks noGrp="1"/>
          </p:cNvSpPr>
          <p:nvPr>
            <p:ph idx="1"/>
          </p:nvPr>
        </p:nvSpPr>
        <p:spPr>
          <a:xfrm>
            <a:off x="251520" y="1196752"/>
            <a:ext cx="8640960" cy="4896543"/>
          </a:xfrm>
        </p:spPr>
        <p:txBody>
          <a:bodyPr>
            <a:normAutofit/>
          </a:bodyPr>
          <a:lstStyle/>
          <a:p>
            <a:pPr marL="0" indent="0" algn="just">
              <a:lnSpc>
                <a:spcPct val="100000"/>
              </a:lnSpc>
              <a:spcBef>
                <a:spcPts val="0"/>
              </a:spcBef>
              <a:buNone/>
            </a:pPr>
            <a:r>
              <a:rPr lang="en-US" altLang="en-US" sz="2200" b="1" dirty="0"/>
              <a:t>Riparian and Prior Appropriation Doctrines</a:t>
            </a:r>
          </a:p>
          <a:p>
            <a:pPr marL="0" indent="0" algn="just">
              <a:lnSpc>
                <a:spcPct val="100000"/>
              </a:lnSpc>
              <a:spcBef>
                <a:spcPts val="0"/>
              </a:spcBef>
              <a:buNone/>
            </a:pPr>
            <a:endParaRPr lang="en-US" altLang="en-US" sz="2200" b="1" dirty="0"/>
          </a:p>
          <a:p>
            <a:pPr algn="just">
              <a:lnSpc>
                <a:spcPct val="100000"/>
              </a:lnSpc>
              <a:spcBef>
                <a:spcPts val="0"/>
              </a:spcBef>
            </a:pPr>
            <a:r>
              <a:rPr lang="en-US" altLang="en-US" sz="2200" b="1" dirty="0"/>
              <a:t>Riparian rights allocate the right to use water to the owner of the land adjacent to the water. </a:t>
            </a:r>
          </a:p>
          <a:p>
            <a:pPr algn="just">
              <a:lnSpc>
                <a:spcPct val="100000"/>
              </a:lnSpc>
              <a:spcBef>
                <a:spcPts val="0"/>
              </a:spcBef>
            </a:pPr>
            <a:endParaRPr lang="en-US" altLang="en-US" sz="2200" b="1" dirty="0"/>
          </a:p>
          <a:p>
            <a:pPr algn="just">
              <a:lnSpc>
                <a:spcPct val="100000"/>
              </a:lnSpc>
              <a:spcBef>
                <a:spcPts val="0"/>
              </a:spcBef>
            </a:pPr>
            <a:r>
              <a:rPr lang="en-US" altLang="en-US" sz="2200" b="1" dirty="0"/>
              <a:t>The prior appropriation doctrine allows the transfer of water away from the stream for beneficial use (“use-it-or-lose-it”). </a:t>
            </a:r>
          </a:p>
          <a:p>
            <a:pPr algn="just">
              <a:lnSpc>
                <a:spcPct val="100000"/>
              </a:lnSpc>
              <a:spcBef>
                <a:spcPts val="0"/>
              </a:spcBef>
            </a:pPr>
            <a:endParaRPr lang="en-US" altLang="en-US" sz="2200" b="1" dirty="0"/>
          </a:p>
          <a:p>
            <a:pPr algn="just">
              <a:lnSpc>
                <a:spcPct val="100000"/>
              </a:lnSpc>
              <a:spcBef>
                <a:spcPts val="0"/>
              </a:spcBef>
            </a:pPr>
            <a:r>
              <a:rPr lang="en-US" altLang="en-US" sz="2200" b="1" dirty="0"/>
              <a:t>Water rights are usufructuary rights which are rights to use, not rights to own.</a:t>
            </a:r>
          </a:p>
          <a:p>
            <a:pPr algn="just">
              <a:lnSpc>
                <a:spcPct val="100000"/>
              </a:lnSpc>
              <a:spcBef>
                <a:spcPts val="0"/>
              </a:spcBef>
            </a:pPr>
            <a:endParaRPr lang="en-US" altLang="en-US" sz="2200" b="1" dirty="0"/>
          </a:p>
          <a:p>
            <a:endParaRPr lang="zh-CN" altLang="en-US" dirty="0"/>
          </a:p>
        </p:txBody>
      </p:sp>
    </p:spTree>
    <p:extLst>
      <p:ext uri="{BB962C8B-B14F-4D97-AF65-F5344CB8AC3E}">
        <p14:creationId xmlns:p14="http://schemas.microsoft.com/office/powerpoint/2010/main" val="1002832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1489</TotalTime>
  <Words>1186</Words>
  <Application>Microsoft Office PowerPoint</Application>
  <PresentationFormat>On-screen Show (4:3)</PresentationFormat>
  <Paragraphs>86</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Bookman Old Style</vt:lpstr>
      <vt:lpstr>Calibri</vt:lpstr>
      <vt:lpstr>Office Theme</vt:lpstr>
      <vt:lpstr>Econ 2675 – Environmental Economics  Chapter 9 Lecture - Water: A Confluence of Renewable and Depletable Resources</vt:lpstr>
      <vt:lpstr>The Potential for Water Scarcity</vt:lpstr>
      <vt:lpstr>The Hydrologic Cycle</vt:lpstr>
      <vt:lpstr>Degree to Which Aquifers Important for farming are Under Stress</vt:lpstr>
      <vt:lpstr>The Efficient Allocation of Scarce Water</vt:lpstr>
      <vt:lpstr>PowerPoint Presentation</vt:lpstr>
      <vt:lpstr>PowerPoint Presentation</vt:lpstr>
      <vt:lpstr>The Efficient Allocation of Scarce Water</vt:lpstr>
      <vt:lpstr>The Current Allocation System</vt:lpstr>
      <vt:lpstr>Remedies and Reforms: Water Prices</vt:lpstr>
      <vt:lpstr>PowerPoint Presentation</vt:lpstr>
      <vt:lpstr>Remedies and Reforms: Water Prices</vt:lpstr>
      <vt:lpstr>Remedies and Reforms: Water Prices</vt:lpstr>
      <vt:lpstr>PowerPoint Presentation</vt:lpstr>
      <vt:lpstr>Remedies and Reforms: Water Prices</vt:lpstr>
      <vt:lpstr>PowerPoint Presentation</vt:lpstr>
      <vt:lpstr>Remedies and Reforms: Water Prices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Lecture - Water: A Confluence of Renewable and Depletable Resources</dc:title>
  <dc:creator>xbany</dc:creator>
  <cp:lastModifiedBy>dennis dcmccornac.com</cp:lastModifiedBy>
  <cp:revision>108</cp:revision>
  <dcterms:created xsi:type="dcterms:W3CDTF">2017-12-18T12:36:52Z</dcterms:created>
  <dcterms:modified xsi:type="dcterms:W3CDTF">2024-04-18T11:55:47Z</dcterms:modified>
</cp:coreProperties>
</file>