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381" r:id="rId2"/>
    <p:sldId id="259" r:id="rId3"/>
    <p:sldId id="260" r:id="rId4"/>
    <p:sldId id="261" r:id="rId5"/>
    <p:sldId id="262" r:id="rId6"/>
    <p:sldId id="383" r:id="rId7"/>
    <p:sldId id="382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1" r:id="rId22"/>
    <p:sldId id="282" r:id="rId23"/>
    <p:sldId id="386" r:id="rId24"/>
    <p:sldId id="389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11EF"/>
    <a:srgbClr val="E5FAFF"/>
    <a:srgbClr val="D9F8FF"/>
    <a:srgbClr val="C5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3145" autoAdjust="0"/>
  </p:normalViewPr>
  <p:slideViewPr>
    <p:cSldViewPr>
      <p:cViewPr>
        <p:scale>
          <a:sx n="70" d="100"/>
          <a:sy n="70" d="100"/>
        </p:scale>
        <p:origin x="1838" y="3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7504"/>
    </p:cViewPr>
  </p:sorterViewPr>
  <p:notesViewPr>
    <p:cSldViewPr>
      <p:cViewPr varScale="1">
        <p:scale>
          <a:sx n="44" d="100"/>
          <a:sy n="44" d="100"/>
        </p:scale>
        <p:origin x="2844" y="6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9A9FDE4-903C-4E83-87F2-2ABC4CAF9D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06642" y="179512"/>
            <a:ext cx="6444716" cy="6835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algn="ctr"/>
            <a:r>
              <a:rPr lang="en-US" altLang="en-US" b="1" dirty="0">
                <a:latin typeface="Bookman Old Style" panose="02050604050505020204" pitchFamily="18" charset="0"/>
                <a:ea typeface="ＭＳ Ｐゴシック" pitchFamily="1" charset="-128"/>
              </a:rPr>
              <a:t>Chapter 6 Lecture - Depletable Resource Allocation: The Role of Longer Time Horizons, Substitutes, and Extraction Cost 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9E8DA6-A782-4103-B93C-05B9A64EC431}"/>
              </a:ext>
            </a:extLst>
          </p:cNvPr>
          <p:cNvSpPr txBox="1"/>
          <p:nvPr/>
        </p:nvSpPr>
        <p:spPr>
          <a:xfrm>
            <a:off x="3284984" y="8748464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5BFB9402-7D92-477F-8012-4C7485CB3704}" type="slidenum">
              <a:rPr lang="en-US" b="1" smtClean="0"/>
              <a:t>‹#›</a:t>
            </a:fld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6020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ED1AB4-2A88-4C10-8078-8B7E60F23079}" type="datetimeFigureOut">
              <a:rPr lang="en-US" smtClean="0"/>
              <a:t>4/18/2024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CCB3-5E34-42B3-AEBD-1AAE2FF9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90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8E7FC-7135-44F7-8538-3180C5004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C6E3F-2E16-4253-90EC-E36F837D2A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8F5EF-7279-4CB8-8972-8581984A5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FC4CC-C88E-418E-91FB-279AE4539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BC1DE-049D-4D09-A709-9438AED0E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6F334-BED5-4E20-89D8-BF9A8C514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FF950-9B29-4D7B-8993-449DAE07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100000"/>
              <a:defRPr/>
            </a:lvl1pPr>
            <a:lvl2pPr>
              <a:buSzPct val="100000"/>
              <a:defRPr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8B3236-3ECA-4A0F-BE2A-2960CD17D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5B565-1887-4C66-9581-373E340B7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A815D-9BCF-40F0-8BF4-A5CDD8AF2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40152" y="6277960"/>
            <a:ext cx="2057400" cy="365125"/>
          </a:xfrm>
        </p:spPr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254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65EE2-81C8-4D97-A964-4B2120DC0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0AE664-C52E-44FB-A05D-C5D963F17C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250F03-6E7B-42BA-B2F5-DAC75F858E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1DD7FB-5E77-4E01-B06B-D93F68E313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BF1F77-4633-4280-96BA-87FBF0BFE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E16788-AA6E-4A4F-87A0-1935234A3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24982B-FA36-4D6D-B91D-57BE991BE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B4F9C3-81C1-4AD8-A984-70D067C2A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01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9A9B50-1163-4CE0-BC9E-7D3B6A27F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5FF550-7121-4C90-80FA-23E45628B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6AA0F0-6639-4D2F-A847-25CA6B71C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B67DC-0756-4756-8528-FB7CA75C5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98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88CAE-F91E-41BB-9955-99D67383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7502CC-ED04-4100-BE80-031ED1C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12D74-BBF2-4B92-A778-5A6F7FE8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3376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7000">
              <a:schemeClr val="bg1"/>
            </a:gs>
            <a:gs pos="95000">
              <a:schemeClr val="bg1"/>
            </a:gs>
            <a:gs pos="100000">
              <a:srgbClr val="2B11EF"/>
            </a:gs>
            <a:gs pos="100000">
              <a:srgbClr val="2B11EF"/>
            </a:gs>
            <a:gs pos="99000">
              <a:srgbClr val="2B11EF"/>
            </a:gs>
            <a:gs pos="98000">
              <a:srgbClr val="2B11E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654464-0F5A-401B-AE0B-1350685DB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04315-AED9-4368-ACE2-0F5775E25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F3858B-8BF8-45E3-A5C6-46A75BE685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E01BD-9DA4-49FB-B21A-7F620061A918}" type="datetimeFigureOut">
              <a:rPr lang="zh-CN" altLang="en-US" smtClean="0"/>
              <a:t>2024/4/18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CE31A4-48BC-4E77-881C-5F54D925A0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1A40C-1933-4989-B61E-814086CA9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B44F-9A05-4471-893B-EDC90192FAC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ED4E11-A8BF-4DD1-89DB-AB0576ED941E}"/>
              </a:ext>
            </a:extLst>
          </p:cNvPr>
          <p:cNvSpPr txBox="1"/>
          <p:nvPr userDrawn="1"/>
        </p:nvSpPr>
        <p:spPr>
          <a:xfrm>
            <a:off x="8604447" y="6400414"/>
            <a:ext cx="463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60FDEA8-B4E2-4158-AB7E-EB78FF2E92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35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7" r:id="rId3"/>
    <p:sldLayoutId id="2147483668" r:id="rId4"/>
    <p:sldLayoutId id="2147483669" r:id="rId5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00B050"/>
          </a:solidFill>
          <a:latin typeface="Bookman Old Style" panose="02050604050505020204" pitchFamily="18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okman Old Style" panose="02050604050505020204" pitchFamily="18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836712"/>
            <a:ext cx="8784976" cy="1584176"/>
          </a:xfrm>
        </p:spPr>
        <p:txBody>
          <a:bodyPr>
            <a:normAutofit fontScale="90000"/>
          </a:bodyPr>
          <a:lstStyle/>
          <a:p>
            <a:br>
              <a:rPr lang="en-US" altLang="en-US" sz="3600" dirty="0">
                <a:ea typeface="ＭＳ Ｐゴシック" pitchFamily="1" charset="-128"/>
              </a:rPr>
            </a:br>
            <a:r>
              <a:rPr lang="en-US" altLang="en-US" sz="3100" dirty="0">
                <a:ea typeface="ＭＳ Ｐゴシック" pitchFamily="1" charset="-128"/>
              </a:rPr>
              <a:t>Econ 2675 – Environmental Economics</a:t>
            </a:r>
            <a:br>
              <a:rPr lang="en-US" altLang="en-US" sz="3100" dirty="0">
                <a:ea typeface="ＭＳ Ｐゴシック" pitchFamily="1" charset="-128"/>
              </a:rPr>
            </a:br>
            <a:br>
              <a:rPr lang="en-US" altLang="en-US" sz="3100" dirty="0">
                <a:ea typeface="ＭＳ Ｐゴシック" pitchFamily="1" charset="-128"/>
              </a:rPr>
            </a:br>
            <a:r>
              <a:rPr lang="en-US" altLang="en-US" sz="3100" b="1" dirty="0">
                <a:cs typeface="Calibri" panose="020F0502020204030204" pitchFamily="34" charset="0"/>
              </a:rPr>
              <a:t>Chapter 6 Lecture - </a:t>
            </a:r>
            <a:r>
              <a:rPr lang="en-US" altLang="en-US" sz="3100" dirty="0"/>
              <a:t>Depletable Resource Allocation: The Role of Longer Time Horizons, Substitutes, and Extraction Cost</a:t>
            </a:r>
            <a:endParaRPr lang="zh-CN" altLang="en-US" sz="3100" dirty="0"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AD48CF-5FE9-4F4F-9249-9837F4A63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564904"/>
            <a:ext cx="8424936" cy="411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161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71585"/>
          </a:xfrm>
        </p:spPr>
        <p:txBody>
          <a:bodyPr>
            <a:normAutofit fontScale="90000"/>
          </a:bodyPr>
          <a:lstStyle/>
          <a:p>
            <a:r>
              <a:rPr lang="en-US" altLang="en-US" sz="3200" dirty="0"/>
              <a:t>Efficient </a:t>
            </a:r>
            <a:r>
              <a:rPr lang="en-US" altLang="en-US" sz="3200" dirty="0" err="1"/>
              <a:t>Intertemporal</a:t>
            </a:r>
            <a:r>
              <a:rPr lang="en-US" altLang="en-US" sz="3200" dirty="0"/>
              <a:t>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909440"/>
            <a:ext cx="8640960" cy="165546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1800" b="1" dirty="0"/>
              <a:t>The Two-Period Model Revisited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Dynamic efficiency is the primary criterion when allocating resources over time.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Recall the two-period model from the last chapter. This model can be generalized to longer time periods.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The marginal user cost for each period in an efficient market is the difference between the price and the marginal extraction cost.</a:t>
            </a:r>
            <a:endParaRPr lang="zh-CN" altLang="en-US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864BF1-13A7-4384-BE02-8F3D00E41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237" y="3362080"/>
            <a:ext cx="8154211" cy="31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656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56752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Efficient Intertemporal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268760"/>
            <a:ext cx="8640960" cy="512799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altLang="en-US" sz="2600" b="1" dirty="0"/>
              <a:t>The N-Period Constant-Cost Case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With constant marginal extraction cost, total marginal cost (or the sum of marginal extraction costs and marginal user cost) will rise over time.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The figure on the next slide shows total marginal cost and marginal extraction cost.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The vertical distance between the two equals the marginal user cost. The horizontal axis measures time.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endParaRPr lang="en-US" altLang="en-US" sz="2600" b="1" dirty="0"/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en-US" altLang="en-US" sz="2600" b="1" dirty="0"/>
              <a:t>Rising marginal user cost reflects increasing scarcity and the </a:t>
            </a:r>
            <a:r>
              <a:rPr lang="en-US" altLang="en-US" sz="2600" b="1" dirty="0" err="1"/>
              <a:t>intertemporal</a:t>
            </a:r>
            <a:r>
              <a:rPr lang="en-US" altLang="en-US" sz="2600" b="1" dirty="0"/>
              <a:t> opportunity cost of current consumption on future consumption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055512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553" y="404664"/>
            <a:ext cx="8229600" cy="1143000"/>
          </a:xfrm>
        </p:spPr>
        <p:txBody>
          <a:bodyPr>
            <a:noAutofit/>
          </a:bodyPr>
          <a:lstStyle/>
          <a:p>
            <a:r>
              <a:rPr lang="en-US" altLang="en-US" sz="2600" dirty="0"/>
              <a:t>(a) Constant Marginal Extraction Cost with No Substitute Resource: Quantity Profile.</a:t>
            </a:r>
            <a:br>
              <a:rPr lang="en-US" altLang="en-US" sz="2600" dirty="0"/>
            </a:br>
            <a:r>
              <a:rPr lang="en-US" altLang="en-US" sz="2600" dirty="0"/>
              <a:t>(b) Constant Marginal Extraction Cost with No Substitute Resource: Marginal Cost Profile</a:t>
            </a:r>
            <a:endParaRPr lang="zh-CN" altLang="en-US" sz="2600" dirty="0"/>
          </a:p>
        </p:txBody>
      </p:sp>
      <p:pic>
        <p:nvPicPr>
          <p:cNvPr id="4" name="Picture 7" descr="fig06_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9378"/>
            <a:ext cx="8302625" cy="4383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189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10021"/>
            <a:ext cx="7886700" cy="1058739"/>
          </a:xfrm>
        </p:spPr>
        <p:txBody>
          <a:bodyPr>
            <a:normAutofit/>
          </a:bodyPr>
          <a:lstStyle/>
          <a:p>
            <a:pPr algn="l"/>
            <a:r>
              <a:rPr lang="en-US" altLang="en-US" sz="3200" dirty="0"/>
              <a:t>Efficient Intertemporal Allocations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944" cy="435133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>
                <a:solidFill>
                  <a:srgbClr val="FF0000"/>
                </a:solidFill>
              </a:rPr>
              <a:t>Once again </a:t>
            </a:r>
            <a:r>
              <a:rPr lang="en-US" altLang="en-US" b="1" dirty="0"/>
              <a:t>- The efficient marginal user cost rises steadily to reflect the scarcity and opportunity cost.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As costs rise, quantity extracted falls over time.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Quantity extracted falls to zero at the point where total marginal cost reaches the maximum willingness to pay (or </a:t>
            </a:r>
            <a:r>
              <a:rPr lang="en-US" altLang="en-US" b="1" u="sng" dirty="0"/>
              <a:t>choke price</a:t>
            </a:r>
            <a:r>
              <a:rPr lang="en-US" altLang="en-US" b="1" dirty="0"/>
              <a:t>) for the resource such that demand and supply simultaneously equal zero.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If P = 8 – 0.4q  then you can show if MC = 8, q = 0. 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01022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31626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84784"/>
            <a:ext cx="8280920" cy="439248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b="1" dirty="0"/>
              <a:t>Transition to a Renewable Substitute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An efficient allocation thus implies a smooth transition to exhaustion and/or to a renewable substitute.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The transition point to the renewable substitute is called the switch point.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b="1" dirty="0"/>
              <a:t>At the switch point the total marginal cost of the </a:t>
            </a:r>
            <a:r>
              <a:rPr lang="en-US" altLang="en-US" b="1" dirty="0" err="1"/>
              <a:t>depletable</a:t>
            </a:r>
            <a:r>
              <a:rPr lang="en-US" altLang="en-US" b="1" dirty="0"/>
              <a:t> resource equals the marginal cost of the substitute.</a:t>
            </a:r>
          </a:p>
        </p:txBody>
      </p:sp>
    </p:spTree>
    <p:extLst>
      <p:ext uri="{BB962C8B-B14F-4D97-AF65-F5344CB8AC3E}">
        <p14:creationId xmlns:p14="http://schemas.microsoft.com/office/powerpoint/2010/main" val="1999007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/>
              <a:t>(a) Constant Marginal Extraction Cost with Substitute Resource: Quantity Profile. (b) Constant Marginal Extraction Cost with Substitute Resource: Marginal Cost Profile</a:t>
            </a:r>
            <a:endParaRPr lang="zh-CN" altLang="en-US" sz="2400" dirty="0"/>
          </a:p>
        </p:txBody>
      </p:sp>
      <p:pic>
        <p:nvPicPr>
          <p:cNvPr id="4" name="Picture 7" descr="fig06_0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72816"/>
            <a:ext cx="822960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831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63477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047806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Transition to a Renewable Substitute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transition for two </a:t>
            </a:r>
            <a:r>
              <a:rPr lang="en-US" altLang="en-US" b="1" dirty="0" err="1"/>
              <a:t>depletables</a:t>
            </a:r>
            <a:r>
              <a:rPr lang="en-US" altLang="en-US" b="1" dirty="0"/>
              <a:t> with different marginal costs will also be a smooth one.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rate of increase of total marginal cost slows down after the time of transition because the marginal user cost represents a smaller portion of total marginal cost for the second, higher cost resource.</a:t>
            </a:r>
          </a:p>
        </p:txBody>
      </p:sp>
    </p:spTree>
    <p:extLst>
      <p:ext uri="{BB962C8B-B14F-4D97-AF65-F5344CB8AC3E}">
        <p14:creationId xmlns:p14="http://schemas.microsoft.com/office/powerpoint/2010/main" val="2338195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7" y="69055"/>
            <a:ext cx="8496944" cy="1325563"/>
          </a:xfrm>
        </p:spPr>
        <p:txBody>
          <a:bodyPr>
            <a:noAutofit/>
          </a:bodyPr>
          <a:lstStyle/>
          <a:p>
            <a:r>
              <a:rPr lang="en-US" altLang="en-US" sz="3200" dirty="0"/>
              <a:t>The Transition from One Constant-Cost Depletable Resource to Another</a:t>
            </a:r>
            <a:endParaRPr lang="zh-CN" altLang="en-US" sz="3200" dirty="0"/>
          </a:p>
        </p:txBody>
      </p:sp>
      <p:pic>
        <p:nvPicPr>
          <p:cNvPr id="4" name="Picture 7" descr="fig06_0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24647"/>
            <a:ext cx="7920880" cy="4956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14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543593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Increasing Marginal Extraction Cost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In this case, the marginal user cost declines over time and reaches zero at the transition point.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resource reserve is not exhausted.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The marginal cost of exploration can be expected to rise over time as well.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Successful exploration would cause a smaller and slower decline in consumption while dampening the rise in total marginal cost.</a:t>
            </a:r>
          </a:p>
        </p:txBody>
      </p:sp>
    </p:spTree>
    <p:extLst>
      <p:ext uri="{BB962C8B-B14F-4D97-AF65-F5344CB8AC3E}">
        <p14:creationId xmlns:p14="http://schemas.microsoft.com/office/powerpoint/2010/main" val="6042384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400" dirty="0"/>
              <a:t>(a) Increasing Marginal Extraction Cost with Substitute Resource: Quantity Profile. (b) Increasing Marginal Extraction Cost with Substitute Resource: Marginal Cost Profile</a:t>
            </a:r>
            <a:endParaRPr lang="zh-CN" altLang="en-US" sz="2400" dirty="0"/>
          </a:p>
        </p:txBody>
      </p:sp>
      <p:pic>
        <p:nvPicPr>
          <p:cNvPr id="4" name="Picture 8" descr="07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32"/>
          <a:stretch>
            <a:fillRect/>
          </a:stretch>
        </p:blipFill>
        <p:spPr>
          <a:xfrm>
            <a:off x="395536" y="1916832"/>
            <a:ext cx="8229600" cy="4464496"/>
          </a:xfrm>
          <a:noFill/>
        </p:spPr>
      </p:pic>
    </p:spTree>
    <p:extLst>
      <p:ext uri="{BB962C8B-B14F-4D97-AF65-F5344CB8AC3E}">
        <p14:creationId xmlns:p14="http://schemas.microsoft.com/office/powerpoint/2010/main" val="3839421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7609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3342" y="1268760"/>
            <a:ext cx="8637130" cy="489654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600" b="1" dirty="0"/>
              <a:t>A resource taxonomy is a classification system used to distinguish various categories of resource availability. 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altLang="en-US" sz="2600" b="1" dirty="0"/>
              <a:t>Identified resources: specific bodies of mineral-bearing material whose location, quality, and quantity are known from geological evidence, supported by engineering measurements.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GB" altLang="en-US" sz="26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GB" altLang="en-US" sz="2600" b="1" dirty="0"/>
              <a:t>Measured resources: material for which quantity and quality estimates are within a margin of error of less than 20 </a:t>
            </a:r>
            <a:r>
              <a:rPr lang="en-GB" altLang="en-US" sz="2600" b="1" dirty="0" err="1"/>
              <a:t>percent</a:t>
            </a:r>
            <a:r>
              <a:rPr lang="en-GB" altLang="en-US" sz="2600" b="1" dirty="0"/>
              <a:t>, from geologically well-known sample sites.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366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Efficient </a:t>
            </a:r>
            <a:r>
              <a:rPr lang="en-US" altLang="en-US" sz="3200" b="1" dirty="0" err="1"/>
              <a:t>Intertemporal</a:t>
            </a:r>
            <a:r>
              <a:rPr lang="en-US" altLang="en-US" sz="3200" b="1" dirty="0"/>
              <a:t> Allocations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136904" cy="4351338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Exploration and Technological Progress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n-US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Technological progress would also reduce the cost of extraction. 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Lowering the future marginal cost of extraction would move the transition time further into the future.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Total marginal cost could actually fall with large advances in technology</a:t>
            </a:r>
            <a:r>
              <a:rPr lang="en-US" alt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70848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915824" y="-234044"/>
            <a:ext cx="10975647" cy="1325563"/>
          </a:xfrm>
        </p:spPr>
        <p:txBody>
          <a:bodyPr>
            <a:normAutofit/>
          </a:bodyPr>
          <a:lstStyle/>
          <a:p>
            <a:r>
              <a:rPr lang="en-US" altLang="en-US" sz="2800" dirty="0"/>
              <a:t>Market Allocations of Depletable Resources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692696"/>
            <a:ext cx="8907289" cy="49685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000" b="1" dirty="0"/>
              <a:t>  Appropriate Property Rights Structures</a:t>
            </a: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</a:pPr>
            <a:endParaRPr lang="en-US" altLang="en-US" sz="20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000" b="1" dirty="0"/>
              <a:t>Markets will behave well as long as the property-rights structures governing the resources are exclusive, universal, transferable and enforceable.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000" b="1" dirty="0"/>
              <a:t>A resource governed by a well-defined property rights structure will then have both a use value and an asset value to its owner Environmental Costs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/>
              <a:t>The inclusion of environmental costs would result in higher prices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Which will dampen demand and have supply side effects, which causes the transition point to be sooner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1800" b="1" dirty="0"/>
              <a:t>Which effect dominates depends on the shape of the marginal extraction cost curve. </a:t>
            </a:r>
          </a:p>
          <a:p>
            <a:pPr lvl="2" algn="just">
              <a:lnSpc>
                <a:spcPct val="100000"/>
              </a:lnSpc>
              <a:spcBef>
                <a:spcPts val="0"/>
              </a:spcBef>
            </a:pPr>
            <a:endParaRPr lang="en-US" altLang="en-US" sz="2000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000" b="1" dirty="0"/>
              <a:t>The concept of external environmental costs ties together the fields of environmental and natural resource economics</a:t>
            </a:r>
            <a:r>
              <a:rPr lang="en-US" altLang="en-US" sz="2000" dirty="0"/>
              <a:t>. 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599464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857" y="47667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en-US" altLang="en-US" sz="2000" dirty="0"/>
              <a:t>(a) Increasing Marginal Extraction Cost with Substitute Resource in the Presence of Environmental Costs: Quantity Profile. (b) Increasing Marginal Extraction Cost with Substitute Resource in the Presence of Environmental Costs: Price Profile (Solid Line—without Environmental Costs; Dashed Line—with Environmental Costs)</a:t>
            </a:r>
            <a:endParaRPr lang="zh-CN" altLang="en-US" sz="2000" dirty="0"/>
          </a:p>
        </p:txBody>
      </p:sp>
      <p:pic>
        <p:nvPicPr>
          <p:cNvPr id="4" name="Picture 7" descr="fig06_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32" y="2276872"/>
            <a:ext cx="8400651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94452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0EC60E-77FC-4E0F-A968-49FE32E7F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8568952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39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15EBB5-F0B4-44D8-A3E8-FADA0033F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81964"/>
            <a:ext cx="8640960" cy="6094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7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7"/>
          </a:xfrm>
        </p:spPr>
        <p:txBody>
          <a:bodyPr>
            <a:normAutofit/>
          </a:bodyPr>
          <a:lstStyle/>
          <a:p>
            <a:r>
              <a:rPr lang="en-US" altLang="en-US" sz="3200" dirty="0"/>
              <a:t>A Resource Taxonomy</a:t>
            </a: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-159050" y="985941"/>
            <a:ext cx="9123538" cy="4351338"/>
          </a:xfrm>
        </p:spPr>
        <p:txBody>
          <a:bodyPr>
            <a:normAutofit/>
          </a:bodyPr>
          <a:lstStyle/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Indicated resources: material for which quantity and quality have been estimated partly from sample analyses and partly from reasonable geological projections.</a:t>
            </a:r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lvl="1"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Inferred resources: material in unexplored extensions of demonstrated resources based on geological projections.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9B1EE5-6E0B-48C9-86C6-090D174E66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172557"/>
            <a:ext cx="8496944" cy="232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91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03634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268760"/>
            <a:ext cx="8712968" cy="5112567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Undiscovered resources: unspecified bodies of mineral-bearing material surmised to exist on the basis of broad geological knowledge and theory.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Hypothetical resources: undiscovered materials reasonably expected to exist in a known mining district under known geological conditions.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GB" altLang="en-US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GB" altLang="en-US" b="1" dirty="0"/>
              <a:t>Speculative resources: undiscovered materials that may occur in either known types of deposits in </a:t>
            </a:r>
            <a:r>
              <a:rPr lang="en-GB" altLang="en-US" b="1" dirty="0" err="1"/>
              <a:t>favorable</a:t>
            </a:r>
            <a:r>
              <a:rPr lang="en-GB" altLang="en-US" b="1" dirty="0"/>
              <a:t> geological settings where no discoveries have been made, or in yet unknown types of deposits that remain to be recognized.</a:t>
            </a: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0295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9618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020" y="1268760"/>
            <a:ext cx="8749480" cy="4669979"/>
          </a:xfrm>
        </p:spPr>
        <p:txBody>
          <a:bodyPr>
            <a:normAutofit/>
          </a:bodyPr>
          <a:lstStyle/>
          <a:p>
            <a:pPr marL="3429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b="1" dirty="0"/>
              <a:t>Classifications of </a:t>
            </a:r>
            <a:r>
              <a:rPr lang="en-US" altLang="zh-CN" b="1" dirty="0"/>
              <a:t>the stock of depletable resources</a:t>
            </a:r>
          </a:p>
          <a:p>
            <a:pPr marL="342900" lvl="1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b="1" dirty="0"/>
              <a:t> </a:t>
            </a: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Current reserves are resources that can be extracted profitably at current prices. </a:t>
            </a:r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Potential reserves are resources that are potentially available. They depend on people’s willingness to pay and technology. </a:t>
            </a:r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endParaRPr lang="en-US" altLang="en-US" b="1" dirty="0"/>
          </a:p>
          <a:p>
            <a:pPr marL="737100"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b="1" dirty="0"/>
              <a:t>Resource endowment represents the natural occurrence of resources in the earth.</a:t>
            </a:r>
          </a:p>
          <a:p>
            <a:pPr algn="just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90112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4295CE-4ADE-40AA-A552-F7BC7D312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32656"/>
            <a:ext cx="871296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75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37E8A4-36B1-41B8-8E24-CC9C16D31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208912" cy="5256584"/>
          </a:xfrm>
          <a:prstGeom prst="rect">
            <a:avLst/>
          </a:prstGeom>
        </p:spPr>
      </p:pic>
      <p:sp>
        <p:nvSpPr>
          <p:cNvPr id="4" name="标题 1">
            <a:extLst>
              <a:ext uri="{FF2B5EF4-FFF2-40B4-BE49-F238E27FC236}">
                <a16:creationId xmlns:a16="http://schemas.microsoft.com/office/drawing/2014/main" id="{CC99157B-8E14-4338-9048-7C487F30FEDC}"/>
              </a:ext>
            </a:extLst>
          </p:cNvPr>
          <p:cNvSpPr txBox="1">
            <a:spLocks/>
          </p:cNvSpPr>
          <p:nvPr/>
        </p:nvSpPr>
        <p:spPr>
          <a:xfrm>
            <a:off x="628650" y="365127"/>
            <a:ext cx="7886700" cy="759618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Bookman Old Style" panose="02050604050505020204" pitchFamily="18" charset="0"/>
                <a:ea typeface="+mj-ea"/>
                <a:cs typeface="+mj-cs"/>
              </a:defRPr>
            </a:lvl1pPr>
          </a:lstStyle>
          <a:p>
            <a:r>
              <a:rPr lang="en-US" altLang="en-US" dirty="0"/>
              <a:t>Copper Mining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6594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15601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268760"/>
            <a:ext cx="8352928" cy="496855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 err="1">
                <a:solidFill>
                  <a:srgbClr val="2B11EF"/>
                </a:solidFill>
              </a:rPr>
              <a:t>depletable</a:t>
            </a:r>
            <a:r>
              <a:rPr lang="en-US" altLang="en-US" sz="3000" b="1" dirty="0"/>
              <a:t> resource is not naturally replenished or is replenished at such a low rate that it can be exhausted.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The depletion rate is affected by demand, and thus by the price elasticity of demand, durability and reusability.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>
                <a:solidFill>
                  <a:srgbClr val="2B11EF"/>
                </a:solidFill>
              </a:rPr>
              <a:t>recyclable</a:t>
            </a:r>
            <a:r>
              <a:rPr lang="en-US" altLang="en-US" sz="3000" b="1" dirty="0"/>
              <a:t> resource has some mass that can be recovered after use.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Copper is an example of a </a:t>
            </a:r>
            <a:r>
              <a:rPr lang="en-US" altLang="en-US" sz="2600" b="1" dirty="0" err="1"/>
              <a:t>depletable</a:t>
            </a:r>
            <a:r>
              <a:rPr lang="en-US" altLang="en-US" sz="2600" b="1" dirty="0"/>
              <a:t>, recyclable resource.</a:t>
            </a:r>
          </a:p>
          <a:p>
            <a:pPr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3000" b="1" dirty="0"/>
              <a:t>A </a:t>
            </a:r>
            <a:r>
              <a:rPr lang="en-US" altLang="en-US" sz="3000" b="1" dirty="0">
                <a:solidFill>
                  <a:srgbClr val="2B11EF"/>
                </a:solidFill>
              </a:rPr>
              <a:t>renewable</a:t>
            </a:r>
            <a:r>
              <a:rPr lang="en-US" altLang="en-US" sz="3000" b="1" dirty="0"/>
              <a:t> resource is one that is naturally replenished. </a:t>
            </a:r>
          </a:p>
          <a:p>
            <a:pPr lvl="1" algn="just">
              <a:lnSpc>
                <a:spcPct val="110000"/>
              </a:lnSpc>
              <a:spcBef>
                <a:spcPts val="0"/>
              </a:spcBef>
            </a:pPr>
            <a:r>
              <a:rPr lang="en-US" altLang="en-US" sz="2600" b="1" dirty="0"/>
              <a:t>Examples are water, fish, forests, and solar energy</a:t>
            </a:r>
            <a:r>
              <a:rPr lang="en-US" alt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668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19484" y="188640"/>
            <a:ext cx="7886700" cy="687610"/>
          </a:xfrm>
        </p:spPr>
        <p:txBody>
          <a:bodyPr>
            <a:normAutofit/>
          </a:bodyPr>
          <a:lstStyle/>
          <a:p>
            <a:r>
              <a:rPr lang="en-US" altLang="en-US" sz="3200" b="1" dirty="0"/>
              <a:t>A Resource Taxonomy</a:t>
            </a:r>
            <a:endParaRPr lang="zh-CN" altLang="en-US" sz="32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61662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potential resources of depletable, recyclable resource can be exhausted.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Not all depletable resources can be recycled or reused.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Storage of renewable resources </a:t>
            </a:r>
            <a:r>
              <a:rPr lang="en-US" altLang="en-US" sz="2200" b="1" dirty="0" err="1"/>
              <a:t>smoothes</a:t>
            </a:r>
            <a:r>
              <a:rPr lang="en-US" altLang="en-US" sz="2200" b="1" dirty="0"/>
              <a:t> out the cyclical imbalance of supply and demand.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Storage of depletable resources extends their economic life.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n-US" altLang="en-US" sz="2200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management problem for depletable resources is how to allocate dwindling stocks among generations while transitioning to a renewable alternative.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n-US" altLang="en-US" sz="2200" b="1" dirty="0"/>
              <a:t>The management problem for renewable resources is in maintaining an efficient and sustainable flow. </a:t>
            </a:r>
            <a:endParaRPr lang="zh-CN" altLang="en-US" sz="2200" dirty="0"/>
          </a:p>
        </p:txBody>
      </p:sp>
    </p:spTree>
    <p:extLst>
      <p:ext uri="{BB962C8B-B14F-4D97-AF65-F5344CB8AC3E}">
        <p14:creationId xmlns:p14="http://schemas.microsoft.com/office/powerpoint/2010/main" val="268427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1554</TotalTime>
  <Words>1186</Words>
  <Application>Microsoft Office PowerPoint</Application>
  <PresentationFormat>On-screen Show (4:3)</PresentationFormat>
  <Paragraphs>112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Bookman Old Style</vt:lpstr>
      <vt:lpstr>Calibri</vt:lpstr>
      <vt:lpstr>Office Theme</vt:lpstr>
      <vt:lpstr> Econ 2675 – Environmental Economics  Chapter 6 Lecture - Depletable Resource Allocation: The Role of Longer Time Horizons, Substitutes, and Extraction Cost</vt:lpstr>
      <vt:lpstr>A Resource Taxonomy</vt:lpstr>
      <vt:lpstr>A Resource Taxonomy</vt:lpstr>
      <vt:lpstr>A Resource Taxonomy</vt:lpstr>
      <vt:lpstr>A Resource Taxonomy</vt:lpstr>
      <vt:lpstr>PowerPoint Presentation</vt:lpstr>
      <vt:lpstr>PowerPoint Presentation</vt:lpstr>
      <vt:lpstr>A Resource Taxonomy</vt:lpstr>
      <vt:lpstr>A Resource Taxonomy</vt:lpstr>
      <vt:lpstr>Efficient Intertemporal Allocations</vt:lpstr>
      <vt:lpstr>Efficient Intertemporal Allocations</vt:lpstr>
      <vt:lpstr>(a) Constant Marginal Extraction Cost with No Substitute Resource: Quantity Profile. (b) Constant Marginal Extraction Cost with No Substitute Resource: Marginal Cost Profile</vt:lpstr>
      <vt:lpstr>Efficient Intertemporal Allocations</vt:lpstr>
      <vt:lpstr>Efficient Intertemporal Allocations</vt:lpstr>
      <vt:lpstr>(a) Constant Marginal Extraction Cost with Substitute Resource: Quantity Profile. (b) Constant Marginal Extraction Cost with Substitute Resource: Marginal Cost Profile</vt:lpstr>
      <vt:lpstr>Efficient Intertemporal Allocations</vt:lpstr>
      <vt:lpstr>The Transition from One Constant-Cost Depletable Resource to Another</vt:lpstr>
      <vt:lpstr>Efficient Intertemporal Allocations</vt:lpstr>
      <vt:lpstr>(a) Increasing Marginal Extraction Cost with Substitute Resource: Quantity Profile. (b) Increasing Marginal Extraction Cost with Substitute Resource: Marginal Cost Profile</vt:lpstr>
      <vt:lpstr>Efficient Intertemporal Allocations</vt:lpstr>
      <vt:lpstr>Market Allocations of Depletable Resources</vt:lpstr>
      <vt:lpstr>(a) Increasing Marginal Extraction Cost with Substitute Resource in the Presence of Environmental Costs: Quantity Profile. (b) Increasing Marginal Extraction Cost with Substitute Resource in the Presence of Environmental Costs: Price Profile (Solid Line—without Environmental Costs; Dashed Line—with Environmental Costs)</vt:lpstr>
      <vt:lpstr>PowerPoint Presentation</vt:lpstr>
      <vt:lpstr>PowerPoint Presentation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 Lecture - Depletable Resource Allocation: The Role of Longer Time Horizons, Substitutes, and Extraction Cost</dc:title>
  <dc:creator>xbany</dc:creator>
  <cp:lastModifiedBy>dennis dcmccornac.com</cp:lastModifiedBy>
  <cp:revision>96</cp:revision>
  <dcterms:created xsi:type="dcterms:W3CDTF">2017-12-18T12:36:52Z</dcterms:created>
  <dcterms:modified xsi:type="dcterms:W3CDTF">2024-04-18T11:43:42Z</dcterms:modified>
</cp:coreProperties>
</file>