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4"/>
  </p:notesMasterIdLst>
  <p:handoutMasterIdLst>
    <p:handoutMasterId r:id="rId35"/>
  </p:handoutMasterIdLst>
  <p:sldIdLst>
    <p:sldId id="381" r:id="rId2"/>
    <p:sldId id="260" r:id="rId3"/>
    <p:sldId id="398" r:id="rId4"/>
    <p:sldId id="422" r:id="rId5"/>
    <p:sldId id="264" r:id="rId6"/>
    <p:sldId id="265" r:id="rId7"/>
    <p:sldId id="266" r:id="rId8"/>
    <p:sldId id="426" r:id="rId9"/>
    <p:sldId id="269" r:id="rId10"/>
    <p:sldId id="270" r:id="rId11"/>
    <p:sldId id="430" r:id="rId12"/>
    <p:sldId id="271" r:id="rId13"/>
    <p:sldId id="424" r:id="rId14"/>
    <p:sldId id="267" r:id="rId15"/>
    <p:sldId id="425" r:id="rId16"/>
    <p:sldId id="403" r:id="rId17"/>
    <p:sldId id="298" r:id="rId18"/>
    <p:sldId id="404" r:id="rId19"/>
    <p:sldId id="274" r:id="rId20"/>
    <p:sldId id="406" r:id="rId21"/>
    <p:sldId id="407" r:id="rId22"/>
    <p:sldId id="408" r:id="rId23"/>
    <p:sldId id="409" r:id="rId24"/>
    <p:sldId id="411" r:id="rId25"/>
    <p:sldId id="431" r:id="rId26"/>
    <p:sldId id="415" r:id="rId27"/>
    <p:sldId id="416" r:id="rId28"/>
    <p:sldId id="417" r:id="rId29"/>
    <p:sldId id="418" r:id="rId30"/>
    <p:sldId id="419" r:id="rId31"/>
    <p:sldId id="420" r:id="rId32"/>
    <p:sldId id="42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2B11EF"/>
    <a:srgbClr val="E5FAFF"/>
    <a:srgbClr val="D9F8FF"/>
    <a:srgbClr val="C5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3145" autoAdjust="0"/>
  </p:normalViewPr>
  <p:slideViewPr>
    <p:cSldViewPr>
      <p:cViewPr varScale="1">
        <p:scale>
          <a:sx n="85" d="100"/>
          <a:sy n="85" d="100"/>
        </p:scale>
        <p:origin x="1373"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328"/>
    </p:cViewPr>
  </p:sorterViewPr>
  <p:notesViewPr>
    <p:cSldViewPr>
      <p:cViewPr varScale="1">
        <p:scale>
          <a:sx n="44" d="100"/>
          <a:sy n="44" d="100"/>
        </p:scale>
        <p:origin x="2844"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A9FDE4-903C-4E83-87F2-2ABC4CAF9D69}"/>
              </a:ext>
            </a:extLst>
          </p:cNvPr>
          <p:cNvSpPr>
            <a:spLocks noGrp="1"/>
          </p:cNvSpPr>
          <p:nvPr>
            <p:ph type="hdr" sz="quarter"/>
          </p:nvPr>
        </p:nvSpPr>
        <p:spPr>
          <a:xfrm>
            <a:off x="296652" y="251520"/>
            <a:ext cx="6264696" cy="683568"/>
          </a:xfrm>
          <a:prstGeom prst="rect">
            <a:avLst/>
          </a:prstGeom>
        </p:spPr>
        <p:txBody>
          <a:bodyPr vert="horz" lIns="91440" tIns="45720" rIns="91440" bIns="45720" rtlCol="0"/>
          <a:lstStyle>
            <a:lvl1pPr algn="l">
              <a:defRPr sz="1200"/>
            </a:lvl1pPr>
          </a:lstStyle>
          <a:p>
            <a:pPr algn="ctr"/>
            <a:r>
              <a:rPr lang="en-US" altLang="en-US" b="1" dirty="0">
                <a:latin typeface="Bookman Old Style" panose="02050604050505020204" pitchFamily="18" charset="0"/>
                <a:ea typeface="ＭＳ Ｐゴシック" pitchFamily="1" charset="-128"/>
              </a:rPr>
              <a:t>Chapter 4 Lecture – Valuing the Environment: Methods</a:t>
            </a:r>
            <a:endParaRPr lang="en-US" dirty="0"/>
          </a:p>
        </p:txBody>
      </p:sp>
      <p:sp>
        <p:nvSpPr>
          <p:cNvPr id="6" name="TextBox 5">
            <a:extLst>
              <a:ext uri="{FF2B5EF4-FFF2-40B4-BE49-F238E27FC236}">
                <a16:creationId xmlns:a16="http://schemas.microsoft.com/office/drawing/2014/main" id="{5F9E8DA6-A782-4103-B93C-05B9A64EC431}"/>
              </a:ext>
            </a:extLst>
          </p:cNvPr>
          <p:cNvSpPr txBox="1"/>
          <p:nvPr/>
        </p:nvSpPr>
        <p:spPr>
          <a:xfrm>
            <a:off x="3284984" y="8748464"/>
            <a:ext cx="457176" cy="369332"/>
          </a:xfrm>
          <a:prstGeom prst="rect">
            <a:avLst/>
          </a:prstGeom>
          <a:noFill/>
        </p:spPr>
        <p:txBody>
          <a:bodyPr wrap="none" rtlCol="0">
            <a:spAutoFit/>
          </a:bodyPr>
          <a:lstStyle/>
          <a:p>
            <a:fld id="{5BFB9402-7D92-477F-8012-4C7485CB3704}" type="slidenum">
              <a:rPr lang="en-US" b="1" smtClean="0"/>
              <a:t>‹#›</a:t>
            </a:fld>
            <a:endParaRPr lang="en-US" b="1" dirty="0"/>
          </a:p>
        </p:txBody>
      </p:sp>
    </p:spTree>
    <p:extLst>
      <p:ext uri="{BB962C8B-B14F-4D97-AF65-F5344CB8AC3E}">
        <p14:creationId xmlns:p14="http://schemas.microsoft.com/office/powerpoint/2010/main" val="41160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D1AB4-2A88-4C10-8078-8B7E60F23079}" type="datetimeFigureOut">
              <a:rPr lang="en-US" smtClean="0"/>
              <a:t>4/18/2024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CCB3-5E34-42B3-AEBD-1AAE2FF92771}" type="slidenum">
              <a:rPr lang="en-US" smtClean="0"/>
              <a:t>‹#›</a:t>
            </a:fld>
            <a:endParaRPr lang="en-US"/>
          </a:p>
        </p:txBody>
      </p:sp>
    </p:spTree>
    <p:extLst>
      <p:ext uri="{BB962C8B-B14F-4D97-AF65-F5344CB8AC3E}">
        <p14:creationId xmlns:p14="http://schemas.microsoft.com/office/powerpoint/2010/main" val="355399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7FC-7135-44F7-8538-3180C500455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BFC6E3F-2E16-4253-90EC-E36F837D2A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988F5EF-7279-4CB8-8972-8581984A5AF2}"/>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2A0FC4CC-C88E-418E-91FB-279AE45392D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28BC1DE-049D-4D09-A709-9438AED0E474}"/>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66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F334-BED5-4E20-89D8-BF9A8C514896}"/>
              </a:ext>
            </a:extLst>
          </p:cNvPr>
          <p:cNvSpPr>
            <a:spLocks noGrp="1"/>
          </p:cNvSpPr>
          <p:nvPr>
            <p:ph type="title"/>
          </p:nvPr>
        </p:nvSpPr>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82FF950-9B29-4D7B-8993-449DAE074DBF}"/>
              </a:ext>
            </a:extLst>
          </p:cNvPr>
          <p:cNvSpPr>
            <a:spLocks noGrp="1"/>
          </p:cNvSpPr>
          <p:nvPr>
            <p:ph idx="1"/>
          </p:nvPr>
        </p:nvSpPr>
        <p:spPr/>
        <p:txBody>
          <a:bodyPr/>
          <a:lstStyle>
            <a:lvl1pPr>
              <a:buSzPct val="100000"/>
              <a:defRPr/>
            </a:lvl1pPr>
            <a:lvl2pPr>
              <a:buSzPct val="100000"/>
              <a:defRPr/>
            </a:lvl2pPr>
            <a:lvl3pPr>
              <a:buSzPct val="100000"/>
              <a:defRPr/>
            </a:lvl3pPr>
            <a:lvl4pPr>
              <a:buSzPct val="100000"/>
              <a:defRPr/>
            </a:lvl4pPr>
            <a:lvl5pP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8B3236-3ECA-4A0F-BE2A-2960CD17D8C8}"/>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D0C5B565-1887-4C66-9581-373E340B714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FEA815D-9BCF-40F0-8BF4-A5CDD8AF26F2}"/>
              </a:ext>
            </a:extLst>
          </p:cNvPr>
          <p:cNvSpPr>
            <a:spLocks noGrp="1"/>
          </p:cNvSpPr>
          <p:nvPr>
            <p:ph type="sldNum" sz="quarter" idx="12"/>
          </p:nvPr>
        </p:nvSpPr>
        <p:spPr>
          <a:xfrm>
            <a:off x="5940152" y="6277960"/>
            <a:ext cx="2057400" cy="365125"/>
          </a:xfrm>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5254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5EE2-81C8-4D97-A964-4B2120DC0012}"/>
              </a:ext>
            </a:extLst>
          </p:cNvPr>
          <p:cNvSpPr>
            <a:spLocks noGrp="1"/>
          </p:cNvSpPr>
          <p:nvPr>
            <p:ph type="title"/>
          </p:nvPr>
        </p:nvSpPr>
        <p:spPr>
          <a:xfrm>
            <a:off x="629841" y="365126"/>
            <a:ext cx="7886700" cy="1325563"/>
          </a:xfrm>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540AE664-C52E-44FB-A05D-C5D963F17CD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9250F03-6E7B-42BA-B2F5-DAC75F858E5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1DD7FB-5E77-4E01-B06B-D93F68E313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F1F77-4633-4280-96BA-87FBF0BFE30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E16788-AA6E-4A4F-87A0-1935234A350F}"/>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8" name="Footer Placeholder 7">
            <a:extLst>
              <a:ext uri="{FF2B5EF4-FFF2-40B4-BE49-F238E27FC236}">
                <a16:creationId xmlns:a16="http://schemas.microsoft.com/office/drawing/2014/main" id="{9024982B-FA36-4D6D-B91D-57BE991BE060}"/>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86B4F9C3-81C1-4AD8-A984-70D067C2A1A2}"/>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86701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9B50-1163-4CE0-BC9E-7D3B6A27FA5C}"/>
              </a:ext>
            </a:extLst>
          </p:cNvPr>
          <p:cNvSpPr>
            <a:spLocks noGrp="1"/>
          </p:cNvSpPr>
          <p:nvPr>
            <p:ph type="title"/>
          </p:nvPr>
        </p:nvSpPr>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535FF550-7121-4C90-80FA-23E45628BBD6}"/>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4" name="Footer Placeholder 3">
            <a:extLst>
              <a:ext uri="{FF2B5EF4-FFF2-40B4-BE49-F238E27FC236}">
                <a16:creationId xmlns:a16="http://schemas.microsoft.com/office/drawing/2014/main" id="{346AA0F0-6639-4D2F-A847-25CA6B71C31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030B67DC-0756-4756-8528-FB7CA75C5B7B}"/>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4598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88CAE-F91E-41BB-9955-99D67383295D}"/>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3" name="Footer Placeholder 2">
            <a:extLst>
              <a:ext uri="{FF2B5EF4-FFF2-40B4-BE49-F238E27FC236}">
                <a16:creationId xmlns:a16="http://schemas.microsoft.com/office/drawing/2014/main" id="{CF7502CC-ED04-4100-BE80-031ED1CBCAAE}"/>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7EE12D74-BBF2-4B92-A778-5A6F7FE81CEF}"/>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3863376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bg1"/>
            </a:gs>
            <a:gs pos="95000">
              <a:schemeClr val="bg1"/>
            </a:gs>
            <a:gs pos="100000">
              <a:srgbClr val="2B11EF"/>
            </a:gs>
            <a:gs pos="100000">
              <a:srgbClr val="2B11EF"/>
            </a:gs>
            <a:gs pos="99000">
              <a:srgbClr val="2B11EF"/>
            </a:gs>
            <a:gs pos="98000">
              <a:srgbClr val="2B11E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54464-0F5A-401B-AE0B-1350685DB7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504315-AED9-4368-ACE2-0F5775E25B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F3858B-8BF8-45E3-A5C6-46A75BE685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CFCE31A4-48BC-4E77-881C-5F54D925A0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CCA1A40C-1933-4989-B61E-814086CA96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2B44F-9A05-4471-893B-EDC90192FAC5}" type="slidenum">
              <a:rPr lang="zh-CN" altLang="en-US" smtClean="0"/>
              <a:t>‹#›</a:t>
            </a:fld>
            <a:endParaRPr lang="zh-CN" altLang="en-US"/>
          </a:p>
        </p:txBody>
      </p:sp>
      <p:sp>
        <p:nvSpPr>
          <p:cNvPr id="8" name="TextBox 7">
            <a:extLst>
              <a:ext uri="{FF2B5EF4-FFF2-40B4-BE49-F238E27FC236}">
                <a16:creationId xmlns:a16="http://schemas.microsoft.com/office/drawing/2014/main" id="{9EED4E11-A8BF-4DD1-89DB-AB0576ED941E}"/>
              </a:ext>
            </a:extLst>
          </p:cNvPr>
          <p:cNvSpPr txBox="1"/>
          <p:nvPr userDrawn="1"/>
        </p:nvSpPr>
        <p:spPr>
          <a:xfrm>
            <a:off x="8604447" y="6400414"/>
            <a:ext cx="463481" cy="369332"/>
          </a:xfrm>
          <a:prstGeom prst="rect">
            <a:avLst/>
          </a:prstGeom>
          <a:noFill/>
        </p:spPr>
        <p:txBody>
          <a:bodyPr wrap="square" rtlCol="0">
            <a:spAutoFit/>
          </a:bodyPr>
          <a:lstStyle/>
          <a:p>
            <a:fld id="{C60FDEA8-B4E2-4158-AB7E-EB78FF2E925F}" type="slidenum">
              <a:rPr lang="en-US" smtClean="0"/>
              <a:t>‹#›</a:t>
            </a:fld>
            <a:endParaRPr lang="en-US" dirty="0"/>
          </a:p>
        </p:txBody>
      </p:sp>
    </p:spTree>
    <p:extLst>
      <p:ext uri="{BB962C8B-B14F-4D97-AF65-F5344CB8AC3E}">
        <p14:creationId xmlns:p14="http://schemas.microsoft.com/office/powerpoint/2010/main" val="2791352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69" r:id="rId5"/>
  </p:sldLayoutIdLst>
  <p:txStyles>
    <p:titleStyle>
      <a:lvl1pPr algn="ctr" defTabSz="685800" rtl="0" eaLnBrk="1" latinLnBrk="0" hangingPunct="1">
        <a:lnSpc>
          <a:spcPct val="90000"/>
        </a:lnSpc>
        <a:spcBef>
          <a:spcPct val="0"/>
        </a:spcBef>
        <a:buNone/>
        <a:defRPr sz="3200" b="1" kern="1200">
          <a:solidFill>
            <a:srgbClr val="33CCCC"/>
          </a:solidFill>
          <a:latin typeface="Bookman Old Style" panose="0205060405050502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conomicsociology.org/2016/11/26/corporate-governance-for-the-society-and-the-environmen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mecc.gov.qa/en/hom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cosystemvaluation.org/hedonic_pricing.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vri.c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7504" y="332656"/>
            <a:ext cx="8784976" cy="1512168"/>
          </a:xfrm>
        </p:spPr>
        <p:txBody>
          <a:bodyPr>
            <a:normAutofit fontScale="90000"/>
          </a:bodyPr>
          <a:lstStyle/>
          <a:p>
            <a:br>
              <a:rPr lang="en-US" altLang="en-US" sz="3600" dirty="0">
                <a:ea typeface="ＭＳ Ｐゴシック" pitchFamily="1" charset="-128"/>
              </a:rPr>
            </a:br>
            <a:r>
              <a:rPr lang="en-US" altLang="en-US" sz="3600" dirty="0">
                <a:ea typeface="ＭＳ Ｐゴシック" pitchFamily="1" charset="-128"/>
              </a:rPr>
              <a:t>Econ 2675 – Environmental Economics</a:t>
            </a:r>
            <a:br>
              <a:rPr lang="en-US" altLang="en-US" sz="3200" dirty="0">
                <a:ea typeface="ＭＳ Ｐゴシック" pitchFamily="1" charset="-128"/>
              </a:rPr>
            </a:br>
            <a:br>
              <a:rPr lang="en-US" altLang="en-US" sz="3100" dirty="0">
                <a:ea typeface="ＭＳ Ｐゴシック" pitchFamily="1" charset="-128"/>
              </a:rPr>
            </a:br>
            <a:r>
              <a:rPr lang="en-US" altLang="en-US" sz="3100" b="1" dirty="0">
                <a:cs typeface="Calibri" panose="020F0502020204030204" pitchFamily="34" charset="0"/>
              </a:rPr>
              <a:t>Chapter 4 Lecture – </a:t>
            </a:r>
            <a:r>
              <a:rPr lang="en-US" altLang="en-US" sz="3200" dirty="0"/>
              <a:t>Valuing the Environment: Methods</a:t>
            </a:r>
            <a:endParaRPr lang="zh-CN" altLang="en-US" sz="3100" dirty="0">
              <a:cs typeface="Calibri" panose="020F0502020204030204" pitchFamily="34" charset="0"/>
            </a:endParaRPr>
          </a:p>
        </p:txBody>
      </p:sp>
      <p:pic>
        <p:nvPicPr>
          <p:cNvPr id="4" name="Picture 3">
            <a:extLst>
              <a:ext uri="{FF2B5EF4-FFF2-40B4-BE49-F238E27FC236}">
                <a16:creationId xmlns:a16="http://schemas.microsoft.com/office/drawing/2014/main" id="{209125C3-F628-4DF0-8CDF-F7D5393DA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844824"/>
            <a:ext cx="7920880" cy="4638675"/>
          </a:xfrm>
          <a:prstGeom prst="rect">
            <a:avLst/>
          </a:prstGeom>
        </p:spPr>
      </p:pic>
      <p:sp>
        <p:nvSpPr>
          <p:cNvPr id="7" name="TextBox 6">
            <a:extLst>
              <a:ext uri="{FF2B5EF4-FFF2-40B4-BE49-F238E27FC236}">
                <a16:creationId xmlns:a16="http://schemas.microsoft.com/office/drawing/2014/main" id="{707535BD-E135-4540-B801-BB2FA5259097}"/>
              </a:ext>
            </a:extLst>
          </p:cNvPr>
          <p:cNvSpPr txBox="1"/>
          <p:nvPr/>
        </p:nvSpPr>
        <p:spPr>
          <a:xfrm>
            <a:off x="827584" y="6483499"/>
            <a:ext cx="8352928" cy="461665"/>
          </a:xfrm>
          <a:prstGeom prst="rect">
            <a:avLst/>
          </a:prstGeom>
          <a:noFill/>
        </p:spPr>
        <p:txBody>
          <a:bodyPr wrap="square">
            <a:spAutoFit/>
          </a:bodyPr>
          <a:lstStyle/>
          <a:p>
            <a:r>
              <a:rPr lang="en-US" sz="1200" dirty="0">
                <a:hlinkClick r:id="rId3"/>
              </a:rPr>
              <a:t>https://economicsociology.org/2016/11/26/corporate-governance-for-the-society-and-the-environment/</a:t>
            </a:r>
            <a:endParaRPr lang="en-US" sz="1200" dirty="0"/>
          </a:p>
          <a:p>
            <a:endParaRPr lang="en-US" sz="1200" dirty="0"/>
          </a:p>
        </p:txBody>
      </p:sp>
    </p:spTree>
    <p:extLst>
      <p:ext uri="{BB962C8B-B14F-4D97-AF65-F5344CB8AC3E}">
        <p14:creationId xmlns:p14="http://schemas.microsoft.com/office/powerpoint/2010/main" val="396316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6150123"/>
              </p:ext>
            </p:extLst>
          </p:nvPr>
        </p:nvGraphicFramePr>
        <p:xfrm>
          <a:off x="286956" y="2060848"/>
          <a:ext cx="8640960" cy="4694025"/>
        </p:xfrm>
        <a:graphic>
          <a:graphicData uri="http://schemas.openxmlformats.org/drawingml/2006/table">
            <a:tbl>
              <a:tblPr firstRow="1" bandRow="1">
                <a:tableStyleId>{5C22544A-7EE6-4342-B048-85BDC9FD1C3A}</a:tableStyleId>
              </a:tblPr>
              <a:tblGrid>
                <a:gridCol w="2196812">
                  <a:extLst>
                    <a:ext uri="{9D8B030D-6E8A-4147-A177-3AD203B41FA5}">
                      <a16:colId xmlns:a16="http://schemas.microsoft.com/office/drawing/2014/main" val="2137997080"/>
                    </a:ext>
                  </a:extLst>
                </a:gridCol>
                <a:gridCol w="6444148">
                  <a:extLst>
                    <a:ext uri="{9D8B030D-6E8A-4147-A177-3AD203B41FA5}">
                      <a16:colId xmlns:a16="http://schemas.microsoft.com/office/drawing/2014/main" val="372402177"/>
                    </a:ext>
                  </a:extLst>
                </a:gridCol>
              </a:tblGrid>
              <a:tr h="385081">
                <a:tc>
                  <a:txBody>
                    <a:bodyPr/>
                    <a:lstStyle/>
                    <a:p>
                      <a:pPr marL="0" marR="0" eaLnBrk="1" fontAlgn="auto" hangingPunct="1">
                        <a:spcBef>
                          <a:spcPts val="0"/>
                        </a:spcBef>
                        <a:spcAft>
                          <a:spcPts val="0"/>
                        </a:spcAft>
                      </a:pPr>
                      <a:r>
                        <a:rPr lang="en-US" sz="1400" kern="1200" dirty="0">
                          <a:effectLst/>
                        </a:rPr>
                        <a:t>Attributes</a:t>
                      </a:r>
                      <a:endParaRPr lang="en-US" sz="1400" dirty="0">
                        <a:effectLst/>
                        <a:latin typeface="Times New Roman" panose="02020603050405020304" pitchFamily="18" charset="0"/>
                        <a:ea typeface="Times New Roman" panose="02020603050405020304" pitchFamily="18" charset="0"/>
                      </a:endParaRPr>
                    </a:p>
                  </a:txBody>
                  <a:tcPr marL="63896" marR="63896" marT="31948" marB="31948"/>
                </a:tc>
                <a:tc>
                  <a:txBody>
                    <a:bodyPr/>
                    <a:lstStyle/>
                    <a:p>
                      <a:pPr marL="0" marR="0" eaLnBrk="1" fontAlgn="auto" hangingPunct="1">
                        <a:spcBef>
                          <a:spcPts val="0"/>
                        </a:spcBef>
                        <a:spcAft>
                          <a:spcPts val="0"/>
                        </a:spcAft>
                      </a:pPr>
                      <a:r>
                        <a:rPr lang="en-US" sz="1400" kern="1200" dirty="0">
                          <a:effectLst/>
                        </a:rPr>
                        <a:t>Levels</a:t>
                      </a:r>
                      <a:endParaRPr lang="en-US" sz="1400" dirty="0">
                        <a:effectLst/>
                        <a:latin typeface="Times New Roman" panose="02020603050405020304" pitchFamily="18" charset="0"/>
                        <a:ea typeface="Times New Roman" panose="02020603050405020304" pitchFamily="18" charset="0"/>
                      </a:endParaRPr>
                    </a:p>
                  </a:txBody>
                  <a:tcPr marL="63896" marR="63896" marT="31948" marB="31948"/>
                </a:tc>
                <a:extLst>
                  <a:ext uri="{0D108BD9-81ED-4DB2-BD59-A6C34878D82A}">
                    <a16:rowId xmlns:a16="http://schemas.microsoft.com/office/drawing/2014/main" val="1479871408"/>
                  </a:ext>
                </a:extLst>
              </a:tr>
              <a:tr h="1459756">
                <a:tc>
                  <a:txBody>
                    <a:bodyPr/>
                    <a:lstStyle/>
                    <a:p>
                      <a:pPr marL="0" marR="0" eaLnBrk="1" fontAlgn="auto" hangingPunct="1">
                        <a:spcBef>
                          <a:spcPts val="0"/>
                        </a:spcBef>
                        <a:spcAft>
                          <a:spcPts val="0"/>
                        </a:spcAft>
                      </a:pPr>
                      <a:r>
                        <a:rPr lang="en-US" sz="1600" b="1" kern="1200" dirty="0">
                          <a:effectLst/>
                          <a:latin typeface="Bookman Old Style" panose="02050604050505020204" pitchFamily="18" charset="0"/>
                        </a:rPr>
                        <a:t>Preservation Zone</a:t>
                      </a:r>
                      <a:endParaRPr lang="en-US" sz="1600" b="1" dirty="0">
                        <a:effectLst/>
                        <a:latin typeface="Bookman Old Style" panose="02050604050505020204" pitchFamily="18" charset="0"/>
                        <a:ea typeface="Times New Roman" panose="02020603050405020304" pitchFamily="18" charset="0"/>
                      </a:endParaRPr>
                    </a:p>
                  </a:txBody>
                  <a:tcPr marL="63896" marR="63896" marT="31948" marB="31948"/>
                </a:tc>
                <a:tc>
                  <a:txBody>
                    <a:bodyPr/>
                    <a:lstStyle/>
                    <a:p>
                      <a:pPr marL="342900" lvl="0" indent="-342900" eaLnBrk="1" fontAlgn="auto" hangingPunct="1">
                        <a:buFont typeface="Arial" panose="020B0604020202020204" pitchFamily="34" charset="0"/>
                        <a:buChar char="•"/>
                        <a:tabLst>
                          <a:tab pos="457200" algn="l"/>
                        </a:tabLst>
                      </a:pPr>
                      <a:r>
                        <a:rPr lang="en-US" sz="1600" b="1" kern="1200" dirty="0">
                          <a:effectLst/>
                          <a:latin typeface="Bookman Old Style" panose="02050604050505020204" pitchFamily="18" charset="0"/>
                        </a:rPr>
                        <a:t>Status Quo;  30 shipwrecks protected </a:t>
                      </a:r>
                      <a:endParaRPr lang="en-US" sz="1600" b="1" dirty="0">
                        <a:effectLst/>
                        <a:latin typeface="Bookman Old Style" panose="02050604050505020204" pitchFamily="18" charset="0"/>
                      </a:endParaRPr>
                    </a:p>
                    <a:p>
                      <a:pPr marL="342900" lvl="0" indent="-342900" eaLnBrk="1" fontAlgn="auto" hangingPunct="1">
                        <a:buFont typeface="Arial" panose="020B0604020202020204" pitchFamily="34" charset="0"/>
                        <a:buChar char="•"/>
                        <a:tabLst>
                          <a:tab pos="457200" algn="l"/>
                        </a:tabLst>
                      </a:pPr>
                      <a:r>
                        <a:rPr lang="en-US" sz="1600" b="1" kern="1200" dirty="0">
                          <a:effectLst/>
                          <a:latin typeface="Bookman Old Style" panose="02050604050505020204" pitchFamily="18" charset="0"/>
                        </a:rPr>
                        <a:t>38 more shipwrecks (68 total; 127% increase); 2,192 m</a:t>
                      </a:r>
                      <a:r>
                        <a:rPr lang="en-US" sz="1600" b="1" kern="1200" baseline="30000" dirty="0">
                          <a:effectLst/>
                          <a:latin typeface="Bookman Old Style" panose="02050604050505020204" pitchFamily="18" charset="0"/>
                        </a:rPr>
                        <a:t>2</a:t>
                      </a:r>
                      <a:r>
                        <a:rPr lang="en-US" sz="1600" b="1" kern="1200" dirty="0">
                          <a:effectLst/>
                          <a:latin typeface="Bookman Old Style" panose="02050604050505020204" pitchFamily="18" charset="0"/>
                        </a:rPr>
                        <a:t> of bottomland</a:t>
                      </a:r>
                      <a:endParaRPr lang="en-US" sz="1600" b="1" dirty="0">
                        <a:effectLst/>
                        <a:latin typeface="Bookman Old Style" panose="02050604050505020204" pitchFamily="18" charset="0"/>
                      </a:endParaRPr>
                    </a:p>
                    <a:p>
                      <a:pPr marL="342900" lvl="0" indent="-342900" eaLnBrk="1" fontAlgn="auto" hangingPunct="1">
                        <a:buFont typeface="Arial" panose="020B0604020202020204" pitchFamily="34" charset="0"/>
                        <a:buChar char="•"/>
                        <a:tabLst>
                          <a:tab pos="457200" algn="l"/>
                        </a:tabLst>
                      </a:pPr>
                      <a:r>
                        <a:rPr lang="en-US" sz="1600" b="1" kern="1200" dirty="0">
                          <a:effectLst/>
                          <a:latin typeface="Bookman Old Style" panose="02050604050505020204" pitchFamily="18" charset="0"/>
                        </a:rPr>
                        <a:t>56 more shipwrecks (124 total; 313% increase); 13,498 m</a:t>
                      </a:r>
                      <a:r>
                        <a:rPr lang="en-US" sz="1600" b="1" kern="1200" baseline="30000" dirty="0">
                          <a:effectLst/>
                          <a:latin typeface="Bookman Old Style" panose="02050604050505020204" pitchFamily="18" charset="0"/>
                        </a:rPr>
                        <a:t>2</a:t>
                      </a:r>
                      <a:r>
                        <a:rPr lang="en-US" sz="1600" b="1" kern="1200" dirty="0">
                          <a:effectLst/>
                          <a:latin typeface="Bookman Old Style" panose="02050604050505020204" pitchFamily="18" charset="0"/>
                        </a:rPr>
                        <a:t> of bottomland </a:t>
                      </a:r>
                      <a:endParaRPr lang="en-US" sz="1600" b="1" dirty="0">
                        <a:effectLst/>
                        <a:latin typeface="Bookman Old Style" panose="02050604050505020204" pitchFamily="18" charset="0"/>
                        <a:cs typeface="Times New Roman" panose="02020603050405020304" pitchFamily="18" charset="0"/>
                      </a:endParaRPr>
                    </a:p>
                  </a:txBody>
                  <a:tcPr marL="63896" marR="63896" marT="31948" marB="31948"/>
                </a:tc>
                <a:extLst>
                  <a:ext uri="{0D108BD9-81ED-4DB2-BD59-A6C34878D82A}">
                    <a16:rowId xmlns:a16="http://schemas.microsoft.com/office/drawing/2014/main" val="1094484660"/>
                  </a:ext>
                </a:extLst>
              </a:tr>
              <a:tr h="1737169">
                <a:tc>
                  <a:txBody>
                    <a:bodyPr/>
                    <a:lstStyle/>
                    <a:p>
                      <a:pPr marL="0" marR="0" eaLnBrk="1" fontAlgn="auto" hangingPunct="1">
                        <a:spcBef>
                          <a:spcPts val="0"/>
                        </a:spcBef>
                        <a:spcAft>
                          <a:spcPts val="0"/>
                        </a:spcAft>
                      </a:pPr>
                      <a:r>
                        <a:rPr lang="en-US" sz="1600" b="1" kern="1200" dirty="0">
                          <a:effectLst/>
                          <a:latin typeface="Bookman Old Style" panose="02050604050505020204" pitchFamily="18" charset="0"/>
                        </a:rPr>
                        <a:t>Public Programs</a:t>
                      </a:r>
                      <a:endParaRPr lang="en-US" sz="1600" b="1" dirty="0">
                        <a:effectLst/>
                        <a:latin typeface="Bookman Old Style" panose="02050604050505020204" pitchFamily="18" charset="0"/>
                        <a:ea typeface="Times New Roman" panose="02020603050405020304" pitchFamily="18" charset="0"/>
                      </a:endParaRPr>
                    </a:p>
                  </a:txBody>
                  <a:tcPr marL="63896" marR="63896" marT="31948" marB="31948"/>
                </a:tc>
                <a:tc>
                  <a:txBody>
                    <a:bodyPr/>
                    <a:lstStyle/>
                    <a:p>
                      <a:pPr marL="342900" lvl="0" indent="-342900" eaLnBrk="1" fontAlgn="auto" hangingPunct="1">
                        <a:buFont typeface="Arial" panose="020B0604020202020204" pitchFamily="34" charset="0"/>
                        <a:buChar char="•"/>
                        <a:tabLst>
                          <a:tab pos="457200" algn="l"/>
                        </a:tabLst>
                      </a:pPr>
                      <a:r>
                        <a:rPr lang="en-US" sz="1600" b="1" kern="1200" dirty="0">
                          <a:effectLst/>
                          <a:latin typeface="Bookman Old Style" panose="02050604050505020204" pitchFamily="18" charset="0"/>
                        </a:rPr>
                        <a:t>No change</a:t>
                      </a:r>
                      <a:endParaRPr lang="en-US" sz="1600" b="1" dirty="0">
                        <a:effectLst/>
                        <a:latin typeface="Bookman Old Style" panose="02050604050505020204" pitchFamily="18" charset="0"/>
                      </a:endParaRPr>
                    </a:p>
                    <a:p>
                      <a:pPr marL="342900" lvl="0" indent="-342900" eaLnBrk="1" fontAlgn="auto" hangingPunct="1">
                        <a:buFont typeface="Arial" panose="020B0604020202020204" pitchFamily="34" charset="0"/>
                        <a:buChar char="•"/>
                        <a:tabLst>
                          <a:tab pos="457200" algn="l"/>
                        </a:tabLst>
                      </a:pPr>
                      <a:r>
                        <a:rPr lang="en-US" sz="1600" b="1" kern="1200" dirty="0">
                          <a:effectLst/>
                          <a:latin typeface="Bookman Old Style" panose="02050604050505020204" pitchFamily="18" charset="0"/>
                        </a:rPr>
                        <a:t>Increase museum exhibits and provide educational workshops</a:t>
                      </a:r>
                      <a:endParaRPr lang="en-US" sz="1600" b="1" dirty="0">
                        <a:effectLst/>
                        <a:latin typeface="Bookman Old Style" panose="02050604050505020204" pitchFamily="18" charset="0"/>
                      </a:endParaRPr>
                    </a:p>
                    <a:p>
                      <a:pPr marL="342900" lvl="0" indent="-342900" eaLnBrk="1" fontAlgn="auto" hangingPunct="1">
                        <a:buFont typeface="Arial" panose="020B0604020202020204" pitchFamily="34" charset="0"/>
                        <a:buChar char="•"/>
                        <a:tabLst>
                          <a:tab pos="457200" algn="l"/>
                        </a:tabLst>
                      </a:pPr>
                      <a:r>
                        <a:rPr lang="en-US" sz="1600" b="1" kern="1200" dirty="0">
                          <a:effectLst/>
                          <a:latin typeface="Bookman Old Style" panose="02050604050505020204" pitchFamily="18" charset="0"/>
                        </a:rPr>
                        <a:t>Increase museum exhibits and provide educational workshops, plus public television series about shipwrecks and creation of boating tours to shipwrecks</a:t>
                      </a:r>
                      <a:endParaRPr lang="en-US" sz="1600" b="1" dirty="0">
                        <a:effectLst/>
                        <a:latin typeface="Bookman Old Style" panose="02050604050505020204" pitchFamily="18" charset="0"/>
                        <a:cs typeface="Times New Roman" panose="02020603050405020304" pitchFamily="18" charset="0"/>
                      </a:endParaRPr>
                    </a:p>
                  </a:txBody>
                  <a:tcPr marL="63896" marR="63896" marT="31948" marB="31948"/>
                </a:tc>
                <a:extLst>
                  <a:ext uri="{0D108BD9-81ED-4DB2-BD59-A6C34878D82A}">
                    <a16:rowId xmlns:a16="http://schemas.microsoft.com/office/drawing/2014/main" val="4069534300"/>
                  </a:ext>
                </a:extLst>
              </a:tr>
              <a:tr h="370673">
                <a:tc>
                  <a:txBody>
                    <a:bodyPr/>
                    <a:lstStyle/>
                    <a:p>
                      <a:pPr marL="0" marR="0" eaLnBrk="1" fontAlgn="auto" hangingPunct="1">
                        <a:spcBef>
                          <a:spcPts val="0"/>
                        </a:spcBef>
                        <a:spcAft>
                          <a:spcPts val="0"/>
                        </a:spcAft>
                      </a:pPr>
                      <a:r>
                        <a:rPr lang="en-US" sz="1600" b="1" kern="1200">
                          <a:effectLst/>
                          <a:latin typeface="Bookman Old Style" panose="02050604050505020204" pitchFamily="18" charset="0"/>
                        </a:rPr>
                        <a:t>Walking Trail</a:t>
                      </a:r>
                      <a:endParaRPr lang="en-US" sz="1600" b="1">
                        <a:effectLst/>
                        <a:latin typeface="Bookman Old Style" panose="02050604050505020204" pitchFamily="18" charset="0"/>
                        <a:ea typeface="Times New Roman" panose="02020603050405020304" pitchFamily="18" charset="0"/>
                      </a:endParaRPr>
                    </a:p>
                  </a:txBody>
                  <a:tcPr marL="63896" marR="63896" marT="31948" marB="31948"/>
                </a:tc>
                <a:tc>
                  <a:txBody>
                    <a:bodyPr/>
                    <a:lstStyle/>
                    <a:p>
                      <a:pPr marL="342900" lvl="0" indent="-342900" eaLnBrk="1" fontAlgn="auto" hangingPunct="1">
                        <a:buFont typeface="Arial" panose="020B0604020202020204" pitchFamily="34" charset="0"/>
                        <a:buChar char="•"/>
                        <a:tabLst>
                          <a:tab pos="457200" algn="l"/>
                        </a:tabLst>
                      </a:pPr>
                      <a:r>
                        <a:rPr lang="en-US" sz="1600" b="1" kern="1200">
                          <a:effectLst/>
                          <a:latin typeface="Bookman Old Style" panose="02050604050505020204" pitchFamily="18" charset="0"/>
                        </a:rPr>
                        <a:t>Yes/ No</a:t>
                      </a:r>
                      <a:endParaRPr lang="en-US" sz="1600" b="1">
                        <a:effectLst/>
                        <a:latin typeface="Bookman Old Style" panose="02050604050505020204" pitchFamily="18" charset="0"/>
                        <a:cs typeface="Times New Roman" panose="02020603050405020304" pitchFamily="18" charset="0"/>
                      </a:endParaRPr>
                    </a:p>
                  </a:txBody>
                  <a:tcPr marL="63896" marR="63896" marT="31948" marB="31948"/>
                </a:tc>
                <a:extLst>
                  <a:ext uri="{0D108BD9-81ED-4DB2-BD59-A6C34878D82A}">
                    <a16:rowId xmlns:a16="http://schemas.microsoft.com/office/drawing/2014/main" val="1817731650"/>
                  </a:ext>
                </a:extLst>
              </a:tr>
              <a:tr h="370673">
                <a:tc>
                  <a:txBody>
                    <a:bodyPr/>
                    <a:lstStyle/>
                    <a:p>
                      <a:pPr marL="0" marR="0" eaLnBrk="1" fontAlgn="auto" hangingPunct="1">
                        <a:spcBef>
                          <a:spcPts val="0"/>
                        </a:spcBef>
                        <a:spcAft>
                          <a:spcPts val="0"/>
                        </a:spcAft>
                      </a:pPr>
                      <a:r>
                        <a:rPr lang="en-US" sz="1600" b="1" kern="1200">
                          <a:effectLst/>
                          <a:latin typeface="Bookman Old Style" panose="02050604050505020204" pitchFamily="18" charset="0"/>
                        </a:rPr>
                        <a:t>Virtual Trail</a:t>
                      </a:r>
                      <a:endParaRPr lang="en-US" sz="1600" b="1">
                        <a:effectLst/>
                        <a:latin typeface="Bookman Old Style" panose="02050604050505020204" pitchFamily="18" charset="0"/>
                        <a:ea typeface="Times New Roman" panose="02020603050405020304" pitchFamily="18" charset="0"/>
                      </a:endParaRPr>
                    </a:p>
                  </a:txBody>
                  <a:tcPr marL="63896" marR="63896" marT="31948" marB="31948"/>
                </a:tc>
                <a:tc>
                  <a:txBody>
                    <a:bodyPr/>
                    <a:lstStyle/>
                    <a:p>
                      <a:pPr marL="342900" lvl="0" indent="-342900" eaLnBrk="1" fontAlgn="auto" hangingPunct="1">
                        <a:buFont typeface="Arial" panose="020B0604020202020204" pitchFamily="34" charset="0"/>
                        <a:buChar char="•"/>
                        <a:tabLst>
                          <a:tab pos="457200" algn="l"/>
                        </a:tabLst>
                      </a:pPr>
                      <a:r>
                        <a:rPr lang="en-US" sz="1600" b="1" kern="1200">
                          <a:effectLst/>
                          <a:latin typeface="Bookman Old Style" panose="02050604050505020204" pitchFamily="18" charset="0"/>
                        </a:rPr>
                        <a:t>Yes/ No</a:t>
                      </a:r>
                      <a:endParaRPr lang="en-US" sz="1600" b="1">
                        <a:effectLst/>
                        <a:latin typeface="Bookman Old Style" panose="02050604050505020204" pitchFamily="18" charset="0"/>
                        <a:cs typeface="Times New Roman" panose="02020603050405020304" pitchFamily="18" charset="0"/>
                      </a:endParaRPr>
                    </a:p>
                  </a:txBody>
                  <a:tcPr marL="63896" marR="63896" marT="31948" marB="31948"/>
                </a:tc>
                <a:extLst>
                  <a:ext uri="{0D108BD9-81ED-4DB2-BD59-A6C34878D82A}">
                    <a16:rowId xmlns:a16="http://schemas.microsoft.com/office/drawing/2014/main" val="3766705590"/>
                  </a:ext>
                </a:extLst>
              </a:tr>
              <a:tr h="370673">
                <a:tc>
                  <a:txBody>
                    <a:bodyPr/>
                    <a:lstStyle/>
                    <a:p>
                      <a:pPr marL="0" marR="0" eaLnBrk="1" fontAlgn="auto" hangingPunct="1">
                        <a:spcBef>
                          <a:spcPts val="0"/>
                        </a:spcBef>
                        <a:spcAft>
                          <a:spcPts val="0"/>
                        </a:spcAft>
                      </a:pPr>
                      <a:r>
                        <a:rPr lang="en-US" sz="1600" b="1" kern="1200" dirty="0">
                          <a:effectLst/>
                          <a:latin typeface="Bookman Old Style" panose="02050604050505020204" pitchFamily="18" charset="0"/>
                        </a:rPr>
                        <a:t>Diving Trail</a:t>
                      </a:r>
                      <a:endParaRPr lang="en-US" sz="1600" b="1" dirty="0">
                        <a:effectLst/>
                        <a:latin typeface="Bookman Old Style" panose="02050604050505020204" pitchFamily="18" charset="0"/>
                        <a:ea typeface="Times New Roman" panose="02020603050405020304" pitchFamily="18" charset="0"/>
                      </a:endParaRPr>
                    </a:p>
                  </a:txBody>
                  <a:tcPr marL="63896" marR="63896" marT="31948" marB="31948"/>
                </a:tc>
                <a:tc>
                  <a:txBody>
                    <a:bodyPr/>
                    <a:lstStyle/>
                    <a:p>
                      <a:pPr marL="342900" lvl="0" indent="-342900" eaLnBrk="1" fontAlgn="auto" hangingPunct="1">
                        <a:buFont typeface="Arial" panose="020B0604020202020204" pitchFamily="34" charset="0"/>
                        <a:buChar char="•"/>
                        <a:tabLst>
                          <a:tab pos="457200" algn="l"/>
                        </a:tabLst>
                      </a:pPr>
                      <a:r>
                        <a:rPr lang="en-US" sz="1600" b="1" kern="1200" dirty="0">
                          <a:effectLst/>
                          <a:latin typeface="Bookman Old Style" panose="02050604050505020204" pitchFamily="18" charset="0"/>
                        </a:rPr>
                        <a:t>Yes/ No</a:t>
                      </a:r>
                      <a:endParaRPr lang="en-US" sz="1600" b="1" dirty="0">
                        <a:effectLst/>
                        <a:latin typeface="Bookman Old Style" panose="02050604050505020204" pitchFamily="18" charset="0"/>
                        <a:cs typeface="Times New Roman" panose="02020603050405020304" pitchFamily="18" charset="0"/>
                      </a:endParaRPr>
                    </a:p>
                  </a:txBody>
                  <a:tcPr marL="63896" marR="63896" marT="31948" marB="31948"/>
                </a:tc>
                <a:extLst>
                  <a:ext uri="{0D108BD9-81ED-4DB2-BD59-A6C34878D82A}">
                    <a16:rowId xmlns:a16="http://schemas.microsoft.com/office/drawing/2014/main" val="4092472432"/>
                  </a:ext>
                </a:extLst>
              </a:tr>
            </a:tbl>
          </a:graphicData>
        </a:graphic>
      </p:graphicFrame>
      <p:sp>
        <p:nvSpPr>
          <p:cNvPr id="6" name="Rectangle 5"/>
          <p:cNvSpPr/>
          <p:nvPr/>
        </p:nvSpPr>
        <p:spPr>
          <a:xfrm>
            <a:off x="251520" y="82367"/>
            <a:ext cx="8640960" cy="2031325"/>
          </a:xfrm>
          <a:prstGeom prst="rect">
            <a:avLst/>
          </a:prstGeom>
        </p:spPr>
        <p:txBody>
          <a:bodyPr wrap="square">
            <a:spAutoFit/>
          </a:bodyPr>
          <a:lstStyle/>
          <a:p>
            <a:pPr algn="just"/>
            <a:r>
              <a:rPr lang="en-US" b="1" dirty="0">
                <a:latin typeface="Bookman Old Style" panose="02050604050505020204" pitchFamily="18" charset="0"/>
              </a:rPr>
              <a:t>Consider an example ( Landry and Mires, 2017 working paper) that surveyed North Carolina residents on their preferences and willingness to pay for marine cultural heritage sites (e.g. shipwrecks). The choice experiment included 5 attributes including the preservation zone, the availability of public programs and whether or not their was a walking, virtual or driving trail. The table below reproduces the attributes and levels. </a:t>
            </a:r>
          </a:p>
        </p:txBody>
      </p:sp>
    </p:spTree>
    <p:extLst>
      <p:ext uri="{BB962C8B-B14F-4D97-AF65-F5344CB8AC3E}">
        <p14:creationId xmlns:p14="http://schemas.microsoft.com/office/powerpoint/2010/main" val="2433736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6DE239-440D-47AE-8184-7D0473EFD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19" y="404664"/>
            <a:ext cx="8498561" cy="5688631"/>
          </a:xfrm>
          <a:prstGeom prst="rect">
            <a:avLst/>
          </a:prstGeom>
        </p:spPr>
      </p:pic>
    </p:spTree>
    <p:extLst>
      <p:ext uri="{BB962C8B-B14F-4D97-AF65-F5344CB8AC3E}">
        <p14:creationId xmlns:p14="http://schemas.microsoft.com/office/powerpoint/2010/main" val="137286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B43FAB-EE28-4DD8-BA9A-E592598AB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85054"/>
            <a:ext cx="8569760" cy="6440290"/>
          </a:xfrm>
          <a:prstGeom prst="rect">
            <a:avLst/>
          </a:prstGeom>
        </p:spPr>
      </p:pic>
    </p:spTree>
    <p:extLst>
      <p:ext uri="{BB962C8B-B14F-4D97-AF65-F5344CB8AC3E}">
        <p14:creationId xmlns:p14="http://schemas.microsoft.com/office/powerpoint/2010/main" val="2305179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95C853-C93F-4FAB-BFE1-32F2EE306A27}"/>
              </a:ext>
            </a:extLst>
          </p:cNvPr>
          <p:cNvPicPr>
            <a:picLocks noChangeAspect="1"/>
          </p:cNvPicPr>
          <p:nvPr/>
        </p:nvPicPr>
        <p:blipFill>
          <a:blip r:embed="rId2"/>
          <a:stretch>
            <a:fillRect/>
          </a:stretch>
        </p:blipFill>
        <p:spPr>
          <a:xfrm>
            <a:off x="323528" y="332656"/>
            <a:ext cx="8496944" cy="6408712"/>
          </a:xfrm>
          <a:prstGeom prst="rect">
            <a:avLst/>
          </a:prstGeom>
        </p:spPr>
      </p:pic>
      <p:sp>
        <p:nvSpPr>
          <p:cNvPr id="2" name="TextBox 1">
            <a:extLst>
              <a:ext uri="{FF2B5EF4-FFF2-40B4-BE49-F238E27FC236}">
                <a16:creationId xmlns:a16="http://schemas.microsoft.com/office/drawing/2014/main" id="{E869C574-1DF9-4CF7-96D3-56BAC9D6DCEC}"/>
              </a:ext>
            </a:extLst>
          </p:cNvPr>
          <p:cNvSpPr txBox="1"/>
          <p:nvPr/>
        </p:nvSpPr>
        <p:spPr>
          <a:xfrm>
            <a:off x="395536" y="2636912"/>
            <a:ext cx="57606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244721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BAA1A94D-A7EB-4BFA-90DB-5B5397A8E523}"/>
              </a:ext>
            </a:extLst>
          </p:cNvPr>
          <p:cNvSpPr>
            <a:spLocks noGrp="1" noChangeArrowheads="1"/>
          </p:cNvSpPr>
          <p:nvPr>
            <p:ph type="title"/>
          </p:nvPr>
        </p:nvSpPr>
        <p:spPr>
          <a:xfrm>
            <a:off x="215516" y="307803"/>
            <a:ext cx="8712968" cy="615602"/>
          </a:xfrm>
        </p:spPr>
        <p:txBody>
          <a:bodyPr/>
          <a:lstStyle/>
          <a:p>
            <a:r>
              <a:rPr lang="en-US" altLang="en-US" sz="2800" dirty="0"/>
              <a:t>A Sample Conjoint Analysis Survey Question</a:t>
            </a:r>
            <a:endParaRPr lang="en-US" altLang="en-US" sz="900" dirty="0"/>
          </a:p>
        </p:txBody>
      </p:sp>
      <p:pic>
        <p:nvPicPr>
          <p:cNvPr id="80900" name="Picture 4">
            <a:extLst>
              <a:ext uri="{FF2B5EF4-FFF2-40B4-BE49-F238E27FC236}">
                <a16:creationId xmlns:a16="http://schemas.microsoft.com/office/drawing/2014/main" id="{25365F54-BCED-49A7-8C34-5EC3294D3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923405"/>
            <a:ext cx="7861498" cy="5432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DF5CED-4594-4250-8759-406EBAD59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24" y="404664"/>
            <a:ext cx="8568952" cy="5940660"/>
          </a:xfrm>
          <a:prstGeom prst="rect">
            <a:avLst/>
          </a:prstGeom>
        </p:spPr>
      </p:pic>
    </p:spTree>
    <p:extLst>
      <p:ext uri="{BB962C8B-B14F-4D97-AF65-F5344CB8AC3E}">
        <p14:creationId xmlns:p14="http://schemas.microsoft.com/office/powerpoint/2010/main" val="3471759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9512" y="116632"/>
            <a:ext cx="8784976" cy="6378669"/>
          </a:xfrm>
          <a:prstGeom prst="rect">
            <a:avLst/>
          </a:prstGeom>
          <a:solidFill>
            <a:srgbClr val="E5FAFF"/>
          </a:solidFill>
          <a:ln w="38100">
            <a:solidFill>
              <a:srgbClr val="00B0F0"/>
            </a:solidFill>
          </a:ln>
        </p:spPr>
        <p:txBody>
          <a:bodyPr wrap="square" rtlCol="0">
            <a:spAutoFit/>
          </a:bodyPr>
          <a:lstStyle/>
          <a:p>
            <a:pPr eaLnBrk="0" hangingPunct="0"/>
            <a:r>
              <a:rPr lang="en-US" sz="1500" b="1" dirty="0"/>
              <a:t>The Value of U.S. National Parks</a:t>
            </a:r>
          </a:p>
          <a:p>
            <a:pPr eaLnBrk="0" hangingPunct="0">
              <a:spcAft>
                <a:spcPts val="600"/>
              </a:spcAft>
            </a:pPr>
            <a:endParaRPr lang="en-US" sz="1350" b="1" dirty="0"/>
          </a:p>
          <a:p>
            <a:pPr eaLnBrk="0" hangingPunct="0">
              <a:spcAft>
                <a:spcPts val="600"/>
              </a:spcAft>
            </a:pPr>
            <a:r>
              <a:rPr lang="en-US" sz="1350" b="1" dirty="0"/>
              <a:t>In 2016, the National Park Service in the United States turned 100 years old. As federal budget deficits loom, there has been some talk of selling off some of these sites. What is the value of the National Park lands, waters and historic sites? According to the first ever comprehensive estimate, it is, at a minimum, valued at $92 Billion. </a:t>
            </a:r>
          </a:p>
          <a:p>
            <a:pPr eaLnBrk="0" hangingPunct="0">
              <a:spcAft>
                <a:spcPts val="600"/>
              </a:spcAft>
            </a:pPr>
            <a:r>
              <a:rPr lang="en-US" sz="1350" b="1" dirty="0" err="1"/>
              <a:t>Haefele</a:t>
            </a:r>
            <a:r>
              <a:rPr lang="en-US" sz="1350" b="1" dirty="0"/>
              <a:t> et al (2016) present the results of a survey of American households focused on estimating the total economic value (TEV) of national parks and programs. Previous studies have focused on the value of specific national park or monument sites, but none had attempted to estimate the value of all of these national treasures. The goal was to calculate total economic value; visitation values and passive use (or </a:t>
            </a:r>
            <a:r>
              <a:rPr lang="en-US" sz="1350" b="1" dirty="0" err="1"/>
              <a:t>nonsue</a:t>
            </a:r>
            <a:r>
              <a:rPr lang="en-US" sz="1350" b="1" dirty="0"/>
              <a:t>) values. </a:t>
            </a:r>
          </a:p>
          <a:p>
            <a:pPr eaLnBrk="0" hangingPunct="0">
              <a:spcAft>
                <a:spcPts val="600"/>
              </a:spcAft>
            </a:pPr>
            <a:r>
              <a:rPr lang="en-US" sz="1350" b="1" dirty="0"/>
              <a:t>Using the population of all U.S. households from which to draw a sample, researchers used a mixed mode approach that utilized both mail and internet surveys with phone call reminders. Two rounds of surveys were implemented between 2013-2015. </a:t>
            </a:r>
          </a:p>
          <a:p>
            <a:pPr eaLnBrk="0" hangingPunct="0">
              <a:spcAft>
                <a:spcPts val="600"/>
              </a:spcAft>
            </a:pPr>
            <a:r>
              <a:rPr lang="en-US" sz="1350" b="1" dirty="0"/>
              <a:t>In the survey, participants were asked whether protecting National Parks was important to them. Nearly 95% of the sample said they were, even if they did not visit them.  93.5% thought it was important to protect trails, parks and open spaces for current and future generations whether they use them or not. The language in these questions suggests bequest and passive use values. Only 6.2% thought the U.S. should sell off some National Parks. The survey also included question on respondents’ political point of view. The sample of respondents leaned to the conservative side of the aisle.</a:t>
            </a:r>
          </a:p>
          <a:p>
            <a:pPr eaLnBrk="0" hangingPunct="0">
              <a:spcAft>
                <a:spcPts val="600"/>
              </a:spcAft>
            </a:pPr>
            <a:r>
              <a:rPr lang="en-US" sz="1350" b="1" dirty="0"/>
              <a:t>The stated preference survey design was a choice experiment in which respondents chose among bundles that included the size of cuts to programs as well as the percentages of lands sold. Choice experiments typically allow respondents to choose a status quo bundle for which the price is $0. In order to minimize hypothetical bias (respondents stating a higher willingness to pay than they would actually pay), the choice question was followed by reminders to consider their budgets. This “cheap talk” technique has been shown to significantly reduce hypothetical bias. </a:t>
            </a:r>
          </a:p>
          <a:p>
            <a:pPr eaLnBrk="0" hangingPunct="0">
              <a:spcAft>
                <a:spcPts val="600"/>
              </a:spcAft>
            </a:pPr>
            <a:r>
              <a:rPr lang="en-US" sz="1350" b="1" dirty="0"/>
              <a:t>Respondents were asked their willingness to pay a specific amount of money to pay for the National Park Service Programs. The payment vehicle utilized was an increase in federal income tax for each of the next 10 years. As we have discussed in this chapter, protest responses must be omitted from the data since those answers do not represent willingness to pay, instead representing a scenario (usually payment vehicle) protest. Since the payment vehicle chosen was federal income tax, there was some initial concern that protest zeros would be problematic, however, only 7.5% of the responses were considered to be protests</a:t>
            </a:r>
            <a:r>
              <a:rPr lang="en-US" sz="1350" dirty="0"/>
              <a:t>. </a:t>
            </a:r>
          </a:p>
        </p:txBody>
      </p:sp>
    </p:spTree>
    <p:extLst>
      <p:ext uri="{BB962C8B-B14F-4D97-AF65-F5344CB8AC3E}">
        <p14:creationId xmlns:p14="http://schemas.microsoft.com/office/powerpoint/2010/main" val="2298251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524" y="128781"/>
            <a:ext cx="8604956" cy="6370975"/>
          </a:xfrm>
          <a:prstGeom prst="rect">
            <a:avLst/>
          </a:prstGeom>
          <a:solidFill>
            <a:srgbClr val="E5FAFF"/>
          </a:solidFill>
          <a:ln w="38100">
            <a:solidFill>
              <a:srgbClr val="00B0F0"/>
            </a:solidFill>
          </a:ln>
        </p:spPr>
        <p:txBody>
          <a:bodyPr wrap="square">
            <a:spAutoFit/>
          </a:bodyPr>
          <a:lstStyle/>
          <a:p>
            <a:pPr algn="just" eaLnBrk="0" hangingPunct="0"/>
            <a:r>
              <a:rPr lang="en-US" sz="1700" dirty="0">
                <a:ea typeface="Times New Roman" panose="02020603050405020304" pitchFamily="18" charset="0"/>
              </a:rPr>
              <a:t>These household values were then multiplied by the total number of households in the population to determine the total economic value. In order to present a minimum bound (or very conservative estimate), they assumed that households that did not return a survey were willing to pay $0.</a:t>
            </a:r>
          </a:p>
          <a:p>
            <a:pPr algn="just" eaLnBrk="0" hangingPunct="0"/>
            <a:r>
              <a:rPr lang="en-US" sz="1700" dirty="0">
                <a:ea typeface="Times New Roman" panose="02020603050405020304" pitchFamily="18" charset="0"/>
              </a:rPr>
              <a:t> </a:t>
            </a:r>
          </a:p>
          <a:p>
            <a:pPr algn="just" eaLnBrk="0" hangingPunct="0"/>
            <a:r>
              <a:rPr lang="en-US" sz="1700" dirty="0">
                <a:ea typeface="Times New Roman" panose="02020603050405020304" pitchFamily="18" charset="0"/>
              </a:rPr>
              <a:t> The final tally of $92 billion includes both use values for visitors and passive use or existence values, $62 billion of which (or two-thirds) is for the National Park Service lands and waters and historic sites, with $30 billion for programs. Of the $62 billion, they authors suggest that approximately half of that value is passive use value. Of course, these values do not even include the willingness to pay of the millions of international tourists that visit U.S. National Parks each year or those who hold passive us values for these locations. Thus, the $92 billion TEV also represents ”the minimum amount that U.S. households are willing to pay to avoid the loss of the NPS and its programs.” </a:t>
            </a:r>
          </a:p>
          <a:p>
            <a:pPr algn="just" eaLnBrk="0" hangingPunct="0"/>
            <a:r>
              <a:rPr lang="en-US" sz="1700" dirty="0">
                <a:ea typeface="Times New Roman" panose="02020603050405020304" pitchFamily="18" charset="0"/>
              </a:rPr>
              <a:t> </a:t>
            </a:r>
          </a:p>
          <a:p>
            <a:pPr algn="just" eaLnBrk="0" hangingPunct="0"/>
            <a:r>
              <a:rPr lang="en-US" sz="1700" dirty="0">
                <a:ea typeface="Times New Roman" panose="02020603050405020304" pitchFamily="18" charset="0"/>
              </a:rPr>
              <a:t>According to one of the authors of the study, </a:t>
            </a:r>
            <a:r>
              <a:rPr lang="en-US" sz="1700" dirty="0" err="1">
                <a:ea typeface="Times New Roman" panose="02020603050405020304" pitchFamily="18" charset="0"/>
              </a:rPr>
              <a:t>Limda</a:t>
            </a:r>
            <a:r>
              <a:rPr lang="en-US" sz="1700" dirty="0">
                <a:ea typeface="Times New Roman" panose="02020603050405020304" pitchFamily="18" charset="0"/>
              </a:rPr>
              <a:t> </a:t>
            </a:r>
            <a:r>
              <a:rPr lang="en-US" sz="1700" dirty="0" err="1">
                <a:ea typeface="Times New Roman" panose="02020603050405020304" pitchFamily="18" charset="0"/>
              </a:rPr>
              <a:t>Bilmes</a:t>
            </a:r>
            <a:r>
              <a:rPr lang="en-US" sz="1700" dirty="0">
                <a:ea typeface="Times New Roman" panose="02020603050405020304" pitchFamily="18" charset="0"/>
              </a:rPr>
              <a:t> at Harvard </a:t>
            </a:r>
            <a:r>
              <a:rPr lang="en-US" sz="1700" dirty="0" err="1">
                <a:ea typeface="Times New Roman" panose="02020603050405020304" pitchFamily="18" charset="0"/>
              </a:rPr>
              <a:t>Univesrity</a:t>
            </a:r>
            <a:r>
              <a:rPr lang="en-US" sz="1700" dirty="0">
                <a:ea typeface="Times New Roman" panose="02020603050405020304" pitchFamily="18" charset="0"/>
              </a:rPr>
              <a:t>, the study shows that “Americans value the National Park Service at least 30 times more than the governments spends on them.” It is a happy 100</a:t>
            </a:r>
            <a:r>
              <a:rPr lang="en-US" sz="1700" baseline="30000" dirty="0">
                <a:ea typeface="Times New Roman" panose="02020603050405020304" pitchFamily="18" charset="0"/>
              </a:rPr>
              <a:t>th</a:t>
            </a:r>
            <a:r>
              <a:rPr lang="en-US" sz="1700" dirty="0">
                <a:ea typeface="Times New Roman" panose="02020603050405020304" pitchFamily="18" charset="0"/>
              </a:rPr>
              <a:t> birthday indeed. </a:t>
            </a:r>
          </a:p>
          <a:p>
            <a:pPr algn="just" eaLnBrk="0" hangingPunct="0"/>
            <a:endParaRPr lang="en-GB" sz="1700" dirty="0">
              <a:ea typeface="Times New Roman" panose="02020603050405020304" pitchFamily="18" charset="0"/>
            </a:endParaRPr>
          </a:p>
          <a:p>
            <a:pPr algn="just" eaLnBrk="0" hangingPunct="0"/>
            <a:r>
              <a:rPr lang="en-US" sz="1700" i="1" dirty="0"/>
              <a:t>Source: </a:t>
            </a:r>
            <a:r>
              <a:rPr lang="en-US" sz="1700" i="1" dirty="0" err="1"/>
              <a:t>Haefele</a:t>
            </a:r>
            <a:r>
              <a:rPr lang="en-US" sz="1700" i="1" dirty="0"/>
              <a:t>, Michelle, John Loomis and Linda </a:t>
            </a:r>
            <a:r>
              <a:rPr lang="en-US" sz="1700" i="1" dirty="0" err="1"/>
              <a:t>Bilmes</a:t>
            </a:r>
            <a:r>
              <a:rPr lang="en-US" sz="1700" i="1" dirty="0"/>
              <a:t>. 2016. Total Economic Valuation of the National Park Service Lands and Programs: Results of a Survey of the American Public. Faculty Research Working Paper Series. RWP16-024. June.</a:t>
            </a:r>
          </a:p>
          <a:p>
            <a:pPr algn="just" eaLnBrk="0" hangingPunct="0"/>
            <a:r>
              <a:rPr lang="en-US" sz="1700" i="1" dirty="0" err="1"/>
              <a:t>Haefele</a:t>
            </a:r>
            <a:r>
              <a:rPr lang="en-US" sz="1700" i="1" dirty="0"/>
              <a:t>, Michelle, John Loomis and Linda </a:t>
            </a:r>
            <a:r>
              <a:rPr lang="en-US" sz="1700" i="1" dirty="0" err="1"/>
              <a:t>Bilmes</a:t>
            </a:r>
            <a:r>
              <a:rPr lang="en-US" sz="1700" i="1" dirty="0"/>
              <a:t>. 2016. Total Economic Valuation of US National Park Service Estimated to be $92 Billion: Implications for Policy. The George Wright Forum  33(3): 335-345. </a:t>
            </a:r>
            <a:endParaRPr lang="en-US" sz="1700" dirty="0">
              <a:ea typeface="Times New Roman" panose="02020603050405020304" pitchFamily="18" charset="0"/>
            </a:endParaRPr>
          </a:p>
        </p:txBody>
      </p:sp>
    </p:spTree>
    <p:extLst>
      <p:ext uri="{BB962C8B-B14F-4D97-AF65-F5344CB8AC3E}">
        <p14:creationId xmlns:p14="http://schemas.microsoft.com/office/powerpoint/2010/main" val="3744829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28643"/>
            <a:ext cx="8856984" cy="490066"/>
          </a:xfrm>
          <a:solidFill>
            <a:srgbClr val="E5FAFF"/>
          </a:solidFill>
        </p:spPr>
        <p:txBody>
          <a:bodyPr>
            <a:noAutofit/>
          </a:bodyPr>
          <a:lstStyle/>
          <a:p>
            <a:pPr lvl="0" algn="just" eaLnBrk="0" hangingPunct="0">
              <a:spcBef>
                <a:spcPts val="0"/>
              </a:spcBef>
              <a:spcAft>
                <a:spcPts val="600"/>
              </a:spcAft>
            </a:pPr>
            <a:r>
              <a:rPr lang="en-US" sz="1800" dirty="0">
                <a:solidFill>
                  <a:prstClr val="black"/>
                </a:solidFill>
                <a:ea typeface="+mn-ea"/>
                <a:cs typeface="+mn-cs"/>
              </a:rPr>
              <a:t>Using econometric analysis, the marginal willingness to pay (or implicit price) for each type of National Park or National Park Service program were estimated. These values are reproduced here.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6371052"/>
              </p:ext>
            </p:extLst>
          </p:nvPr>
        </p:nvGraphicFramePr>
        <p:xfrm>
          <a:off x="280070" y="910439"/>
          <a:ext cx="8513008" cy="5591879"/>
        </p:xfrm>
        <a:graphic>
          <a:graphicData uri="http://schemas.openxmlformats.org/drawingml/2006/table">
            <a:tbl>
              <a:tblPr firstRow="1" firstCol="1" bandRow="1">
                <a:tableStyleId>{5C22544A-7EE6-4342-B048-85BDC9FD1C3A}</a:tableStyleId>
              </a:tblPr>
              <a:tblGrid>
                <a:gridCol w="6786656">
                  <a:extLst>
                    <a:ext uri="{9D8B030D-6E8A-4147-A177-3AD203B41FA5}">
                      <a16:colId xmlns:a16="http://schemas.microsoft.com/office/drawing/2014/main" val="2601663240"/>
                    </a:ext>
                  </a:extLst>
                </a:gridCol>
                <a:gridCol w="1726352">
                  <a:extLst>
                    <a:ext uri="{9D8B030D-6E8A-4147-A177-3AD203B41FA5}">
                      <a16:colId xmlns:a16="http://schemas.microsoft.com/office/drawing/2014/main" val="843246383"/>
                    </a:ext>
                  </a:extLst>
                </a:gridCol>
              </a:tblGrid>
              <a:tr h="284818">
                <a:tc gridSpan="2">
                  <a:txBody>
                    <a:bodyPr/>
                    <a:lstStyle/>
                    <a:p>
                      <a:pPr marL="0" marR="0" eaLnBrk="0" hangingPunct="0">
                        <a:lnSpc>
                          <a:spcPct val="200000"/>
                        </a:lnSpc>
                        <a:spcBef>
                          <a:spcPts val="0"/>
                        </a:spcBef>
                        <a:spcAft>
                          <a:spcPts val="0"/>
                        </a:spcAft>
                      </a:pPr>
                      <a:r>
                        <a:rPr lang="en-US" sz="1600" dirty="0">
                          <a:effectLst/>
                        </a:rPr>
                        <a:t>Per-household total economic value (TEV) for the national park system and NPS programs</a:t>
                      </a:r>
                      <a:endParaRPr lang="en-US" sz="1600" dirty="0">
                        <a:effectLst/>
                        <a:latin typeface="Times New Roman" panose="02020603050405020304" pitchFamily="18" charset="0"/>
                        <a:ea typeface="Times New Roman" panose="02020603050405020304" pitchFamily="18" charset="0"/>
                      </a:endParaRPr>
                    </a:p>
                  </a:txBody>
                  <a:tcPr marL="16646" marR="16646" marT="0" marB="0" anchor="b"/>
                </a:tc>
                <a:tc hMerge="1">
                  <a:txBody>
                    <a:bodyPr/>
                    <a:lstStyle/>
                    <a:p>
                      <a:endParaRPr lang="en-US"/>
                    </a:p>
                  </a:txBody>
                  <a:tcPr/>
                </a:tc>
                <a:extLst>
                  <a:ext uri="{0D108BD9-81ED-4DB2-BD59-A6C34878D82A}">
                    <a16:rowId xmlns:a16="http://schemas.microsoft.com/office/drawing/2014/main" val="3155736585"/>
                  </a:ext>
                </a:extLst>
              </a:tr>
              <a:tr h="427141">
                <a:tc>
                  <a:txBody>
                    <a:bodyPr/>
                    <a:lstStyle/>
                    <a:p>
                      <a:pPr marL="0" marR="0" eaLnBrk="0" hangingPunct="0">
                        <a:lnSpc>
                          <a:spcPct val="200000"/>
                        </a:lnSpc>
                        <a:spcBef>
                          <a:spcPts val="0"/>
                        </a:spcBef>
                        <a:spcAft>
                          <a:spcPts val="0"/>
                        </a:spcAft>
                      </a:pPr>
                      <a:r>
                        <a:rPr lang="en-US" sz="1800" dirty="0">
                          <a:effectLst/>
                        </a:rPr>
                        <a:t>National Parks</a:t>
                      </a:r>
                      <a:endParaRPr lang="en-US" sz="1800" dirty="0">
                        <a:effectLst/>
                        <a:latin typeface="Times New Roman" panose="02020603050405020304" pitchFamily="18" charset="0"/>
                        <a:ea typeface="Times New Roman" panose="02020603050405020304" pitchFamily="18" charset="0"/>
                      </a:endParaRPr>
                    </a:p>
                  </a:txBody>
                  <a:tcPr marL="16646" marR="16646" marT="0" marB="0" anchor="b"/>
                </a:tc>
                <a:tc>
                  <a:txBody>
                    <a:bodyPr/>
                    <a:lstStyle/>
                    <a:p>
                      <a:pPr marL="0" marR="0" algn="r" eaLnBrk="0" hangingPunct="0">
                        <a:lnSpc>
                          <a:spcPct val="200000"/>
                        </a:lnSpc>
                        <a:spcBef>
                          <a:spcPts val="0"/>
                        </a:spcBef>
                        <a:spcAft>
                          <a:spcPts val="0"/>
                        </a:spcAft>
                      </a:pPr>
                      <a:r>
                        <a:rPr lang="en-US" sz="1800" b="1" dirty="0">
                          <a:effectLst/>
                        </a:rPr>
                        <a:t>Estimated value</a:t>
                      </a:r>
                      <a:endParaRPr lang="en-US" sz="1800" b="1" dirty="0">
                        <a:effectLst/>
                        <a:latin typeface="Times New Roman" panose="02020603050405020304" pitchFamily="18" charset="0"/>
                        <a:ea typeface="Times New Roman" panose="02020603050405020304" pitchFamily="18" charset="0"/>
                      </a:endParaRPr>
                    </a:p>
                  </a:txBody>
                  <a:tcPr marL="16646" marR="16646" marT="0" marB="0" anchor="b"/>
                </a:tc>
                <a:extLst>
                  <a:ext uri="{0D108BD9-81ED-4DB2-BD59-A6C34878D82A}">
                    <a16:rowId xmlns:a16="http://schemas.microsoft.com/office/drawing/2014/main" val="2276963596"/>
                  </a:ext>
                </a:extLst>
              </a:tr>
              <a:tr h="427141">
                <a:tc>
                  <a:txBody>
                    <a:bodyPr/>
                    <a:lstStyle/>
                    <a:p>
                      <a:pPr marL="0" marR="0" eaLnBrk="0" hangingPunct="0">
                        <a:lnSpc>
                          <a:spcPct val="200000"/>
                        </a:lnSpc>
                        <a:spcBef>
                          <a:spcPts val="0"/>
                        </a:spcBef>
                        <a:spcAft>
                          <a:spcPts val="0"/>
                        </a:spcAft>
                      </a:pPr>
                      <a:r>
                        <a:rPr lang="en-US" sz="1800" b="0" dirty="0">
                          <a:effectLst/>
                        </a:rPr>
                        <a:t>  Nature-focused national parks (79,096,632 acres)</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tc>
                  <a:txBody>
                    <a:bodyPr/>
                    <a:lstStyle/>
                    <a:p>
                      <a:pPr marL="0" marR="0" algn="r" eaLnBrk="0" hangingPunct="0">
                        <a:lnSpc>
                          <a:spcPct val="200000"/>
                        </a:lnSpc>
                        <a:spcBef>
                          <a:spcPts val="0"/>
                        </a:spcBef>
                        <a:spcAft>
                          <a:spcPts val="0"/>
                        </a:spcAft>
                      </a:pPr>
                      <a:r>
                        <a:rPr lang="en-US" sz="1800" b="0" dirty="0">
                          <a:effectLst/>
                        </a:rPr>
                        <a:t>$1,113.24</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extLst>
                  <a:ext uri="{0D108BD9-81ED-4DB2-BD59-A6C34878D82A}">
                    <a16:rowId xmlns:a16="http://schemas.microsoft.com/office/drawing/2014/main" val="2314991715"/>
                  </a:ext>
                </a:extLst>
              </a:tr>
              <a:tr h="427141">
                <a:tc>
                  <a:txBody>
                    <a:bodyPr/>
                    <a:lstStyle/>
                    <a:p>
                      <a:pPr marL="0" marR="0" eaLnBrk="0" hangingPunct="0">
                        <a:lnSpc>
                          <a:spcPct val="200000"/>
                        </a:lnSpc>
                        <a:spcBef>
                          <a:spcPts val="0"/>
                        </a:spcBef>
                        <a:spcAft>
                          <a:spcPts val="0"/>
                        </a:spcAft>
                      </a:pPr>
                      <a:r>
                        <a:rPr lang="en-US" sz="1800" b="0" dirty="0">
                          <a:effectLst/>
                        </a:rPr>
                        <a:t>  History-focused national parks (226 sites)</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tc>
                  <a:txBody>
                    <a:bodyPr/>
                    <a:lstStyle/>
                    <a:p>
                      <a:pPr marL="0" marR="0" algn="r" eaLnBrk="0" hangingPunct="0">
                        <a:lnSpc>
                          <a:spcPct val="200000"/>
                        </a:lnSpc>
                        <a:spcBef>
                          <a:spcPts val="0"/>
                        </a:spcBef>
                        <a:spcAft>
                          <a:spcPts val="0"/>
                        </a:spcAft>
                      </a:pPr>
                      <a:r>
                        <a:rPr lang="en-US" sz="1800" b="0" dirty="0">
                          <a:effectLst/>
                        </a:rPr>
                        <a:t>$874.72</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extLst>
                  <a:ext uri="{0D108BD9-81ED-4DB2-BD59-A6C34878D82A}">
                    <a16:rowId xmlns:a16="http://schemas.microsoft.com/office/drawing/2014/main" val="233736312"/>
                  </a:ext>
                </a:extLst>
              </a:tr>
              <a:tr h="427141">
                <a:tc>
                  <a:txBody>
                    <a:bodyPr/>
                    <a:lstStyle/>
                    <a:p>
                      <a:pPr marL="0" marR="0" eaLnBrk="0" hangingPunct="0">
                        <a:lnSpc>
                          <a:spcPct val="200000"/>
                        </a:lnSpc>
                        <a:spcBef>
                          <a:spcPts val="0"/>
                        </a:spcBef>
                        <a:spcAft>
                          <a:spcPts val="0"/>
                        </a:spcAft>
                      </a:pPr>
                      <a:r>
                        <a:rPr lang="en-US" sz="1800" b="0" dirty="0">
                          <a:effectLst/>
                        </a:rPr>
                        <a:t>  Water-focused national parks (4,818,275 acres)</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tc>
                  <a:txBody>
                    <a:bodyPr/>
                    <a:lstStyle/>
                    <a:p>
                      <a:pPr marL="0" marR="0" algn="r" eaLnBrk="0" hangingPunct="0">
                        <a:lnSpc>
                          <a:spcPct val="200000"/>
                        </a:lnSpc>
                        <a:spcBef>
                          <a:spcPts val="0"/>
                        </a:spcBef>
                        <a:spcAft>
                          <a:spcPts val="0"/>
                        </a:spcAft>
                      </a:pPr>
                      <a:r>
                        <a:rPr lang="en-US" sz="1800" b="0" dirty="0">
                          <a:effectLst/>
                        </a:rPr>
                        <a:t>$977.93</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extLst>
                  <a:ext uri="{0D108BD9-81ED-4DB2-BD59-A6C34878D82A}">
                    <a16:rowId xmlns:a16="http://schemas.microsoft.com/office/drawing/2014/main" val="113420445"/>
                  </a:ext>
                </a:extLst>
              </a:tr>
              <a:tr h="427141">
                <a:tc>
                  <a:txBody>
                    <a:bodyPr/>
                    <a:lstStyle/>
                    <a:p>
                      <a:pPr marL="0" marR="0" eaLnBrk="0" hangingPunct="0">
                        <a:lnSpc>
                          <a:spcPct val="200000"/>
                        </a:lnSpc>
                        <a:spcBef>
                          <a:spcPts val="0"/>
                        </a:spcBef>
                        <a:spcAft>
                          <a:spcPts val="0"/>
                        </a:spcAft>
                      </a:pPr>
                      <a:r>
                        <a:rPr lang="en-US" sz="1800" b="0" dirty="0">
                          <a:effectLst/>
                        </a:rPr>
                        <a:t>  Per household value for all national park acres/sites</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tc>
                  <a:txBody>
                    <a:bodyPr/>
                    <a:lstStyle/>
                    <a:p>
                      <a:pPr marL="0" marR="0" algn="r" eaLnBrk="0" hangingPunct="0">
                        <a:lnSpc>
                          <a:spcPct val="200000"/>
                        </a:lnSpc>
                        <a:spcBef>
                          <a:spcPts val="0"/>
                        </a:spcBef>
                        <a:spcAft>
                          <a:spcPts val="0"/>
                        </a:spcAft>
                      </a:pPr>
                      <a:r>
                        <a:rPr lang="en-US" sz="1800" b="0" dirty="0">
                          <a:effectLst/>
                        </a:rPr>
                        <a:t>$2,967.00</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extLst>
                  <a:ext uri="{0D108BD9-81ED-4DB2-BD59-A6C34878D82A}">
                    <a16:rowId xmlns:a16="http://schemas.microsoft.com/office/drawing/2014/main" val="3836380756"/>
                  </a:ext>
                </a:extLst>
              </a:tr>
              <a:tr h="427141">
                <a:tc>
                  <a:txBody>
                    <a:bodyPr/>
                    <a:lstStyle/>
                    <a:p>
                      <a:pPr marL="0" marR="0" eaLnBrk="0" hangingPunct="0">
                        <a:lnSpc>
                          <a:spcPct val="200000"/>
                        </a:lnSpc>
                        <a:spcBef>
                          <a:spcPts val="0"/>
                        </a:spcBef>
                        <a:spcAft>
                          <a:spcPts val="0"/>
                        </a:spcAft>
                      </a:pPr>
                      <a:r>
                        <a:rPr lang="en-US" sz="1800" dirty="0">
                          <a:effectLst/>
                        </a:rPr>
                        <a:t>NPS Programs</a:t>
                      </a:r>
                      <a:endParaRPr lang="en-US" sz="1800" dirty="0">
                        <a:effectLst/>
                        <a:latin typeface="Times New Roman" panose="02020603050405020304" pitchFamily="18" charset="0"/>
                        <a:ea typeface="Times New Roman" panose="02020603050405020304" pitchFamily="18" charset="0"/>
                      </a:endParaRPr>
                    </a:p>
                  </a:txBody>
                  <a:tcPr marL="16646" marR="16646" marT="0" marB="0" anchor="b"/>
                </a:tc>
                <a:tc>
                  <a:txBody>
                    <a:bodyPr/>
                    <a:lstStyle/>
                    <a:p>
                      <a:endParaRPr lang="en-US" sz="1800" dirty="0">
                        <a:effectLst/>
                        <a:latin typeface="Times New Roman" panose="02020603050405020304" pitchFamily="18" charset="0"/>
                      </a:endParaRPr>
                    </a:p>
                  </a:txBody>
                  <a:tcPr marL="16646" marR="16646" marT="0" marB="0" anchor="b"/>
                </a:tc>
                <a:extLst>
                  <a:ext uri="{0D108BD9-81ED-4DB2-BD59-A6C34878D82A}">
                    <a16:rowId xmlns:a16="http://schemas.microsoft.com/office/drawing/2014/main" val="1409026523"/>
                  </a:ext>
                </a:extLst>
              </a:tr>
              <a:tr h="427141">
                <a:tc>
                  <a:txBody>
                    <a:bodyPr/>
                    <a:lstStyle/>
                    <a:p>
                      <a:pPr marL="0" marR="0" eaLnBrk="0" hangingPunct="0">
                        <a:lnSpc>
                          <a:spcPct val="200000"/>
                        </a:lnSpc>
                        <a:spcBef>
                          <a:spcPts val="0"/>
                        </a:spcBef>
                        <a:spcAft>
                          <a:spcPts val="0"/>
                        </a:spcAft>
                      </a:pPr>
                      <a:r>
                        <a:rPr lang="en-US" sz="1800" b="0" dirty="0">
                          <a:effectLst/>
                        </a:rPr>
                        <a:t>  Historic sites and buildings protected each year (2,000)</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tc>
                  <a:txBody>
                    <a:bodyPr/>
                    <a:lstStyle/>
                    <a:p>
                      <a:pPr marL="0" marR="0" algn="r" eaLnBrk="0" hangingPunct="0">
                        <a:lnSpc>
                          <a:spcPct val="200000"/>
                        </a:lnSpc>
                        <a:spcBef>
                          <a:spcPts val="0"/>
                        </a:spcBef>
                        <a:spcAft>
                          <a:spcPts val="0"/>
                        </a:spcAft>
                      </a:pPr>
                      <a:r>
                        <a:rPr lang="en-US" sz="1800" b="0" dirty="0">
                          <a:effectLst/>
                        </a:rPr>
                        <a:t>$316.31</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extLst>
                  <a:ext uri="{0D108BD9-81ED-4DB2-BD59-A6C34878D82A}">
                    <a16:rowId xmlns:a16="http://schemas.microsoft.com/office/drawing/2014/main" val="544360497"/>
                  </a:ext>
                </a:extLst>
              </a:tr>
              <a:tr h="427141">
                <a:tc>
                  <a:txBody>
                    <a:bodyPr/>
                    <a:lstStyle/>
                    <a:p>
                      <a:pPr marL="0" marR="0" eaLnBrk="0" hangingPunct="0">
                        <a:lnSpc>
                          <a:spcPct val="200000"/>
                        </a:lnSpc>
                        <a:spcBef>
                          <a:spcPts val="0"/>
                        </a:spcBef>
                        <a:spcAft>
                          <a:spcPts val="0"/>
                        </a:spcAft>
                      </a:pPr>
                      <a:r>
                        <a:rPr lang="en-US" sz="1800" b="0" dirty="0">
                          <a:effectLst/>
                        </a:rPr>
                        <a:t>  Acres transferred to communities each year  (2,700)</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tc>
                  <a:txBody>
                    <a:bodyPr/>
                    <a:lstStyle/>
                    <a:p>
                      <a:pPr marL="0" marR="0" algn="r" eaLnBrk="0" hangingPunct="0">
                        <a:lnSpc>
                          <a:spcPct val="200000"/>
                        </a:lnSpc>
                        <a:spcBef>
                          <a:spcPts val="0"/>
                        </a:spcBef>
                        <a:spcAft>
                          <a:spcPts val="0"/>
                        </a:spcAft>
                      </a:pPr>
                      <a:r>
                        <a:rPr lang="en-US" sz="1800" b="0" dirty="0">
                          <a:effectLst/>
                        </a:rPr>
                        <a:t>$98.41</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extLst>
                  <a:ext uri="{0D108BD9-81ED-4DB2-BD59-A6C34878D82A}">
                    <a16:rowId xmlns:a16="http://schemas.microsoft.com/office/drawing/2014/main" val="1184627308"/>
                  </a:ext>
                </a:extLst>
              </a:tr>
              <a:tr h="427141">
                <a:tc>
                  <a:txBody>
                    <a:bodyPr/>
                    <a:lstStyle/>
                    <a:p>
                      <a:pPr marL="0" marR="0" eaLnBrk="0" hangingPunct="0">
                        <a:lnSpc>
                          <a:spcPct val="200000"/>
                        </a:lnSpc>
                        <a:spcBef>
                          <a:spcPts val="0"/>
                        </a:spcBef>
                        <a:spcAft>
                          <a:spcPts val="0"/>
                        </a:spcAft>
                      </a:pPr>
                      <a:r>
                        <a:rPr lang="en-US" sz="1800" b="0" dirty="0">
                          <a:effectLst/>
                        </a:rPr>
                        <a:t>  National landmarks protected each year (114)</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tc>
                  <a:txBody>
                    <a:bodyPr/>
                    <a:lstStyle/>
                    <a:p>
                      <a:pPr marL="0" marR="0" algn="r" eaLnBrk="0" hangingPunct="0">
                        <a:lnSpc>
                          <a:spcPct val="200000"/>
                        </a:lnSpc>
                        <a:spcBef>
                          <a:spcPts val="0"/>
                        </a:spcBef>
                        <a:spcAft>
                          <a:spcPts val="0"/>
                        </a:spcAft>
                      </a:pPr>
                      <a:r>
                        <a:rPr lang="en-US" sz="1800" b="0" dirty="0">
                          <a:effectLst/>
                        </a:rPr>
                        <a:t>$347.98</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extLst>
                  <a:ext uri="{0D108BD9-81ED-4DB2-BD59-A6C34878D82A}">
                    <a16:rowId xmlns:a16="http://schemas.microsoft.com/office/drawing/2014/main" val="2886565118"/>
                  </a:ext>
                </a:extLst>
              </a:tr>
              <a:tr h="427141">
                <a:tc>
                  <a:txBody>
                    <a:bodyPr/>
                    <a:lstStyle/>
                    <a:p>
                      <a:pPr marL="0" marR="0" eaLnBrk="0" hangingPunct="0">
                        <a:lnSpc>
                          <a:spcPct val="200000"/>
                        </a:lnSpc>
                        <a:spcBef>
                          <a:spcPts val="0"/>
                        </a:spcBef>
                        <a:spcAft>
                          <a:spcPts val="0"/>
                        </a:spcAft>
                      </a:pPr>
                      <a:r>
                        <a:rPr lang="en-US" sz="1800" b="0">
                          <a:effectLst/>
                        </a:rPr>
                        <a:t>  Schoolchildren served by NPS educational programs  (4.1 million)</a:t>
                      </a:r>
                      <a:endParaRPr lang="en-US" sz="1800" b="0">
                        <a:effectLst/>
                        <a:latin typeface="Times New Roman" panose="02020603050405020304" pitchFamily="18" charset="0"/>
                        <a:ea typeface="Times New Roman" panose="02020603050405020304" pitchFamily="18" charset="0"/>
                      </a:endParaRPr>
                    </a:p>
                  </a:txBody>
                  <a:tcPr marL="16646" marR="16646" marT="0" marB="0" anchor="b"/>
                </a:tc>
                <a:tc>
                  <a:txBody>
                    <a:bodyPr/>
                    <a:lstStyle/>
                    <a:p>
                      <a:pPr marL="0" marR="0" algn="r" eaLnBrk="0" hangingPunct="0">
                        <a:lnSpc>
                          <a:spcPct val="200000"/>
                        </a:lnSpc>
                        <a:spcBef>
                          <a:spcPts val="0"/>
                        </a:spcBef>
                        <a:spcAft>
                          <a:spcPts val="0"/>
                        </a:spcAft>
                      </a:pPr>
                      <a:r>
                        <a:rPr lang="en-US" sz="1800" b="0" dirty="0">
                          <a:effectLst/>
                        </a:rPr>
                        <a:t>$682.62</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extLst>
                  <a:ext uri="{0D108BD9-81ED-4DB2-BD59-A6C34878D82A}">
                    <a16:rowId xmlns:a16="http://schemas.microsoft.com/office/drawing/2014/main" val="4008031189"/>
                  </a:ext>
                </a:extLst>
              </a:tr>
              <a:tr h="427141">
                <a:tc>
                  <a:txBody>
                    <a:bodyPr/>
                    <a:lstStyle/>
                    <a:p>
                      <a:pPr marL="0" marR="0" eaLnBrk="0" hangingPunct="0">
                        <a:lnSpc>
                          <a:spcPct val="200000"/>
                        </a:lnSpc>
                        <a:spcBef>
                          <a:spcPts val="0"/>
                        </a:spcBef>
                        <a:spcAft>
                          <a:spcPts val="0"/>
                        </a:spcAft>
                      </a:pPr>
                      <a:r>
                        <a:rPr lang="en-US" sz="1800" b="0" dirty="0">
                          <a:effectLst/>
                        </a:rPr>
                        <a:t>  Per household value for all NPS programs</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tc>
                  <a:txBody>
                    <a:bodyPr/>
                    <a:lstStyle/>
                    <a:p>
                      <a:pPr marL="0" marR="0" algn="r" eaLnBrk="0" hangingPunct="0">
                        <a:lnSpc>
                          <a:spcPct val="200000"/>
                        </a:lnSpc>
                        <a:spcBef>
                          <a:spcPts val="0"/>
                        </a:spcBef>
                        <a:spcAft>
                          <a:spcPts val="0"/>
                        </a:spcAft>
                      </a:pPr>
                      <a:r>
                        <a:rPr lang="en-US" sz="1800" b="0" dirty="0">
                          <a:effectLst/>
                        </a:rPr>
                        <a:t>$1,445.00</a:t>
                      </a:r>
                      <a:endParaRPr lang="en-US" sz="1800" b="0" dirty="0">
                        <a:effectLst/>
                        <a:latin typeface="Times New Roman" panose="02020603050405020304" pitchFamily="18" charset="0"/>
                        <a:ea typeface="Times New Roman" panose="02020603050405020304" pitchFamily="18" charset="0"/>
                      </a:endParaRPr>
                    </a:p>
                  </a:txBody>
                  <a:tcPr marL="16646" marR="16646" marT="0" marB="0" anchor="b"/>
                </a:tc>
                <a:extLst>
                  <a:ext uri="{0D108BD9-81ED-4DB2-BD59-A6C34878D82A}">
                    <a16:rowId xmlns:a16="http://schemas.microsoft.com/office/drawing/2014/main" val="591127831"/>
                  </a:ext>
                </a:extLst>
              </a:tr>
            </a:tbl>
          </a:graphicData>
        </a:graphic>
      </p:graphicFrame>
      <p:sp>
        <p:nvSpPr>
          <p:cNvPr id="5" name="Rectangle 4"/>
          <p:cNvSpPr/>
          <p:nvPr/>
        </p:nvSpPr>
        <p:spPr>
          <a:xfrm>
            <a:off x="315496" y="6297807"/>
            <a:ext cx="2568524" cy="409023"/>
          </a:xfrm>
          <a:prstGeom prst="rect">
            <a:avLst/>
          </a:prstGeom>
        </p:spPr>
        <p:txBody>
          <a:bodyPr wrap="none">
            <a:spAutoFit/>
          </a:bodyPr>
          <a:lstStyle/>
          <a:p>
            <a:pPr eaLnBrk="0" hangingPunct="0">
              <a:lnSpc>
                <a:spcPct val="200000"/>
              </a:lnSpc>
            </a:pPr>
            <a:r>
              <a:rPr lang="en-US" sz="1200" i="1" dirty="0"/>
              <a:t>Source: Table 4 in </a:t>
            </a:r>
            <a:r>
              <a:rPr lang="en-US" sz="1200" i="1" dirty="0" err="1"/>
              <a:t>Haefele</a:t>
            </a:r>
            <a:r>
              <a:rPr lang="en-US" sz="1200" i="1" dirty="0"/>
              <a:t> et al. (2016)</a:t>
            </a:r>
            <a:endParaRPr lang="en-US" sz="1200" i="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3087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60649"/>
            <a:ext cx="7886700" cy="576064"/>
          </a:xfrm>
        </p:spPr>
        <p:txBody>
          <a:bodyPr>
            <a:normAutofit/>
          </a:bodyPr>
          <a:lstStyle/>
          <a:p>
            <a:r>
              <a:rPr lang="en-US" altLang="en-US" b="1" dirty="0"/>
              <a:t>Valuation</a:t>
            </a:r>
            <a:endParaRPr lang="zh-CN" altLang="en-US" b="1" dirty="0"/>
          </a:p>
        </p:txBody>
      </p:sp>
      <p:sp>
        <p:nvSpPr>
          <p:cNvPr id="3" name="内容占位符 2"/>
          <p:cNvSpPr>
            <a:spLocks noGrp="1"/>
          </p:cNvSpPr>
          <p:nvPr>
            <p:ph idx="1"/>
          </p:nvPr>
        </p:nvSpPr>
        <p:spPr>
          <a:xfrm>
            <a:off x="359532" y="908720"/>
            <a:ext cx="8424936" cy="5239542"/>
          </a:xfrm>
        </p:spPr>
        <p:txBody>
          <a:bodyPr>
            <a:normAutofit/>
          </a:bodyPr>
          <a:lstStyle/>
          <a:p>
            <a:pPr marL="0" indent="0" algn="just">
              <a:lnSpc>
                <a:spcPct val="100000"/>
              </a:lnSpc>
              <a:spcBef>
                <a:spcPts val="0"/>
              </a:spcBef>
              <a:buNone/>
            </a:pPr>
            <a:r>
              <a:rPr lang="en-US" altLang="en-US" b="1" dirty="0"/>
              <a:t>Revealed Preferences Methods</a:t>
            </a:r>
          </a:p>
          <a:p>
            <a:pPr marL="0" indent="0" algn="just">
              <a:lnSpc>
                <a:spcPct val="100000"/>
              </a:lnSpc>
              <a:spcBef>
                <a:spcPts val="0"/>
              </a:spcBef>
              <a:buNone/>
            </a:pPr>
            <a:endParaRPr lang="en-US" altLang="en-US" b="1" dirty="0"/>
          </a:p>
          <a:p>
            <a:pPr algn="just">
              <a:lnSpc>
                <a:spcPct val="100000"/>
              </a:lnSpc>
              <a:spcBef>
                <a:spcPts val="0"/>
              </a:spcBef>
            </a:pPr>
            <a:r>
              <a:rPr lang="en-US" altLang="en-US" b="1" dirty="0"/>
              <a:t>Travel-Cost Method</a:t>
            </a:r>
          </a:p>
          <a:p>
            <a:pPr marL="737100" algn="just">
              <a:lnSpc>
                <a:spcPct val="100000"/>
              </a:lnSpc>
              <a:spcBef>
                <a:spcPts val="0"/>
              </a:spcBef>
            </a:pPr>
            <a:r>
              <a:rPr lang="en-US" altLang="en-US" b="1" dirty="0"/>
              <a:t>Travel-cost models infer values of recreational resources by determining how much visitors spent getting to a site and then using this information to estimate a demand curve for that site.</a:t>
            </a:r>
          </a:p>
          <a:p>
            <a:pPr marL="737100" algn="just">
              <a:lnSpc>
                <a:spcPct val="100000"/>
              </a:lnSpc>
              <a:spcBef>
                <a:spcPts val="0"/>
              </a:spcBef>
            </a:pPr>
            <a:endParaRPr lang="en-US" altLang="en-US" b="1" dirty="0"/>
          </a:p>
          <a:p>
            <a:pPr marL="737100" algn="just">
              <a:lnSpc>
                <a:spcPct val="100000"/>
              </a:lnSpc>
              <a:spcBef>
                <a:spcPts val="0"/>
              </a:spcBef>
            </a:pPr>
            <a:r>
              <a:rPr lang="en-GB" altLang="en-US" b="1" dirty="0"/>
              <a:t>Travel-cost models have been used to value national parks, mountain climbing, recreational fishing, and beaches. Travel-cost models have also been used to value loses.</a:t>
            </a:r>
            <a:endParaRPr lang="en-US" altLang="en-US" b="1" dirty="0"/>
          </a:p>
        </p:txBody>
      </p:sp>
    </p:spTree>
    <p:extLst>
      <p:ext uri="{BB962C8B-B14F-4D97-AF65-F5344CB8AC3E}">
        <p14:creationId xmlns:p14="http://schemas.microsoft.com/office/powerpoint/2010/main" val="224097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32656"/>
            <a:ext cx="7886700" cy="728760"/>
          </a:xfrm>
        </p:spPr>
        <p:txBody>
          <a:bodyPr>
            <a:normAutofit/>
          </a:bodyPr>
          <a:lstStyle/>
          <a:p>
            <a:r>
              <a:rPr lang="en-US" altLang="en-US" sz="3200" b="1" dirty="0"/>
              <a:t>Why Value the Environment?</a:t>
            </a:r>
            <a:endParaRPr lang="zh-CN" altLang="en-US" sz="3200" b="1" dirty="0"/>
          </a:p>
        </p:txBody>
      </p:sp>
      <p:sp>
        <p:nvSpPr>
          <p:cNvPr id="3" name="内容占位符 2"/>
          <p:cNvSpPr>
            <a:spLocks noGrp="1"/>
          </p:cNvSpPr>
          <p:nvPr>
            <p:ph idx="1"/>
          </p:nvPr>
        </p:nvSpPr>
        <p:spPr>
          <a:xfrm>
            <a:off x="251520" y="1124744"/>
            <a:ext cx="8640960" cy="5256584"/>
          </a:xfrm>
        </p:spPr>
        <p:txBody>
          <a:bodyPr>
            <a:normAutofit fontScale="92500" lnSpcReduction="10000"/>
          </a:bodyPr>
          <a:lstStyle/>
          <a:p>
            <a:pPr marL="0" indent="0" algn="just">
              <a:lnSpc>
                <a:spcPct val="110000"/>
              </a:lnSpc>
              <a:spcBef>
                <a:spcPts val="0"/>
              </a:spcBef>
              <a:buNone/>
            </a:pPr>
            <a:r>
              <a:rPr lang="en-US" altLang="en-US" sz="2600" b="1" dirty="0"/>
              <a:t>Many types of agencies depend on benefit-cost analyses for decision-making.</a:t>
            </a:r>
          </a:p>
          <a:p>
            <a:pPr marL="0" indent="0" algn="just">
              <a:lnSpc>
                <a:spcPct val="110000"/>
              </a:lnSpc>
              <a:spcBef>
                <a:spcPts val="0"/>
              </a:spcBef>
              <a:buNone/>
            </a:pPr>
            <a:endParaRPr lang="en-US" altLang="en-US" sz="2600" b="1" dirty="0"/>
          </a:p>
          <a:p>
            <a:pPr lvl="1" algn="just">
              <a:lnSpc>
                <a:spcPct val="110000"/>
              </a:lnSpc>
              <a:spcBef>
                <a:spcPts val="0"/>
              </a:spcBef>
            </a:pPr>
            <a:r>
              <a:rPr lang="en-GB" altLang="en-US" sz="2600" b="1" dirty="0"/>
              <a:t>(USA) Natural resources damage assessments, such as for oil spills (National Oceanic and Atmospheric Administration);  </a:t>
            </a:r>
          </a:p>
          <a:p>
            <a:pPr lvl="1" algn="just">
              <a:lnSpc>
                <a:spcPct val="110000"/>
              </a:lnSpc>
              <a:spcBef>
                <a:spcPts val="0"/>
              </a:spcBef>
            </a:pPr>
            <a:r>
              <a:rPr lang="en-GB" altLang="en-US" sz="2600" b="1" dirty="0"/>
              <a:t>(USA) For the designation of critical habitat under the Endangered Species Act (U.S. Fish and Wildlife Service); </a:t>
            </a:r>
          </a:p>
          <a:p>
            <a:pPr lvl="1" algn="just">
              <a:lnSpc>
                <a:spcPct val="110000"/>
              </a:lnSpc>
              <a:spcBef>
                <a:spcPts val="0"/>
              </a:spcBef>
            </a:pPr>
            <a:r>
              <a:rPr lang="en-GB" altLang="en-US" sz="2600" b="1" dirty="0"/>
              <a:t>(USA) Dam relicensing applications (The Federal Energy and Regulatory Commission). </a:t>
            </a:r>
          </a:p>
          <a:p>
            <a:pPr lvl="1" algn="just">
              <a:lnSpc>
                <a:spcPct val="110000"/>
              </a:lnSpc>
              <a:spcBef>
                <a:spcPts val="0"/>
              </a:spcBef>
            </a:pPr>
            <a:r>
              <a:rPr lang="en-GB" altLang="en-US" sz="2600" b="1" dirty="0"/>
              <a:t>(Qatar) Ministry of Municipality and Climate Change </a:t>
            </a:r>
          </a:p>
          <a:p>
            <a:pPr marL="342900" lvl="1" indent="0" algn="just">
              <a:lnSpc>
                <a:spcPct val="110000"/>
              </a:lnSpc>
              <a:spcBef>
                <a:spcPts val="0"/>
              </a:spcBef>
              <a:buNone/>
            </a:pPr>
            <a:r>
              <a:rPr lang="en-GB" altLang="en-US" sz="2600" b="1">
                <a:hlinkClick r:id="rId2"/>
              </a:rPr>
              <a:t>https</a:t>
            </a:r>
            <a:r>
              <a:rPr lang="en-GB" altLang="en-US" sz="2600" b="1" dirty="0">
                <a:hlinkClick r:id="rId2"/>
              </a:rPr>
              <a:t>://www.mecc.gov.qa/en/</a:t>
            </a:r>
            <a:r>
              <a:rPr lang="en-GB" altLang="en-US" sz="2600" b="1">
                <a:hlinkClick r:id="rId2"/>
              </a:rPr>
              <a:t>home/</a:t>
            </a:r>
            <a:endParaRPr lang="en-GB" altLang="en-US" dirty="0"/>
          </a:p>
          <a:p>
            <a:endParaRPr lang="zh-CN" altLang="en-US" dirty="0"/>
          </a:p>
        </p:txBody>
      </p:sp>
    </p:spTree>
    <p:extLst>
      <p:ext uri="{BB962C8B-B14F-4D97-AF65-F5344CB8AC3E}">
        <p14:creationId xmlns:p14="http://schemas.microsoft.com/office/powerpoint/2010/main" val="355618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609"/>
            <a:ext cx="8229600" cy="1143000"/>
          </a:xfrm>
        </p:spPr>
        <p:txBody>
          <a:bodyPr>
            <a:normAutofit/>
          </a:bodyPr>
          <a:lstStyle/>
          <a:p>
            <a:r>
              <a:rPr lang="en-US" altLang="en-US" b="1" dirty="0"/>
              <a:t>Valuation</a:t>
            </a:r>
            <a:endParaRPr lang="zh-CN" altLang="en-US" b="1" dirty="0"/>
          </a:p>
        </p:txBody>
      </p:sp>
      <p:sp>
        <p:nvSpPr>
          <p:cNvPr id="3" name="内容占位符 2"/>
          <p:cNvSpPr>
            <a:spLocks noGrp="1"/>
          </p:cNvSpPr>
          <p:nvPr>
            <p:ph idx="1"/>
          </p:nvPr>
        </p:nvSpPr>
        <p:spPr>
          <a:xfrm>
            <a:off x="260450" y="1052736"/>
            <a:ext cx="8623100" cy="5400600"/>
          </a:xfrm>
        </p:spPr>
        <p:txBody>
          <a:bodyPr>
            <a:normAutofit fontScale="55000" lnSpcReduction="20000"/>
          </a:bodyPr>
          <a:lstStyle/>
          <a:p>
            <a:pPr marL="0" indent="0" algn="just">
              <a:lnSpc>
                <a:spcPct val="120000"/>
              </a:lnSpc>
              <a:spcBef>
                <a:spcPts val="0"/>
              </a:spcBef>
              <a:buNone/>
            </a:pPr>
            <a:r>
              <a:rPr lang="en-US" altLang="en-US" sz="3500" b="1" dirty="0"/>
              <a:t>Hedonic property value and hedonic wage methods</a:t>
            </a:r>
          </a:p>
          <a:p>
            <a:pPr marL="0" indent="0" algn="just">
              <a:lnSpc>
                <a:spcPct val="120000"/>
              </a:lnSpc>
              <a:spcBef>
                <a:spcPts val="0"/>
              </a:spcBef>
              <a:buNone/>
            </a:pPr>
            <a:r>
              <a:rPr lang="en-US" altLang="en-US" sz="3500" b="1" dirty="0"/>
              <a:t> </a:t>
            </a:r>
          </a:p>
          <a:p>
            <a:pPr lvl="1" algn="just">
              <a:lnSpc>
                <a:spcPct val="120000"/>
              </a:lnSpc>
              <a:spcBef>
                <a:spcPts val="0"/>
              </a:spcBef>
            </a:pPr>
            <a:r>
              <a:rPr lang="en-GB" altLang="en-US" sz="3500" b="1" dirty="0"/>
              <a:t>These two approaches </a:t>
            </a:r>
            <a:r>
              <a:rPr lang="en-US" altLang="en-US" sz="3500" b="1" dirty="0"/>
              <a:t>use regression analysis to infer environmental values from spending on goods which include those values. </a:t>
            </a:r>
          </a:p>
          <a:p>
            <a:pPr lvl="1" algn="just">
              <a:lnSpc>
                <a:spcPct val="120000"/>
              </a:lnSpc>
              <a:spcBef>
                <a:spcPts val="0"/>
              </a:spcBef>
            </a:pPr>
            <a:endParaRPr lang="en-GB" altLang="en-US" sz="3500" b="1" dirty="0"/>
          </a:p>
          <a:p>
            <a:pPr lvl="1" algn="just">
              <a:lnSpc>
                <a:spcPct val="120000"/>
              </a:lnSpc>
              <a:spcBef>
                <a:spcPts val="0"/>
              </a:spcBef>
            </a:pPr>
            <a:r>
              <a:rPr lang="en-GB" altLang="en-US" sz="3500" b="1" dirty="0"/>
              <a:t>Hedonic property value models use market data and then break down the house sales price into its components, including the house characteristics, the </a:t>
            </a:r>
            <a:r>
              <a:rPr lang="en-GB" altLang="en-US" sz="3500" b="1" dirty="0" err="1"/>
              <a:t>neighborhood</a:t>
            </a:r>
            <a:r>
              <a:rPr lang="en-GB" altLang="en-US" sz="3500" b="1" dirty="0"/>
              <a:t> characteristics, and environmental characteristics.</a:t>
            </a:r>
          </a:p>
          <a:p>
            <a:pPr lvl="1" algn="just">
              <a:lnSpc>
                <a:spcPct val="120000"/>
              </a:lnSpc>
              <a:spcBef>
                <a:spcPts val="0"/>
              </a:spcBef>
            </a:pPr>
            <a:endParaRPr lang="en-GB" altLang="en-US" sz="3500" b="1" dirty="0"/>
          </a:p>
          <a:p>
            <a:pPr lvl="1" algn="just">
              <a:lnSpc>
                <a:spcPct val="120000"/>
              </a:lnSpc>
              <a:spcBef>
                <a:spcPts val="0"/>
              </a:spcBef>
            </a:pPr>
            <a:r>
              <a:rPr lang="en-GB" altLang="en-US" sz="3500" b="1" dirty="0"/>
              <a:t>Hedonic wage approaches attempt to isolate the environmental risk component of wages, which serves to isolate the amount of compensation workers require in order to work in risky occupations. </a:t>
            </a:r>
            <a:endParaRPr lang="en-US" altLang="en-US" sz="3500" b="1" dirty="0"/>
          </a:p>
          <a:p>
            <a:pPr algn="just"/>
            <a:endParaRPr lang="zh-CN" altLang="en-US" sz="4000" dirty="0"/>
          </a:p>
        </p:txBody>
      </p:sp>
      <p:sp>
        <p:nvSpPr>
          <p:cNvPr id="4" name="Rectangle 3">
            <a:extLst>
              <a:ext uri="{FF2B5EF4-FFF2-40B4-BE49-F238E27FC236}">
                <a16:creationId xmlns:a16="http://schemas.microsoft.com/office/drawing/2014/main" id="{1C54856D-E511-4A47-A0B8-E0D9BD667B84}"/>
              </a:ext>
            </a:extLst>
          </p:cNvPr>
          <p:cNvSpPr/>
          <p:nvPr/>
        </p:nvSpPr>
        <p:spPr>
          <a:xfrm>
            <a:off x="755576" y="5877270"/>
            <a:ext cx="7848872" cy="738664"/>
          </a:xfrm>
          <a:prstGeom prst="rect">
            <a:avLst/>
          </a:prstGeom>
        </p:spPr>
        <p:txBody>
          <a:bodyPr wrap="square">
            <a:spAutoFit/>
          </a:bodyPr>
          <a:lstStyle/>
          <a:p>
            <a:r>
              <a:rPr lang="en-US" sz="2400" dirty="0">
                <a:hlinkClick r:id="rId2"/>
              </a:rPr>
              <a:t>http://www.ecosystemvaluation.org/hedonic_pricing.htm</a:t>
            </a:r>
            <a:endParaRPr lang="en-US" sz="2400" dirty="0"/>
          </a:p>
          <a:p>
            <a:endParaRPr lang="en-US" dirty="0"/>
          </a:p>
        </p:txBody>
      </p:sp>
    </p:spTree>
    <p:extLst>
      <p:ext uri="{BB962C8B-B14F-4D97-AF65-F5344CB8AC3E}">
        <p14:creationId xmlns:p14="http://schemas.microsoft.com/office/powerpoint/2010/main" val="2803581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7"/>
          </a:xfrm>
        </p:spPr>
        <p:txBody>
          <a:bodyPr>
            <a:normAutofit/>
          </a:bodyPr>
          <a:lstStyle/>
          <a:p>
            <a:r>
              <a:rPr lang="en-US" altLang="en-US" b="1" dirty="0"/>
              <a:t>Valuation</a:t>
            </a:r>
            <a:endParaRPr lang="zh-CN" altLang="en-US" b="1" dirty="0"/>
          </a:p>
        </p:txBody>
      </p:sp>
      <p:sp>
        <p:nvSpPr>
          <p:cNvPr id="3" name="内容占位符 2"/>
          <p:cNvSpPr>
            <a:spLocks noGrp="1"/>
          </p:cNvSpPr>
          <p:nvPr>
            <p:ph idx="1"/>
          </p:nvPr>
        </p:nvSpPr>
        <p:spPr>
          <a:xfrm>
            <a:off x="323528" y="1253330"/>
            <a:ext cx="8424936" cy="4695949"/>
          </a:xfrm>
        </p:spPr>
        <p:txBody>
          <a:bodyPr>
            <a:normAutofit lnSpcReduction="10000"/>
          </a:bodyPr>
          <a:lstStyle/>
          <a:p>
            <a:pPr marL="342900" lvl="1" indent="0" algn="just">
              <a:lnSpc>
                <a:spcPct val="110000"/>
              </a:lnSpc>
              <a:spcBef>
                <a:spcPts val="0"/>
              </a:spcBef>
              <a:buNone/>
            </a:pPr>
            <a:r>
              <a:rPr lang="en-US" altLang="en-US" b="1" dirty="0"/>
              <a:t>Benefit Transfer and Meta Analysis</a:t>
            </a:r>
          </a:p>
          <a:p>
            <a:pPr marL="342900" lvl="1" indent="0" algn="just">
              <a:lnSpc>
                <a:spcPct val="110000"/>
              </a:lnSpc>
              <a:spcBef>
                <a:spcPts val="0"/>
              </a:spcBef>
              <a:buNone/>
            </a:pPr>
            <a:endParaRPr lang="en-US" altLang="en-US" b="1" dirty="0"/>
          </a:p>
          <a:p>
            <a:pPr lvl="1" algn="just">
              <a:lnSpc>
                <a:spcPct val="110000"/>
              </a:lnSpc>
              <a:spcBef>
                <a:spcPts val="0"/>
              </a:spcBef>
            </a:pPr>
            <a:r>
              <a:rPr lang="en-GB" altLang="en-US" b="1" dirty="0"/>
              <a:t>Benefit transfer methods can take one of three forms: value transfers, benefit function transfers, or meta-analysis. </a:t>
            </a:r>
          </a:p>
          <a:p>
            <a:pPr lvl="1" algn="just">
              <a:lnSpc>
                <a:spcPct val="110000"/>
              </a:lnSpc>
              <a:spcBef>
                <a:spcPts val="0"/>
              </a:spcBef>
            </a:pPr>
            <a:endParaRPr lang="en-US" altLang="en-US" b="1" dirty="0"/>
          </a:p>
          <a:p>
            <a:pPr lvl="1" algn="just">
              <a:lnSpc>
                <a:spcPct val="110000"/>
              </a:lnSpc>
              <a:spcBef>
                <a:spcPts val="0"/>
              </a:spcBef>
            </a:pPr>
            <a:r>
              <a:rPr lang="en-GB" altLang="en-US" b="1" dirty="0"/>
              <a:t>Meta-analysis takes empirical estimates from a sample of studies, statistically relates them to the characteristics of the studies, and calculates the degree to which the reported differences can be attributed to differences in location, subject matter, or methodology. </a:t>
            </a:r>
            <a:endParaRPr lang="en-US" altLang="en-US" b="1" dirty="0"/>
          </a:p>
          <a:p>
            <a:endParaRPr lang="zh-CN" altLang="en-US" dirty="0"/>
          </a:p>
        </p:txBody>
      </p:sp>
    </p:spTree>
    <p:extLst>
      <p:ext uri="{BB962C8B-B14F-4D97-AF65-F5344CB8AC3E}">
        <p14:creationId xmlns:p14="http://schemas.microsoft.com/office/powerpoint/2010/main" val="318020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15601"/>
          </a:xfrm>
        </p:spPr>
        <p:txBody>
          <a:bodyPr>
            <a:normAutofit/>
          </a:bodyPr>
          <a:lstStyle/>
          <a:p>
            <a:r>
              <a:rPr lang="en-US" altLang="en-US" b="1" dirty="0"/>
              <a:t>Valuation</a:t>
            </a:r>
            <a:endParaRPr lang="zh-CN" altLang="en-US" dirty="0"/>
          </a:p>
        </p:txBody>
      </p:sp>
      <p:sp>
        <p:nvSpPr>
          <p:cNvPr id="3" name="内容占位符 2"/>
          <p:cNvSpPr>
            <a:spLocks noGrp="1"/>
          </p:cNvSpPr>
          <p:nvPr>
            <p:ph idx="1"/>
          </p:nvPr>
        </p:nvSpPr>
        <p:spPr>
          <a:xfrm>
            <a:off x="162422" y="1009692"/>
            <a:ext cx="8802066" cy="3183781"/>
          </a:xfrm>
        </p:spPr>
        <p:txBody>
          <a:bodyPr>
            <a:normAutofit/>
          </a:bodyPr>
          <a:lstStyle/>
          <a:p>
            <a:pPr marL="42863" indent="0">
              <a:buNone/>
            </a:pPr>
            <a:r>
              <a:rPr lang="en-US" altLang="zh-CN" b="1" dirty="0"/>
              <a:t>Valuation Inventory Database </a:t>
            </a:r>
            <a:r>
              <a:rPr lang="en-US" altLang="zh-CN" b="1" dirty="0">
                <a:hlinkClick r:id="rId2"/>
              </a:rPr>
              <a:t>https://www.evri.ca</a:t>
            </a:r>
            <a:endParaRPr lang="en-US" altLang="zh-CN" b="1" dirty="0"/>
          </a:p>
          <a:p>
            <a:pPr marL="990600" indent="-457200" algn="just"/>
            <a:r>
              <a:rPr lang="en-US" altLang="zh-CN" b="1" dirty="0"/>
              <a:t>The Environmental Valuation Reference Inventory (EVRI) is an online searchable database of empirical studies on the economic value of environmental benefits and human health effects.</a:t>
            </a:r>
          </a:p>
          <a:p>
            <a:pPr marL="0" indent="0">
              <a:buNone/>
            </a:pPr>
            <a:endParaRPr lang="zh-CN" altLang="en-US" dirty="0"/>
          </a:p>
        </p:txBody>
      </p:sp>
      <p:pic>
        <p:nvPicPr>
          <p:cNvPr id="4" name="Picture 3">
            <a:extLst>
              <a:ext uri="{FF2B5EF4-FFF2-40B4-BE49-F238E27FC236}">
                <a16:creationId xmlns:a16="http://schemas.microsoft.com/office/drawing/2014/main" id="{47A750DF-DB2B-4396-9937-050874033920}"/>
              </a:ext>
            </a:extLst>
          </p:cNvPr>
          <p:cNvPicPr>
            <a:picLocks noChangeAspect="1"/>
          </p:cNvPicPr>
          <p:nvPr/>
        </p:nvPicPr>
        <p:blipFill>
          <a:blip r:embed="rId3"/>
          <a:stretch>
            <a:fillRect/>
          </a:stretch>
        </p:blipFill>
        <p:spPr>
          <a:xfrm>
            <a:off x="443285" y="3207257"/>
            <a:ext cx="8240340" cy="3285616"/>
          </a:xfrm>
          <a:prstGeom prst="rect">
            <a:avLst/>
          </a:prstGeom>
        </p:spPr>
      </p:pic>
    </p:spTree>
    <p:extLst>
      <p:ext uri="{BB962C8B-B14F-4D97-AF65-F5344CB8AC3E}">
        <p14:creationId xmlns:p14="http://schemas.microsoft.com/office/powerpoint/2010/main" val="1105323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471585"/>
          </a:xfrm>
        </p:spPr>
        <p:txBody>
          <a:bodyPr>
            <a:normAutofit fontScale="90000"/>
          </a:bodyPr>
          <a:lstStyle/>
          <a:p>
            <a:r>
              <a:rPr lang="en-US" altLang="en-US" b="1" dirty="0"/>
              <a:t>Valuation</a:t>
            </a:r>
            <a:endParaRPr lang="zh-CN" altLang="en-US" dirty="0"/>
          </a:p>
        </p:txBody>
      </p:sp>
      <p:sp>
        <p:nvSpPr>
          <p:cNvPr id="3" name="内容占位符 2"/>
          <p:cNvSpPr>
            <a:spLocks noGrp="1"/>
          </p:cNvSpPr>
          <p:nvPr>
            <p:ph idx="1"/>
          </p:nvPr>
        </p:nvSpPr>
        <p:spPr>
          <a:xfrm>
            <a:off x="107504" y="872716"/>
            <a:ext cx="8604448" cy="5112567"/>
          </a:xfrm>
        </p:spPr>
        <p:txBody>
          <a:bodyPr>
            <a:normAutofit/>
          </a:bodyPr>
          <a:lstStyle/>
          <a:p>
            <a:pPr marL="342900" lvl="1" indent="0" algn="just">
              <a:lnSpc>
                <a:spcPct val="100000"/>
              </a:lnSpc>
              <a:spcBef>
                <a:spcPts val="0"/>
              </a:spcBef>
              <a:buNone/>
            </a:pPr>
            <a:r>
              <a:rPr lang="en-US" altLang="en-US" sz="2000" b="1" dirty="0"/>
              <a:t>Using Geographic Information Systems to Enhance Economic Valuation</a:t>
            </a:r>
          </a:p>
          <a:p>
            <a:pPr marL="342900" lvl="1" indent="0" algn="just">
              <a:lnSpc>
                <a:spcPct val="100000"/>
              </a:lnSpc>
              <a:spcBef>
                <a:spcPts val="0"/>
              </a:spcBef>
              <a:buNone/>
            </a:pPr>
            <a:endParaRPr lang="en-US" altLang="en-US" sz="2000" b="1" dirty="0"/>
          </a:p>
          <a:p>
            <a:pPr lvl="2" algn="just">
              <a:lnSpc>
                <a:spcPct val="100000"/>
              </a:lnSpc>
              <a:spcBef>
                <a:spcPts val="0"/>
              </a:spcBef>
            </a:pPr>
            <a:r>
              <a:rPr lang="en-GB" altLang="en-US" sz="2000" b="1" dirty="0"/>
              <a:t>Geographic Information Systems (GIS) are computerized mapping models and analysis tools. A GIS map is made up of layers such that many variables can be visualized simultaneously using overlays. GIS offers a powerful collection of tools for depicting and examining spatial relationships.</a:t>
            </a:r>
          </a:p>
          <a:p>
            <a:pPr lvl="2" algn="just"/>
            <a:endParaRPr lang="en-US" altLang="en-US" b="1" dirty="0"/>
          </a:p>
          <a:p>
            <a:pPr algn="just"/>
            <a:endParaRPr lang="zh-CN" altLang="en-US" dirty="0"/>
          </a:p>
        </p:txBody>
      </p:sp>
      <p:pic>
        <p:nvPicPr>
          <p:cNvPr id="7" name="Picture 6">
            <a:extLst>
              <a:ext uri="{FF2B5EF4-FFF2-40B4-BE49-F238E27FC236}">
                <a16:creationId xmlns:a16="http://schemas.microsoft.com/office/drawing/2014/main" id="{8D12079F-6B1B-4650-857B-27933FCD60B1}"/>
              </a:ext>
            </a:extLst>
          </p:cNvPr>
          <p:cNvPicPr>
            <a:picLocks noChangeAspect="1"/>
          </p:cNvPicPr>
          <p:nvPr/>
        </p:nvPicPr>
        <p:blipFill>
          <a:blip r:embed="rId2"/>
          <a:stretch>
            <a:fillRect/>
          </a:stretch>
        </p:blipFill>
        <p:spPr>
          <a:xfrm>
            <a:off x="628650" y="3717032"/>
            <a:ext cx="7886700" cy="2855218"/>
          </a:xfrm>
          <a:prstGeom prst="rect">
            <a:avLst/>
          </a:prstGeom>
        </p:spPr>
      </p:pic>
    </p:spTree>
    <p:extLst>
      <p:ext uri="{BB962C8B-B14F-4D97-AF65-F5344CB8AC3E}">
        <p14:creationId xmlns:p14="http://schemas.microsoft.com/office/powerpoint/2010/main" val="2982982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16632"/>
            <a:ext cx="7886700" cy="759618"/>
          </a:xfrm>
        </p:spPr>
        <p:txBody>
          <a:bodyPr>
            <a:normAutofit/>
          </a:bodyPr>
          <a:lstStyle/>
          <a:p>
            <a:r>
              <a:rPr lang="en-US" altLang="en-US" b="1" kern="0" dirty="0"/>
              <a:t>Valuation</a:t>
            </a:r>
            <a:endParaRPr lang="zh-CN" altLang="en-US" b="1" dirty="0"/>
          </a:p>
        </p:txBody>
      </p:sp>
      <p:sp>
        <p:nvSpPr>
          <p:cNvPr id="3" name="内容占位符 2"/>
          <p:cNvSpPr>
            <a:spLocks noGrp="1"/>
          </p:cNvSpPr>
          <p:nvPr>
            <p:ph idx="1"/>
          </p:nvPr>
        </p:nvSpPr>
        <p:spPr>
          <a:xfrm>
            <a:off x="161764" y="876250"/>
            <a:ext cx="8820472" cy="5400600"/>
          </a:xfrm>
        </p:spPr>
        <p:txBody>
          <a:bodyPr>
            <a:normAutofit fontScale="70000" lnSpcReduction="20000"/>
          </a:bodyPr>
          <a:lstStyle/>
          <a:p>
            <a:pPr lvl="1" algn="just">
              <a:lnSpc>
                <a:spcPct val="120000"/>
              </a:lnSpc>
              <a:spcBef>
                <a:spcPts val="0"/>
              </a:spcBef>
            </a:pPr>
            <a:r>
              <a:rPr lang="en-US" altLang="en-US" sz="2800" b="1" dirty="0"/>
              <a:t>Averting Expenditures</a:t>
            </a:r>
          </a:p>
          <a:p>
            <a:pPr lvl="1" algn="just">
              <a:lnSpc>
                <a:spcPct val="120000"/>
              </a:lnSpc>
              <a:spcBef>
                <a:spcPts val="0"/>
              </a:spcBef>
            </a:pPr>
            <a:endParaRPr lang="en-US" altLang="en-US" sz="2800" b="1" dirty="0"/>
          </a:p>
          <a:p>
            <a:pPr lvl="2" algn="just">
              <a:lnSpc>
                <a:spcPct val="120000"/>
              </a:lnSpc>
              <a:spcBef>
                <a:spcPts val="0"/>
              </a:spcBef>
            </a:pPr>
            <a:r>
              <a:rPr lang="en-US" altLang="en-US" sz="2800" b="1" dirty="0"/>
              <a:t>Methods are designed to reduce the damage caused by pollution by taking some kind of averting or defensive action.</a:t>
            </a:r>
          </a:p>
          <a:p>
            <a:pPr lvl="2" algn="just">
              <a:lnSpc>
                <a:spcPct val="120000"/>
              </a:lnSpc>
              <a:spcBef>
                <a:spcPts val="0"/>
              </a:spcBef>
            </a:pPr>
            <a:r>
              <a:rPr lang="en-US" altLang="en-US" sz="2800" b="1" dirty="0"/>
              <a:t>Averting expenditures can provide a lower-bound estimate of the damage caused by pollution. They also cause a disproportionate hardship on poor households that cannot afford such coping expenditures. </a:t>
            </a:r>
          </a:p>
          <a:p>
            <a:pPr lvl="2" algn="just">
              <a:lnSpc>
                <a:spcPct val="120000"/>
              </a:lnSpc>
              <a:spcBef>
                <a:spcPts val="0"/>
              </a:spcBef>
            </a:pPr>
            <a:endParaRPr lang="en-US" altLang="en-US" sz="2800" b="1" dirty="0"/>
          </a:p>
          <a:p>
            <a:pPr lvl="1" algn="just">
              <a:lnSpc>
                <a:spcPct val="120000"/>
              </a:lnSpc>
              <a:spcBef>
                <a:spcPts val="0"/>
              </a:spcBef>
            </a:pPr>
            <a:r>
              <a:rPr lang="en-US" altLang="en-US" sz="2800" b="1" dirty="0"/>
              <a:t>Challenges</a:t>
            </a:r>
          </a:p>
          <a:p>
            <a:pPr lvl="1" algn="just">
              <a:lnSpc>
                <a:spcPct val="120000"/>
              </a:lnSpc>
              <a:spcBef>
                <a:spcPts val="0"/>
              </a:spcBef>
            </a:pPr>
            <a:endParaRPr lang="en-US" altLang="en-US" sz="2800" b="1" dirty="0"/>
          </a:p>
          <a:p>
            <a:pPr lvl="2" algn="just">
              <a:lnSpc>
                <a:spcPct val="120000"/>
              </a:lnSpc>
              <a:spcBef>
                <a:spcPts val="0"/>
              </a:spcBef>
              <a:buFont typeface="Calibri" panose="020F0502020204030204" pitchFamily="34" charset="0"/>
              <a:buChar char="–"/>
            </a:pPr>
            <a:r>
              <a:rPr lang="en-US" altLang="en-US" sz="2800" b="1" dirty="0"/>
              <a:t>Aggregation: </a:t>
            </a:r>
            <a:r>
              <a:rPr lang="en-GB" altLang="en-US" sz="2800" b="1" dirty="0"/>
              <a:t>aggregation of estimated values into a total value that can be used in benefit-cost analysis. </a:t>
            </a:r>
          </a:p>
          <a:p>
            <a:pPr marL="457200" lvl="1" indent="0">
              <a:lnSpc>
                <a:spcPct val="120000"/>
              </a:lnSpc>
              <a:spcBef>
                <a:spcPts val="0"/>
              </a:spcBef>
              <a:buNone/>
            </a:pPr>
            <a:endParaRPr lang="en-US" altLang="en-US" sz="2800" dirty="0"/>
          </a:p>
          <a:p>
            <a:pPr lvl="2" algn="just">
              <a:lnSpc>
                <a:spcPct val="120000"/>
              </a:lnSpc>
              <a:spcBef>
                <a:spcPts val="0"/>
              </a:spcBef>
            </a:pPr>
            <a:r>
              <a:rPr lang="en-US" altLang="en-US" sz="2800" b="1" dirty="0"/>
              <a:t>Partial values: </a:t>
            </a:r>
            <a:r>
              <a:rPr lang="en-GB" altLang="en-US" sz="2800" b="1" dirty="0"/>
              <a:t>that most studies only capture a portion of the total value of an environmental good or service</a:t>
            </a:r>
            <a:endParaRPr lang="zh-CN" altLang="en-US" dirty="0"/>
          </a:p>
        </p:txBody>
      </p:sp>
    </p:spTree>
    <p:extLst>
      <p:ext uri="{BB962C8B-B14F-4D97-AF65-F5344CB8AC3E}">
        <p14:creationId xmlns:p14="http://schemas.microsoft.com/office/powerpoint/2010/main" val="1232390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5068-A546-4211-BB6D-C12783090D01}"/>
              </a:ext>
            </a:extLst>
          </p:cNvPr>
          <p:cNvSpPr>
            <a:spLocks noGrp="1"/>
          </p:cNvSpPr>
          <p:nvPr>
            <p:ph type="title"/>
          </p:nvPr>
        </p:nvSpPr>
        <p:spPr>
          <a:xfrm>
            <a:off x="628650" y="260648"/>
            <a:ext cx="7886700" cy="903634"/>
          </a:xfrm>
        </p:spPr>
        <p:txBody>
          <a:bodyPr/>
          <a:lstStyle/>
          <a:p>
            <a:r>
              <a:rPr lang="en-US" dirty="0"/>
              <a:t>Averting Expenditures Example</a:t>
            </a:r>
          </a:p>
        </p:txBody>
      </p:sp>
      <p:sp>
        <p:nvSpPr>
          <p:cNvPr id="4" name="TextBox 3">
            <a:extLst>
              <a:ext uri="{FF2B5EF4-FFF2-40B4-BE49-F238E27FC236}">
                <a16:creationId xmlns:a16="http://schemas.microsoft.com/office/drawing/2014/main" id="{CF0DD60C-229A-404F-BEA4-C6F4EB901ED9}"/>
              </a:ext>
            </a:extLst>
          </p:cNvPr>
          <p:cNvSpPr txBox="1"/>
          <p:nvPr/>
        </p:nvSpPr>
        <p:spPr>
          <a:xfrm>
            <a:off x="251520" y="1194839"/>
            <a:ext cx="8640960" cy="5201424"/>
          </a:xfrm>
          <a:prstGeom prst="rect">
            <a:avLst/>
          </a:prstGeom>
          <a:noFill/>
        </p:spPr>
        <p:txBody>
          <a:bodyPr wrap="square">
            <a:spAutoFit/>
          </a:bodyPr>
          <a:lstStyle/>
          <a:p>
            <a:pPr marL="342900" indent="-342900" algn="just">
              <a:buFont typeface="Arial" panose="020B0604020202020204" pitchFamily="34" charset="0"/>
              <a:buChar char="•"/>
            </a:pPr>
            <a:r>
              <a:rPr lang="en-US" sz="2200" b="1" dirty="0">
                <a:latin typeface="Bookman Old Style" panose="02050604050505020204" pitchFamily="18" charset="0"/>
              </a:rPr>
              <a:t>Suppose contaminated drinking water increases waterborne illness by 4 percent. If half the population avoids the contamination by some form of averting action such as using an alternate source of water, frequency of illness will drop to 2 percent. Only half the population is now exposed, thus reducing damages. However, the avoidance expenses must be included in the damage estimate. </a:t>
            </a:r>
          </a:p>
          <a:p>
            <a:pPr marL="342900" indent="-342900" algn="just">
              <a:buFont typeface="Arial" panose="020B0604020202020204" pitchFamily="34" charset="0"/>
              <a:buChar char="•"/>
            </a:pPr>
            <a:r>
              <a:rPr lang="en-US" sz="2200" b="1" dirty="0">
                <a:latin typeface="Bookman Old Style" panose="02050604050505020204" pitchFamily="18" charset="0"/>
              </a:rPr>
              <a:t>Use of seat belts or smoke detectors measure the value of a “statistical life saved”</a:t>
            </a:r>
          </a:p>
          <a:p>
            <a:pPr marL="342900" indent="-342900" algn="just">
              <a:buFont typeface="Arial" panose="020B0604020202020204" pitchFamily="34" charset="0"/>
              <a:buChar char="•"/>
            </a:pPr>
            <a:r>
              <a:rPr lang="en-US" sz="2200" b="1" dirty="0">
                <a:latin typeface="Bookman Old Style" panose="02050604050505020204" pitchFamily="18" charset="0"/>
              </a:rPr>
              <a:t>Purchases of bottled water measure the value of avoiding water pollution </a:t>
            </a:r>
          </a:p>
          <a:p>
            <a:pPr marL="342900" indent="-342900" algn="just">
              <a:buFont typeface="Arial" panose="020B0604020202020204" pitchFamily="34" charset="0"/>
              <a:buChar char="•"/>
            </a:pPr>
            <a:r>
              <a:rPr lang="en-US" sz="2200" b="1" dirty="0">
                <a:latin typeface="Bookman Old Style" panose="02050604050505020204" pitchFamily="18" charset="0"/>
              </a:rPr>
              <a:t>Visits to the doctor or use of air conditioning measure the value of avoiding respiratory illnesses</a:t>
            </a:r>
          </a:p>
          <a:p>
            <a:pPr algn="just"/>
            <a:endParaRPr lang="en-US" sz="2400" b="1" dirty="0"/>
          </a:p>
        </p:txBody>
      </p:sp>
    </p:spTree>
    <p:extLst>
      <p:ext uri="{BB962C8B-B14F-4D97-AF65-F5344CB8AC3E}">
        <p14:creationId xmlns:p14="http://schemas.microsoft.com/office/powerpoint/2010/main" val="141724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014643"/>
          </a:xfrm>
        </p:spPr>
        <p:txBody>
          <a:bodyPr>
            <a:normAutofit/>
          </a:bodyPr>
          <a:lstStyle/>
          <a:p>
            <a:r>
              <a:rPr lang="en-US" altLang="zh-CN" sz="3200" dirty="0"/>
              <a:t>Different Methods, Different Experts, Different Data</a:t>
            </a:r>
            <a:endParaRPr lang="zh-CN" altLang="en-US" sz="3200" dirty="0"/>
          </a:p>
        </p:txBody>
      </p:sp>
      <p:pic>
        <p:nvPicPr>
          <p:cNvPr id="1026" name="Picture 2" descr="K:\Manuscript for reviewer\Manuscript\Figures\Figure 4.1.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00808"/>
            <a:ext cx="8280920"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018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032928-298F-4707-AFA3-AF5A3BD88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2"/>
            <a:ext cx="8712968" cy="6336704"/>
          </a:xfrm>
          <a:prstGeom prst="rect">
            <a:avLst/>
          </a:prstGeom>
        </p:spPr>
      </p:pic>
    </p:spTree>
    <p:extLst>
      <p:ext uri="{BB962C8B-B14F-4D97-AF65-F5344CB8AC3E}">
        <p14:creationId xmlns:p14="http://schemas.microsoft.com/office/powerpoint/2010/main" val="222962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F5348A-5FC5-402B-B161-B242BD5F2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32656"/>
            <a:ext cx="8662316" cy="6192688"/>
          </a:xfrm>
          <a:prstGeom prst="rect">
            <a:avLst/>
          </a:prstGeom>
        </p:spPr>
      </p:pic>
    </p:spTree>
    <p:extLst>
      <p:ext uri="{BB962C8B-B14F-4D97-AF65-F5344CB8AC3E}">
        <p14:creationId xmlns:p14="http://schemas.microsoft.com/office/powerpoint/2010/main" val="423729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4325" y="260648"/>
            <a:ext cx="8515350" cy="1325563"/>
          </a:xfrm>
        </p:spPr>
        <p:txBody>
          <a:bodyPr>
            <a:noAutofit/>
          </a:bodyPr>
          <a:lstStyle/>
          <a:p>
            <a:r>
              <a:rPr lang="en-US" altLang="zh-CN" sz="2800" dirty="0"/>
              <a:t>Monetary Values Associated with Polar Bears in Canada, by Value Category (Aggregate Amounts for Canada)</a:t>
            </a:r>
            <a:endParaRPr lang="zh-CN" altLang="en-US" sz="2800" dirty="0"/>
          </a:p>
        </p:txBody>
      </p:sp>
      <p:pic>
        <p:nvPicPr>
          <p:cNvPr id="1026" name="Picture 2" descr="K:\Manuscript for reviewer\Manuscript\Figures\Figure 4.2.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3" y="1586211"/>
            <a:ext cx="8362131" cy="501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55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32883"/>
            <a:ext cx="7886700" cy="504056"/>
          </a:xfrm>
        </p:spPr>
        <p:txBody>
          <a:bodyPr>
            <a:noAutofit/>
          </a:bodyPr>
          <a:lstStyle/>
          <a:p>
            <a:r>
              <a:rPr lang="en-US" altLang="en-US" b="1" dirty="0"/>
              <a:t>Valuation</a:t>
            </a:r>
            <a:endParaRPr lang="zh-CN" altLang="en-US" b="1" dirty="0"/>
          </a:p>
        </p:txBody>
      </p:sp>
      <p:sp>
        <p:nvSpPr>
          <p:cNvPr id="3" name="内容占位符 2"/>
          <p:cNvSpPr>
            <a:spLocks noGrp="1"/>
          </p:cNvSpPr>
          <p:nvPr>
            <p:ph idx="1"/>
          </p:nvPr>
        </p:nvSpPr>
        <p:spPr>
          <a:xfrm>
            <a:off x="251520" y="836939"/>
            <a:ext cx="8496944" cy="5558097"/>
          </a:xfrm>
        </p:spPr>
        <p:txBody>
          <a:bodyPr>
            <a:noAutofit/>
          </a:bodyPr>
          <a:lstStyle/>
          <a:p>
            <a:pPr marL="0" indent="0" algn="just">
              <a:buNone/>
            </a:pPr>
            <a:r>
              <a:rPr lang="en-US" altLang="en-US" b="1" dirty="0"/>
              <a:t>Types of Values</a:t>
            </a:r>
          </a:p>
          <a:p>
            <a:pPr marL="0" indent="0" algn="just">
              <a:lnSpc>
                <a:spcPct val="100000"/>
              </a:lnSpc>
              <a:spcBef>
                <a:spcPts val="0"/>
              </a:spcBef>
              <a:buNone/>
            </a:pPr>
            <a:endParaRPr lang="en-US" altLang="en-US" sz="2000" b="1" dirty="0"/>
          </a:p>
          <a:p>
            <a:pPr marL="457200" indent="-457200" algn="just">
              <a:buFont typeface="+mj-lt"/>
              <a:buAutoNum type="arabicPeriod"/>
            </a:pPr>
            <a:r>
              <a:rPr lang="en-US" sz="2200" b="1" dirty="0">
                <a:solidFill>
                  <a:srgbClr val="FF0000"/>
                </a:solidFill>
              </a:rPr>
              <a:t>Use Value</a:t>
            </a:r>
            <a:r>
              <a:rPr lang="en-US" sz="2200" b="1" i="1" dirty="0"/>
              <a:t>: </a:t>
            </a:r>
            <a:r>
              <a:rPr lang="en-US" sz="2200" b="1" dirty="0"/>
              <a:t>Use value reflects the willingness to pay (WTP) for direct use of the environmental resource. To </a:t>
            </a:r>
            <a:r>
              <a:rPr lang="en-US" sz="2200" b="1" i="1" dirty="0"/>
              <a:t>use</a:t>
            </a:r>
            <a:r>
              <a:rPr lang="en-US" sz="2200" b="1" dirty="0"/>
              <a:t> something simply requires one of the senses to be active (sight, sound, touch, taste or smell) All of these constitute some kind of use of natural resources and the environment. Both active use (consumptive) and passive use (non-consumptive).</a:t>
            </a:r>
          </a:p>
          <a:p>
            <a:pPr marL="457200" indent="-457200" algn="just">
              <a:buFont typeface="+mj-lt"/>
              <a:buAutoNum type="arabicPeriod"/>
            </a:pPr>
            <a:endParaRPr lang="en-US" sz="2200" b="1" dirty="0"/>
          </a:p>
          <a:p>
            <a:pPr marL="457200" indent="-457200" algn="just">
              <a:buFont typeface="+mj-lt"/>
              <a:buAutoNum type="arabicPeriod"/>
            </a:pPr>
            <a:r>
              <a:rPr lang="en-US" sz="2200" b="1" dirty="0">
                <a:solidFill>
                  <a:srgbClr val="FF0000"/>
                </a:solidFill>
              </a:rPr>
              <a:t>Option Value</a:t>
            </a:r>
            <a:r>
              <a:rPr lang="en-US" sz="2200" b="1" i="1" dirty="0"/>
              <a:t>: </a:t>
            </a:r>
            <a:r>
              <a:rPr lang="en-US" sz="2200" b="1" dirty="0"/>
              <a:t>Option value is the willingness to pay for the </a:t>
            </a:r>
            <a:r>
              <a:rPr lang="en-US" sz="2200" b="1" i="1" dirty="0"/>
              <a:t>future </a:t>
            </a:r>
            <a:r>
              <a:rPr lang="en-US" sz="2200" b="1" dirty="0"/>
              <a:t>ability to </a:t>
            </a:r>
            <a:r>
              <a:rPr lang="en-US" sz="2200" b="1" i="1" dirty="0"/>
              <a:t>use</a:t>
            </a:r>
            <a:r>
              <a:rPr lang="en-US" sz="2200" b="1" dirty="0"/>
              <a:t> the environment. This is the value people place on having </a:t>
            </a:r>
            <a:r>
              <a:rPr lang="en-US" sz="2200" b="1" i="1" dirty="0"/>
              <a:t>the option to use</a:t>
            </a:r>
            <a:r>
              <a:rPr lang="en-US" sz="2200" b="1" dirty="0"/>
              <a:t> or ensuring something exists for potential future use. For example, what are your future plans? </a:t>
            </a:r>
            <a:endParaRPr lang="zh-CN" altLang="en-US" sz="2200" b="1" dirty="0"/>
          </a:p>
        </p:txBody>
      </p:sp>
    </p:spTree>
    <p:extLst>
      <p:ext uri="{BB962C8B-B14F-4D97-AF65-F5344CB8AC3E}">
        <p14:creationId xmlns:p14="http://schemas.microsoft.com/office/powerpoint/2010/main" val="3360400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584744"/>
          </a:xfrm>
        </p:spPr>
        <p:txBody>
          <a:bodyPr>
            <a:normAutofit/>
          </a:bodyPr>
          <a:lstStyle/>
          <a:p>
            <a:r>
              <a:rPr lang="en-US" altLang="en-US" b="1" kern="0" dirty="0"/>
              <a:t>Valuation</a:t>
            </a:r>
            <a:endParaRPr lang="zh-CN" altLang="en-US" dirty="0"/>
          </a:p>
        </p:txBody>
      </p:sp>
      <p:sp>
        <p:nvSpPr>
          <p:cNvPr id="3" name="内容占位符 2"/>
          <p:cNvSpPr>
            <a:spLocks noGrp="1"/>
          </p:cNvSpPr>
          <p:nvPr>
            <p:ph idx="1"/>
          </p:nvPr>
        </p:nvSpPr>
        <p:spPr>
          <a:xfrm>
            <a:off x="251520" y="1253331"/>
            <a:ext cx="8496944" cy="4351338"/>
          </a:xfrm>
        </p:spPr>
        <p:txBody>
          <a:bodyPr>
            <a:normAutofit fontScale="92500" lnSpcReduction="20000"/>
          </a:bodyPr>
          <a:lstStyle/>
          <a:p>
            <a:pPr marL="342900" lvl="1" indent="0" algn="just">
              <a:lnSpc>
                <a:spcPct val="110000"/>
              </a:lnSpc>
              <a:spcBef>
                <a:spcPts val="0"/>
              </a:spcBef>
              <a:buNone/>
            </a:pPr>
            <a:r>
              <a:rPr lang="en-US" altLang="en-US" sz="3200" b="1" dirty="0"/>
              <a:t>Valuing Human Life</a:t>
            </a:r>
          </a:p>
          <a:p>
            <a:pPr marL="342900" lvl="1" indent="0" algn="just">
              <a:lnSpc>
                <a:spcPct val="110000"/>
              </a:lnSpc>
              <a:spcBef>
                <a:spcPts val="0"/>
              </a:spcBef>
              <a:buNone/>
            </a:pPr>
            <a:endParaRPr lang="en-US" altLang="en-US" sz="3200" b="1" dirty="0"/>
          </a:p>
          <a:p>
            <a:pPr lvl="1" algn="just">
              <a:lnSpc>
                <a:spcPct val="110000"/>
              </a:lnSpc>
              <a:spcBef>
                <a:spcPts val="0"/>
              </a:spcBef>
            </a:pPr>
            <a:r>
              <a:rPr lang="en-US" altLang="en-US" sz="2800" b="1" dirty="0"/>
              <a:t>Focusing on calculating the change in the probability of death resulting from a reduction in some environmental risk and then placing a value on that change.</a:t>
            </a:r>
          </a:p>
          <a:p>
            <a:pPr lvl="1" algn="just">
              <a:lnSpc>
                <a:spcPct val="110000"/>
              </a:lnSpc>
              <a:spcBef>
                <a:spcPts val="0"/>
              </a:spcBef>
            </a:pPr>
            <a:endParaRPr lang="en-US" altLang="en-US" sz="2800" b="1" dirty="0"/>
          </a:p>
          <a:p>
            <a:pPr lvl="1" algn="just">
              <a:lnSpc>
                <a:spcPct val="110000"/>
              </a:lnSpc>
              <a:spcBef>
                <a:spcPts val="0"/>
              </a:spcBef>
            </a:pPr>
            <a:r>
              <a:rPr lang="en-US" altLang="en-US" sz="2800" b="1" dirty="0"/>
              <a:t>Statistical life values across different studies using meta-analysis</a:t>
            </a:r>
          </a:p>
          <a:p>
            <a:pPr lvl="1" algn="just">
              <a:lnSpc>
                <a:spcPct val="110000"/>
              </a:lnSpc>
              <a:spcBef>
                <a:spcPts val="0"/>
              </a:spcBef>
            </a:pPr>
            <a:endParaRPr lang="en-US" altLang="en-US" sz="2800" b="1" dirty="0"/>
          </a:p>
          <a:p>
            <a:pPr lvl="1" algn="just">
              <a:lnSpc>
                <a:spcPct val="110000"/>
              </a:lnSpc>
              <a:spcBef>
                <a:spcPts val="0"/>
              </a:spcBef>
            </a:pPr>
            <a:r>
              <a:rPr lang="en-US" altLang="en-US" sz="2800" b="1" dirty="0"/>
              <a:t>Statistical life across different incomes</a:t>
            </a:r>
          </a:p>
          <a:p>
            <a:endParaRPr lang="zh-CN" altLang="en-US" dirty="0"/>
          </a:p>
        </p:txBody>
      </p:sp>
    </p:spTree>
    <p:extLst>
      <p:ext uri="{BB962C8B-B14F-4D97-AF65-F5344CB8AC3E}">
        <p14:creationId xmlns:p14="http://schemas.microsoft.com/office/powerpoint/2010/main" val="4267392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A529BD-9923-4E41-AD61-3D196E36E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0405"/>
            <a:ext cx="8568952" cy="6517189"/>
          </a:xfrm>
          <a:prstGeom prst="rect">
            <a:avLst/>
          </a:prstGeom>
        </p:spPr>
      </p:pic>
    </p:spTree>
    <p:extLst>
      <p:ext uri="{BB962C8B-B14F-4D97-AF65-F5344CB8AC3E}">
        <p14:creationId xmlns:p14="http://schemas.microsoft.com/office/powerpoint/2010/main" val="3409352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E6C5B0-2AA9-44CF-8B71-BC383012E882}"/>
              </a:ext>
            </a:extLst>
          </p:cNvPr>
          <p:cNvPicPr>
            <a:picLocks noChangeAspect="1"/>
          </p:cNvPicPr>
          <p:nvPr/>
        </p:nvPicPr>
        <p:blipFill>
          <a:blip r:embed="rId2"/>
          <a:stretch>
            <a:fillRect/>
          </a:stretch>
        </p:blipFill>
        <p:spPr>
          <a:xfrm>
            <a:off x="251521" y="332656"/>
            <a:ext cx="8640960" cy="6048672"/>
          </a:xfrm>
          <a:prstGeom prst="rect">
            <a:avLst/>
          </a:prstGeom>
        </p:spPr>
      </p:pic>
    </p:spTree>
    <p:extLst>
      <p:ext uri="{BB962C8B-B14F-4D97-AF65-F5344CB8AC3E}">
        <p14:creationId xmlns:p14="http://schemas.microsoft.com/office/powerpoint/2010/main" val="3654139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01228"/>
            <a:ext cx="7886700" cy="759618"/>
          </a:xfrm>
        </p:spPr>
        <p:txBody>
          <a:bodyPr>
            <a:normAutofit/>
          </a:bodyPr>
          <a:lstStyle/>
          <a:p>
            <a:r>
              <a:rPr lang="en-US" altLang="en-US" b="1" dirty="0"/>
              <a:t>Valuation</a:t>
            </a:r>
            <a:endParaRPr lang="zh-CN" altLang="en-US" b="1" dirty="0"/>
          </a:p>
        </p:txBody>
      </p:sp>
      <p:sp>
        <p:nvSpPr>
          <p:cNvPr id="3" name="内容占位符 2"/>
          <p:cNvSpPr>
            <a:spLocks noGrp="1"/>
          </p:cNvSpPr>
          <p:nvPr>
            <p:ph idx="1"/>
          </p:nvPr>
        </p:nvSpPr>
        <p:spPr>
          <a:xfrm>
            <a:off x="287524" y="1060846"/>
            <a:ext cx="8568952" cy="5248474"/>
          </a:xfrm>
        </p:spPr>
        <p:txBody>
          <a:bodyPr>
            <a:noAutofit/>
          </a:bodyPr>
          <a:lstStyle/>
          <a:p>
            <a:pPr marL="457200" indent="-457200" algn="just">
              <a:buFont typeface="+mj-lt"/>
              <a:buAutoNum type="arabicPeriod" startAt="3"/>
            </a:pPr>
            <a:r>
              <a:rPr lang="en-US" sz="2200" b="1" dirty="0">
                <a:solidFill>
                  <a:srgbClr val="FF0000"/>
                </a:solidFill>
              </a:rPr>
              <a:t>Nonuse or Passive-use Value</a:t>
            </a:r>
            <a:r>
              <a:rPr lang="en-US" sz="2200" b="1" i="1" dirty="0"/>
              <a:t>: </a:t>
            </a:r>
            <a:r>
              <a:rPr lang="en-US" sz="2200" b="1" dirty="0"/>
              <a:t>Nonuse value represents an individual’s willingness to pay to preserve a resource that he or she will never use. These values are often called </a:t>
            </a:r>
            <a:r>
              <a:rPr lang="en-US" sz="2200" b="1" i="1" dirty="0">
                <a:solidFill>
                  <a:srgbClr val="FF0000"/>
                </a:solidFill>
              </a:rPr>
              <a:t>existence</a:t>
            </a:r>
            <a:r>
              <a:rPr lang="en-US" sz="2200" b="1" dirty="0"/>
              <a:t> values. This is a very different category of value and, of course, represents the most problematic as well as controversial with respect to monetization. These are less tangible values, but can be quite large.</a:t>
            </a:r>
          </a:p>
          <a:p>
            <a:pPr marL="457200" indent="-457200" algn="ctr">
              <a:buFont typeface="+mj-lt"/>
              <a:buAutoNum type="arabicPeriod" startAt="3"/>
            </a:pPr>
            <a:endParaRPr lang="en-US" sz="2200" b="1" dirty="0">
              <a:solidFill>
                <a:srgbClr val="2B11EF"/>
              </a:solidFill>
            </a:endParaRPr>
          </a:p>
          <a:p>
            <a:pPr marL="0" indent="0" algn="ctr">
              <a:buNone/>
            </a:pPr>
            <a:r>
              <a:rPr lang="en-US" sz="2200" b="1" dirty="0">
                <a:solidFill>
                  <a:srgbClr val="2B11EF"/>
                </a:solidFill>
              </a:rPr>
              <a:t>Total Willingness to Pay (TWP):</a:t>
            </a:r>
            <a:r>
              <a:rPr lang="en-US" sz="2200" b="1" i="1" dirty="0">
                <a:solidFill>
                  <a:srgbClr val="2B11EF"/>
                </a:solidFill>
              </a:rPr>
              <a:t> </a:t>
            </a:r>
          </a:p>
          <a:p>
            <a:pPr marL="0" indent="0" algn="ctr">
              <a:buNone/>
            </a:pPr>
            <a:endParaRPr lang="en-US" sz="2200" b="1" i="1" dirty="0">
              <a:solidFill>
                <a:srgbClr val="2B11EF"/>
              </a:solidFill>
            </a:endParaRPr>
          </a:p>
          <a:p>
            <a:pPr marL="0" indent="0" algn="ctr">
              <a:buNone/>
            </a:pPr>
            <a:r>
              <a:rPr lang="en-US" sz="2200" b="1" dirty="0">
                <a:solidFill>
                  <a:srgbClr val="2B11EF"/>
                </a:solidFill>
              </a:rPr>
              <a:t>Total Willingness to Pay = Use Value + Option Value + Nonuse Value</a:t>
            </a:r>
          </a:p>
          <a:p>
            <a:pPr marL="457200" indent="-457200">
              <a:buFont typeface="+mj-lt"/>
              <a:buAutoNum type="arabicPeriod" startAt="3"/>
            </a:pPr>
            <a:endParaRPr lang="en-US" altLang="en-US" sz="2000" b="1" dirty="0"/>
          </a:p>
          <a:p>
            <a:endParaRPr lang="zh-CN" altLang="en-US" sz="2800" dirty="0"/>
          </a:p>
        </p:txBody>
      </p:sp>
    </p:spTree>
    <p:extLst>
      <p:ext uri="{BB962C8B-B14F-4D97-AF65-F5344CB8AC3E}">
        <p14:creationId xmlns:p14="http://schemas.microsoft.com/office/powerpoint/2010/main" val="3146629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543593"/>
          </a:xfrm>
        </p:spPr>
        <p:txBody>
          <a:bodyPr>
            <a:normAutofit/>
          </a:bodyPr>
          <a:lstStyle/>
          <a:p>
            <a:r>
              <a:rPr lang="en-US" altLang="en-US" b="1" dirty="0"/>
              <a:t>Valuation</a:t>
            </a:r>
            <a:endParaRPr lang="zh-CN" altLang="en-US" b="1" dirty="0"/>
          </a:p>
        </p:txBody>
      </p:sp>
      <p:sp>
        <p:nvSpPr>
          <p:cNvPr id="3" name="内容占位符 2"/>
          <p:cNvSpPr>
            <a:spLocks noGrp="1"/>
          </p:cNvSpPr>
          <p:nvPr>
            <p:ph idx="1"/>
          </p:nvPr>
        </p:nvSpPr>
        <p:spPr>
          <a:xfrm>
            <a:off x="323528" y="1052736"/>
            <a:ext cx="8496944" cy="4968552"/>
          </a:xfrm>
        </p:spPr>
        <p:txBody>
          <a:bodyPr>
            <a:normAutofit fontScale="85000" lnSpcReduction="20000"/>
          </a:bodyPr>
          <a:lstStyle/>
          <a:p>
            <a:pPr marL="0" indent="0" algn="just">
              <a:lnSpc>
                <a:spcPct val="120000"/>
              </a:lnSpc>
              <a:spcBef>
                <a:spcPts val="0"/>
              </a:spcBef>
              <a:buNone/>
            </a:pPr>
            <a:r>
              <a:rPr lang="en-US" altLang="en-US" sz="2600" b="1" dirty="0"/>
              <a:t>Classifying Valuation Methods</a:t>
            </a:r>
          </a:p>
          <a:p>
            <a:pPr marL="0" indent="0" algn="just">
              <a:lnSpc>
                <a:spcPct val="120000"/>
              </a:lnSpc>
              <a:spcBef>
                <a:spcPts val="0"/>
              </a:spcBef>
              <a:buNone/>
            </a:pPr>
            <a:endParaRPr lang="en-US" altLang="en-US" sz="2600" b="1" dirty="0"/>
          </a:p>
          <a:p>
            <a:pPr lvl="1" algn="just">
              <a:lnSpc>
                <a:spcPct val="120000"/>
              </a:lnSpc>
              <a:spcBef>
                <a:spcPts val="0"/>
              </a:spcBef>
            </a:pPr>
            <a:r>
              <a:rPr lang="en-US" altLang="en-US" sz="2600" b="1" dirty="0"/>
              <a:t>Revealed preference method</a:t>
            </a:r>
          </a:p>
          <a:p>
            <a:pPr lvl="1" algn="just">
              <a:lnSpc>
                <a:spcPct val="120000"/>
              </a:lnSpc>
              <a:spcBef>
                <a:spcPts val="0"/>
              </a:spcBef>
            </a:pPr>
            <a:endParaRPr lang="en-US" altLang="en-US" sz="2600" b="1" dirty="0"/>
          </a:p>
          <a:p>
            <a:pPr lvl="2" algn="just">
              <a:lnSpc>
                <a:spcPct val="120000"/>
              </a:lnSpc>
              <a:spcBef>
                <a:spcPts val="0"/>
              </a:spcBef>
            </a:pPr>
            <a:r>
              <a:rPr lang="en-US" altLang="en-US" sz="2600" b="1" dirty="0"/>
              <a:t>Methods which are based on actual observable choices and from which actual resource values can be directly inferred</a:t>
            </a:r>
          </a:p>
          <a:p>
            <a:pPr lvl="2" algn="just">
              <a:lnSpc>
                <a:spcPct val="120000"/>
              </a:lnSpc>
              <a:spcBef>
                <a:spcPts val="0"/>
              </a:spcBef>
            </a:pPr>
            <a:endParaRPr lang="en-US" altLang="en-US" sz="2600" b="1" dirty="0"/>
          </a:p>
          <a:p>
            <a:pPr lvl="1" algn="just">
              <a:lnSpc>
                <a:spcPct val="120000"/>
              </a:lnSpc>
              <a:spcBef>
                <a:spcPts val="0"/>
              </a:spcBef>
            </a:pPr>
            <a:r>
              <a:rPr lang="en-US" altLang="en-US" sz="2600" b="1" dirty="0"/>
              <a:t>Stated preference method</a:t>
            </a:r>
          </a:p>
          <a:p>
            <a:pPr lvl="2" algn="just">
              <a:lnSpc>
                <a:spcPct val="120000"/>
              </a:lnSpc>
              <a:spcBef>
                <a:spcPts val="0"/>
              </a:spcBef>
            </a:pPr>
            <a:r>
              <a:rPr lang="en-US" altLang="en-US" sz="2600" b="1" dirty="0"/>
              <a:t>Methods to elicit respondents’ willingness to pay when the value is not directly observable</a:t>
            </a:r>
          </a:p>
          <a:p>
            <a:pPr lvl="2" algn="just">
              <a:lnSpc>
                <a:spcPct val="120000"/>
              </a:lnSpc>
              <a:spcBef>
                <a:spcPts val="0"/>
              </a:spcBef>
            </a:pPr>
            <a:endParaRPr lang="en-US" altLang="en-US" sz="2600" b="1" dirty="0"/>
          </a:p>
          <a:p>
            <a:pPr marL="0" indent="0" algn="just">
              <a:lnSpc>
                <a:spcPct val="120000"/>
              </a:lnSpc>
              <a:spcBef>
                <a:spcPts val="0"/>
              </a:spcBef>
              <a:buNone/>
            </a:pPr>
            <a:r>
              <a:rPr lang="en-US" altLang="en-US" sz="2600" b="1" dirty="0"/>
              <a:t>Each method includes both indirect and direct techniques.</a:t>
            </a:r>
          </a:p>
          <a:p>
            <a:endParaRPr lang="zh-CN" altLang="en-US" dirty="0"/>
          </a:p>
        </p:txBody>
      </p:sp>
    </p:spTree>
    <p:extLst>
      <p:ext uri="{BB962C8B-B14F-4D97-AF65-F5344CB8AC3E}">
        <p14:creationId xmlns:p14="http://schemas.microsoft.com/office/powerpoint/2010/main" val="3322115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831626"/>
          </a:xfrm>
        </p:spPr>
        <p:txBody>
          <a:bodyPr>
            <a:normAutofit fontScale="90000"/>
          </a:bodyPr>
          <a:lstStyle/>
          <a:p>
            <a:r>
              <a:rPr lang="en-US" altLang="en-US" dirty="0"/>
              <a:t>Economic Methods for Measuring Environmental and Resource Values</a:t>
            </a:r>
            <a:endParaRPr lang="zh-CN" altLang="en-US" dirty="0"/>
          </a:p>
        </p:txBody>
      </p:sp>
      <p:pic>
        <p:nvPicPr>
          <p:cNvPr id="4" name="Content Placeholder 3" descr="tbl04_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843528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825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16632"/>
            <a:ext cx="7886700" cy="759618"/>
          </a:xfrm>
        </p:spPr>
        <p:txBody>
          <a:bodyPr>
            <a:normAutofit/>
          </a:bodyPr>
          <a:lstStyle/>
          <a:p>
            <a:r>
              <a:rPr lang="en-US" altLang="en-US" dirty="0"/>
              <a:t>Valuation</a:t>
            </a:r>
            <a:endParaRPr lang="zh-CN" altLang="en-US" dirty="0"/>
          </a:p>
        </p:txBody>
      </p:sp>
      <p:sp>
        <p:nvSpPr>
          <p:cNvPr id="3" name="内容占位符 2"/>
          <p:cNvSpPr>
            <a:spLocks noGrp="1"/>
          </p:cNvSpPr>
          <p:nvPr>
            <p:ph idx="1"/>
          </p:nvPr>
        </p:nvSpPr>
        <p:spPr>
          <a:xfrm>
            <a:off x="323528" y="764704"/>
            <a:ext cx="8712968" cy="3658681"/>
          </a:xfrm>
        </p:spPr>
        <p:txBody>
          <a:bodyPr>
            <a:normAutofit/>
          </a:bodyPr>
          <a:lstStyle/>
          <a:p>
            <a:pPr marL="0" indent="0" algn="just">
              <a:lnSpc>
                <a:spcPct val="100000"/>
              </a:lnSpc>
              <a:spcBef>
                <a:spcPts val="0"/>
              </a:spcBef>
              <a:buNone/>
            </a:pPr>
            <a:r>
              <a:rPr lang="en-US" altLang="en-US" b="1" dirty="0"/>
              <a:t>Stated Preferences Methods</a:t>
            </a:r>
          </a:p>
          <a:p>
            <a:pPr marL="0" indent="0" algn="just">
              <a:lnSpc>
                <a:spcPct val="100000"/>
              </a:lnSpc>
              <a:spcBef>
                <a:spcPts val="0"/>
              </a:spcBef>
              <a:buNone/>
            </a:pPr>
            <a:endParaRPr lang="en-US" altLang="en-US" sz="2000" b="1" dirty="0"/>
          </a:p>
          <a:p>
            <a:pPr algn="just">
              <a:lnSpc>
                <a:spcPct val="100000"/>
              </a:lnSpc>
              <a:spcBef>
                <a:spcPts val="0"/>
              </a:spcBef>
            </a:pPr>
            <a:r>
              <a:rPr lang="en-US" altLang="en-US" sz="2000" b="1" dirty="0"/>
              <a:t>Contingent Valuation Method</a:t>
            </a:r>
          </a:p>
          <a:p>
            <a:pPr lvl="1" algn="just">
              <a:lnSpc>
                <a:spcPct val="100000"/>
              </a:lnSpc>
              <a:spcBef>
                <a:spcPts val="0"/>
              </a:spcBef>
            </a:pPr>
            <a:r>
              <a:rPr lang="en-US" altLang="en-US" sz="2000" b="1" dirty="0"/>
              <a:t>It is to elicit people’s willingness-to-pay (WTP) in a hypothetical market</a:t>
            </a:r>
          </a:p>
          <a:p>
            <a:pPr lvl="1" algn="just">
              <a:lnSpc>
                <a:spcPct val="100000"/>
              </a:lnSpc>
              <a:spcBef>
                <a:spcPts val="0"/>
              </a:spcBef>
            </a:pPr>
            <a:endParaRPr lang="en-US" altLang="en-US" sz="2000" b="1" dirty="0"/>
          </a:p>
          <a:p>
            <a:pPr lvl="1" algn="just">
              <a:lnSpc>
                <a:spcPct val="100000"/>
              </a:lnSpc>
              <a:spcBef>
                <a:spcPts val="0"/>
              </a:spcBef>
            </a:pPr>
            <a:r>
              <a:rPr lang="en-US" altLang="en-US" sz="2000" b="1" dirty="0"/>
              <a:t>Major concerns include strategic bias, information bias, starting-point bias, hypothetical bias, and discrepancy between WTP and willingness-to-accept (WTA)</a:t>
            </a:r>
          </a:p>
          <a:p>
            <a:pPr lvl="1" algn="just"/>
            <a:endParaRPr lang="en-US" altLang="en-US" b="1" dirty="0"/>
          </a:p>
        </p:txBody>
      </p:sp>
      <p:pic>
        <p:nvPicPr>
          <p:cNvPr id="4" name="Picture 3">
            <a:extLst>
              <a:ext uri="{FF2B5EF4-FFF2-40B4-BE49-F238E27FC236}">
                <a16:creationId xmlns:a16="http://schemas.microsoft.com/office/drawing/2014/main" id="{FD1DD907-0612-4ED9-8B36-519611CB0D60}"/>
              </a:ext>
            </a:extLst>
          </p:cNvPr>
          <p:cNvPicPr>
            <a:picLocks noChangeAspect="1"/>
          </p:cNvPicPr>
          <p:nvPr/>
        </p:nvPicPr>
        <p:blipFill>
          <a:blip r:embed="rId2"/>
          <a:stretch>
            <a:fillRect/>
          </a:stretch>
        </p:blipFill>
        <p:spPr>
          <a:xfrm>
            <a:off x="755576" y="3789040"/>
            <a:ext cx="7560840" cy="2808312"/>
          </a:xfrm>
          <a:prstGeom prst="rect">
            <a:avLst/>
          </a:prstGeom>
        </p:spPr>
      </p:pic>
    </p:spTree>
    <p:extLst>
      <p:ext uri="{BB962C8B-B14F-4D97-AF65-F5344CB8AC3E}">
        <p14:creationId xmlns:p14="http://schemas.microsoft.com/office/powerpoint/2010/main" val="408910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6757-24D6-4D6C-9BD8-5C2EB5FC1ED2}"/>
              </a:ext>
            </a:extLst>
          </p:cNvPr>
          <p:cNvSpPr>
            <a:spLocks noGrp="1"/>
          </p:cNvSpPr>
          <p:nvPr>
            <p:ph type="title"/>
          </p:nvPr>
        </p:nvSpPr>
        <p:spPr>
          <a:xfrm>
            <a:off x="359532" y="188640"/>
            <a:ext cx="8424936" cy="720080"/>
          </a:xfrm>
        </p:spPr>
        <p:txBody>
          <a:bodyPr>
            <a:normAutofit fontScale="90000"/>
          </a:bodyPr>
          <a:lstStyle/>
          <a:p>
            <a:r>
              <a:rPr lang="en-US" sz="3100" dirty="0"/>
              <a:t>Potential Biases with Contingent Valuation</a:t>
            </a:r>
            <a:endParaRPr lang="en-US" dirty="0"/>
          </a:p>
        </p:txBody>
      </p:sp>
      <p:sp>
        <p:nvSpPr>
          <p:cNvPr id="3" name="Rectangle 2">
            <a:extLst>
              <a:ext uri="{FF2B5EF4-FFF2-40B4-BE49-F238E27FC236}">
                <a16:creationId xmlns:a16="http://schemas.microsoft.com/office/drawing/2014/main" id="{954DF39D-8A28-434B-B8C4-99BB475D6048}"/>
              </a:ext>
            </a:extLst>
          </p:cNvPr>
          <p:cNvSpPr/>
          <p:nvPr/>
        </p:nvSpPr>
        <p:spPr>
          <a:xfrm>
            <a:off x="234618" y="908720"/>
            <a:ext cx="8674764" cy="5632311"/>
          </a:xfrm>
          <a:prstGeom prst="rect">
            <a:avLst/>
          </a:prstGeom>
        </p:spPr>
        <p:txBody>
          <a:bodyPr wrap="square">
            <a:spAutoFit/>
          </a:bodyPr>
          <a:lstStyle/>
          <a:p>
            <a:pPr marL="285750" indent="-285750" algn="just">
              <a:buFont typeface="Arial" panose="020B0604020202020204" pitchFamily="34" charset="0"/>
              <a:buChar char="•"/>
            </a:pPr>
            <a:r>
              <a:rPr lang="en-US" sz="2000" b="1" dirty="0">
                <a:solidFill>
                  <a:srgbClr val="FF0000"/>
                </a:solidFill>
                <a:latin typeface="Bookman Old Style" panose="02050604050505020204" pitchFamily="18" charset="0"/>
              </a:rPr>
              <a:t>Strategic bias </a:t>
            </a:r>
            <a:r>
              <a:rPr lang="en-US" sz="2000" b="1" dirty="0">
                <a:latin typeface="Bookman Old Style" panose="02050604050505020204" pitchFamily="18" charset="0"/>
              </a:rPr>
              <a:t>is the tendency to overstate or understate WTP in order to affect policy.</a:t>
            </a:r>
          </a:p>
          <a:p>
            <a:pPr marL="285750" indent="-285750" algn="just">
              <a:buFont typeface="Arial" panose="020B0604020202020204" pitchFamily="34" charset="0"/>
              <a:buChar char="•"/>
            </a:pPr>
            <a:endParaRPr lang="en-US" sz="2000" b="1" dirty="0">
              <a:latin typeface="Bookman Old Style" panose="02050604050505020204" pitchFamily="18" charset="0"/>
            </a:endParaRPr>
          </a:p>
          <a:p>
            <a:pPr marL="285750" indent="-285750" algn="just">
              <a:buFont typeface="Arial" panose="020B0604020202020204" pitchFamily="34" charset="0"/>
              <a:buChar char="•"/>
            </a:pPr>
            <a:r>
              <a:rPr lang="en-US" sz="2000" b="1" dirty="0">
                <a:solidFill>
                  <a:srgbClr val="FF0000"/>
                </a:solidFill>
                <a:latin typeface="Bookman Old Style" panose="02050604050505020204" pitchFamily="18" charset="0"/>
              </a:rPr>
              <a:t>Information bias </a:t>
            </a:r>
            <a:r>
              <a:rPr lang="en-US" sz="2000" b="1" dirty="0">
                <a:latin typeface="Bookman Old Style" panose="02050604050505020204" pitchFamily="18" charset="0"/>
              </a:rPr>
              <a:t>occurs when respondents are forced to evaluate goods/attributes for which they have little or no experience.</a:t>
            </a:r>
          </a:p>
          <a:p>
            <a:pPr marL="285750" indent="-285750" algn="just">
              <a:buFont typeface="Arial" panose="020B0604020202020204" pitchFamily="34" charset="0"/>
              <a:buChar char="•"/>
            </a:pPr>
            <a:endParaRPr lang="en-US" sz="2000" b="1" dirty="0">
              <a:latin typeface="Bookman Old Style" panose="02050604050505020204" pitchFamily="18" charset="0"/>
            </a:endParaRPr>
          </a:p>
          <a:p>
            <a:pPr marL="285750" indent="-285750" algn="just">
              <a:buFont typeface="Arial" panose="020B0604020202020204" pitchFamily="34" charset="0"/>
              <a:buChar char="•"/>
            </a:pPr>
            <a:r>
              <a:rPr lang="en-US" sz="2000" b="1" dirty="0">
                <a:solidFill>
                  <a:srgbClr val="FF0000"/>
                </a:solidFill>
                <a:latin typeface="Bookman Old Style" panose="02050604050505020204" pitchFamily="18" charset="0"/>
              </a:rPr>
              <a:t>Starting point bias </a:t>
            </a:r>
            <a:r>
              <a:rPr lang="en-US" sz="2000" b="1" dirty="0">
                <a:latin typeface="Bookman Old Style" panose="02050604050505020204" pitchFamily="18" charset="0"/>
              </a:rPr>
              <a:t>is the tendency for reference points for bidding games and payment card mechanisms to induce higher or lower responses.</a:t>
            </a:r>
          </a:p>
          <a:p>
            <a:pPr marL="285750" indent="-285750" algn="just">
              <a:buFont typeface="Arial" panose="020B0604020202020204" pitchFamily="34" charset="0"/>
              <a:buChar char="•"/>
            </a:pPr>
            <a:endParaRPr lang="en-US" sz="2000" b="1" dirty="0">
              <a:latin typeface="Bookman Old Style" panose="02050604050505020204" pitchFamily="18" charset="0"/>
            </a:endParaRPr>
          </a:p>
          <a:p>
            <a:pPr marL="285750" indent="-285750" algn="just">
              <a:buFont typeface="Arial" panose="020B0604020202020204" pitchFamily="34" charset="0"/>
              <a:buChar char="•"/>
            </a:pPr>
            <a:r>
              <a:rPr lang="en-US" sz="2000" b="1" dirty="0">
                <a:solidFill>
                  <a:srgbClr val="FF0000"/>
                </a:solidFill>
                <a:latin typeface="Bookman Old Style" panose="02050604050505020204" pitchFamily="18" charset="0"/>
              </a:rPr>
              <a:t>Hypothetical bias </a:t>
            </a:r>
            <a:r>
              <a:rPr lang="en-US" sz="2000" b="1" dirty="0">
                <a:latin typeface="Bookman Old Style" panose="02050604050505020204" pitchFamily="18" charset="0"/>
              </a:rPr>
              <a:t>is the tendency for hypothetical payments to differ from actual payments due to a difficulty in correctly picturing the situation.</a:t>
            </a:r>
          </a:p>
          <a:p>
            <a:pPr marL="285750" indent="-285750" algn="just">
              <a:buFont typeface="Arial" panose="020B0604020202020204" pitchFamily="34" charset="0"/>
              <a:buChar char="•"/>
            </a:pPr>
            <a:endParaRPr lang="en-US" sz="2000" b="1" dirty="0">
              <a:latin typeface="Bookman Old Style" panose="02050604050505020204" pitchFamily="18" charset="0"/>
            </a:endParaRPr>
          </a:p>
          <a:p>
            <a:pPr marL="285750" indent="-285750" algn="just">
              <a:buFont typeface="Arial" panose="020B0604020202020204" pitchFamily="34" charset="0"/>
              <a:buChar char="•"/>
            </a:pPr>
            <a:r>
              <a:rPr lang="en-US" sz="2000" b="1" dirty="0">
                <a:latin typeface="Bookman Old Style" panose="02050604050505020204" pitchFamily="18" charset="0"/>
              </a:rPr>
              <a:t>A final source of bias addresses the gap between the willingness to pay to avoid damage and the </a:t>
            </a:r>
            <a:r>
              <a:rPr lang="en-US" sz="2000" b="1" dirty="0">
                <a:solidFill>
                  <a:srgbClr val="FF0000"/>
                </a:solidFill>
                <a:latin typeface="Bookman Old Style" panose="02050604050505020204" pitchFamily="18" charset="0"/>
              </a:rPr>
              <a:t>willingness to accept compensation for damage</a:t>
            </a:r>
            <a:r>
              <a:rPr lang="en-US" sz="2000" b="1" dirty="0">
                <a:latin typeface="Bookman Old Style" panose="02050604050505020204" pitchFamily="18" charset="0"/>
              </a:rPr>
              <a:t>.  </a:t>
            </a:r>
          </a:p>
        </p:txBody>
      </p:sp>
    </p:spTree>
    <p:extLst>
      <p:ext uri="{BB962C8B-B14F-4D97-AF65-F5344CB8AC3E}">
        <p14:creationId xmlns:p14="http://schemas.microsoft.com/office/powerpoint/2010/main" val="301370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64610"/>
            <a:ext cx="7886700" cy="831626"/>
          </a:xfrm>
        </p:spPr>
        <p:txBody>
          <a:bodyPr>
            <a:normAutofit/>
          </a:bodyPr>
          <a:lstStyle/>
          <a:p>
            <a:r>
              <a:rPr lang="en-US" altLang="en-US" dirty="0"/>
              <a:t>Valuation</a:t>
            </a:r>
            <a:endParaRPr lang="zh-CN" altLang="en-US" dirty="0"/>
          </a:p>
        </p:txBody>
      </p:sp>
      <p:sp>
        <p:nvSpPr>
          <p:cNvPr id="3" name="内容占位符 2"/>
          <p:cNvSpPr>
            <a:spLocks noGrp="1"/>
          </p:cNvSpPr>
          <p:nvPr>
            <p:ph idx="1"/>
          </p:nvPr>
        </p:nvSpPr>
        <p:spPr>
          <a:xfrm>
            <a:off x="179512" y="980728"/>
            <a:ext cx="8712968" cy="5127997"/>
          </a:xfrm>
        </p:spPr>
        <p:txBody>
          <a:bodyPr>
            <a:normAutofit fontScale="85000" lnSpcReduction="20000"/>
          </a:bodyPr>
          <a:lstStyle/>
          <a:p>
            <a:pPr marL="0" indent="0" algn="just">
              <a:lnSpc>
                <a:spcPct val="120000"/>
              </a:lnSpc>
              <a:spcBef>
                <a:spcPts val="0"/>
              </a:spcBef>
              <a:buNone/>
            </a:pPr>
            <a:r>
              <a:rPr lang="en-US" altLang="en-US" sz="2600" b="1" dirty="0"/>
              <a:t>Attribute-based methods</a:t>
            </a:r>
          </a:p>
          <a:p>
            <a:pPr algn="just">
              <a:lnSpc>
                <a:spcPct val="120000"/>
              </a:lnSpc>
              <a:spcBef>
                <a:spcPts val="0"/>
              </a:spcBef>
            </a:pPr>
            <a:endParaRPr lang="en-US" altLang="en-US" b="1" dirty="0"/>
          </a:p>
          <a:p>
            <a:pPr lvl="1" algn="just">
              <a:lnSpc>
                <a:spcPct val="120000"/>
              </a:lnSpc>
              <a:spcBef>
                <a:spcPts val="0"/>
              </a:spcBef>
            </a:pPr>
            <a:r>
              <a:rPr lang="en-US" altLang="en-US" b="1" dirty="0"/>
              <a:t>Choice-based, conjoint analysis, choice experiments</a:t>
            </a:r>
          </a:p>
          <a:p>
            <a:pPr lvl="1" algn="just">
              <a:lnSpc>
                <a:spcPct val="120000"/>
              </a:lnSpc>
              <a:spcBef>
                <a:spcPts val="0"/>
              </a:spcBef>
            </a:pPr>
            <a:endParaRPr lang="en-US" altLang="en-US" b="1" dirty="0"/>
          </a:p>
          <a:p>
            <a:pPr lvl="2" algn="just">
              <a:lnSpc>
                <a:spcPct val="120000"/>
              </a:lnSpc>
              <a:spcBef>
                <a:spcPts val="0"/>
              </a:spcBef>
            </a:pPr>
            <a:r>
              <a:rPr lang="en-GB" altLang="en-US" b="1" dirty="0"/>
              <a:t>Respondents are asked to choose among alternate bundles of goods. Each bundle has a set of attributes and the levels of each attribute vary across bundles. Since one of the attributes in each bundle is a price measure, willingness to pay can be identified.</a:t>
            </a:r>
          </a:p>
          <a:p>
            <a:pPr lvl="2" algn="just">
              <a:lnSpc>
                <a:spcPct val="120000"/>
              </a:lnSpc>
              <a:spcBef>
                <a:spcPts val="0"/>
              </a:spcBef>
            </a:pPr>
            <a:endParaRPr lang="en-GB" altLang="en-US" b="1" dirty="0"/>
          </a:p>
          <a:p>
            <a:pPr lvl="1" algn="just">
              <a:lnSpc>
                <a:spcPct val="120000"/>
              </a:lnSpc>
              <a:spcBef>
                <a:spcPts val="0"/>
              </a:spcBef>
            </a:pPr>
            <a:r>
              <a:rPr lang="en-US" altLang="en-US" b="1" dirty="0"/>
              <a:t>Contingent ranking method</a:t>
            </a:r>
          </a:p>
          <a:p>
            <a:pPr lvl="1" algn="just">
              <a:lnSpc>
                <a:spcPct val="120000"/>
              </a:lnSpc>
              <a:spcBef>
                <a:spcPts val="0"/>
              </a:spcBef>
            </a:pPr>
            <a:endParaRPr lang="en-US" altLang="en-US" b="1" dirty="0"/>
          </a:p>
          <a:p>
            <a:pPr lvl="2" algn="just">
              <a:lnSpc>
                <a:spcPct val="120000"/>
              </a:lnSpc>
              <a:spcBef>
                <a:spcPts val="0"/>
              </a:spcBef>
            </a:pPr>
            <a:r>
              <a:rPr lang="en-GB" altLang="en-US" b="1" dirty="0"/>
              <a:t>Respondents are given a set of hypothetical situations that differ in terms of the environmental amenity available (instead of a bundle of attributes) and are asked to rank-order them. </a:t>
            </a:r>
          </a:p>
          <a:p>
            <a:pPr lvl="2" algn="just"/>
            <a:endParaRPr lang="en-US" altLang="en-US" b="1" dirty="0"/>
          </a:p>
          <a:p>
            <a:endParaRPr lang="zh-CN" altLang="en-US" dirty="0"/>
          </a:p>
        </p:txBody>
      </p:sp>
    </p:spTree>
    <p:extLst>
      <p:ext uri="{BB962C8B-B14F-4D97-AF65-F5344CB8AC3E}">
        <p14:creationId xmlns:p14="http://schemas.microsoft.com/office/powerpoint/2010/main" val="1736132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1267</TotalTime>
  <Words>2456</Words>
  <Application>Microsoft Office PowerPoint</Application>
  <PresentationFormat>On-screen Show (4:3)</PresentationFormat>
  <Paragraphs>174</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Bookman Old Style</vt:lpstr>
      <vt:lpstr>Calibri</vt:lpstr>
      <vt:lpstr>Times New Roman</vt:lpstr>
      <vt:lpstr>Office Theme</vt:lpstr>
      <vt:lpstr> Econ 2675 – Environmental Economics  Chapter 4 Lecture – Valuing the Environment: Methods</vt:lpstr>
      <vt:lpstr>Why Value the Environment?</vt:lpstr>
      <vt:lpstr>Valuation</vt:lpstr>
      <vt:lpstr>Valuation</vt:lpstr>
      <vt:lpstr>Valuation</vt:lpstr>
      <vt:lpstr>Economic Methods for Measuring Environmental and Resource Values</vt:lpstr>
      <vt:lpstr>Valuation</vt:lpstr>
      <vt:lpstr>Potential Biases with Contingent Valuation</vt:lpstr>
      <vt:lpstr>Valuation</vt:lpstr>
      <vt:lpstr>PowerPoint Presentation</vt:lpstr>
      <vt:lpstr>PowerPoint Presentation</vt:lpstr>
      <vt:lpstr>PowerPoint Presentation</vt:lpstr>
      <vt:lpstr>PowerPoint Presentation</vt:lpstr>
      <vt:lpstr>A Sample Conjoint Analysis Survey Question</vt:lpstr>
      <vt:lpstr>PowerPoint Presentation</vt:lpstr>
      <vt:lpstr>PowerPoint Presentation</vt:lpstr>
      <vt:lpstr>PowerPoint Presentation</vt:lpstr>
      <vt:lpstr>Using econometric analysis, the marginal willingness to pay (or implicit price) for each type of National Park or National Park Service program were estimated. These values are reproduced here.</vt:lpstr>
      <vt:lpstr>Valuation</vt:lpstr>
      <vt:lpstr>Valuation</vt:lpstr>
      <vt:lpstr>Valuation</vt:lpstr>
      <vt:lpstr>Valuation</vt:lpstr>
      <vt:lpstr>Valuation</vt:lpstr>
      <vt:lpstr>Valuation</vt:lpstr>
      <vt:lpstr>Averting Expenditures Example</vt:lpstr>
      <vt:lpstr>Different Methods, Different Experts, Different Data</vt:lpstr>
      <vt:lpstr>PowerPoint Presentation</vt:lpstr>
      <vt:lpstr>PowerPoint Presentation</vt:lpstr>
      <vt:lpstr>Monetary Values Associated with Polar Bears in Canada, by Value Category (Aggregate Amounts for Canada)</vt:lpstr>
      <vt:lpstr>Valuation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Lecture – Valuing the Environment: Methods</dc:title>
  <dc:creator>xbany</dc:creator>
  <cp:lastModifiedBy>dennis dcmccornac.com</cp:lastModifiedBy>
  <cp:revision>84</cp:revision>
  <dcterms:created xsi:type="dcterms:W3CDTF">2017-12-18T12:36:52Z</dcterms:created>
  <dcterms:modified xsi:type="dcterms:W3CDTF">2024-04-18T11:28:09Z</dcterms:modified>
</cp:coreProperties>
</file>