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381" r:id="rId2"/>
    <p:sldId id="383" r:id="rId3"/>
    <p:sldId id="384" r:id="rId4"/>
    <p:sldId id="262" r:id="rId5"/>
    <p:sldId id="385" r:id="rId6"/>
    <p:sldId id="386" r:id="rId7"/>
    <p:sldId id="299" r:id="rId8"/>
    <p:sldId id="267" r:id="rId9"/>
    <p:sldId id="268" r:id="rId10"/>
    <p:sldId id="391" r:id="rId11"/>
    <p:sldId id="387" r:id="rId12"/>
    <p:sldId id="388" r:id="rId13"/>
    <p:sldId id="393" r:id="rId14"/>
    <p:sldId id="272" r:id="rId15"/>
    <p:sldId id="389" r:id="rId16"/>
    <p:sldId id="273" r:id="rId17"/>
    <p:sldId id="275" r:id="rId18"/>
    <p:sldId id="276" r:id="rId19"/>
    <p:sldId id="277" r:id="rId20"/>
    <p:sldId id="278" r:id="rId21"/>
    <p:sldId id="279" r:id="rId22"/>
    <p:sldId id="397" r:id="rId23"/>
    <p:sldId id="398" r:id="rId24"/>
    <p:sldId id="281" r:id="rId25"/>
    <p:sldId id="283" r:id="rId26"/>
    <p:sldId id="284" r:id="rId27"/>
    <p:sldId id="285" r:id="rId28"/>
    <p:sldId id="287" r:id="rId29"/>
    <p:sldId id="286" r:id="rId30"/>
    <p:sldId id="288" r:id="rId31"/>
    <p:sldId id="289" r:id="rId32"/>
    <p:sldId id="291" r:id="rId33"/>
    <p:sldId id="293" r:id="rId34"/>
    <p:sldId id="392" r:id="rId35"/>
    <p:sldId id="294" r:id="rId36"/>
    <p:sldId id="296" r:id="rId37"/>
    <p:sldId id="394" r:id="rId38"/>
    <p:sldId id="297" r:id="rId39"/>
    <p:sldId id="396" r:id="rId40"/>
    <p:sldId id="3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3145" autoAdjust="0"/>
  </p:normalViewPr>
  <p:slideViewPr>
    <p:cSldViewPr>
      <p:cViewPr varScale="1">
        <p:scale>
          <a:sx n="85" d="100"/>
          <a:sy n="85" d="100"/>
        </p:scale>
        <p:origin x="137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96652" y="179512"/>
            <a:ext cx="6264696" cy="683568"/>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ea typeface="ＭＳ Ｐゴシック" pitchFamily="1" charset="-128"/>
              </a:rPr>
              <a:t>Chapter 2 Lecture - The Economic Approach: Property Rights, Externalities, and Environmental Problems</a:t>
            </a:r>
            <a:endParaRPr lang="en-US" dirty="0"/>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4/18/2024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6B1AFB-DE2A-42BA-B5D0-5A908597A7DD}"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6B1AFB-DE2A-42BA-B5D0-5A908597A7DD}" type="slidenum">
              <a:rPr lang="en-US" smtClean="0"/>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6B1AFB-DE2A-42BA-B5D0-5A908597A7DD}"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6B1AFB-DE2A-42BA-B5D0-5A908597A7DD}" type="slidenum">
              <a:rPr lang="en-US" smtClean="0"/>
              <a:pPr/>
              <a:t>34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FF0000"/>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reload=9&amp;v=BcGoPQe3-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332656"/>
            <a:ext cx="8784976" cy="2315592"/>
          </a:xfrm>
        </p:spPr>
        <p:txBody>
          <a:bodyPr>
            <a:normAutofit fontScale="90000"/>
          </a:bodyPr>
          <a:lstStyle/>
          <a:p>
            <a:br>
              <a:rPr lang="en-US" altLang="en-US" sz="3600" dirty="0">
                <a:ea typeface="ＭＳ Ｐゴシック" pitchFamily="1" charset="-128"/>
              </a:rPr>
            </a:br>
            <a:r>
              <a:rPr lang="en-US" altLang="en-US" sz="3600" dirty="0">
                <a:solidFill>
                  <a:srgbClr val="2B11EF"/>
                </a:solidFill>
                <a:ea typeface="ＭＳ Ｐゴシック" pitchFamily="1" charset="-128"/>
              </a:rPr>
              <a:t>Econ 2675 – Environmental Economics</a:t>
            </a:r>
            <a:br>
              <a:rPr lang="en-US" altLang="en-US" sz="3200" dirty="0">
                <a:ea typeface="ＭＳ Ｐゴシック" pitchFamily="1" charset="-128"/>
              </a:rPr>
            </a:br>
            <a:br>
              <a:rPr lang="en-US" altLang="en-US" sz="3100" dirty="0">
                <a:solidFill>
                  <a:srgbClr val="FF0000"/>
                </a:solidFill>
                <a:ea typeface="ＭＳ Ｐゴシック" pitchFamily="1" charset="-128"/>
              </a:rPr>
            </a:br>
            <a:r>
              <a:rPr lang="en-US" altLang="en-US" sz="3100" b="1" dirty="0">
                <a:solidFill>
                  <a:srgbClr val="FF0000"/>
                </a:solidFill>
                <a:cs typeface="Calibri" panose="020F0502020204030204" pitchFamily="34" charset="0"/>
              </a:rPr>
              <a:t>Chapter 2 Lecture- </a:t>
            </a:r>
            <a:r>
              <a:rPr lang="en-US" altLang="en-US" sz="3100" dirty="0">
                <a:solidFill>
                  <a:srgbClr val="FF0000"/>
                </a:solidFill>
                <a:cs typeface="Calibri" panose="020F0502020204030204" pitchFamily="34" charset="0"/>
              </a:rPr>
              <a:t>The Economic Approach: Property Rights, Externalities, and Environmental Problems</a:t>
            </a:r>
            <a:endParaRPr lang="zh-CN" altLang="en-US" sz="3100" dirty="0">
              <a:solidFill>
                <a:srgbClr val="FF0000"/>
              </a:solidFill>
              <a:cs typeface="Calibri" panose="020F0502020204030204" pitchFamily="34" charset="0"/>
            </a:endParaRPr>
          </a:p>
        </p:txBody>
      </p:sp>
      <p:pic>
        <p:nvPicPr>
          <p:cNvPr id="3" name="Picture 2">
            <a:extLst>
              <a:ext uri="{FF2B5EF4-FFF2-40B4-BE49-F238E27FC236}">
                <a16:creationId xmlns:a16="http://schemas.microsoft.com/office/drawing/2014/main" id="{7BB634F5-C341-4AC6-B433-0C9630333F75}"/>
              </a:ext>
            </a:extLst>
          </p:cNvPr>
          <p:cNvPicPr>
            <a:picLocks noChangeAspect="1"/>
          </p:cNvPicPr>
          <p:nvPr/>
        </p:nvPicPr>
        <p:blipFill>
          <a:blip r:embed="rId2"/>
          <a:stretch>
            <a:fillRect/>
          </a:stretch>
        </p:blipFill>
        <p:spPr>
          <a:xfrm>
            <a:off x="179512" y="2780928"/>
            <a:ext cx="8640960" cy="3888432"/>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28650" y="165893"/>
            <a:ext cx="7886700" cy="886843"/>
          </a:xfrm>
        </p:spPr>
        <p:txBody>
          <a:bodyPr>
            <a:normAutofit fontScale="90000"/>
          </a:bodyPr>
          <a:lstStyle/>
          <a:p>
            <a:r>
              <a:rPr lang="en-US" sz="3200" dirty="0"/>
              <a:t>Producer Surplus</a:t>
            </a:r>
            <a:br>
              <a:rPr lang="en-US" sz="3600" dirty="0"/>
            </a:br>
            <a:r>
              <a:rPr lang="en-US" sz="2700" dirty="0"/>
              <a:t>Bottled Water Market</a:t>
            </a:r>
          </a:p>
        </p:txBody>
      </p:sp>
      <p:pic>
        <p:nvPicPr>
          <p:cNvPr id="62468" name="Picture 4" descr="S2423-F02-08"/>
          <p:cNvPicPr>
            <a:picLocks noGrp="1" noChangeAspect="1" noChangeArrowheads="1"/>
          </p:cNvPicPr>
          <p:nvPr>
            <p:ph sz="half" idx="4294967295"/>
          </p:nvPr>
        </p:nvPicPr>
        <p:blipFill>
          <a:blip r:embed="rId3" cstate="print">
            <a:lum contrast="12000"/>
          </a:blip>
          <a:srcRect/>
          <a:stretch>
            <a:fillRect/>
          </a:stretch>
        </p:blipFill>
        <p:spPr>
          <a:xfrm>
            <a:off x="440085" y="1052736"/>
            <a:ext cx="8263830" cy="5378723"/>
          </a:xfrm>
          <a:noFill/>
          <a:ln/>
        </p:spPr>
      </p:pic>
      <p:sp>
        <p:nvSpPr>
          <p:cNvPr id="5" name="Text Box 8">
            <a:extLst>
              <a:ext uri="{FF2B5EF4-FFF2-40B4-BE49-F238E27FC236}">
                <a16:creationId xmlns:a16="http://schemas.microsoft.com/office/drawing/2014/main" id="{C062675C-B0FE-4E0A-89C2-2DECDC499F3E}"/>
              </a:ext>
            </a:extLst>
          </p:cNvPr>
          <p:cNvSpPr txBox="1">
            <a:spLocks noChangeArrowheads="1"/>
          </p:cNvSpPr>
          <p:nvPr/>
        </p:nvSpPr>
        <p:spPr bwMode="auto">
          <a:xfrm>
            <a:off x="2130466" y="1268760"/>
            <a:ext cx="4883068" cy="523220"/>
          </a:xfrm>
          <a:prstGeom prst="rect">
            <a:avLst/>
          </a:prstGeom>
          <a:noFill/>
          <a:ln w="9525">
            <a:noFill/>
            <a:miter lim="800000"/>
            <a:headEnd/>
            <a:tailEnd/>
          </a:ln>
          <a:effectLst/>
        </p:spPr>
        <p:txBody>
          <a:bodyPr wrap="none">
            <a:spAutoFit/>
          </a:bodyPr>
          <a:lstStyle/>
          <a:p>
            <a:r>
              <a:rPr lang="en-US" sz="2800" b="1" dirty="0"/>
              <a:t>PS = ($2.25 x 900)/2 =$1,012.50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strips(upRight)">
                                      <p:cBhvr>
                                        <p:cTn id="12" dur="500"/>
                                        <p:tgtEl>
                                          <p:spTgt spid="6246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8640"/>
            <a:ext cx="7886700" cy="831626"/>
          </a:xfrm>
        </p:spPr>
        <p:txBody>
          <a:bodyPr>
            <a:normAutofit/>
          </a:bodyPr>
          <a:lstStyle/>
          <a:p>
            <a:r>
              <a:rPr lang="en-US" altLang="en-US" sz="3200" b="1" dirty="0"/>
              <a:t>Property Rights</a:t>
            </a:r>
            <a:endParaRPr lang="zh-CN" altLang="en-US" sz="3200" b="1" dirty="0"/>
          </a:p>
        </p:txBody>
      </p:sp>
      <p:sp>
        <p:nvSpPr>
          <p:cNvPr id="3" name="内容占位符 2"/>
          <p:cNvSpPr>
            <a:spLocks noGrp="1"/>
          </p:cNvSpPr>
          <p:nvPr>
            <p:ph idx="1"/>
          </p:nvPr>
        </p:nvSpPr>
        <p:spPr>
          <a:xfrm>
            <a:off x="359532" y="1151741"/>
            <a:ext cx="8424936" cy="5296120"/>
          </a:xfrm>
        </p:spPr>
        <p:txBody>
          <a:bodyPr>
            <a:normAutofit fontScale="77500" lnSpcReduction="20000"/>
          </a:bodyPr>
          <a:lstStyle/>
          <a:p>
            <a:pPr algn="just">
              <a:lnSpc>
                <a:spcPct val="120000"/>
              </a:lnSpc>
              <a:spcBef>
                <a:spcPts val="0"/>
              </a:spcBef>
              <a:buFont typeface="Arial" charset="0"/>
              <a:buChar char="•"/>
            </a:pPr>
            <a:r>
              <a:rPr lang="en-US" altLang="en-US" sz="2800" b="1" dirty="0"/>
              <a:t>In economics, property rights refers to a bundle of entitlements defining the owner’s rights, privileges, and limitations for use of the resource.</a:t>
            </a:r>
          </a:p>
          <a:p>
            <a:pPr algn="just">
              <a:lnSpc>
                <a:spcPct val="120000"/>
              </a:lnSpc>
              <a:spcBef>
                <a:spcPts val="0"/>
              </a:spcBef>
              <a:buFont typeface="Arial" charset="0"/>
              <a:buChar char="•"/>
            </a:pPr>
            <a:endParaRPr lang="en-US" altLang="en-US" sz="2800" b="1" dirty="0"/>
          </a:p>
          <a:p>
            <a:pPr algn="just">
              <a:lnSpc>
                <a:spcPct val="120000"/>
              </a:lnSpc>
              <a:spcBef>
                <a:spcPts val="0"/>
              </a:spcBef>
            </a:pPr>
            <a:r>
              <a:rPr lang="en-US" altLang="en-US" sz="2800" b="1" dirty="0"/>
              <a:t>Property Rights and Efficient Market Allocations</a:t>
            </a:r>
          </a:p>
          <a:p>
            <a:pPr lvl="1" algn="just">
              <a:lnSpc>
                <a:spcPct val="120000"/>
              </a:lnSpc>
              <a:spcBef>
                <a:spcPts val="0"/>
              </a:spcBef>
            </a:pPr>
            <a:r>
              <a:rPr lang="en-US" altLang="en-US" sz="2800" b="1" dirty="0"/>
              <a:t>Either individuals or the state can capture the property rights.</a:t>
            </a:r>
          </a:p>
          <a:p>
            <a:pPr lvl="1" algn="just">
              <a:lnSpc>
                <a:spcPct val="120000"/>
              </a:lnSpc>
              <a:spcBef>
                <a:spcPts val="0"/>
              </a:spcBef>
            </a:pPr>
            <a:endParaRPr lang="en-US" altLang="en-US" sz="2800" b="1" dirty="0"/>
          </a:p>
          <a:p>
            <a:pPr algn="just">
              <a:lnSpc>
                <a:spcPct val="120000"/>
              </a:lnSpc>
              <a:spcBef>
                <a:spcPts val="0"/>
              </a:spcBef>
            </a:pPr>
            <a:r>
              <a:rPr lang="en-US" altLang="en-US" sz="2800" b="1" dirty="0"/>
              <a:t>Efficient Property Right Structures</a:t>
            </a:r>
          </a:p>
          <a:p>
            <a:pPr lvl="1" algn="just">
              <a:lnSpc>
                <a:spcPct val="120000"/>
              </a:lnSpc>
              <a:spcBef>
                <a:spcPts val="0"/>
              </a:spcBef>
            </a:pPr>
            <a:r>
              <a:rPr lang="en-US" altLang="en-US" sz="2800" b="1" dirty="0"/>
              <a:t>Exclusivity—All the benefits and costs should only accrue to the owner.</a:t>
            </a:r>
          </a:p>
          <a:p>
            <a:pPr lvl="1" algn="just">
              <a:lnSpc>
                <a:spcPct val="120000"/>
              </a:lnSpc>
              <a:spcBef>
                <a:spcPts val="0"/>
              </a:spcBef>
            </a:pPr>
            <a:r>
              <a:rPr lang="en-US" altLang="en-US" sz="2800" b="1" dirty="0"/>
              <a:t>Transferability—Property rights should be transferred to others.</a:t>
            </a:r>
          </a:p>
          <a:p>
            <a:pPr lvl="1" algn="just">
              <a:lnSpc>
                <a:spcPct val="120000"/>
              </a:lnSpc>
              <a:spcBef>
                <a:spcPts val="0"/>
              </a:spcBef>
            </a:pPr>
            <a:r>
              <a:rPr lang="en-US" altLang="en-US" sz="2800" b="1" dirty="0"/>
              <a:t>Enforceability—Property rights should be secure from seizure or encroachment.</a:t>
            </a:r>
          </a:p>
          <a:p>
            <a:pPr lvl="1">
              <a:buFont typeface="Arial" charset="0"/>
              <a:buChar char="•"/>
            </a:pPr>
            <a:endParaRPr lang="en-US" altLang="en-US" sz="3200" dirty="0">
              <a:latin typeface="Arial" charset="0"/>
            </a:endParaRPr>
          </a:p>
        </p:txBody>
      </p:sp>
    </p:spTree>
    <p:extLst>
      <p:ext uri="{BB962C8B-B14F-4D97-AF65-F5344CB8AC3E}">
        <p14:creationId xmlns:p14="http://schemas.microsoft.com/office/powerpoint/2010/main" val="196355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dirty="0"/>
              <a:t>Market Equilibrium</a:t>
            </a:r>
            <a:endParaRPr lang="zh-CN" altLang="en-US" sz="3200" dirty="0"/>
          </a:p>
        </p:txBody>
      </p:sp>
      <p:pic>
        <p:nvPicPr>
          <p:cNvPr id="6" name="Picture 7" descr="fig02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5"/>
            <a:ext cx="8208912" cy="49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17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3568" y="200731"/>
            <a:ext cx="8077200" cy="1219200"/>
          </a:xfrm>
        </p:spPr>
        <p:txBody>
          <a:bodyPr/>
          <a:lstStyle/>
          <a:p>
            <a:r>
              <a:rPr lang="en-US" sz="3200" dirty="0"/>
              <a:t>DWL of Price Regulated above P</a:t>
            </a:r>
            <a:r>
              <a:rPr lang="en-US" sz="3200" baseline="-25000" dirty="0"/>
              <a:t>E</a:t>
            </a:r>
            <a:r>
              <a:rPr lang="en-US" sz="3200" dirty="0"/>
              <a:t> </a:t>
            </a:r>
            <a:br>
              <a:rPr lang="en-US" sz="3200" dirty="0"/>
            </a:br>
            <a:r>
              <a:rPr lang="en-US" sz="3200" dirty="0"/>
              <a:t>Bottled Water Market</a:t>
            </a:r>
          </a:p>
        </p:txBody>
      </p:sp>
      <p:pic>
        <p:nvPicPr>
          <p:cNvPr id="64516" name="Picture 4" descr="S2423-F02-09"/>
          <p:cNvPicPr>
            <a:picLocks noGrp="1" noChangeAspect="1" noChangeArrowheads="1"/>
          </p:cNvPicPr>
          <p:nvPr>
            <p:ph sz="half" idx="4294967295"/>
          </p:nvPr>
        </p:nvPicPr>
        <p:blipFill>
          <a:blip r:embed="rId3" cstate="print">
            <a:lum bright="-6000" contrast="18000"/>
          </a:blip>
          <a:srcRect/>
          <a:stretch>
            <a:fillRect/>
          </a:stretch>
        </p:blipFill>
        <p:spPr>
          <a:xfrm>
            <a:off x="709158" y="1429134"/>
            <a:ext cx="7823281" cy="4736170"/>
          </a:xfrm>
          <a:prstGeom prst="rect">
            <a:avLst/>
          </a:prstGeom>
          <a:noFill/>
          <a:ln/>
        </p:spPr>
      </p:pic>
      <p:sp>
        <p:nvSpPr>
          <p:cNvPr id="64519" name="Text Box 7"/>
          <p:cNvSpPr txBox="1">
            <a:spLocks noChangeArrowheads="1"/>
          </p:cNvSpPr>
          <p:nvPr/>
        </p:nvSpPr>
        <p:spPr bwMode="auto">
          <a:xfrm>
            <a:off x="3491880" y="1628800"/>
            <a:ext cx="5268888" cy="830997"/>
          </a:xfrm>
          <a:prstGeom prst="rect">
            <a:avLst/>
          </a:prstGeom>
          <a:noFill/>
          <a:ln w="9525">
            <a:noFill/>
            <a:miter lim="800000"/>
            <a:headEnd/>
            <a:tailEnd/>
          </a:ln>
          <a:effectLst/>
        </p:spPr>
        <p:txBody>
          <a:bodyPr wrap="square">
            <a:spAutoFit/>
          </a:bodyPr>
          <a:lstStyle/>
          <a:p>
            <a:r>
              <a:rPr lang="en-US" sz="2400" b="1" dirty="0"/>
              <a:t>Policy forces price to $6.50</a:t>
            </a:r>
          </a:p>
          <a:p>
            <a:r>
              <a:rPr lang="en-US" sz="2400" b="1" dirty="0"/>
              <a:t>DWL = (C + E) = ($5.00 x 400)/2 = $1,000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175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strips(upRight)">
                                      <p:cBhvr>
                                        <p:cTn id="12" dur="500"/>
                                        <p:tgtEl>
                                          <p:spTgt spid="645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519"/>
                                        </p:tgtEl>
                                        <p:attrNameLst>
                                          <p:attrName>style.visibility</p:attrName>
                                        </p:attrNameLst>
                                      </p:cBhvr>
                                      <p:to>
                                        <p:strVal val="visible"/>
                                      </p:to>
                                    </p:set>
                                    <p:animEffect transition="in" filter="dissolve">
                                      <p:cBhvr>
                                        <p:cTn id="17"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49157"/>
            <a:ext cx="7886700" cy="831626"/>
          </a:xfrm>
        </p:spPr>
        <p:txBody>
          <a:bodyPr>
            <a:normAutofit/>
          </a:bodyPr>
          <a:lstStyle/>
          <a:p>
            <a:r>
              <a:rPr lang="en-US" altLang="en-US" sz="3200" dirty="0"/>
              <a:t>Property Rights</a:t>
            </a:r>
            <a:endParaRPr lang="zh-CN" altLang="en-US" sz="3200" dirty="0"/>
          </a:p>
        </p:txBody>
      </p:sp>
      <p:sp>
        <p:nvSpPr>
          <p:cNvPr id="3" name="内容占位符 2"/>
          <p:cNvSpPr>
            <a:spLocks noGrp="1"/>
          </p:cNvSpPr>
          <p:nvPr>
            <p:ph idx="1"/>
          </p:nvPr>
        </p:nvSpPr>
        <p:spPr>
          <a:xfrm>
            <a:off x="287524" y="1124744"/>
            <a:ext cx="8568952" cy="5256584"/>
          </a:xfrm>
        </p:spPr>
        <p:txBody>
          <a:bodyPr>
            <a:normAutofit/>
          </a:bodyPr>
          <a:lstStyle/>
          <a:p>
            <a:pPr algn="just">
              <a:lnSpc>
                <a:spcPct val="100000"/>
              </a:lnSpc>
              <a:spcBef>
                <a:spcPts val="0"/>
              </a:spcBef>
            </a:pPr>
            <a:r>
              <a:rPr lang="en-US" sz="2600" b="1" dirty="0"/>
              <a:t>In a system with well-defined property rights, static efficiency is achieved.  Self-interested parties make choices that are efficient from society’s point of view.</a:t>
            </a:r>
          </a:p>
          <a:p>
            <a:pPr algn="just">
              <a:lnSpc>
                <a:spcPct val="100000"/>
              </a:lnSpc>
              <a:spcBef>
                <a:spcPts val="0"/>
              </a:spcBef>
            </a:pPr>
            <a:endParaRPr lang="en-US" b="1" dirty="0"/>
          </a:p>
          <a:p>
            <a:pPr algn="just">
              <a:lnSpc>
                <a:spcPct val="100000"/>
              </a:lnSpc>
              <a:spcBef>
                <a:spcPts val="0"/>
              </a:spcBef>
            </a:pPr>
            <a:r>
              <a:rPr lang="en-US" b="1" dirty="0"/>
              <a:t>In the short run, producer surplus is equal to profit plus fixed cost.</a:t>
            </a:r>
          </a:p>
          <a:p>
            <a:pPr algn="just">
              <a:lnSpc>
                <a:spcPct val="100000"/>
              </a:lnSpc>
              <a:spcBef>
                <a:spcPts val="0"/>
              </a:spcBef>
            </a:pPr>
            <a:endParaRPr lang="en-US" b="1" dirty="0"/>
          </a:p>
          <a:p>
            <a:pPr algn="just">
              <a:lnSpc>
                <a:spcPct val="100000"/>
              </a:lnSpc>
              <a:spcBef>
                <a:spcPts val="0"/>
              </a:spcBef>
            </a:pPr>
            <a:r>
              <a:rPr lang="en-US" b="1" dirty="0"/>
              <a:t>The area under the marginal cost curve is total variable cost. </a:t>
            </a:r>
          </a:p>
          <a:p>
            <a:pPr algn="just">
              <a:lnSpc>
                <a:spcPct val="100000"/>
              </a:lnSpc>
              <a:spcBef>
                <a:spcPts val="0"/>
              </a:spcBef>
            </a:pPr>
            <a:endParaRPr lang="en-US" b="1" dirty="0"/>
          </a:p>
          <a:p>
            <a:pPr algn="just">
              <a:lnSpc>
                <a:spcPct val="100000"/>
              </a:lnSpc>
              <a:spcBef>
                <a:spcPts val="0"/>
              </a:spcBef>
            </a:pPr>
            <a:r>
              <a:rPr lang="en-US" b="1" dirty="0"/>
              <a:t>In the long run, producer surplus is equal to profit plus rent. </a:t>
            </a:r>
          </a:p>
          <a:p>
            <a:pPr algn="just"/>
            <a:endParaRPr lang="en-US" b="1" dirty="0"/>
          </a:p>
        </p:txBody>
      </p:sp>
    </p:spTree>
    <p:extLst>
      <p:ext uri="{BB962C8B-B14F-4D97-AF65-F5344CB8AC3E}">
        <p14:creationId xmlns:p14="http://schemas.microsoft.com/office/powerpoint/2010/main" val="213157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49157"/>
            <a:ext cx="7886700" cy="831626"/>
          </a:xfrm>
        </p:spPr>
        <p:txBody>
          <a:bodyPr>
            <a:normAutofit/>
          </a:bodyPr>
          <a:lstStyle/>
          <a:p>
            <a:r>
              <a:rPr lang="en-US" altLang="en-US" sz="3200" dirty="0"/>
              <a:t>Property Rights</a:t>
            </a:r>
            <a:endParaRPr lang="zh-CN" altLang="en-US" sz="3200" dirty="0"/>
          </a:p>
        </p:txBody>
      </p:sp>
      <p:sp>
        <p:nvSpPr>
          <p:cNvPr id="3" name="内容占位符 2"/>
          <p:cNvSpPr>
            <a:spLocks noGrp="1"/>
          </p:cNvSpPr>
          <p:nvPr>
            <p:ph idx="1"/>
          </p:nvPr>
        </p:nvSpPr>
        <p:spPr>
          <a:xfrm>
            <a:off x="269522" y="1359970"/>
            <a:ext cx="8604956" cy="5488037"/>
          </a:xfrm>
        </p:spPr>
        <p:txBody>
          <a:bodyPr>
            <a:noAutofit/>
          </a:bodyPr>
          <a:lstStyle/>
          <a:p>
            <a:pPr algn="just">
              <a:lnSpc>
                <a:spcPct val="100000"/>
              </a:lnSpc>
            </a:pPr>
            <a:r>
              <a:rPr lang="en-US" sz="2600" b="1" dirty="0"/>
              <a:t>Rent is the return to scarce inputs owned by the producer under perfect competition. Long-run profit equals zero and producer surplus equals rent (remember that economic profit is not the same as accounting profit).</a:t>
            </a:r>
          </a:p>
          <a:p>
            <a:pPr algn="just">
              <a:lnSpc>
                <a:spcPct val="100000"/>
              </a:lnSpc>
            </a:pPr>
            <a:endParaRPr lang="en-US" altLang="en-US" sz="2600" b="1" dirty="0"/>
          </a:p>
          <a:p>
            <a:pPr algn="just">
              <a:lnSpc>
                <a:spcPct val="100000"/>
              </a:lnSpc>
              <a:spcBef>
                <a:spcPts val="0"/>
              </a:spcBef>
            </a:pPr>
            <a:r>
              <a:rPr lang="en-US" sz="2600" b="1" dirty="0"/>
              <a:t>Scarcity rents are the returns that persist in the long-run competitive equilibrium. </a:t>
            </a:r>
            <a:r>
              <a:rPr lang="en-US" altLang="en-US" sz="2600" b="1" dirty="0"/>
              <a:t>It is the producer surplus, which persists in the long-run competitive equilibrium.</a:t>
            </a:r>
          </a:p>
        </p:txBody>
      </p:sp>
    </p:spTree>
    <p:extLst>
      <p:ext uri="{BB962C8B-B14F-4D97-AF65-F5344CB8AC3E}">
        <p14:creationId xmlns:p14="http://schemas.microsoft.com/office/powerpoint/2010/main" val="1996392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053" y="116632"/>
            <a:ext cx="8839894" cy="864096"/>
          </a:xfrm>
        </p:spPr>
        <p:txBody>
          <a:bodyPr>
            <a:normAutofit fontScale="90000"/>
          </a:bodyPr>
          <a:lstStyle/>
          <a:p>
            <a:r>
              <a:rPr lang="en-US" altLang="en-US" sz="3200" b="1" dirty="0"/>
              <a:t>Externalities as a Source of Market Failure </a:t>
            </a:r>
            <a:endParaRPr lang="zh-CN" altLang="en-US" sz="3200" b="1" dirty="0"/>
          </a:p>
        </p:txBody>
      </p:sp>
      <p:sp>
        <p:nvSpPr>
          <p:cNvPr id="3" name="内容占位符 2"/>
          <p:cNvSpPr>
            <a:spLocks noGrp="1"/>
          </p:cNvSpPr>
          <p:nvPr>
            <p:ph idx="1"/>
          </p:nvPr>
        </p:nvSpPr>
        <p:spPr>
          <a:xfrm>
            <a:off x="125898" y="969938"/>
            <a:ext cx="8532440" cy="1421716"/>
          </a:xfrm>
        </p:spPr>
        <p:txBody>
          <a:bodyPr>
            <a:normAutofit lnSpcReduction="10000"/>
          </a:bodyPr>
          <a:lstStyle/>
          <a:p>
            <a:pPr lvl="1" algn="just">
              <a:lnSpc>
                <a:spcPct val="100000"/>
              </a:lnSpc>
              <a:spcBef>
                <a:spcPts val="0"/>
              </a:spcBef>
            </a:pPr>
            <a:r>
              <a:rPr lang="en-US" altLang="en-US" b="1" dirty="0"/>
              <a:t>Externalities exist whenever the welfare of some agent depends not only on his or her activities, but also on activities under the control of some other agent.</a:t>
            </a:r>
          </a:p>
          <a:p>
            <a:endParaRPr lang="zh-CN" altLang="en-US" dirty="0"/>
          </a:p>
        </p:txBody>
      </p:sp>
      <p:pic>
        <p:nvPicPr>
          <p:cNvPr id="4" name="Picture 3">
            <a:extLst>
              <a:ext uri="{FF2B5EF4-FFF2-40B4-BE49-F238E27FC236}">
                <a16:creationId xmlns:a16="http://schemas.microsoft.com/office/drawing/2014/main" id="{BB4F9227-ACDB-404D-8F76-C6ED910D4FD4}"/>
              </a:ext>
            </a:extLst>
          </p:cNvPr>
          <p:cNvPicPr>
            <a:picLocks noChangeAspect="1"/>
          </p:cNvPicPr>
          <p:nvPr/>
        </p:nvPicPr>
        <p:blipFill>
          <a:blip r:embed="rId2"/>
          <a:stretch>
            <a:fillRect/>
          </a:stretch>
        </p:blipFill>
        <p:spPr>
          <a:xfrm>
            <a:off x="611560" y="2924944"/>
            <a:ext cx="7920880" cy="3655098"/>
          </a:xfrm>
          <a:prstGeom prst="rect">
            <a:avLst/>
          </a:prstGeom>
        </p:spPr>
      </p:pic>
      <p:sp>
        <p:nvSpPr>
          <p:cNvPr id="5" name="Rectangle 4">
            <a:extLst>
              <a:ext uri="{FF2B5EF4-FFF2-40B4-BE49-F238E27FC236}">
                <a16:creationId xmlns:a16="http://schemas.microsoft.com/office/drawing/2014/main" id="{17542212-06B6-46CE-90A7-0CDF7BB21EB9}"/>
              </a:ext>
            </a:extLst>
          </p:cNvPr>
          <p:cNvSpPr/>
          <p:nvPr/>
        </p:nvSpPr>
        <p:spPr>
          <a:xfrm>
            <a:off x="3173091" y="2463279"/>
            <a:ext cx="2797817" cy="461665"/>
          </a:xfrm>
          <a:prstGeom prst="rect">
            <a:avLst/>
          </a:prstGeom>
        </p:spPr>
        <p:txBody>
          <a:bodyPr wrap="none">
            <a:spAutoFit/>
          </a:bodyPr>
          <a:lstStyle/>
          <a:p>
            <a:r>
              <a:rPr lang="en-US" altLang="en-US" sz="2400" b="1" dirty="0">
                <a:solidFill>
                  <a:srgbClr val="2B11EF"/>
                </a:solidFill>
              </a:rPr>
              <a:t>The Market for Steel</a:t>
            </a:r>
            <a:endParaRPr lang="en-US" sz="2400" b="1" dirty="0">
              <a:solidFill>
                <a:srgbClr val="2B11EF"/>
              </a:solidFill>
            </a:endParaRPr>
          </a:p>
        </p:txBody>
      </p:sp>
    </p:spTree>
    <p:extLst>
      <p:ext uri="{BB962C8B-B14F-4D97-AF65-F5344CB8AC3E}">
        <p14:creationId xmlns:p14="http://schemas.microsoft.com/office/powerpoint/2010/main" val="233233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1"/>
            <a:ext cx="9289032" cy="720080"/>
          </a:xfrm>
        </p:spPr>
        <p:txBody>
          <a:bodyPr>
            <a:normAutofit/>
          </a:bodyPr>
          <a:lstStyle/>
          <a:p>
            <a:r>
              <a:rPr lang="en-US" altLang="en-US" sz="2900" dirty="0"/>
              <a:t>Externalities as a Source of Market Failure</a:t>
            </a:r>
            <a:endParaRPr lang="zh-CN" altLang="en-US" sz="2900" dirty="0"/>
          </a:p>
        </p:txBody>
      </p:sp>
      <p:sp>
        <p:nvSpPr>
          <p:cNvPr id="3" name="内容占位符 2"/>
          <p:cNvSpPr>
            <a:spLocks noGrp="1"/>
          </p:cNvSpPr>
          <p:nvPr>
            <p:ph idx="1"/>
          </p:nvPr>
        </p:nvSpPr>
        <p:spPr>
          <a:xfrm>
            <a:off x="90010" y="908721"/>
            <a:ext cx="9109012" cy="4351338"/>
          </a:xfrm>
        </p:spPr>
        <p:txBody>
          <a:bodyPr>
            <a:normAutofit/>
          </a:bodyPr>
          <a:lstStyle/>
          <a:p>
            <a:pPr lvl="1">
              <a:lnSpc>
                <a:spcPct val="100000"/>
              </a:lnSpc>
              <a:spcBef>
                <a:spcPts val="0"/>
              </a:spcBef>
              <a:buSzPct val="138000"/>
            </a:pPr>
            <a:r>
              <a:rPr lang="en-US" altLang="en-US" sz="2000" b="1" dirty="0"/>
              <a:t>The output of the commodity is too large.</a:t>
            </a:r>
          </a:p>
          <a:p>
            <a:pPr lvl="1">
              <a:lnSpc>
                <a:spcPct val="100000"/>
              </a:lnSpc>
              <a:spcBef>
                <a:spcPts val="0"/>
              </a:spcBef>
              <a:buSzPct val="138000"/>
            </a:pPr>
            <a:r>
              <a:rPr lang="en-US" altLang="en-US" sz="2000" b="1" dirty="0"/>
              <a:t>Too much pollution is produced.</a:t>
            </a:r>
          </a:p>
          <a:p>
            <a:pPr lvl="1">
              <a:lnSpc>
                <a:spcPct val="100000"/>
              </a:lnSpc>
              <a:spcBef>
                <a:spcPts val="0"/>
              </a:spcBef>
              <a:buSzPct val="138000"/>
            </a:pPr>
            <a:r>
              <a:rPr lang="en-US" altLang="en-US" sz="2000" b="1" dirty="0"/>
              <a:t>The prices of products responsible for pollution are too low.</a:t>
            </a:r>
          </a:p>
          <a:p>
            <a:pPr lvl="1">
              <a:lnSpc>
                <a:spcPct val="100000"/>
              </a:lnSpc>
              <a:spcBef>
                <a:spcPts val="0"/>
              </a:spcBef>
              <a:buSzPct val="138000"/>
            </a:pPr>
            <a:r>
              <a:rPr lang="en-US" altLang="en-US" sz="2000" b="1" dirty="0"/>
              <a:t>As long as the costs are external, no incentives to search for ways to yield less pollution per unit of output are introduced by the market.</a:t>
            </a:r>
          </a:p>
          <a:p>
            <a:pPr lvl="1">
              <a:lnSpc>
                <a:spcPct val="100000"/>
              </a:lnSpc>
              <a:spcBef>
                <a:spcPts val="0"/>
              </a:spcBef>
              <a:buSzPct val="138000"/>
            </a:pPr>
            <a:r>
              <a:rPr lang="en-US" altLang="en-US" sz="2000" b="1" dirty="0"/>
              <a:t>Recycling and reuse of the polluting substances are discouraged due to the cheap external cost.</a:t>
            </a:r>
          </a:p>
          <a:p>
            <a:endParaRPr lang="zh-CN" altLang="en-US" dirty="0"/>
          </a:p>
        </p:txBody>
      </p:sp>
      <p:pic>
        <p:nvPicPr>
          <p:cNvPr id="4" name="Picture 3">
            <a:extLst>
              <a:ext uri="{FF2B5EF4-FFF2-40B4-BE49-F238E27FC236}">
                <a16:creationId xmlns:a16="http://schemas.microsoft.com/office/drawing/2014/main" id="{AA86E01E-611E-45B2-8DB2-2F5621D85FA6}"/>
              </a:ext>
            </a:extLst>
          </p:cNvPr>
          <p:cNvPicPr>
            <a:picLocks noChangeAspect="1"/>
          </p:cNvPicPr>
          <p:nvPr/>
        </p:nvPicPr>
        <p:blipFill>
          <a:blip r:embed="rId2"/>
          <a:stretch>
            <a:fillRect/>
          </a:stretch>
        </p:blipFill>
        <p:spPr>
          <a:xfrm>
            <a:off x="1475656" y="3449475"/>
            <a:ext cx="5976664" cy="3240359"/>
          </a:xfrm>
          <a:prstGeom prst="rect">
            <a:avLst/>
          </a:prstGeom>
        </p:spPr>
      </p:pic>
    </p:spTree>
    <p:extLst>
      <p:ext uri="{BB962C8B-B14F-4D97-AF65-F5344CB8AC3E}">
        <p14:creationId xmlns:p14="http://schemas.microsoft.com/office/powerpoint/2010/main" val="2344783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8122" y="1"/>
            <a:ext cx="8695878" cy="1052736"/>
          </a:xfrm>
        </p:spPr>
        <p:txBody>
          <a:bodyPr>
            <a:normAutofit/>
          </a:bodyPr>
          <a:lstStyle/>
          <a:p>
            <a:pPr algn="l"/>
            <a:r>
              <a:rPr lang="en-US" altLang="en-US" sz="2900" dirty="0"/>
              <a:t>Externalities as a Source of Market Failure</a:t>
            </a:r>
            <a:endParaRPr lang="zh-CN" altLang="en-US" sz="2900" dirty="0"/>
          </a:p>
        </p:txBody>
      </p:sp>
      <p:sp>
        <p:nvSpPr>
          <p:cNvPr id="3" name="内容占位符 2"/>
          <p:cNvSpPr>
            <a:spLocks noGrp="1"/>
          </p:cNvSpPr>
          <p:nvPr>
            <p:ph idx="1"/>
          </p:nvPr>
        </p:nvSpPr>
        <p:spPr>
          <a:xfrm>
            <a:off x="287524" y="1052737"/>
            <a:ext cx="8568952" cy="5639227"/>
          </a:xfrm>
        </p:spPr>
        <p:txBody>
          <a:bodyPr>
            <a:normAutofit fontScale="92500" lnSpcReduction="10000"/>
          </a:bodyPr>
          <a:lstStyle/>
          <a:p>
            <a:pPr marL="0" indent="0" algn="just">
              <a:lnSpc>
                <a:spcPct val="120000"/>
              </a:lnSpc>
              <a:spcBef>
                <a:spcPts val="0"/>
              </a:spcBef>
              <a:buNone/>
            </a:pPr>
            <a:r>
              <a:rPr lang="en-US" altLang="en-US" b="1" dirty="0"/>
              <a:t>  Types of Externalities</a:t>
            </a:r>
          </a:p>
          <a:p>
            <a:pPr marL="514350" lvl="2" algn="just">
              <a:lnSpc>
                <a:spcPct val="120000"/>
              </a:lnSpc>
              <a:spcBef>
                <a:spcPts val="0"/>
              </a:spcBef>
            </a:pPr>
            <a:r>
              <a:rPr lang="en-US" altLang="en-US" b="1" dirty="0"/>
              <a:t>External cost (external diseconomy) - It imposes costs on a third party. </a:t>
            </a:r>
          </a:p>
          <a:p>
            <a:pPr marL="514350" lvl="3" algn="just">
              <a:lnSpc>
                <a:spcPct val="120000"/>
              </a:lnSpc>
              <a:spcBef>
                <a:spcPts val="0"/>
              </a:spcBef>
            </a:pPr>
            <a:endParaRPr lang="en-US" altLang="en-US" b="1" dirty="0"/>
          </a:p>
          <a:p>
            <a:pPr marL="514350" lvl="2" algn="just">
              <a:lnSpc>
                <a:spcPct val="120000"/>
              </a:lnSpc>
              <a:spcBef>
                <a:spcPts val="0"/>
              </a:spcBef>
            </a:pPr>
            <a:r>
              <a:rPr lang="en-US" altLang="en-US" b="1" dirty="0"/>
              <a:t>External benefit (external economy) - It imposes benefits on a third party. </a:t>
            </a:r>
          </a:p>
          <a:p>
            <a:pPr marL="171450" lvl="2" algn="just">
              <a:lnSpc>
                <a:spcPct val="120000"/>
              </a:lnSpc>
              <a:spcBef>
                <a:spcPts val="0"/>
              </a:spcBef>
            </a:pPr>
            <a:endParaRPr lang="en-US" altLang="en-US" b="1" dirty="0"/>
          </a:p>
          <a:p>
            <a:pPr marL="171450" lvl="1" algn="just">
              <a:lnSpc>
                <a:spcPct val="120000"/>
              </a:lnSpc>
              <a:spcBef>
                <a:spcPts val="0"/>
              </a:spcBef>
            </a:pPr>
            <a:r>
              <a:rPr lang="en-US" altLang="en-US" b="1" dirty="0"/>
              <a:t>Pecuniary externalities </a:t>
            </a:r>
          </a:p>
          <a:p>
            <a:pPr marL="514350" lvl="3" algn="just">
              <a:lnSpc>
                <a:spcPct val="120000"/>
              </a:lnSpc>
              <a:spcBef>
                <a:spcPts val="0"/>
              </a:spcBef>
            </a:pPr>
            <a:r>
              <a:rPr lang="en-US" altLang="en-US" b="1" dirty="0"/>
              <a:t>It exists when the external effect comes from altered prices. </a:t>
            </a:r>
          </a:p>
          <a:p>
            <a:pPr marL="514350" lvl="3" algn="just">
              <a:lnSpc>
                <a:spcPct val="120000"/>
              </a:lnSpc>
              <a:spcBef>
                <a:spcPts val="0"/>
              </a:spcBef>
            </a:pPr>
            <a:r>
              <a:rPr lang="en-US" altLang="en-US" b="1" dirty="0"/>
              <a:t>Example: </a:t>
            </a:r>
            <a:r>
              <a:rPr lang="en-US" b="1" dirty="0"/>
              <a:t>an influx of city-dwellers buying second homes in a rural area can drive up house prices, making it difficult for young people in the area to get onto the property ladder. </a:t>
            </a:r>
            <a:endParaRPr lang="en-US" altLang="en-US" b="1" dirty="0"/>
          </a:p>
          <a:p>
            <a:endParaRPr lang="zh-CN" altLang="en-US" dirty="0"/>
          </a:p>
        </p:txBody>
      </p:sp>
    </p:spTree>
    <p:extLst>
      <p:ext uri="{BB962C8B-B14F-4D97-AF65-F5344CB8AC3E}">
        <p14:creationId xmlns:p14="http://schemas.microsoft.com/office/powerpoint/2010/main" val="352897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D9DE5F-DA76-4586-832E-63E53FFC7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8" y="359398"/>
            <a:ext cx="8722284" cy="6139204"/>
          </a:xfrm>
          <a:prstGeom prst="rect">
            <a:avLst/>
          </a:prstGeom>
        </p:spPr>
      </p:pic>
    </p:spTree>
    <p:extLst>
      <p:ext uri="{BB962C8B-B14F-4D97-AF65-F5344CB8AC3E}">
        <p14:creationId xmlns:p14="http://schemas.microsoft.com/office/powerpoint/2010/main" val="314196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3" y="-18256"/>
            <a:ext cx="8939336" cy="1143000"/>
          </a:xfrm>
        </p:spPr>
        <p:txBody>
          <a:bodyPr>
            <a:normAutofit/>
          </a:bodyPr>
          <a:lstStyle/>
          <a:p>
            <a:r>
              <a:rPr lang="en-US" altLang="en-US" sz="3200" b="1" dirty="0"/>
              <a:t>The Human</a:t>
            </a:r>
            <a:r>
              <a:rPr lang="en-US" altLang="en-US" sz="3200" dirty="0"/>
              <a:t>–</a:t>
            </a:r>
            <a:r>
              <a:rPr lang="en-US" altLang="en-US" sz="3200" b="1" dirty="0"/>
              <a:t>Environment Relationship</a:t>
            </a:r>
            <a:endParaRPr lang="zh-CN" altLang="en-US" sz="3200" b="1" dirty="0"/>
          </a:p>
        </p:txBody>
      </p:sp>
      <p:sp>
        <p:nvSpPr>
          <p:cNvPr id="3" name="内容占位符 2"/>
          <p:cNvSpPr>
            <a:spLocks noGrp="1"/>
          </p:cNvSpPr>
          <p:nvPr>
            <p:ph idx="1"/>
          </p:nvPr>
        </p:nvSpPr>
        <p:spPr>
          <a:xfrm>
            <a:off x="297423" y="980728"/>
            <a:ext cx="8640960" cy="6048672"/>
          </a:xfrm>
        </p:spPr>
        <p:txBody>
          <a:bodyPr>
            <a:normAutofit fontScale="62500" lnSpcReduction="20000"/>
          </a:bodyPr>
          <a:lstStyle/>
          <a:p>
            <a:pPr marL="0" indent="0" algn="just">
              <a:lnSpc>
                <a:spcPct val="120000"/>
              </a:lnSpc>
              <a:buNone/>
            </a:pPr>
            <a:r>
              <a:rPr lang="en-US" sz="3100" b="1" dirty="0"/>
              <a:t>The Environment as an Asset</a:t>
            </a:r>
          </a:p>
          <a:p>
            <a:pPr marL="514350" indent="-514350" algn="just">
              <a:lnSpc>
                <a:spcPct val="120000"/>
              </a:lnSpc>
              <a:buAutoNum type="arabicPeriod"/>
            </a:pPr>
            <a:r>
              <a:rPr lang="en-US" sz="2900" b="1" dirty="0"/>
              <a:t>The environment is an </a:t>
            </a:r>
            <a:r>
              <a:rPr lang="en-US" sz="2900" b="1" i="1" dirty="0"/>
              <a:t>asset </a:t>
            </a:r>
            <a:r>
              <a:rPr lang="en-US" sz="2900" b="1" dirty="0"/>
              <a:t>that provides the economy with resources and acts as a receptacle for the economy’s waste. </a:t>
            </a:r>
          </a:p>
          <a:p>
            <a:pPr marL="514350" indent="-514350" algn="just">
              <a:lnSpc>
                <a:spcPct val="120000"/>
              </a:lnSpc>
              <a:buFont typeface="+mj-lt"/>
              <a:buAutoNum type="arabicPeriod"/>
            </a:pPr>
            <a:r>
              <a:rPr lang="en-US" sz="2900" b="1" dirty="0"/>
              <a:t>The environment is a closed system, as defined by the first and second laws of thermodynamics. </a:t>
            </a:r>
          </a:p>
          <a:p>
            <a:pPr marL="0" indent="0" algn="just">
              <a:lnSpc>
                <a:spcPct val="120000"/>
              </a:lnSpc>
              <a:buNone/>
            </a:pPr>
            <a:endParaRPr lang="en-US" sz="2900" b="1" dirty="0"/>
          </a:p>
          <a:p>
            <a:pPr marL="857250" lvl="1" indent="-514350" algn="just">
              <a:lnSpc>
                <a:spcPct val="120000"/>
              </a:lnSpc>
              <a:buFont typeface="+mj-lt"/>
              <a:buAutoNum type="alphaUcPeriod"/>
            </a:pPr>
            <a:r>
              <a:rPr lang="en-US" sz="2900" b="1" dirty="0"/>
              <a:t>First law of thermodynamics—energy and matter can neither be created nor destroyed.</a:t>
            </a:r>
          </a:p>
          <a:p>
            <a:pPr marL="857250" lvl="1" indent="-514350" algn="just">
              <a:lnSpc>
                <a:spcPct val="120000"/>
              </a:lnSpc>
              <a:buFont typeface="+mj-lt"/>
              <a:buAutoNum type="alphaUcPeriod"/>
            </a:pPr>
            <a:r>
              <a:rPr lang="en-US" sz="2900" b="1" dirty="0"/>
              <a:t>Second law of thermodynamics - Known popularly as the entropy law. No conversion from one form of energy to another is completely efficient and that the consumption of energy is an irreversible process.</a:t>
            </a:r>
          </a:p>
          <a:p>
            <a:pPr marL="857250" lvl="1" indent="-514350" algn="just">
              <a:lnSpc>
                <a:spcPct val="120000"/>
              </a:lnSpc>
              <a:buFont typeface="+mj-lt"/>
              <a:buAutoNum type="alphaUcPeriod"/>
            </a:pPr>
            <a:endParaRPr lang="en-US" sz="2900" b="1" dirty="0"/>
          </a:p>
          <a:p>
            <a:pPr marL="0" indent="0" algn="just">
              <a:lnSpc>
                <a:spcPct val="120000"/>
              </a:lnSpc>
              <a:buNone/>
            </a:pPr>
            <a:r>
              <a:rPr lang="en-US" altLang="en-US" sz="2900" b="1" dirty="0"/>
              <a:t>Closed system vs. open system</a:t>
            </a:r>
          </a:p>
          <a:p>
            <a:pPr lvl="1" algn="just">
              <a:lnSpc>
                <a:spcPct val="120000"/>
              </a:lnSpc>
            </a:pPr>
            <a:r>
              <a:rPr lang="en-US" altLang="en-US" sz="2900" b="1" dirty="0"/>
              <a:t>Closed system:  A system where there are no inputs and no outputs of energy and matter from outside the system</a:t>
            </a:r>
          </a:p>
          <a:p>
            <a:pPr lvl="1" algn="just">
              <a:lnSpc>
                <a:spcPct val="120000"/>
              </a:lnSpc>
            </a:pPr>
            <a:r>
              <a:rPr lang="en-US" altLang="en-US" sz="2900" b="1" dirty="0"/>
              <a:t>Open system: A system which imports or exports energy or matter from outside</a:t>
            </a:r>
          </a:p>
          <a:p>
            <a:endParaRPr lang="zh-CN" altLang="en-US" dirty="0"/>
          </a:p>
        </p:txBody>
      </p:sp>
    </p:spTree>
    <p:extLst>
      <p:ext uri="{BB962C8B-B14F-4D97-AF65-F5344CB8AC3E}">
        <p14:creationId xmlns:p14="http://schemas.microsoft.com/office/powerpoint/2010/main" val="3971675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9"/>
            <a:ext cx="8515350" cy="864096"/>
          </a:xfrm>
        </p:spPr>
        <p:txBody>
          <a:bodyPr>
            <a:normAutofit/>
          </a:bodyPr>
          <a:lstStyle/>
          <a:p>
            <a:pPr algn="l"/>
            <a:r>
              <a:rPr lang="en-US" altLang="en-US" sz="2900" dirty="0"/>
              <a:t>Externalities as a Source of Market Failure</a:t>
            </a:r>
            <a:endParaRPr lang="zh-CN" altLang="en-US" sz="2900" dirty="0"/>
          </a:p>
        </p:txBody>
      </p:sp>
      <p:sp>
        <p:nvSpPr>
          <p:cNvPr id="3" name="内容占位符 2"/>
          <p:cNvSpPr>
            <a:spLocks noGrp="1"/>
          </p:cNvSpPr>
          <p:nvPr>
            <p:ph idx="1"/>
          </p:nvPr>
        </p:nvSpPr>
        <p:spPr>
          <a:xfrm>
            <a:off x="291137" y="1412776"/>
            <a:ext cx="8659366" cy="4351338"/>
          </a:xfrm>
        </p:spPr>
        <p:txBody>
          <a:bodyPr/>
          <a:lstStyle/>
          <a:p>
            <a:pPr algn="just">
              <a:lnSpc>
                <a:spcPct val="100000"/>
              </a:lnSpc>
            </a:pPr>
            <a:r>
              <a:rPr lang="en-GB" altLang="en-US" b="1" dirty="0"/>
              <a:t>Perverse Incentives Arising from Property Right Structures</a:t>
            </a:r>
          </a:p>
          <a:p>
            <a:pPr lvl="1" algn="just">
              <a:lnSpc>
                <a:spcPct val="100000"/>
              </a:lnSpc>
            </a:pPr>
            <a:r>
              <a:rPr lang="en-US" altLang="en-US" b="1" dirty="0"/>
              <a:t>State-property regimes</a:t>
            </a:r>
          </a:p>
          <a:p>
            <a:pPr lvl="2" algn="just">
              <a:lnSpc>
                <a:spcPct val="100000"/>
              </a:lnSpc>
            </a:pPr>
            <a:r>
              <a:rPr lang="en-US" altLang="en-US" b="1" dirty="0"/>
              <a:t>Governments own and control property.</a:t>
            </a:r>
          </a:p>
          <a:p>
            <a:pPr lvl="1" algn="just">
              <a:lnSpc>
                <a:spcPct val="100000"/>
              </a:lnSpc>
            </a:pPr>
            <a:r>
              <a:rPr lang="en-US" altLang="en-US" b="1" dirty="0"/>
              <a:t>Common-property regimes</a:t>
            </a:r>
          </a:p>
          <a:p>
            <a:pPr lvl="2" algn="just">
              <a:lnSpc>
                <a:spcPct val="100000"/>
              </a:lnSpc>
            </a:pPr>
            <a:r>
              <a:rPr lang="en-US" altLang="en-US" b="1" dirty="0"/>
              <a:t>Property is jointly owned and managed by a specific group. </a:t>
            </a:r>
          </a:p>
          <a:p>
            <a:pPr lvl="1" algn="just">
              <a:lnSpc>
                <a:spcPct val="100000"/>
              </a:lnSpc>
            </a:pPr>
            <a:r>
              <a:rPr lang="en-US" altLang="en-US" b="1" i="1" dirty="0"/>
              <a:t>Res nullius</a:t>
            </a:r>
            <a:r>
              <a:rPr lang="en-US" altLang="en-US" b="1" dirty="0"/>
              <a:t> or open access regimes</a:t>
            </a:r>
          </a:p>
          <a:p>
            <a:pPr lvl="2" algn="just">
              <a:lnSpc>
                <a:spcPct val="100000"/>
              </a:lnSpc>
            </a:pPr>
            <a:r>
              <a:rPr lang="en-US" altLang="en-US" b="1" dirty="0"/>
              <a:t>No one owns or exercises control over the resources.</a:t>
            </a:r>
          </a:p>
          <a:p>
            <a:endParaRPr lang="zh-CN" altLang="en-US" dirty="0"/>
          </a:p>
        </p:txBody>
      </p:sp>
    </p:spTree>
    <p:extLst>
      <p:ext uri="{BB962C8B-B14F-4D97-AF65-F5344CB8AC3E}">
        <p14:creationId xmlns:p14="http://schemas.microsoft.com/office/powerpoint/2010/main" val="400649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188641"/>
            <a:ext cx="8568952" cy="792088"/>
          </a:xfrm>
        </p:spPr>
        <p:txBody>
          <a:bodyPr>
            <a:normAutofit/>
          </a:bodyPr>
          <a:lstStyle/>
          <a:p>
            <a:r>
              <a:rPr lang="en-US" altLang="en-US" sz="2900" dirty="0"/>
              <a:t>Externalities as a Source of Market Failure</a:t>
            </a:r>
            <a:endParaRPr lang="zh-CN" altLang="en-US" sz="2900" dirty="0"/>
          </a:p>
        </p:txBody>
      </p:sp>
      <p:sp>
        <p:nvSpPr>
          <p:cNvPr id="3" name="内容占位符 2"/>
          <p:cNvSpPr>
            <a:spLocks noGrp="1"/>
          </p:cNvSpPr>
          <p:nvPr>
            <p:ph idx="1"/>
          </p:nvPr>
        </p:nvSpPr>
        <p:spPr>
          <a:xfrm>
            <a:off x="296150" y="1340768"/>
            <a:ext cx="8308297" cy="4752528"/>
          </a:xfrm>
        </p:spPr>
        <p:txBody>
          <a:bodyPr>
            <a:normAutofit fontScale="92500" lnSpcReduction="10000"/>
          </a:bodyPr>
          <a:lstStyle/>
          <a:p>
            <a:pPr algn="just">
              <a:lnSpc>
                <a:spcPct val="110000"/>
              </a:lnSpc>
            </a:pPr>
            <a:r>
              <a:rPr lang="en-US" altLang="en-US" sz="2600" b="1" dirty="0"/>
              <a:t>Open-access resources and “tragedy of the commons” </a:t>
            </a:r>
          </a:p>
          <a:p>
            <a:pPr algn="just">
              <a:lnSpc>
                <a:spcPct val="110000"/>
              </a:lnSpc>
            </a:pPr>
            <a:r>
              <a:rPr lang="en-US" altLang="en-US" sz="2600" b="1" dirty="0"/>
              <a:t>“Common-pool” resources </a:t>
            </a:r>
            <a:r>
              <a:rPr lang="en-GB" altLang="en-US" sz="2600" b="1" dirty="0"/>
              <a:t>are shared resources characterized by </a:t>
            </a:r>
            <a:r>
              <a:rPr lang="en-GB" altLang="en-US" sz="2600" b="1" dirty="0" err="1"/>
              <a:t>nonexclusivity</a:t>
            </a:r>
            <a:r>
              <a:rPr lang="en-GB" altLang="en-US" sz="2600" b="1" dirty="0"/>
              <a:t> and divisibility. </a:t>
            </a:r>
          </a:p>
          <a:p>
            <a:pPr algn="just">
              <a:lnSpc>
                <a:spcPct val="110000"/>
              </a:lnSpc>
            </a:pPr>
            <a:endParaRPr lang="en-GB" altLang="en-US" sz="2600" b="1" dirty="0"/>
          </a:p>
          <a:p>
            <a:pPr lvl="1" algn="just">
              <a:lnSpc>
                <a:spcPct val="110000"/>
              </a:lnSpc>
            </a:pPr>
            <a:r>
              <a:rPr lang="en-GB" altLang="en-US" sz="2600" b="1" dirty="0" err="1"/>
              <a:t>Nonexclusivity</a:t>
            </a:r>
            <a:r>
              <a:rPr lang="en-GB" altLang="en-US" sz="2600" b="1" dirty="0"/>
              <a:t> implies that resources can be exploited by anyone.</a:t>
            </a:r>
          </a:p>
          <a:p>
            <a:pPr lvl="1" algn="just">
              <a:lnSpc>
                <a:spcPct val="110000"/>
              </a:lnSpc>
            </a:pPr>
            <a:endParaRPr lang="en-GB" altLang="en-US" sz="2600" b="1" dirty="0"/>
          </a:p>
          <a:p>
            <a:pPr lvl="1" algn="just">
              <a:lnSpc>
                <a:spcPct val="110000"/>
              </a:lnSpc>
            </a:pPr>
            <a:r>
              <a:rPr lang="en-GB" altLang="en-US" sz="2600" b="1" dirty="0"/>
              <a:t>Divisibility means that the capture of part of the resource by one group subtracts it from the amount available to the other groups</a:t>
            </a:r>
            <a:r>
              <a:rPr lang="en-GB" altLang="en-US" sz="2600" dirty="0"/>
              <a:t>.</a:t>
            </a:r>
            <a:endParaRPr lang="en-US" altLang="en-US" sz="2600" dirty="0"/>
          </a:p>
          <a:p>
            <a:endParaRPr lang="zh-CN" altLang="en-US" dirty="0"/>
          </a:p>
        </p:txBody>
      </p:sp>
    </p:spTree>
    <p:extLst>
      <p:ext uri="{BB962C8B-B14F-4D97-AF65-F5344CB8AC3E}">
        <p14:creationId xmlns:p14="http://schemas.microsoft.com/office/powerpoint/2010/main" val="15614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74D1B-C5A8-4188-B30C-13288365B4DD}"/>
              </a:ext>
            </a:extLst>
          </p:cNvPr>
          <p:cNvPicPr>
            <a:picLocks noChangeAspect="1"/>
          </p:cNvPicPr>
          <p:nvPr/>
        </p:nvPicPr>
        <p:blipFill>
          <a:blip r:embed="rId2"/>
          <a:stretch>
            <a:fillRect/>
          </a:stretch>
        </p:blipFill>
        <p:spPr>
          <a:xfrm>
            <a:off x="323528" y="260648"/>
            <a:ext cx="8568952" cy="6048672"/>
          </a:xfrm>
          <a:prstGeom prst="rect">
            <a:avLst/>
          </a:prstGeom>
        </p:spPr>
      </p:pic>
    </p:spTree>
    <p:extLst>
      <p:ext uri="{BB962C8B-B14F-4D97-AF65-F5344CB8AC3E}">
        <p14:creationId xmlns:p14="http://schemas.microsoft.com/office/powerpoint/2010/main" val="190508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ECD413-973F-49BC-BBCF-0774C1E12931}"/>
              </a:ext>
            </a:extLst>
          </p:cNvPr>
          <p:cNvPicPr>
            <a:picLocks noChangeAspect="1"/>
          </p:cNvPicPr>
          <p:nvPr/>
        </p:nvPicPr>
        <p:blipFill>
          <a:blip r:embed="rId2"/>
          <a:stretch>
            <a:fillRect/>
          </a:stretch>
        </p:blipFill>
        <p:spPr>
          <a:xfrm>
            <a:off x="285750" y="463488"/>
            <a:ext cx="8572500" cy="5931024"/>
          </a:xfrm>
          <a:prstGeom prst="rect">
            <a:avLst/>
          </a:prstGeom>
        </p:spPr>
      </p:pic>
    </p:spTree>
    <p:extLst>
      <p:ext uri="{BB962C8B-B14F-4D97-AF65-F5344CB8AC3E}">
        <p14:creationId xmlns:p14="http://schemas.microsoft.com/office/powerpoint/2010/main" val="3341497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1"/>
            <a:ext cx="8515350" cy="576064"/>
          </a:xfrm>
        </p:spPr>
        <p:txBody>
          <a:bodyPr>
            <a:normAutofit/>
          </a:bodyPr>
          <a:lstStyle/>
          <a:p>
            <a:pPr algn="l"/>
            <a:r>
              <a:rPr lang="en-US" altLang="en-US" sz="2900" dirty="0"/>
              <a:t>Externalities as a Source of Market Failure</a:t>
            </a:r>
            <a:endParaRPr lang="zh-CN" altLang="en-US" sz="2900" dirty="0"/>
          </a:p>
        </p:txBody>
      </p:sp>
      <p:sp>
        <p:nvSpPr>
          <p:cNvPr id="3" name="内容占位符 2"/>
          <p:cNvSpPr>
            <a:spLocks noGrp="1"/>
          </p:cNvSpPr>
          <p:nvPr>
            <p:ph idx="1"/>
          </p:nvPr>
        </p:nvSpPr>
        <p:spPr>
          <a:xfrm>
            <a:off x="179512" y="908719"/>
            <a:ext cx="8640960" cy="5760639"/>
          </a:xfrm>
        </p:spPr>
        <p:txBody>
          <a:bodyPr>
            <a:normAutofit fontScale="70000" lnSpcReduction="20000"/>
          </a:bodyPr>
          <a:lstStyle/>
          <a:p>
            <a:pPr algn="just">
              <a:lnSpc>
                <a:spcPct val="120000"/>
              </a:lnSpc>
            </a:pPr>
            <a:r>
              <a:rPr lang="en-US" altLang="en-US" sz="2800" b="1" dirty="0"/>
              <a:t>Public Goods - both consumptively indivisible and nonexcludable. </a:t>
            </a:r>
          </a:p>
          <a:p>
            <a:pPr lvl="1" algn="just">
              <a:lnSpc>
                <a:spcPct val="120000"/>
              </a:lnSpc>
            </a:pPr>
            <a:endParaRPr lang="en-US" altLang="en-US" sz="2800" b="1" dirty="0"/>
          </a:p>
          <a:p>
            <a:pPr lvl="1" algn="just">
              <a:lnSpc>
                <a:spcPct val="120000"/>
              </a:lnSpc>
            </a:pPr>
            <a:r>
              <a:rPr lang="en-GB" altLang="en-US" sz="2800" b="1" dirty="0" err="1"/>
              <a:t>Nonexcludability</a:t>
            </a:r>
            <a:r>
              <a:rPr lang="en-GB" altLang="en-US" sz="2800" b="1" dirty="0"/>
              <a:t> refers to a circumstance where, once the resource is provided, even those who fail to pay for it cannot be excluded from enjoying the benefits it confers. </a:t>
            </a:r>
          </a:p>
          <a:p>
            <a:pPr lvl="1" algn="just">
              <a:lnSpc>
                <a:spcPct val="120000"/>
              </a:lnSpc>
            </a:pPr>
            <a:endParaRPr lang="en-GB" altLang="en-US" sz="2800" b="1" dirty="0"/>
          </a:p>
          <a:p>
            <a:pPr lvl="1" algn="just">
              <a:lnSpc>
                <a:spcPct val="120000"/>
              </a:lnSpc>
            </a:pPr>
            <a:r>
              <a:rPr lang="en-GB" altLang="en-US" sz="2800" b="1" dirty="0"/>
              <a:t>Consumption is said to be indivisible when one person’s consumption of a good does not diminish the amount available for others.</a:t>
            </a:r>
          </a:p>
          <a:p>
            <a:pPr lvl="1" algn="just">
              <a:lnSpc>
                <a:spcPct val="120000"/>
              </a:lnSpc>
            </a:pPr>
            <a:endParaRPr lang="en-US" altLang="en-US" sz="2800" b="1" dirty="0"/>
          </a:p>
          <a:p>
            <a:pPr lvl="1" algn="just">
              <a:lnSpc>
                <a:spcPct val="120000"/>
              </a:lnSpc>
            </a:pPr>
            <a:r>
              <a:rPr lang="en-US" altLang="en-US" sz="2800" b="1" dirty="0"/>
              <a:t>Examples include charming landscape, clean air, etc. </a:t>
            </a:r>
          </a:p>
          <a:p>
            <a:pPr lvl="1" algn="just">
              <a:lnSpc>
                <a:spcPct val="120000"/>
              </a:lnSpc>
            </a:pPr>
            <a:endParaRPr lang="en-US" altLang="en-US" sz="2800" b="1" dirty="0"/>
          </a:p>
          <a:p>
            <a:pPr lvl="1" algn="just">
              <a:lnSpc>
                <a:spcPct val="120000"/>
              </a:lnSpc>
            </a:pPr>
            <a:r>
              <a:rPr lang="en-US" altLang="en-US" sz="2800" b="1" dirty="0"/>
              <a:t>It also includes </a:t>
            </a:r>
            <a:r>
              <a:rPr lang="en-US" altLang="en-US" sz="2800" b="1" i="1" dirty="0"/>
              <a:t>Biological diversity </a:t>
            </a:r>
            <a:r>
              <a:rPr lang="en-US" altLang="en-US" sz="2800" b="1" dirty="0"/>
              <a:t>or the amount of genetic variation among individuals within a single species and the number of species in a community. </a:t>
            </a:r>
          </a:p>
          <a:p>
            <a:pPr lvl="2" algn="just"/>
            <a:endParaRPr lang="en-US" altLang="en-US" sz="2600" b="1" dirty="0"/>
          </a:p>
          <a:p>
            <a:endParaRPr lang="zh-CN" altLang="en-US" dirty="0"/>
          </a:p>
        </p:txBody>
      </p:sp>
    </p:spTree>
    <p:extLst>
      <p:ext uri="{BB962C8B-B14F-4D97-AF65-F5344CB8AC3E}">
        <p14:creationId xmlns:p14="http://schemas.microsoft.com/office/powerpoint/2010/main" val="2060305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88913"/>
            <a:ext cx="8640960" cy="970062"/>
          </a:xfrm>
        </p:spPr>
        <p:txBody>
          <a:bodyPr>
            <a:normAutofit/>
          </a:bodyPr>
          <a:lstStyle/>
          <a:p>
            <a:r>
              <a:rPr lang="en-US" altLang="en-US" sz="2900" dirty="0"/>
              <a:t>Efficient Provision of Public Goods (1 of 3)</a:t>
            </a:r>
            <a:endParaRPr lang="zh-CN" altLang="en-US" sz="2900" dirty="0"/>
          </a:p>
        </p:txBody>
      </p:sp>
      <p:pic>
        <p:nvPicPr>
          <p:cNvPr id="4" name="Picture 7" descr="fig02_07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58974"/>
            <a:ext cx="7200800" cy="522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455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65127"/>
            <a:ext cx="8496944" cy="687610"/>
          </a:xfrm>
        </p:spPr>
        <p:txBody>
          <a:bodyPr>
            <a:normAutofit/>
          </a:bodyPr>
          <a:lstStyle/>
          <a:p>
            <a:r>
              <a:rPr lang="en-US" altLang="en-US" sz="2900" dirty="0"/>
              <a:t>Efficient Provision of Public Goods (2 of 3)</a:t>
            </a:r>
            <a:endParaRPr lang="zh-CN" altLang="en-US" sz="2900" dirty="0"/>
          </a:p>
        </p:txBody>
      </p:sp>
      <p:pic>
        <p:nvPicPr>
          <p:cNvPr id="4" name="Picture 7" descr="fig02_0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7"/>
            <a:ext cx="8208912" cy="511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77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65127"/>
            <a:ext cx="8496944" cy="626142"/>
          </a:xfrm>
        </p:spPr>
        <p:txBody>
          <a:bodyPr>
            <a:normAutofit/>
          </a:bodyPr>
          <a:lstStyle/>
          <a:p>
            <a:r>
              <a:rPr lang="en-US" altLang="en-US" sz="2900" dirty="0"/>
              <a:t>Efficient Provision of Public Goods (3 of 3)</a:t>
            </a:r>
            <a:endParaRPr lang="zh-CN" altLang="en-US" sz="2900" dirty="0"/>
          </a:p>
        </p:txBody>
      </p:sp>
      <p:pic>
        <p:nvPicPr>
          <p:cNvPr id="4" name="Picture 7" descr="fig02_07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136904"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985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4061" y="116633"/>
            <a:ext cx="8695878" cy="1080120"/>
          </a:xfrm>
        </p:spPr>
        <p:txBody>
          <a:bodyPr>
            <a:normAutofit/>
          </a:bodyPr>
          <a:lstStyle/>
          <a:p>
            <a:pPr>
              <a:defRPr/>
            </a:pPr>
            <a:r>
              <a:rPr lang="en-US" altLang="en-US" sz="2800" dirty="0"/>
              <a:t>Externalities as a Source of Market Failure</a:t>
            </a:r>
          </a:p>
        </p:txBody>
      </p:sp>
      <p:sp>
        <p:nvSpPr>
          <p:cNvPr id="3" name="内容占位符 2"/>
          <p:cNvSpPr>
            <a:spLocks noGrp="1"/>
          </p:cNvSpPr>
          <p:nvPr>
            <p:ph idx="1"/>
          </p:nvPr>
        </p:nvSpPr>
        <p:spPr>
          <a:xfrm>
            <a:off x="395536" y="1412776"/>
            <a:ext cx="8352928" cy="4680520"/>
          </a:xfrm>
        </p:spPr>
        <p:txBody>
          <a:bodyPr>
            <a:normAutofit/>
          </a:bodyPr>
          <a:lstStyle/>
          <a:p>
            <a:pPr marL="0" indent="0" algn="just">
              <a:lnSpc>
                <a:spcPct val="100000"/>
              </a:lnSpc>
              <a:spcBef>
                <a:spcPct val="30000"/>
              </a:spcBef>
              <a:buNone/>
            </a:pPr>
            <a:r>
              <a:rPr lang="en-US" altLang="en-US" dirty="0"/>
              <a:t> </a:t>
            </a:r>
            <a:r>
              <a:rPr lang="en-US" altLang="en-US" b="1" dirty="0"/>
              <a:t>With Public Goods we have: </a:t>
            </a:r>
          </a:p>
          <a:p>
            <a:pPr lvl="1" algn="just">
              <a:lnSpc>
                <a:spcPct val="100000"/>
              </a:lnSpc>
              <a:spcBef>
                <a:spcPct val="30000"/>
              </a:spcBef>
            </a:pPr>
            <a:r>
              <a:rPr lang="en-US" altLang="en-US" b="1" dirty="0"/>
              <a:t>Efficient level of diversity 	</a:t>
            </a:r>
          </a:p>
          <a:p>
            <a:pPr lvl="1" algn="just">
              <a:lnSpc>
                <a:spcPct val="100000"/>
              </a:lnSpc>
              <a:spcBef>
                <a:spcPct val="30000"/>
              </a:spcBef>
            </a:pPr>
            <a:r>
              <a:rPr lang="en-US" altLang="en-US" b="1" dirty="0"/>
              <a:t>The efficient allocation maximizes economic surplus, which is represented geometrically by the portion of the area under the market demand curve that lies above the constant marginal cost curve. </a:t>
            </a:r>
          </a:p>
          <a:p>
            <a:pPr lvl="1" algn="just">
              <a:lnSpc>
                <a:spcPct val="100000"/>
              </a:lnSpc>
              <a:spcBef>
                <a:spcPct val="30000"/>
              </a:spcBef>
            </a:pPr>
            <a:r>
              <a:rPr lang="en-US" altLang="en-US" b="1" dirty="0"/>
              <a:t>The allocation that maximizes economic surplus is Q*, the allocation where the demand curve meets the marginal cost curve.</a:t>
            </a:r>
          </a:p>
          <a:p>
            <a:endParaRPr lang="zh-CN" altLang="en-US" dirty="0"/>
          </a:p>
        </p:txBody>
      </p:sp>
    </p:spTree>
    <p:extLst>
      <p:ext uri="{BB962C8B-B14F-4D97-AF65-F5344CB8AC3E}">
        <p14:creationId xmlns:p14="http://schemas.microsoft.com/office/powerpoint/2010/main" val="377491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8640"/>
            <a:ext cx="7886700" cy="864096"/>
          </a:xfrm>
        </p:spPr>
        <p:txBody>
          <a:bodyPr>
            <a:noAutofit/>
          </a:bodyPr>
          <a:lstStyle/>
          <a:p>
            <a:pPr algn="l"/>
            <a:r>
              <a:rPr lang="en-US" altLang="en-US" sz="3200" dirty="0"/>
              <a:t>Efficient Provision of Public Goods</a:t>
            </a:r>
            <a:endParaRPr lang="zh-CN" altLang="en-US" sz="3200" dirty="0"/>
          </a:p>
        </p:txBody>
      </p:sp>
      <p:pic>
        <p:nvPicPr>
          <p:cNvPr id="4" name="Picture 7" descr="fig02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7416824" cy="535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61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596" y="-315416"/>
            <a:ext cx="10373191" cy="1325563"/>
          </a:xfrm>
        </p:spPr>
        <p:txBody>
          <a:bodyPr>
            <a:normAutofit/>
          </a:bodyPr>
          <a:lstStyle/>
          <a:p>
            <a:r>
              <a:rPr lang="en-US" altLang="en-US" sz="2800" dirty="0"/>
              <a:t>The Economic System and the Environment</a:t>
            </a:r>
            <a:endParaRPr lang="zh-CN" altLang="en-US" sz="2800" dirty="0"/>
          </a:p>
        </p:txBody>
      </p:sp>
      <p:pic>
        <p:nvPicPr>
          <p:cNvPr id="6" name="Picture 7" descr="fig02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692697"/>
            <a:ext cx="8496944"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890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8515350" cy="903634"/>
          </a:xfrm>
        </p:spPr>
        <p:txBody>
          <a:bodyPr>
            <a:normAutofit/>
          </a:bodyPr>
          <a:lstStyle/>
          <a:p>
            <a:pPr algn="l"/>
            <a:r>
              <a:rPr lang="en-US" altLang="en-US" sz="2800" dirty="0"/>
              <a:t>Externalities as a Source of Market Failure</a:t>
            </a:r>
            <a:endParaRPr lang="zh-CN" altLang="en-US" sz="2800" dirty="0"/>
          </a:p>
        </p:txBody>
      </p:sp>
      <p:sp>
        <p:nvSpPr>
          <p:cNvPr id="3" name="内容占位符 2"/>
          <p:cNvSpPr>
            <a:spLocks noGrp="1"/>
          </p:cNvSpPr>
          <p:nvPr>
            <p:ph idx="1"/>
          </p:nvPr>
        </p:nvSpPr>
        <p:spPr>
          <a:xfrm>
            <a:off x="287524" y="1484784"/>
            <a:ext cx="8568952" cy="4752528"/>
          </a:xfrm>
        </p:spPr>
        <p:txBody>
          <a:bodyPr>
            <a:normAutofit/>
          </a:bodyPr>
          <a:lstStyle/>
          <a:p>
            <a:pPr algn="just">
              <a:lnSpc>
                <a:spcPct val="110000"/>
              </a:lnSpc>
            </a:pPr>
            <a:r>
              <a:rPr lang="en-US" altLang="en-US" b="1" dirty="0"/>
              <a:t>Imperfect Market Structures</a:t>
            </a:r>
          </a:p>
          <a:p>
            <a:pPr lvl="1" algn="just">
              <a:lnSpc>
                <a:spcPct val="110000"/>
              </a:lnSpc>
            </a:pPr>
            <a:r>
              <a:rPr lang="en-US" altLang="en-US" b="1" dirty="0"/>
              <a:t>Monopoly: when product is sold by a single seller</a:t>
            </a:r>
          </a:p>
          <a:p>
            <a:pPr lvl="2" algn="just">
              <a:lnSpc>
                <a:spcPct val="110000"/>
              </a:lnSpc>
            </a:pPr>
            <a:r>
              <a:rPr lang="en-US" altLang="en-US" b="1" dirty="0"/>
              <a:t>Monopolies will supply too little of a good at too high a price. </a:t>
            </a:r>
          </a:p>
          <a:p>
            <a:pPr lvl="2" algn="just">
              <a:lnSpc>
                <a:spcPct val="110000"/>
              </a:lnSpc>
            </a:pPr>
            <a:r>
              <a:rPr lang="en-US" altLang="en-US" b="1" dirty="0"/>
              <a:t>At the monopoly output, marginal benefits are greater than marginal costs. Net benefits are not maximized and there is a deadweight loss.</a:t>
            </a:r>
          </a:p>
          <a:p>
            <a:pPr lvl="2" algn="just">
              <a:lnSpc>
                <a:spcPct val="110000"/>
              </a:lnSpc>
            </a:pPr>
            <a:endParaRPr lang="en-US" altLang="en-US" b="1" dirty="0"/>
          </a:p>
          <a:p>
            <a:pPr lvl="1" algn="just">
              <a:lnSpc>
                <a:spcPct val="110000"/>
              </a:lnSpc>
            </a:pPr>
            <a:r>
              <a:rPr lang="en-US" altLang="en-US" b="1" dirty="0"/>
              <a:t>We may have cartel - a group of producers who form a collusive agreement to gain monopoly power</a:t>
            </a:r>
            <a:r>
              <a:rPr lang="en-US" altLang="en-US" dirty="0"/>
              <a:t>. </a:t>
            </a:r>
          </a:p>
        </p:txBody>
      </p:sp>
    </p:spTree>
    <p:extLst>
      <p:ext uri="{BB962C8B-B14F-4D97-AF65-F5344CB8AC3E}">
        <p14:creationId xmlns:p14="http://schemas.microsoft.com/office/powerpoint/2010/main" val="2302295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260648"/>
            <a:ext cx="7886700" cy="687610"/>
          </a:xfrm>
        </p:spPr>
        <p:txBody>
          <a:bodyPr>
            <a:normAutofit/>
          </a:bodyPr>
          <a:lstStyle/>
          <a:p>
            <a:r>
              <a:rPr lang="en-US" altLang="en-US" sz="2800" dirty="0"/>
              <a:t>Monopoly and Inefficiency</a:t>
            </a:r>
            <a:endParaRPr lang="zh-CN" altLang="en-US" sz="2800" dirty="0"/>
          </a:p>
        </p:txBody>
      </p:sp>
      <p:pic>
        <p:nvPicPr>
          <p:cNvPr id="4" name="Picture 7" descr="fig02_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35243"/>
            <a:ext cx="8568952" cy="523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406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9324528" cy="759618"/>
          </a:xfrm>
        </p:spPr>
        <p:txBody>
          <a:bodyPr>
            <a:normAutofit fontScale="90000"/>
          </a:bodyPr>
          <a:lstStyle/>
          <a:p>
            <a:r>
              <a:rPr lang="en-US" altLang="en-US" sz="3200" b="1" dirty="0"/>
              <a:t>Factors that Contribute to Inefficient Allocation</a:t>
            </a:r>
            <a:endParaRPr lang="zh-CN" altLang="en-US" sz="3200" b="1" dirty="0"/>
          </a:p>
        </p:txBody>
      </p:sp>
      <p:sp>
        <p:nvSpPr>
          <p:cNvPr id="3" name="内容占位符 2"/>
          <p:cNvSpPr>
            <a:spLocks noGrp="1"/>
          </p:cNvSpPr>
          <p:nvPr>
            <p:ph idx="1"/>
          </p:nvPr>
        </p:nvSpPr>
        <p:spPr>
          <a:xfrm>
            <a:off x="287524" y="1052736"/>
            <a:ext cx="8568952" cy="5239542"/>
          </a:xfrm>
        </p:spPr>
        <p:txBody>
          <a:bodyPr>
            <a:normAutofit fontScale="85000" lnSpcReduction="10000"/>
          </a:bodyPr>
          <a:lstStyle/>
          <a:p>
            <a:pPr algn="just">
              <a:lnSpc>
                <a:spcPct val="110000"/>
              </a:lnSpc>
            </a:pPr>
            <a:r>
              <a:rPr lang="en-US" altLang="en-US" b="1" dirty="0"/>
              <a:t>A free rider is someone who derives benefits from a commodity without contributing to its supply. </a:t>
            </a:r>
          </a:p>
          <a:p>
            <a:pPr algn="just">
              <a:lnSpc>
                <a:spcPct val="110000"/>
              </a:lnSpc>
            </a:pPr>
            <a:endParaRPr lang="en-US" altLang="en-US" b="1" dirty="0"/>
          </a:p>
          <a:p>
            <a:pPr algn="just">
              <a:lnSpc>
                <a:spcPct val="110000"/>
              </a:lnSpc>
            </a:pPr>
            <a:r>
              <a:rPr lang="en-US" altLang="en-US" b="1" dirty="0"/>
              <a:t>Asymmetric Information</a:t>
            </a:r>
          </a:p>
          <a:p>
            <a:pPr lvl="1" algn="just">
              <a:lnSpc>
                <a:spcPct val="110000"/>
              </a:lnSpc>
            </a:pPr>
            <a:r>
              <a:rPr lang="en-US" altLang="en-US" b="1" dirty="0"/>
              <a:t>It refers to a situation where </a:t>
            </a:r>
            <a:r>
              <a:rPr lang="en-GB" altLang="en-US" b="1" dirty="0"/>
              <a:t>one or more parties have much more information than the others</a:t>
            </a:r>
            <a:r>
              <a:rPr lang="en-US" altLang="en-US" b="1" dirty="0"/>
              <a:t>.</a:t>
            </a:r>
          </a:p>
          <a:p>
            <a:pPr lvl="1" algn="just">
              <a:lnSpc>
                <a:spcPct val="110000"/>
              </a:lnSpc>
            </a:pPr>
            <a:r>
              <a:rPr lang="en-GB" altLang="en-US" b="1" dirty="0"/>
              <a:t>Asymmetric information creates problems for the market when it results in a decision-maker knowing too little to make an efficient choice.</a:t>
            </a:r>
          </a:p>
          <a:p>
            <a:pPr lvl="1" algn="just">
              <a:lnSpc>
                <a:spcPct val="110000"/>
              </a:lnSpc>
            </a:pPr>
            <a:endParaRPr lang="en-GB" altLang="en-US" b="1" dirty="0"/>
          </a:p>
          <a:p>
            <a:pPr algn="just">
              <a:lnSpc>
                <a:spcPct val="110000"/>
              </a:lnSpc>
            </a:pPr>
            <a:r>
              <a:rPr lang="en-US" altLang="en-US" b="1" dirty="0"/>
              <a:t>Government Failure</a:t>
            </a:r>
          </a:p>
          <a:p>
            <a:pPr lvl="1" algn="just">
              <a:lnSpc>
                <a:spcPct val="110000"/>
              </a:lnSpc>
            </a:pPr>
            <a:r>
              <a:rPr lang="en-US" altLang="en-US" b="1" dirty="0"/>
              <a:t>Rent seeking: the use of resources in lobbying and other activities directed at securing protective legislation.</a:t>
            </a:r>
          </a:p>
          <a:p>
            <a:pPr lvl="2" algn="just">
              <a:lnSpc>
                <a:spcPct val="110000"/>
              </a:lnSpc>
            </a:pPr>
            <a:r>
              <a:rPr lang="en-US" altLang="en-US" b="1" dirty="0"/>
              <a:t>Examples include agricultural producers seeking price supports and consumer groups seeking subsidies.</a:t>
            </a:r>
          </a:p>
          <a:p>
            <a:pPr lvl="1" algn="just"/>
            <a:endParaRPr lang="en-US" altLang="en-US" b="1" dirty="0"/>
          </a:p>
          <a:p>
            <a:endParaRPr lang="zh-CN" altLang="en-US" dirty="0"/>
          </a:p>
        </p:txBody>
      </p:sp>
    </p:spTree>
    <p:extLst>
      <p:ext uri="{BB962C8B-B14F-4D97-AF65-F5344CB8AC3E}">
        <p14:creationId xmlns:p14="http://schemas.microsoft.com/office/powerpoint/2010/main" val="362342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1570" y="-31230"/>
            <a:ext cx="7596844" cy="1325563"/>
          </a:xfrm>
        </p:spPr>
        <p:txBody>
          <a:bodyPr>
            <a:normAutofit/>
          </a:bodyPr>
          <a:lstStyle/>
          <a:p>
            <a:r>
              <a:rPr lang="en-US" altLang="en-US" sz="2800" dirty="0"/>
              <a:t>The Market for Steel With a</a:t>
            </a:r>
            <a:br>
              <a:rPr lang="en-US" altLang="en-US" sz="2800" dirty="0"/>
            </a:br>
            <a:r>
              <a:rPr lang="en-US" altLang="en-US" sz="2800" dirty="0"/>
              <a:t> Government Subsidy</a:t>
            </a:r>
            <a:endParaRPr lang="zh-CN" altLang="en-US" sz="2800" dirty="0"/>
          </a:p>
        </p:txBody>
      </p:sp>
      <p:pic>
        <p:nvPicPr>
          <p:cNvPr id="4" name="Picture 2" descr="fig02_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66018"/>
            <a:ext cx="813690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9C0CC20-ABEA-4335-B9BA-C908193AD168}"/>
              </a:ext>
            </a:extLst>
          </p:cNvPr>
          <p:cNvSpPr txBox="1"/>
          <p:nvPr/>
        </p:nvSpPr>
        <p:spPr>
          <a:xfrm>
            <a:off x="701570" y="5805264"/>
            <a:ext cx="7884876" cy="646331"/>
          </a:xfrm>
          <a:prstGeom prst="rect">
            <a:avLst/>
          </a:prstGeom>
          <a:noFill/>
        </p:spPr>
        <p:txBody>
          <a:bodyPr wrap="square" rtlCol="0">
            <a:spAutoFit/>
          </a:bodyPr>
          <a:lstStyle/>
          <a:p>
            <a:r>
              <a:rPr lang="en-US" b="1" dirty="0">
                <a:latin typeface="Bookman Old Style" panose="02050604050505020204" pitchFamily="18" charset="0"/>
              </a:rPr>
              <a:t>Without subsidy, due to external cost, deadweight loss is A</a:t>
            </a:r>
          </a:p>
          <a:p>
            <a:r>
              <a:rPr lang="en-US" b="1" dirty="0">
                <a:latin typeface="Bookman Old Style" panose="02050604050505020204" pitchFamily="18" charset="0"/>
              </a:rPr>
              <a:t>With subsidy, a deadweight lost of A + B + C</a:t>
            </a:r>
          </a:p>
        </p:txBody>
      </p:sp>
    </p:spTree>
    <p:extLst>
      <p:ext uri="{BB962C8B-B14F-4D97-AF65-F5344CB8AC3E}">
        <p14:creationId xmlns:p14="http://schemas.microsoft.com/office/powerpoint/2010/main" val="4171734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457200"/>
            <a:ext cx="8153400" cy="595536"/>
          </a:xfrm>
        </p:spPr>
        <p:txBody>
          <a:bodyPr>
            <a:normAutofit/>
          </a:bodyPr>
          <a:lstStyle/>
          <a:p>
            <a:r>
              <a:rPr lang="en-US" sz="3200" dirty="0"/>
              <a:t>Deadweight Loss (DWL)</a:t>
            </a:r>
          </a:p>
        </p:txBody>
      </p:sp>
      <p:sp>
        <p:nvSpPr>
          <p:cNvPr id="63491" name="Rectangle 3"/>
          <p:cNvSpPr>
            <a:spLocks noGrp="1" noChangeArrowheads="1"/>
          </p:cNvSpPr>
          <p:nvPr>
            <p:ph idx="1"/>
          </p:nvPr>
        </p:nvSpPr>
        <p:spPr>
          <a:xfrm>
            <a:off x="228600" y="1412776"/>
            <a:ext cx="8458200" cy="4530725"/>
          </a:xfrm>
        </p:spPr>
        <p:txBody>
          <a:bodyPr/>
          <a:lstStyle/>
          <a:p>
            <a:pPr algn="just">
              <a:lnSpc>
                <a:spcPct val="100000"/>
              </a:lnSpc>
            </a:pPr>
            <a:r>
              <a:rPr lang="en-US" b="1" dirty="0"/>
              <a:t>Society’s welfare can be captured through the sum of Consumer Surplus and Producer Surplus </a:t>
            </a:r>
          </a:p>
          <a:p>
            <a:pPr algn="just">
              <a:lnSpc>
                <a:spcPct val="100000"/>
              </a:lnSpc>
            </a:pPr>
            <a:endParaRPr lang="en-US" b="1" dirty="0"/>
          </a:p>
          <a:p>
            <a:pPr algn="just">
              <a:lnSpc>
                <a:spcPct val="100000"/>
              </a:lnSpc>
            </a:pPr>
            <a:r>
              <a:rPr lang="en-US" b="1" dirty="0"/>
              <a:t>Comparing these measures before and after a market disturbance helps quantify how society is affected by that disturbance through </a:t>
            </a:r>
            <a:r>
              <a:rPr lang="en-US" b="1" dirty="0">
                <a:solidFill>
                  <a:srgbClr val="2E5D7A"/>
                </a:solidFill>
              </a:rPr>
              <a:t>Deadweight Loss (DWL)</a:t>
            </a:r>
          </a:p>
          <a:p>
            <a:pPr algn="just">
              <a:lnSpc>
                <a:spcPct val="100000"/>
              </a:lnSpc>
            </a:pPr>
            <a:endParaRPr lang="en-US" b="1" dirty="0">
              <a:solidFill>
                <a:srgbClr val="2E5D7A"/>
              </a:solidFill>
            </a:endParaRPr>
          </a:p>
          <a:p>
            <a:pPr algn="just">
              <a:lnSpc>
                <a:spcPct val="100000"/>
              </a:lnSpc>
            </a:pPr>
            <a:r>
              <a:rPr lang="en-US" b="1" dirty="0"/>
              <a:t>DWL is the net loss of consumer and producer surplus due to an allocatively inefficient market event</a:t>
            </a:r>
          </a:p>
          <a:p>
            <a:pPr>
              <a:buFont typeface="Wingdings" pitchFamily="2"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wipe(left)">
                                      <p:cBhvr>
                                        <p:cTn id="12" dur="500"/>
                                        <p:tgtEl>
                                          <p:spTgt spid="63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wipe(left)">
                                      <p:cBhvr>
                                        <p:cTn id="17" dur="500"/>
                                        <p:tgtEl>
                                          <p:spTgt spid="63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91">
                                            <p:txEl>
                                              <p:pRg st="4" end="4"/>
                                            </p:txEl>
                                          </p:spTgt>
                                        </p:tgtEl>
                                        <p:attrNameLst>
                                          <p:attrName>style.visibility</p:attrName>
                                        </p:attrNameLst>
                                      </p:cBhvr>
                                      <p:to>
                                        <p:strVal val="visible"/>
                                      </p:to>
                                    </p:set>
                                    <p:animEffect transition="in" filter="wipe(left)">
                                      <p:cBhvr>
                                        <p:cTn id="22"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b="1" dirty="0"/>
              <a:t>The Pursuit of Efficiency</a:t>
            </a:r>
            <a:endParaRPr lang="zh-CN" altLang="en-US" sz="3200" b="1" dirty="0"/>
          </a:p>
        </p:txBody>
      </p:sp>
      <p:sp>
        <p:nvSpPr>
          <p:cNvPr id="3" name="内容占位符 2"/>
          <p:cNvSpPr>
            <a:spLocks noGrp="1"/>
          </p:cNvSpPr>
          <p:nvPr>
            <p:ph idx="1"/>
          </p:nvPr>
        </p:nvSpPr>
        <p:spPr>
          <a:xfrm>
            <a:off x="251520" y="1360210"/>
            <a:ext cx="8640960" cy="4351338"/>
          </a:xfrm>
        </p:spPr>
        <p:txBody>
          <a:bodyPr>
            <a:normAutofit fontScale="92500" lnSpcReduction="10000"/>
          </a:bodyPr>
          <a:lstStyle/>
          <a:p>
            <a:pPr algn="just">
              <a:lnSpc>
                <a:spcPct val="110000"/>
              </a:lnSpc>
            </a:pPr>
            <a:r>
              <a:rPr lang="en-US" altLang="en-US" b="1" dirty="0"/>
              <a:t>Private Resolution Through Negotiation—the Coase Theorem</a:t>
            </a:r>
          </a:p>
          <a:p>
            <a:pPr lvl="1" algn="just">
              <a:lnSpc>
                <a:spcPct val="110000"/>
              </a:lnSpc>
            </a:pPr>
            <a:r>
              <a:rPr lang="en-US" altLang="en-US" b="1" dirty="0"/>
              <a:t>The courts: property rules and liability rules</a:t>
            </a:r>
          </a:p>
          <a:p>
            <a:pPr lvl="2" algn="just">
              <a:lnSpc>
                <a:spcPct val="110000"/>
              </a:lnSpc>
            </a:pPr>
            <a:r>
              <a:rPr lang="en-US" altLang="en-US" b="1" dirty="0"/>
              <a:t>Not well-defined property rights corrected by courts</a:t>
            </a:r>
          </a:p>
          <a:p>
            <a:pPr algn="just">
              <a:lnSpc>
                <a:spcPct val="110000"/>
              </a:lnSpc>
            </a:pPr>
            <a:r>
              <a:rPr lang="en-US" altLang="en-US" b="1" dirty="0"/>
              <a:t>The Coase Theorem</a:t>
            </a:r>
          </a:p>
          <a:p>
            <a:pPr lvl="1" algn="just">
              <a:lnSpc>
                <a:spcPct val="110000"/>
              </a:lnSpc>
            </a:pPr>
            <a:r>
              <a:rPr lang="en-US" altLang="en-US" b="1" dirty="0"/>
              <a:t>When negotiation costs are negligible and affected parties can freely negotiate, the entitlement can be allocated by the courts to either party and an efficient allocation will result. Only the distribution of costs and benefits among the effective parties is changed. </a:t>
            </a:r>
          </a:p>
          <a:p>
            <a:pPr lvl="2" algn="just"/>
            <a:endParaRPr lang="en-US" altLang="en-US" b="1" dirty="0"/>
          </a:p>
        </p:txBody>
      </p:sp>
      <p:sp>
        <p:nvSpPr>
          <p:cNvPr id="4" name="Rectangle 3">
            <a:extLst>
              <a:ext uri="{FF2B5EF4-FFF2-40B4-BE49-F238E27FC236}">
                <a16:creationId xmlns:a16="http://schemas.microsoft.com/office/drawing/2014/main" id="{9F9FDAF5-E8AC-4DD7-A436-3266EDE9295F}"/>
              </a:ext>
            </a:extLst>
          </p:cNvPr>
          <p:cNvSpPr/>
          <p:nvPr/>
        </p:nvSpPr>
        <p:spPr>
          <a:xfrm>
            <a:off x="539552" y="5877272"/>
            <a:ext cx="7920880" cy="830997"/>
          </a:xfrm>
          <a:prstGeom prst="rect">
            <a:avLst/>
          </a:prstGeom>
        </p:spPr>
        <p:txBody>
          <a:bodyPr wrap="square">
            <a:spAutoFit/>
          </a:bodyPr>
          <a:lstStyle/>
          <a:p>
            <a:r>
              <a:rPr lang="en-US" sz="2400" b="1" dirty="0">
                <a:solidFill>
                  <a:srgbClr val="2B11EF"/>
                </a:solidFill>
                <a:hlinkClick r:id="rId2"/>
              </a:rPr>
              <a:t>https://www.youtube.com/watch?reload=9&amp;v=BcGoPQe3-ls</a:t>
            </a:r>
            <a:endParaRPr lang="en-US" sz="2400" b="1" dirty="0">
              <a:solidFill>
                <a:srgbClr val="2B11EF"/>
              </a:solidFill>
            </a:endParaRPr>
          </a:p>
          <a:p>
            <a:endParaRPr lang="en-US" sz="2400" b="1" dirty="0">
              <a:solidFill>
                <a:srgbClr val="2B11EF"/>
              </a:solidFill>
            </a:endParaRPr>
          </a:p>
        </p:txBody>
      </p:sp>
    </p:spTree>
    <p:extLst>
      <p:ext uri="{BB962C8B-B14F-4D97-AF65-F5344CB8AC3E}">
        <p14:creationId xmlns:p14="http://schemas.microsoft.com/office/powerpoint/2010/main" val="1341453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9056"/>
            <a:ext cx="7886700" cy="868364"/>
          </a:xfrm>
        </p:spPr>
        <p:txBody>
          <a:bodyPr>
            <a:normAutofit/>
          </a:bodyPr>
          <a:lstStyle/>
          <a:p>
            <a:r>
              <a:rPr lang="en-US" altLang="en-US" sz="2800" dirty="0"/>
              <a:t>Efficient Output with Pollution Damage</a:t>
            </a:r>
            <a:endParaRPr lang="zh-CN" altLang="en-US" sz="2800" dirty="0"/>
          </a:p>
        </p:txBody>
      </p:sp>
      <p:pic>
        <p:nvPicPr>
          <p:cNvPr id="4" name="Picture 2" descr="fig02_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661" y="900206"/>
            <a:ext cx="720080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F54F06D-CD1E-4C7A-9E86-AE00E70A62D2}"/>
              </a:ext>
            </a:extLst>
          </p:cNvPr>
          <p:cNvSpPr/>
          <p:nvPr/>
        </p:nvSpPr>
        <p:spPr>
          <a:xfrm>
            <a:off x="215516" y="3645024"/>
            <a:ext cx="8712968" cy="3046988"/>
          </a:xfrm>
          <a:prstGeom prst="rect">
            <a:avLst/>
          </a:prstGeom>
        </p:spPr>
        <p:txBody>
          <a:bodyPr wrap="square">
            <a:spAutoFit/>
          </a:bodyPr>
          <a:lstStyle/>
          <a:p>
            <a:pPr marL="285750" indent="-285750" algn="just">
              <a:buFont typeface="Arial" panose="020B0604020202020204" pitchFamily="34" charset="0"/>
              <a:buChar char="•"/>
            </a:pPr>
            <a:r>
              <a:rPr lang="en-US" sz="1600" b="1" dirty="0">
                <a:latin typeface="Bookman Old Style" panose="02050604050505020204" pitchFamily="18" charset="0"/>
              </a:rPr>
              <a:t>A downstream firm hurt by an upstream polluter could negotiate or bribe the upstream polluter to reduce pollution. A resort, for example, may be willing to pay C + D. They would experience damage reduction from the decrease in production from </a:t>
            </a:r>
            <a:r>
              <a:rPr lang="en-US" sz="1600" b="1" i="1" dirty="0" err="1">
                <a:latin typeface="Bookman Old Style" panose="02050604050505020204" pitchFamily="18" charset="0"/>
              </a:rPr>
              <a:t>Qm</a:t>
            </a:r>
            <a:r>
              <a:rPr lang="en-US" sz="1600" b="1" i="1" dirty="0">
                <a:latin typeface="Bookman Old Style" panose="02050604050505020204" pitchFamily="18" charset="0"/>
              </a:rPr>
              <a:t> </a:t>
            </a:r>
            <a:r>
              <a:rPr lang="en-US" sz="1600" b="1" dirty="0">
                <a:latin typeface="Bookman Old Style" panose="02050604050505020204" pitchFamily="18" charset="0"/>
              </a:rPr>
              <a:t>to </a:t>
            </a:r>
            <a:r>
              <a:rPr lang="en-US" sz="1600" b="1" i="1" dirty="0">
                <a:latin typeface="Bookman Old Style" panose="02050604050505020204" pitchFamily="18" charset="0"/>
              </a:rPr>
              <a:t>Q</a:t>
            </a:r>
            <a:r>
              <a:rPr lang="en-US" sz="1600" b="1" dirty="0">
                <a:latin typeface="Bookman Old Style" panose="02050604050505020204" pitchFamily="18" charset="0"/>
              </a:rPr>
              <a:t>*.</a:t>
            </a:r>
          </a:p>
          <a:p>
            <a:pPr marL="285750" indent="-285750" algn="just">
              <a:buFont typeface="Arial" panose="020B0604020202020204" pitchFamily="34" charset="0"/>
              <a:buChar char="•"/>
            </a:pPr>
            <a:r>
              <a:rPr lang="en-US" sz="1600" b="1" dirty="0">
                <a:latin typeface="Bookman Old Style" panose="02050604050505020204" pitchFamily="18" charset="0"/>
              </a:rPr>
              <a:t> Let’s assume that the bribe is equal to this amount. Would the steel company be willing to reduce production to the desired level?</a:t>
            </a:r>
          </a:p>
          <a:p>
            <a:pPr marL="285750" indent="-285750" algn="just">
              <a:buFont typeface="Arial" panose="020B0604020202020204" pitchFamily="34" charset="0"/>
              <a:buChar char="•"/>
            </a:pPr>
            <a:r>
              <a:rPr lang="en-US" sz="1600" b="1" dirty="0">
                <a:latin typeface="Bookman Old Style" panose="02050604050505020204" pitchFamily="18" charset="0"/>
              </a:rPr>
              <a:t>If they refused the bribe, their producer surplus would be </a:t>
            </a:r>
            <a:r>
              <a:rPr lang="en-US" sz="1600" b="1" i="1" dirty="0">
                <a:latin typeface="Bookman Old Style" panose="02050604050505020204" pitchFamily="18" charset="0"/>
              </a:rPr>
              <a:t>A </a:t>
            </a:r>
            <a:r>
              <a:rPr lang="en-US" sz="1600" b="1" dirty="0">
                <a:latin typeface="Bookman Old Style" panose="02050604050505020204" pitchFamily="18" charset="0"/>
              </a:rPr>
              <a:t>+ </a:t>
            </a:r>
            <a:r>
              <a:rPr lang="en-US" sz="1600" b="1" i="1" dirty="0">
                <a:latin typeface="Bookman Old Style" panose="02050604050505020204" pitchFamily="18" charset="0"/>
              </a:rPr>
              <a:t>B </a:t>
            </a:r>
            <a:r>
              <a:rPr lang="en-US" sz="1600" b="1" dirty="0">
                <a:latin typeface="Bookman Old Style" panose="02050604050505020204" pitchFamily="18" charset="0"/>
              </a:rPr>
              <a:t>+ </a:t>
            </a:r>
            <a:r>
              <a:rPr lang="en-US" sz="1600" b="1" i="1" dirty="0">
                <a:latin typeface="Bookman Old Style" panose="02050604050505020204" pitchFamily="18" charset="0"/>
              </a:rPr>
              <a:t>D. </a:t>
            </a:r>
            <a:r>
              <a:rPr lang="en-US" sz="1600" b="1" dirty="0">
                <a:latin typeface="Bookman Old Style" panose="02050604050505020204" pitchFamily="18" charset="0"/>
              </a:rPr>
              <a:t>If they accepted the bribe, their producer surplus would be </a:t>
            </a:r>
            <a:r>
              <a:rPr lang="en-US" sz="1600" b="1" i="1" dirty="0">
                <a:latin typeface="Bookman Old Style" panose="02050604050505020204" pitchFamily="18" charset="0"/>
              </a:rPr>
              <a:t>A </a:t>
            </a:r>
            <a:r>
              <a:rPr lang="en-US" sz="1600" b="1" dirty="0">
                <a:latin typeface="Bookman Old Style" panose="02050604050505020204" pitchFamily="18" charset="0"/>
              </a:rPr>
              <a:t>+ </a:t>
            </a:r>
            <a:r>
              <a:rPr lang="en-US" sz="1600" b="1" i="1" dirty="0">
                <a:latin typeface="Bookman Old Style" panose="02050604050505020204" pitchFamily="18" charset="0"/>
              </a:rPr>
              <a:t>B </a:t>
            </a:r>
            <a:r>
              <a:rPr lang="en-US" sz="1600" b="1" dirty="0">
                <a:latin typeface="Bookman Old Style" panose="02050604050505020204" pitchFamily="18" charset="0"/>
              </a:rPr>
              <a:t>plus the bribe, so their total return would be </a:t>
            </a:r>
            <a:r>
              <a:rPr lang="en-US" sz="1600" b="1" i="1" dirty="0">
                <a:latin typeface="Bookman Old Style" panose="02050604050505020204" pitchFamily="18" charset="0"/>
              </a:rPr>
              <a:t>A </a:t>
            </a:r>
            <a:r>
              <a:rPr lang="en-US" sz="1600" b="1" dirty="0">
                <a:latin typeface="Bookman Old Style" panose="02050604050505020204" pitchFamily="18" charset="0"/>
              </a:rPr>
              <a:t>+ </a:t>
            </a:r>
            <a:r>
              <a:rPr lang="en-US" sz="1600" b="1" i="1" dirty="0">
                <a:latin typeface="Bookman Old Style" panose="02050604050505020204" pitchFamily="18" charset="0"/>
              </a:rPr>
              <a:t>B </a:t>
            </a:r>
            <a:r>
              <a:rPr lang="en-US" sz="1600" b="1" dirty="0">
                <a:latin typeface="Bookman Old Style" panose="02050604050505020204" pitchFamily="18" charset="0"/>
              </a:rPr>
              <a:t>+ </a:t>
            </a:r>
            <a:r>
              <a:rPr lang="en-US" sz="1600" b="1" i="1" dirty="0">
                <a:latin typeface="Bookman Old Style" panose="02050604050505020204" pitchFamily="18" charset="0"/>
              </a:rPr>
              <a:t>C </a:t>
            </a:r>
            <a:r>
              <a:rPr lang="en-US" sz="1600" b="1" dirty="0">
                <a:latin typeface="Bookman Old Style" panose="02050604050505020204" pitchFamily="18" charset="0"/>
              </a:rPr>
              <a:t>+ </a:t>
            </a:r>
            <a:r>
              <a:rPr lang="en-US" sz="1600" b="1" i="1" dirty="0">
                <a:latin typeface="Bookman Old Style" panose="02050604050505020204" pitchFamily="18" charset="0"/>
              </a:rPr>
              <a:t>D. </a:t>
            </a:r>
            <a:r>
              <a:rPr lang="en-US" sz="1600" b="1" dirty="0">
                <a:latin typeface="Bookman Old Style" panose="02050604050505020204" pitchFamily="18" charset="0"/>
              </a:rPr>
              <a:t>Clearly, they are better off by </a:t>
            </a:r>
            <a:r>
              <a:rPr lang="en-US" sz="1600" b="1" i="1" dirty="0">
                <a:latin typeface="Bookman Old Style" panose="02050604050505020204" pitchFamily="18" charset="0"/>
              </a:rPr>
              <a:t>C </a:t>
            </a:r>
            <a:r>
              <a:rPr lang="en-US" sz="1600" b="1" dirty="0">
                <a:latin typeface="Bookman Old Style" panose="02050604050505020204" pitchFamily="18" charset="0"/>
              </a:rPr>
              <a:t>if they accept the bribe. </a:t>
            </a:r>
          </a:p>
          <a:p>
            <a:pPr marL="285750" indent="-285750" algn="just">
              <a:buFont typeface="Arial" panose="020B0604020202020204" pitchFamily="34" charset="0"/>
              <a:buChar char="•"/>
            </a:pPr>
            <a:r>
              <a:rPr lang="en-US" sz="1600" b="1" dirty="0">
                <a:latin typeface="Bookman Old Style" panose="02050604050505020204" pitchFamily="18" charset="0"/>
              </a:rPr>
              <a:t>Society as a whole is better off by amount </a:t>
            </a:r>
            <a:r>
              <a:rPr lang="en-US" sz="1600" b="1" i="1" dirty="0">
                <a:latin typeface="Bookman Old Style" panose="02050604050505020204" pitchFamily="18" charset="0"/>
              </a:rPr>
              <a:t>C </a:t>
            </a:r>
            <a:r>
              <a:rPr lang="en-US" sz="1600" b="1" dirty="0">
                <a:latin typeface="Bookman Old Style" panose="02050604050505020204" pitchFamily="18" charset="0"/>
              </a:rPr>
              <a:t>as well since the economic surplus from </a:t>
            </a:r>
            <a:r>
              <a:rPr lang="en-US" sz="1600" b="1" i="1" dirty="0" err="1">
                <a:latin typeface="Bookman Old Style" panose="02050604050505020204" pitchFamily="18" charset="0"/>
              </a:rPr>
              <a:t>Qm</a:t>
            </a:r>
            <a:r>
              <a:rPr lang="en-US" sz="1600" b="1" i="1" dirty="0">
                <a:latin typeface="Bookman Old Style" panose="02050604050505020204" pitchFamily="18" charset="0"/>
              </a:rPr>
              <a:t> </a:t>
            </a:r>
            <a:r>
              <a:rPr lang="en-US" sz="1600" b="1" dirty="0">
                <a:latin typeface="Bookman Old Style" panose="02050604050505020204" pitchFamily="18" charset="0"/>
              </a:rPr>
              <a:t>is </a:t>
            </a:r>
            <a:r>
              <a:rPr lang="en-US" sz="1600" b="1" i="1" dirty="0">
                <a:latin typeface="Bookman Old Style" panose="02050604050505020204" pitchFamily="18" charset="0"/>
              </a:rPr>
              <a:t>A </a:t>
            </a:r>
            <a:r>
              <a:rPr lang="en-US" sz="1600" b="1" dirty="0">
                <a:latin typeface="Bookman Old Style" panose="02050604050505020204" pitchFamily="18" charset="0"/>
              </a:rPr>
              <a:t>– </a:t>
            </a:r>
            <a:r>
              <a:rPr lang="en-US" sz="1600" b="1" i="1" dirty="0">
                <a:latin typeface="Bookman Old Style" panose="02050604050505020204" pitchFamily="18" charset="0"/>
              </a:rPr>
              <a:t>C </a:t>
            </a:r>
            <a:r>
              <a:rPr lang="en-US" sz="1600" b="1" dirty="0">
                <a:latin typeface="Bookman Old Style" panose="02050604050505020204" pitchFamily="18" charset="0"/>
              </a:rPr>
              <a:t>and the economic surplus for </a:t>
            </a:r>
            <a:r>
              <a:rPr lang="en-US" sz="1600" b="1" i="1" dirty="0">
                <a:latin typeface="Bookman Old Style" panose="02050604050505020204" pitchFamily="18" charset="0"/>
              </a:rPr>
              <a:t>Q</a:t>
            </a:r>
            <a:r>
              <a:rPr lang="en-US" sz="1600" b="1" dirty="0">
                <a:latin typeface="Bookman Old Style" panose="02050604050505020204" pitchFamily="18" charset="0"/>
              </a:rPr>
              <a:t>* is </a:t>
            </a:r>
            <a:r>
              <a:rPr lang="en-US" sz="1600" b="1" i="1" dirty="0">
                <a:latin typeface="Bookman Old Style" panose="02050604050505020204" pitchFamily="18" charset="0"/>
              </a:rPr>
              <a:t>A.</a:t>
            </a:r>
            <a:endParaRPr lang="en-US" sz="1600" b="1" dirty="0">
              <a:latin typeface="Bookman Old Style" panose="02050604050505020204" pitchFamily="18" charset="0"/>
            </a:endParaRPr>
          </a:p>
        </p:txBody>
      </p:sp>
    </p:spTree>
    <p:extLst>
      <p:ext uri="{BB962C8B-B14F-4D97-AF65-F5344CB8AC3E}">
        <p14:creationId xmlns:p14="http://schemas.microsoft.com/office/powerpoint/2010/main" val="2349477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BDC692-76BC-4CB9-878C-474384E24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640960" cy="6192688"/>
          </a:xfrm>
          <a:prstGeom prst="rect">
            <a:avLst/>
          </a:prstGeom>
        </p:spPr>
      </p:pic>
    </p:spTree>
    <p:extLst>
      <p:ext uri="{BB962C8B-B14F-4D97-AF65-F5344CB8AC3E}">
        <p14:creationId xmlns:p14="http://schemas.microsoft.com/office/powerpoint/2010/main" val="1951352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59221"/>
            <a:ext cx="7886700" cy="1325563"/>
          </a:xfrm>
        </p:spPr>
        <p:txBody>
          <a:bodyPr>
            <a:normAutofit/>
          </a:bodyPr>
          <a:lstStyle/>
          <a:p>
            <a:r>
              <a:rPr lang="en-US" altLang="en-US" sz="3200" dirty="0"/>
              <a:t>The Pursuit of Efficiency</a:t>
            </a:r>
            <a:endParaRPr lang="zh-CN" altLang="en-US" sz="3200" dirty="0"/>
          </a:p>
        </p:txBody>
      </p:sp>
      <p:sp>
        <p:nvSpPr>
          <p:cNvPr id="3" name="内容占位符 2"/>
          <p:cNvSpPr>
            <a:spLocks noGrp="1"/>
          </p:cNvSpPr>
          <p:nvPr>
            <p:ph idx="1"/>
          </p:nvPr>
        </p:nvSpPr>
        <p:spPr>
          <a:xfrm>
            <a:off x="323528" y="1253330"/>
            <a:ext cx="8496944" cy="5200005"/>
          </a:xfrm>
        </p:spPr>
        <p:txBody>
          <a:bodyPr>
            <a:normAutofit fontScale="92500" lnSpcReduction="20000"/>
          </a:bodyPr>
          <a:lstStyle/>
          <a:p>
            <a:pPr algn="just">
              <a:lnSpc>
                <a:spcPct val="110000"/>
              </a:lnSpc>
            </a:pPr>
            <a:r>
              <a:rPr lang="en-US" altLang="en-US" sz="2800" b="1" dirty="0"/>
              <a:t>Legislative and Executive Regulation</a:t>
            </a:r>
          </a:p>
          <a:p>
            <a:pPr lvl="1" algn="just">
              <a:lnSpc>
                <a:spcPct val="110000"/>
              </a:lnSpc>
            </a:pPr>
            <a:r>
              <a:rPr lang="en-US" altLang="en-US" sz="2800" b="1" dirty="0"/>
              <a:t>Several forms taken to permit flexibility and reduce damage.</a:t>
            </a:r>
          </a:p>
          <a:p>
            <a:pPr lvl="2" algn="just">
              <a:lnSpc>
                <a:spcPct val="110000"/>
              </a:lnSpc>
            </a:pPr>
            <a:r>
              <a:rPr lang="en-US" altLang="en-US" sz="2800" b="1" dirty="0"/>
              <a:t> Including taxes and regulatory laws, payments, labeling </a:t>
            </a:r>
          </a:p>
          <a:p>
            <a:pPr lvl="2" algn="just">
              <a:lnSpc>
                <a:spcPct val="110000"/>
              </a:lnSpc>
            </a:pPr>
            <a:endParaRPr lang="en-US" altLang="en-US" sz="2800" b="1" dirty="0"/>
          </a:p>
          <a:p>
            <a:pPr marL="685800" lvl="2" indent="0" algn="ctr">
              <a:lnSpc>
                <a:spcPct val="110000"/>
              </a:lnSpc>
              <a:buNone/>
            </a:pPr>
            <a:r>
              <a:rPr lang="en-US" altLang="en-US" sz="2800" b="1" dirty="0">
                <a:solidFill>
                  <a:srgbClr val="2B11EF"/>
                </a:solidFill>
              </a:rPr>
              <a:t>A Simple Question</a:t>
            </a:r>
          </a:p>
          <a:p>
            <a:pPr marL="685800" lvl="2" indent="0" algn="ctr">
              <a:lnSpc>
                <a:spcPct val="110000"/>
              </a:lnSpc>
              <a:buNone/>
            </a:pPr>
            <a:endParaRPr lang="en-US" altLang="en-US" sz="2800" b="1" dirty="0"/>
          </a:p>
          <a:p>
            <a:pPr marL="0" indent="0" algn="just">
              <a:lnSpc>
                <a:spcPct val="110000"/>
              </a:lnSpc>
              <a:buNone/>
            </a:pPr>
            <a:r>
              <a:rPr lang="en-US" altLang="en-US" sz="2800" b="1" dirty="0"/>
              <a:t>Government has constantly been facing challenges from economic activities. Can government respond or will rent seeking prevent efficient political solutions?</a:t>
            </a:r>
          </a:p>
          <a:p>
            <a:pPr lvl="2"/>
            <a:endParaRPr lang="en-US" altLang="en-US" dirty="0"/>
          </a:p>
          <a:p>
            <a:endParaRPr lang="zh-CN" altLang="en-US" dirty="0"/>
          </a:p>
        </p:txBody>
      </p:sp>
    </p:spTree>
    <p:extLst>
      <p:ext uri="{BB962C8B-B14F-4D97-AF65-F5344CB8AC3E}">
        <p14:creationId xmlns:p14="http://schemas.microsoft.com/office/powerpoint/2010/main" val="412258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54762-1A8F-4C2D-9A0D-E122CA16672E}"/>
              </a:ext>
            </a:extLst>
          </p:cNvPr>
          <p:cNvSpPr/>
          <p:nvPr/>
        </p:nvSpPr>
        <p:spPr>
          <a:xfrm>
            <a:off x="179512" y="755727"/>
            <a:ext cx="8712968" cy="6247864"/>
          </a:xfrm>
          <a:prstGeom prst="rect">
            <a:avLst/>
          </a:prstGeom>
        </p:spPr>
        <p:txBody>
          <a:bodyPr wrap="square">
            <a:spAutoFit/>
          </a:bodyPr>
          <a:lstStyle/>
          <a:p>
            <a:pPr algn="just"/>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Five fishermen live in a village and have no other employment or income earning possibilities besides fishing.  They each own a boat that is suitable for fishing, but does not have any resale value.  Fish are worth $5 per pound and the marginal cost of operating the boat is $500 per month.  They all fish in a river next to the village, and they have determined that when there are more of them out there on the river fishing, they each catch less fish per month according to the following schedule:</a:t>
            </a:r>
          </a:p>
          <a:p>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	</a:t>
            </a:r>
            <a:r>
              <a:rPr lang="en-US" sz="2000" b="1" u="sng" dirty="0">
                <a:latin typeface="Bookman Old Style" panose="02050604050505020204" pitchFamily="18" charset="0"/>
                <a:ea typeface="Times New Roman" panose="02020603050405020304" pitchFamily="18" charset="0"/>
                <a:cs typeface="Times New Roman" panose="02020603050405020304" pitchFamily="18" charset="0"/>
              </a:rPr>
              <a:t>Boats		Fish Caught per Boat (pounds)</a:t>
            </a:r>
            <a:endParaRPr lang="en-US" sz="2000" b="1" dirty="0">
              <a:latin typeface="Bookman Old Style" panose="02050604050505020204" pitchFamily="18" charset="0"/>
              <a:ea typeface="Times New Roman" panose="02020603050405020304" pitchFamily="18" charset="0"/>
              <a:cs typeface="Times New Roman" panose="02020603050405020304" pitchFamily="18" charset="0"/>
            </a:endParaRPr>
          </a:p>
          <a:p>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	1			200</a:t>
            </a:r>
          </a:p>
          <a:p>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	2			190</a:t>
            </a:r>
          </a:p>
          <a:p>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	3			175</a:t>
            </a:r>
          </a:p>
          <a:p>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	4			155</a:t>
            </a:r>
          </a:p>
          <a:p>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	5			130</a:t>
            </a:r>
          </a:p>
          <a:p>
            <a:pPr algn="just"/>
            <a:r>
              <a:rPr lang="en-US" sz="2000" b="1" dirty="0">
                <a:ea typeface="Times New Roman" panose="02020603050405020304" pitchFamily="18" charset="0"/>
                <a:cs typeface="Times New Roman" panose="02020603050405020304" pitchFamily="18" charset="0"/>
              </a:rPr>
              <a:t>If each fisherman acts in his own best interest, will he continue to operate his boat each month?  If so, how much income will he earn per month?</a:t>
            </a:r>
          </a:p>
          <a:p>
            <a:pPr algn="just"/>
            <a:r>
              <a:rPr lang="en-US" sz="2000" b="1" dirty="0">
                <a:effectLst/>
                <a:ea typeface="Times New Roman" panose="02020603050405020304" pitchFamily="18" charset="0"/>
                <a:cs typeface="Times New Roman" panose="02020603050405020304" pitchFamily="18" charset="0"/>
              </a:rPr>
              <a:t>If the fishermen band together and act as a group, how many boats will they choose to operate?  If income is divided evenly, how much will each fisherman make?</a:t>
            </a:r>
          </a:p>
          <a:p>
            <a:pPr algn="just"/>
            <a:endParaRPr lang="en-US" sz="2000" b="1" dirty="0">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A7B282B0-8AE4-443E-8B27-6F1698D7A6D5}"/>
              </a:ext>
            </a:extLst>
          </p:cNvPr>
          <p:cNvSpPr txBox="1">
            <a:spLocks noChangeArrowheads="1"/>
          </p:cNvSpPr>
          <p:nvPr/>
        </p:nvSpPr>
        <p:spPr>
          <a:xfrm>
            <a:off x="495300" y="209839"/>
            <a:ext cx="8153400" cy="595536"/>
          </a:xfrm>
          <a:prstGeom prst="rect">
            <a:avLst/>
          </a:prstGeom>
        </p:spPr>
        <p:txBody>
          <a:bodyPr>
            <a:normAutofit/>
          </a:bodyPr>
          <a:lstStyle>
            <a:lvl1pPr algn="ctr" defTabSz="685800" rtl="0" eaLnBrk="1" latinLnBrk="0" hangingPunct="1">
              <a:lnSpc>
                <a:spcPct val="90000"/>
              </a:lnSpc>
              <a:spcBef>
                <a:spcPct val="0"/>
              </a:spcBef>
              <a:buNone/>
              <a:defRPr sz="3600" b="1" kern="1200">
                <a:solidFill>
                  <a:srgbClr val="FF0000"/>
                </a:solidFill>
                <a:latin typeface="Bookman Old Style" panose="02050604050505020204" pitchFamily="18" charset="0"/>
                <a:ea typeface="+mj-ea"/>
                <a:cs typeface="+mj-cs"/>
              </a:defRPr>
            </a:lvl1pPr>
          </a:lstStyle>
          <a:p>
            <a:r>
              <a:rPr lang="en-US" sz="3200" dirty="0"/>
              <a:t>A Simple Question</a:t>
            </a:r>
          </a:p>
        </p:txBody>
      </p:sp>
    </p:spTree>
    <p:extLst>
      <p:ext uri="{BB962C8B-B14F-4D97-AF65-F5344CB8AC3E}">
        <p14:creationId xmlns:p14="http://schemas.microsoft.com/office/powerpoint/2010/main" val="7083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0"/>
            <a:ext cx="9361040" cy="1143000"/>
          </a:xfrm>
        </p:spPr>
        <p:txBody>
          <a:bodyPr>
            <a:normAutofit/>
          </a:bodyPr>
          <a:lstStyle/>
          <a:p>
            <a:r>
              <a:rPr lang="en-US" altLang="en-US" sz="3200" b="1" dirty="0"/>
              <a:t>The Human</a:t>
            </a:r>
            <a:r>
              <a:rPr lang="en-US" altLang="en-US" sz="3200" dirty="0"/>
              <a:t>–</a:t>
            </a:r>
            <a:r>
              <a:rPr lang="en-US" altLang="en-US" sz="3200" b="1" dirty="0"/>
              <a:t>Environment Relationship</a:t>
            </a:r>
            <a:endParaRPr lang="zh-CN" altLang="en-US" sz="3200" dirty="0"/>
          </a:p>
        </p:txBody>
      </p:sp>
      <p:sp>
        <p:nvSpPr>
          <p:cNvPr id="3" name="内容占位符 2"/>
          <p:cNvSpPr>
            <a:spLocks noGrp="1"/>
          </p:cNvSpPr>
          <p:nvPr>
            <p:ph idx="1"/>
          </p:nvPr>
        </p:nvSpPr>
        <p:spPr>
          <a:xfrm>
            <a:off x="467544" y="937244"/>
            <a:ext cx="8496944" cy="4351338"/>
          </a:xfrm>
        </p:spPr>
        <p:txBody>
          <a:bodyPr>
            <a:noAutofit/>
          </a:bodyPr>
          <a:lstStyle/>
          <a:p>
            <a:pPr marL="0" indent="0" algn="just">
              <a:lnSpc>
                <a:spcPct val="100000"/>
              </a:lnSpc>
              <a:buNone/>
            </a:pPr>
            <a:r>
              <a:rPr lang="en-US" sz="2000" b="1" dirty="0"/>
              <a:t>The Economic Approach</a:t>
            </a:r>
          </a:p>
          <a:p>
            <a:pPr marL="0" indent="0" algn="just">
              <a:lnSpc>
                <a:spcPct val="100000"/>
              </a:lnSpc>
              <a:buNone/>
            </a:pPr>
            <a:r>
              <a:rPr lang="en-US" sz="2000" b="1" dirty="0"/>
              <a:t>1. Positive economics attempts to describe what is.</a:t>
            </a:r>
          </a:p>
          <a:p>
            <a:pPr marL="0" indent="0" algn="just">
              <a:lnSpc>
                <a:spcPct val="100000"/>
              </a:lnSpc>
              <a:buNone/>
            </a:pPr>
            <a:r>
              <a:rPr lang="en-US" sz="2000" b="1" dirty="0"/>
              <a:t>2. Normative economics deals with what ought to be.</a:t>
            </a:r>
          </a:p>
          <a:p>
            <a:pPr marL="0" indent="0" algn="just">
              <a:lnSpc>
                <a:spcPct val="100000"/>
              </a:lnSpc>
              <a:buNone/>
            </a:pPr>
            <a:r>
              <a:rPr lang="en-US" sz="2000" b="1" dirty="0"/>
              <a:t>We can give some examples of both positive and normative economics. How about normative decision-making to prevent or mitigate climate change</a:t>
            </a:r>
            <a:r>
              <a:rPr lang="en-US" sz="2300" b="1" dirty="0"/>
              <a:t>. </a:t>
            </a:r>
          </a:p>
        </p:txBody>
      </p:sp>
      <p:pic>
        <p:nvPicPr>
          <p:cNvPr id="4" name="Picture 3">
            <a:extLst>
              <a:ext uri="{FF2B5EF4-FFF2-40B4-BE49-F238E27FC236}">
                <a16:creationId xmlns:a16="http://schemas.microsoft.com/office/drawing/2014/main" id="{7E6E235E-4AF6-43A7-A56F-376745EC8F53}"/>
              </a:ext>
            </a:extLst>
          </p:cNvPr>
          <p:cNvPicPr>
            <a:picLocks noChangeAspect="1"/>
          </p:cNvPicPr>
          <p:nvPr/>
        </p:nvPicPr>
        <p:blipFill>
          <a:blip r:embed="rId2"/>
          <a:stretch>
            <a:fillRect/>
          </a:stretch>
        </p:blipFill>
        <p:spPr>
          <a:xfrm>
            <a:off x="611560" y="3284984"/>
            <a:ext cx="7848872" cy="3214042"/>
          </a:xfrm>
          <a:prstGeom prst="rect">
            <a:avLst/>
          </a:prstGeom>
        </p:spPr>
      </p:pic>
    </p:spTree>
    <p:extLst>
      <p:ext uri="{BB962C8B-B14F-4D97-AF65-F5344CB8AC3E}">
        <p14:creationId xmlns:p14="http://schemas.microsoft.com/office/powerpoint/2010/main" val="2802944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393AEF-7A4E-44BF-B8F0-715B1B40314F}"/>
              </a:ext>
            </a:extLst>
          </p:cNvPr>
          <p:cNvSpPr/>
          <p:nvPr/>
        </p:nvSpPr>
        <p:spPr>
          <a:xfrm>
            <a:off x="359532" y="404664"/>
            <a:ext cx="8532948" cy="5940088"/>
          </a:xfrm>
          <a:prstGeom prst="rect">
            <a:avLst/>
          </a:prstGeom>
        </p:spPr>
        <p:txBody>
          <a:bodyPr wrap="square">
            <a:spAutoFit/>
          </a:bodyPr>
          <a:lstStyle/>
          <a:p>
            <a:pPr algn="ctr"/>
            <a:r>
              <a:rPr lang="en-US" sz="2000" b="1" dirty="0">
                <a:solidFill>
                  <a:srgbClr val="FF0000"/>
                </a:solidFill>
                <a:latin typeface="Bookman Old Style" panose="02050604050505020204" pitchFamily="18" charset="0"/>
              </a:rPr>
              <a:t>The Coase Theorem:  here is a simple bargaining example.</a:t>
            </a:r>
          </a:p>
          <a:p>
            <a:endParaRPr lang="en-US" b="1" dirty="0">
              <a:latin typeface="Bookman Old Style" panose="02050604050505020204" pitchFamily="18" charset="0"/>
            </a:endParaRPr>
          </a:p>
          <a:p>
            <a:r>
              <a:rPr lang="en-US" b="1" dirty="0">
                <a:latin typeface="Bookman Old Style" panose="02050604050505020204" pitchFamily="18" charset="0"/>
              </a:rPr>
              <a:t>There is a factory that is dumping toxic waste into a river where a resort is located downstream.  At the moment the factory is not filtering the water that it dumps into the river.  There is a filter it could install that would remove a significant amount of the toxic elements from the water before it is dumped in the river.  The factory and the resort have each assessed the situation and come up with the following data:</a:t>
            </a:r>
          </a:p>
          <a:p>
            <a:endParaRPr lang="en-US" b="1" dirty="0">
              <a:latin typeface="Bookman Old Style" panose="02050604050505020204" pitchFamily="18" charset="0"/>
            </a:endParaRPr>
          </a:p>
          <a:p>
            <a:r>
              <a:rPr lang="en-US" b="1" dirty="0">
                <a:solidFill>
                  <a:srgbClr val="2B11EF"/>
                </a:solidFill>
                <a:latin typeface="Bookman Old Style" panose="02050604050505020204" pitchFamily="18" charset="0"/>
              </a:rPr>
              <a:t>Gains to:  No Factory        </a:t>
            </a:r>
            <a:r>
              <a:rPr lang="en-US" b="1" dirty="0" err="1">
                <a:solidFill>
                  <a:srgbClr val="2B11EF"/>
                </a:solidFill>
                <a:latin typeface="Bookman Old Style" panose="02050604050505020204" pitchFamily="18" charset="0"/>
              </a:rPr>
              <a:t>Factory</a:t>
            </a:r>
            <a:r>
              <a:rPr lang="en-US" b="1" dirty="0">
                <a:solidFill>
                  <a:srgbClr val="2B11EF"/>
                </a:solidFill>
                <a:latin typeface="Bookman Old Style" panose="02050604050505020204" pitchFamily="18" charset="0"/>
              </a:rPr>
              <a:t> with filter	Factory with no filter</a:t>
            </a:r>
          </a:p>
          <a:p>
            <a:r>
              <a:rPr lang="en-US" b="1" dirty="0">
                <a:latin typeface="Bookman Old Style" panose="02050604050505020204" pitchFamily="18" charset="0"/>
              </a:rPr>
              <a:t>Factory        $0/day	           $700/day		$800/day</a:t>
            </a:r>
          </a:p>
          <a:p>
            <a:r>
              <a:rPr lang="en-US" b="1" dirty="0">
                <a:latin typeface="Bookman Old Style" panose="02050604050505020204" pitchFamily="18" charset="0"/>
              </a:rPr>
              <a:t>Resort	      $400/day 	           $250/day		$100/day</a:t>
            </a:r>
          </a:p>
          <a:p>
            <a:endParaRPr lang="en-US" b="1" dirty="0">
              <a:latin typeface="Bookman Old Style" panose="02050604050505020204" pitchFamily="18" charset="0"/>
            </a:endParaRPr>
          </a:p>
          <a:p>
            <a:r>
              <a:rPr lang="en-US" b="1" dirty="0">
                <a:latin typeface="Bookman Old Style" panose="02050604050505020204" pitchFamily="18" charset="0"/>
              </a:rPr>
              <a:t>If the factory is given ownership of the river, what choice will it make?  How much would the resort be willing to pay to get the factory to make another choice?  Will the factory accept?</a:t>
            </a:r>
          </a:p>
          <a:p>
            <a:endParaRPr lang="en-US" b="1" dirty="0">
              <a:latin typeface="Bookman Old Style" panose="02050604050505020204" pitchFamily="18" charset="0"/>
            </a:endParaRPr>
          </a:p>
          <a:p>
            <a:r>
              <a:rPr lang="en-US" b="1" dirty="0">
                <a:latin typeface="Bookman Old Style" panose="02050604050505020204" pitchFamily="18" charset="0"/>
              </a:rPr>
              <a:t>If the resort is given ownership of the river, what choice will it make?  How much would the factory be wiling to pay to get the resort to make another choice?  Will the resort accept?</a:t>
            </a:r>
          </a:p>
        </p:txBody>
      </p:sp>
    </p:spTree>
    <p:extLst>
      <p:ext uri="{BB962C8B-B14F-4D97-AF65-F5344CB8AC3E}">
        <p14:creationId xmlns:p14="http://schemas.microsoft.com/office/powerpoint/2010/main" val="100071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2694" y="34404"/>
            <a:ext cx="8208912" cy="1325563"/>
          </a:xfrm>
        </p:spPr>
        <p:txBody>
          <a:bodyPr>
            <a:normAutofit/>
          </a:bodyPr>
          <a:lstStyle/>
          <a:p>
            <a:r>
              <a:rPr lang="en-US" altLang="en-US" sz="3200" b="1" dirty="0"/>
              <a:t>Environmental Problems and Economic Efficiency</a:t>
            </a:r>
            <a:endParaRPr lang="zh-CN" altLang="en-US" sz="3200" b="1" dirty="0"/>
          </a:p>
        </p:txBody>
      </p:sp>
      <p:sp>
        <p:nvSpPr>
          <p:cNvPr id="3" name="内容占位符 2"/>
          <p:cNvSpPr>
            <a:spLocks noGrp="1"/>
          </p:cNvSpPr>
          <p:nvPr>
            <p:ph idx="1"/>
          </p:nvPr>
        </p:nvSpPr>
        <p:spPr>
          <a:xfrm>
            <a:off x="332394" y="1268760"/>
            <a:ext cx="8483465" cy="5472608"/>
          </a:xfrm>
        </p:spPr>
        <p:txBody>
          <a:bodyPr>
            <a:noAutofit/>
          </a:bodyPr>
          <a:lstStyle/>
          <a:p>
            <a:pPr marL="0" indent="0" algn="just">
              <a:lnSpc>
                <a:spcPct val="100000"/>
              </a:lnSpc>
              <a:spcBef>
                <a:spcPts val="0"/>
              </a:spcBef>
              <a:buNone/>
            </a:pPr>
            <a:r>
              <a:rPr lang="en-US" altLang="en-US" sz="2000" b="1" dirty="0"/>
              <a:t>Consumer surplus (once again) </a:t>
            </a:r>
          </a:p>
          <a:p>
            <a:pPr algn="just">
              <a:lnSpc>
                <a:spcPct val="100000"/>
              </a:lnSpc>
              <a:spcBef>
                <a:spcPts val="0"/>
              </a:spcBef>
            </a:pPr>
            <a:endParaRPr lang="en-US" altLang="en-US" sz="2000" b="1" dirty="0"/>
          </a:p>
          <a:p>
            <a:pPr lvl="1" algn="just">
              <a:lnSpc>
                <a:spcPct val="100000"/>
              </a:lnSpc>
              <a:spcBef>
                <a:spcPts val="0"/>
              </a:spcBef>
            </a:pPr>
            <a:r>
              <a:rPr lang="en-US" altLang="en-US" sz="2000" b="1" dirty="0"/>
              <a:t>Consumer surplus is the value that consumers receive from an allocation minus what it costs them to obtain it. </a:t>
            </a:r>
          </a:p>
          <a:p>
            <a:pPr lvl="1" algn="just">
              <a:lnSpc>
                <a:spcPct val="100000"/>
              </a:lnSpc>
              <a:spcBef>
                <a:spcPts val="0"/>
              </a:spcBef>
            </a:pPr>
            <a:endParaRPr lang="en-US" altLang="en-US" sz="2000" b="1" dirty="0"/>
          </a:p>
          <a:p>
            <a:pPr lvl="1" algn="just">
              <a:lnSpc>
                <a:spcPct val="100000"/>
              </a:lnSpc>
              <a:spcBef>
                <a:spcPts val="0"/>
              </a:spcBef>
            </a:pPr>
            <a:r>
              <a:rPr lang="en-US" altLang="en-US" sz="2000" b="1" dirty="0"/>
              <a:t>Consumer surplus is measured as the area under the demand curve minus the consumer’s cost.</a:t>
            </a:r>
          </a:p>
          <a:p>
            <a:pPr marL="457200" lvl="1" indent="-457200" algn="just">
              <a:lnSpc>
                <a:spcPct val="100000"/>
              </a:lnSpc>
              <a:spcBef>
                <a:spcPts val="0"/>
              </a:spcBef>
            </a:pPr>
            <a:endParaRPr lang="en-US" altLang="en-US" sz="2000" b="1" dirty="0"/>
          </a:p>
          <a:p>
            <a:pPr algn="just">
              <a:lnSpc>
                <a:spcPct val="100000"/>
              </a:lnSpc>
              <a:spcBef>
                <a:spcPts val="0"/>
              </a:spcBef>
            </a:pPr>
            <a:r>
              <a:rPr lang="en-US" altLang="en-US" sz="2000" b="1" dirty="0"/>
              <a:t>Static Efficiency</a:t>
            </a:r>
          </a:p>
          <a:p>
            <a:pPr algn="just">
              <a:lnSpc>
                <a:spcPct val="100000"/>
              </a:lnSpc>
              <a:spcBef>
                <a:spcPts val="0"/>
              </a:spcBef>
            </a:pPr>
            <a:endParaRPr lang="en-US" altLang="en-US" sz="2000" b="1" dirty="0"/>
          </a:p>
          <a:p>
            <a:pPr lvl="1" algn="just">
              <a:lnSpc>
                <a:spcPct val="100000"/>
              </a:lnSpc>
              <a:spcBef>
                <a:spcPts val="0"/>
              </a:spcBef>
            </a:pPr>
            <a:r>
              <a:rPr lang="en-US" altLang="en-US" sz="2000" b="1" dirty="0"/>
              <a:t>Economic surplus is the sum of consumer’s surplus plus producer’s surplus.</a:t>
            </a:r>
          </a:p>
          <a:p>
            <a:pPr lvl="1" algn="just">
              <a:lnSpc>
                <a:spcPct val="100000"/>
              </a:lnSpc>
              <a:spcBef>
                <a:spcPts val="0"/>
              </a:spcBef>
            </a:pPr>
            <a:endParaRPr lang="en-US" altLang="en-US" sz="2000" b="1" dirty="0"/>
          </a:p>
          <a:p>
            <a:pPr lvl="1" algn="just">
              <a:lnSpc>
                <a:spcPct val="100000"/>
              </a:lnSpc>
              <a:spcBef>
                <a:spcPts val="0"/>
              </a:spcBef>
            </a:pPr>
            <a:r>
              <a:rPr lang="en-US" altLang="en-US" sz="2000" b="1" dirty="0"/>
              <a:t>An allocation of resources is said to satisfy the static efficiency criterion if the economic surplus derived from those resources is maximized by that allocation.</a:t>
            </a:r>
            <a:endParaRPr lang="zh-CN" altLang="en-US" sz="2000" dirty="0"/>
          </a:p>
        </p:txBody>
      </p:sp>
    </p:spTree>
    <p:extLst>
      <p:ext uri="{BB962C8B-B14F-4D97-AF65-F5344CB8AC3E}">
        <p14:creationId xmlns:p14="http://schemas.microsoft.com/office/powerpoint/2010/main" val="90465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9055"/>
            <a:ext cx="7886700" cy="1055689"/>
          </a:xfrm>
        </p:spPr>
        <p:txBody>
          <a:bodyPr>
            <a:normAutofit/>
          </a:bodyPr>
          <a:lstStyle/>
          <a:p>
            <a:r>
              <a:rPr lang="en-US" altLang="en-US" sz="3200" dirty="0"/>
              <a:t>The Consumer’s Choice</a:t>
            </a:r>
            <a:endParaRPr lang="zh-CN" altLang="en-US" sz="3200" dirty="0"/>
          </a:p>
        </p:txBody>
      </p:sp>
      <p:pic>
        <p:nvPicPr>
          <p:cNvPr id="6" name="Picture 3" descr="fig02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496944"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1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137151"/>
            <a:ext cx="7772400" cy="1059601"/>
          </a:xfrm>
        </p:spPr>
        <p:txBody>
          <a:bodyPr/>
          <a:lstStyle/>
          <a:p>
            <a:r>
              <a:rPr lang="en-US" sz="3200" dirty="0"/>
              <a:t>Consumer Surplus</a:t>
            </a:r>
            <a:br>
              <a:rPr lang="en-US" dirty="0"/>
            </a:br>
            <a:r>
              <a:rPr lang="en-US" sz="2700" dirty="0"/>
              <a:t>Bottled Water Market</a:t>
            </a:r>
          </a:p>
        </p:txBody>
      </p:sp>
      <p:pic>
        <p:nvPicPr>
          <p:cNvPr id="4" name="Picture 3">
            <a:extLst>
              <a:ext uri="{FF2B5EF4-FFF2-40B4-BE49-F238E27FC236}">
                <a16:creationId xmlns:a16="http://schemas.microsoft.com/office/drawing/2014/main" id="{29BF19CF-9035-4C30-BA00-3C9A31A8A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53" y="1412776"/>
            <a:ext cx="8370533" cy="5042853"/>
          </a:xfrm>
          <a:prstGeom prst="rect">
            <a:avLst/>
          </a:prstGeom>
        </p:spPr>
      </p:pic>
      <p:sp>
        <p:nvSpPr>
          <p:cNvPr id="10" name="Text Box 8">
            <a:extLst>
              <a:ext uri="{FF2B5EF4-FFF2-40B4-BE49-F238E27FC236}">
                <a16:creationId xmlns:a16="http://schemas.microsoft.com/office/drawing/2014/main" id="{F9AD53DC-2266-441A-840D-F728161581CD}"/>
              </a:ext>
            </a:extLst>
          </p:cNvPr>
          <p:cNvSpPr txBox="1">
            <a:spLocks noChangeArrowheads="1"/>
          </p:cNvSpPr>
          <p:nvPr/>
        </p:nvSpPr>
        <p:spPr bwMode="auto">
          <a:xfrm>
            <a:off x="3852389" y="3183113"/>
            <a:ext cx="4421403" cy="523220"/>
          </a:xfrm>
          <a:prstGeom prst="rect">
            <a:avLst/>
          </a:prstGeom>
          <a:noFill/>
          <a:ln w="9525">
            <a:noFill/>
            <a:miter lim="800000"/>
            <a:headEnd/>
            <a:tailEnd/>
          </a:ln>
          <a:effectLst/>
        </p:spPr>
        <p:txBody>
          <a:bodyPr wrap="none">
            <a:spAutoFit/>
          </a:bodyPr>
          <a:lstStyle/>
          <a:p>
            <a:r>
              <a:rPr lang="en-US" sz="2800" b="1" dirty="0"/>
              <a:t>CS = ($9.00 x 900)/2 =$4,050</a:t>
            </a:r>
          </a:p>
        </p:txBody>
      </p:sp>
      <p:sp>
        <p:nvSpPr>
          <p:cNvPr id="2" name="TextBox 1">
            <a:extLst>
              <a:ext uri="{FF2B5EF4-FFF2-40B4-BE49-F238E27FC236}">
                <a16:creationId xmlns:a16="http://schemas.microsoft.com/office/drawing/2014/main" id="{4EADD28F-F5F2-CCF8-B524-925DB6C34882}"/>
              </a:ext>
            </a:extLst>
          </p:cNvPr>
          <p:cNvSpPr txBox="1"/>
          <p:nvPr/>
        </p:nvSpPr>
        <p:spPr>
          <a:xfrm>
            <a:off x="3824735" y="1774725"/>
            <a:ext cx="3139001" cy="523220"/>
          </a:xfrm>
          <a:prstGeom prst="rect">
            <a:avLst/>
          </a:prstGeom>
          <a:noFill/>
        </p:spPr>
        <p:txBody>
          <a:bodyPr wrap="none" rtlCol="0">
            <a:spAutoFit/>
          </a:bodyPr>
          <a:lstStyle/>
          <a:p>
            <a:r>
              <a:rPr lang="en-US" sz="2800" b="1" dirty="0"/>
              <a:t>$11.50-$2.50=$9.00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0"/>
            <a:ext cx="7886700" cy="1325563"/>
          </a:xfrm>
        </p:spPr>
        <p:txBody>
          <a:bodyPr>
            <a:normAutofit/>
          </a:bodyPr>
          <a:lstStyle/>
          <a:p>
            <a:r>
              <a:rPr lang="en-US" altLang="en-US" sz="3200" b="1" dirty="0"/>
              <a:t>Environmental Problems and Economic Efficiency</a:t>
            </a:r>
            <a:endParaRPr lang="zh-CN" altLang="en-US" sz="3200" b="1" dirty="0"/>
          </a:p>
        </p:txBody>
      </p:sp>
      <p:sp>
        <p:nvSpPr>
          <p:cNvPr id="3" name="内容占位符 2"/>
          <p:cNvSpPr>
            <a:spLocks noGrp="1"/>
          </p:cNvSpPr>
          <p:nvPr>
            <p:ph idx="1"/>
          </p:nvPr>
        </p:nvSpPr>
        <p:spPr>
          <a:xfrm>
            <a:off x="251520" y="1325563"/>
            <a:ext cx="8640960" cy="4839741"/>
          </a:xfrm>
        </p:spPr>
        <p:txBody>
          <a:bodyPr>
            <a:normAutofit fontScale="92500"/>
          </a:bodyPr>
          <a:lstStyle/>
          <a:p>
            <a:pPr lvl="1" algn="just">
              <a:lnSpc>
                <a:spcPct val="100000"/>
              </a:lnSpc>
              <a:spcBef>
                <a:spcPts val="0"/>
              </a:spcBef>
            </a:pPr>
            <a:r>
              <a:rPr lang="en-US" altLang="en-US" sz="2600" b="1" dirty="0"/>
              <a:t>Producer surplus (once again)</a:t>
            </a:r>
          </a:p>
          <a:p>
            <a:pPr lvl="1" algn="just">
              <a:lnSpc>
                <a:spcPct val="100000"/>
              </a:lnSpc>
              <a:spcBef>
                <a:spcPts val="0"/>
              </a:spcBef>
            </a:pPr>
            <a:endParaRPr lang="en-US" altLang="en-US" b="1" dirty="0"/>
          </a:p>
          <a:p>
            <a:pPr lvl="2" algn="just">
              <a:lnSpc>
                <a:spcPct val="100000"/>
              </a:lnSpc>
              <a:spcBef>
                <a:spcPts val="0"/>
              </a:spcBef>
            </a:pPr>
            <a:r>
              <a:rPr lang="en-GB" altLang="en-US" b="1" dirty="0"/>
              <a:t>Producer surplus is the difference between the amount that a seller receives minus what the seller would be willing to accept for the good.</a:t>
            </a:r>
          </a:p>
          <a:p>
            <a:pPr lvl="2" algn="just">
              <a:lnSpc>
                <a:spcPct val="100000"/>
              </a:lnSpc>
              <a:spcBef>
                <a:spcPts val="0"/>
              </a:spcBef>
            </a:pPr>
            <a:endParaRPr lang="en-US" altLang="en-US" b="1" dirty="0"/>
          </a:p>
          <a:p>
            <a:pPr lvl="2" algn="just">
              <a:lnSpc>
                <a:spcPct val="100000"/>
              </a:lnSpc>
              <a:spcBef>
                <a:spcPts val="0"/>
              </a:spcBef>
            </a:pPr>
            <a:r>
              <a:rPr lang="en-US" altLang="en-US" b="1" dirty="0"/>
              <a:t>Given price P*, the seller maximizes his or her own producer surplus by choosing to sell Q</a:t>
            </a:r>
            <a:r>
              <a:rPr lang="en-US" altLang="en-US" b="1" baseline="-25000" dirty="0"/>
              <a:t>s</a:t>
            </a:r>
            <a:r>
              <a:rPr lang="en-US" altLang="en-US" b="1" dirty="0"/>
              <a:t> units. </a:t>
            </a:r>
          </a:p>
          <a:p>
            <a:pPr lvl="2" algn="just">
              <a:lnSpc>
                <a:spcPct val="100000"/>
              </a:lnSpc>
              <a:spcBef>
                <a:spcPts val="0"/>
              </a:spcBef>
            </a:pPr>
            <a:endParaRPr lang="en-US" altLang="en-US" b="1" dirty="0"/>
          </a:p>
          <a:p>
            <a:pPr lvl="2" algn="just">
              <a:lnSpc>
                <a:spcPct val="100000"/>
              </a:lnSpc>
              <a:spcBef>
                <a:spcPts val="0"/>
              </a:spcBef>
            </a:pPr>
            <a:r>
              <a:rPr lang="en-US" altLang="en-US" b="1" dirty="0"/>
              <a:t>The producer surplus is designated by area B, the area under the price line that lies over the marginal cost curve, bounded from the left by the vertical axis and the right by the quantity of the good.</a:t>
            </a:r>
          </a:p>
          <a:p>
            <a:endParaRPr lang="zh-CN" altLang="en-US" dirty="0"/>
          </a:p>
        </p:txBody>
      </p:sp>
    </p:spTree>
    <p:extLst>
      <p:ext uri="{BB962C8B-B14F-4D97-AF65-F5344CB8AC3E}">
        <p14:creationId xmlns:p14="http://schemas.microsoft.com/office/powerpoint/2010/main" val="89203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3355"/>
            <a:ext cx="7886700" cy="1085405"/>
          </a:xfrm>
        </p:spPr>
        <p:txBody>
          <a:bodyPr>
            <a:normAutofit/>
          </a:bodyPr>
          <a:lstStyle/>
          <a:p>
            <a:r>
              <a:rPr lang="en-US" altLang="en-US" sz="3200" dirty="0"/>
              <a:t>The Producer’s Choice</a:t>
            </a:r>
            <a:endParaRPr lang="zh-CN" altLang="en-US" sz="3200" dirty="0"/>
          </a:p>
        </p:txBody>
      </p:sp>
      <p:pic>
        <p:nvPicPr>
          <p:cNvPr id="6" name="Picture 3" descr="fig02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759774"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492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1270</TotalTime>
  <Words>2260</Words>
  <Application>Microsoft Office PowerPoint</Application>
  <PresentationFormat>On-screen Show (4:3)</PresentationFormat>
  <Paragraphs>195</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Bookman Old Style</vt:lpstr>
      <vt:lpstr>Calibri</vt:lpstr>
      <vt:lpstr>Wingdings</vt:lpstr>
      <vt:lpstr>Office Theme</vt:lpstr>
      <vt:lpstr> Econ 2675 – Environmental Economics  Chapter 2 Lecture- The Economic Approach: Property Rights, Externalities, and Environmental Problems</vt:lpstr>
      <vt:lpstr>The Human–Environment Relationship</vt:lpstr>
      <vt:lpstr>The Economic System and the Environment</vt:lpstr>
      <vt:lpstr>The Human–Environment Relationship</vt:lpstr>
      <vt:lpstr>Environmental Problems and Economic Efficiency</vt:lpstr>
      <vt:lpstr>The Consumer’s Choice</vt:lpstr>
      <vt:lpstr>Consumer Surplus Bottled Water Market</vt:lpstr>
      <vt:lpstr>Environmental Problems and Economic Efficiency</vt:lpstr>
      <vt:lpstr>The Producer’s Choice</vt:lpstr>
      <vt:lpstr>Producer Surplus Bottled Water Market</vt:lpstr>
      <vt:lpstr>Property Rights</vt:lpstr>
      <vt:lpstr>Market Equilibrium</vt:lpstr>
      <vt:lpstr>DWL of Price Regulated above PE  Bottled Water Market</vt:lpstr>
      <vt:lpstr>Property Rights</vt:lpstr>
      <vt:lpstr>Property Rights</vt:lpstr>
      <vt:lpstr>Externalities as a Source of Market Failure </vt:lpstr>
      <vt:lpstr>Externalities as a Source of Market Failure</vt:lpstr>
      <vt:lpstr>Externalities as a Source of Market Failure</vt:lpstr>
      <vt:lpstr>PowerPoint Presentation</vt:lpstr>
      <vt:lpstr>Externalities as a Source of Market Failure</vt:lpstr>
      <vt:lpstr>Externalities as a Source of Market Failure</vt:lpstr>
      <vt:lpstr>PowerPoint Presentation</vt:lpstr>
      <vt:lpstr>PowerPoint Presentation</vt:lpstr>
      <vt:lpstr>Externalities as a Source of Market Failure</vt:lpstr>
      <vt:lpstr>Efficient Provision of Public Goods (1 of 3)</vt:lpstr>
      <vt:lpstr>Efficient Provision of Public Goods (2 of 3)</vt:lpstr>
      <vt:lpstr>Efficient Provision of Public Goods (3 of 3)</vt:lpstr>
      <vt:lpstr>Externalities as a Source of Market Failure</vt:lpstr>
      <vt:lpstr>Efficient Provision of Public Goods</vt:lpstr>
      <vt:lpstr>Externalities as a Source of Market Failure</vt:lpstr>
      <vt:lpstr>Monopoly and Inefficiency</vt:lpstr>
      <vt:lpstr>Factors that Contribute to Inefficient Allocation</vt:lpstr>
      <vt:lpstr>The Market for Steel With a  Government Subsidy</vt:lpstr>
      <vt:lpstr>Deadweight Loss (DWL)</vt:lpstr>
      <vt:lpstr>The Pursuit of Efficiency</vt:lpstr>
      <vt:lpstr>Efficient Output with Pollution Damage</vt:lpstr>
      <vt:lpstr>PowerPoint Presentation</vt:lpstr>
      <vt:lpstr>The Pursuit of Efficiency</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Lecture- The Economic Approach: Property Rights, Externalities, and Environmental Problems</dc:title>
  <dc:creator>xbany</dc:creator>
  <cp:lastModifiedBy>dennis dcmccornac.com</cp:lastModifiedBy>
  <cp:revision>75</cp:revision>
  <dcterms:created xsi:type="dcterms:W3CDTF">2017-12-18T12:36:52Z</dcterms:created>
  <dcterms:modified xsi:type="dcterms:W3CDTF">2024-04-18T11:25:27Z</dcterms:modified>
</cp:coreProperties>
</file>