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tiff" ContentType="image/tif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2" r:id="rId1"/>
  </p:sldMasterIdLst>
  <p:notesMasterIdLst>
    <p:notesMasterId r:id="rId18"/>
  </p:notesMasterIdLst>
  <p:handoutMasterIdLst>
    <p:handoutMasterId r:id="rId19"/>
  </p:handoutMasterIdLst>
  <p:sldIdLst>
    <p:sldId id="381" r:id="rId2"/>
    <p:sldId id="405" r:id="rId3"/>
    <p:sldId id="406" r:id="rId4"/>
    <p:sldId id="407" r:id="rId5"/>
    <p:sldId id="408" r:id="rId6"/>
    <p:sldId id="265" r:id="rId7"/>
    <p:sldId id="286" r:id="rId8"/>
    <p:sldId id="271" r:id="rId9"/>
    <p:sldId id="412" r:id="rId10"/>
    <p:sldId id="415" r:id="rId11"/>
    <p:sldId id="414" r:id="rId12"/>
    <p:sldId id="278" r:id="rId13"/>
    <p:sldId id="279" r:id="rId14"/>
    <p:sldId id="280" r:id="rId15"/>
    <p:sldId id="290" r:id="rId16"/>
    <p:sldId id="292" r:id="rId1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5050"/>
    <a:srgbClr val="2B11EF"/>
    <a:srgbClr val="E5FAFF"/>
    <a:srgbClr val="D9F8FF"/>
    <a:srgbClr val="C5F4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747" autoAdjust="0"/>
    <p:restoredTop sz="93145" autoAdjust="0"/>
  </p:normalViewPr>
  <p:slideViewPr>
    <p:cSldViewPr>
      <p:cViewPr varScale="1">
        <p:scale>
          <a:sx n="58" d="100"/>
          <a:sy n="58" d="100"/>
        </p:scale>
        <p:origin x="1516" y="56"/>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sorterViewPr>
    <p:cViewPr varScale="1">
      <p:scale>
        <a:sx n="1" d="1"/>
        <a:sy n="1" d="1"/>
      </p:scale>
      <p:origin x="0" y="-6024"/>
    </p:cViewPr>
  </p:sorterViewPr>
  <p:notesViewPr>
    <p:cSldViewPr>
      <p:cViewPr varScale="1">
        <p:scale>
          <a:sx n="44" d="100"/>
          <a:sy n="44" d="100"/>
        </p:scale>
        <p:origin x="2844" y="5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09A9FDE4-903C-4E83-87F2-2ABC4CAF9D69}"/>
              </a:ext>
            </a:extLst>
          </p:cNvPr>
          <p:cNvSpPr>
            <a:spLocks noGrp="1"/>
          </p:cNvSpPr>
          <p:nvPr>
            <p:ph type="hdr" sz="quarter"/>
          </p:nvPr>
        </p:nvSpPr>
        <p:spPr>
          <a:xfrm>
            <a:off x="206642" y="179512"/>
            <a:ext cx="6444716" cy="369332"/>
          </a:xfrm>
          <a:prstGeom prst="rect">
            <a:avLst/>
          </a:prstGeom>
        </p:spPr>
        <p:txBody>
          <a:bodyPr vert="horz" lIns="91440" tIns="45720" rIns="91440" bIns="45720" rtlCol="0"/>
          <a:lstStyle>
            <a:lvl1pPr algn="l">
              <a:defRPr sz="1200"/>
            </a:lvl1pPr>
          </a:lstStyle>
          <a:p>
            <a:pPr algn="ctr"/>
            <a:r>
              <a:rPr lang="en-US" altLang="en-US" b="1" dirty="0">
                <a:latin typeface="Bookman Old Style" panose="02050604050505020204" pitchFamily="18" charset="0"/>
                <a:cs typeface="Calibri" panose="020F0502020204030204" pitchFamily="34" charset="0"/>
              </a:rPr>
              <a:t>Chapter 16 Lecture -</a:t>
            </a:r>
            <a:r>
              <a:rPr lang="fr-FR" altLang="en-US" b="1" dirty="0">
                <a:latin typeface="Bookman Old Style" panose="02050604050505020204" pitchFamily="18" charset="0"/>
                <a:cs typeface="Calibri" panose="020F0502020204030204" pitchFamily="34" charset="0"/>
              </a:rPr>
              <a:t> Mobile-Source Air Pollution</a:t>
            </a:r>
            <a:endParaRPr lang="en-US" b="1" dirty="0">
              <a:latin typeface="Bookman Old Style" panose="02050604050505020204" pitchFamily="18" charset="0"/>
            </a:endParaRPr>
          </a:p>
        </p:txBody>
      </p:sp>
      <p:sp>
        <p:nvSpPr>
          <p:cNvPr id="6" name="TextBox 5">
            <a:extLst>
              <a:ext uri="{FF2B5EF4-FFF2-40B4-BE49-F238E27FC236}">
                <a16:creationId xmlns:a16="http://schemas.microsoft.com/office/drawing/2014/main" id="{5F9E8DA6-A782-4103-B93C-05B9A64EC431}"/>
              </a:ext>
            </a:extLst>
          </p:cNvPr>
          <p:cNvSpPr txBox="1"/>
          <p:nvPr/>
        </p:nvSpPr>
        <p:spPr>
          <a:xfrm>
            <a:off x="3284984" y="8748464"/>
            <a:ext cx="457176" cy="369332"/>
          </a:xfrm>
          <a:prstGeom prst="rect">
            <a:avLst/>
          </a:prstGeom>
          <a:noFill/>
        </p:spPr>
        <p:txBody>
          <a:bodyPr wrap="none" rtlCol="0">
            <a:spAutoFit/>
          </a:bodyPr>
          <a:lstStyle/>
          <a:p>
            <a:fld id="{5BFB9402-7D92-477F-8012-4C7485CB3704}" type="slidenum">
              <a:rPr lang="en-US" b="1" smtClean="0"/>
              <a:t>‹#›</a:t>
            </a:fld>
            <a:endParaRPr lang="en-US" b="1" dirty="0"/>
          </a:p>
        </p:txBody>
      </p:sp>
    </p:spTree>
    <p:extLst>
      <p:ext uri="{BB962C8B-B14F-4D97-AF65-F5344CB8AC3E}">
        <p14:creationId xmlns:p14="http://schemas.microsoft.com/office/powerpoint/2010/main" val="41160200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AED1AB4-2A88-4C10-8078-8B7E60F23079}" type="datetimeFigureOut">
              <a:rPr lang="en-US" smtClean="0"/>
              <a:t>7/29/2020</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A7BCCB3-5E34-42B3-AEBD-1AAE2FF92771}" type="slidenum">
              <a:rPr lang="en-US" smtClean="0"/>
              <a:t>‹#›</a:t>
            </a:fld>
            <a:endParaRPr lang="en-US"/>
          </a:p>
        </p:txBody>
      </p:sp>
    </p:spTree>
    <p:extLst>
      <p:ext uri="{BB962C8B-B14F-4D97-AF65-F5344CB8AC3E}">
        <p14:creationId xmlns:p14="http://schemas.microsoft.com/office/powerpoint/2010/main" val="355399067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78E7FC-7135-44F7-8538-3180C5004551}"/>
              </a:ext>
            </a:extLst>
          </p:cNvPr>
          <p:cNvSpPr>
            <a:spLocks noGrp="1"/>
          </p:cNvSpPr>
          <p:nvPr>
            <p:ph type="ctrTitle"/>
          </p:nvPr>
        </p:nvSpPr>
        <p:spPr>
          <a:xfrm>
            <a:off x="1143000" y="1122363"/>
            <a:ext cx="6858000" cy="2387600"/>
          </a:xfrm>
        </p:spPr>
        <p:txBody>
          <a:bodyPr anchor="b"/>
          <a:lstStyle>
            <a:lvl1pPr algn="ctr">
              <a:defRPr sz="4500"/>
            </a:lvl1pPr>
          </a:lstStyle>
          <a:p>
            <a:r>
              <a:rPr lang="en-US"/>
              <a:t>Click to edit Master title style</a:t>
            </a:r>
          </a:p>
        </p:txBody>
      </p:sp>
      <p:sp>
        <p:nvSpPr>
          <p:cNvPr id="3" name="Subtitle 2">
            <a:extLst>
              <a:ext uri="{FF2B5EF4-FFF2-40B4-BE49-F238E27FC236}">
                <a16:creationId xmlns:a16="http://schemas.microsoft.com/office/drawing/2014/main" id="{CBFC6E3F-2E16-4253-90EC-E36F837D2A42}"/>
              </a:ext>
            </a:extLst>
          </p:cNvPr>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p>
        </p:txBody>
      </p:sp>
      <p:sp>
        <p:nvSpPr>
          <p:cNvPr id="4" name="Date Placeholder 3">
            <a:extLst>
              <a:ext uri="{FF2B5EF4-FFF2-40B4-BE49-F238E27FC236}">
                <a16:creationId xmlns:a16="http://schemas.microsoft.com/office/drawing/2014/main" id="{1988F5EF-7279-4CB8-8972-8581984A5AF2}"/>
              </a:ext>
            </a:extLst>
          </p:cNvPr>
          <p:cNvSpPr>
            <a:spLocks noGrp="1"/>
          </p:cNvSpPr>
          <p:nvPr>
            <p:ph type="dt" sz="half" idx="10"/>
          </p:nvPr>
        </p:nvSpPr>
        <p:spPr/>
        <p:txBody>
          <a:bodyPr/>
          <a:lstStyle/>
          <a:p>
            <a:fld id="{711E01BD-9DA4-49FB-B21A-7F620061A918}" type="datetimeFigureOut">
              <a:rPr lang="zh-CN" altLang="en-US" smtClean="0"/>
              <a:t>2020/7/29</a:t>
            </a:fld>
            <a:endParaRPr lang="zh-CN" altLang="en-US"/>
          </a:p>
        </p:txBody>
      </p:sp>
      <p:sp>
        <p:nvSpPr>
          <p:cNvPr id="5" name="Footer Placeholder 4">
            <a:extLst>
              <a:ext uri="{FF2B5EF4-FFF2-40B4-BE49-F238E27FC236}">
                <a16:creationId xmlns:a16="http://schemas.microsoft.com/office/drawing/2014/main" id="{2A0FC4CC-C88E-418E-91FB-279AE45392D8}"/>
              </a:ext>
            </a:extLst>
          </p:cNvPr>
          <p:cNvSpPr>
            <a:spLocks noGrp="1"/>
          </p:cNvSpPr>
          <p:nvPr>
            <p:ph type="ftr" sz="quarter" idx="11"/>
          </p:nvPr>
        </p:nvSpPr>
        <p:spPr/>
        <p:txBody>
          <a:bodyPr/>
          <a:lstStyle/>
          <a:p>
            <a:endParaRPr lang="zh-CN" altLang="en-US"/>
          </a:p>
        </p:txBody>
      </p:sp>
      <p:sp>
        <p:nvSpPr>
          <p:cNvPr id="6" name="Slide Number Placeholder 5">
            <a:extLst>
              <a:ext uri="{FF2B5EF4-FFF2-40B4-BE49-F238E27FC236}">
                <a16:creationId xmlns:a16="http://schemas.microsoft.com/office/drawing/2014/main" id="{328BC1DE-049D-4D09-A709-9438AED0E474}"/>
              </a:ext>
            </a:extLst>
          </p:cNvPr>
          <p:cNvSpPr>
            <a:spLocks noGrp="1"/>
          </p:cNvSpPr>
          <p:nvPr>
            <p:ph type="sldNum" sz="quarter" idx="12"/>
          </p:nvPr>
        </p:nvSpPr>
        <p:spPr/>
        <p:txBody>
          <a:bodyPr/>
          <a:lstStyle/>
          <a:p>
            <a:fld id="{B942B44F-9A05-4471-893B-EDC90192FAC5}" type="slidenum">
              <a:rPr lang="zh-CN" altLang="en-US" smtClean="0"/>
              <a:t>‹#›</a:t>
            </a:fld>
            <a:endParaRPr lang="zh-CN" altLang="en-US"/>
          </a:p>
        </p:txBody>
      </p:sp>
    </p:spTree>
    <p:extLst>
      <p:ext uri="{BB962C8B-B14F-4D97-AF65-F5344CB8AC3E}">
        <p14:creationId xmlns:p14="http://schemas.microsoft.com/office/powerpoint/2010/main" val="66304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16F334-BED5-4E20-89D8-BF9A8C514896}"/>
              </a:ext>
            </a:extLst>
          </p:cNvPr>
          <p:cNvSpPr>
            <a:spLocks noGrp="1"/>
          </p:cNvSpPr>
          <p:nvPr>
            <p:ph type="title"/>
          </p:nvPr>
        </p:nvSpPr>
        <p:spPr/>
        <p:txBody>
          <a:bodyPr/>
          <a:lstStyle>
            <a:lvl1pPr algn="ctr">
              <a:defRPr>
                <a:solidFill>
                  <a:srgbClr val="FF5050"/>
                </a:solidFill>
              </a:defRPr>
            </a:lvl1pPr>
          </a:lstStyle>
          <a:p>
            <a:r>
              <a:rPr lang="en-US" dirty="0"/>
              <a:t>Click to edit Master title style</a:t>
            </a:r>
          </a:p>
        </p:txBody>
      </p:sp>
      <p:sp>
        <p:nvSpPr>
          <p:cNvPr id="3" name="Content Placeholder 2">
            <a:extLst>
              <a:ext uri="{FF2B5EF4-FFF2-40B4-BE49-F238E27FC236}">
                <a16:creationId xmlns:a16="http://schemas.microsoft.com/office/drawing/2014/main" id="{482FF950-9B29-4D7B-8993-449DAE074DBF}"/>
              </a:ext>
            </a:extLst>
          </p:cNvPr>
          <p:cNvSpPr>
            <a:spLocks noGrp="1"/>
          </p:cNvSpPr>
          <p:nvPr>
            <p:ph idx="1"/>
          </p:nvPr>
        </p:nvSpPr>
        <p:spPr/>
        <p:txBody>
          <a:bodyPr/>
          <a:lstStyle>
            <a:lvl1pPr>
              <a:buSzPct val="100000"/>
              <a:defRPr/>
            </a:lvl1pPr>
            <a:lvl2pPr>
              <a:buSzPct val="100000"/>
              <a:defRPr/>
            </a:lvl2pPr>
            <a:lvl3pPr>
              <a:buSzPct val="100000"/>
              <a:defRPr/>
            </a:lvl3pPr>
            <a:lvl4pPr>
              <a:buSzPct val="100000"/>
              <a:defRPr/>
            </a:lvl4pPr>
            <a:lvl5pPr>
              <a:buSzPct val="10000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288B3236-3ECA-4A0F-BE2A-2960CD17D8C8}"/>
              </a:ext>
            </a:extLst>
          </p:cNvPr>
          <p:cNvSpPr>
            <a:spLocks noGrp="1"/>
          </p:cNvSpPr>
          <p:nvPr>
            <p:ph type="dt" sz="half" idx="10"/>
          </p:nvPr>
        </p:nvSpPr>
        <p:spPr/>
        <p:txBody>
          <a:bodyPr/>
          <a:lstStyle/>
          <a:p>
            <a:fld id="{711E01BD-9DA4-49FB-B21A-7F620061A918}" type="datetimeFigureOut">
              <a:rPr lang="zh-CN" altLang="en-US" smtClean="0"/>
              <a:t>2020/7/29</a:t>
            </a:fld>
            <a:endParaRPr lang="zh-CN" altLang="en-US"/>
          </a:p>
        </p:txBody>
      </p:sp>
      <p:sp>
        <p:nvSpPr>
          <p:cNvPr id="5" name="Footer Placeholder 4">
            <a:extLst>
              <a:ext uri="{FF2B5EF4-FFF2-40B4-BE49-F238E27FC236}">
                <a16:creationId xmlns:a16="http://schemas.microsoft.com/office/drawing/2014/main" id="{D0C5B565-1887-4C66-9581-373E340B7141}"/>
              </a:ext>
            </a:extLst>
          </p:cNvPr>
          <p:cNvSpPr>
            <a:spLocks noGrp="1"/>
          </p:cNvSpPr>
          <p:nvPr>
            <p:ph type="ftr" sz="quarter" idx="11"/>
          </p:nvPr>
        </p:nvSpPr>
        <p:spPr/>
        <p:txBody>
          <a:bodyPr/>
          <a:lstStyle/>
          <a:p>
            <a:endParaRPr lang="zh-CN" altLang="en-US"/>
          </a:p>
        </p:txBody>
      </p:sp>
      <p:sp>
        <p:nvSpPr>
          <p:cNvPr id="6" name="Slide Number Placeholder 5">
            <a:extLst>
              <a:ext uri="{FF2B5EF4-FFF2-40B4-BE49-F238E27FC236}">
                <a16:creationId xmlns:a16="http://schemas.microsoft.com/office/drawing/2014/main" id="{1FEA815D-9BCF-40F0-8BF4-A5CDD8AF26F2}"/>
              </a:ext>
            </a:extLst>
          </p:cNvPr>
          <p:cNvSpPr>
            <a:spLocks noGrp="1"/>
          </p:cNvSpPr>
          <p:nvPr>
            <p:ph type="sldNum" sz="quarter" idx="12"/>
          </p:nvPr>
        </p:nvSpPr>
        <p:spPr>
          <a:xfrm>
            <a:off x="5940152" y="6277960"/>
            <a:ext cx="2057400" cy="365125"/>
          </a:xfrm>
        </p:spPr>
        <p:txBody>
          <a:bodyPr/>
          <a:lstStyle/>
          <a:p>
            <a:fld id="{B942B44F-9A05-4471-893B-EDC90192FAC5}" type="slidenum">
              <a:rPr lang="zh-CN" altLang="en-US" smtClean="0"/>
              <a:t>‹#›</a:t>
            </a:fld>
            <a:endParaRPr lang="zh-CN" altLang="en-US"/>
          </a:p>
        </p:txBody>
      </p:sp>
    </p:spTree>
    <p:extLst>
      <p:ext uri="{BB962C8B-B14F-4D97-AF65-F5344CB8AC3E}">
        <p14:creationId xmlns:p14="http://schemas.microsoft.com/office/powerpoint/2010/main" val="5525401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565EE2-81C8-4D97-A964-4B2120DC0012}"/>
              </a:ext>
            </a:extLst>
          </p:cNvPr>
          <p:cNvSpPr>
            <a:spLocks noGrp="1"/>
          </p:cNvSpPr>
          <p:nvPr>
            <p:ph type="title"/>
          </p:nvPr>
        </p:nvSpPr>
        <p:spPr>
          <a:xfrm>
            <a:off x="629841" y="365126"/>
            <a:ext cx="7886700" cy="1325563"/>
          </a:xfrm>
        </p:spPr>
        <p:txBody>
          <a:bodyPr/>
          <a:lstStyle>
            <a:lvl1pPr algn="ctr">
              <a:defRPr>
                <a:solidFill>
                  <a:srgbClr val="FF5050"/>
                </a:solidFill>
              </a:defRPr>
            </a:lvl1pPr>
          </a:lstStyle>
          <a:p>
            <a:r>
              <a:rPr lang="en-US" dirty="0"/>
              <a:t>Click to edit Master title style</a:t>
            </a:r>
          </a:p>
        </p:txBody>
      </p:sp>
      <p:sp>
        <p:nvSpPr>
          <p:cNvPr id="3" name="Text Placeholder 2">
            <a:extLst>
              <a:ext uri="{FF2B5EF4-FFF2-40B4-BE49-F238E27FC236}">
                <a16:creationId xmlns:a16="http://schemas.microsoft.com/office/drawing/2014/main" id="{540AE664-C52E-44FB-A05D-C5D963F17CD8}"/>
              </a:ext>
            </a:extLst>
          </p:cNvPr>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a:extLst>
              <a:ext uri="{FF2B5EF4-FFF2-40B4-BE49-F238E27FC236}">
                <a16:creationId xmlns:a16="http://schemas.microsoft.com/office/drawing/2014/main" id="{19250F03-6E7B-42BA-B2F5-DAC75F858E56}"/>
              </a:ext>
            </a:extLst>
          </p:cNvPr>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1B1DD7FB-5E77-4E01-B06B-D93F68E313E5}"/>
              </a:ext>
            </a:extLst>
          </p:cNvPr>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a:extLst>
              <a:ext uri="{FF2B5EF4-FFF2-40B4-BE49-F238E27FC236}">
                <a16:creationId xmlns:a16="http://schemas.microsoft.com/office/drawing/2014/main" id="{5EBF1F77-4633-4280-96BA-87FBF0BFE301}"/>
              </a:ext>
            </a:extLst>
          </p:cNvPr>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38E16788-AA6E-4A4F-87A0-1935234A350F}"/>
              </a:ext>
            </a:extLst>
          </p:cNvPr>
          <p:cNvSpPr>
            <a:spLocks noGrp="1"/>
          </p:cNvSpPr>
          <p:nvPr>
            <p:ph type="dt" sz="half" idx="10"/>
          </p:nvPr>
        </p:nvSpPr>
        <p:spPr/>
        <p:txBody>
          <a:bodyPr/>
          <a:lstStyle/>
          <a:p>
            <a:fld id="{711E01BD-9DA4-49FB-B21A-7F620061A918}" type="datetimeFigureOut">
              <a:rPr lang="zh-CN" altLang="en-US" smtClean="0"/>
              <a:t>2020/7/29</a:t>
            </a:fld>
            <a:endParaRPr lang="zh-CN" altLang="en-US"/>
          </a:p>
        </p:txBody>
      </p:sp>
      <p:sp>
        <p:nvSpPr>
          <p:cNvPr id="8" name="Footer Placeholder 7">
            <a:extLst>
              <a:ext uri="{FF2B5EF4-FFF2-40B4-BE49-F238E27FC236}">
                <a16:creationId xmlns:a16="http://schemas.microsoft.com/office/drawing/2014/main" id="{9024982B-FA36-4D6D-B91D-57BE991BE060}"/>
              </a:ext>
            </a:extLst>
          </p:cNvPr>
          <p:cNvSpPr>
            <a:spLocks noGrp="1"/>
          </p:cNvSpPr>
          <p:nvPr>
            <p:ph type="ftr" sz="quarter" idx="11"/>
          </p:nvPr>
        </p:nvSpPr>
        <p:spPr/>
        <p:txBody>
          <a:bodyPr/>
          <a:lstStyle/>
          <a:p>
            <a:endParaRPr lang="zh-CN" altLang="en-US"/>
          </a:p>
        </p:txBody>
      </p:sp>
      <p:sp>
        <p:nvSpPr>
          <p:cNvPr id="9" name="Slide Number Placeholder 8">
            <a:extLst>
              <a:ext uri="{FF2B5EF4-FFF2-40B4-BE49-F238E27FC236}">
                <a16:creationId xmlns:a16="http://schemas.microsoft.com/office/drawing/2014/main" id="{86B4F9C3-81C1-4AD8-A984-70D067C2A1A2}"/>
              </a:ext>
            </a:extLst>
          </p:cNvPr>
          <p:cNvSpPr>
            <a:spLocks noGrp="1"/>
          </p:cNvSpPr>
          <p:nvPr>
            <p:ph type="sldNum" sz="quarter" idx="12"/>
          </p:nvPr>
        </p:nvSpPr>
        <p:spPr/>
        <p:txBody>
          <a:bodyPr/>
          <a:lstStyle/>
          <a:p>
            <a:fld id="{B942B44F-9A05-4471-893B-EDC90192FAC5}" type="slidenum">
              <a:rPr lang="zh-CN" altLang="en-US" smtClean="0"/>
              <a:t>‹#›</a:t>
            </a:fld>
            <a:endParaRPr lang="zh-CN" altLang="en-US"/>
          </a:p>
        </p:txBody>
      </p:sp>
    </p:spTree>
    <p:extLst>
      <p:ext uri="{BB962C8B-B14F-4D97-AF65-F5344CB8AC3E}">
        <p14:creationId xmlns:p14="http://schemas.microsoft.com/office/powerpoint/2010/main" val="8670166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9A9B50-1163-4CE0-BC9E-7D3B6A27FA5C}"/>
              </a:ext>
            </a:extLst>
          </p:cNvPr>
          <p:cNvSpPr>
            <a:spLocks noGrp="1"/>
          </p:cNvSpPr>
          <p:nvPr>
            <p:ph type="title"/>
          </p:nvPr>
        </p:nvSpPr>
        <p:spPr/>
        <p:txBody>
          <a:bodyPr>
            <a:normAutofit/>
          </a:bodyPr>
          <a:lstStyle>
            <a:lvl1pPr algn="ctr">
              <a:defRPr lang="en-US" sz="3600" b="1" kern="1200" dirty="0">
                <a:solidFill>
                  <a:srgbClr val="FF5050"/>
                </a:solidFill>
                <a:latin typeface="Bookman Old Style" panose="02050604050505020204" pitchFamily="18" charset="0"/>
                <a:ea typeface="+mj-ea"/>
                <a:cs typeface="+mj-cs"/>
              </a:defRPr>
            </a:lvl1pPr>
          </a:lstStyle>
          <a:p>
            <a:r>
              <a:rPr lang="en-US" dirty="0"/>
              <a:t>Click to edit Master title style</a:t>
            </a:r>
          </a:p>
        </p:txBody>
      </p:sp>
      <p:sp>
        <p:nvSpPr>
          <p:cNvPr id="3" name="Date Placeholder 2">
            <a:extLst>
              <a:ext uri="{FF2B5EF4-FFF2-40B4-BE49-F238E27FC236}">
                <a16:creationId xmlns:a16="http://schemas.microsoft.com/office/drawing/2014/main" id="{535FF550-7121-4C90-80FA-23E45628BBD6}"/>
              </a:ext>
            </a:extLst>
          </p:cNvPr>
          <p:cNvSpPr>
            <a:spLocks noGrp="1"/>
          </p:cNvSpPr>
          <p:nvPr>
            <p:ph type="dt" sz="half" idx="10"/>
          </p:nvPr>
        </p:nvSpPr>
        <p:spPr/>
        <p:txBody>
          <a:bodyPr/>
          <a:lstStyle/>
          <a:p>
            <a:fld id="{711E01BD-9DA4-49FB-B21A-7F620061A918}" type="datetimeFigureOut">
              <a:rPr lang="zh-CN" altLang="en-US" smtClean="0"/>
              <a:t>2020/7/29</a:t>
            </a:fld>
            <a:endParaRPr lang="zh-CN" altLang="en-US"/>
          </a:p>
        </p:txBody>
      </p:sp>
      <p:sp>
        <p:nvSpPr>
          <p:cNvPr id="4" name="Footer Placeholder 3">
            <a:extLst>
              <a:ext uri="{FF2B5EF4-FFF2-40B4-BE49-F238E27FC236}">
                <a16:creationId xmlns:a16="http://schemas.microsoft.com/office/drawing/2014/main" id="{346AA0F0-6639-4D2F-A847-25CA6B71C319}"/>
              </a:ext>
            </a:extLst>
          </p:cNvPr>
          <p:cNvSpPr>
            <a:spLocks noGrp="1"/>
          </p:cNvSpPr>
          <p:nvPr>
            <p:ph type="ftr" sz="quarter" idx="11"/>
          </p:nvPr>
        </p:nvSpPr>
        <p:spPr/>
        <p:txBody>
          <a:bodyPr/>
          <a:lstStyle/>
          <a:p>
            <a:endParaRPr lang="zh-CN" altLang="en-US"/>
          </a:p>
        </p:txBody>
      </p:sp>
      <p:sp>
        <p:nvSpPr>
          <p:cNvPr id="5" name="Slide Number Placeholder 4">
            <a:extLst>
              <a:ext uri="{FF2B5EF4-FFF2-40B4-BE49-F238E27FC236}">
                <a16:creationId xmlns:a16="http://schemas.microsoft.com/office/drawing/2014/main" id="{030B67DC-0756-4756-8528-FB7CA75C5B7B}"/>
              </a:ext>
            </a:extLst>
          </p:cNvPr>
          <p:cNvSpPr>
            <a:spLocks noGrp="1"/>
          </p:cNvSpPr>
          <p:nvPr>
            <p:ph type="sldNum" sz="quarter" idx="12"/>
          </p:nvPr>
        </p:nvSpPr>
        <p:spPr/>
        <p:txBody>
          <a:bodyPr/>
          <a:lstStyle/>
          <a:p>
            <a:fld id="{B942B44F-9A05-4471-893B-EDC90192FAC5}" type="slidenum">
              <a:rPr lang="zh-CN" altLang="en-US" smtClean="0"/>
              <a:t>‹#›</a:t>
            </a:fld>
            <a:endParaRPr lang="zh-CN" altLang="en-US"/>
          </a:p>
        </p:txBody>
      </p:sp>
    </p:spTree>
    <p:extLst>
      <p:ext uri="{BB962C8B-B14F-4D97-AF65-F5344CB8AC3E}">
        <p14:creationId xmlns:p14="http://schemas.microsoft.com/office/powerpoint/2010/main" val="54598808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C488CAE-F91E-41BB-9955-99D67383295D}"/>
              </a:ext>
            </a:extLst>
          </p:cNvPr>
          <p:cNvSpPr>
            <a:spLocks noGrp="1"/>
          </p:cNvSpPr>
          <p:nvPr>
            <p:ph type="dt" sz="half" idx="10"/>
          </p:nvPr>
        </p:nvSpPr>
        <p:spPr/>
        <p:txBody>
          <a:bodyPr/>
          <a:lstStyle/>
          <a:p>
            <a:fld id="{711E01BD-9DA4-49FB-B21A-7F620061A918}" type="datetimeFigureOut">
              <a:rPr lang="zh-CN" altLang="en-US" smtClean="0"/>
              <a:t>2020/7/29</a:t>
            </a:fld>
            <a:endParaRPr lang="zh-CN" altLang="en-US"/>
          </a:p>
        </p:txBody>
      </p:sp>
      <p:sp>
        <p:nvSpPr>
          <p:cNvPr id="3" name="Footer Placeholder 2">
            <a:extLst>
              <a:ext uri="{FF2B5EF4-FFF2-40B4-BE49-F238E27FC236}">
                <a16:creationId xmlns:a16="http://schemas.microsoft.com/office/drawing/2014/main" id="{CF7502CC-ED04-4100-BE80-031ED1CBCAAE}"/>
              </a:ext>
            </a:extLst>
          </p:cNvPr>
          <p:cNvSpPr>
            <a:spLocks noGrp="1"/>
          </p:cNvSpPr>
          <p:nvPr>
            <p:ph type="ftr" sz="quarter" idx="11"/>
          </p:nvPr>
        </p:nvSpPr>
        <p:spPr/>
        <p:txBody>
          <a:bodyPr/>
          <a:lstStyle/>
          <a:p>
            <a:endParaRPr lang="zh-CN" altLang="en-US"/>
          </a:p>
        </p:txBody>
      </p:sp>
      <p:sp>
        <p:nvSpPr>
          <p:cNvPr id="4" name="Slide Number Placeholder 3">
            <a:extLst>
              <a:ext uri="{FF2B5EF4-FFF2-40B4-BE49-F238E27FC236}">
                <a16:creationId xmlns:a16="http://schemas.microsoft.com/office/drawing/2014/main" id="{7EE12D74-BBF2-4B92-A778-5A6F7FE81CEF}"/>
              </a:ext>
            </a:extLst>
          </p:cNvPr>
          <p:cNvSpPr>
            <a:spLocks noGrp="1"/>
          </p:cNvSpPr>
          <p:nvPr>
            <p:ph type="sldNum" sz="quarter" idx="12"/>
          </p:nvPr>
        </p:nvSpPr>
        <p:spPr/>
        <p:txBody>
          <a:bodyPr/>
          <a:lstStyle/>
          <a:p>
            <a:fld id="{B942B44F-9A05-4471-893B-EDC90192FAC5}" type="slidenum">
              <a:rPr lang="zh-CN" altLang="en-US" smtClean="0"/>
              <a:t>‹#›</a:t>
            </a:fld>
            <a:endParaRPr lang="zh-CN" altLang="en-US"/>
          </a:p>
        </p:txBody>
      </p:sp>
    </p:spTree>
    <p:extLst>
      <p:ext uri="{BB962C8B-B14F-4D97-AF65-F5344CB8AC3E}">
        <p14:creationId xmlns:p14="http://schemas.microsoft.com/office/powerpoint/2010/main" val="3863376226"/>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97000">
              <a:schemeClr val="bg1"/>
            </a:gs>
            <a:gs pos="95000">
              <a:schemeClr val="bg1"/>
            </a:gs>
            <a:gs pos="100000">
              <a:srgbClr val="2B11EF"/>
            </a:gs>
            <a:gs pos="100000">
              <a:srgbClr val="2B11EF"/>
            </a:gs>
            <a:gs pos="99000">
              <a:srgbClr val="2B11EF"/>
            </a:gs>
            <a:gs pos="98000">
              <a:srgbClr val="2B11EF"/>
            </a:gs>
          </a:gsLst>
          <a:path path="shape">
            <a:fillToRect l="50000" t="50000" r="50000" b="50000"/>
          </a:path>
          <a:tileRect/>
        </a:gra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6654464-0F5A-401B-AE0B-1350685DB725}"/>
              </a:ext>
            </a:extLst>
          </p:cNvPr>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a:extLst>
              <a:ext uri="{FF2B5EF4-FFF2-40B4-BE49-F238E27FC236}">
                <a16:creationId xmlns:a16="http://schemas.microsoft.com/office/drawing/2014/main" id="{4C504315-AED9-4368-ACE2-0F5775E25BD5}"/>
              </a:ext>
            </a:extLst>
          </p:cNvPr>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BAF3858B-8BF8-45E3-A5C6-46A75BE685A1}"/>
              </a:ext>
            </a:extLst>
          </p:cNvPr>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711E01BD-9DA4-49FB-B21A-7F620061A918}" type="datetimeFigureOut">
              <a:rPr lang="zh-CN" altLang="en-US" smtClean="0"/>
              <a:t>2020/7/29</a:t>
            </a:fld>
            <a:endParaRPr lang="zh-CN" altLang="en-US"/>
          </a:p>
        </p:txBody>
      </p:sp>
      <p:sp>
        <p:nvSpPr>
          <p:cNvPr id="5" name="Footer Placeholder 4">
            <a:extLst>
              <a:ext uri="{FF2B5EF4-FFF2-40B4-BE49-F238E27FC236}">
                <a16:creationId xmlns:a16="http://schemas.microsoft.com/office/drawing/2014/main" id="{CFCE31A4-48BC-4E77-881C-5F54D925A0C4}"/>
              </a:ext>
            </a:extLst>
          </p:cNvPr>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zh-CN" altLang="en-US"/>
          </a:p>
        </p:txBody>
      </p:sp>
      <p:sp>
        <p:nvSpPr>
          <p:cNvPr id="6" name="Slide Number Placeholder 5">
            <a:extLst>
              <a:ext uri="{FF2B5EF4-FFF2-40B4-BE49-F238E27FC236}">
                <a16:creationId xmlns:a16="http://schemas.microsoft.com/office/drawing/2014/main" id="{CCA1A40C-1933-4989-B61E-814086CA9627}"/>
              </a:ext>
            </a:extLst>
          </p:cNvPr>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942B44F-9A05-4471-893B-EDC90192FAC5}" type="slidenum">
              <a:rPr lang="zh-CN" altLang="en-US" smtClean="0"/>
              <a:t>‹#›</a:t>
            </a:fld>
            <a:endParaRPr lang="zh-CN" altLang="en-US"/>
          </a:p>
        </p:txBody>
      </p:sp>
      <p:sp>
        <p:nvSpPr>
          <p:cNvPr id="8" name="TextBox 7">
            <a:extLst>
              <a:ext uri="{FF2B5EF4-FFF2-40B4-BE49-F238E27FC236}">
                <a16:creationId xmlns:a16="http://schemas.microsoft.com/office/drawing/2014/main" id="{9EED4E11-A8BF-4DD1-89DB-AB0576ED941E}"/>
              </a:ext>
            </a:extLst>
          </p:cNvPr>
          <p:cNvSpPr txBox="1"/>
          <p:nvPr userDrawn="1"/>
        </p:nvSpPr>
        <p:spPr>
          <a:xfrm>
            <a:off x="8604447" y="6400414"/>
            <a:ext cx="463481" cy="369332"/>
          </a:xfrm>
          <a:prstGeom prst="rect">
            <a:avLst/>
          </a:prstGeom>
          <a:noFill/>
        </p:spPr>
        <p:txBody>
          <a:bodyPr wrap="square" rtlCol="0">
            <a:spAutoFit/>
          </a:bodyPr>
          <a:lstStyle/>
          <a:p>
            <a:fld id="{C60FDEA8-B4E2-4158-AB7E-EB78FF2E925F}" type="slidenum">
              <a:rPr lang="en-US" smtClean="0"/>
              <a:t>‹#›</a:t>
            </a:fld>
            <a:endParaRPr lang="en-US" dirty="0"/>
          </a:p>
        </p:txBody>
      </p:sp>
    </p:spTree>
    <p:extLst>
      <p:ext uri="{BB962C8B-B14F-4D97-AF65-F5344CB8AC3E}">
        <p14:creationId xmlns:p14="http://schemas.microsoft.com/office/powerpoint/2010/main" val="279135245"/>
      </p:ext>
    </p:extLst>
  </p:cSld>
  <p:clrMap bg1="lt1" tx1="dk1" bg2="lt2" tx2="dk2" accent1="accent1" accent2="accent2" accent3="accent3" accent4="accent4" accent5="accent5" accent6="accent6" hlink="hlink" folHlink="folHlink"/>
  <p:sldLayoutIdLst>
    <p:sldLayoutId id="2147483663" r:id="rId1"/>
    <p:sldLayoutId id="2147483664" r:id="rId2"/>
    <p:sldLayoutId id="2147483667" r:id="rId3"/>
    <p:sldLayoutId id="2147483668" r:id="rId4"/>
    <p:sldLayoutId id="2147483669" r:id="rId5"/>
  </p:sldLayoutIdLst>
  <p:txStyles>
    <p:titleStyle>
      <a:lvl1pPr algn="ctr" defTabSz="685800" rtl="0" eaLnBrk="1" latinLnBrk="0" hangingPunct="1">
        <a:lnSpc>
          <a:spcPct val="90000"/>
        </a:lnSpc>
        <a:spcBef>
          <a:spcPct val="0"/>
        </a:spcBef>
        <a:buNone/>
        <a:defRPr sz="3600" b="1" kern="1200">
          <a:solidFill>
            <a:schemeClr val="tx1"/>
          </a:solidFill>
          <a:latin typeface="Bookman Old Style" panose="02050604050505020204" pitchFamily="18" charset="0"/>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400" kern="1200">
          <a:solidFill>
            <a:schemeClr val="tx1"/>
          </a:solidFill>
          <a:latin typeface="Bookman Old Style" panose="02050604050505020204" pitchFamily="18" charset="0"/>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2400" kern="1200">
          <a:solidFill>
            <a:schemeClr val="tx1"/>
          </a:solidFill>
          <a:latin typeface="Bookman Old Style" panose="02050604050505020204" pitchFamily="18" charset="0"/>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2400" kern="1200">
          <a:solidFill>
            <a:schemeClr val="tx1"/>
          </a:solidFill>
          <a:latin typeface="Bookman Old Style" panose="02050604050505020204" pitchFamily="18" charset="0"/>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2400" kern="1200">
          <a:solidFill>
            <a:schemeClr val="tx1"/>
          </a:solidFill>
          <a:latin typeface="Bookman Old Style" panose="02050604050505020204" pitchFamily="18" charset="0"/>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2400" kern="1200">
          <a:solidFill>
            <a:schemeClr val="tx1"/>
          </a:solidFill>
          <a:latin typeface="Bookman Old Style" panose="02050604050505020204" pitchFamily="18" charset="0"/>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tif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a:xfrm>
            <a:off x="179512" y="332656"/>
            <a:ext cx="8784976" cy="1656184"/>
          </a:xfrm>
        </p:spPr>
        <p:txBody>
          <a:bodyPr>
            <a:normAutofit fontScale="90000"/>
          </a:bodyPr>
          <a:lstStyle/>
          <a:p>
            <a:r>
              <a:rPr lang="en-US" altLang="en-US" sz="3100" dirty="0">
                <a:ea typeface="ＭＳ Ｐゴシック" pitchFamily="1" charset="-128"/>
              </a:rPr>
              <a:t>Econ 275 – Environmental Economics</a:t>
            </a:r>
            <a:br>
              <a:rPr lang="en-US" altLang="en-US" sz="3100" dirty="0">
                <a:ea typeface="ＭＳ Ｐゴシック" pitchFamily="1" charset="-128"/>
              </a:rPr>
            </a:br>
            <a:br>
              <a:rPr lang="en-US" altLang="en-US" sz="3100" dirty="0">
                <a:ea typeface="ＭＳ Ｐゴシック" pitchFamily="1" charset="-128"/>
              </a:rPr>
            </a:br>
            <a:r>
              <a:rPr lang="en-US" altLang="en-US" sz="3100" dirty="0">
                <a:solidFill>
                  <a:srgbClr val="FF5050"/>
                </a:solidFill>
                <a:cs typeface="Calibri" panose="020F0502020204030204" pitchFamily="34" charset="0"/>
              </a:rPr>
              <a:t>Chapter 16 Lecture - </a:t>
            </a:r>
            <a:r>
              <a:rPr lang="en-US" altLang="en-US" sz="3200" dirty="0">
                <a:solidFill>
                  <a:srgbClr val="FF5050"/>
                </a:solidFill>
              </a:rPr>
              <a:t>Mobile-Source Air Pollution</a:t>
            </a:r>
            <a:endParaRPr lang="zh-CN" altLang="en-US" sz="3100" dirty="0">
              <a:solidFill>
                <a:srgbClr val="FF5050"/>
              </a:solidFill>
              <a:cs typeface="Calibri" panose="020F0502020204030204" pitchFamily="34" charset="0"/>
            </a:endParaRPr>
          </a:p>
        </p:txBody>
      </p:sp>
      <p:pic>
        <p:nvPicPr>
          <p:cNvPr id="3" name="Picture 2">
            <a:extLst>
              <a:ext uri="{FF2B5EF4-FFF2-40B4-BE49-F238E27FC236}">
                <a16:creationId xmlns:a16="http://schemas.microsoft.com/office/drawing/2014/main" id="{E81F4879-FC75-4C71-AACC-6CA6988C1451}"/>
              </a:ext>
            </a:extLst>
          </p:cNvPr>
          <p:cNvPicPr>
            <a:picLocks noChangeAspect="1"/>
          </p:cNvPicPr>
          <p:nvPr/>
        </p:nvPicPr>
        <p:blipFill>
          <a:blip r:embed="rId2"/>
          <a:stretch>
            <a:fillRect/>
          </a:stretch>
        </p:blipFill>
        <p:spPr>
          <a:xfrm>
            <a:off x="179512" y="2204864"/>
            <a:ext cx="8640960" cy="4500364"/>
          </a:xfrm>
          <a:prstGeom prst="rect">
            <a:avLst/>
          </a:prstGeom>
        </p:spPr>
      </p:pic>
    </p:spTree>
    <p:extLst>
      <p:ext uri="{BB962C8B-B14F-4D97-AF65-F5344CB8AC3E}">
        <p14:creationId xmlns:p14="http://schemas.microsoft.com/office/powerpoint/2010/main" val="396316139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A367D351-A0B6-47E5-B0DC-6ED6D7A966C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39552" y="411218"/>
            <a:ext cx="8136904" cy="6035563"/>
          </a:xfrm>
          <a:prstGeom prst="rect">
            <a:avLst/>
          </a:prstGeom>
        </p:spPr>
      </p:pic>
      <p:sp>
        <p:nvSpPr>
          <p:cNvPr id="5" name="TextBox 4">
            <a:extLst>
              <a:ext uri="{FF2B5EF4-FFF2-40B4-BE49-F238E27FC236}">
                <a16:creationId xmlns:a16="http://schemas.microsoft.com/office/drawing/2014/main" id="{547BB02F-E09D-46BA-93CE-8AC3B0E8B48A}"/>
              </a:ext>
            </a:extLst>
          </p:cNvPr>
          <p:cNvSpPr txBox="1"/>
          <p:nvPr/>
        </p:nvSpPr>
        <p:spPr>
          <a:xfrm>
            <a:off x="2987824" y="260648"/>
            <a:ext cx="3528392" cy="923330"/>
          </a:xfrm>
          <a:prstGeom prst="rect">
            <a:avLst/>
          </a:prstGeom>
          <a:solidFill>
            <a:schemeClr val="bg1"/>
          </a:solidFill>
        </p:spPr>
        <p:txBody>
          <a:bodyPr wrap="square" rtlCol="0">
            <a:spAutoFit/>
          </a:bodyPr>
          <a:lstStyle/>
          <a:p>
            <a:pPr algn="ctr"/>
            <a:r>
              <a:rPr lang="en-US" sz="3600" b="1" dirty="0">
                <a:solidFill>
                  <a:srgbClr val="FF5050"/>
                </a:solidFill>
                <a:latin typeface="Bookman Old Style" panose="02050604050505020204" pitchFamily="18" charset="0"/>
              </a:rPr>
              <a:t>Gasoline Tax</a:t>
            </a:r>
          </a:p>
          <a:p>
            <a:pPr algn="ctr"/>
            <a:endParaRPr lang="en-US" dirty="0"/>
          </a:p>
        </p:txBody>
      </p:sp>
    </p:spTree>
    <p:extLst>
      <p:ext uri="{BB962C8B-B14F-4D97-AF65-F5344CB8AC3E}">
        <p14:creationId xmlns:p14="http://schemas.microsoft.com/office/powerpoint/2010/main" val="423121403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628650" y="188641"/>
            <a:ext cx="7886700" cy="648072"/>
          </a:xfrm>
        </p:spPr>
        <p:txBody>
          <a:bodyPr>
            <a:normAutofit fontScale="90000"/>
          </a:bodyPr>
          <a:lstStyle/>
          <a:p>
            <a:r>
              <a:rPr lang="en-US" altLang="en-US" sz="3200" dirty="0"/>
              <a:t>2016 Fuel Taxes in Selected Countries</a:t>
            </a:r>
            <a:endParaRPr lang="zh-CN" altLang="en-US" sz="3200" dirty="0"/>
          </a:p>
        </p:txBody>
      </p:sp>
      <p:pic>
        <p:nvPicPr>
          <p:cNvPr id="2050" name="Picture 2" descr="K:\Manuscript for reviewer\Manuscript\Figures\Figure 16.2.jpg"/>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79512" y="859578"/>
            <a:ext cx="8784976" cy="572954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183267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17848" y="1052736"/>
            <a:ext cx="8568952" cy="4351338"/>
          </a:xfrm>
        </p:spPr>
        <p:txBody>
          <a:bodyPr/>
          <a:lstStyle/>
          <a:p>
            <a:pPr marL="342900" lvl="1" indent="0" algn="just">
              <a:lnSpc>
                <a:spcPct val="100000"/>
              </a:lnSpc>
              <a:spcBef>
                <a:spcPts val="0"/>
              </a:spcBef>
              <a:buNone/>
            </a:pPr>
            <a:r>
              <a:rPr lang="en-US" altLang="en-US" b="1" dirty="0"/>
              <a:t>Congestion Pricing</a:t>
            </a:r>
          </a:p>
          <a:p>
            <a:pPr lvl="2" algn="just">
              <a:lnSpc>
                <a:spcPct val="100000"/>
              </a:lnSpc>
              <a:spcBef>
                <a:spcPts val="0"/>
              </a:spcBef>
            </a:pPr>
            <a:r>
              <a:rPr lang="en-US" altLang="en-US" b="1" dirty="0"/>
              <a:t>Congestion pricing would involve charging fees or higher prices to use more congested highways and roads. In Singapore, for example, electronic peak-hour pricing is used.</a:t>
            </a:r>
          </a:p>
          <a:p>
            <a:endParaRPr lang="zh-CN" altLang="en-US" dirty="0"/>
          </a:p>
          <a:p>
            <a:endParaRPr lang="zh-CN" altLang="en-US" dirty="0"/>
          </a:p>
        </p:txBody>
      </p:sp>
      <p:sp>
        <p:nvSpPr>
          <p:cNvPr id="4" name="标题 1">
            <a:extLst>
              <a:ext uri="{FF2B5EF4-FFF2-40B4-BE49-F238E27FC236}">
                <a16:creationId xmlns:a16="http://schemas.microsoft.com/office/drawing/2014/main" id="{DE62449C-AC64-4BE2-A1D4-543D0CF2DC16}"/>
              </a:ext>
            </a:extLst>
          </p:cNvPr>
          <p:cNvSpPr>
            <a:spLocks noGrp="1"/>
          </p:cNvSpPr>
          <p:nvPr>
            <p:ph type="title"/>
          </p:nvPr>
        </p:nvSpPr>
        <p:spPr>
          <a:xfrm>
            <a:off x="457200" y="341784"/>
            <a:ext cx="8229600" cy="566936"/>
          </a:xfrm>
        </p:spPr>
        <p:txBody>
          <a:bodyPr>
            <a:normAutofit/>
          </a:bodyPr>
          <a:lstStyle/>
          <a:p>
            <a:r>
              <a:rPr lang="en-US" altLang="en-US" sz="3200" dirty="0"/>
              <a:t>Policy toward Mobile Sources</a:t>
            </a:r>
            <a:endParaRPr lang="zh-CN" altLang="en-US" sz="3200" dirty="0"/>
          </a:p>
        </p:txBody>
      </p:sp>
      <p:pic>
        <p:nvPicPr>
          <p:cNvPr id="2" name="Picture 1">
            <a:extLst>
              <a:ext uri="{FF2B5EF4-FFF2-40B4-BE49-F238E27FC236}">
                <a16:creationId xmlns:a16="http://schemas.microsoft.com/office/drawing/2014/main" id="{A1DF7458-9CAB-4152-AD1D-50C32D27547B}"/>
              </a:ext>
            </a:extLst>
          </p:cNvPr>
          <p:cNvPicPr>
            <a:picLocks noChangeAspect="1"/>
          </p:cNvPicPr>
          <p:nvPr/>
        </p:nvPicPr>
        <p:blipFill>
          <a:blip r:embed="rId2"/>
          <a:stretch>
            <a:fillRect/>
          </a:stretch>
        </p:blipFill>
        <p:spPr>
          <a:xfrm>
            <a:off x="1115617" y="2924944"/>
            <a:ext cx="7344816" cy="3724275"/>
          </a:xfrm>
          <a:prstGeom prst="rect">
            <a:avLst/>
          </a:prstGeom>
        </p:spPr>
      </p:pic>
    </p:spTree>
    <p:extLst>
      <p:ext uri="{BB962C8B-B14F-4D97-AF65-F5344CB8AC3E}">
        <p14:creationId xmlns:p14="http://schemas.microsoft.com/office/powerpoint/2010/main" val="156424827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395536" y="404664"/>
            <a:ext cx="8568952" cy="6048672"/>
          </a:xfrm>
          <a:solidFill>
            <a:srgbClr val="E5FAFF"/>
          </a:solidFill>
          <a:ln w="38100">
            <a:solidFill>
              <a:srgbClr val="00B0F0"/>
            </a:solidFill>
          </a:ln>
        </p:spPr>
        <p:txBody>
          <a:bodyPr>
            <a:noAutofit/>
          </a:bodyPr>
          <a:lstStyle/>
          <a:p>
            <a:pPr marL="0" indent="0" algn="just" eaLnBrk="0" hangingPunct="0">
              <a:spcAft>
                <a:spcPts val="600"/>
              </a:spcAft>
              <a:buNone/>
            </a:pPr>
            <a:r>
              <a:rPr lang="en-US" sz="1200" b="1" dirty="0"/>
              <a:t>Zonal Mobile-Source Pollution-Control Strategies: Singapore</a:t>
            </a:r>
            <a:endParaRPr lang="en-GB" sz="1200" b="1" dirty="0"/>
          </a:p>
          <a:p>
            <a:pPr marL="0" indent="0" algn="just" eaLnBrk="0" hangingPunct="0">
              <a:buNone/>
            </a:pPr>
            <a:r>
              <a:rPr lang="en-US" sz="1200" b="1" dirty="0"/>
              <a:t>Singapore has one of the most comprehensive strategies to control vehicle pollution in the world. In addition to imposing very high vehicle-registration fees, this approach also includes the following:</a:t>
            </a:r>
            <a:endParaRPr lang="en-GB" sz="1200" b="1" dirty="0"/>
          </a:p>
          <a:p>
            <a:pPr algn="just" eaLnBrk="0" hangingPunct="0"/>
            <a:r>
              <a:rPr lang="en-US" sz="1200" b="1" dirty="0"/>
              <a:t>Central Business District parking fees that are higher during normal business hours than during the evenings and on weekends.</a:t>
            </a:r>
            <a:endParaRPr lang="en-GB" sz="1200" b="1" dirty="0"/>
          </a:p>
          <a:p>
            <a:pPr algn="just" eaLnBrk="0" hangingPunct="0"/>
            <a:r>
              <a:rPr lang="en-US" sz="1200" b="1" dirty="0"/>
              <a:t>An area-licensing scheme that requires the display of an area-specific purchased vehicle license in order to gain entry to restricted downtown zones during restricted hours. These licenses are expensive and penalties for not displaying them when required are very steep.</a:t>
            </a:r>
            <a:endParaRPr lang="en-GB" sz="1200" b="1" dirty="0"/>
          </a:p>
          <a:p>
            <a:pPr algn="just" eaLnBrk="0" hangingPunct="0"/>
            <a:r>
              <a:rPr lang="en-US" sz="1200" b="1" dirty="0"/>
              <a:t>Electronic peak-hour pricing on roadways. These charges, which are deducted automatically using a “smart card” technology, vary by roadway and by time of day. Conditions are reviewed and charges are adjusted every 3 months.</a:t>
            </a:r>
            <a:endParaRPr lang="en-GB" sz="1200" b="1" dirty="0"/>
          </a:p>
          <a:p>
            <a:pPr algn="just" eaLnBrk="0" hangingPunct="0"/>
            <a:r>
              <a:rPr lang="en-US" sz="1200" b="1" dirty="0"/>
              <a:t>An option for people to purchase an “off-peak” car. Identified by a distinctive red license plate that is welded to the vehicle, these vehicles can only be used during off-peak periods. Owners of these vehicles pay much lower registration fees and road taxes.</a:t>
            </a:r>
            <a:endParaRPr lang="en-GB" sz="1200" b="1" dirty="0"/>
          </a:p>
          <a:p>
            <a:pPr algn="just" eaLnBrk="0" hangingPunct="0"/>
            <a:r>
              <a:rPr lang="en-US" sz="1200" b="1" dirty="0"/>
              <a:t>Limiting the number of new vehicles that can be registered each year. In order to ensure that they can register a new car, potential buyers must first secure one of the fixed number of licenses by submitting a winning financial bid.</a:t>
            </a:r>
            <a:endParaRPr lang="en-GB" sz="1200" b="1" dirty="0"/>
          </a:p>
          <a:p>
            <a:pPr algn="just" eaLnBrk="0" hangingPunct="0">
              <a:spcAft>
                <a:spcPts val="600"/>
              </a:spcAft>
            </a:pPr>
            <a:r>
              <a:rPr lang="en-US" sz="1200" b="1" dirty="0"/>
              <a:t>An excellent mass-transit system that provides a viable alternative to automobile travel.</a:t>
            </a:r>
            <a:endParaRPr lang="en-GB" sz="1200" b="1" dirty="0"/>
          </a:p>
          <a:p>
            <a:pPr marL="0" indent="0" algn="just" eaLnBrk="0" hangingPunct="0">
              <a:buNone/>
            </a:pPr>
            <a:r>
              <a:rPr lang="en-US" sz="1200" b="1" dirty="0"/>
              <a:t>Has the program been effective? Apparently, it has been quite effective in two rather different ways. First, it has provided a significant amount of revenue for the government, which the government can use to reduce more burdensome taxes. (The revenues go into the General Treasury; they are not earmarked for the transport sector.) Second, it has caused a large reduction in traffic-related pollution in the affected areas. The overall levels of carbon monoxide, lead, sulfur dioxide, and nitrogen dioxide are now all within the human-health guidelines established by both the World Health Organization and the US Environmental Protection Agency.</a:t>
            </a:r>
            <a:endParaRPr lang="en-GB" sz="1200" b="1" dirty="0"/>
          </a:p>
          <a:p>
            <a:pPr marL="0" indent="0" algn="just" eaLnBrk="0" hangingPunct="0">
              <a:buNone/>
            </a:pPr>
            <a:r>
              <a:rPr lang="en-US" sz="1200" b="1" dirty="0"/>
              <a:t> </a:t>
            </a:r>
            <a:endParaRPr lang="en-GB" sz="1200" b="1" dirty="0"/>
          </a:p>
          <a:p>
            <a:pPr marL="0" indent="0" algn="just" eaLnBrk="0" hangingPunct="0">
              <a:buNone/>
            </a:pPr>
            <a:r>
              <a:rPr lang="en-US" sz="1200" b="1" i="1" dirty="0"/>
              <a:t>Source: Chia, N. C., &amp; </a:t>
            </a:r>
            <a:r>
              <a:rPr lang="en-US" sz="1200" b="1" i="1" dirty="0" err="1"/>
              <a:t>Phang</a:t>
            </a:r>
            <a:r>
              <a:rPr lang="en-US" sz="1200" b="1" i="1" dirty="0"/>
              <a:t>, S.-Y. (2001). Motor vehicle taxes as an environmental management instrument: The case of Singapore. Environmental Economics and Policy Studies, 4(2), 67–93.</a:t>
            </a:r>
            <a:endParaRPr lang="en-GB" sz="1200" b="1" i="1" dirty="0"/>
          </a:p>
        </p:txBody>
      </p:sp>
    </p:spTree>
    <p:extLst>
      <p:ext uri="{BB962C8B-B14F-4D97-AF65-F5344CB8AC3E}">
        <p14:creationId xmlns:p14="http://schemas.microsoft.com/office/powerpoint/2010/main" val="373115830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395536" y="1124744"/>
            <a:ext cx="8424936" cy="5472608"/>
          </a:xfrm>
        </p:spPr>
        <p:txBody>
          <a:bodyPr>
            <a:normAutofit fontScale="92500" lnSpcReduction="20000"/>
          </a:bodyPr>
          <a:lstStyle/>
          <a:p>
            <a:pPr algn="just">
              <a:lnSpc>
                <a:spcPct val="110000"/>
              </a:lnSpc>
            </a:pPr>
            <a:r>
              <a:rPr lang="en-US" altLang="en-US" sz="2600" b="1" dirty="0"/>
              <a:t>Private Toll Roads</a:t>
            </a:r>
          </a:p>
          <a:p>
            <a:pPr lvl="1" algn="just">
              <a:lnSpc>
                <a:spcPct val="110000"/>
              </a:lnSpc>
            </a:pPr>
            <a:r>
              <a:rPr lang="en-US" altLang="en-US" sz="2600" b="1" dirty="0"/>
              <a:t>Another new policy is to allow construction of new private toll roads where tolls are set high enough to recover all the costs.</a:t>
            </a:r>
          </a:p>
          <a:p>
            <a:pPr algn="just">
              <a:lnSpc>
                <a:spcPct val="110000"/>
              </a:lnSpc>
            </a:pPr>
            <a:r>
              <a:rPr lang="en-US" altLang="en-US" sz="2600" b="1" dirty="0"/>
              <a:t>Parking Cash-Outs</a:t>
            </a:r>
          </a:p>
          <a:p>
            <a:pPr lvl="1" algn="just">
              <a:lnSpc>
                <a:spcPct val="110000"/>
              </a:lnSpc>
            </a:pPr>
            <a:r>
              <a:rPr lang="en-US" altLang="en-US" sz="2600" b="1" dirty="0"/>
              <a:t>Removal of parking subsidies, bus-only lanes, and carpool lanes are other options for reducing congestion externalities. </a:t>
            </a:r>
          </a:p>
          <a:p>
            <a:pPr algn="just">
              <a:lnSpc>
                <a:spcPct val="110000"/>
              </a:lnSpc>
            </a:pPr>
            <a:r>
              <a:rPr lang="en-US" altLang="en-US" sz="2600" b="1" dirty="0"/>
              <a:t>Bike Sharing Programs</a:t>
            </a:r>
          </a:p>
          <a:p>
            <a:pPr lvl="1" algn="just">
              <a:lnSpc>
                <a:spcPct val="110000"/>
              </a:lnSpc>
            </a:pPr>
            <a:r>
              <a:rPr lang="en-US" altLang="zh-CN" sz="2600" b="1" dirty="0"/>
              <a:t>Urban bike sharing programs have emerged in cities and are growing in popularity.</a:t>
            </a:r>
          </a:p>
          <a:p>
            <a:pPr lvl="1" algn="just">
              <a:lnSpc>
                <a:spcPct val="110000"/>
              </a:lnSpc>
            </a:pPr>
            <a:r>
              <a:rPr lang="en-US" altLang="zh-CN" sz="2600" b="1" dirty="0"/>
              <a:t>Common pricing for these bike share programs involves a membership fee plus pricing based on the rental time used.</a:t>
            </a:r>
            <a:endParaRPr lang="zh-CN" altLang="en-US" sz="2600" b="1" dirty="0"/>
          </a:p>
          <a:p>
            <a:pPr lvl="1"/>
            <a:endParaRPr lang="en-US" altLang="en-US" dirty="0"/>
          </a:p>
          <a:p>
            <a:pPr lvl="2"/>
            <a:endParaRPr lang="en-US" altLang="en-US" dirty="0"/>
          </a:p>
          <a:p>
            <a:endParaRPr lang="zh-CN" altLang="en-US" dirty="0"/>
          </a:p>
        </p:txBody>
      </p:sp>
      <p:sp>
        <p:nvSpPr>
          <p:cNvPr id="4" name="标题 1">
            <a:extLst>
              <a:ext uri="{FF2B5EF4-FFF2-40B4-BE49-F238E27FC236}">
                <a16:creationId xmlns:a16="http://schemas.microsoft.com/office/drawing/2014/main" id="{16E56BCF-D784-488A-9BB6-8E01F81FBA9A}"/>
              </a:ext>
            </a:extLst>
          </p:cNvPr>
          <p:cNvSpPr>
            <a:spLocks noGrp="1"/>
          </p:cNvSpPr>
          <p:nvPr>
            <p:ph type="title"/>
          </p:nvPr>
        </p:nvSpPr>
        <p:spPr>
          <a:xfrm>
            <a:off x="457200" y="341784"/>
            <a:ext cx="8229600" cy="566936"/>
          </a:xfrm>
        </p:spPr>
        <p:txBody>
          <a:bodyPr>
            <a:normAutofit/>
          </a:bodyPr>
          <a:lstStyle/>
          <a:p>
            <a:r>
              <a:rPr lang="en-US" altLang="en-US" sz="3200" dirty="0"/>
              <a:t>Policy toward Mobile Sources</a:t>
            </a:r>
            <a:endParaRPr lang="zh-CN" altLang="en-US" sz="3200" dirty="0"/>
          </a:p>
        </p:txBody>
      </p:sp>
    </p:spTree>
    <p:extLst>
      <p:ext uri="{BB962C8B-B14F-4D97-AF65-F5344CB8AC3E}">
        <p14:creationId xmlns:p14="http://schemas.microsoft.com/office/powerpoint/2010/main" val="55237228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395536" y="1124744"/>
            <a:ext cx="8352928" cy="5391472"/>
          </a:xfrm>
        </p:spPr>
        <p:txBody>
          <a:bodyPr>
            <a:normAutofit fontScale="77500" lnSpcReduction="20000"/>
          </a:bodyPr>
          <a:lstStyle/>
          <a:p>
            <a:pPr algn="just">
              <a:lnSpc>
                <a:spcPct val="120000"/>
              </a:lnSpc>
            </a:pPr>
            <a:r>
              <a:rPr lang="en-US" altLang="en-US" sz="2600" b="1" dirty="0"/>
              <a:t>Pricing Public Transport</a:t>
            </a:r>
          </a:p>
          <a:p>
            <a:pPr lvl="1" algn="just">
              <a:lnSpc>
                <a:spcPct val="120000"/>
              </a:lnSpc>
            </a:pPr>
            <a:r>
              <a:rPr lang="en-GB" altLang="en-US" sz="2600" b="1" dirty="0"/>
              <a:t>In the absence of congestion, public transportation fees should equal the marginal cost of the service minus a subsidy that reflects the external benefits of taking public transportation. If not, however, fares should also include a congestion charge. </a:t>
            </a:r>
          </a:p>
          <a:p>
            <a:pPr algn="just">
              <a:lnSpc>
                <a:spcPct val="120000"/>
              </a:lnSpc>
            </a:pPr>
            <a:r>
              <a:rPr lang="en-US" altLang="en-US" sz="2600" b="1" dirty="0"/>
              <a:t>Feebates</a:t>
            </a:r>
          </a:p>
          <a:p>
            <a:pPr lvl="1" algn="just">
              <a:lnSpc>
                <a:spcPct val="120000"/>
              </a:lnSpc>
            </a:pPr>
            <a:r>
              <a:rPr lang="en-US" altLang="en-US" sz="2600" b="1" dirty="0"/>
              <a:t>Feebates combine taxes on purchases of new high-emitting vehicles with subsidies for new low-emitting vehicles.</a:t>
            </a:r>
          </a:p>
          <a:p>
            <a:pPr algn="just">
              <a:lnSpc>
                <a:spcPct val="120000"/>
              </a:lnSpc>
            </a:pPr>
            <a:r>
              <a:rPr lang="en-US" altLang="en-US" sz="2600" b="1" dirty="0"/>
              <a:t>Tax Credits for Electric Vehicles</a:t>
            </a:r>
          </a:p>
          <a:p>
            <a:pPr lvl="1" algn="just">
              <a:lnSpc>
                <a:spcPct val="120000"/>
              </a:lnSpc>
            </a:pPr>
            <a:r>
              <a:rPr lang="en-US" altLang="zh-CN" sz="2600" b="1" dirty="0"/>
              <a:t>Tax credits subsidize the purchase of electric vehicles</a:t>
            </a:r>
            <a:r>
              <a:rPr lang="en-US" altLang="en-US" sz="2600" b="1" dirty="0"/>
              <a:t>.</a:t>
            </a:r>
          </a:p>
          <a:p>
            <a:pPr lvl="1" algn="just">
              <a:lnSpc>
                <a:spcPct val="120000"/>
              </a:lnSpc>
            </a:pPr>
            <a:r>
              <a:rPr lang="en-US" altLang="zh-CN" sz="2600" b="1" dirty="0"/>
              <a:t>Consumers who purchase electric vehicles not only receive a tax credit but also pay less in gasoline and emit fewer greenhouse gases, both of which have external benefits.</a:t>
            </a:r>
            <a:endParaRPr lang="en-US" altLang="en-US" sz="2600" b="1" dirty="0"/>
          </a:p>
          <a:p>
            <a:pPr lvl="1" algn="just"/>
            <a:endParaRPr lang="en-GB" altLang="en-US" dirty="0"/>
          </a:p>
          <a:p>
            <a:pPr algn="just"/>
            <a:endParaRPr lang="zh-CN" altLang="en-US" dirty="0"/>
          </a:p>
        </p:txBody>
      </p:sp>
      <p:sp>
        <p:nvSpPr>
          <p:cNvPr id="4" name="标题 1">
            <a:extLst>
              <a:ext uri="{FF2B5EF4-FFF2-40B4-BE49-F238E27FC236}">
                <a16:creationId xmlns:a16="http://schemas.microsoft.com/office/drawing/2014/main" id="{9C5CF4B4-5B1B-4DA3-A58B-09A627A97DB7}"/>
              </a:ext>
            </a:extLst>
          </p:cNvPr>
          <p:cNvSpPr>
            <a:spLocks noGrp="1"/>
          </p:cNvSpPr>
          <p:nvPr>
            <p:ph type="title"/>
          </p:nvPr>
        </p:nvSpPr>
        <p:spPr>
          <a:xfrm>
            <a:off x="457200" y="341784"/>
            <a:ext cx="8229600" cy="566936"/>
          </a:xfrm>
        </p:spPr>
        <p:txBody>
          <a:bodyPr>
            <a:normAutofit/>
          </a:bodyPr>
          <a:lstStyle/>
          <a:p>
            <a:r>
              <a:rPr lang="en-US" altLang="en-US" sz="3200" dirty="0"/>
              <a:t>Policy toward Mobile Sources</a:t>
            </a:r>
            <a:endParaRPr lang="zh-CN" altLang="en-US" sz="3200" dirty="0"/>
          </a:p>
        </p:txBody>
      </p:sp>
    </p:spTree>
    <p:extLst>
      <p:ext uri="{BB962C8B-B14F-4D97-AF65-F5344CB8AC3E}">
        <p14:creationId xmlns:p14="http://schemas.microsoft.com/office/powerpoint/2010/main" val="51640025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462372" y="1484784"/>
            <a:ext cx="8219256" cy="5073427"/>
          </a:xfrm>
        </p:spPr>
        <p:txBody>
          <a:bodyPr>
            <a:normAutofit/>
          </a:bodyPr>
          <a:lstStyle/>
          <a:p>
            <a:pPr algn="just">
              <a:lnSpc>
                <a:spcPct val="100000"/>
              </a:lnSpc>
            </a:pPr>
            <a:r>
              <a:rPr lang="en-US" altLang="en-US" b="1" dirty="0"/>
              <a:t>Pay-as-You-Drive (PAYD) Insurance</a:t>
            </a:r>
          </a:p>
          <a:p>
            <a:pPr lvl="1" algn="just">
              <a:lnSpc>
                <a:spcPct val="100000"/>
              </a:lnSpc>
            </a:pPr>
            <a:r>
              <a:rPr lang="en-US" altLang="en-US" b="1" dirty="0"/>
              <a:t>Pay-as-you-drive insurance could also help internalize the externalities associated with driving. </a:t>
            </a:r>
          </a:p>
          <a:p>
            <a:pPr algn="just">
              <a:lnSpc>
                <a:spcPct val="100000"/>
              </a:lnSpc>
            </a:pPr>
            <a:r>
              <a:rPr lang="en-US" altLang="en-US" b="1" dirty="0"/>
              <a:t>Accelerated Retirement Strategies</a:t>
            </a:r>
          </a:p>
          <a:p>
            <a:pPr lvl="1" algn="just">
              <a:lnSpc>
                <a:spcPct val="100000"/>
              </a:lnSpc>
            </a:pPr>
            <a:r>
              <a:rPr lang="en-US" altLang="en-US" b="1" dirty="0"/>
              <a:t>This policy could be to encourage the retirement of heavily polluting vehicles either by subsidizing retirement or making it more expensive to keep with higher registration fees</a:t>
            </a:r>
            <a:r>
              <a:rPr lang="en-US" altLang="en-US" dirty="0"/>
              <a:t>.</a:t>
            </a:r>
          </a:p>
          <a:p>
            <a:endParaRPr lang="zh-CN" altLang="en-US" dirty="0"/>
          </a:p>
        </p:txBody>
      </p:sp>
      <p:sp>
        <p:nvSpPr>
          <p:cNvPr id="4" name="标题 1">
            <a:extLst>
              <a:ext uri="{FF2B5EF4-FFF2-40B4-BE49-F238E27FC236}">
                <a16:creationId xmlns:a16="http://schemas.microsoft.com/office/drawing/2014/main" id="{10706BF6-812A-4AD2-9A98-EB444AFF6D80}"/>
              </a:ext>
            </a:extLst>
          </p:cNvPr>
          <p:cNvSpPr>
            <a:spLocks noGrp="1"/>
          </p:cNvSpPr>
          <p:nvPr>
            <p:ph type="title"/>
          </p:nvPr>
        </p:nvSpPr>
        <p:spPr>
          <a:xfrm>
            <a:off x="457200" y="341784"/>
            <a:ext cx="8229600" cy="566936"/>
          </a:xfrm>
        </p:spPr>
        <p:txBody>
          <a:bodyPr>
            <a:normAutofit fontScale="90000"/>
          </a:bodyPr>
          <a:lstStyle/>
          <a:p>
            <a:r>
              <a:rPr lang="en-US" altLang="en-US" dirty="0"/>
              <a:t>Policy toward Mobile Sources</a:t>
            </a:r>
            <a:endParaRPr lang="zh-CN" altLang="en-US" dirty="0"/>
          </a:p>
        </p:txBody>
      </p:sp>
    </p:spTree>
    <p:extLst>
      <p:ext uri="{BB962C8B-B14F-4D97-AF65-F5344CB8AC3E}">
        <p14:creationId xmlns:p14="http://schemas.microsoft.com/office/powerpoint/2010/main" val="249535716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628650" y="365127"/>
            <a:ext cx="7886700" cy="554134"/>
          </a:xfrm>
        </p:spPr>
        <p:txBody>
          <a:bodyPr>
            <a:normAutofit/>
          </a:bodyPr>
          <a:lstStyle/>
          <a:p>
            <a:r>
              <a:rPr lang="en-US" altLang="en-US" sz="3200" b="1" dirty="0"/>
              <a:t>Subsidies and Externalities</a:t>
            </a:r>
            <a:endParaRPr lang="zh-CN" altLang="en-US" sz="3200" b="1" dirty="0"/>
          </a:p>
        </p:txBody>
      </p:sp>
      <p:sp>
        <p:nvSpPr>
          <p:cNvPr id="3" name="内容占位符 2"/>
          <p:cNvSpPr>
            <a:spLocks noGrp="1"/>
          </p:cNvSpPr>
          <p:nvPr>
            <p:ph idx="1"/>
          </p:nvPr>
        </p:nvSpPr>
        <p:spPr>
          <a:xfrm>
            <a:off x="215516" y="1166018"/>
            <a:ext cx="8604956" cy="4525963"/>
          </a:xfrm>
        </p:spPr>
        <p:txBody>
          <a:bodyPr>
            <a:noAutofit/>
          </a:bodyPr>
          <a:lstStyle/>
          <a:p>
            <a:r>
              <a:rPr lang="en-US" altLang="en-US" sz="2800" b="1" dirty="0"/>
              <a:t>Implicit Subsidies</a:t>
            </a:r>
          </a:p>
          <a:p>
            <a:endParaRPr lang="en-US" altLang="en-US" sz="2800" b="1" dirty="0"/>
          </a:p>
          <a:p>
            <a:pPr lvl="1" algn="just"/>
            <a:r>
              <a:rPr lang="en-US" altLang="en-US" b="1" dirty="0"/>
              <a:t>Social costs of transportation tend to rise with miles driven. Private costs (insurance) do not reflect these increases.</a:t>
            </a:r>
          </a:p>
          <a:p>
            <a:pPr lvl="1" algn="just"/>
            <a:endParaRPr lang="en-US" altLang="en-US" b="1" dirty="0"/>
          </a:p>
          <a:p>
            <a:pPr lvl="1" algn="just"/>
            <a:r>
              <a:rPr lang="en-US" altLang="en-US" b="1" dirty="0"/>
              <a:t>The marginal private cost of driving an additional mile is zero with respect to road construction and maintenance. </a:t>
            </a:r>
          </a:p>
          <a:p>
            <a:pPr lvl="1" algn="just"/>
            <a:endParaRPr lang="en-US" altLang="en-US" b="1" dirty="0"/>
          </a:p>
          <a:p>
            <a:pPr lvl="1" algn="just"/>
            <a:r>
              <a:rPr lang="en-US" altLang="en-US" b="1" dirty="0"/>
              <a:t>Employee parking or other free parking is an implicit subsidy that creates a bias toward automobile travel. </a:t>
            </a:r>
          </a:p>
          <a:p>
            <a:endParaRPr lang="zh-CN" altLang="en-US" sz="2800" dirty="0"/>
          </a:p>
        </p:txBody>
      </p:sp>
    </p:spTree>
    <p:extLst>
      <p:ext uri="{BB962C8B-B14F-4D97-AF65-F5344CB8AC3E}">
        <p14:creationId xmlns:p14="http://schemas.microsoft.com/office/powerpoint/2010/main" val="105760585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628650" y="365127"/>
            <a:ext cx="7886700" cy="656751"/>
          </a:xfrm>
        </p:spPr>
        <p:txBody>
          <a:bodyPr vert="horz" lIns="91440" tIns="45720" rIns="91440" bIns="45720" rtlCol="0" anchor="ctr">
            <a:normAutofit/>
          </a:bodyPr>
          <a:lstStyle/>
          <a:p>
            <a:r>
              <a:rPr lang="en-US" altLang="en-US" sz="3200" dirty="0"/>
              <a:t>Subsidies and Externalities</a:t>
            </a:r>
            <a:endParaRPr lang="zh-CN" altLang="en-US" sz="3200" dirty="0"/>
          </a:p>
        </p:txBody>
      </p:sp>
      <p:sp>
        <p:nvSpPr>
          <p:cNvPr id="3" name="内容占位符 2"/>
          <p:cNvSpPr>
            <a:spLocks noGrp="1"/>
          </p:cNvSpPr>
          <p:nvPr>
            <p:ph idx="1"/>
          </p:nvPr>
        </p:nvSpPr>
        <p:spPr>
          <a:xfrm>
            <a:off x="323528" y="1124744"/>
            <a:ext cx="8496944" cy="4351338"/>
          </a:xfrm>
        </p:spPr>
        <p:txBody>
          <a:bodyPr>
            <a:noAutofit/>
          </a:bodyPr>
          <a:lstStyle/>
          <a:p>
            <a:pPr algn="just">
              <a:lnSpc>
                <a:spcPct val="100000"/>
              </a:lnSpc>
              <a:spcBef>
                <a:spcPts val="0"/>
              </a:spcBef>
            </a:pPr>
            <a:r>
              <a:rPr lang="en-US" altLang="en-US" b="1" dirty="0"/>
              <a:t>Externalities</a:t>
            </a:r>
          </a:p>
          <a:p>
            <a:pPr algn="just">
              <a:lnSpc>
                <a:spcPct val="100000"/>
              </a:lnSpc>
              <a:spcBef>
                <a:spcPts val="0"/>
              </a:spcBef>
            </a:pPr>
            <a:endParaRPr lang="en-US" altLang="en-US" b="1" dirty="0"/>
          </a:p>
          <a:p>
            <a:pPr lvl="1" algn="just">
              <a:lnSpc>
                <a:spcPct val="100000"/>
              </a:lnSpc>
              <a:spcBef>
                <a:spcPts val="0"/>
              </a:spcBef>
            </a:pPr>
            <a:r>
              <a:rPr lang="en-US" altLang="en-US" b="1" dirty="0"/>
              <a:t>The social cost of accidents rises with miles driven.</a:t>
            </a:r>
          </a:p>
          <a:p>
            <a:pPr lvl="1" algn="just">
              <a:lnSpc>
                <a:spcPct val="100000"/>
              </a:lnSpc>
              <a:spcBef>
                <a:spcPts val="0"/>
              </a:spcBef>
            </a:pPr>
            <a:endParaRPr lang="en-US" altLang="en-US" b="1" dirty="0"/>
          </a:p>
          <a:p>
            <a:pPr lvl="1" algn="just">
              <a:lnSpc>
                <a:spcPct val="100000"/>
              </a:lnSpc>
              <a:spcBef>
                <a:spcPts val="0"/>
              </a:spcBef>
            </a:pPr>
            <a:r>
              <a:rPr lang="en-US" altLang="en-US" b="1" dirty="0"/>
              <a:t>Road congestion is also an externality. Marginal private costs will not equal marginal social costs if traffic volume is above the efficient level. Marginal private costs and marginal social costs diverge as traffic increases to the capacity of the roadway. </a:t>
            </a:r>
          </a:p>
          <a:p>
            <a:pPr lvl="1" algn="just">
              <a:lnSpc>
                <a:spcPct val="100000"/>
              </a:lnSpc>
              <a:spcBef>
                <a:spcPts val="0"/>
              </a:spcBef>
            </a:pPr>
            <a:endParaRPr lang="en-US" altLang="en-US" b="1" dirty="0"/>
          </a:p>
          <a:p>
            <a:pPr lvl="1" algn="just">
              <a:lnSpc>
                <a:spcPct val="100000"/>
              </a:lnSpc>
              <a:spcBef>
                <a:spcPts val="0"/>
              </a:spcBef>
            </a:pPr>
            <a:r>
              <a:rPr lang="en-US" altLang="en-US" b="1" dirty="0"/>
              <a:t>Exhaust from cars also causes high levels of pollution inside the cars following.</a:t>
            </a:r>
          </a:p>
          <a:p>
            <a:pPr algn="just"/>
            <a:endParaRPr lang="zh-CN" altLang="en-US" sz="2800" dirty="0"/>
          </a:p>
        </p:txBody>
      </p:sp>
    </p:spTree>
    <p:extLst>
      <p:ext uri="{BB962C8B-B14F-4D97-AF65-F5344CB8AC3E}">
        <p14:creationId xmlns:p14="http://schemas.microsoft.com/office/powerpoint/2010/main" val="67010928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628650" y="365127"/>
            <a:ext cx="7886700" cy="687610"/>
          </a:xfrm>
        </p:spPr>
        <p:txBody>
          <a:bodyPr>
            <a:normAutofit/>
          </a:bodyPr>
          <a:lstStyle/>
          <a:p>
            <a:r>
              <a:rPr lang="en-US" altLang="en-US" sz="3200" dirty="0"/>
              <a:t>Congestion Inefficiency</a:t>
            </a:r>
            <a:endParaRPr lang="zh-CN" altLang="en-US" sz="3200" dirty="0"/>
          </a:p>
        </p:txBody>
      </p:sp>
      <p:pic>
        <p:nvPicPr>
          <p:cNvPr id="1026" name="Picture 2" descr="K:\Manuscript for reviewer\Manuscript\Figures\Figure 16.1.tif"/>
          <p:cNvPicPr>
            <a:picLocks noGrp="1" noChangeAspect="1" noChangeArrowheads="1"/>
          </p:cNvPicPr>
          <p:nvPr>
            <p:ph idx="1"/>
          </p:nvPr>
        </p:nvPicPr>
        <p:blipFill>
          <a:blip r:embed="rId2" cstate="print">
            <a:extLst>
              <a:ext uri="{28A0092B-C50C-407E-A947-70E740481C1C}">
                <a14:useLocalDpi xmlns:a14="http://schemas.microsoft.com/office/drawing/2010/main" val="0"/>
              </a:ext>
            </a:extLst>
          </a:blip>
          <a:srcRect/>
          <a:stretch>
            <a:fillRect/>
          </a:stretch>
        </p:blipFill>
        <p:spPr bwMode="auto">
          <a:xfrm>
            <a:off x="501724" y="1268760"/>
            <a:ext cx="8013626" cy="5224113"/>
          </a:xfrm>
          <a:prstGeom prst="rect">
            <a:avLst/>
          </a:prstGeom>
          <a:noFill/>
          <a:extLst>
            <a:ext uri="{909E8E84-426E-40DD-AFC4-6F175D3DCCD1}">
              <a14:hiddenFill xmlns:a14="http://schemas.microsoft.com/office/drawing/2010/main">
                <a:solidFill>
                  <a:srgbClr val="FFFFFF"/>
                </a:solidFill>
              </a14:hiddenFill>
            </a:ext>
          </a:extLst>
        </p:spPr>
      </p:pic>
      <p:sp>
        <p:nvSpPr>
          <p:cNvPr id="3" name="TextBox 2">
            <a:extLst>
              <a:ext uri="{FF2B5EF4-FFF2-40B4-BE49-F238E27FC236}">
                <a16:creationId xmlns:a16="http://schemas.microsoft.com/office/drawing/2014/main" id="{F53F9C09-871F-495A-BFF4-E17F586EC9F2}"/>
              </a:ext>
            </a:extLst>
          </p:cNvPr>
          <p:cNvSpPr txBox="1"/>
          <p:nvPr/>
        </p:nvSpPr>
        <p:spPr>
          <a:xfrm>
            <a:off x="1403648" y="4005064"/>
            <a:ext cx="4150495" cy="1477328"/>
          </a:xfrm>
          <a:prstGeom prst="rect">
            <a:avLst/>
          </a:prstGeom>
          <a:noFill/>
        </p:spPr>
        <p:txBody>
          <a:bodyPr wrap="none" rtlCol="0">
            <a:spAutoFit/>
          </a:bodyPr>
          <a:lstStyle/>
          <a:p>
            <a:r>
              <a:rPr lang="en-US" b="1" dirty="0" err="1">
                <a:latin typeface="Bookman Old Style" panose="02050604050505020204" pitchFamily="18" charset="0"/>
              </a:rPr>
              <a:t>V</a:t>
            </a:r>
            <a:r>
              <a:rPr lang="en-US" b="1" baseline="-25000" dirty="0" err="1">
                <a:latin typeface="Bookman Old Style" panose="02050604050505020204" pitchFamily="18" charset="0"/>
              </a:rPr>
              <a:t>e</a:t>
            </a:r>
            <a:r>
              <a:rPr lang="en-US" b="1" dirty="0">
                <a:latin typeface="Bookman Old Style" panose="02050604050505020204" pitchFamily="18" charset="0"/>
              </a:rPr>
              <a:t> = efficient volume MSC = MSB</a:t>
            </a:r>
          </a:p>
          <a:p>
            <a:r>
              <a:rPr lang="en-US" b="1" dirty="0" err="1">
                <a:latin typeface="Bookman Old Style" panose="02050604050505020204" pitchFamily="18" charset="0"/>
              </a:rPr>
              <a:t>V</a:t>
            </a:r>
            <a:r>
              <a:rPr lang="en-US" b="1" baseline="-25000" dirty="0" err="1">
                <a:latin typeface="Bookman Old Style" panose="02050604050505020204" pitchFamily="18" charset="0"/>
              </a:rPr>
              <a:t>p</a:t>
            </a:r>
            <a:r>
              <a:rPr lang="en-US" b="1" dirty="0">
                <a:latin typeface="Bookman Old Style" panose="02050604050505020204" pitchFamily="18" charset="0"/>
              </a:rPr>
              <a:t> = actual volume MPC = MSB</a:t>
            </a:r>
          </a:p>
          <a:p>
            <a:endParaRPr lang="en-US" b="1" dirty="0">
              <a:latin typeface="Bookman Old Style" panose="02050604050505020204" pitchFamily="18" charset="0"/>
            </a:endParaRPr>
          </a:p>
          <a:p>
            <a:r>
              <a:rPr lang="en-US" b="1" dirty="0">
                <a:latin typeface="Bookman Old Style" panose="02050604050505020204" pitchFamily="18" charset="0"/>
              </a:rPr>
              <a:t>Deadweight loss = ACD</a:t>
            </a:r>
          </a:p>
          <a:p>
            <a:endParaRPr lang="en-US" b="1" dirty="0">
              <a:latin typeface="Bookman Old Style" panose="02050604050505020204" pitchFamily="18" charset="0"/>
            </a:endParaRPr>
          </a:p>
        </p:txBody>
      </p:sp>
    </p:spTree>
    <p:extLst>
      <p:ext uri="{BB962C8B-B14F-4D97-AF65-F5344CB8AC3E}">
        <p14:creationId xmlns:p14="http://schemas.microsoft.com/office/powerpoint/2010/main" val="121036678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628650" y="365127"/>
            <a:ext cx="7886700" cy="975642"/>
          </a:xfrm>
        </p:spPr>
        <p:txBody>
          <a:bodyPr>
            <a:normAutofit/>
          </a:bodyPr>
          <a:lstStyle/>
          <a:p>
            <a:r>
              <a:rPr lang="en-US" altLang="en-US" sz="3200" b="1" dirty="0"/>
              <a:t>Subsidies and Externalities</a:t>
            </a:r>
            <a:endParaRPr lang="zh-CN" altLang="en-US" sz="3200" b="1" dirty="0"/>
          </a:p>
        </p:txBody>
      </p:sp>
      <p:sp>
        <p:nvSpPr>
          <p:cNvPr id="3" name="内容占位符 2"/>
          <p:cNvSpPr>
            <a:spLocks noGrp="1"/>
          </p:cNvSpPr>
          <p:nvPr>
            <p:ph idx="1"/>
          </p:nvPr>
        </p:nvSpPr>
        <p:spPr>
          <a:xfrm>
            <a:off x="266403" y="1412776"/>
            <a:ext cx="8280920" cy="4351338"/>
          </a:xfrm>
        </p:spPr>
        <p:txBody>
          <a:bodyPr>
            <a:normAutofit/>
          </a:bodyPr>
          <a:lstStyle/>
          <a:p>
            <a:pPr algn="just">
              <a:lnSpc>
                <a:spcPct val="100000"/>
              </a:lnSpc>
              <a:spcBef>
                <a:spcPts val="0"/>
              </a:spcBef>
            </a:pPr>
            <a:r>
              <a:rPr lang="en-US" altLang="en-US" b="1" dirty="0"/>
              <a:t>Consequences</a:t>
            </a:r>
          </a:p>
          <a:p>
            <a:pPr algn="just">
              <a:lnSpc>
                <a:spcPct val="100000"/>
              </a:lnSpc>
              <a:spcBef>
                <a:spcPts val="0"/>
              </a:spcBef>
            </a:pPr>
            <a:endParaRPr lang="en-US" altLang="en-US" b="1" dirty="0"/>
          </a:p>
          <a:p>
            <a:pPr lvl="1" algn="just">
              <a:lnSpc>
                <a:spcPct val="100000"/>
              </a:lnSpc>
              <a:spcBef>
                <a:spcPts val="0"/>
              </a:spcBef>
            </a:pPr>
            <a:r>
              <a:rPr lang="en-US" altLang="en-US" b="1" dirty="0"/>
              <a:t>The implicit subsidies and non-internalized external costs result in transport costs that are too low. </a:t>
            </a:r>
          </a:p>
          <a:p>
            <a:pPr lvl="1" algn="just">
              <a:lnSpc>
                <a:spcPct val="100000"/>
              </a:lnSpc>
              <a:spcBef>
                <a:spcPts val="0"/>
              </a:spcBef>
            </a:pPr>
            <a:endParaRPr lang="en-US" altLang="en-US" b="1" dirty="0"/>
          </a:p>
          <a:p>
            <a:pPr lvl="1" algn="just">
              <a:lnSpc>
                <a:spcPct val="100000"/>
              </a:lnSpc>
              <a:spcBef>
                <a:spcPts val="0"/>
              </a:spcBef>
            </a:pPr>
            <a:r>
              <a:rPr lang="en-US" altLang="en-US" b="1" dirty="0"/>
              <a:t>The results include too many vehicles using the road, too many trips taken, too many miles driven, and too much pollution. Low costs also cause demand for alternative modes of transportation to be inefficiently low. </a:t>
            </a:r>
          </a:p>
          <a:p>
            <a:endParaRPr lang="zh-CN" altLang="en-US" dirty="0"/>
          </a:p>
        </p:txBody>
      </p:sp>
    </p:spTree>
    <p:extLst>
      <p:ext uri="{BB962C8B-B14F-4D97-AF65-F5344CB8AC3E}">
        <p14:creationId xmlns:p14="http://schemas.microsoft.com/office/powerpoint/2010/main" val="373285001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628650" y="365127"/>
            <a:ext cx="7886700" cy="728758"/>
          </a:xfrm>
        </p:spPr>
        <p:txBody>
          <a:bodyPr>
            <a:normAutofit/>
          </a:bodyPr>
          <a:lstStyle/>
          <a:p>
            <a:r>
              <a:rPr lang="en-US" altLang="en-US" sz="3200" b="1" dirty="0"/>
              <a:t>Policy toward Mobile Sources</a:t>
            </a:r>
            <a:endParaRPr lang="zh-CN" altLang="en-US" sz="3200" dirty="0"/>
          </a:p>
        </p:txBody>
      </p:sp>
      <p:sp>
        <p:nvSpPr>
          <p:cNvPr id="3" name="内容占位符 2"/>
          <p:cNvSpPr>
            <a:spLocks noGrp="1"/>
          </p:cNvSpPr>
          <p:nvPr>
            <p:ph idx="1"/>
          </p:nvPr>
        </p:nvSpPr>
        <p:spPr>
          <a:xfrm>
            <a:off x="359532" y="1253331"/>
            <a:ext cx="8424936" cy="5239542"/>
          </a:xfrm>
        </p:spPr>
        <p:txBody>
          <a:bodyPr>
            <a:normAutofit fontScale="92500" lnSpcReduction="20000"/>
          </a:bodyPr>
          <a:lstStyle/>
          <a:p>
            <a:pPr algn="just"/>
            <a:r>
              <a:rPr lang="en-US" altLang="en-US" sz="2600" b="1" dirty="0"/>
              <a:t>Lead </a:t>
            </a:r>
            <a:r>
              <a:rPr lang="en-US" altLang="en-US" sz="2600" b="1" dirty="0" err="1"/>
              <a:t>Phaseout</a:t>
            </a:r>
            <a:r>
              <a:rPr lang="en-US" altLang="en-US" sz="2600" b="1" dirty="0"/>
              <a:t> Program</a:t>
            </a:r>
          </a:p>
          <a:p>
            <a:pPr lvl="1" algn="just"/>
            <a:r>
              <a:rPr lang="en-US" altLang="en-US" sz="2600" b="1" dirty="0"/>
              <a:t>EPA also regulates lead and other fuel additives used in gasoline to reduce the amount of airborne lead.</a:t>
            </a:r>
          </a:p>
          <a:p>
            <a:pPr lvl="1" algn="just"/>
            <a:endParaRPr lang="en-US" altLang="en-US" sz="2600" b="1" dirty="0"/>
          </a:p>
          <a:p>
            <a:pPr algn="just"/>
            <a:r>
              <a:rPr lang="en-US" altLang="zh-CN" sz="2600" b="1" dirty="0"/>
              <a:t>Fuel Economy Standards–the U.S. Approach</a:t>
            </a:r>
            <a:endParaRPr lang="zh-CN" altLang="zh-CN" sz="2600" b="1" dirty="0"/>
          </a:p>
          <a:p>
            <a:pPr lvl="1" algn="just"/>
            <a:r>
              <a:rPr lang="en-US" altLang="en-US" sz="2600" b="1" dirty="0"/>
              <a:t>The Corporate Average Fuel Economy program requires each automaker to meet government-set miles-per-gallon targets for all its car and light truck fleets sold in the U.S.</a:t>
            </a:r>
          </a:p>
          <a:p>
            <a:pPr lvl="1" algn="just"/>
            <a:endParaRPr lang="en-US" altLang="en-US" sz="2600" b="1" dirty="0"/>
          </a:p>
          <a:p>
            <a:pPr lvl="1" algn="just"/>
            <a:endParaRPr lang="en-US" altLang="en-US" sz="2600" b="1" dirty="0"/>
          </a:p>
          <a:p>
            <a:pPr algn="just"/>
            <a:r>
              <a:rPr lang="en-US" altLang="zh-CN" sz="2600" b="1" dirty="0"/>
              <a:t>Gas Guzzler Tax</a:t>
            </a:r>
            <a:endParaRPr lang="zh-CN" altLang="zh-CN" sz="2600" b="1" dirty="0"/>
          </a:p>
          <a:p>
            <a:pPr lvl="1" algn="just"/>
            <a:r>
              <a:rPr lang="en-US" altLang="zh-CN" sz="2600" b="1" dirty="0"/>
              <a:t>The Gas Guzzler Tax is levied on cars that do not meet fuel economy standards.</a:t>
            </a:r>
          </a:p>
          <a:p>
            <a:pPr lvl="1" algn="just"/>
            <a:r>
              <a:rPr lang="en-US" altLang="zh-CN" sz="2600" b="1" dirty="0"/>
              <a:t>This tax aims at reducing the production and consumption of fuel inefficient vehicles.</a:t>
            </a:r>
            <a:endParaRPr lang="zh-CN" altLang="en-US" sz="2600" b="1" dirty="0"/>
          </a:p>
          <a:p>
            <a:pPr lvl="1" algn="just"/>
            <a:endParaRPr lang="en-US" altLang="en-US" dirty="0"/>
          </a:p>
          <a:p>
            <a:endParaRPr lang="zh-CN" altLang="en-US" dirty="0"/>
          </a:p>
        </p:txBody>
      </p:sp>
    </p:spTree>
    <p:extLst>
      <p:ext uri="{BB962C8B-B14F-4D97-AF65-F5344CB8AC3E}">
        <p14:creationId xmlns:p14="http://schemas.microsoft.com/office/powerpoint/2010/main" val="91443442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79512" y="980728"/>
            <a:ext cx="8640960" cy="5328592"/>
          </a:xfrm>
        </p:spPr>
        <p:txBody>
          <a:bodyPr>
            <a:normAutofit fontScale="85000" lnSpcReduction="20000"/>
          </a:bodyPr>
          <a:lstStyle/>
          <a:p>
            <a:pPr algn="just">
              <a:lnSpc>
                <a:spcPct val="120000"/>
              </a:lnSpc>
              <a:spcBef>
                <a:spcPts val="0"/>
              </a:spcBef>
            </a:pPr>
            <a:r>
              <a:rPr lang="en-US" altLang="zh-CN" b="1" dirty="0"/>
              <a:t>Fuel Economy Standards in the European Union</a:t>
            </a:r>
          </a:p>
          <a:p>
            <a:pPr algn="just">
              <a:lnSpc>
                <a:spcPct val="120000"/>
              </a:lnSpc>
              <a:spcBef>
                <a:spcPts val="0"/>
              </a:spcBef>
            </a:pPr>
            <a:endParaRPr lang="zh-CN" altLang="zh-CN" b="1" dirty="0"/>
          </a:p>
          <a:p>
            <a:pPr lvl="1" algn="just">
              <a:lnSpc>
                <a:spcPct val="120000"/>
              </a:lnSpc>
              <a:spcBef>
                <a:spcPts val="0"/>
              </a:spcBef>
            </a:pPr>
            <a:r>
              <a:rPr lang="en-US" altLang="zh-CN" b="1" dirty="0"/>
              <a:t>The E.U. has tackled the externalities from fuel consumption primarily through gas taxes and has some of the highest gas taxes in the world.</a:t>
            </a:r>
          </a:p>
          <a:p>
            <a:pPr lvl="1" algn="just">
              <a:lnSpc>
                <a:spcPct val="120000"/>
              </a:lnSpc>
              <a:spcBef>
                <a:spcPts val="0"/>
              </a:spcBef>
            </a:pPr>
            <a:r>
              <a:rPr lang="en-US" altLang="zh-CN" b="1" dirty="0"/>
              <a:t>The E.U. also combines standards with very high fuel taxes, which creates a larger demand for small cars (Anderson et al., 2011).</a:t>
            </a:r>
          </a:p>
          <a:p>
            <a:pPr lvl="1" algn="just">
              <a:lnSpc>
                <a:spcPct val="120000"/>
              </a:lnSpc>
              <a:spcBef>
                <a:spcPts val="0"/>
              </a:spcBef>
            </a:pPr>
            <a:r>
              <a:rPr lang="en-US" altLang="zh-CN" b="1" dirty="0"/>
              <a:t>E.U. countries also tax diesel at lower rates than gasoline and as such diesel’s share of passenger cars has grown significantly.</a:t>
            </a:r>
          </a:p>
          <a:p>
            <a:pPr lvl="1" algn="just">
              <a:lnSpc>
                <a:spcPct val="120000"/>
              </a:lnSpc>
              <a:spcBef>
                <a:spcPts val="0"/>
              </a:spcBef>
            </a:pPr>
            <a:r>
              <a:rPr lang="en-GB" altLang="en-US" b="1" dirty="0"/>
              <a:t>The European Union standards are set to rise annually from the 2012 standard of 45 mpg (Anderson et al., 2011)</a:t>
            </a:r>
            <a:r>
              <a:rPr lang="en-US" altLang="en-US" b="1" dirty="0"/>
              <a:t>. </a:t>
            </a:r>
          </a:p>
          <a:p>
            <a:pPr lvl="1" algn="just">
              <a:lnSpc>
                <a:spcPct val="120000"/>
              </a:lnSpc>
              <a:spcBef>
                <a:spcPts val="0"/>
              </a:spcBef>
            </a:pPr>
            <a:r>
              <a:rPr lang="en-GB" altLang="en-US" b="1" dirty="0"/>
              <a:t>The Netherlands, Norway, Germany, and Sweden used differential tax rates to encourage consumers  to purchase (manufacturers to produce) low-emitting cars before subsequent regulations required all cars to be low emitting.</a:t>
            </a:r>
            <a:endParaRPr lang="en-US" altLang="en-US" b="1" dirty="0"/>
          </a:p>
          <a:p>
            <a:pPr lvl="1"/>
            <a:endParaRPr lang="en-US" altLang="zh-CN" dirty="0"/>
          </a:p>
          <a:p>
            <a:endParaRPr lang="zh-CN" altLang="en-US" dirty="0"/>
          </a:p>
        </p:txBody>
      </p:sp>
      <p:sp>
        <p:nvSpPr>
          <p:cNvPr id="4" name="标题 1">
            <a:extLst>
              <a:ext uri="{FF2B5EF4-FFF2-40B4-BE49-F238E27FC236}">
                <a16:creationId xmlns:a16="http://schemas.microsoft.com/office/drawing/2014/main" id="{EBA017CC-8631-43EA-8AB7-3BDDE8F894B6}"/>
              </a:ext>
            </a:extLst>
          </p:cNvPr>
          <p:cNvSpPr>
            <a:spLocks noGrp="1"/>
          </p:cNvSpPr>
          <p:nvPr>
            <p:ph type="title"/>
          </p:nvPr>
        </p:nvSpPr>
        <p:spPr>
          <a:xfrm>
            <a:off x="457200" y="332656"/>
            <a:ext cx="8229600" cy="748383"/>
          </a:xfrm>
        </p:spPr>
        <p:txBody>
          <a:bodyPr>
            <a:normAutofit/>
          </a:bodyPr>
          <a:lstStyle/>
          <a:p>
            <a:r>
              <a:rPr lang="en-US" altLang="en-US" sz="3200" b="1" dirty="0"/>
              <a:t>Policy toward Mobile Sources</a:t>
            </a:r>
            <a:endParaRPr lang="zh-CN" altLang="en-US" sz="3200" b="1" dirty="0"/>
          </a:p>
        </p:txBody>
      </p:sp>
    </p:spTree>
    <p:extLst>
      <p:ext uri="{BB962C8B-B14F-4D97-AF65-F5344CB8AC3E}">
        <p14:creationId xmlns:p14="http://schemas.microsoft.com/office/powerpoint/2010/main" val="414018447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341784"/>
            <a:ext cx="8229600" cy="926976"/>
          </a:xfrm>
        </p:spPr>
        <p:txBody>
          <a:bodyPr>
            <a:normAutofit/>
          </a:bodyPr>
          <a:lstStyle/>
          <a:p>
            <a:r>
              <a:rPr lang="en-US" altLang="en-US" sz="3200" dirty="0"/>
              <a:t>Policy toward Mobile Sources</a:t>
            </a:r>
            <a:endParaRPr lang="zh-CN" altLang="en-US" sz="3200" dirty="0"/>
          </a:p>
        </p:txBody>
      </p:sp>
      <p:sp>
        <p:nvSpPr>
          <p:cNvPr id="3" name="内容占位符 2"/>
          <p:cNvSpPr>
            <a:spLocks noGrp="1"/>
          </p:cNvSpPr>
          <p:nvPr>
            <p:ph idx="1"/>
          </p:nvPr>
        </p:nvSpPr>
        <p:spPr>
          <a:xfrm>
            <a:off x="466440" y="1340768"/>
            <a:ext cx="8354031" cy="4351338"/>
          </a:xfrm>
        </p:spPr>
        <p:txBody>
          <a:bodyPr/>
          <a:lstStyle/>
          <a:p>
            <a:pPr algn="just"/>
            <a:r>
              <a:rPr lang="en-GB" altLang="en-US" b="1" dirty="0"/>
              <a:t>Fuel Economy Standards in Other Countries</a:t>
            </a:r>
            <a:endParaRPr lang="zh-CN" altLang="zh-CN" b="1" dirty="0"/>
          </a:p>
          <a:p>
            <a:pPr lvl="1" algn="just"/>
            <a:r>
              <a:rPr lang="en-GB" altLang="en-US" b="1" dirty="0"/>
              <a:t>Japan has the most stringent standards with different standards for diesel and gasoline vehicles. </a:t>
            </a:r>
          </a:p>
          <a:p>
            <a:pPr lvl="1" algn="just"/>
            <a:endParaRPr lang="en-GB" altLang="en-US" b="1" dirty="0"/>
          </a:p>
          <a:p>
            <a:pPr lvl="1" algn="just"/>
            <a:r>
              <a:rPr lang="en-GB" altLang="en-US" b="1" dirty="0"/>
              <a:t>China sets fuel consumption standards that are based on weight. </a:t>
            </a:r>
          </a:p>
          <a:p>
            <a:endParaRPr lang="zh-CN" altLang="en-US" dirty="0"/>
          </a:p>
        </p:txBody>
      </p:sp>
    </p:spTree>
    <p:extLst>
      <p:ext uri="{BB962C8B-B14F-4D97-AF65-F5344CB8AC3E}">
        <p14:creationId xmlns:p14="http://schemas.microsoft.com/office/powerpoint/2010/main" val="189716185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628650" y="193216"/>
            <a:ext cx="7886700" cy="783472"/>
          </a:xfrm>
        </p:spPr>
        <p:txBody>
          <a:bodyPr>
            <a:normAutofit/>
          </a:bodyPr>
          <a:lstStyle/>
          <a:p>
            <a:r>
              <a:rPr lang="en-US" altLang="en-US" sz="3200" dirty="0"/>
              <a:t>Policy toward Mobile Sources</a:t>
            </a:r>
            <a:endParaRPr lang="zh-CN" altLang="en-US" sz="3200" dirty="0"/>
          </a:p>
        </p:txBody>
      </p:sp>
      <p:sp>
        <p:nvSpPr>
          <p:cNvPr id="3" name="内容占位符 2"/>
          <p:cNvSpPr>
            <a:spLocks noGrp="1"/>
          </p:cNvSpPr>
          <p:nvPr>
            <p:ph idx="1"/>
          </p:nvPr>
        </p:nvSpPr>
        <p:spPr>
          <a:xfrm>
            <a:off x="251520" y="836712"/>
            <a:ext cx="8640960" cy="6021288"/>
          </a:xfrm>
        </p:spPr>
        <p:txBody>
          <a:bodyPr>
            <a:normAutofit fontScale="47500" lnSpcReduction="20000"/>
          </a:bodyPr>
          <a:lstStyle/>
          <a:p>
            <a:pPr algn="just">
              <a:lnSpc>
                <a:spcPct val="120000"/>
              </a:lnSpc>
            </a:pPr>
            <a:r>
              <a:rPr lang="en-GB" altLang="en-US" sz="3800" b="1" dirty="0"/>
              <a:t>External Benefits of Fuel Economy Standards</a:t>
            </a:r>
          </a:p>
          <a:p>
            <a:pPr lvl="1" algn="just">
              <a:lnSpc>
                <a:spcPct val="120000"/>
              </a:lnSpc>
            </a:pPr>
            <a:r>
              <a:rPr lang="en-GB" altLang="en-US" sz="3800" b="1" dirty="0"/>
              <a:t>Fuel economy standards create positive externalities. </a:t>
            </a:r>
          </a:p>
          <a:p>
            <a:pPr lvl="1" algn="just">
              <a:lnSpc>
                <a:spcPct val="120000"/>
              </a:lnSpc>
            </a:pPr>
            <a:r>
              <a:rPr lang="en-GB" altLang="en-US" sz="3800" b="1" dirty="0"/>
              <a:t>First, fuel efficiency also lowers emissions.</a:t>
            </a:r>
          </a:p>
          <a:p>
            <a:pPr lvl="1" algn="just">
              <a:lnSpc>
                <a:spcPct val="120000"/>
              </a:lnSpc>
            </a:pPr>
            <a:r>
              <a:rPr lang="en-GB" altLang="en-US" sz="3800" b="1" dirty="0"/>
              <a:t>Lower carbon dioxide emissions as well as reduced dependence on foreign fuels are both positive externalities that result from better fuel efficiency. </a:t>
            </a:r>
          </a:p>
          <a:p>
            <a:pPr lvl="1" algn="just">
              <a:lnSpc>
                <a:spcPct val="120000"/>
              </a:lnSpc>
            </a:pPr>
            <a:endParaRPr lang="en-GB" altLang="en-US" sz="3800" b="1" dirty="0"/>
          </a:p>
          <a:p>
            <a:pPr algn="just">
              <a:lnSpc>
                <a:spcPct val="120000"/>
              </a:lnSpc>
            </a:pPr>
            <a:r>
              <a:rPr lang="en-US" altLang="en-US" sz="3800" b="1" dirty="0"/>
              <a:t>Alternative Fuels and Vehicles</a:t>
            </a:r>
          </a:p>
          <a:p>
            <a:pPr lvl="1" algn="just">
              <a:lnSpc>
                <a:spcPct val="120000"/>
              </a:lnSpc>
            </a:pPr>
            <a:r>
              <a:rPr lang="en-US" altLang="en-US" sz="3800" b="1" dirty="0"/>
              <a:t>Alternative Fuels </a:t>
            </a:r>
          </a:p>
          <a:p>
            <a:pPr lvl="2" algn="just">
              <a:lnSpc>
                <a:spcPct val="120000"/>
              </a:lnSpc>
            </a:pPr>
            <a:r>
              <a:rPr lang="en-GB" altLang="en-US" sz="3800" b="1" dirty="0"/>
              <a:t>In the USA, the Clean Air Act Amendments of 1990 required nonattainment areas to use cleaner-burning fuels. </a:t>
            </a:r>
          </a:p>
          <a:p>
            <a:pPr lvl="2" algn="just">
              <a:lnSpc>
                <a:spcPct val="120000"/>
              </a:lnSpc>
            </a:pPr>
            <a:r>
              <a:rPr lang="en-US" altLang="en-US" sz="3800" b="1" dirty="0"/>
              <a:t>Mandated sales quotas for clean vehicles are also being used</a:t>
            </a:r>
          </a:p>
          <a:p>
            <a:pPr algn="just">
              <a:lnSpc>
                <a:spcPct val="120000"/>
              </a:lnSpc>
            </a:pPr>
            <a:r>
              <a:rPr lang="en-US" altLang="en-US" sz="3800" b="1" dirty="0"/>
              <a:t>Road Pricing</a:t>
            </a:r>
          </a:p>
          <a:p>
            <a:pPr lvl="1" algn="just">
              <a:lnSpc>
                <a:spcPct val="120000"/>
              </a:lnSpc>
            </a:pPr>
            <a:r>
              <a:rPr lang="en-US" altLang="en-US" sz="3800" b="1" dirty="0"/>
              <a:t>Fuel Taxes</a:t>
            </a:r>
          </a:p>
          <a:p>
            <a:pPr lvl="2" algn="just">
              <a:lnSpc>
                <a:spcPct val="120000"/>
              </a:lnSpc>
            </a:pPr>
            <a:r>
              <a:rPr lang="en-US" altLang="en-US" sz="3800" b="1" dirty="0"/>
              <a:t>The figure on the next slide presents the current fuel taxes by country. How much higher current fuel taxes would have to be in order to internalize the full social cost of road transport is the central issue. The increases are sizable. </a:t>
            </a:r>
            <a:endParaRPr lang="zh-CN" altLang="en-US" dirty="0"/>
          </a:p>
        </p:txBody>
      </p:sp>
    </p:spTree>
    <p:extLst>
      <p:ext uri="{BB962C8B-B14F-4D97-AF65-F5344CB8AC3E}">
        <p14:creationId xmlns:p14="http://schemas.microsoft.com/office/powerpoint/2010/main" val="115830994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1620</TotalTime>
  <Words>1347</Words>
  <Application>Microsoft Office PowerPoint</Application>
  <PresentationFormat>On-screen Show (4:3)</PresentationFormat>
  <Paragraphs>103</Paragraphs>
  <Slides>16</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16</vt:i4>
      </vt:variant>
    </vt:vector>
  </HeadingPairs>
  <TitlesOfParts>
    <vt:vector size="20" baseType="lpstr">
      <vt:lpstr>Arial</vt:lpstr>
      <vt:lpstr>Bookman Old Style</vt:lpstr>
      <vt:lpstr>Calibri</vt:lpstr>
      <vt:lpstr>Office Theme</vt:lpstr>
      <vt:lpstr>Econ 275 – Environmental Economics  Chapter 16 Lecture - Mobile-Source Air Pollution</vt:lpstr>
      <vt:lpstr>Subsidies and Externalities</vt:lpstr>
      <vt:lpstr>Subsidies and Externalities</vt:lpstr>
      <vt:lpstr>Congestion Inefficiency</vt:lpstr>
      <vt:lpstr>Subsidies and Externalities</vt:lpstr>
      <vt:lpstr>Policy toward Mobile Sources</vt:lpstr>
      <vt:lpstr>Policy toward Mobile Sources</vt:lpstr>
      <vt:lpstr>Policy toward Mobile Sources</vt:lpstr>
      <vt:lpstr>Policy toward Mobile Sources</vt:lpstr>
      <vt:lpstr>PowerPoint Presentation</vt:lpstr>
      <vt:lpstr>2016 Fuel Taxes in Selected Countries</vt:lpstr>
      <vt:lpstr>Policy toward Mobile Sources</vt:lpstr>
      <vt:lpstr>PowerPoint Presentation</vt:lpstr>
      <vt:lpstr>Policy toward Mobile Sources</vt:lpstr>
      <vt:lpstr>Policy toward Mobile Sources</vt:lpstr>
      <vt:lpstr>Policy toward Mobile Sources</vt:lpstr>
    </vt:vector>
  </TitlesOfParts>
  <Company>User</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Chapter 16 Lecture - Mobile-Source Air Pollution</dc:title>
  <dc:creator>xbany</dc:creator>
  <cp:lastModifiedBy>Dennis McCornac</cp:lastModifiedBy>
  <cp:revision>131</cp:revision>
  <dcterms:created xsi:type="dcterms:W3CDTF">2017-12-18T12:36:52Z</dcterms:created>
  <dcterms:modified xsi:type="dcterms:W3CDTF">2020-07-29T10:09:04Z</dcterms:modified>
</cp:coreProperties>
</file>