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6"/>
  </p:notesMasterIdLst>
  <p:handoutMasterIdLst>
    <p:handoutMasterId r:id="rId27"/>
  </p:handoutMasterIdLst>
  <p:sldIdLst>
    <p:sldId id="381" r:id="rId2"/>
    <p:sldId id="259" r:id="rId3"/>
    <p:sldId id="388" r:id="rId4"/>
    <p:sldId id="387" r:id="rId5"/>
    <p:sldId id="260" r:id="rId6"/>
    <p:sldId id="261" r:id="rId7"/>
    <p:sldId id="382" r:id="rId8"/>
    <p:sldId id="383" r:id="rId9"/>
    <p:sldId id="386" r:id="rId10"/>
    <p:sldId id="264" r:id="rId11"/>
    <p:sldId id="265" r:id="rId12"/>
    <p:sldId id="266" r:id="rId13"/>
    <p:sldId id="267" r:id="rId14"/>
    <p:sldId id="270" r:id="rId15"/>
    <p:sldId id="271" r:id="rId16"/>
    <p:sldId id="278" r:id="rId17"/>
    <p:sldId id="389" r:id="rId18"/>
    <p:sldId id="390" r:id="rId19"/>
    <p:sldId id="391" r:id="rId20"/>
    <p:sldId id="281" r:id="rId21"/>
    <p:sldId id="282" r:id="rId22"/>
    <p:sldId id="283" r:id="rId23"/>
    <p:sldId id="286" r:id="rId24"/>
    <p:sldId id="39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11EF"/>
    <a:srgbClr val="E5FAFF"/>
    <a:srgbClr val="D9F8FF"/>
    <a:srgbClr val="C5F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47" autoAdjust="0"/>
    <p:restoredTop sz="93145" autoAdjust="0"/>
  </p:normalViewPr>
  <p:slideViewPr>
    <p:cSldViewPr>
      <p:cViewPr varScale="1">
        <p:scale>
          <a:sx n="85" d="100"/>
          <a:sy n="85" d="100"/>
        </p:scale>
        <p:origin x="1373"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7504"/>
    </p:cViewPr>
  </p:sorterViewPr>
  <p:notesViewPr>
    <p:cSldViewPr>
      <p:cViewPr varScale="1">
        <p:scale>
          <a:sx n="44" d="100"/>
          <a:sy n="44" d="100"/>
        </p:scale>
        <p:origin x="2844"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A9FDE4-903C-4E83-87F2-2ABC4CAF9D69}"/>
              </a:ext>
            </a:extLst>
          </p:cNvPr>
          <p:cNvSpPr>
            <a:spLocks noGrp="1"/>
          </p:cNvSpPr>
          <p:nvPr>
            <p:ph type="hdr" sz="quarter"/>
          </p:nvPr>
        </p:nvSpPr>
        <p:spPr>
          <a:xfrm>
            <a:off x="206642" y="179512"/>
            <a:ext cx="6444716" cy="369332"/>
          </a:xfrm>
          <a:prstGeom prst="rect">
            <a:avLst/>
          </a:prstGeom>
        </p:spPr>
        <p:txBody>
          <a:bodyPr vert="horz" lIns="91440" tIns="45720" rIns="91440" bIns="45720" rtlCol="0"/>
          <a:lstStyle>
            <a:lvl1pPr algn="l">
              <a:defRPr sz="1200"/>
            </a:lvl1pPr>
          </a:lstStyle>
          <a:p>
            <a:pPr algn="ctr"/>
            <a:r>
              <a:rPr lang="en-US" altLang="en-US" b="1" dirty="0">
                <a:latin typeface="Bookman Old Style" panose="02050604050505020204" pitchFamily="18" charset="0"/>
                <a:cs typeface="Calibri" panose="020F0502020204030204" pitchFamily="34" charset="0"/>
              </a:rPr>
              <a:t>Chapter 13 Lecture - Ecosystem Goods and Services: Nature’s</a:t>
            </a:r>
          </a:p>
          <a:p>
            <a:pPr algn="ctr"/>
            <a:r>
              <a:rPr lang="en-US" altLang="en-US" b="1" dirty="0">
                <a:latin typeface="Bookman Old Style" panose="02050604050505020204" pitchFamily="18" charset="0"/>
                <a:cs typeface="Calibri" panose="020F0502020204030204" pitchFamily="34" charset="0"/>
              </a:rPr>
              <a:t>Threatened Bounty</a:t>
            </a:r>
            <a:endParaRPr lang="en-US" b="1" dirty="0">
              <a:latin typeface="Bookman Old Style" panose="02050604050505020204" pitchFamily="18" charset="0"/>
            </a:endParaRPr>
          </a:p>
        </p:txBody>
      </p:sp>
      <p:sp>
        <p:nvSpPr>
          <p:cNvPr id="6" name="TextBox 5">
            <a:extLst>
              <a:ext uri="{FF2B5EF4-FFF2-40B4-BE49-F238E27FC236}">
                <a16:creationId xmlns:a16="http://schemas.microsoft.com/office/drawing/2014/main" id="{5F9E8DA6-A782-4103-B93C-05B9A64EC431}"/>
              </a:ext>
            </a:extLst>
          </p:cNvPr>
          <p:cNvSpPr txBox="1"/>
          <p:nvPr/>
        </p:nvSpPr>
        <p:spPr>
          <a:xfrm>
            <a:off x="3284984" y="8748464"/>
            <a:ext cx="457176" cy="369332"/>
          </a:xfrm>
          <a:prstGeom prst="rect">
            <a:avLst/>
          </a:prstGeom>
          <a:noFill/>
        </p:spPr>
        <p:txBody>
          <a:bodyPr wrap="none" rtlCol="0">
            <a:spAutoFit/>
          </a:bodyPr>
          <a:lstStyle/>
          <a:p>
            <a:fld id="{5BFB9402-7D92-477F-8012-4C7485CB3704}" type="slidenum">
              <a:rPr lang="en-US" b="1" smtClean="0"/>
              <a:t>‹#›</a:t>
            </a:fld>
            <a:endParaRPr lang="en-US" b="1" dirty="0"/>
          </a:p>
        </p:txBody>
      </p:sp>
    </p:spTree>
    <p:extLst>
      <p:ext uri="{BB962C8B-B14F-4D97-AF65-F5344CB8AC3E}">
        <p14:creationId xmlns:p14="http://schemas.microsoft.com/office/powerpoint/2010/main" val="411602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ED1AB4-2A88-4C10-8078-8B7E60F23079}" type="datetimeFigureOut">
              <a:rPr lang="en-US" smtClean="0"/>
              <a:t>4/18/2024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7BCCB3-5E34-42B3-AEBD-1AAE2FF92771}" type="slidenum">
              <a:rPr lang="en-US" smtClean="0"/>
              <a:t>‹#›</a:t>
            </a:fld>
            <a:endParaRPr lang="en-US"/>
          </a:p>
        </p:txBody>
      </p:sp>
    </p:spTree>
    <p:extLst>
      <p:ext uri="{BB962C8B-B14F-4D97-AF65-F5344CB8AC3E}">
        <p14:creationId xmlns:p14="http://schemas.microsoft.com/office/powerpoint/2010/main" val="3553990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8E7FC-7135-44F7-8538-3180C500455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BFC6E3F-2E16-4253-90EC-E36F837D2A4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988F5EF-7279-4CB8-8972-8581984A5AF2}"/>
              </a:ext>
            </a:extLst>
          </p:cNvPr>
          <p:cNvSpPr>
            <a:spLocks noGrp="1"/>
          </p:cNvSpPr>
          <p:nvPr>
            <p:ph type="dt" sz="half" idx="10"/>
          </p:nvPr>
        </p:nvSpPr>
        <p:spPr/>
        <p:txBody>
          <a:bodyPr/>
          <a:lstStyle/>
          <a:p>
            <a:fld id="{711E01BD-9DA4-49FB-B21A-7F620061A918}" type="datetimeFigureOut">
              <a:rPr lang="zh-CN" altLang="en-US" smtClean="0"/>
              <a:t>2024/4/18</a:t>
            </a:fld>
            <a:endParaRPr lang="zh-CN" altLang="en-US"/>
          </a:p>
        </p:txBody>
      </p:sp>
      <p:sp>
        <p:nvSpPr>
          <p:cNvPr id="5" name="Footer Placeholder 4">
            <a:extLst>
              <a:ext uri="{FF2B5EF4-FFF2-40B4-BE49-F238E27FC236}">
                <a16:creationId xmlns:a16="http://schemas.microsoft.com/office/drawing/2014/main" id="{2A0FC4CC-C88E-418E-91FB-279AE45392D8}"/>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328BC1DE-049D-4D09-A709-9438AED0E474}"/>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663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6F334-BED5-4E20-89D8-BF9A8C514896}"/>
              </a:ext>
            </a:extLst>
          </p:cNvPr>
          <p:cNvSpPr>
            <a:spLocks noGrp="1"/>
          </p:cNvSpPr>
          <p:nvPr>
            <p:ph type="title"/>
          </p:nvPr>
        </p:nvSpPr>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482FF950-9B29-4D7B-8993-449DAE074DBF}"/>
              </a:ext>
            </a:extLst>
          </p:cNvPr>
          <p:cNvSpPr>
            <a:spLocks noGrp="1"/>
          </p:cNvSpPr>
          <p:nvPr>
            <p:ph idx="1"/>
          </p:nvPr>
        </p:nvSpPr>
        <p:spPr/>
        <p:txBody>
          <a:bodyPr/>
          <a:lstStyle>
            <a:lvl1pPr>
              <a:buSzPct val="100000"/>
              <a:defRPr/>
            </a:lvl1pPr>
            <a:lvl2pPr>
              <a:buSzPct val="100000"/>
              <a:defRPr/>
            </a:lvl2pPr>
            <a:lvl3pPr>
              <a:buSzPct val="100000"/>
              <a:defRPr/>
            </a:lvl3pPr>
            <a:lvl4pPr>
              <a:buSzPct val="100000"/>
              <a:defRPr/>
            </a:lvl4pPr>
            <a:lvl5pP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88B3236-3ECA-4A0F-BE2A-2960CD17D8C8}"/>
              </a:ext>
            </a:extLst>
          </p:cNvPr>
          <p:cNvSpPr>
            <a:spLocks noGrp="1"/>
          </p:cNvSpPr>
          <p:nvPr>
            <p:ph type="dt" sz="half" idx="10"/>
          </p:nvPr>
        </p:nvSpPr>
        <p:spPr/>
        <p:txBody>
          <a:bodyPr/>
          <a:lstStyle/>
          <a:p>
            <a:fld id="{711E01BD-9DA4-49FB-B21A-7F620061A918}" type="datetimeFigureOut">
              <a:rPr lang="zh-CN" altLang="en-US" smtClean="0"/>
              <a:t>2024/4/18</a:t>
            </a:fld>
            <a:endParaRPr lang="zh-CN" altLang="en-US"/>
          </a:p>
        </p:txBody>
      </p:sp>
      <p:sp>
        <p:nvSpPr>
          <p:cNvPr id="5" name="Footer Placeholder 4">
            <a:extLst>
              <a:ext uri="{FF2B5EF4-FFF2-40B4-BE49-F238E27FC236}">
                <a16:creationId xmlns:a16="http://schemas.microsoft.com/office/drawing/2014/main" id="{D0C5B565-1887-4C66-9581-373E340B7141}"/>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1FEA815D-9BCF-40F0-8BF4-A5CDD8AF26F2}"/>
              </a:ext>
            </a:extLst>
          </p:cNvPr>
          <p:cNvSpPr>
            <a:spLocks noGrp="1"/>
          </p:cNvSpPr>
          <p:nvPr>
            <p:ph type="sldNum" sz="quarter" idx="12"/>
          </p:nvPr>
        </p:nvSpPr>
        <p:spPr>
          <a:xfrm>
            <a:off x="5940152" y="6277960"/>
            <a:ext cx="2057400" cy="365125"/>
          </a:xfrm>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55254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65EE2-81C8-4D97-A964-4B2120DC0012}"/>
              </a:ext>
            </a:extLst>
          </p:cNvPr>
          <p:cNvSpPr>
            <a:spLocks noGrp="1"/>
          </p:cNvSpPr>
          <p:nvPr>
            <p:ph type="title"/>
          </p:nvPr>
        </p:nvSpPr>
        <p:spPr>
          <a:xfrm>
            <a:off x="629841" y="365126"/>
            <a:ext cx="7886700" cy="1325563"/>
          </a:xfrm>
        </p:spPr>
        <p:txBody>
          <a:bodyPr/>
          <a:lstStyle>
            <a:lvl1pPr algn="ctr">
              <a:defRPr/>
            </a:lvl1pPr>
          </a:lstStyle>
          <a:p>
            <a:r>
              <a:rPr lang="en-US" dirty="0"/>
              <a:t>Click to edit Master title style</a:t>
            </a:r>
          </a:p>
        </p:txBody>
      </p:sp>
      <p:sp>
        <p:nvSpPr>
          <p:cNvPr id="3" name="Text Placeholder 2">
            <a:extLst>
              <a:ext uri="{FF2B5EF4-FFF2-40B4-BE49-F238E27FC236}">
                <a16:creationId xmlns:a16="http://schemas.microsoft.com/office/drawing/2014/main" id="{540AE664-C52E-44FB-A05D-C5D963F17CD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9250F03-6E7B-42BA-B2F5-DAC75F858E5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1DD7FB-5E77-4E01-B06B-D93F68E313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EBF1F77-4633-4280-96BA-87FBF0BFE30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E16788-AA6E-4A4F-87A0-1935234A350F}"/>
              </a:ext>
            </a:extLst>
          </p:cNvPr>
          <p:cNvSpPr>
            <a:spLocks noGrp="1"/>
          </p:cNvSpPr>
          <p:nvPr>
            <p:ph type="dt" sz="half" idx="10"/>
          </p:nvPr>
        </p:nvSpPr>
        <p:spPr/>
        <p:txBody>
          <a:bodyPr/>
          <a:lstStyle/>
          <a:p>
            <a:fld id="{711E01BD-9DA4-49FB-B21A-7F620061A918}" type="datetimeFigureOut">
              <a:rPr lang="zh-CN" altLang="en-US" smtClean="0"/>
              <a:t>2024/4/18</a:t>
            </a:fld>
            <a:endParaRPr lang="zh-CN" altLang="en-US"/>
          </a:p>
        </p:txBody>
      </p:sp>
      <p:sp>
        <p:nvSpPr>
          <p:cNvPr id="8" name="Footer Placeholder 7">
            <a:extLst>
              <a:ext uri="{FF2B5EF4-FFF2-40B4-BE49-F238E27FC236}">
                <a16:creationId xmlns:a16="http://schemas.microsoft.com/office/drawing/2014/main" id="{9024982B-FA36-4D6D-B91D-57BE991BE060}"/>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86B4F9C3-81C1-4AD8-A984-70D067C2A1A2}"/>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867016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9B50-1163-4CE0-BC9E-7D3B6A27FA5C}"/>
              </a:ext>
            </a:extLst>
          </p:cNvPr>
          <p:cNvSpPr>
            <a:spLocks noGrp="1"/>
          </p:cNvSpPr>
          <p:nvPr>
            <p:ph type="title"/>
          </p:nvPr>
        </p:nvSpPr>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535FF550-7121-4C90-80FA-23E45628BBD6}"/>
              </a:ext>
            </a:extLst>
          </p:cNvPr>
          <p:cNvSpPr>
            <a:spLocks noGrp="1"/>
          </p:cNvSpPr>
          <p:nvPr>
            <p:ph type="dt" sz="half" idx="10"/>
          </p:nvPr>
        </p:nvSpPr>
        <p:spPr/>
        <p:txBody>
          <a:bodyPr/>
          <a:lstStyle/>
          <a:p>
            <a:fld id="{711E01BD-9DA4-49FB-B21A-7F620061A918}" type="datetimeFigureOut">
              <a:rPr lang="zh-CN" altLang="en-US" smtClean="0"/>
              <a:t>2024/4/18</a:t>
            </a:fld>
            <a:endParaRPr lang="zh-CN" altLang="en-US"/>
          </a:p>
        </p:txBody>
      </p:sp>
      <p:sp>
        <p:nvSpPr>
          <p:cNvPr id="4" name="Footer Placeholder 3">
            <a:extLst>
              <a:ext uri="{FF2B5EF4-FFF2-40B4-BE49-F238E27FC236}">
                <a16:creationId xmlns:a16="http://schemas.microsoft.com/office/drawing/2014/main" id="{346AA0F0-6639-4D2F-A847-25CA6B71C319}"/>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030B67DC-0756-4756-8528-FB7CA75C5B7B}"/>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54598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488CAE-F91E-41BB-9955-99D67383295D}"/>
              </a:ext>
            </a:extLst>
          </p:cNvPr>
          <p:cNvSpPr>
            <a:spLocks noGrp="1"/>
          </p:cNvSpPr>
          <p:nvPr>
            <p:ph type="dt" sz="half" idx="10"/>
          </p:nvPr>
        </p:nvSpPr>
        <p:spPr/>
        <p:txBody>
          <a:bodyPr/>
          <a:lstStyle/>
          <a:p>
            <a:fld id="{711E01BD-9DA4-49FB-B21A-7F620061A918}" type="datetimeFigureOut">
              <a:rPr lang="zh-CN" altLang="en-US" smtClean="0"/>
              <a:t>2024/4/18</a:t>
            </a:fld>
            <a:endParaRPr lang="zh-CN" altLang="en-US"/>
          </a:p>
        </p:txBody>
      </p:sp>
      <p:sp>
        <p:nvSpPr>
          <p:cNvPr id="3" name="Footer Placeholder 2">
            <a:extLst>
              <a:ext uri="{FF2B5EF4-FFF2-40B4-BE49-F238E27FC236}">
                <a16:creationId xmlns:a16="http://schemas.microsoft.com/office/drawing/2014/main" id="{CF7502CC-ED04-4100-BE80-031ED1CBCAAE}"/>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7EE12D74-BBF2-4B92-A778-5A6F7FE81CEF}"/>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38633762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7000">
              <a:schemeClr val="bg1"/>
            </a:gs>
            <a:gs pos="95000">
              <a:schemeClr val="bg1"/>
            </a:gs>
            <a:gs pos="100000">
              <a:srgbClr val="2B11EF"/>
            </a:gs>
            <a:gs pos="100000">
              <a:srgbClr val="2B11EF"/>
            </a:gs>
            <a:gs pos="99000">
              <a:srgbClr val="2B11EF"/>
            </a:gs>
            <a:gs pos="98000">
              <a:srgbClr val="2B11E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54464-0F5A-401B-AE0B-1350685DB72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C504315-AED9-4368-ACE2-0F5775E25BD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F3858B-8BF8-45E3-A5C6-46A75BE685A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11E01BD-9DA4-49FB-B21A-7F620061A918}" type="datetimeFigureOut">
              <a:rPr lang="zh-CN" altLang="en-US" smtClean="0"/>
              <a:t>2024/4/18</a:t>
            </a:fld>
            <a:endParaRPr lang="zh-CN" altLang="en-US"/>
          </a:p>
        </p:txBody>
      </p:sp>
      <p:sp>
        <p:nvSpPr>
          <p:cNvPr id="5" name="Footer Placeholder 4">
            <a:extLst>
              <a:ext uri="{FF2B5EF4-FFF2-40B4-BE49-F238E27FC236}">
                <a16:creationId xmlns:a16="http://schemas.microsoft.com/office/drawing/2014/main" id="{CFCE31A4-48BC-4E77-881C-5F54D925A0C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CCA1A40C-1933-4989-B61E-814086CA962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42B44F-9A05-4471-893B-EDC90192FAC5}" type="slidenum">
              <a:rPr lang="zh-CN" altLang="en-US" smtClean="0"/>
              <a:t>‹#›</a:t>
            </a:fld>
            <a:endParaRPr lang="zh-CN" altLang="en-US"/>
          </a:p>
        </p:txBody>
      </p:sp>
      <p:sp>
        <p:nvSpPr>
          <p:cNvPr id="8" name="TextBox 7">
            <a:extLst>
              <a:ext uri="{FF2B5EF4-FFF2-40B4-BE49-F238E27FC236}">
                <a16:creationId xmlns:a16="http://schemas.microsoft.com/office/drawing/2014/main" id="{9EED4E11-A8BF-4DD1-89DB-AB0576ED941E}"/>
              </a:ext>
            </a:extLst>
          </p:cNvPr>
          <p:cNvSpPr txBox="1"/>
          <p:nvPr userDrawn="1"/>
        </p:nvSpPr>
        <p:spPr>
          <a:xfrm>
            <a:off x="8604447" y="6400414"/>
            <a:ext cx="463481" cy="369332"/>
          </a:xfrm>
          <a:prstGeom prst="rect">
            <a:avLst/>
          </a:prstGeom>
          <a:noFill/>
        </p:spPr>
        <p:txBody>
          <a:bodyPr wrap="square" rtlCol="0">
            <a:spAutoFit/>
          </a:bodyPr>
          <a:lstStyle/>
          <a:p>
            <a:fld id="{C60FDEA8-B4E2-4158-AB7E-EB78FF2E925F}" type="slidenum">
              <a:rPr lang="en-US" smtClean="0"/>
              <a:t>‹#›</a:t>
            </a:fld>
            <a:endParaRPr lang="en-US" dirty="0"/>
          </a:p>
        </p:txBody>
      </p:sp>
    </p:spTree>
    <p:extLst>
      <p:ext uri="{BB962C8B-B14F-4D97-AF65-F5344CB8AC3E}">
        <p14:creationId xmlns:p14="http://schemas.microsoft.com/office/powerpoint/2010/main" val="2791352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7" r:id="rId3"/>
    <p:sldLayoutId id="2147483668" r:id="rId4"/>
    <p:sldLayoutId id="2147483669" r:id="rId5"/>
  </p:sldLayoutIdLst>
  <p:txStyles>
    <p:titleStyle>
      <a:lvl1pPr algn="ctr" defTabSz="685800" rtl="0" eaLnBrk="1" latinLnBrk="0" hangingPunct="1">
        <a:lnSpc>
          <a:spcPct val="90000"/>
        </a:lnSpc>
        <a:spcBef>
          <a:spcPct val="0"/>
        </a:spcBef>
        <a:buNone/>
        <a:defRPr sz="3600" b="1" kern="1200">
          <a:solidFill>
            <a:srgbClr val="00B050"/>
          </a:solidFill>
          <a:latin typeface="Bookman Old Style" panose="020506040505050202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royalsocietypublishing.org/doi/10.1098/rspb.2020.0922"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www.teebweb.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slideshare.net/maggiewinslow/ecosystem-service-valuation-winslow" TargetMode="External"/><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www.qatarmarine.net/diving-environment/marine-ecology/coral-reef-facts/"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79512" y="332656"/>
            <a:ext cx="8784976" cy="1656184"/>
          </a:xfrm>
        </p:spPr>
        <p:txBody>
          <a:bodyPr>
            <a:normAutofit fontScale="90000"/>
          </a:bodyPr>
          <a:lstStyle/>
          <a:p>
            <a:r>
              <a:rPr lang="en-US" altLang="en-US" sz="3100">
                <a:ea typeface="ＭＳ Ｐゴシック" pitchFamily="1" charset="-128"/>
              </a:rPr>
              <a:t>Econ 2675 </a:t>
            </a:r>
            <a:r>
              <a:rPr lang="en-US" altLang="en-US" sz="3100" dirty="0">
                <a:ea typeface="ＭＳ Ｐゴシック" pitchFamily="1" charset="-128"/>
              </a:rPr>
              <a:t>– Environmental Economics</a:t>
            </a:r>
            <a:br>
              <a:rPr lang="en-US" altLang="en-US" sz="3100" dirty="0">
                <a:ea typeface="ＭＳ Ｐゴシック" pitchFamily="1" charset="-128"/>
              </a:rPr>
            </a:br>
            <a:br>
              <a:rPr lang="en-US" altLang="en-US" sz="3100" dirty="0">
                <a:ea typeface="ＭＳ Ｐゴシック" pitchFamily="1" charset="-128"/>
              </a:rPr>
            </a:br>
            <a:r>
              <a:rPr lang="en-US" altLang="en-US" sz="3100" dirty="0">
                <a:cs typeface="Calibri" panose="020F0502020204030204" pitchFamily="34" charset="0"/>
              </a:rPr>
              <a:t>Chapter 13 Lecture - Ecosystem Goods and Services: Nature’s Threatened Bounty</a:t>
            </a:r>
            <a:endParaRPr lang="zh-CN" altLang="en-US" sz="3100" dirty="0">
              <a:cs typeface="Calibri" panose="020F0502020204030204" pitchFamily="34" charset="0"/>
            </a:endParaRPr>
          </a:p>
        </p:txBody>
      </p:sp>
      <p:pic>
        <p:nvPicPr>
          <p:cNvPr id="4" name="Picture 3">
            <a:extLst>
              <a:ext uri="{FF2B5EF4-FFF2-40B4-BE49-F238E27FC236}">
                <a16:creationId xmlns:a16="http://schemas.microsoft.com/office/drawing/2014/main" id="{771FD2A5-266A-4FE4-8ACC-210B5A30DB49}"/>
              </a:ext>
            </a:extLst>
          </p:cNvPr>
          <p:cNvPicPr>
            <a:picLocks noChangeAspect="1"/>
          </p:cNvPicPr>
          <p:nvPr/>
        </p:nvPicPr>
        <p:blipFill>
          <a:blip r:embed="rId2"/>
          <a:stretch>
            <a:fillRect/>
          </a:stretch>
        </p:blipFill>
        <p:spPr>
          <a:xfrm>
            <a:off x="323528" y="2060848"/>
            <a:ext cx="8496944" cy="4637509"/>
          </a:xfrm>
          <a:prstGeom prst="rect">
            <a:avLst/>
          </a:prstGeom>
        </p:spPr>
      </p:pic>
    </p:spTree>
    <p:extLst>
      <p:ext uri="{BB962C8B-B14F-4D97-AF65-F5344CB8AC3E}">
        <p14:creationId xmlns:p14="http://schemas.microsoft.com/office/powerpoint/2010/main" val="3963161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89436"/>
            <a:ext cx="8640960" cy="543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txBox="1">
            <a:spLocks noChangeArrowheads="1"/>
          </p:cNvSpPr>
          <p:nvPr/>
        </p:nvSpPr>
        <p:spPr>
          <a:xfrm>
            <a:off x="683568" y="188640"/>
            <a:ext cx="7776864" cy="936104"/>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a:latin typeface="Bookman Old Style" panose="02050604050505020204" pitchFamily="18" charset="0"/>
              </a:rPr>
              <a:t>Benefits from ecosystem services in coral reef ecosystems</a:t>
            </a:r>
          </a:p>
        </p:txBody>
      </p:sp>
    </p:spTree>
    <p:extLst>
      <p:ext uri="{BB962C8B-B14F-4D97-AF65-F5344CB8AC3E}">
        <p14:creationId xmlns:p14="http://schemas.microsoft.com/office/powerpoint/2010/main" val="3378077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2F1797-23E6-4044-BC80-8D7A77F43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03" y="203937"/>
            <a:ext cx="8791194" cy="6321408"/>
          </a:xfrm>
          <a:prstGeom prst="rect">
            <a:avLst/>
          </a:prstGeom>
        </p:spPr>
      </p:pic>
    </p:spTree>
    <p:extLst>
      <p:ext uri="{BB962C8B-B14F-4D97-AF65-F5344CB8AC3E}">
        <p14:creationId xmlns:p14="http://schemas.microsoft.com/office/powerpoint/2010/main" val="1183749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08224"/>
            <a:ext cx="7886700" cy="759618"/>
          </a:xfrm>
        </p:spPr>
        <p:txBody>
          <a:bodyPr>
            <a:normAutofit fontScale="90000"/>
          </a:bodyPr>
          <a:lstStyle/>
          <a:p>
            <a:r>
              <a:rPr lang="en-GB" altLang="en-US" sz="3200" b="1" dirty="0"/>
              <a:t>Demonstrating the Value of Ecosystem Services</a:t>
            </a:r>
            <a:endParaRPr lang="zh-CN" altLang="en-US" sz="3200" b="1" dirty="0"/>
          </a:p>
        </p:txBody>
      </p:sp>
      <p:sp>
        <p:nvSpPr>
          <p:cNvPr id="3" name="内容占位符 2"/>
          <p:cNvSpPr>
            <a:spLocks noGrp="1"/>
          </p:cNvSpPr>
          <p:nvPr>
            <p:ph idx="1"/>
          </p:nvPr>
        </p:nvSpPr>
        <p:spPr>
          <a:xfrm>
            <a:off x="251520" y="1023874"/>
            <a:ext cx="8640960" cy="2493110"/>
          </a:xfrm>
        </p:spPr>
        <p:txBody>
          <a:bodyPr/>
          <a:lstStyle/>
          <a:p>
            <a:pPr algn="just">
              <a:lnSpc>
                <a:spcPct val="90000"/>
              </a:lnSpc>
            </a:pPr>
            <a:r>
              <a:rPr lang="en-GB" altLang="en-US" sz="2200" b="1" dirty="0"/>
              <a:t>Damage Assessments: Loss of Ecosystem Services</a:t>
            </a:r>
          </a:p>
          <a:p>
            <a:pPr algn="just">
              <a:lnSpc>
                <a:spcPct val="90000"/>
              </a:lnSpc>
            </a:pPr>
            <a:endParaRPr lang="en-GB" altLang="en-US" sz="2200" b="1" dirty="0"/>
          </a:p>
          <a:p>
            <a:pPr lvl="1" algn="just">
              <a:lnSpc>
                <a:spcPct val="90000"/>
              </a:lnSpc>
            </a:pPr>
            <a:r>
              <a:rPr lang="en-GB" altLang="en-US" sz="2200" b="1" dirty="0"/>
              <a:t>Oil spills: Through a process known as the Natural Resources Damage Assessment, trustees of the affected ecosystem must attempt to quantify the extent of damages caused by a spill in order to seek compensation from the responsible parties</a:t>
            </a:r>
            <a:r>
              <a:rPr lang="en-GB" altLang="en-US" b="1" dirty="0"/>
              <a:t>.</a:t>
            </a:r>
          </a:p>
          <a:p>
            <a:endParaRPr lang="zh-CN" altLang="en-US" dirty="0"/>
          </a:p>
        </p:txBody>
      </p:sp>
      <p:pic>
        <p:nvPicPr>
          <p:cNvPr id="5" name="Picture 4">
            <a:extLst>
              <a:ext uri="{FF2B5EF4-FFF2-40B4-BE49-F238E27FC236}">
                <a16:creationId xmlns:a16="http://schemas.microsoft.com/office/drawing/2014/main" id="{8F9A9178-EDFC-4BD3-8F41-A7322519EC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3573016"/>
            <a:ext cx="6480721" cy="3069174"/>
          </a:xfrm>
          <a:prstGeom prst="rect">
            <a:avLst/>
          </a:prstGeom>
        </p:spPr>
      </p:pic>
    </p:spTree>
    <p:extLst>
      <p:ext uri="{BB962C8B-B14F-4D97-AF65-F5344CB8AC3E}">
        <p14:creationId xmlns:p14="http://schemas.microsoft.com/office/powerpoint/2010/main" val="860832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903634"/>
          </a:xfrm>
        </p:spPr>
        <p:txBody>
          <a:bodyPr>
            <a:normAutofit fontScale="90000"/>
          </a:bodyPr>
          <a:lstStyle/>
          <a:p>
            <a:r>
              <a:rPr lang="en-GB" altLang="en-US" sz="3200" b="1" dirty="0"/>
              <a:t>Demonstrating the Value of Ecosystem Services</a:t>
            </a:r>
            <a:endParaRPr lang="zh-CN" altLang="en-US" sz="3200" dirty="0"/>
          </a:p>
        </p:txBody>
      </p:sp>
      <p:sp>
        <p:nvSpPr>
          <p:cNvPr id="3" name="内容占位符 2"/>
          <p:cNvSpPr>
            <a:spLocks noGrp="1"/>
          </p:cNvSpPr>
          <p:nvPr>
            <p:ph idx="1"/>
          </p:nvPr>
        </p:nvSpPr>
        <p:spPr>
          <a:xfrm>
            <a:off x="23820" y="1226515"/>
            <a:ext cx="8802066" cy="3649123"/>
          </a:xfrm>
        </p:spPr>
        <p:txBody>
          <a:bodyPr>
            <a:normAutofit/>
          </a:bodyPr>
          <a:lstStyle/>
          <a:p>
            <a:pPr marL="0" indent="0" algn="just">
              <a:buNone/>
            </a:pPr>
            <a:r>
              <a:rPr lang="en-GB" altLang="en-US" sz="2200" b="1" dirty="0"/>
              <a:t>   Valuing Supporting Services: Pollination</a:t>
            </a:r>
          </a:p>
          <a:p>
            <a:pPr algn="just"/>
            <a:endParaRPr lang="en-GB" altLang="en-US" sz="2200" b="1" dirty="0"/>
          </a:p>
          <a:p>
            <a:pPr lvl="1" algn="just"/>
            <a:r>
              <a:rPr lang="en-GB" altLang="en-US" sz="2200" b="1" dirty="0"/>
              <a:t>Pollination services supplied by bees is a valuable ecosystem service with multiple benefits</a:t>
            </a:r>
          </a:p>
          <a:p>
            <a:pPr lvl="2" algn="just"/>
            <a:r>
              <a:rPr lang="en-GB" altLang="en-US" sz="2200" b="1" dirty="0"/>
              <a:t>Aiding in genetic diversity</a:t>
            </a:r>
          </a:p>
          <a:p>
            <a:pPr lvl="2" algn="just"/>
            <a:r>
              <a:rPr lang="en-GB" altLang="en-US" sz="2200" b="1" dirty="0"/>
              <a:t>Ecosystem resilience and nutrient cycling</a:t>
            </a:r>
          </a:p>
          <a:p>
            <a:pPr lvl="2" algn="just"/>
            <a:r>
              <a:rPr lang="en-GB" altLang="en-US" sz="2200" b="1" dirty="0"/>
              <a:t>Increasing the productivity of agricultural crops</a:t>
            </a:r>
          </a:p>
          <a:p>
            <a:pPr lvl="2" algn="just"/>
            <a:r>
              <a:rPr lang="en-GB" altLang="en-US" sz="2200" b="1" dirty="0"/>
              <a:t>Many valuable agricultural crops rely on bees for pollination.</a:t>
            </a:r>
          </a:p>
        </p:txBody>
      </p:sp>
      <p:pic>
        <p:nvPicPr>
          <p:cNvPr id="4" name="Picture 3">
            <a:extLst>
              <a:ext uri="{FF2B5EF4-FFF2-40B4-BE49-F238E27FC236}">
                <a16:creationId xmlns:a16="http://schemas.microsoft.com/office/drawing/2014/main" id="{1AB7A77A-78CE-422D-A737-458618131544}"/>
              </a:ext>
            </a:extLst>
          </p:cNvPr>
          <p:cNvPicPr>
            <a:picLocks noChangeAspect="1"/>
          </p:cNvPicPr>
          <p:nvPr/>
        </p:nvPicPr>
        <p:blipFill>
          <a:blip r:embed="rId2"/>
          <a:stretch>
            <a:fillRect/>
          </a:stretch>
        </p:blipFill>
        <p:spPr>
          <a:xfrm>
            <a:off x="318114" y="4571135"/>
            <a:ext cx="4248472" cy="1928943"/>
          </a:xfrm>
          <a:prstGeom prst="rect">
            <a:avLst/>
          </a:prstGeom>
        </p:spPr>
      </p:pic>
      <p:sp>
        <p:nvSpPr>
          <p:cNvPr id="6" name="TextBox 5">
            <a:extLst>
              <a:ext uri="{FF2B5EF4-FFF2-40B4-BE49-F238E27FC236}">
                <a16:creationId xmlns:a16="http://schemas.microsoft.com/office/drawing/2014/main" id="{83B6747D-AB5B-4A06-ACE5-846DE0C2C7D6}"/>
              </a:ext>
            </a:extLst>
          </p:cNvPr>
          <p:cNvSpPr txBox="1"/>
          <p:nvPr/>
        </p:nvSpPr>
        <p:spPr>
          <a:xfrm>
            <a:off x="4863737" y="4889275"/>
            <a:ext cx="3744416" cy="923330"/>
          </a:xfrm>
          <a:prstGeom prst="rect">
            <a:avLst/>
          </a:prstGeom>
          <a:noFill/>
        </p:spPr>
        <p:txBody>
          <a:bodyPr wrap="square">
            <a:spAutoFit/>
          </a:bodyPr>
          <a:lstStyle/>
          <a:p>
            <a:r>
              <a:rPr lang="en-US" dirty="0">
                <a:hlinkClick r:id="rId3"/>
              </a:rPr>
              <a:t>https://royalsocietypublishing.org/doi/10.1098/rspb.2020.0922</a:t>
            </a:r>
            <a:endParaRPr lang="en-US" dirty="0"/>
          </a:p>
          <a:p>
            <a:endParaRPr lang="en-US" dirty="0"/>
          </a:p>
        </p:txBody>
      </p:sp>
    </p:spTree>
    <p:extLst>
      <p:ext uri="{BB962C8B-B14F-4D97-AF65-F5344CB8AC3E}">
        <p14:creationId xmlns:p14="http://schemas.microsoft.com/office/powerpoint/2010/main" val="2478134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975642"/>
          </a:xfrm>
        </p:spPr>
        <p:txBody>
          <a:bodyPr>
            <a:normAutofit/>
          </a:bodyPr>
          <a:lstStyle/>
          <a:p>
            <a:r>
              <a:rPr lang="en-GB" altLang="en-US" sz="3200" b="1" dirty="0"/>
              <a:t>Demonstrating the Value of Ecosystem Services</a:t>
            </a:r>
            <a:endParaRPr lang="zh-CN" altLang="en-US" sz="3200" b="1" dirty="0"/>
          </a:p>
        </p:txBody>
      </p:sp>
      <p:sp>
        <p:nvSpPr>
          <p:cNvPr id="3" name="内容占位符 2"/>
          <p:cNvSpPr>
            <a:spLocks noGrp="1"/>
          </p:cNvSpPr>
          <p:nvPr>
            <p:ph idx="1"/>
          </p:nvPr>
        </p:nvSpPr>
        <p:spPr>
          <a:xfrm>
            <a:off x="276302" y="1628800"/>
            <a:ext cx="8591396" cy="4137323"/>
          </a:xfrm>
        </p:spPr>
        <p:txBody>
          <a:bodyPr>
            <a:normAutofit/>
          </a:bodyPr>
          <a:lstStyle/>
          <a:p>
            <a:pPr marL="0" indent="0" algn="just">
              <a:spcBef>
                <a:spcPts val="375"/>
              </a:spcBef>
              <a:buNone/>
            </a:pPr>
            <a:r>
              <a:rPr lang="en-GB" altLang="en-US" sz="2200" b="1" dirty="0"/>
              <a:t>Valuing Supporting Services: Forests and Coastal Ecosystems</a:t>
            </a:r>
          </a:p>
          <a:p>
            <a:pPr algn="just">
              <a:spcBef>
                <a:spcPts val="375"/>
              </a:spcBef>
            </a:pPr>
            <a:endParaRPr lang="en-GB" altLang="en-US" sz="2200" b="1" dirty="0"/>
          </a:p>
          <a:p>
            <a:pPr lvl="1" algn="just"/>
            <a:r>
              <a:rPr lang="en-GB" altLang="en-US" sz="2200" b="1" dirty="0"/>
              <a:t>Valuation methods have been used extensively to value forest ecosystem services, coastal and marine ecosystem services, and biodiversity. </a:t>
            </a:r>
          </a:p>
          <a:p>
            <a:pPr lvl="1" algn="just"/>
            <a:endParaRPr lang="en-GB" altLang="en-US" sz="2200" b="1" dirty="0"/>
          </a:p>
          <a:p>
            <a:pPr lvl="1" algn="just"/>
            <a:r>
              <a:rPr lang="en-GB" altLang="en-US" sz="2200" b="1" dirty="0"/>
              <a:t>Quantifying the benefits of these services can provide an empirical foundation for decision-making and priority setting.</a:t>
            </a:r>
          </a:p>
          <a:p>
            <a:pPr algn="just"/>
            <a:endParaRPr lang="zh-CN" altLang="en-US" sz="2800" dirty="0"/>
          </a:p>
        </p:txBody>
      </p:sp>
    </p:spTree>
    <p:extLst>
      <p:ext uri="{BB962C8B-B14F-4D97-AF65-F5344CB8AC3E}">
        <p14:creationId xmlns:p14="http://schemas.microsoft.com/office/powerpoint/2010/main" val="2256367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903634"/>
          </a:xfrm>
        </p:spPr>
        <p:txBody>
          <a:bodyPr>
            <a:normAutofit fontScale="90000"/>
          </a:bodyPr>
          <a:lstStyle/>
          <a:p>
            <a:r>
              <a:rPr lang="en-GB" altLang="en-US" sz="3200" b="1" dirty="0"/>
              <a:t>Demonstrating the Value of Ecosystem Services</a:t>
            </a:r>
            <a:endParaRPr lang="zh-CN" altLang="en-US" sz="3200" b="1" dirty="0"/>
          </a:p>
        </p:txBody>
      </p:sp>
      <p:sp>
        <p:nvSpPr>
          <p:cNvPr id="3" name="内容占位符 2"/>
          <p:cNvSpPr>
            <a:spLocks noGrp="1"/>
          </p:cNvSpPr>
          <p:nvPr>
            <p:ph idx="1"/>
          </p:nvPr>
        </p:nvSpPr>
        <p:spPr>
          <a:xfrm>
            <a:off x="179512" y="1556792"/>
            <a:ext cx="8568952" cy="4351338"/>
          </a:xfrm>
        </p:spPr>
        <p:txBody>
          <a:bodyPr>
            <a:normAutofit/>
          </a:bodyPr>
          <a:lstStyle/>
          <a:p>
            <a:pPr marL="0" indent="0" algn="just">
              <a:spcBef>
                <a:spcPts val="375"/>
              </a:spcBef>
              <a:buNone/>
            </a:pPr>
            <a:r>
              <a:rPr lang="en-GB" altLang="en-US" sz="2200" b="1" dirty="0"/>
              <a:t>Challenges and Innovation in Ecosystem Valuation</a:t>
            </a:r>
          </a:p>
          <a:p>
            <a:pPr algn="just">
              <a:spcBef>
                <a:spcPts val="375"/>
              </a:spcBef>
            </a:pPr>
            <a:endParaRPr lang="en-GB" altLang="en-US" sz="2200" b="1" dirty="0"/>
          </a:p>
          <a:p>
            <a:pPr marL="514350" lvl="2" algn="just"/>
            <a:r>
              <a:rPr lang="en-GB" altLang="en-US" sz="2200" b="1" dirty="0"/>
              <a:t>In order for valuations to be useful, their derivations must be based upon consistent methodologies. </a:t>
            </a:r>
          </a:p>
          <a:p>
            <a:pPr marL="514350" lvl="2" algn="just"/>
            <a:endParaRPr lang="en-GB" altLang="en-US" sz="2200" b="1" dirty="0"/>
          </a:p>
          <a:p>
            <a:pPr marL="514350" lvl="2" algn="just"/>
            <a:r>
              <a:rPr lang="en-GB" altLang="en-US" sz="2200" b="1" dirty="0"/>
              <a:t>Achieving this kind of consistency requires precise definitions of the services, as well as agreement of how these services contribute to value. </a:t>
            </a:r>
          </a:p>
          <a:p>
            <a:pPr marL="514350" lvl="2" algn="just"/>
            <a:endParaRPr lang="en-GB" altLang="en-US" sz="2200" b="1" dirty="0"/>
          </a:p>
          <a:p>
            <a:pPr marL="514350" lvl="2" algn="just"/>
            <a:r>
              <a:rPr lang="en-GB" altLang="en-US" sz="2200" b="1" dirty="0"/>
              <a:t>It also requires that the valuation procedures avoid double counting. </a:t>
            </a:r>
          </a:p>
          <a:p>
            <a:pPr algn="just"/>
            <a:endParaRPr lang="zh-CN" altLang="en-US" sz="2800" dirty="0"/>
          </a:p>
        </p:txBody>
      </p:sp>
    </p:spTree>
    <p:extLst>
      <p:ext uri="{BB962C8B-B14F-4D97-AF65-F5344CB8AC3E}">
        <p14:creationId xmlns:p14="http://schemas.microsoft.com/office/powerpoint/2010/main" val="2071213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8964"/>
            <a:ext cx="7886700" cy="663732"/>
          </a:xfrm>
        </p:spPr>
        <p:txBody>
          <a:bodyPr>
            <a:normAutofit/>
          </a:bodyPr>
          <a:lstStyle/>
          <a:p>
            <a:r>
              <a:rPr lang="en-US" altLang="en-US" sz="4000" b="1" dirty="0"/>
              <a:t>Ecotourism</a:t>
            </a:r>
            <a:endParaRPr lang="zh-CN" altLang="en-US" sz="4000" b="1" dirty="0"/>
          </a:p>
        </p:txBody>
      </p:sp>
      <p:sp>
        <p:nvSpPr>
          <p:cNvPr id="3" name="内容占位符 2"/>
          <p:cNvSpPr>
            <a:spLocks noGrp="1"/>
          </p:cNvSpPr>
          <p:nvPr>
            <p:ph idx="1"/>
          </p:nvPr>
        </p:nvSpPr>
        <p:spPr>
          <a:xfrm>
            <a:off x="234430" y="662826"/>
            <a:ext cx="8730058" cy="2607717"/>
          </a:xfrm>
        </p:spPr>
        <p:txBody>
          <a:bodyPr/>
          <a:lstStyle/>
          <a:p>
            <a:pPr marL="0" indent="0" algn="just">
              <a:spcBef>
                <a:spcPts val="375"/>
              </a:spcBef>
              <a:buNone/>
            </a:pPr>
            <a:r>
              <a:rPr lang="en-GB" altLang="en-US" sz="2200" b="1" dirty="0"/>
              <a:t>Ecotourism is defined as: Environmentally responsible travel to natural areas, in order to enjoy and appreciate nature (and accompanying cultural features, both past and present) that promotes conservation, has a low visitor impact and provides for beneficially active socio-economic involvement of local peoples (Nature Conservancy and the World Conservation Union).</a:t>
            </a:r>
          </a:p>
          <a:p>
            <a:endParaRPr lang="zh-CN" altLang="en-US" dirty="0"/>
          </a:p>
        </p:txBody>
      </p:sp>
      <p:pic>
        <p:nvPicPr>
          <p:cNvPr id="5" name="Picture 4">
            <a:extLst>
              <a:ext uri="{FF2B5EF4-FFF2-40B4-BE49-F238E27FC236}">
                <a16:creationId xmlns:a16="http://schemas.microsoft.com/office/drawing/2014/main" id="{5816D1B5-CFF3-4A2C-A0A9-195809F9B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2780928"/>
            <a:ext cx="6336704" cy="3960440"/>
          </a:xfrm>
          <a:prstGeom prst="rect">
            <a:avLst/>
          </a:prstGeom>
        </p:spPr>
      </p:pic>
    </p:spTree>
    <p:extLst>
      <p:ext uri="{BB962C8B-B14F-4D97-AF65-F5344CB8AC3E}">
        <p14:creationId xmlns:p14="http://schemas.microsoft.com/office/powerpoint/2010/main" val="1941919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1D3349-9708-4EE9-8C89-EDB198D8CB4F}"/>
              </a:ext>
            </a:extLst>
          </p:cNvPr>
          <p:cNvSpPr/>
          <p:nvPr/>
        </p:nvSpPr>
        <p:spPr>
          <a:xfrm>
            <a:off x="-1908720" y="-9388424"/>
            <a:ext cx="13393488" cy="5909310"/>
          </a:xfrm>
          <a:prstGeom prst="rect">
            <a:avLst/>
          </a:prstGeom>
        </p:spPr>
        <p:txBody>
          <a:bodyPr wrap="square">
            <a:spAutoFit/>
          </a:bodyPr>
          <a:lstStyle/>
          <a:p>
            <a:endParaRPr lang="en-US" dirty="0"/>
          </a:p>
          <a:p>
            <a:r>
              <a:rPr lang="en-US" dirty="0"/>
              <a:t>5. Galapagos Islands</a:t>
            </a:r>
          </a:p>
          <a:p>
            <a:endParaRPr lang="en-US" dirty="0"/>
          </a:p>
          <a:p>
            <a:r>
              <a:rPr lang="en-US" dirty="0"/>
              <a:t>In 1978, the Galapagos Islands were declared the first ever Natural World Heritage Site due to the amazing and unique fauna that call the archipelago home</a:t>
            </a:r>
          </a:p>
          <a:p>
            <a:endParaRPr lang="en-US" dirty="0"/>
          </a:p>
          <a:p>
            <a:r>
              <a:rPr lang="en-US" dirty="0"/>
              <a:t>6. Antarctica</a:t>
            </a:r>
          </a:p>
          <a:p>
            <a:endParaRPr lang="en-US" dirty="0"/>
          </a:p>
          <a:p>
            <a:r>
              <a:rPr lang="en-US" dirty="0"/>
              <a:t>Antarctica remains one of the least-touched places on Earth for obvious reasons — you can only even reach the landmass during the summer. </a:t>
            </a:r>
          </a:p>
          <a:p>
            <a:endParaRPr lang="en-US" dirty="0"/>
          </a:p>
          <a:p>
            <a:endParaRPr lang="en-US" dirty="0"/>
          </a:p>
          <a:p>
            <a:r>
              <a:rPr lang="en-US" dirty="0"/>
              <a:t>7. Iceland</a:t>
            </a:r>
          </a:p>
          <a:p>
            <a:endParaRPr lang="en-US" dirty="0"/>
          </a:p>
          <a:p>
            <a:r>
              <a:rPr lang="en-US" dirty="0"/>
              <a:t>Iceland has recently become a top tourist destination as it lures visitors in with its remote beauty. The country is the cleanest energy consumer in the world.</a:t>
            </a:r>
          </a:p>
          <a:p>
            <a:endParaRPr lang="en-US" dirty="0"/>
          </a:p>
          <a:p>
            <a:r>
              <a:rPr lang="en-US" dirty="0"/>
              <a:t>8. Amazon Rainforest</a:t>
            </a:r>
          </a:p>
          <a:p>
            <a:endParaRPr lang="en-US" dirty="0"/>
          </a:p>
          <a:p>
            <a:r>
              <a:rPr lang="en-US" dirty="0"/>
              <a:t>The Amazon has already suffered extremely from climate change and the encroachment of man, but some areas around the huge forest are aiming to change that by having native become guides to lead tourists around the forests in ways that are sustainable and even promote the health of the ecosystem.</a:t>
            </a:r>
          </a:p>
        </p:txBody>
      </p:sp>
      <p:pic>
        <p:nvPicPr>
          <p:cNvPr id="4" name="Picture 3">
            <a:extLst>
              <a:ext uri="{FF2B5EF4-FFF2-40B4-BE49-F238E27FC236}">
                <a16:creationId xmlns:a16="http://schemas.microsoft.com/office/drawing/2014/main" id="{88DC1E82-7565-4740-8311-105A9BA2C4DB}"/>
              </a:ext>
            </a:extLst>
          </p:cNvPr>
          <p:cNvPicPr>
            <a:picLocks noChangeAspect="1"/>
          </p:cNvPicPr>
          <p:nvPr/>
        </p:nvPicPr>
        <p:blipFill>
          <a:blip r:embed="rId2"/>
          <a:stretch>
            <a:fillRect/>
          </a:stretch>
        </p:blipFill>
        <p:spPr>
          <a:xfrm>
            <a:off x="395536" y="584684"/>
            <a:ext cx="8352928" cy="5688632"/>
          </a:xfrm>
          <a:prstGeom prst="rect">
            <a:avLst/>
          </a:prstGeom>
        </p:spPr>
      </p:pic>
    </p:spTree>
    <p:extLst>
      <p:ext uri="{BB962C8B-B14F-4D97-AF65-F5344CB8AC3E}">
        <p14:creationId xmlns:p14="http://schemas.microsoft.com/office/powerpoint/2010/main" val="772425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1C7998-CAD1-43CA-9A37-0661B3EDC165}"/>
              </a:ext>
            </a:extLst>
          </p:cNvPr>
          <p:cNvSpPr/>
          <p:nvPr/>
        </p:nvSpPr>
        <p:spPr>
          <a:xfrm>
            <a:off x="179512" y="181957"/>
            <a:ext cx="8640960" cy="6494085"/>
          </a:xfrm>
          <a:prstGeom prst="rect">
            <a:avLst/>
          </a:prstGeom>
        </p:spPr>
        <p:txBody>
          <a:bodyPr wrap="square">
            <a:spAutoFit/>
          </a:bodyPr>
          <a:lstStyle/>
          <a:p>
            <a:pPr algn="ctr"/>
            <a:r>
              <a:rPr lang="en-US" sz="2800" b="1" dirty="0">
                <a:solidFill>
                  <a:srgbClr val="00B050"/>
                </a:solidFill>
                <a:latin typeface="Bookman Old Style" panose="02050604050505020204" pitchFamily="18" charset="0"/>
              </a:rPr>
              <a:t>8 Incredible Eco-Friendly Destinations In The World</a:t>
            </a:r>
          </a:p>
          <a:p>
            <a:endParaRPr lang="en-US" sz="2000" b="1" dirty="0">
              <a:latin typeface="Bookman Old Style" panose="02050604050505020204" pitchFamily="18" charset="0"/>
            </a:endParaRPr>
          </a:p>
          <a:p>
            <a:pPr marL="457200" indent="-457200" algn="just">
              <a:buFont typeface="+mj-lt"/>
              <a:buAutoNum type="arabicPeriod"/>
            </a:pPr>
            <a:r>
              <a:rPr lang="en-US" sz="2000" b="1" dirty="0">
                <a:latin typeface="Bookman Old Style" panose="02050604050505020204" pitchFamily="18" charset="0"/>
              </a:rPr>
              <a:t>Costa Rica - The country undoubtedly most associated with ecotourism, Costa Rica has made a name for itself as a travel destination because of its well-protected natural beauty. </a:t>
            </a:r>
          </a:p>
          <a:p>
            <a:pPr marL="457200" indent="-457200" algn="just">
              <a:buFont typeface="+mj-lt"/>
              <a:buAutoNum type="arabicPeriod"/>
            </a:pPr>
            <a:endParaRPr lang="en-US" sz="2000" b="1" dirty="0">
              <a:latin typeface="Bookman Old Style" panose="02050604050505020204" pitchFamily="18" charset="0"/>
            </a:endParaRPr>
          </a:p>
          <a:p>
            <a:pPr marL="457200" indent="-457200" algn="just">
              <a:buFont typeface="+mj-lt"/>
              <a:buAutoNum type="arabicPeriod"/>
            </a:pPr>
            <a:r>
              <a:rPr lang="en-US" sz="2000" b="1" dirty="0">
                <a:latin typeface="Bookman Old Style" panose="02050604050505020204" pitchFamily="18" charset="0"/>
              </a:rPr>
              <a:t>Norway - Norway might not be a place that first comes to mind when thinking of ecotourism, but the country’s culture of trying to live sustainably has influenced its travel industry extensively — especially in the Norwegian Fjords.</a:t>
            </a:r>
          </a:p>
          <a:p>
            <a:pPr marL="457200" indent="-457200" algn="just">
              <a:buFont typeface="+mj-lt"/>
              <a:buAutoNum type="arabicPeriod"/>
            </a:pPr>
            <a:endParaRPr lang="en-US" sz="2000" b="1" dirty="0">
              <a:latin typeface="Bookman Old Style" panose="02050604050505020204" pitchFamily="18" charset="0"/>
            </a:endParaRPr>
          </a:p>
          <a:p>
            <a:pPr marL="457200" indent="-457200" algn="just">
              <a:buFont typeface="+mj-lt"/>
              <a:buAutoNum type="arabicPeriod"/>
            </a:pPr>
            <a:r>
              <a:rPr lang="en-US" sz="2000" b="1" dirty="0">
                <a:latin typeface="Bookman Old Style" panose="02050604050505020204" pitchFamily="18" charset="0"/>
              </a:rPr>
              <a:t>Kenya - Kenya is one of the prime destinations to take an African safari due to its grasslands full of animals such as giraffes, lions, and rhinos. </a:t>
            </a:r>
          </a:p>
          <a:p>
            <a:pPr marL="457200" indent="-457200" algn="just">
              <a:buFont typeface="+mj-lt"/>
              <a:buAutoNum type="arabicPeriod"/>
            </a:pPr>
            <a:endParaRPr lang="en-US" sz="2000" b="1" dirty="0">
              <a:latin typeface="Bookman Old Style" panose="02050604050505020204" pitchFamily="18" charset="0"/>
            </a:endParaRPr>
          </a:p>
          <a:p>
            <a:pPr marL="457200" indent="-457200" algn="just">
              <a:buFont typeface="+mj-lt"/>
              <a:buAutoNum type="arabicPeriod"/>
            </a:pPr>
            <a:r>
              <a:rPr lang="en-US" sz="2000" b="1" dirty="0">
                <a:latin typeface="Bookman Old Style" panose="02050604050505020204" pitchFamily="18" charset="0"/>
              </a:rPr>
              <a:t>Palau - Palau, an island nation in the western Pacific that is part of Micronesia, is known more for its oceans than for its land. </a:t>
            </a:r>
          </a:p>
        </p:txBody>
      </p:sp>
    </p:spTree>
    <p:extLst>
      <p:ext uri="{BB962C8B-B14F-4D97-AF65-F5344CB8AC3E}">
        <p14:creationId xmlns:p14="http://schemas.microsoft.com/office/powerpoint/2010/main" val="2080121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BCBA8E-640A-445F-88E8-FF15AA173829}"/>
              </a:ext>
            </a:extLst>
          </p:cNvPr>
          <p:cNvSpPr/>
          <p:nvPr/>
        </p:nvSpPr>
        <p:spPr>
          <a:xfrm>
            <a:off x="215516" y="766732"/>
            <a:ext cx="8712968" cy="5632311"/>
          </a:xfrm>
          <a:prstGeom prst="rect">
            <a:avLst/>
          </a:prstGeom>
        </p:spPr>
        <p:txBody>
          <a:bodyPr wrap="square">
            <a:spAutoFit/>
          </a:bodyPr>
          <a:lstStyle/>
          <a:p>
            <a:pPr marL="457200" indent="-457200" algn="just">
              <a:buFont typeface="+mj-lt"/>
              <a:buAutoNum type="arabicPeriod" startAt="5"/>
            </a:pPr>
            <a:r>
              <a:rPr lang="en-US" sz="2000" b="1" dirty="0">
                <a:latin typeface="Bookman Old Style" panose="02050604050505020204" pitchFamily="18" charset="0"/>
              </a:rPr>
              <a:t>Galapagos Islands - In 1978, the Galapagos Islands were declared the first ever Natural World Heritage Site due to the amazing and unique fauna that call the archipelago home. </a:t>
            </a:r>
          </a:p>
          <a:p>
            <a:pPr marL="457200" indent="-457200" algn="just">
              <a:buFont typeface="+mj-lt"/>
              <a:buAutoNum type="arabicPeriod" startAt="5"/>
            </a:pPr>
            <a:endParaRPr lang="en-US" sz="2000" b="1" dirty="0">
              <a:latin typeface="Bookman Old Style" panose="02050604050505020204" pitchFamily="18" charset="0"/>
            </a:endParaRPr>
          </a:p>
          <a:p>
            <a:pPr marL="457200" indent="-457200" algn="just">
              <a:buFont typeface="+mj-lt"/>
              <a:buAutoNum type="arabicPeriod" startAt="5"/>
            </a:pPr>
            <a:r>
              <a:rPr lang="en-US" sz="2000" b="1" dirty="0">
                <a:latin typeface="Bookman Old Style" panose="02050604050505020204" pitchFamily="18" charset="0"/>
              </a:rPr>
              <a:t>Antarctica - Antarctica remains one of the least-touched places on Earth for obvious reasons — you can only even reach the landmass during the summer. </a:t>
            </a:r>
          </a:p>
          <a:p>
            <a:pPr marL="457200" indent="-457200" algn="just">
              <a:buFont typeface="+mj-lt"/>
              <a:buAutoNum type="arabicPeriod" startAt="5"/>
            </a:pPr>
            <a:endParaRPr lang="en-US" sz="2000" b="1" dirty="0">
              <a:latin typeface="Bookman Old Style" panose="02050604050505020204" pitchFamily="18" charset="0"/>
            </a:endParaRPr>
          </a:p>
          <a:p>
            <a:pPr marL="457200" indent="-457200" algn="just">
              <a:buFont typeface="+mj-lt"/>
              <a:buAutoNum type="arabicPeriod" startAt="5"/>
            </a:pPr>
            <a:r>
              <a:rPr lang="en-US" sz="2000" b="1" dirty="0">
                <a:latin typeface="Bookman Old Style" panose="02050604050505020204" pitchFamily="18" charset="0"/>
              </a:rPr>
              <a:t>Iceland - Iceland has recently become a top tourist destination as it lures visitors in with its remote beauty. </a:t>
            </a:r>
          </a:p>
          <a:p>
            <a:pPr marL="457200" indent="-457200" algn="just">
              <a:buFont typeface="+mj-lt"/>
              <a:buAutoNum type="arabicPeriod" startAt="5"/>
            </a:pPr>
            <a:endParaRPr lang="en-US" sz="2000" b="1" dirty="0">
              <a:latin typeface="Bookman Old Style" panose="02050604050505020204" pitchFamily="18" charset="0"/>
            </a:endParaRPr>
          </a:p>
          <a:p>
            <a:pPr marL="457200" indent="-457200" algn="just">
              <a:buFont typeface="+mj-lt"/>
              <a:buAutoNum type="arabicPeriod" startAt="5"/>
            </a:pPr>
            <a:r>
              <a:rPr lang="en-US" sz="2000" b="1" dirty="0">
                <a:latin typeface="Bookman Old Style" panose="02050604050505020204" pitchFamily="18" charset="0"/>
              </a:rPr>
              <a:t>Amazon Rainforest - The Amazon has already suffered extremely from climate change and the encroachment of man, but some areas around the huge forest are aiming to change that by having native become guides to lead tourists around the forests in ways that are sustainable and even promote the health of the ecosystem</a:t>
            </a:r>
          </a:p>
        </p:txBody>
      </p:sp>
    </p:spTree>
    <p:extLst>
      <p:ext uri="{BB962C8B-B14F-4D97-AF65-F5344CB8AC3E}">
        <p14:creationId xmlns:p14="http://schemas.microsoft.com/office/powerpoint/2010/main" val="2387411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759617"/>
          </a:xfrm>
        </p:spPr>
        <p:txBody>
          <a:bodyPr>
            <a:normAutofit/>
          </a:bodyPr>
          <a:lstStyle/>
          <a:p>
            <a:r>
              <a:rPr lang="en-US" altLang="en-US" sz="3200" b="1" dirty="0"/>
              <a:t>The State of Ecosystem Services</a:t>
            </a:r>
            <a:endParaRPr lang="zh-CN" altLang="en-US" sz="3200" b="1" dirty="0"/>
          </a:p>
        </p:txBody>
      </p:sp>
      <p:sp>
        <p:nvSpPr>
          <p:cNvPr id="3" name="内容占位符 2"/>
          <p:cNvSpPr>
            <a:spLocks noGrp="1"/>
          </p:cNvSpPr>
          <p:nvPr>
            <p:ph idx="1"/>
          </p:nvPr>
        </p:nvSpPr>
        <p:spPr>
          <a:xfrm>
            <a:off x="179512" y="1340768"/>
            <a:ext cx="8640960" cy="4680520"/>
          </a:xfrm>
        </p:spPr>
        <p:txBody>
          <a:bodyPr>
            <a:normAutofit fontScale="92500"/>
          </a:bodyPr>
          <a:lstStyle/>
          <a:p>
            <a:pPr algn="just">
              <a:lnSpc>
                <a:spcPct val="110000"/>
              </a:lnSpc>
              <a:spcBef>
                <a:spcPts val="0"/>
              </a:spcBef>
            </a:pPr>
            <a:r>
              <a:rPr lang="en-US" altLang="en-US" b="1" dirty="0"/>
              <a:t>Millennium Ecosystem Assessment</a:t>
            </a:r>
          </a:p>
          <a:p>
            <a:pPr algn="just">
              <a:lnSpc>
                <a:spcPct val="110000"/>
              </a:lnSpc>
              <a:spcBef>
                <a:spcPts val="0"/>
              </a:spcBef>
            </a:pPr>
            <a:endParaRPr lang="en-US" altLang="en-US" b="1" dirty="0"/>
          </a:p>
          <a:p>
            <a:pPr lvl="1" algn="just">
              <a:lnSpc>
                <a:spcPct val="110000"/>
              </a:lnSpc>
              <a:spcBef>
                <a:spcPts val="0"/>
              </a:spcBef>
            </a:pPr>
            <a:r>
              <a:rPr lang="en-GB" altLang="en-US" b="1" dirty="0"/>
              <a:t>Ecosystems have changed rapidly in the last 50 years. </a:t>
            </a:r>
          </a:p>
          <a:p>
            <a:pPr lvl="1" algn="just">
              <a:lnSpc>
                <a:spcPct val="110000"/>
              </a:lnSpc>
              <a:spcBef>
                <a:spcPts val="0"/>
              </a:spcBef>
            </a:pPr>
            <a:r>
              <a:rPr lang="en-GB" altLang="en-US" b="1" dirty="0"/>
              <a:t>Many of the changes to ecosystems have been at the expense of ecosystem health.  </a:t>
            </a:r>
          </a:p>
          <a:p>
            <a:pPr lvl="1" algn="just">
              <a:lnSpc>
                <a:spcPct val="110000"/>
              </a:lnSpc>
              <a:spcBef>
                <a:spcPts val="0"/>
              </a:spcBef>
            </a:pPr>
            <a:endParaRPr lang="en-GB" altLang="en-US" b="1" dirty="0"/>
          </a:p>
          <a:p>
            <a:pPr lvl="1" algn="just">
              <a:lnSpc>
                <a:spcPct val="110000"/>
              </a:lnSpc>
              <a:spcBef>
                <a:spcPts val="0"/>
              </a:spcBef>
            </a:pPr>
            <a:r>
              <a:rPr lang="en-GB" altLang="en-US" b="1" dirty="0"/>
              <a:t>If degradation continues, it will be difficult to achieve many of the U.N. Millennium Development Goals</a:t>
            </a:r>
            <a:r>
              <a:rPr lang="en-US" altLang="en-US" b="1" dirty="0"/>
              <a:t>. </a:t>
            </a:r>
          </a:p>
          <a:p>
            <a:pPr lvl="1" algn="just">
              <a:lnSpc>
                <a:spcPct val="110000"/>
              </a:lnSpc>
              <a:spcBef>
                <a:spcPts val="0"/>
              </a:spcBef>
            </a:pPr>
            <a:endParaRPr lang="en-US" altLang="en-US" b="1" dirty="0"/>
          </a:p>
          <a:p>
            <a:pPr lvl="1" algn="just">
              <a:lnSpc>
                <a:spcPct val="110000"/>
              </a:lnSpc>
              <a:spcBef>
                <a:spcPts val="0"/>
              </a:spcBef>
            </a:pPr>
            <a:r>
              <a:rPr lang="en-GB" altLang="en-US" b="1" dirty="0"/>
              <a:t>Significant changes in institutions and policies are required to reverse the degradation.</a:t>
            </a:r>
            <a:endParaRPr lang="en-US" altLang="en-US" b="1" dirty="0"/>
          </a:p>
          <a:p>
            <a:pPr algn="just"/>
            <a:endParaRPr lang="zh-CN" altLang="en-US" dirty="0"/>
          </a:p>
        </p:txBody>
      </p:sp>
    </p:spTree>
    <p:extLst>
      <p:ext uri="{BB962C8B-B14F-4D97-AF65-F5344CB8AC3E}">
        <p14:creationId xmlns:p14="http://schemas.microsoft.com/office/powerpoint/2010/main" val="520024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60648"/>
            <a:ext cx="7886700" cy="1047650"/>
          </a:xfrm>
        </p:spPr>
        <p:txBody>
          <a:bodyPr>
            <a:normAutofit/>
          </a:bodyPr>
          <a:lstStyle/>
          <a:p>
            <a:r>
              <a:rPr lang="en-US" altLang="en-US" sz="3200" b="1" dirty="0"/>
              <a:t>The Special Problem of Protecting Endangered Species</a:t>
            </a:r>
            <a:endParaRPr lang="zh-CN" altLang="en-US" sz="3200" b="1" dirty="0"/>
          </a:p>
        </p:txBody>
      </p:sp>
      <p:sp>
        <p:nvSpPr>
          <p:cNvPr id="3" name="内容占位符 2"/>
          <p:cNvSpPr>
            <a:spLocks noGrp="1"/>
          </p:cNvSpPr>
          <p:nvPr>
            <p:ph idx="1"/>
          </p:nvPr>
        </p:nvSpPr>
        <p:spPr>
          <a:xfrm>
            <a:off x="321170" y="1484784"/>
            <a:ext cx="8571309" cy="4824536"/>
          </a:xfrm>
        </p:spPr>
        <p:txBody>
          <a:bodyPr>
            <a:normAutofit fontScale="92500" lnSpcReduction="10000"/>
          </a:bodyPr>
          <a:lstStyle/>
          <a:p>
            <a:pPr marL="0" indent="0" algn="just">
              <a:lnSpc>
                <a:spcPct val="110000"/>
              </a:lnSpc>
              <a:spcBef>
                <a:spcPts val="0"/>
              </a:spcBef>
              <a:buNone/>
            </a:pPr>
            <a:r>
              <a:rPr lang="en-US" altLang="en-US" b="1" dirty="0"/>
              <a:t>Economists have developed programs that attempt to reduce habitat fragmentation: </a:t>
            </a:r>
          </a:p>
          <a:p>
            <a:pPr algn="just">
              <a:lnSpc>
                <a:spcPct val="110000"/>
              </a:lnSpc>
              <a:spcBef>
                <a:spcPts val="0"/>
              </a:spcBef>
            </a:pPr>
            <a:endParaRPr lang="en-US" altLang="en-US" b="1" dirty="0"/>
          </a:p>
          <a:p>
            <a:pPr lvl="1" algn="just">
              <a:lnSpc>
                <a:spcPct val="110000"/>
              </a:lnSpc>
              <a:spcBef>
                <a:spcPts val="0"/>
              </a:spcBef>
            </a:pPr>
            <a:r>
              <a:rPr lang="en-US" altLang="en-US" b="1" dirty="0"/>
              <a:t>Conservation Banking</a:t>
            </a:r>
          </a:p>
          <a:p>
            <a:pPr lvl="1" algn="just">
              <a:lnSpc>
                <a:spcPct val="110000"/>
              </a:lnSpc>
              <a:spcBef>
                <a:spcPts val="0"/>
              </a:spcBef>
            </a:pPr>
            <a:r>
              <a:rPr lang="en-US" altLang="en-US" b="1" dirty="0"/>
              <a:t>The Agglomeration Bonus</a:t>
            </a:r>
            <a:endParaRPr lang="en-GB" altLang="en-US" b="1" dirty="0"/>
          </a:p>
          <a:p>
            <a:pPr lvl="1" algn="just">
              <a:lnSpc>
                <a:spcPct val="110000"/>
              </a:lnSpc>
              <a:spcBef>
                <a:spcPts val="0"/>
              </a:spcBef>
            </a:pPr>
            <a:r>
              <a:rPr lang="en-GB" altLang="en-US" b="1" dirty="0"/>
              <a:t>Safe </a:t>
            </a:r>
            <a:r>
              <a:rPr lang="en-GB" altLang="en-US" b="1" dirty="0" err="1"/>
              <a:t>Harbor</a:t>
            </a:r>
            <a:r>
              <a:rPr lang="en-GB" altLang="en-US" b="1" dirty="0"/>
              <a:t> Agreements</a:t>
            </a:r>
          </a:p>
          <a:p>
            <a:pPr lvl="1" algn="just">
              <a:lnSpc>
                <a:spcPct val="110000"/>
              </a:lnSpc>
              <a:spcBef>
                <a:spcPts val="0"/>
              </a:spcBef>
            </a:pPr>
            <a:endParaRPr lang="en-GB" altLang="en-US" b="1" dirty="0"/>
          </a:p>
          <a:p>
            <a:pPr lvl="1" algn="just">
              <a:lnSpc>
                <a:spcPct val="110000"/>
              </a:lnSpc>
              <a:spcBef>
                <a:spcPts val="0"/>
              </a:spcBef>
            </a:pPr>
            <a:r>
              <a:rPr lang="en-US" altLang="en-US" b="1" dirty="0"/>
              <a:t>Conservation Banking</a:t>
            </a:r>
          </a:p>
          <a:p>
            <a:pPr lvl="2" algn="just">
              <a:lnSpc>
                <a:spcPct val="110000"/>
              </a:lnSpc>
              <a:spcBef>
                <a:spcPts val="0"/>
              </a:spcBef>
              <a:buFont typeface="Courier New" pitchFamily="49" charset="0"/>
              <a:buChar char="•"/>
            </a:pPr>
            <a:r>
              <a:rPr lang="en-GB" altLang="en-US" b="1" dirty="0"/>
              <a:t>A conservation bank is a parcel of land containing natural-resource values that are conserved and managed, in perpetuity, through a conservation easement held by an entity responsible for enforcing the terms of the easement.</a:t>
            </a:r>
          </a:p>
          <a:p>
            <a:pPr lvl="1"/>
            <a:endParaRPr lang="en-GB" altLang="en-US" dirty="0"/>
          </a:p>
          <a:p>
            <a:endParaRPr lang="zh-CN" altLang="en-US" sz="2800" dirty="0"/>
          </a:p>
        </p:txBody>
      </p:sp>
    </p:spTree>
    <p:extLst>
      <p:ext uri="{BB962C8B-B14F-4D97-AF65-F5344CB8AC3E}">
        <p14:creationId xmlns:p14="http://schemas.microsoft.com/office/powerpoint/2010/main" val="3133695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E091E4-EBAD-4BBF-9307-8E638DFE4B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08" y="260648"/>
            <a:ext cx="8892988" cy="6336704"/>
          </a:xfrm>
          <a:prstGeom prst="rect">
            <a:avLst/>
          </a:prstGeom>
        </p:spPr>
      </p:pic>
    </p:spTree>
    <p:extLst>
      <p:ext uri="{BB962C8B-B14F-4D97-AF65-F5344CB8AC3E}">
        <p14:creationId xmlns:p14="http://schemas.microsoft.com/office/powerpoint/2010/main" val="1365055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975642"/>
          </a:xfrm>
        </p:spPr>
        <p:txBody>
          <a:bodyPr>
            <a:normAutofit/>
          </a:bodyPr>
          <a:lstStyle/>
          <a:p>
            <a:r>
              <a:rPr lang="en-US" altLang="en-US" sz="3200" b="1" dirty="0"/>
              <a:t>The Special Problem of Protecting Endangered Species</a:t>
            </a:r>
            <a:endParaRPr lang="zh-CN" altLang="en-US" sz="3200" b="1" dirty="0"/>
          </a:p>
        </p:txBody>
      </p:sp>
      <p:sp>
        <p:nvSpPr>
          <p:cNvPr id="3" name="内容占位符 2"/>
          <p:cNvSpPr>
            <a:spLocks noGrp="1"/>
          </p:cNvSpPr>
          <p:nvPr>
            <p:ph idx="1"/>
          </p:nvPr>
        </p:nvSpPr>
        <p:spPr>
          <a:xfrm>
            <a:off x="251520" y="1628800"/>
            <a:ext cx="8640960" cy="4351338"/>
          </a:xfrm>
        </p:spPr>
        <p:txBody>
          <a:bodyPr>
            <a:normAutofit fontScale="85000" lnSpcReduction="10000"/>
          </a:bodyPr>
          <a:lstStyle/>
          <a:p>
            <a:pPr lvl="1" algn="just">
              <a:lnSpc>
                <a:spcPct val="110000"/>
              </a:lnSpc>
              <a:spcBef>
                <a:spcPts val="0"/>
              </a:spcBef>
            </a:pPr>
            <a:r>
              <a:rPr lang="en-US" altLang="en-US" sz="2600" b="1" dirty="0"/>
              <a:t>The Agglomeration Bonus</a:t>
            </a:r>
            <a:endParaRPr lang="en-GB" altLang="en-US" sz="2600" b="1" dirty="0"/>
          </a:p>
          <a:p>
            <a:pPr lvl="2" algn="just">
              <a:lnSpc>
                <a:spcPct val="110000"/>
              </a:lnSpc>
              <a:spcBef>
                <a:spcPts val="0"/>
              </a:spcBef>
              <a:buFont typeface="Courier New" pitchFamily="49" charset="0"/>
              <a:buChar char="•"/>
            </a:pPr>
            <a:r>
              <a:rPr lang="en-US" altLang="en-US" sz="2600" b="1" dirty="0"/>
              <a:t>It is a voluntary incentive mechanism that is designed to protect endangered species and biodiversity by reuniting fragmented habitat across private land in a manner that minimizes landowner resistance.</a:t>
            </a:r>
          </a:p>
          <a:p>
            <a:pPr lvl="2" algn="just">
              <a:lnSpc>
                <a:spcPct val="110000"/>
              </a:lnSpc>
              <a:spcBef>
                <a:spcPts val="0"/>
              </a:spcBef>
              <a:buFont typeface="Courier New" pitchFamily="49" charset="0"/>
              <a:buChar char="•"/>
            </a:pPr>
            <a:endParaRPr lang="en-US" altLang="en-US" sz="2600" b="1" dirty="0"/>
          </a:p>
          <a:p>
            <a:pPr lvl="1" algn="just">
              <a:lnSpc>
                <a:spcPct val="110000"/>
              </a:lnSpc>
              <a:spcBef>
                <a:spcPts val="0"/>
              </a:spcBef>
            </a:pPr>
            <a:r>
              <a:rPr lang="en-GB" altLang="en-US" sz="2600" b="1" dirty="0"/>
              <a:t>Safe </a:t>
            </a:r>
            <a:r>
              <a:rPr lang="en-GB" altLang="en-US" sz="2600" b="1" dirty="0" err="1"/>
              <a:t>Harbor</a:t>
            </a:r>
            <a:r>
              <a:rPr lang="en-GB" altLang="en-US" sz="2600" b="1" dirty="0"/>
              <a:t> Agreements </a:t>
            </a:r>
            <a:r>
              <a:rPr lang="en-US" altLang="en-US" sz="2600" b="1" dirty="0"/>
              <a:t> </a:t>
            </a:r>
          </a:p>
          <a:p>
            <a:pPr lvl="2" algn="just">
              <a:lnSpc>
                <a:spcPct val="110000"/>
              </a:lnSpc>
              <a:spcBef>
                <a:spcPts val="0"/>
              </a:spcBef>
              <a:buFont typeface="Courier New" pitchFamily="49" charset="0"/>
              <a:buChar char="•"/>
            </a:pPr>
            <a:r>
              <a:rPr lang="en-US" altLang="en-US" sz="2600" b="1" dirty="0"/>
              <a:t>Any landowner who agrees to carry out activities expected to benefit an endangered species is guaranteed that no added Endangered Species Act restrictions will be imposed as a result.</a:t>
            </a:r>
          </a:p>
          <a:p>
            <a:pPr algn="just"/>
            <a:endParaRPr lang="zh-CN" altLang="en-US" dirty="0"/>
          </a:p>
        </p:txBody>
      </p:sp>
    </p:spTree>
    <p:extLst>
      <p:ext uri="{BB962C8B-B14F-4D97-AF65-F5344CB8AC3E}">
        <p14:creationId xmlns:p14="http://schemas.microsoft.com/office/powerpoint/2010/main" val="3858128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759618"/>
          </a:xfrm>
        </p:spPr>
        <p:txBody>
          <a:bodyPr>
            <a:normAutofit/>
          </a:bodyPr>
          <a:lstStyle/>
          <a:p>
            <a:r>
              <a:rPr lang="en-US" altLang="en-US" sz="3200" b="1" dirty="0"/>
              <a:t>Moving Forward</a:t>
            </a:r>
            <a:endParaRPr lang="zh-CN" altLang="en-US" sz="3200" b="1" dirty="0"/>
          </a:p>
        </p:txBody>
      </p:sp>
      <p:sp>
        <p:nvSpPr>
          <p:cNvPr id="3" name="内容占位符 2"/>
          <p:cNvSpPr>
            <a:spLocks noGrp="1"/>
          </p:cNvSpPr>
          <p:nvPr>
            <p:ph idx="1"/>
          </p:nvPr>
        </p:nvSpPr>
        <p:spPr>
          <a:xfrm>
            <a:off x="251520" y="1412776"/>
            <a:ext cx="8424936" cy="4351338"/>
          </a:xfrm>
        </p:spPr>
        <p:txBody>
          <a:bodyPr>
            <a:normAutofit/>
          </a:bodyPr>
          <a:lstStyle/>
          <a:p>
            <a:pPr algn="just">
              <a:lnSpc>
                <a:spcPct val="100000"/>
              </a:lnSpc>
              <a:spcBef>
                <a:spcPts val="0"/>
              </a:spcBef>
            </a:pPr>
            <a:r>
              <a:rPr lang="en-US" altLang="en-US" b="1" dirty="0"/>
              <a:t>In practice developing innovative mechanisms like payments for ecosystem services or carbon sequestration credits is challenging, especially in developing countries.  </a:t>
            </a:r>
          </a:p>
          <a:p>
            <a:pPr algn="just">
              <a:lnSpc>
                <a:spcPct val="100000"/>
              </a:lnSpc>
              <a:spcBef>
                <a:spcPts val="0"/>
              </a:spcBef>
            </a:pPr>
            <a:endParaRPr lang="en-US" altLang="en-US" b="1" dirty="0"/>
          </a:p>
          <a:p>
            <a:pPr algn="just">
              <a:lnSpc>
                <a:spcPct val="100000"/>
              </a:lnSpc>
              <a:spcBef>
                <a:spcPts val="0"/>
              </a:spcBef>
            </a:pPr>
            <a:r>
              <a:rPr lang="en-US" altLang="en-US" b="1" dirty="0"/>
              <a:t>Performing economic analysis on ecosystem is a new subfield, and it is experiencing some growing pains, but early successes and new innovations indicate that its future is promising.</a:t>
            </a:r>
            <a:endParaRPr lang="en-GB" altLang="en-US" b="1" dirty="0"/>
          </a:p>
          <a:p>
            <a:pPr algn="just"/>
            <a:endParaRPr lang="zh-CN" altLang="en-US" sz="2800" dirty="0"/>
          </a:p>
        </p:txBody>
      </p:sp>
    </p:spTree>
    <p:extLst>
      <p:ext uri="{BB962C8B-B14F-4D97-AF65-F5344CB8AC3E}">
        <p14:creationId xmlns:p14="http://schemas.microsoft.com/office/powerpoint/2010/main" val="2566807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70ED6F-3160-4797-8B6C-251FB8CEE775}"/>
              </a:ext>
            </a:extLst>
          </p:cNvPr>
          <p:cNvPicPr>
            <a:picLocks noChangeAspect="1"/>
          </p:cNvPicPr>
          <p:nvPr/>
        </p:nvPicPr>
        <p:blipFill>
          <a:blip r:embed="rId2"/>
          <a:stretch>
            <a:fillRect/>
          </a:stretch>
        </p:blipFill>
        <p:spPr>
          <a:xfrm>
            <a:off x="611560" y="548680"/>
            <a:ext cx="7776864" cy="5976664"/>
          </a:xfrm>
          <a:prstGeom prst="rect">
            <a:avLst/>
          </a:prstGeom>
        </p:spPr>
      </p:pic>
    </p:spTree>
    <p:extLst>
      <p:ext uri="{BB962C8B-B14F-4D97-AF65-F5344CB8AC3E}">
        <p14:creationId xmlns:p14="http://schemas.microsoft.com/office/powerpoint/2010/main" val="833748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AC660B-E11D-4B7B-8957-1E25F710B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04665"/>
            <a:ext cx="8496944" cy="5623330"/>
          </a:xfrm>
          <a:prstGeom prst="rect">
            <a:avLst/>
          </a:prstGeom>
        </p:spPr>
      </p:pic>
    </p:spTree>
    <p:extLst>
      <p:ext uri="{BB962C8B-B14F-4D97-AF65-F5344CB8AC3E}">
        <p14:creationId xmlns:p14="http://schemas.microsoft.com/office/powerpoint/2010/main" val="2747395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3ED037-103F-46DB-A5DE-DEC6E611691F}"/>
              </a:ext>
            </a:extLst>
          </p:cNvPr>
          <p:cNvPicPr>
            <a:picLocks noChangeAspect="1"/>
          </p:cNvPicPr>
          <p:nvPr/>
        </p:nvPicPr>
        <p:blipFill>
          <a:blip r:embed="rId2"/>
          <a:stretch>
            <a:fillRect/>
          </a:stretch>
        </p:blipFill>
        <p:spPr>
          <a:xfrm>
            <a:off x="395536" y="260648"/>
            <a:ext cx="8424936" cy="6120680"/>
          </a:xfrm>
          <a:prstGeom prst="rect">
            <a:avLst/>
          </a:prstGeom>
        </p:spPr>
      </p:pic>
    </p:spTree>
    <p:extLst>
      <p:ext uri="{BB962C8B-B14F-4D97-AF65-F5344CB8AC3E}">
        <p14:creationId xmlns:p14="http://schemas.microsoft.com/office/powerpoint/2010/main" val="2759915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903633"/>
          </a:xfrm>
        </p:spPr>
        <p:txBody>
          <a:bodyPr>
            <a:normAutofit/>
          </a:bodyPr>
          <a:lstStyle/>
          <a:p>
            <a:r>
              <a:rPr lang="en-US" altLang="en-US" sz="3200" b="1" dirty="0"/>
              <a:t>The State of Ecosystem Services</a:t>
            </a:r>
            <a:endParaRPr lang="zh-CN" altLang="en-US" sz="3200" dirty="0"/>
          </a:p>
        </p:txBody>
      </p:sp>
      <p:sp>
        <p:nvSpPr>
          <p:cNvPr id="3" name="内容占位符 2"/>
          <p:cNvSpPr>
            <a:spLocks noGrp="1"/>
          </p:cNvSpPr>
          <p:nvPr>
            <p:ph idx="1"/>
          </p:nvPr>
        </p:nvSpPr>
        <p:spPr>
          <a:xfrm>
            <a:off x="254454" y="1484785"/>
            <a:ext cx="8263830" cy="4351338"/>
          </a:xfrm>
        </p:spPr>
        <p:txBody>
          <a:bodyPr>
            <a:normAutofit/>
          </a:bodyPr>
          <a:lstStyle/>
          <a:p>
            <a:pPr marL="0" indent="0" algn="just">
              <a:lnSpc>
                <a:spcPct val="110000"/>
              </a:lnSpc>
              <a:spcBef>
                <a:spcPts val="0"/>
              </a:spcBef>
              <a:buNone/>
            </a:pPr>
            <a:r>
              <a:rPr lang="en-US" altLang="en-US" sz="2200" b="1" dirty="0"/>
              <a:t>The Economics of Ecosystems and Biodiversity report</a:t>
            </a:r>
          </a:p>
          <a:p>
            <a:pPr marL="0" indent="0" algn="just">
              <a:lnSpc>
                <a:spcPct val="110000"/>
              </a:lnSpc>
              <a:spcBef>
                <a:spcPts val="0"/>
              </a:spcBef>
              <a:buNone/>
            </a:pPr>
            <a:endParaRPr lang="en-US" altLang="en-US" sz="2200" b="1" dirty="0"/>
          </a:p>
          <a:p>
            <a:pPr lvl="1" algn="just">
              <a:lnSpc>
                <a:spcPct val="110000"/>
              </a:lnSpc>
              <a:spcBef>
                <a:spcPts val="0"/>
              </a:spcBef>
            </a:pPr>
            <a:r>
              <a:rPr lang="en-GB" altLang="en-US" sz="2200" b="1" dirty="0"/>
              <a:t>Examines the costs of inaction on the decline of biodiversity worldwide </a:t>
            </a:r>
          </a:p>
          <a:p>
            <a:pPr lvl="1" algn="just">
              <a:lnSpc>
                <a:spcPct val="110000"/>
              </a:lnSpc>
              <a:spcBef>
                <a:spcPts val="0"/>
              </a:spcBef>
            </a:pPr>
            <a:endParaRPr lang="en-GB" altLang="en-US" sz="2200" b="1" dirty="0"/>
          </a:p>
          <a:p>
            <a:pPr lvl="1" algn="just">
              <a:lnSpc>
                <a:spcPct val="110000"/>
              </a:lnSpc>
              <a:spcBef>
                <a:spcPts val="0"/>
              </a:spcBef>
            </a:pPr>
            <a:r>
              <a:rPr lang="en-GB" altLang="en-US" sz="2200" b="1" dirty="0"/>
              <a:t>Finds that by 2050 under several “business as usual” scenarios an additional 11 percent of remaining biodiversity could be lost, 40 percent of low-impact agriculture could be converted to intensive agriculture, and 60 percent of coral reefs could be gone by 2030</a:t>
            </a:r>
            <a:r>
              <a:rPr lang="en-GB" altLang="en-US" b="1" dirty="0"/>
              <a:t>.</a:t>
            </a:r>
            <a:endParaRPr lang="en-US" altLang="en-US" b="1" dirty="0"/>
          </a:p>
          <a:p>
            <a:pPr algn="just"/>
            <a:endParaRPr lang="zh-CN" altLang="en-US" sz="2800" dirty="0"/>
          </a:p>
        </p:txBody>
      </p:sp>
      <p:sp>
        <p:nvSpPr>
          <p:cNvPr id="7" name="TextBox 6">
            <a:extLst>
              <a:ext uri="{FF2B5EF4-FFF2-40B4-BE49-F238E27FC236}">
                <a16:creationId xmlns:a16="http://schemas.microsoft.com/office/drawing/2014/main" id="{2E4DD0EB-0B37-4993-A6C2-9F63C3C1B44B}"/>
              </a:ext>
            </a:extLst>
          </p:cNvPr>
          <p:cNvSpPr txBox="1"/>
          <p:nvPr/>
        </p:nvSpPr>
        <p:spPr>
          <a:xfrm>
            <a:off x="1475656" y="5836123"/>
            <a:ext cx="4572000" cy="646331"/>
          </a:xfrm>
          <a:prstGeom prst="rect">
            <a:avLst/>
          </a:prstGeom>
          <a:noFill/>
        </p:spPr>
        <p:txBody>
          <a:bodyPr wrap="square">
            <a:spAutoFit/>
          </a:bodyPr>
          <a:lstStyle/>
          <a:p>
            <a:r>
              <a:rPr lang="en-US" dirty="0">
                <a:hlinkClick r:id="rId2"/>
              </a:rPr>
              <a:t>http://www.teebweb.org/</a:t>
            </a:r>
            <a:endParaRPr lang="en-US" dirty="0"/>
          </a:p>
          <a:p>
            <a:endParaRPr lang="en-US" dirty="0"/>
          </a:p>
        </p:txBody>
      </p:sp>
    </p:spTree>
    <p:extLst>
      <p:ext uri="{BB962C8B-B14F-4D97-AF65-F5344CB8AC3E}">
        <p14:creationId xmlns:p14="http://schemas.microsoft.com/office/powerpoint/2010/main" val="3967969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759618"/>
          </a:xfrm>
        </p:spPr>
        <p:txBody>
          <a:bodyPr>
            <a:normAutofit fontScale="90000"/>
          </a:bodyPr>
          <a:lstStyle/>
          <a:p>
            <a:r>
              <a:rPr lang="en-GB" altLang="en-US" sz="3200" b="1" dirty="0"/>
              <a:t>Economic Analysis of Ecosystem Services</a:t>
            </a:r>
            <a:endParaRPr lang="zh-CN" altLang="en-US" sz="3200" b="1" dirty="0"/>
          </a:p>
        </p:txBody>
      </p:sp>
      <p:sp>
        <p:nvSpPr>
          <p:cNvPr id="3" name="内容占位符 2"/>
          <p:cNvSpPr>
            <a:spLocks noGrp="1"/>
          </p:cNvSpPr>
          <p:nvPr>
            <p:ph idx="1"/>
          </p:nvPr>
        </p:nvSpPr>
        <p:spPr>
          <a:xfrm>
            <a:off x="440085" y="1340768"/>
            <a:ext cx="8263830" cy="5256584"/>
          </a:xfrm>
        </p:spPr>
        <p:txBody>
          <a:bodyPr>
            <a:normAutofit lnSpcReduction="10000"/>
          </a:bodyPr>
          <a:lstStyle/>
          <a:p>
            <a:pPr algn="just">
              <a:lnSpc>
                <a:spcPct val="90000"/>
              </a:lnSpc>
            </a:pPr>
            <a:r>
              <a:rPr lang="en-GB" altLang="en-US" sz="2200" b="1" dirty="0"/>
              <a:t>Economic analysis is helpful both in identifying sources of economic degradation and in evaluating possible approaches to maintain and restore these services. </a:t>
            </a:r>
          </a:p>
          <a:p>
            <a:pPr algn="just">
              <a:lnSpc>
                <a:spcPct val="90000"/>
              </a:lnSpc>
            </a:pPr>
            <a:endParaRPr lang="en-GB" altLang="en-US" sz="2200" b="1" dirty="0"/>
          </a:p>
          <a:p>
            <a:pPr algn="just">
              <a:lnSpc>
                <a:spcPct val="90000"/>
              </a:lnSpc>
            </a:pPr>
            <a:r>
              <a:rPr lang="en-GB" altLang="en-US" sz="2200" b="1" dirty="0"/>
              <a:t>Valuing service flows can also be useful in benefit cost analysis. </a:t>
            </a:r>
            <a:r>
              <a:rPr lang="en-US" altLang="en-US" sz="2200" b="1" dirty="0"/>
              <a:t> </a:t>
            </a:r>
          </a:p>
          <a:p>
            <a:pPr algn="just">
              <a:lnSpc>
                <a:spcPct val="90000"/>
              </a:lnSpc>
            </a:pPr>
            <a:endParaRPr lang="en-US" altLang="en-US" sz="2200" b="1" dirty="0"/>
          </a:p>
          <a:p>
            <a:pPr algn="just">
              <a:lnSpc>
                <a:spcPct val="90000"/>
              </a:lnSpc>
            </a:pPr>
            <a:r>
              <a:rPr lang="en-US" altLang="en-US" sz="2200" b="1" dirty="0"/>
              <a:t>Commonly used methods:</a:t>
            </a:r>
          </a:p>
          <a:p>
            <a:pPr algn="just">
              <a:lnSpc>
                <a:spcPct val="90000"/>
              </a:lnSpc>
            </a:pPr>
            <a:endParaRPr lang="en-US" altLang="en-US" sz="2200" b="1" dirty="0"/>
          </a:p>
          <a:p>
            <a:pPr lvl="1" algn="just"/>
            <a:r>
              <a:rPr lang="en-US" altLang="en-US" sz="2200" b="1" dirty="0"/>
              <a:t>Revealed preference methods </a:t>
            </a:r>
          </a:p>
          <a:p>
            <a:pPr lvl="1" algn="just"/>
            <a:r>
              <a:rPr lang="en-US" altLang="en-US" sz="2200" b="1" dirty="0"/>
              <a:t>Stated preference methods</a:t>
            </a:r>
          </a:p>
          <a:p>
            <a:pPr lvl="1" algn="just"/>
            <a:r>
              <a:rPr lang="en-US" altLang="en-US" sz="2200" b="1" dirty="0"/>
              <a:t>Adjusted market prices</a:t>
            </a:r>
          </a:p>
          <a:p>
            <a:pPr lvl="1" algn="just"/>
            <a:r>
              <a:rPr lang="en-US" altLang="en-US" sz="2200" b="1" dirty="0"/>
              <a:t>Avoidance costs (averting expenditure)</a:t>
            </a:r>
          </a:p>
          <a:p>
            <a:pPr lvl="1" algn="just"/>
            <a:r>
              <a:rPr lang="en-US" altLang="en-US" sz="2200" b="1" dirty="0"/>
              <a:t>Production function methods</a:t>
            </a:r>
          </a:p>
          <a:p>
            <a:pPr lvl="1" algn="just"/>
            <a:r>
              <a:rPr lang="en-US" altLang="en-US" sz="2200" b="1" dirty="0"/>
              <a:t>Damage costs avoided </a:t>
            </a:r>
          </a:p>
          <a:p>
            <a:pPr algn="just">
              <a:lnSpc>
                <a:spcPct val="90000"/>
              </a:lnSpc>
            </a:pPr>
            <a:endParaRPr lang="en-US" altLang="en-US" sz="2200" b="1" dirty="0"/>
          </a:p>
          <a:p>
            <a:endParaRPr lang="zh-CN" altLang="en-US" sz="2800" dirty="0"/>
          </a:p>
        </p:txBody>
      </p:sp>
    </p:spTree>
    <p:extLst>
      <p:ext uri="{BB962C8B-B14F-4D97-AF65-F5344CB8AC3E}">
        <p14:creationId xmlns:p14="http://schemas.microsoft.com/office/powerpoint/2010/main" val="3355316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0EED8C-AA87-4B5C-96B7-2735D9C17F3F}"/>
              </a:ext>
            </a:extLst>
          </p:cNvPr>
          <p:cNvPicPr>
            <a:picLocks noChangeAspect="1"/>
          </p:cNvPicPr>
          <p:nvPr/>
        </p:nvPicPr>
        <p:blipFill>
          <a:blip r:embed="rId2"/>
          <a:stretch>
            <a:fillRect/>
          </a:stretch>
        </p:blipFill>
        <p:spPr>
          <a:xfrm>
            <a:off x="323528" y="116632"/>
            <a:ext cx="8496944" cy="6264696"/>
          </a:xfrm>
          <a:prstGeom prst="rect">
            <a:avLst/>
          </a:prstGeom>
        </p:spPr>
      </p:pic>
    </p:spTree>
    <p:extLst>
      <p:ext uri="{BB962C8B-B14F-4D97-AF65-F5344CB8AC3E}">
        <p14:creationId xmlns:p14="http://schemas.microsoft.com/office/powerpoint/2010/main" val="672647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B13311-FB62-4EBC-AB33-61BDB977A4D9}"/>
              </a:ext>
            </a:extLst>
          </p:cNvPr>
          <p:cNvPicPr>
            <a:picLocks noChangeAspect="1"/>
          </p:cNvPicPr>
          <p:nvPr/>
        </p:nvPicPr>
        <p:blipFill>
          <a:blip r:embed="rId2"/>
          <a:stretch>
            <a:fillRect/>
          </a:stretch>
        </p:blipFill>
        <p:spPr>
          <a:xfrm>
            <a:off x="107504" y="116632"/>
            <a:ext cx="8856984" cy="6192688"/>
          </a:xfrm>
          <a:prstGeom prst="rect">
            <a:avLst/>
          </a:prstGeom>
        </p:spPr>
      </p:pic>
      <p:sp>
        <p:nvSpPr>
          <p:cNvPr id="3" name="Rectangle 2">
            <a:extLst>
              <a:ext uri="{FF2B5EF4-FFF2-40B4-BE49-F238E27FC236}">
                <a16:creationId xmlns:a16="http://schemas.microsoft.com/office/drawing/2014/main" id="{F8F434AE-9EC0-419B-A1C0-8DEBDD2AC8DC}"/>
              </a:ext>
            </a:extLst>
          </p:cNvPr>
          <p:cNvSpPr/>
          <p:nvPr/>
        </p:nvSpPr>
        <p:spPr>
          <a:xfrm>
            <a:off x="611560" y="6309320"/>
            <a:ext cx="8424936" cy="646331"/>
          </a:xfrm>
          <a:prstGeom prst="rect">
            <a:avLst/>
          </a:prstGeom>
        </p:spPr>
        <p:txBody>
          <a:bodyPr wrap="square">
            <a:spAutoFit/>
          </a:bodyPr>
          <a:lstStyle/>
          <a:p>
            <a:r>
              <a:rPr lang="en-US" dirty="0">
                <a:hlinkClick r:id="rId3"/>
              </a:rPr>
              <a:t>https://www.slideshare.net/maggiewinslow/ecosystem-service-valuation-winslow</a:t>
            </a:r>
            <a:endParaRPr lang="en-US" dirty="0"/>
          </a:p>
          <a:p>
            <a:endParaRPr lang="en-US" dirty="0"/>
          </a:p>
        </p:txBody>
      </p:sp>
    </p:spTree>
    <p:extLst>
      <p:ext uri="{BB962C8B-B14F-4D97-AF65-F5344CB8AC3E}">
        <p14:creationId xmlns:p14="http://schemas.microsoft.com/office/powerpoint/2010/main" val="1263992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F8C15-EE66-49D5-A88D-B047A27696CB}"/>
              </a:ext>
            </a:extLst>
          </p:cNvPr>
          <p:cNvSpPr>
            <a:spLocks noGrp="1"/>
          </p:cNvSpPr>
          <p:nvPr>
            <p:ph type="title"/>
          </p:nvPr>
        </p:nvSpPr>
        <p:spPr>
          <a:xfrm>
            <a:off x="628650" y="365127"/>
            <a:ext cx="7886700" cy="687610"/>
          </a:xfrm>
        </p:spPr>
        <p:txBody>
          <a:bodyPr/>
          <a:lstStyle/>
          <a:p>
            <a:r>
              <a:rPr lang="en-US" dirty="0"/>
              <a:t>Coral Reefs</a:t>
            </a:r>
          </a:p>
        </p:txBody>
      </p:sp>
      <p:sp>
        <p:nvSpPr>
          <p:cNvPr id="3" name="Rectangle 2">
            <a:extLst>
              <a:ext uri="{FF2B5EF4-FFF2-40B4-BE49-F238E27FC236}">
                <a16:creationId xmlns:a16="http://schemas.microsoft.com/office/drawing/2014/main" id="{9FC3EFA3-7ABD-43F1-9E75-8F9FD02D5601}"/>
              </a:ext>
            </a:extLst>
          </p:cNvPr>
          <p:cNvSpPr/>
          <p:nvPr/>
        </p:nvSpPr>
        <p:spPr>
          <a:xfrm>
            <a:off x="0" y="1052737"/>
            <a:ext cx="8676456" cy="2123658"/>
          </a:xfrm>
          <a:prstGeom prst="rect">
            <a:avLst/>
          </a:prstGeom>
        </p:spPr>
        <p:txBody>
          <a:bodyPr wrap="square">
            <a:spAutoFit/>
          </a:bodyPr>
          <a:lstStyle/>
          <a:p>
            <a:pPr marL="800100" lvl="1" indent="-342900" algn="just">
              <a:buFont typeface="Arial" panose="020B0604020202020204" pitchFamily="34" charset="0"/>
              <a:buChar char="•"/>
            </a:pPr>
            <a:r>
              <a:rPr lang="en-US" altLang="zh-CN" sz="2200" b="1" dirty="0">
                <a:latin typeface="Bookman Old Style" panose="02050604050505020204" pitchFamily="18" charset="0"/>
              </a:rPr>
              <a:t>Coral reefs are an integral part of an extensive and vital landscape of coastal ecosystems.</a:t>
            </a:r>
          </a:p>
          <a:p>
            <a:pPr marL="800100" lvl="1" indent="-342900" algn="just">
              <a:buFont typeface="Arial" panose="020B0604020202020204" pitchFamily="34" charset="0"/>
              <a:buChar char="•"/>
            </a:pPr>
            <a:endParaRPr lang="en-US" altLang="zh-CN" sz="2200" b="1" dirty="0">
              <a:latin typeface="Bookman Old Style" panose="02050604050505020204" pitchFamily="18" charset="0"/>
            </a:endParaRPr>
          </a:p>
          <a:p>
            <a:pPr marL="800100" lvl="1" indent="-342900" algn="just">
              <a:buFont typeface="Arial" panose="020B0604020202020204" pitchFamily="34" charset="0"/>
              <a:buChar char="•"/>
            </a:pPr>
            <a:r>
              <a:rPr lang="en-US" altLang="zh-CN" sz="2200" b="1" dirty="0">
                <a:latin typeface="Bookman Old Style" panose="02050604050505020204" pitchFamily="18" charset="0"/>
              </a:rPr>
              <a:t>Some of the threat to coral reefs is due to pollution, overfishing, climate change (specifically, rising water temperatures).</a:t>
            </a:r>
            <a:endParaRPr lang="en-GB" altLang="en-US" sz="2200" b="1" dirty="0">
              <a:latin typeface="Bookman Old Style" panose="02050604050505020204" pitchFamily="18" charset="0"/>
            </a:endParaRPr>
          </a:p>
        </p:txBody>
      </p:sp>
      <p:pic>
        <p:nvPicPr>
          <p:cNvPr id="4" name="Picture 3">
            <a:extLst>
              <a:ext uri="{FF2B5EF4-FFF2-40B4-BE49-F238E27FC236}">
                <a16:creationId xmlns:a16="http://schemas.microsoft.com/office/drawing/2014/main" id="{36ABA243-0AC2-4EAD-8840-58995D72A432}"/>
              </a:ext>
            </a:extLst>
          </p:cNvPr>
          <p:cNvPicPr>
            <a:picLocks noChangeAspect="1"/>
          </p:cNvPicPr>
          <p:nvPr/>
        </p:nvPicPr>
        <p:blipFill>
          <a:blip r:embed="rId2"/>
          <a:stretch>
            <a:fillRect/>
          </a:stretch>
        </p:blipFill>
        <p:spPr>
          <a:xfrm>
            <a:off x="895350" y="3429001"/>
            <a:ext cx="7620000" cy="2592288"/>
          </a:xfrm>
          <a:prstGeom prst="rect">
            <a:avLst/>
          </a:prstGeom>
        </p:spPr>
      </p:pic>
      <p:sp>
        <p:nvSpPr>
          <p:cNvPr id="5" name="Rectangle 4">
            <a:extLst>
              <a:ext uri="{FF2B5EF4-FFF2-40B4-BE49-F238E27FC236}">
                <a16:creationId xmlns:a16="http://schemas.microsoft.com/office/drawing/2014/main" id="{4F7B22B2-9181-4B12-99A8-2DE14968C499}"/>
              </a:ext>
            </a:extLst>
          </p:cNvPr>
          <p:cNvSpPr/>
          <p:nvPr/>
        </p:nvSpPr>
        <p:spPr>
          <a:xfrm>
            <a:off x="628650" y="6123541"/>
            <a:ext cx="8263830" cy="369332"/>
          </a:xfrm>
          <a:prstGeom prst="rect">
            <a:avLst/>
          </a:prstGeom>
        </p:spPr>
        <p:txBody>
          <a:bodyPr wrap="square">
            <a:spAutoFit/>
          </a:bodyPr>
          <a:lstStyle/>
          <a:p>
            <a:r>
              <a:rPr lang="en-US" dirty="0">
                <a:hlinkClick r:id="rId3"/>
              </a:rPr>
              <a:t>http://www.qatarmarine.net/diving-environment/marine-ecology/coral-reef-facts/</a:t>
            </a:r>
            <a:endParaRPr lang="en-US" dirty="0"/>
          </a:p>
        </p:txBody>
      </p:sp>
    </p:spTree>
    <p:extLst>
      <p:ext uri="{BB962C8B-B14F-4D97-AF65-F5344CB8AC3E}">
        <p14:creationId xmlns:p14="http://schemas.microsoft.com/office/powerpoint/2010/main" val="3414498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1545</TotalTime>
  <Words>1200</Words>
  <Application>Microsoft Office PowerPoint</Application>
  <PresentationFormat>On-screen Show (4:3)</PresentationFormat>
  <Paragraphs>118</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Bookman Old Style</vt:lpstr>
      <vt:lpstr>Calibri</vt:lpstr>
      <vt:lpstr>Courier New</vt:lpstr>
      <vt:lpstr>Office Theme</vt:lpstr>
      <vt:lpstr>Econ 2675 – Environmental Economics  Chapter 13 Lecture - Ecosystem Goods and Services: Nature’s Threatened Bounty</vt:lpstr>
      <vt:lpstr>The State of Ecosystem Services</vt:lpstr>
      <vt:lpstr>PowerPoint Presentation</vt:lpstr>
      <vt:lpstr>PowerPoint Presentation</vt:lpstr>
      <vt:lpstr>The State of Ecosystem Services</vt:lpstr>
      <vt:lpstr>Economic Analysis of Ecosystem Services</vt:lpstr>
      <vt:lpstr>PowerPoint Presentation</vt:lpstr>
      <vt:lpstr>PowerPoint Presentation</vt:lpstr>
      <vt:lpstr>Coral Reefs</vt:lpstr>
      <vt:lpstr>PowerPoint Presentation</vt:lpstr>
      <vt:lpstr>PowerPoint Presentation</vt:lpstr>
      <vt:lpstr>Demonstrating the Value of Ecosystem Services</vt:lpstr>
      <vt:lpstr>Demonstrating the Value of Ecosystem Services</vt:lpstr>
      <vt:lpstr>Demonstrating the Value of Ecosystem Services</vt:lpstr>
      <vt:lpstr>Demonstrating the Value of Ecosystem Services</vt:lpstr>
      <vt:lpstr>Ecotourism</vt:lpstr>
      <vt:lpstr>PowerPoint Presentation</vt:lpstr>
      <vt:lpstr>PowerPoint Presentation</vt:lpstr>
      <vt:lpstr>PowerPoint Presentation</vt:lpstr>
      <vt:lpstr>The Special Problem of Protecting Endangered Species</vt:lpstr>
      <vt:lpstr>PowerPoint Presentation</vt:lpstr>
      <vt:lpstr>The Special Problem of Protecting Endangered Species</vt:lpstr>
      <vt:lpstr>Moving Forward</vt:lpstr>
      <vt:lpstr>PowerPoint Presentation</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Lecture - Ecosystem Goods and Services: Nature’s Threatened Bounty</dc:title>
  <dc:creator>xbany</dc:creator>
  <cp:lastModifiedBy>dennis dcmccornac.com</cp:lastModifiedBy>
  <cp:revision>122</cp:revision>
  <dcterms:created xsi:type="dcterms:W3CDTF">2017-12-18T12:36:52Z</dcterms:created>
  <dcterms:modified xsi:type="dcterms:W3CDTF">2024-04-18T12:11:20Z</dcterms:modified>
</cp:coreProperties>
</file>