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381" r:id="rId2"/>
    <p:sldId id="406" r:id="rId3"/>
    <p:sldId id="259" r:id="rId4"/>
    <p:sldId id="260" r:id="rId5"/>
    <p:sldId id="261" r:id="rId6"/>
    <p:sldId id="262" r:id="rId7"/>
    <p:sldId id="264" r:id="rId8"/>
    <p:sldId id="265" r:id="rId9"/>
    <p:sldId id="402" r:id="rId10"/>
    <p:sldId id="273" r:id="rId11"/>
    <p:sldId id="277" r:id="rId12"/>
    <p:sldId id="40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1EF"/>
    <a:srgbClr val="E5FAFF"/>
    <a:srgbClr val="D9F8FF"/>
    <a:srgbClr val="C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7" autoAdjust="0"/>
    <p:restoredTop sz="93145" autoAdjust="0"/>
  </p:normalViewPr>
  <p:slideViewPr>
    <p:cSldViewPr>
      <p:cViewPr varScale="1">
        <p:scale>
          <a:sx n="85" d="100"/>
          <a:sy n="85" d="100"/>
        </p:scale>
        <p:origin x="137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284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A9FDE4-903C-4E83-87F2-2ABC4CAF9D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642" y="179512"/>
            <a:ext cx="6444716" cy="683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altLang="en-US" b="1" dirty="0">
                <a:latin typeface="Bookman Old Style" panose="02050604050505020204" pitchFamily="18" charset="0"/>
                <a:cs typeface="Calibri" panose="020F0502020204030204" pitchFamily="34" charset="0"/>
              </a:rPr>
              <a:t>Chapter 10 Lecture - A </a:t>
            </a:r>
            <a:r>
              <a:rPr lang="en-US" altLang="en-US" b="1" dirty="0" err="1">
                <a:latin typeface="Bookman Old Style" panose="02050604050505020204" pitchFamily="18" charset="0"/>
                <a:cs typeface="Calibri" panose="020F0502020204030204" pitchFamily="34" charset="0"/>
              </a:rPr>
              <a:t>Locationally</a:t>
            </a:r>
            <a:r>
              <a:rPr lang="en-US" altLang="en-US" b="1" dirty="0">
                <a:latin typeface="Bookman Old Style" panose="02050604050505020204" pitchFamily="18" charset="0"/>
                <a:cs typeface="Calibri" panose="020F0502020204030204" pitchFamily="34" charset="0"/>
              </a:rPr>
              <a:t> Fixed, Multipurpose </a:t>
            </a:r>
          </a:p>
          <a:p>
            <a:pPr algn="ctr"/>
            <a:r>
              <a:rPr lang="en-US" altLang="en-US" b="1" dirty="0">
                <a:latin typeface="Bookman Old Style" panose="02050604050505020204" pitchFamily="18" charset="0"/>
                <a:cs typeface="Calibri" panose="020F0502020204030204" pitchFamily="34" charset="0"/>
              </a:rPr>
              <a:t>Resource: Land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E8DA6-A782-4103-B93C-05B9A64EC431}"/>
              </a:ext>
            </a:extLst>
          </p:cNvPr>
          <p:cNvSpPr txBox="1"/>
          <p:nvPr/>
        </p:nvSpPr>
        <p:spPr>
          <a:xfrm>
            <a:off x="3284984" y="874846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BFB9402-7D92-477F-8012-4C7485CB3704}" type="slidenum">
              <a:rPr lang="en-US" b="1" smtClean="0"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60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D1AB4-2A88-4C10-8078-8B7E60F2307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CCB3-5E34-42B3-AEBD-1AAE2FF9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9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E7FC-7135-44F7-8538-3180C500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C6E3F-2E16-4253-90EC-E36F837D2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F5EF-7279-4CB8-8972-8581984A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C4CC-C88E-418E-91FB-279AE453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BC1DE-049D-4D09-A709-9438AED0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F334-BED5-4E20-89D8-BF9A8C51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F950-9B29-4D7B-8993-449DAE07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3236-3ECA-4A0F-BE2A-2960CD1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B565-1887-4C66-9581-373E340B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A815D-9BCF-40F0-8BF4-A5CDD8AF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0152" y="6277960"/>
            <a:ext cx="2057400" cy="365125"/>
          </a:xfrm>
        </p:spPr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5EE2-81C8-4D97-A964-4B2120DC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AE664-C52E-44FB-A05D-C5D963F17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50F03-6E7B-42BA-B2F5-DAC75F858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DD7FB-5E77-4E01-B06B-D93F68E31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F1F77-4633-4280-96BA-87FBF0BFE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16788-AA6E-4A4F-87A0-1935234A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4982B-FA36-4D6D-B91D-57BE991B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4F9C3-81C1-4AD8-A984-70D067C2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01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9B50-1163-4CE0-BC9E-7D3B6A27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FF550-7121-4C90-80FA-23E45628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AA0F0-6639-4D2F-A847-25CA6B71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B67DC-0756-4756-8528-FB7CA75C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98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88CAE-F91E-41BB-9955-99D67383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7502CC-ED04-4100-BE80-031ED1C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12D74-BBF2-4B92-A778-5A6F7FE8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37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1"/>
            </a:gs>
            <a:gs pos="95000">
              <a:schemeClr val="bg1"/>
            </a:gs>
            <a:gs pos="100000">
              <a:srgbClr val="2B11EF"/>
            </a:gs>
            <a:gs pos="100000">
              <a:srgbClr val="2B11EF"/>
            </a:gs>
            <a:gs pos="99000">
              <a:srgbClr val="2B11EF"/>
            </a:gs>
            <a:gs pos="98000">
              <a:srgbClr val="2B11E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54464-0F5A-401B-AE0B-1350685D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04315-AED9-4368-ACE2-0F5775E2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3858B-8BF8-45E3-A5C6-46A75BE68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E31A4-48BC-4E77-881C-5F54D925A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1A40C-1933-4989-B61E-814086CA9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D4E11-A8BF-4DD1-89DB-AB0576ED941E}"/>
              </a:ext>
            </a:extLst>
          </p:cNvPr>
          <p:cNvSpPr txBox="1"/>
          <p:nvPr userDrawn="1"/>
        </p:nvSpPr>
        <p:spPr>
          <a:xfrm>
            <a:off x="8604447" y="6400414"/>
            <a:ext cx="4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0FDEA8-B4E2-4158-AB7E-EB78FF2E92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  <p:sldLayoutId id="2147483669" r:id="rId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B11EF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wlcation.com/stem/Environmental-problems-of-modern-citie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en-US" altLang="en-US" sz="3100" dirty="0">
                <a:ea typeface="ＭＳ Ｐゴシック" pitchFamily="1" charset="-128"/>
              </a:rPr>
              <a:t>Econ 2675 – Environmental Economics</a:t>
            </a:r>
            <a:br>
              <a:rPr lang="en-US" altLang="en-US" sz="3100" dirty="0">
                <a:ea typeface="ＭＳ Ｐゴシック" pitchFamily="1" charset="-128"/>
              </a:rPr>
            </a:br>
            <a:br>
              <a:rPr lang="en-US" altLang="en-US" sz="3100" dirty="0">
                <a:ea typeface="ＭＳ Ｐゴシック" pitchFamily="1" charset="-128"/>
              </a:rPr>
            </a:br>
            <a:r>
              <a:rPr lang="en-US" altLang="en-US" sz="3100" dirty="0">
                <a:cs typeface="Calibri" panose="020F0502020204030204" pitchFamily="34" charset="0"/>
              </a:rPr>
              <a:t>Chapter 10 Lecture - </a:t>
            </a:r>
            <a:r>
              <a:rPr lang="en-GB" altLang="en-US" sz="3200" dirty="0"/>
              <a:t>A </a:t>
            </a:r>
            <a:r>
              <a:rPr lang="en-GB" altLang="en-US" sz="3200" dirty="0" err="1"/>
              <a:t>Locationally</a:t>
            </a:r>
            <a:r>
              <a:rPr lang="en-GB" altLang="en-US" sz="3200" dirty="0"/>
              <a:t> Fixed, Multipurpose Resource: Land</a:t>
            </a:r>
            <a:endParaRPr lang="zh-CN" altLang="en-US" sz="3100" dirty="0"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7E338-73D7-40FD-A7F9-72980F537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78497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6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365127"/>
            <a:ext cx="8712968" cy="7596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b="1" kern="0" dirty="0"/>
              <a:t>Sources of Inefficient Use and Conversion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524" y="1340768"/>
            <a:ext cx="8496944" cy="48965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en-US" b="1" dirty="0"/>
              <a:t>Special Problems in Developing Countries</a:t>
            </a:r>
          </a:p>
          <a:p>
            <a:pPr algn="just">
              <a:lnSpc>
                <a:spcPct val="8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80000"/>
              </a:lnSpc>
              <a:spcBef>
                <a:spcPts val="0"/>
              </a:spcBef>
            </a:pPr>
            <a:r>
              <a:rPr lang="en-US" altLang="en-US" b="1" dirty="0"/>
              <a:t>Insecure Property Rights</a:t>
            </a:r>
          </a:p>
          <a:p>
            <a:pPr lvl="2" algn="just">
              <a:lnSpc>
                <a:spcPct val="80000"/>
              </a:lnSpc>
              <a:spcBef>
                <a:spcPts val="0"/>
              </a:spcBef>
            </a:pPr>
            <a:r>
              <a:rPr lang="en-US" altLang="en-US" b="1" dirty="0"/>
              <a:t>Lack of clear property rights can introduce both efficiency and equity problems.</a:t>
            </a:r>
            <a:br>
              <a:rPr lang="en-US" altLang="en-US" b="1" dirty="0"/>
            </a:br>
            <a:endParaRPr lang="en-US" altLang="en-US" b="1" dirty="0"/>
          </a:p>
          <a:p>
            <a:pPr lvl="1" algn="just">
              <a:lnSpc>
                <a:spcPct val="80000"/>
              </a:lnSpc>
              <a:spcBef>
                <a:spcPts val="0"/>
              </a:spcBef>
            </a:pPr>
            <a:r>
              <a:rPr lang="en-US" altLang="en-US" b="1" dirty="0"/>
              <a:t>The Poverty Problem</a:t>
            </a:r>
          </a:p>
          <a:p>
            <a:pPr lvl="2" algn="just">
              <a:lnSpc>
                <a:spcPct val="80000"/>
              </a:lnSpc>
              <a:spcBef>
                <a:spcPts val="0"/>
              </a:spcBef>
            </a:pPr>
            <a:r>
              <a:rPr lang="en-US" altLang="en-US" b="1" dirty="0"/>
              <a:t>Poverty may constrain choices of sustainable use of land.</a:t>
            </a:r>
          </a:p>
          <a:p>
            <a:pPr lvl="2" algn="just">
              <a:lnSpc>
                <a:spcPct val="8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80000"/>
              </a:lnSpc>
              <a:spcBef>
                <a:spcPts val="0"/>
              </a:spcBef>
            </a:pPr>
            <a:r>
              <a:rPr lang="en-US" altLang="en-US" b="1" dirty="0"/>
              <a:t>Government Failure</a:t>
            </a:r>
          </a:p>
          <a:p>
            <a:pPr lvl="2" algn="just">
              <a:lnSpc>
                <a:spcPct val="80000"/>
              </a:lnSpc>
              <a:spcBef>
                <a:spcPts val="0"/>
              </a:spcBef>
            </a:pPr>
            <a:r>
              <a:rPr lang="en-US" altLang="en-US" b="1" dirty="0"/>
              <a:t>It occurs when the public policies have the effect of distorting land use allocation.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39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077" y="332656"/>
            <a:ext cx="8407846" cy="831626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Innovative Market-Based Policy Remedies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83026"/>
            <a:ext cx="8524403" cy="496855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Conservation Easements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It is a legal agreement between a landowner and private or public agency that limits uses of the land in order to protect its conservation value.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Conservation easements can be either sold or donated.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It allows the bundle of rights to be treated as separable transferable units.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US" altLang="en-US" b="1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Land Trusts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A conservation land trust is a nonprofit organization that actively works to conserve  land using a variety of means.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GB" altLang="en-US" b="1" dirty="0"/>
              <a:t>A community land trust focuses on using land for housing and community service, rather than land conservation.</a:t>
            </a:r>
            <a:endParaRPr lang="en-US" altLang="en-US" b="1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511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B56703-C275-4430-82CB-FBDB7F1E3EA4}"/>
              </a:ext>
            </a:extLst>
          </p:cNvPr>
          <p:cNvSpPr/>
          <p:nvPr/>
        </p:nvSpPr>
        <p:spPr>
          <a:xfrm>
            <a:off x="899592" y="260648"/>
            <a:ext cx="7704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hlinkClick r:id="rId2"/>
              </a:rPr>
              <a:t>Environmental Problems of Modern Cities</a:t>
            </a:r>
            <a:endParaRPr lang="en-US" sz="5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721EB-404F-4B51-824D-C2E2964C0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20" y="1952639"/>
            <a:ext cx="4224154" cy="4365104"/>
          </a:xfrm>
          <a:prstGeom prst="rect">
            <a:avLst/>
          </a:prstGeom>
        </p:spPr>
      </p:pic>
      <p:pic>
        <p:nvPicPr>
          <p:cNvPr id="5" name="Picture 4" descr="A group of houses in a small village&#10;&#10;Description automatically generated">
            <a:extLst>
              <a:ext uri="{FF2B5EF4-FFF2-40B4-BE49-F238E27FC236}">
                <a16:creationId xmlns:a16="http://schemas.microsoft.com/office/drawing/2014/main" id="{81B01601-6B16-91C0-ABA0-22ED2A9AC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7" y="1946148"/>
            <a:ext cx="4584192" cy="450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9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C59CCA-258B-4FA0-B8E8-1B1CC8DF9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43444"/>
            <a:ext cx="6984776" cy="5688632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DA5E3486-D86C-461C-A540-D70B350F3365}"/>
              </a:ext>
            </a:extLst>
          </p:cNvPr>
          <p:cNvSpPr txBox="1">
            <a:spLocks/>
          </p:cNvSpPr>
          <p:nvPr/>
        </p:nvSpPr>
        <p:spPr>
          <a:xfrm>
            <a:off x="628650" y="225924"/>
            <a:ext cx="7886700" cy="7175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altLang="en-US" sz="2900" dirty="0">
                <a:solidFill>
                  <a:srgbClr val="2B11EF"/>
                </a:solidFill>
              </a:rPr>
              <a:t>Economic Rent</a:t>
            </a:r>
            <a:endParaRPr lang="zh-CN" altLang="en-US" sz="2900" dirty="0">
              <a:solidFill>
                <a:srgbClr val="2B11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9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The Economics of Land Allocation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540" y="1412776"/>
            <a:ext cx="8280920" cy="46805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b="1" dirty="0"/>
              <a:t>Land Use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In general, markets tend to allocate land to its highest valued use.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sz="2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The diagram  on the next slide exhibits the relationship between net benefits and location to market places for three types of land uses.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sz="2200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A bid rent function expresses the maximum net benefit per acre that could be achieved by that land use as a function of the distance from the center.</a:t>
            </a:r>
          </a:p>
          <a:p>
            <a:pPr marL="571500" lvl="1" indent="0" algn="just">
              <a:buNone/>
            </a:pPr>
            <a:endParaRPr lang="en-US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87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471586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The Allocation of Land</a:t>
            </a:r>
            <a:endParaRPr lang="zh-CN" altLang="en-US" sz="3200" dirty="0"/>
          </a:p>
        </p:txBody>
      </p:sp>
      <p:pic>
        <p:nvPicPr>
          <p:cNvPr id="1026" name="Picture 2" descr="K:\Manuscript for reviewer\Manuscript\Figures\Figure 10.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4" y="1086816"/>
            <a:ext cx="7958783" cy="551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0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The Economics of Land Allocation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5365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b="1" dirty="0"/>
              <a:t>Land Use conversion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Conversion occurs whenever the underlying bid rent function shifts.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sz="2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The U.S. and other countries has experienced rapid increase in urban land area over time.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sz="2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Main sources of land conversion include: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Increasing urbanization and rapid industrialization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Rising productivity of the agricultural land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09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3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The Economics of Land Allocation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25658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Agricultural Land: A Closer Look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Irrigated acreage has been rising.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The value if agricultural land should increase with the increased prices of food.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Corn and ethanol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Irrigated land faces challenges in growth.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Limited replenish water supply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Contamination of water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The Rise of Organic Food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The markets have not only been affected by shifts in agricultural land use, they have also been affected by the type of agricultural being practiced.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Organic cropland is the fastest growing sector</a:t>
            </a:r>
            <a:r>
              <a:rPr lang="en-US" altLang="en-US" dirty="0"/>
              <a:t>.</a:t>
            </a:r>
          </a:p>
          <a:p>
            <a:pPr lvl="2" algn="just"/>
            <a:endParaRPr lang="en-US" altLang="en-US" b="1" dirty="0"/>
          </a:p>
          <a:p>
            <a:pPr lvl="2"/>
            <a:endParaRPr lang="en-US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066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98276" y="18255"/>
            <a:ext cx="9540552" cy="13255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Sources of Inefficient Use and Conversion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58566"/>
            <a:ext cx="8352928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Sprawl and Leapfrogging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sz="2200" b="1" dirty="0"/>
          </a:p>
          <a:p>
            <a:pPr marL="514350"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Sprawl occurs when land use in a particular area is inefficiently dispersed.</a:t>
            </a:r>
          </a:p>
          <a:p>
            <a:pPr marL="171450" lvl="1" algn="just">
              <a:lnSpc>
                <a:spcPct val="100000"/>
              </a:lnSpc>
              <a:spcBef>
                <a:spcPts val="0"/>
              </a:spcBef>
            </a:pPr>
            <a:endParaRPr lang="en-US" altLang="en-US" sz="2200" b="1" dirty="0"/>
          </a:p>
          <a:p>
            <a:pPr marL="514350"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Leapfrogging refers to a situation in which new development continues not on the very edge of the current development, but further out.</a:t>
            </a:r>
          </a:p>
          <a:p>
            <a:pPr marL="171450" lvl="1" algn="just">
              <a:lnSpc>
                <a:spcPct val="100000"/>
              </a:lnSpc>
              <a:spcBef>
                <a:spcPts val="0"/>
              </a:spcBef>
            </a:pPr>
            <a:endParaRPr lang="en-US" altLang="en-US" sz="2200" b="1" dirty="0"/>
          </a:p>
          <a:p>
            <a:pPr marL="514350"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The Public Infrastructure Problem: Inefficiently low internalized can create inefficient favors over more distant locations, such as low marginal cost of driving and free parking</a:t>
            </a:r>
            <a:r>
              <a:rPr lang="en-US" altLang="en-US" b="1" dirty="0"/>
              <a:t>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08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887" y="332656"/>
            <a:ext cx="8640960" cy="54359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Sources of Inefficient Use and Conversion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53330"/>
            <a:ext cx="8640960" cy="498398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Incompatible Land Uses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sz="2200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One traditional remedy is zoning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Zoning involves land use restrictions enacted via an ordinance by local government to create districts (zones) that establish permitted and special land uses.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One limitation of zoning is that it promotes urban sprawl.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endParaRPr lang="en-US" altLang="en-US" sz="2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Undervaluing Environmental Amenities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Net benefits from positive externalities may be undervalued by land owners. </a:t>
            </a:r>
            <a:r>
              <a:rPr lang="en-US" altLang="en-US" sz="2200" b="1" dirty="0">
                <a:solidFill>
                  <a:srgbClr val="FF0000"/>
                </a:solidFill>
              </a:rPr>
              <a:t>How does this affect the MB curves for the land?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One remedy involves direct protection of the assets by regulation or statute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048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365127"/>
            <a:ext cx="8784976" cy="759618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Sources of Inefficient Use and Conversion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55288"/>
            <a:ext cx="8352928" cy="508009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b="1" dirty="0"/>
              <a:t>The Influence of Taxes on Land-Use Conversion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Taxes </a:t>
            </a:r>
            <a:r>
              <a:rPr lang="en-GB" altLang="en-US" b="1" dirty="0"/>
              <a:t>can create incentives to convert land from one use to another, even when such conversions would not be efficient.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altLang="en-US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The Property Tax Problem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A property tax has two components: the tax rate and the tax base. The tax base is determined by either the market value or an assessor.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When this tax does not reflect the current activity’s use funded by the revenue from that tax, a bias can be created against land-intensive activities.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Considering the estate tax, tax-driven liquidity might dominate land conversion, instead of efficiency consideration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281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676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Calibri</vt:lpstr>
      <vt:lpstr>Office Theme</vt:lpstr>
      <vt:lpstr>Econ 2675 – Environmental Economics  Chapter 10 Lecture - A Locationally Fixed, Multipurpose Resource: Land</vt:lpstr>
      <vt:lpstr>PowerPoint Presentation</vt:lpstr>
      <vt:lpstr>The Economics of Land Allocation</vt:lpstr>
      <vt:lpstr>The Allocation of Land</vt:lpstr>
      <vt:lpstr>The Economics of Land Allocation</vt:lpstr>
      <vt:lpstr>The Economics of Land Allocation</vt:lpstr>
      <vt:lpstr>Sources of Inefficient Use and Conversion</vt:lpstr>
      <vt:lpstr>Sources of Inefficient Use and Conversion</vt:lpstr>
      <vt:lpstr>Sources of Inefficient Use and Conversion</vt:lpstr>
      <vt:lpstr>Sources of Inefficient Use and Conversion</vt:lpstr>
      <vt:lpstr>Innovative Market-Based Policy Remedies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Lecture - A Locationally Fixed, Multipurpose Resource: Land</dc:title>
  <dc:creator>xbany</dc:creator>
  <cp:lastModifiedBy>dennis dcmccornac.com</cp:lastModifiedBy>
  <cp:revision>109</cp:revision>
  <dcterms:created xsi:type="dcterms:W3CDTF">2017-12-18T12:36:52Z</dcterms:created>
  <dcterms:modified xsi:type="dcterms:W3CDTF">2024-04-18T11:56:35Z</dcterms:modified>
</cp:coreProperties>
</file>