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Noto Sans" charset="1" panose="020B0502040504020204"/>
      <p:regular r:id="rId18"/>
    </p:embeddedFont>
    <p:embeddedFont>
      <p:font typeface="Noto Sans Bold" charset="1" panose="020B0802040504020204"/>
      <p:regular r:id="rId19"/>
    </p:embeddedFont>
    <p:embeddedFont>
      <p:font typeface="Inter Bold" charset="1" panose="020B0802030000000004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jpeg" Type="http://schemas.openxmlformats.org/officeDocument/2006/relationships/image"/><Relationship Id="rId4" Target="../media/image4.png" Type="http://schemas.openxmlformats.org/officeDocument/2006/relationships/image"/><Relationship Id="rId5" Target="../media/image5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5.jpeg" Type="http://schemas.openxmlformats.org/officeDocument/2006/relationships/image"/><Relationship Id="rId4" Target="../media/image7.png" Type="http://schemas.openxmlformats.org/officeDocument/2006/relationships/image"/><Relationship Id="rId5" Target="../media/image8.jpeg" Type="http://schemas.openxmlformats.org/officeDocument/2006/relationships/image"/><Relationship Id="rId6" Target="https://ua.imsma.org/portal/apps/webappviewer/index.html?id=1260fdb6ad224627b3f67c394ee94437" TargetMode="External" Type="http://schemas.openxmlformats.org/officeDocument/2006/relationships/hyperlink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7829798"/>
            <a:ext cx="7081802" cy="1428502"/>
            <a:chOff x="0" y="0"/>
            <a:chExt cx="9442402" cy="1904669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1281946"/>
              <a:ext cx="7383521" cy="622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Mariia Sorokina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699488"/>
              <a:ext cx="7383521" cy="5156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b="true">
                  <a:solidFill>
                    <a:srgbClr val="038948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Presented by</a:t>
              </a:r>
            </a:p>
          </p:txBody>
        </p:sp>
        <p:sp>
          <p:nvSpPr>
            <p:cNvPr name="AutoShape 5" id="5"/>
            <p:cNvSpPr/>
            <p:nvPr/>
          </p:nvSpPr>
          <p:spPr>
            <a:xfrm>
              <a:off x="0" y="6350"/>
              <a:ext cx="9442402" cy="0"/>
            </a:xfrm>
            <a:prstGeom prst="line">
              <a:avLst/>
            </a:prstGeom>
            <a:ln cap="rnd" w="12700">
              <a:solidFill>
                <a:srgbClr val="959DB2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0004702" y="0"/>
            <a:ext cx="8283298" cy="10287000"/>
          </a:xfrm>
          <a:custGeom>
            <a:avLst/>
            <a:gdLst/>
            <a:ahLst/>
            <a:cxnLst/>
            <a:rect r="r" b="b" t="t" l="l"/>
            <a:pathLst>
              <a:path h="10287000" w="8283298">
                <a:moveTo>
                  <a:pt x="0" y="0"/>
                </a:moveTo>
                <a:lnTo>
                  <a:pt x="8283298" y="0"/>
                </a:lnTo>
                <a:lnTo>
                  <a:pt x="82832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219" t="0" r="-13366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4374515"/>
            <a:ext cx="6416633" cy="2366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b="true" sz="5600" spc="-112">
                <a:solidFill>
                  <a:srgbClr val="03894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Environmental Impact of Land Mining in Ukraine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04176" y="-130005"/>
            <a:ext cx="9332253" cy="10417005"/>
          </a:xfrm>
          <a:custGeom>
            <a:avLst/>
            <a:gdLst/>
            <a:ahLst/>
            <a:cxnLst/>
            <a:rect r="r" b="b" t="t" l="l"/>
            <a:pathLst>
              <a:path h="10417005" w="9332253">
                <a:moveTo>
                  <a:pt x="0" y="0"/>
                </a:moveTo>
                <a:lnTo>
                  <a:pt x="9332253" y="0"/>
                </a:lnTo>
                <a:lnTo>
                  <a:pt x="9332253" y="10417005"/>
                </a:lnTo>
                <a:lnTo>
                  <a:pt x="0" y="10417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97" t="0" r="-61105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3636" y="1543617"/>
            <a:ext cx="6520736" cy="7659041"/>
            <a:chOff x="0" y="0"/>
            <a:chExt cx="8694315" cy="10212054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0"/>
              <a:ext cx="8694315" cy="33020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920"/>
                </a:lnSpc>
                <a:spcBef>
                  <a:spcPct val="0"/>
                </a:spcBef>
              </a:pPr>
              <a:r>
                <a:rPr lang="en-US" b="true" sz="4100" spc="-82">
                  <a:solidFill>
                    <a:srgbClr val="038948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At the same time, Ukraine’s urgent demining needs drive technological innovation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3956457"/>
              <a:ext cx="8694315" cy="62555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59"/>
                </a:lnSpc>
              </a:pPr>
            </a:p>
            <a:p>
              <a:pPr algn="l" marL="474979" indent="-237490" lvl="1">
                <a:lnSpc>
                  <a:spcPts val="285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Ministry of Defense </a:t>
              </a:r>
              <a:r>
                <a:rPr lang="en-US" b="true" sz="2199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develops a moder</a:t>
              </a:r>
              <a:r>
                <a:rPr lang="en-US" b="true" sz="2199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n testing ground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for new 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demining 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technologies</a:t>
              </a:r>
            </a:p>
            <a:p>
              <a:pPr algn="l" marL="474979" indent="-237490" lvl="1">
                <a:lnSpc>
                  <a:spcPts val="285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b="true" sz="21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artificial</a:t>
              </a:r>
              <a:r>
                <a:rPr lang="en-US" b="true" sz="2199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 </a:t>
              </a:r>
              <a:r>
                <a:rPr lang="en-US" b="true" sz="21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in</a:t>
              </a:r>
              <a:r>
                <a:rPr lang="en-US" b="true" sz="2199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telli</a:t>
              </a:r>
              <a:r>
                <a:rPr lang="en-US" b="true" sz="21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genc</a:t>
              </a:r>
              <a:r>
                <a:rPr lang="en-US" b="true" sz="2199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e </a:t>
              </a:r>
              <a:r>
                <a:rPr lang="en-US" b="true" sz="21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and </a:t>
              </a:r>
              <a:r>
                <a:rPr lang="en-US" b="true" sz="2199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ma</a:t>
              </a:r>
              <a:r>
                <a:rPr lang="en-US" b="true" sz="21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chin</a:t>
              </a:r>
              <a:r>
                <a:rPr lang="en-US" b="true" sz="2199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e </a:t>
              </a:r>
              <a:r>
                <a:rPr lang="en-US" b="true" sz="21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le</a:t>
              </a:r>
              <a:r>
                <a:rPr lang="en-US" b="true" sz="2199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a</a:t>
              </a:r>
              <a:r>
                <a:rPr lang="en-US" b="true" sz="21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r</a:t>
              </a:r>
              <a:r>
                <a:rPr lang="en-US" b="true" sz="2199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n</a:t>
              </a:r>
              <a:r>
                <a:rPr lang="en-US" b="true" sz="21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ing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are use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d 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for autom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a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tic minefiel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d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recognition 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and 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pl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an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ning</a:t>
              </a:r>
            </a:p>
            <a:p>
              <a:pPr algn="l" marL="474979" indent="-237490" lvl="1">
                <a:lnSpc>
                  <a:spcPts val="285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b="true" sz="2199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sa</a:t>
              </a:r>
              <a:r>
                <a:rPr lang="en-US" b="true" sz="21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te</a:t>
              </a:r>
              <a:r>
                <a:rPr lang="en-US" b="true" sz="2199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l</a:t>
              </a:r>
              <a:r>
                <a:rPr lang="en-US" b="true" sz="21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li</a:t>
              </a:r>
              <a:r>
                <a:rPr lang="en-US" b="true" sz="2199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t</a:t>
              </a:r>
              <a:r>
                <a:rPr lang="en-US" b="true" sz="21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e and</a:t>
              </a:r>
              <a:r>
                <a:rPr lang="en-US" b="true" sz="2199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 ae</a:t>
              </a:r>
              <a:r>
                <a:rPr lang="en-US" b="true" sz="21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ria</a:t>
              </a:r>
              <a:r>
                <a:rPr lang="en-US" b="true" sz="2199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l</a:t>
              </a:r>
              <a:r>
                <a:rPr lang="en-US" b="true" sz="21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 imag</a:t>
              </a:r>
              <a:r>
                <a:rPr lang="en-US" b="true" sz="2199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er</a:t>
              </a:r>
              <a:r>
                <a:rPr lang="en-US" b="true" sz="21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y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is utilized 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t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o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map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contam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ina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te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d 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ar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ea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s mo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r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e 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ac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curat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e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ly</a:t>
              </a:r>
            </a:p>
            <a:p>
              <a:pPr algn="l" marL="474979" indent="-237490" lvl="1">
                <a:lnSpc>
                  <a:spcPts val="285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b="true" sz="2199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Pala</a:t>
              </a:r>
              <a:r>
                <a:rPr lang="en-US" b="true" sz="2199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ntir AIP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platform 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integrates 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ec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on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o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m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ic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, 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human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, and 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ge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o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g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r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aphi</a:t>
              </a: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c data to prioritize areas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for clearance</a:t>
              </a:r>
            </a:p>
            <a:p>
              <a:pPr algn="l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4584348" cy="5143500"/>
          </a:xfrm>
          <a:custGeom>
            <a:avLst/>
            <a:gdLst/>
            <a:ahLst/>
            <a:cxnLst/>
            <a:rect r="r" b="b" t="t" l="l"/>
            <a:pathLst>
              <a:path h="5143500" w="4584348">
                <a:moveTo>
                  <a:pt x="0" y="0"/>
                </a:moveTo>
                <a:lnTo>
                  <a:pt x="4584348" y="0"/>
                </a:lnTo>
                <a:lnTo>
                  <a:pt x="458434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200" t="0" r="-3420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52203" y="5143500"/>
            <a:ext cx="4836551" cy="8229600"/>
          </a:xfrm>
          <a:custGeom>
            <a:avLst/>
            <a:gdLst/>
            <a:ahLst/>
            <a:cxnLst/>
            <a:rect r="r" b="b" t="t" l="l"/>
            <a:pathLst>
              <a:path h="8229600" w="4836551">
                <a:moveTo>
                  <a:pt x="0" y="0"/>
                </a:moveTo>
                <a:lnTo>
                  <a:pt x="4836551" y="0"/>
                </a:lnTo>
                <a:lnTo>
                  <a:pt x="48365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13539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248710" y="2436359"/>
            <a:ext cx="12157889" cy="5414281"/>
            <a:chOff x="0" y="0"/>
            <a:chExt cx="16210519" cy="7219041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57150"/>
              <a:ext cx="16210519" cy="11942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280"/>
                </a:lnSpc>
                <a:spcBef>
                  <a:spcPct val="0"/>
                </a:spcBef>
              </a:pPr>
              <a:r>
                <a:rPr lang="en-US" b="true" sz="5600">
                  <a:solidFill>
                    <a:srgbClr val="038948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Conclusions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688403"/>
              <a:ext cx="16210519" cy="55306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96569" indent="-248284" lvl="1">
                <a:lnSpc>
                  <a:spcPts val="3679"/>
                </a:lnSpc>
                <a:buFont typeface="Arial"/>
                <a:buChar char="•"/>
              </a:pPr>
              <a:r>
                <a:rPr lang="en-US" sz="22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landmines and explosive remnants severely threaten Ukraine’s environment, agriculture, and economy</a:t>
              </a:r>
            </a:p>
            <a:p>
              <a:pPr algn="l" marL="496569" indent="-248284" lvl="1">
                <a:lnSpc>
                  <a:spcPts val="3679"/>
                </a:lnSpc>
                <a:buFont typeface="Arial"/>
                <a:buChar char="•"/>
              </a:pPr>
              <a:r>
                <a:rPr lang="en-US" sz="22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m</a:t>
              </a:r>
              <a:r>
                <a:rPr lang="en-US" sz="22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illions of people remain at risk, with thousands of square kilometers contaminated and ongoing civilian casualties</a:t>
              </a:r>
            </a:p>
            <a:p>
              <a:pPr algn="l" marL="496569" indent="-248284" lvl="1">
                <a:lnSpc>
                  <a:spcPts val="3679"/>
                </a:lnSpc>
                <a:buFont typeface="Arial"/>
                <a:buChar char="•"/>
              </a:pPr>
              <a:r>
                <a:rPr lang="en-US" sz="22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Ukraine’s response combines national strategy, innovative technologies, and broad international collaboration</a:t>
              </a:r>
            </a:p>
            <a:p>
              <a:pPr algn="l" marL="496569" indent="-248284" lvl="1">
                <a:lnSpc>
                  <a:spcPts val="3679"/>
                </a:lnSpc>
                <a:buFont typeface="Arial"/>
                <a:buChar char="•"/>
              </a:pPr>
              <a:r>
                <a:rPr lang="en-US" sz="22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d</a:t>
              </a:r>
              <a:r>
                <a:rPr lang="en-US" sz="22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emining will be a long-term, resource-intensive process requiring continued innovation, coordination, and funding</a:t>
              </a:r>
            </a:p>
            <a:p>
              <a:pPr algn="l">
                <a:lnSpc>
                  <a:spcPts val="367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20040"/>
            <a:ext cx="16230600" cy="9806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59"/>
              </a:lnSpc>
            </a:pPr>
            <a:r>
              <a:rPr lang="en-US" sz="1599" b="true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Bibliography</a:t>
            </a:r>
          </a:p>
          <a:p>
            <a:pPr algn="l">
              <a:lnSpc>
                <a:spcPts val="2080"/>
              </a:lnSpc>
            </a:pPr>
            <a:r>
              <a:rPr lang="en-US" sz="13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BBC News Ukraine. “How Many People Died in the Flooding in Kherson Region: Everything We Know so Far - BBC News Ukraine,” June 8, 2023. https://www.bbc.com/ukrainian/news-65838691.</a:t>
            </a:r>
          </a:p>
          <a:p>
            <a:pPr algn="l">
              <a:lnSpc>
                <a:spcPts val="2080"/>
              </a:lnSpc>
            </a:pPr>
          </a:p>
          <a:p>
            <a:pPr algn="l">
              <a:lnSpc>
                <a:spcPts val="2080"/>
              </a:lnSpc>
            </a:pPr>
            <a:r>
              <a:rPr lang="en-US" sz="13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Berhe, A. A. “The Contribution of Landmines to Land Degradation.” Land Degradation &amp; Development 18, no. 1 (January 2007): 1–15. https://doi.org/10.1002/ldr.754.</a:t>
            </a:r>
          </a:p>
          <a:p>
            <a:pPr algn="l">
              <a:lnSpc>
                <a:spcPts val="2080"/>
              </a:lnSpc>
            </a:pPr>
          </a:p>
          <a:p>
            <a:pPr algn="l">
              <a:lnSpc>
                <a:spcPts val="2080"/>
              </a:lnSpc>
            </a:pPr>
            <a:r>
              <a:rPr lang="en-US" sz="13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Demine.gov.ua. “Demine Ukraine,” 2024. https://demine.gov.ua/en.</a:t>
            </a:r>
          </a:p>
          <a:p>
            <a:pPr algn="l">
              <a:lnSpc>
                <a:spcPts val="2080"/>
              </a:lnSpc>
            </a:pPr>
          </a:p>
          <a:p>
            <a:pPr algn="l">
              <a:lnSpc>
                <a:spcPts val="2080"/>
              </a:lnSpc>
            </a:pPr>
            <a:r>
              <a:rPr lang="en-US" sz="13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Demine Ukraine. “Palantir Will Help Ukraine Clear Mines Using AI: A Pilot Project Has Already Been Launched in the Kharkiv Region.” Demine.gov.ua, 2024. https://demine.gov.ua/news/palantir-dopomozhe-ukraini-rozminovuvaty-terytorii-z-vykorystanniam-shi-pilot-uzhe-zapustyly-na-kharkivshchyni.</a:t>
            </a:r>
          </a:p>
          <a:p>
            <a:pPr algn="l">
              <a:lnSpc>
                <a:spcPts val="2080"/>
              </a:lnSpc>
            </a:pPr>
          </a:p>
          <a:p>
            <a:pPr algn="l">
              <a:lnSpc>
                <a:spcPts val="2080"/>
              </a:lnSpc>
            </a:pPr>
            <a:r>
              <a:rPr lang="en-US" sz="13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Institute.global. “From Economic Recovery to Global Food Security: The Urgent Need to Demine Ukraine.” Tony Blair Institute, September 10, 2024. https://institute.global/insights/geopolitics-and-security/the-urgent-need-to-demine-ukraine.</a:t>
            </a:r>
          </a:p>
          <a:p>
            <a:pPr algn="l">
              <a:lnSpc>
                <a:spcPts val="2080"/>
              </a:lnSpc>
            </a:pPr>
          </a:p>
          <a:p>
            <a:pPr algn="l">
              <a:lnSpc>
                <a:spcPts val="2080"/>
              </a:lnSpc>
            </a:pPr>
            <a:r>
              <a:rPr lang="en-US" sz="13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Mod.gov.ua. “Ministry of Defense Initiates Creation of Testing Ground for New AI-Based Demining Technologies | Ministry of Defense News,” February 11, 2025. https://mod.gov.ua/news/minoboroni-inicziyuye-stvorennya-poligonu-dlya-testuvannya-novih-tehnologij-rozminuvannya-z-vikoristannyam-sh-i.</a:t>
            </a:r>
          </a:p>
          <a:p>
            <a:pPr algn="l">
              <a:lnSpc>
                <a:spcPts val="2080"/>
              </a:lnSpc>
            </a:pPr>
          </a:p>
          <a:p>
            <a:pPr algn="l">
              <a:lnSpc>
                <a:spcPts val="2080"/>
              </a:lnSpc>
            </a:pPr>
            <a:r>
              <a:rPr lang="en-US" sz="13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Mod.gov.ua. “Over the Year, the Scope of Humanitarian Demining in Ukraine Has Increased by 50% | MoD News,” June 13, 2025. https://mod.gov.ua/en/news/over-the-year-the-scope-of-humanitarian-demining-in-ukraine-has-increased-by-50.</a:t>
            </a:r>
          </a:p>
          <a:p>
            <a:pPr algn="l">
              <a:lnSpc>
                <a:spcPts val="2080"/>
              </a:lnSpc>
            </a:pPr>
          </a:p>
          <a:p>
            <a:pPr algn="l">
              <a:lnSpc>
                <a:spcPts val="2080"/>
              </a:lnSpc>
            </a:pPr>
            <a:r>
              <a:rPr lang="en-US" sz="13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On</a:t>
            </a:r>
            <a:r>
              <a:rPr lang="en-US" sz="13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the approval of the National Mine Action Strategy for the period up to 2033 and the approval of the operational plan of measures for its implementation in 2024–2026 (n.d.). https://www.kmu.gov.ua/npas/pro-skhvalennia-natsionalnoi-stratehii-protyminnoi-diialnosti-na-period-do-2033-roku-ta-zatverdzhennia-t280624</a:t>
            </a:r>
          </a:p>
          <a:p>
            <a:pPr algn="l">
              <a:lnSpc>
                <a:spcPts val="2080"/>
              </a:lnSpc>
            </a:pPr>
          </a:p>
          <a:p>
            <a:pPr algn="l">
              <a:lnSpc>
                <a:spcPts val="2080"/>
              </a:lnSpc>
            </a:pPr>
            <a:r>
              <a:rPr lang="en-US" sz="13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Ukraine War Environmental Consequences Work Group – Seeking solutions through information sharing about the environmental impacts of the war. UWEC Work Group. “Обережно, міни: що означає замінування територій для довкілля? – Ukraine War Environmental Consequences Work Group,” November 18, 2024. https://uwecworkgroup.info/uk/danger-mines-the-terrible-environmental-and-human-cost-of-ukraines-minefields/.</a:t>
            </a:r>
          </a:p>
          <a:p>
            <a:pPr algn="l">
              <a:lnSpc>
                <a:spcPts val="2080"/>
              </a:lnSpc>
            </a:pPr>
          </a:p>
          <a:p>
            <a:pPr algn="l">
              <a:lnSpc>
                <a:spcPts val="2080"/>
              </a:lnSpc>
            </a:pPr>
            <a:r>
              <a:rPr lang="en-US" sz="13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Ukrainian Energy. “Humanitarian Demining in Ukraine: A 30-Year Problem.” Ukrainian Energy. Ukrainian Energy, 2025. https://ua-energy.org/uk/posts/humanitarne-rozminuvannia-ukrainy-problema-na-30-rokiv.</a:t>
            </a:r>
          </a:p>
          <a:p>
            <a:pPr algn="l">
              <a:lnSpc>
                <a:spcPts val="2080"/>
              </a:lnSpc>
            </a:pPr>
          </a:p>
          <a:p>
            <a:pPr algn="l">
              <a:lnSpc>
                <a:spcPts val="2080"/>
              </a:lnSpc>
            </a:pPr>
            <a:r>
              <a:rPr lang="en-US" sz="13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UN News. “‘It Is an Elephant’: Ukraine’s Unexploded Mine Problem,” June 5, 2025. https://news.un.org/en/story/2025/06/1164121.</a:t>
            </a:r>
          </a:p>
          <a:p>
            <a:pPr algn="l">
              <a:lnSpc>
                <a:spcPts val="2080"/>
              </a:lnSpc>
            </a:pPr>
          </a:p>
          <a:p>
            <a:pPr algn="l">
              <a:lnSpc>
                <a:spcPts val="2080"/>
              </a:lnSpc>
            </a:pPr>
            <a:r>
              <a:rPr lang="en-US" sz="13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UNDP. “Mine Action Project in Ukraine,” 2025. https://www.undp.org/uk/ukraine/projects/proyekt-protyminnoyi-diyalnosti-v-ukrayini.</a:t>
            </a:r>
          </a:p>
          <a:p>
            <a:pPr algn="l">
              <a:lnSpc>
                <a:spcPts val="2080"/>
              </a:lnSpc>
            </a:pPr>
          </a:p>
          <a:p>
            <a:pPr algn="l">
              <a:lnSpc>
                <a:spcPts val="2080"/>
              </a:lnSpc>
            </a:pPr>
            <a:r>
              <a:rPr lang="en-US" sz="13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Unn.ua. “In the Kyiv Region, a Farmer Found Fragments of an S-300 Missile in the Middle of a Field.,” 2025. https://unn.ua/news/na-kyivshchyni-fermer-posered-polia-znaishov-ulamky-rakety-s-300.</a:t>
            </a:r>
          </a:p>
          <a:p>
            <a:pPr algn="l">
              <a:lnSpc>
                <a:spcPts val="2080"/>
              </a:lnSpc>
            </a:pPr>
          </a:p>
          <a:p>
            <a:pPr algn="l">
              <a:lnSpc>
                <a:spcPts val="2080"/>
              </a:lnSpc>
            </a:pPr>
            <a:r>
              <a:rPr lang="en-US" sz="13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Yulia Vinnik. “Unmanned Tractor for Mine Detection: How Farmers in Mykolaiv Region Are Restoring Fields after the Russians.” Rayon.in.ua, April 11, 2024.</a:t>
            </a:r>
          </a:p>
          <a:p>
            <a:pPr algn="l">
              <a:lnSpc>
                <a:spcPts val="2080"/>
              </a:lnSpc>
              <a:spcBef>
                <a:spcPct val="0"/>
              </a:spcBef>
            </a:pPr>
            <a:r>
              <a:rPr lang="en-US" sz="1300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https://bashtanka.rayon.in.ua/topics/695698-traktor-bezpilotnik-dlya-poshuku-min-yak-agrarii-mikolaivshchini-vidnovlyuyut-polya-pislya-rosiyan.</a:t>
            </a:r>
          </a:p>
          <a:p>
            <a:pPr algn="l">
              <a:lnSpc>
                <a:spcPts val="192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467821" y="1028700"/>
            <a:ext cx="11791479" cy="8229600"/>
            <a:chOff x="0" y="0"/>
            <a:chExt cx="15721972" cy="109728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4143" r="0" b="4143"/>
            <a:stretch>
              <a:fillRect/>
            </a:stretch>
          </p:blipFill>
          <p:spPr>
            <a:xfrm flipH="false" flipV="false">
              <a:off x="0" y="0"/>
              <a:ext cx="7606986" cy="52324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0" t="4143" r="0" b="4143"/>
            <a:stretch>
              <a:fillRect/>
            </a:stretch>
          </p:blipFill>
          <p:spPr>
            <a:xfrm flipH="false" flipV="false">
              <a:off x="8114986" y="0"/>
              <a:ext cx="7606986" cy="52324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0" t="14995" r="0" b="14995"/>
            <a:stretch>
              <a:fillRect/>
            </a:stretch>
          </p:blipFill>
          <p:spPr>
            <a:xfrm flipH="false" flipV="false">
              <a:off x="0" y="5740400"/>
              <a:ext cx="7606986" cy="5232400"/>
            </a:xfrm>
            <a:prstGeom prst="rect">
              <a:avLst/>
            </a:prstGeom>
          </p:spPr>
        </p:pic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9160" t="0" r="9160" b="0"/>
            <a:stretch>
              <a:fillRect/>
            </a:stretch>
          </p:blipFill>
          <p:spPr>
            <a:xfrm flipH="false" flipV="false">
              <a:off x="8114986" y="5740400"/>
              <a:ext cx="7606986" cy="5232400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766500" y="1737109"/>
            <a:ext cx="4233156" cy="6812782"/>
            <a:chOff x="0" y="0"/>
            <a:chExt cx="5644208" cy="9083710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4373590"/>
              <a:ext cx="5644208" cy="47101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562"/>
                </a:lnSpc>
              </a:pPr>
              <a:r>
                <a:rPr lang="en-US" sz="2226" b="tru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The war has resulted in: </a:t>
              </a:r>
            </a:p>
            <a:p>
              <a:pPr algn="l" marL="480692" indent="-240346" lvl="1">
                <a:lnSpc>
                  <a:spcPts val="3562"/>
                </a:lnSpc>
                <a:buFont typeface="Arial"/>
                <a:buChar char="•"/>
              </a:pPr>
              <a:r>
                <a:rPr lang="en-US" sz="2226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soil and water contamination</a:t>
              </a:r>
            </a:p>
            <a:p>
              <a:pPr algn="l" marL="480692" indent="-240346" lvl="1">
                <a:lnSpc>
                  <a:spcPts val="3562"/>
                </a:lnSpc>
                <a:buFont typeface="Arial"/>
                <a:buChar char="•"/>
              </a:pPr>
              <a:r>
                <a:rPr lang="en-US" sz="2226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destruction of ecosystems </a:t>
              </a:r>
            </a:p>
            <a:p>
              <a:pPr algn="l" marL="480692" indent="-240346" lvl="1">
                <a:lnSpc>
                  <a:spcPts val="3562"/>
                </a:lnSpc>
                <a:buFont typeface="Arial"/>
                <a:buChar char="•"/>
              </a:pPr>
              <a:r>
                <a:rPr lang="en-US" sz="2226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pollution from shelling</a:t>
              </a:r>
            </a:p>
            <a:p>
              <a:pPr algn="l" marL="480692" indent="-240346" lvl="1">
                <a:lnSpc>
                  <a:spcPts val="3562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226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contamination of Ukraine’s territory with mines and unexploded ordnance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-38100"/>
              <a:ext cx="5644208" cy="39494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7"/>
                </a:lnSpc>
                <a:spcBef>
                  <a:spcPct val="0"/>
                </a:spcBef>
              </a:pPr>
              <a:r>
                <a:rPr lang="en-US" b="true" sz="3013">
                  <a:solidFill>
                    <a:srgbClr val="038948"/>
                  </a:solidFill>
                  <a:latin typeface="Inter Bold"/>
                  <a:ea typeface="Inter Bold"/>
                  <a:cs typeface="Inter Bold"/>
                  <a:sym typeface="Inter Bold"/>
                </a:rPr>
                <a:t>Beyond human losses and infrastructure damage, the war in Ukraine has severely harmed the environment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343743" y="1028700"/>
            <a:ext cx="6166755" cy="8229600"/>
            <a:chOff x="0" y="0"/>
            <a:chExt cx="8222340" cy="109728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4314" t="0" r="40398" b="0"/>
            <a:stretch>
              <a:fillRect/>
            </a:stretch>
          </p:blipFill>
          <p:spPr>
            <a:xfrm flipH="false" flipV="false">
              <a:off x="0" y="0"/>
              <a:ext cx="3857170" cy="52324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29267" t="0" r="29267" b="0"/>
            <a:stretch>
              <a:fillRect/>
            </a:stretch>
          </p:blipFill>
          <p:spPr>
            <a:xfrm flipH="false" flipV="false">
              <a:off x="4365170" y="0"/>
              <a:ext cx="3857170" cy="52324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5887" t="0" r="5887" b="0"/>
            <a:stretch>
              <a:fillRect/>
            </a:stretch>
          </p:blipFill>
          <p:spPr>
            <a:xfrm flipH="false" flipV="false">
              <a:off x="0" y="5740400"/>
              <a:ext cx="8222340" cy="5232400"/>
            </a:xfrm>
            <a:prstGeom prst="rect">
              <a:avLst/>
            </a:prstGeom>
          </p:spPr>
        </p:pic>
      </p:grpSp>
      <p:sp>
        <p:nvSpPr>
          <p:cNvPr name="AutoShape 6" id="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0">
            <a:off x="12929894" y="5311005"/>
            <a:ext cx="4329406" cy="3947295"/>
          </a:xfrm>
          <a:prstGeom prst="rect">
            <a:avLst/>
          </a:prstGeom>
          <a:solidFill>
            <a:srgbClr val="038948"/>
          </a:solidFill>
        </p:spPr>
      </p:sp>
      <p:sp>
        <p:nvSpPr>
          <p:cNvPr name="Freeform 7" id="7"/>
          <p:cNvSpPr/>
          <p:nvPr/>
        </p:nvSpPr>
        <p:spPr>
          <a:xfrm flipH="false" flipV="false" rot="0">
            <a:off x="12929598" y="1028700"/>
            <a:ext cx="4329406" cy="3923996"/>
          </a:xfrm>
          <a:custGeom>
            <a:avLst/>
            <a:gdLst/>
            <a:ahLst/>
            <a:cxnLst/>
            <a:rect r="r" b="b" t="t" l="l"/>
            <a:pathLst>
              <a:path h="3923996" w="4329406">
                <a:moveTo>
                  <a:pt x="0" y="0"/>
                </a:moveTo>
                <a:lnTo>
                  <a:pt x="4329406" y="0"/>
                </a:lnTo>
                <a:lnTo>
                  <a:pt x="4329406" y="3923996"/>
                </a:lnTo>
                <a:lnTo>
                  <a:pt x="0" y="39239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3554" r="0" b="-23554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028700" y="1495425"/>
            <a:ext cx="4686085" cy="7437755"/>
            <a:chOff x="0" y="0"/>
            <a:chExt cx="6248114" cy="9917007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9525"/>
              <a:ext cx="5284981" cy="24034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719"/>
                </a:lnSpc>
              </a:pPr>
              <a:r>
                <a:rPr lang="en-US" b="true" sz="3099" spc="-61">
                  <a:solidFill>
                    <a:srgbClr val="038948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Ukraine is now the most mined country in the world</a:t>
              </a:r>
            </a:p>
            <a:p>
              <a:pPr algn="l" marL="0" indent="0" lvl="0">
                <a:lnSpc>
                  <a:spcPts val="3240"/>
                </a:lnSpc>
                <a:spcBef>
                  <a:spcPct val="0"/>
                </a:spcBef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2519468"/>
              <a:ext cx="6248114" cy="73975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80"/>
                </a:lnSpc>
              </a:pPr>
              <a:r>
                <a:rPr lang="en-US" sz="23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Landmines outlive wars, leaving people, land, and nature trapped in danger:</a:t>
              </a:r>
            </a:p>
            <a:p>
              <a:pPr algn="l">
                <a:lnSpc>
                  <a:spcPts val="3680"/>
                </a:lnSpc>
              </a:pPr>
            </a:p>
            <a:p>
              <a:pPr algn="l" marL="496571" indent="-248285" lvl="1">
                <a:lnSpc>
                  <a:spcPts val="368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137,058 km² </a:t>
              </a:r>
              <a:r>
                <a:rPr lang="en-US" sz="23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contaminated by mines/UXO (</a:t>
              </a:r>
              <a:r>
                <a:rPr lang="en-US" b="true" sz="2300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≈ 20% of Ukraine’s territory</a:t>
              </a:r>
              <a:r>
                <a:rPr lang="en-US" sz="23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) </a:t>
              </a:r>
            </a:p>
            <a:p>
              <a:pPr algn="l" marL="496571" indent="-248285" lvl="1">
                <a:lnSpc>
                  <a:spcPts val="368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6+ million people</a:t>
              </a:r>
              <a:r>
                <a:rPr lang="en-US" sz="23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live in or near contaminated areas</a:t>
              </a:r>
            </a:p>
            <a:p>
              <a:pPr algn="l" marL="496571" indent="-248285" lvl="1">
                <a:lnSpc>
                  <a:spcPts val="368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800+ casualties</a:t>
              </a:r>
              <a:r>
                <a:rPr lang="en-US" sz="23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documented from unexploded ordnance</a:t>
              </a:r>
            </a:p>
            <a:p>
              <a:pPr algn="l" marL="496571" indent="-248285" lvl="1">
                <a:lnSpc>
                  <a:spcPts val="368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36,942 km² </a:t>
              </a:r>
              <a:r>
                <a:rPr lang="en-US" sz="23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cleared 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3213555" y="6557260"/>
            <a:ext cx="3761492" cy="1369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79"/>
              </a:lnSpc>
              <a:spcBef>
                <a:spcPct val="0"/>
              </a:spcBef>
            </a:pPr>
            <a:r>
              <a:rPr lang="en-US" b="true" sz="2299" u="sng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  <a:hlinkClick r:id="rId6" tooltip="https://ua.imsma.org/portal/apps/webappviewer/index.html?id=1260fdb6ad224627b3f67c394ee94437"/>
              </a:rPr>
              <a:t>Interactive map of  demining activities in Ukraine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0">
            <a:off x="0" y="0"/>
            <a:ext cx="9144000" cy="10287000"/>
          </a:xfrm>
          <a:prstGeom prst="rect">
            <a:avLst/>
          </a:prstGeom>
          <a:solidFill>
            <a:srgbClr val="038948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20686"/>
            <a:ext cx="9144000" cy="10287000"/>
          </a:xfrm>
          <a:custGeom>
            <a:avLst/>
            <a:gdLst/>
            <a:ahLst/>
            <a:cxnLst/>
            <a:rect r="r" b="b" t="t" l="l"/>
            <a:pathLst>
              <a:path h="10287000" w="9144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25000" t="0" r="-2500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559573" y="608702"/>
            <a:ext cx="7190219" cy="3077299"/>
            <a:chOff x="0" y="0"/>
            <a:chExt cx="9586959" cy="4103066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9525"/>
              <a:ext cx="9586959" cy="33472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989"/>
                </a:lnSpc>
                <a:spcBef>
                  <a:spcPct val="0"/>
                </a:spcBef>
              </a:pPr>
              <a:r>
                <a:rPr lang="en-US" b="true" sz="4157" spc="-83">
                  <a:solidFill>
                    <a:srgbClr val="038948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Landmin</a:t>
              </a:r>
              <a:r>
                <a:rPr lang="en-US" b="true" sz="4157" spc="-83">
                  <a:solidFill>
                    <a:srgbClr val="038948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es severely damage the environment and threaten sustainable development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3631422"/>
              <a:ext cx="9586959" cy="4716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895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9559573" y="3600276"/>
            <a:ext cx="7899376" cy="5669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19"/>
              </a:lnSpc>
            </a:pPr>
            <a:r>
              <a:rPr lang="en-US" sz="2199" b="true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Key Environmental Problems:</a:t>
            </a:r>
          </a:p>
          <a:p>
            <a:pPr algn="l">
              <a:lnSpc>
                <a:spcPts val="3519"/>
              </a:lnSpc>
            </a:pPr>
          </a:p>
          <a:p>
            <a:pPr algn="l" marL="474979" indent="-237490" lvl="1">
              <a:lnSpc>
                <a:spcPts val="3519"/>
              </a:lnSpc>
              <a:buFont typeface="Arial"/>
              <a:buChar char="•"/>
            </a:pPr>
            <a:r>
              <a:rPr lang="en-US" b="true" sz="2199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access denial 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–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lan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d becomes unsafe for far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min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g, water, or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co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ns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er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v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a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ti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on</a:t>
            </a:r>
          </a:p>
          <a:p>
            <a:pPr algn="l" marL="474979" indent="-237490" lvl="1">
              <a:lnSpc>
                <a:spcPts val="3519"/>
              </a:lnSpc>
              <a:buFont typeface="Arial"/>
              <a:buChar char="•"/>
            </a:pPr>
            <a:r>
              <a:rPr lang="en-US" b="true" sz="2199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loss of biodiversity 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–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 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w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il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dlife and plants are being destroyed, natural habitats are disappearing</a:t>
            </a:r>
          </a:p>
          <a:p>
            <a:pPr algn="l" marL="474979" indent="-237490" lvl="1">
              <a:lnSpc>
                <a:spcPts val="3519"/>
              </a:lnSpc>
              <a:buFont typeface="Arial"/>
              <a:buChar char="•"/>
            </a:pPr>
            <a:r>
              <a:rPr lang="en-US" b="true" sz="2199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micro-relief disruption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– mining leads to soil cratering, compact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ion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,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and 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e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ro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s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i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o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</a:t>
            </a:r>
          </a:p>
          <a:p>
            <a:pPr algn="l" marL="474979" indent="-237490" lvl="1">
              <a:lnSpc>
                <a:spcPts val="3519"/>
              </a:lnSpc>
              <a:buFont typeface="Arial"/>
              <a:buChar char="•"/>
            </a:pPr>
            <a:r>
              <a:rPr lang="en-US" b="true" sz="2199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chemical contamination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– toxic explosives and heavy metals pollute soil 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an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d w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ate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r</a:t>
            </a:r>
          </a:p>
          <a:p>
            <a:pPr algn="l" marL="474979" indent="-237490" lvl="1">
              <a:lnSpc>
                <a:spcPts val="3519"/>
              </a:lnSpc>
              <a:buFont typeface="Arial"/>
              <a:buChar char="•"/>
            </a:pPr>
            <a:r>
              <a:rPr lang="en-US" b="true" sz="2199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loss of productivity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–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a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g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r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icultu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ral la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nd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d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e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gr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a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d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es</a:t>
            </a:r>
            <a:r>
              <a:rPr lang="en-US" sz="2199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, reducing food security</a:t>
            </a:r>
          </a:p>
          <a:p>
            <a:pPr algn="l" marL="0" indent="0" lvl="0">
              <a:lnSpc>
                <a:spcPts val="3519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0249083" y="172001"/>
            <a:ext cx="7010217" cy="38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12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119681"/>
            <a:ext cx="6524769" cy="6274130"/>
            <a:chOff x="0" y="0"/>
            <a:chExt cx="8699692" cy="8365506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2028699"/>
              <a:ext cx="8699692" cy="54284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96571" indent="-248285" lvl="1">
                <a:lnSpc>
                  <a:spcPts val="299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sheer scale of contamination</a:t>
              </a:r>
              <a:r>
                <a:rPr lang="en-US" sz="23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(26–33% of Ukraine’s land contaminated), demining can take up to 750 years</a:t>
              </a:r>
            </a:p>
            <a:p>
              <a:pPr algn="l" marL="496571" indent="-248285" lvl="1">
                <a:lnSpc>
                  <a:spcPts val="299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loss of fertile farmland </a:t>
              </a:r>
              <a:r>
                <a:rPr lang="en-US" sz="23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(~30% of arable land inaccessible) and </a:t>
              </a:r>
              <a:r>
                <a:rPr lang="en-US" b="true" sz="2300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tourism regions</a:t>
              </a:r>
            </a:p>
            <a:p>
              <a:pPr algn="l" marL="496571" indent="-248285" lvl="1">
                <a:lnSpc>
                  <a:spcPts val="299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spread of invasive species </a:t>
              </a:r>
            </a:p>
            <a:p>
              <a:pPr algn="l" marL="496571" indent="-248285" lvl="1">
                <a:lnSpc>
                  <a:spcPts val="299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damage to protected areas </a:t>
              </a:r>
            </a:p>
            <a:p>
              <a:pPr algn="l" marL="496571" indent="-248285" lvl="1">
                <a:lnSpc>
                  <a:spcPts val="299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3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unique crises like </a:t>
              </a:r>
              <a:r>
                <a:rPr lang="en-US" b="true" sz="2300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marine mines</a:t>
              </a:r>
              <a:r>
                <a:rPr lang="en-US" sz="2300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in the Black Sea and the Kakhovka dam disaster, which created buried and waterborne minefields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19050"/>
              <a:ext cx="8699692" cy="16962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30"/>
                </a:lnSpc>
              </a:pPr>
              <a:r>
                <a:rPr lang="en-US" sz="2300" spc="-46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The Ukraine War Environmental Consequences Work Group has identified the main negative impacts of landmines in Ukraine:</a:t>
              </a:r>
            </a:p>
            <a:p>
              <a:pPr algn="l" marL="0" indent="0" lvl="0">
                <a:lnSpc>
                  <a:spcPts val="2530"/>
                </a:lnSpc>
                <a:spcBef>
                  <a:spcPct val="0"/>
                </a:spcBef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7846574"/>
              <a:ext cx="8699692" cy="5189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427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985676"/>
            <a:ext cx="6786659" cy="1355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b="true" sz="3499">
                <a:solidFill>
                  <a:srgbClr val="03894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Landmines in Ukraine led to </a:t>
            </a:r>
            <a:r>
              <a:rPr lang="en-US" b="true" sz="3499">
                <a:solidFill>
                  <a:srgbClr val="03894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a long-term ecological disaster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8413871" y="0"/>
            <a:ext cx="9874129" cy="10287000"/>
          </a:xfrm>
          <a:custGeom>
            <a:avLst/>
            <a:gdLst/>
            <a:ahLst/>
            <a:cxnLst/>
            <a:rect r="r" b="b" t="t" l="l"/>
            <a:pathLst>
              <a:path h="10287000" w="9874129">
                <a:moveTo>
                  <a:pt x="0" y="0"/>
                </a:moveTo>
                <a:lnTo>
                  <a:pt x="9874129" y="0"/>
                </a:lnTo>
                <a:lnTo>
                  <a:pt x="98741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890" t="0" r="-21018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494978" cy="6930241"/>
          </a:xfrm>
          <a:custGeom>
            <a:avLst/>
            <a:gdLst/>
            <a:ahLst/>
            <a:cxnLst/>
            <a:rect r="r" b="b" t="t" l="l"/>
            <a:pathLst>
              <a:path h="6930241" w="12494978">
                <a:moveTo>
                  <a:pt x="0" y="0"/>
                </a:moveTo>
                <a:lnTo>
                  <a:pt x="12494978" y="0"/>
                </a:lnTo>
                <a:lnTo>
                  <a:pt x="12494978" y="6930241"/>
                </a:lnTo>
                <a:lnTo>
                  <a:pt x="0" y="69302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6" t="-24" r="-407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952226" y="7145735"/>
            <a:ext cx="5044792" cy="2112565"/>
            <a:chOff x="0" y="0"/>
            <a:chExt cx="6726390" cy="2816753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28575"/>
              <a:ext cx="6726390" cy="6381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00"/>
                </a:lnSpc>
                <a:spcBef>
                  <a:spcPct val="0"/>
                </a:spcBef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1019914"/>
              <a:ext cx="6726390" cy="17968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9"/>
                </a:lnSpc>
                <a:spcBef>
                  <a:spcPct val="0"/>
                </a:spcBef>
              </a:pPr>
              <a:r>
                <a:rPr lang="en-US" b="true" sz="2299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Approx</a:t>
              </a:r>
              <a:r>
                <a:rPr lang="en-US" b="true" sz="22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imately 28,000 km² of farmland </a:t>
              </a:r>
              <a:r>
                <a:rPr lang="en-US" sz="22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has been abandoned due to landmines and warfare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3267438" y="3020358"/>
            <a:ext cx="3991862" cy="1179115"/>
            <a:chOff x="0" y="0"/>
            <a:chExt cx="5322483" cy="1572153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28575"/>
              <a:ext cx="5322483" cy="6381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00"/>
                </a:lnSpc>
                <a:spcBef>
                  <a:spcPct val="0"/>
                </a:spcBef>
              </a:pP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1019914"/>
              <a:ext cx="5322483" cy="5522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992317" y="7145735"/>
            <a:ext cx="4542104" cy="2112565"/>
            <a:chOff x="0" y="0"/>
            <a:chExt cx="6056139" cy="2816753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28575"/>
              <a:ext cx="6056139" cy="6381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00"/>
                </a:lnSpc>
                <a:spcBef>
                  <a:spcPct val="0"/>
                </a:spcBef>
              </a:pP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1019914"/>
              <a:ext cx="6056139" cy="17968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9"/>
                </a:lnSpc>
                <a:spcBef>
                  <a:spcPct val="0"/>
                </a:spcBef>
              </a:pPr>
              <a:r>
                <a:rPr lang="en-US" b="true" sz="2299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W</a:t>
              </a:r>
              <a:r>
                <a:rPr lang="en-US" b="true" sz="22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heat production has fallen by ~41%</a:t>
              </a:r>
              <a:r>
                <a:rPr lang="en-US" sz="22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,</a:t>
              </a:r>
              <a:r>
                <a:rPr lang="en-US" b="true" sz="22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 coarse grain by ~37% </a:t>
              </a:r>
              <a:r>
                <a:rPr lang="en-US" sz="22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from 2021–22 to 2024–25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2992317" y="3958441"/>
            <a:ext cx="4649687" cy="297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60"/>
              </a:lnSpc>
              <a:spcBef>
                <a:spcPct val="0"/>
              </a:spcBef>
            </a:pPr>
            <a:r>
              <a:rPr lang="en-US" b="true" sz="3300" spc="-66">
                <a:solidFill>
                  <a:srgbClr val="03894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Ukraine’s partial shutdown of key agricultural/rural economic activity harms global food security</a:t>
            </a:r>
          </a:p>
        </p:txBody>
      </p:sp>
      <p:sp>
        <p:nvSpPr>
          <p:cNvPr name="AutoShape 13" id="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0">
            <a:off x="-97358" y="6930241"/>
            <a:ext cx="4329406" cy="3947295"/>
          </a:xfrm>
          <a:prstGeom prst="rect">
            <a:avLst/>
          </a:prstGeom>
          <a:solidFill>
            <a:srgbClr val="038948"/>
          </a:solidFill>
        </p:spPr>
      </p:sp>
      <p:sp>
        <p:nvSpPr>
          <p:cNvPr name="TextBox 14" id="14"/>
          <p:cNvSpPr txBox="true"/>
          <p:nvPr/>
        </p:nvSpPr>
        <p:spPr>
          <a:xfrm rot="0">
            <a:off x="243269" y="7910323"/>
            <a:ext cx="3648153" cy="117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Unmanned tractor for mine detection: farmers in Mykolaiv region are restoring fields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106006" y="1558703"/>
            <a:ext cx="5890829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19"/>
              </a:lnSpc>
            </a:pPr>
            <a:r>
              <a:rPr lang="en-US" b="true" sz="3099" spc="-61">
                <a:solidFill>
                  <a:srgbClr val="03894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Landmining has negative economic impact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106006" y="2802043"/>
            <a:ext cx="6702155" cy="5920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255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The Tony Blair Institute for Global Change conducted an assessment of the resulting economic losses: </a:t>
            </a:r>
          </a:p>
          <a:p>
            <a:pPr algn="l">
              <a:lnSpc>
                <a:spcPts val="3608"/>
              </a:lnSpc>
            </a:pPr>
          </a:p>
          <a:p>
            <a:pPr algn="l" marL="486904" indent="-243452" lvl="1">
              <a:lnSpc>
                <a:spcPts val="3608"/>
              </a:lnSpc>
              <a:buFont typeface="Arial"/>
              <a:buChar char="•"/>
            </a:pPr>
            <a:r>
              <a:rPr lang="en-US" sz="2255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mines and ERW </a:t>
            </a:r>
            <a:r>
              <a:rPr lang="en-US" b="true" sz="2255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reduce Ukraine’s GDP by $11.2B annually</a:t>
            </a:r>
            <a:r>
              <a:rPr lang="en-US" sz="2255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(≈5.6% of 2021 GDP)</a:t>
            </a:r>
          </a:p>
          <a:p>
            <a:pPr algn="l" marL="486904" indent="-243452" lvl="1">
              <a:lnSpc>
                <a:spcPts val="3608"/>
              </a:lnSpc>
              <a:buFont typeface="Arial"/>
              <a:buChar char="•"/>
            </a:pPr>
            <a:r>
              <a:rPr lang="en-US" b="true" sz="2255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economic output in affected regions</a:t>
            </a:r>
            <a:r>
              <a:rPr lang="en-US" sz="2255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(Kharkiv, Mykolaiv, Sumy, Chernihiv) is </a:t>
            </a:r>
            <a:r>
              <a:rPr lang="en-US" b="true" sz="2255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down by over 20%</a:t>
            </a:r>
          </a:p>
          <a:p>
            <a:pPr algn="l" marL="486904" indent="-243452" lvl="1">
              <a:lnSpc>
                <a:spcPts val="3608"/>
              </a:lnSpc>
              <a:buFont typeface="Arial"/>
              <a:buChar char="•"/>
            </a:pPr>
            <a:r>
              <a:rPr lang="en-US" b="true" sz="2255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exports fall by about $8.9B each year</a:t>
            </a:r>
            <a:r>
              <a:rPr lang="en-US" sz="2255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, mainly due to disrupted agricultural trade</a:t>
            </a:r>
          </a:p>
          <a:p>
            <a:pPr algn="l" marL="486904" indent="-243452" lvl="1">
              <a:lnSpc>
                <a:spcPts val="3608"/>
              </a:lnSpc>
              <a:buFont typeface="Arial"/>
              <a:buChar char="•"/>
            </a:pPr>
            <a:r>
              <a:rPr lang="en-US" b="true" sz="2255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regional tax revenues decline by $1.1B annually</a:t>
            </a:r>
            <a:r>
              <a:rPr lang="en-US" sz="2255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as activity slows in mined areas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9134475" cy="10287000"/>
          </a:xfrm>
          <a:custGeom>
            <a:avLst/>
            <a:gdLst/>
            <a:ahLst/>
            <a:cxnLst/>
            <a:rect r="r" b="b" t="t" l="l"/>
            <a:pathLst>
              <a:path h="10287000" w="9134475">
                <a:moveTo>
                  <a:pt x="0" y="0"/>
                </a:moveTo>
                <a:lnTo>
                  <a:pt x="9134475" y="0"/>
                </a:lnTo>
                <a:lnTo>
                  <a:pt x="91344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197" r="0" b="-9197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0">
            <a:off x="9803398" y="0"/>
            <a:ext cx="8484602" cy="10287000"/>
          </a:xfrm>
          <a:prstGeom prst="rect">
            <a:avLst/>
          </a:prstGeom>
          <a:solidFill>
            <a:srgbClr val="038948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9803398" y="-328886"/>
            <a:ext cx="9728701" cy="10615886"/>
          </a:xfrm>
          <a:custGeom>
            <a:avLst/>
            <a:gdLst/>
            <a:ahLst/>
            <a:cxnLst/>
            <a:rect r="r" b="b" t="t" l="l"/>
            <a:pathLst>
              <a:path h="10615886" w="9728701">
                <a:moveTo>
                  <a:pt x="0" y="0"/>
                </a:moveTo>
                <a:lnTo>
                  <a:pt x="9728701" y="0"/>
                </a:lnTo>
                <a:lnTo>
                  <a:pt x="9728701" y="10615886"/>
                </a:lnTo>
                <a:lnTo>
                  <a:pt x="0" y="106158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994" t="0" r="-14498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038225"/>
            <a:ext cx="7237941" cy="1857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19"/>
              </a:lnSpc>
            </a:pPr>
            <a:r>
              <a:rPr lang="en-US" b="true" sz="3099" spc="-61">
                <a:solidFill>
                  <a:srgbClr val="038948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Ukraine has been addressing the landmine problem through fieldwork, policy measures, and international cooperation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3320681"/>
            <a:ext cx="7237941" cy="5000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8"/>
              </a:lnSpc>
            </a:pPr>
          </a:p>
          <a:p>
            <a:pPr algn="l" marL="486904" indent="-243452" lvl="1">
              <a:lnSpc>
                <a:spcPts val="3608"/>
              </a:lnSpc>
              <a:buFont typeface="Arial"/>
              <a:buChar char="•"/>
            </a:pPr>
            <a:r>
              <a:rPr lang="en-US" sz="2255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the Ukra</a:t>
            </a:r>
            <a:r>
              <a:rPr lang="en-US" sz="2255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inian government app</a:t>
            </a:r>
            <a:r>
              <a:rPr lang="en-US" sz="2255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r</a:t>
            </a:r>
            <a:r>
              <a:rPr lang="en-US" sz="2255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ov</a:t>
            </a:r>
            <a:r>
              <a:rPr lang="en-US" sz="2255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ed</a:t>
            </a:r>
            <a:r>
              <a:rPr lang="en-US" sz="2255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a</a:t>
            </a:r>
            <a:r>
              <a:rPr lang="en-US" sz="2255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r>
              <a:rPr lang="en-US" b="true" sz="2255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National Mine Action Strategy until 2033</a:t>
            </a:r>
          </a:p>
          <a:p>
            <a:pPr algn="l" marL="486904" indent="-243452" lvl="1">
              <a:lnSpc>
                <a:spcPts val="3608"/>
              </a:lnSpc>
              <a:buFont typeface="Arial"/>
              <a:buChar char="•"/>
            </a:pPr>
            <a:r>
              <a:rPr lang="en-US" b="true" sz="2255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</a:t>
            </a:r>
            <a:r>
              <a:rPr lang="en-US" b="true" sz="2255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emine Ukraine,</a:t>
            </a:r>
            <a:r>
              <a:rPr lang="en-US" sz="2255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a national mine action platform was developed by Ukraine’s Ministry of Economy</a:t>
            </a:r>
          </a:p>
          <a:p>
            <a:pPr algn="l" marL="486904" indent="-243452" lvl="1">
              <a:lnSpc>
                <a:spcPts val="3608"/>
              </a:lnSpc>
              <a:buFont typeface="Arial"/>
              <a:buChar char="•"/>
            </a:pPr>
            <a:r>
              <a:rPr lang="en-US" sz="2255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over</a:t>
            </a:r>
            <a:r>
              <a:rPr lang="en-US" b="true" sz="2255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2255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the last year, the scope of humanitarian mine clearance has</a:t>
            </a:r>
            <a:r>
              <a:rPr lang="en-US" b="true" sz="2255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increased by nearly 50%, and 36,942 km² have been</a:t>
            </a:r>
            <a:r>
              <a:rPr lang="en-US" sz="2255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cleared in the past two years</a:t>
            </a:r>
          </a:p>
          <a:p>
            <a:pPr algn="l" marL="486904" indent="-243452" lvl="1">
              <a:lnSpc>
                <a:spcPts val="3608"/>
              </a:lnSpc>
              <a:buFont typeface="Arial"/>
              <a:buChar char="•"/>
            </a:pPr>
            <a:r>
              <a:rPr lang="en-US" sz="2255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the </a:t>
            </a:r>
            <a:r>
              <a:rPr lang="en-US" b="true" sz="2255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UNDP in Ukraine is leading a five-year mine action project</a:t>
            </a:r>
            <a:r>
              <a:rPr lang="en-US" sz="2255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10287000"/>
          </a:xfrm>
          <a:custGeom>
            <a:avLst/>
            <a:gdLst/>
            <a:ahLst/>
            <a:cxnLst/>
            <a:rect r="r" b="b" t="t" l="l"/>
            <a:pathLst>
              <a:path h="10287000" w="9144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753872" y="1985492"/>
            <a:ext cx="6505428" cy="6316016"/>
            <a:chOff x="0" y="0"/>
            <a:chExt cx="8673904" cy="8421354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0"/>
              <a:ext cx="8673904" cy="24765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920"/>
                </a:lnSpc>
                <a:spcBef>
                  <a:spcPct val="0"/>
                </a:spcBef>
              </a:pPr>
              <a:r>
                <a:rPr lang="en-US" b="true" sz="4100" spc="-82">
                  <a:solidFill>
                    <a:srgbClr val="038948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However, Ukraine faces immense challenges in its demining efforts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3130957"/>
              <a:ext cx="8673904" cy="52903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59"/>
                </a:lnSpc>
              </a:pPr>
            </a:p>
            <a:p>
              <a:pPr algn="l" marL="474979" indent="-237490" lvl="1">
                <a:lnSpc>
                  <a:spcPts val="285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199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l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a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ndmines,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IEDs, 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a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nd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b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ooby-traps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affect </a:t>
              </a:r>
              <a:r>
                <a:rPr lang="en-US" b="true" sz="21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vast areas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</a:t>
              </a:r>
            </a:p>
            <a:p>
              <a:pPr algn="l" marL="474979" indent="-237490" lvl="1">
                <a:lnSpc>
                  <a:spcPts val="285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b="true" sz="21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o</a:t>
              </a:r>
              <a:r>
                <a:rPr lang="en-US" b="true" sz="21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ngoing fighting and occupied areas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pre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ve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n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t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saf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e demining</a:t>
              </a:r>
            </a:p>
            <a:p>
              <a:pPr algn="l" marL="474979" indent="-237490" lvl="1">
                <a:lnSpc>
                  <a:spcPts val="285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b="true" sz="21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bureaucr</a:t>
              </a:r>
              <a:r>
                <a:rPr lang="en-US" b="true" sz="21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acy and slow adoption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of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s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tan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dard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s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h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i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nder dem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in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ing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e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f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f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o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r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t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s</a:t>
              </a:r>
            </a:p>
            <a:p>
              <a:pPr algn="l" marL="474979" indent="-237490" lvl="1">
                <a:lnSpc>
                  <a:spcPts val="285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b="true" sz="21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few certified deminers and limited tools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ar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e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av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a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i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l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a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b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le</a:t>
              </a:r>
            </a:p>
            <a:p>
              <a:pPr algn="l" marL="474979" indent="-237490" lvl="1">
                <a:lnSpc>
                  <a:spcPts val="285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b="true" sz="2199" u="none">
                  <a:solidFill>
                    <a:srgbClr val="000000"/>
                  </a:solidFill>
                  <a:latin typeface="Noto Sans Bold"/>
                  <a:ea typeface="Noto Sans Bold"/>
                  <a:cs typeface="Noto Sans Bold"/>
                  <a:sym typeface="Noto Sans Bold"/>
                </a:rPr>
                <a:t>heavy reliance on international aid</a:t>
              </a:r>
              <a:r>
                <a:rPr lang="en-US" sz="2199" u="none">
                  <a:solidFill>
                    <a:srgbClr val="000000"/>
                  </a:solidFill>
                  <a:latin typeface="Noto Sans"/>
                  <a:ea typeface="Noto Sans"/>
                  <a:cs typeface="Noto Sans"/>
                  <a:sym typeface="Noto Sans"/>
                </a:rPr>
                <a:t> leaves programs underfunded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DAGy3XshaL8</dc:identifier>
  <dcterms:modified xsi:type="dcterms:W3CDTF">2011-08-01T06:04:30Z</dcterms:modified>
  <cp:revision>1</cp:revision>
  <dc:title>Environmental Impact of Land Mining in Ukraine</dc:title>
</cp:coreProperties>
</file>