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14"/>
  </p:notes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/>
    <p:restoredTop sz="55975"/>
  </p:normalViewPr>
  <p:slideViewPr>
    <p:cSldViewPr snapToGrid="0" snapToObjects="1">
      <p:cViewPr varScale="1">
        <p:scale>
          <a:sx n="58" d="100"/>
          <a:sy n="58" d="100"/>
        </p:scale>
        <p:origin x="31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23F3ED-EDAE-4103-9C4E-75EC96BF685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F9BA145-F564-41C9-BCC4-8910FC2A0FB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Why focus on Syria?</a:t>
          </a:r>
        </a:p>
      </dgm:t>
    </dgm:pt>
    <dgm:pt modelId="{8B1627BB-C54B-4428-BFCE-7006C192BDCD}" type="parTrans" cxnId="{6897C8B1-C554-49AA-9C01-3E6A2FE27BE3}">
      <dgm:prSet/>
      <dgm:spPr/>
      <dgm:t>
        <a:bodyPr/>
        <a:lstStyle/>
        <a:p>
          <a:endParaRPr lang="en-US"/>
        </a:p>
      </dgm:t>
    </dgm:pt>
    <dgm:pt modelId="{479A5638-82BF-4152-84D9-51271CC0B405}" type="sibTrans" cxnId="{6897C8B1-C554-49AA-9C01-3E6A2FE27BE3}">
      <dgm:prSet/>
      <dgm:spPr/>
      <dgm:t>
        <a:bodyPr/>
        <a:lstStyle/>
        <a:p>
          <a:endParaRPr lang="en-US"/>
        </a:p>
      </dgm:t>
    </dgm:pt>
    <dgm:pt modelId="{71D775FC-4015-41BB-825E-C7E1B700824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Drought as recurring, severe issue</a:t>
          </a:r>
        </a:p>
      </dgm:t>
    </dgm:pt>
    <dgm:pt modelId="{BB32E3F7-27C8-4BD2-A683-A7288FC4347D}" type="parTrans" cxnId="{61E08969-261B-49AF-854A-90041829495F}">
      <dgm:prSet/>
      <dgm:spPr/>
      <dgm:t>
        <a:bodyPr/>
        <a:lstStyle/>
        <a:p>
          <a:endParaRPr lang="en-US"/>
        </a:p>
      </dgm:t>
    </dgm:pt>
    <dgm:pt modelId="{836F4A0A-BAEE-47A1-BFBB-F05FE655B6F2}" type="sibTrans" cxnId="{61E08969-261B-49AF-854A-90041829495F}">
      <dgm:prSet/>
      <dgm:spPr/>
      <dgm:t>
        <a:bodyPr/>
        <a:lstStyle/>
        <a:p>
          <a:endParaRPr lang="en-US"/>
        </a:p>
      </dgm:t>
    </dgm:pt>
    <dgm:pt modelId="{C4DC023E-9E9A-4B5A-A4B3-C7F9FD737CD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Impact beyond environment → economy, migration, conflict</a:t>
          </a:r>
        </a:p>
      </dgm:t>
    </dgm:pt>
    <dgm:pt modelId="{9EBFA3CF-DB70-4659-802A-4B8DBD56F07A}" type="parTrans" cxnId="{7A5D1960-ED70-4E04-8AEA-C31C2FBC5AD0}">
      <dgm:prSet/>
      <dgm:spPr/>
      <dgm:t>
        <a:bodyPr/>
        <a:lstStyle/>
        <a:p>
          <a:endParaRPr lang="en-US"/>
        </a:p>
      </dgm:t>
    </dgm:pt>
    <dgm:pt modelId="{1FC20D82-22F7-413C-AF0C-63CC796F3C06}" type="sibTrans" cxnId="{7A5D1960-ED70-4E04-8AEA-C31C2FBC5AD0}">
      <dgm:prSet/>
      <dgm:spPr/>
      <dgm:t>
        <a:bodyPr/>
        <a:lstStyle/>
        <a:p>
          <a:endParaRPr lang="en-US"/>
        </a:p>
      </dgm:t>
    </dgm:pt>
    <dgm:pt modelId="{D762B1E0-B216-4E9C-BE89-105DF434F216}" type="pres">
      <dgm:prSet presAssocID="{B323F3ED-EDAE-4103-9C4E-75EC96BF6850}" presName="root" presStyleCnt="0">
        <dgm:presLayoutVars>
          <dgm:dir/>
          <dgm:resizeHandles val="exact"/>
        </dgm:presLayoutVars>
      </dgm:prSet>
      <dgm:spPr/>
    </dgm:pt>
    <dgm:pt modelId="{C186DE3B-3D17-40E2-8FAF-0D30B9BCB15B}" type="pres">
      <dgm:prSet presAssocID="{2F9BA145-F564-41C9-BCC4-8910FC2A0FB7}" presName="compNode" presStyleCnt="0"/>
      <dgm:spPr/>
    </dgm:pt>
    <dgm:pt modelId="{AD0CF9AF-A838-4AC6-ADE4-887379C3B7E2}" type="pres">
      <dgm:prSet presAssocID="{2F9BA145-F564-41C9-BCC4-8910FC2A0FB7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5BF7B4C8-92DA-4CE1-AF4E-B615E67FEF93}" type="pres">
      <dgm:prSet presAssocID="{2F9BA145-F564-41C9-BCC4-8910FC2A0FB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B1EE6B96-B79F-4FC7-8F21-15FA7C98136A}" type="pres">
      <dgm:prSet presAssocID="{2F9BA145-F564-41C9-BCC4-8910FC2A0FB7}" presName="spaceRect" presStyleCnt="0"/>
      <dgm:spPr/>
    </dgm:pt>
    <dgm:pt modelId="{EF7AC2BD-8AAD-42FC-B995-0E5A58150326}" type="pres">
      <dgm:prSet presAssocID="{2F9BA145-F564-41C9-BCC4-8910FC2A0FB7}" presName="textRect" presStyleLbl="revTx" presStyleIdx="0" presStyleCnt="3">
        <dgm:presLayoutVars>
          <dgm:chMax val="1"/>
          <dgm:chPref val="1"/>
        </dgm:presLayoutVars>
      </dgm:prSet>
      <dgm:spPr/>
    </dgm:pt>
    <dgm:pt modelId="{453A3EB0-5267-443A-8C9F-1590652B74A3}" type="pres">
      <dgm:prSet presAssocID="{479A5638-82BF-4152-84D9-51271CC0B405}" presName="sibTrans" presStyleCnt="0"/>
      <dgm:spPr/>
    </dgm:pt>
    <dgm:pt modelId="{09F17AFA-BE96-4EF3-B46E-3729BA8A7789}" type="pres">
      <dgm:prSet presAssocID="{71D775FC-4015-41BB-825E-C7E1B7008245}" presName="compNode" presStyleCnt="0"/>
      <dgm:spPr/>
    </dgm:pt>
    <dgm:pt modelId="{D198C7EB-58BF-4A53-82AA-69DB10F708B2}" type="pres">
      <dgm:prSet presAssocID="{71D775FC-4015-41BB-825E-C7E1B7008245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FE320D29-08B3-4CE6-A573-E7EC0D1549F2}" type="pres">
      <dgm:prSet presAssocID="{71D775FC-4015-41BB-825E-C7E1B700824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"/>
        </a:ext>
      </dgm:extLst>
    </dgm:pt>
    <dgm:pt modelId="{C2A300EE-8BAB-4DEB-A83B-768DA6CC9637}" type="pres">
      <dgm:prSet presAssocID="{71D775FC-4015-41BB-825E-C7E1B7008245}" presName="spaceRect" presStyleCnt="0"/>
      <dgm:spPr/>
    </dgm:pt>
    <dgm:pt modelId="{5F131FA7-7417-43DB-BAB0-30465CFA2EC1}" type="pres">
      <dgm:prSet presAssocID="{71D775FC-4015-41BB-825E-C7E1B7008245}" presName="textRect" presStyleLbl="revTx" presStyleIdx="1" presStyleCnt="3">
        <dgm:presLayoutVars>
          <dgm:chMax val="1"/>
          <dgm:chPref val="1"/>
        </dgm:presLayoutVars>
      </dgm:prSet>
      <dgm:spPr/>
    </dgm:pt>
    <dgm:pt modelId="{F35398D3-C586-477A-8AE6-CC03DA7B081D}" type="pres">
      <dgm:prSet presAssocID="{836F4A0A-BAEE-47A1-BFBB-F05FE655B6F2}" presName="sibTrans" presStyleCnt="0"/>
      <dgm:spPr/>
    </dgm:pt>
    <dgm:pt modelId="{732F3189-CD12-4B43-9296-C1241945EEAF}" type="pres">
      <dgm:prSet presAssocID="{C4DC023E-9E9A-4B5A-A4B3-C7F9FD737CD2}" presName="compNode" presStyleCnt="0"/>
      <dgm:spPr/>
    </dgm:pt>
    <dgm:pt modelId="{2A1A9244-9944-43C1-91B7-204C19F18D3D}" type="pres">
      <dgm:prSet presAssocID="{C4DC023E-9E9A-4B5A-A4B3-C7F9FD737CD2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92AD6520-A482-489F-A5D2-9729B8694FAF}" type="pres">
      <dgm:prSet presAssocID="{C4DC023E-9E9A-4B5A-A4B3-C7F9FD737CD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DC8C5FA9-D352-47CE-BB59-283094BD39F3}" type="pres">
      <dgm:prSet presAssocID="{C4DC023E-9E9A-4B5A-A4B3-C7F9FD737CD2}" presName="spaceRect" presStyleCnt="0"/>
      <dgm:spPr/>
    </dgm:pt>
    <dgm:pt modelId="{82DD09BC-9E1D-44DD-A611-A2D63A83E03E}" type="pres">
      <dgm:prSet presAssocID="{C4DC023E-9E9A-4B5A-A4B3-C7F9FD737CD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D29E622-A249-EB4A-928A-49A034D57FE5}" type="presOf" srcId="{C4DC023E-9E9A-4B5A-A4B3-C7F9FD737CD2}" destId="{82DD09BC-9E1D-44DD-A611-A2D63A83E03E}" srcOrd="0" destOrd="0" presId="urn:microsoft.com/office/officeart/2018/5/layout/IconLeafLabelList"/>
    <dgm:cxn modelId="{DB35D82B-F793-FB46-8F43-A5C4DB24C088}" type="presOf" srcId="{71D775FC-4015-41BB-825E-C7E1B7008245}" destId="{5F131FA7-7417-43DB-BAB0-30465CFA2EC1}" srcOrd="0" destOrd="0" presId="urn:microsoft.com/office/officeart/2018/5/layout/IconLeafLabelList"/>
    <dgm:cxn modelId="{0DE2B63B-0508-C144-B2D1-7C77877A978F}" type="presOf" srcId="{2F9BA145-F564-41C9-BCC4-8910FC2A0FB7}" destId="{EF7AC2BD-8AAD-42FC-B995-0E5A58150326}" srcOrd="0" destOrd="0" presId="urn:microsoft.com/office/officeart/2018/5/layout/IconLeafLabelList"/>
    <dgm:cxn modelId="{7A5D1960-ED70-4E04-8AEA-C31C2FBC5AD0}" srcId="{B323F3ED-EDAE-4103-9C4E-75EC96BF6850}" destId="{C4DC023E-9E9A-4B5A-A4B3-C7F9FD737CD2}" srcOrd="2" destOrd="0" parTransId="{9EBFA3CF-DB70-4659-802A-4B8DBD56F07A}" sibTransId="{1FC20D82-22F7-413C-AF0C-63CC796F3C06}"/>
    <dgm:cxn modelId="{61E08969-261B-49AF-854A-90041829495F}" srcId="{B323F3ED-EDAE-4103-9C4E-75EC96BF6850}" destId="{71D775FC-4015-41BB-825E-C7E1B7008245}" srcOrd="1" destOrd="0" parTransId="{BB32E3F7-27C8-4BD2-A683-A7288FC4347D}" sibTransId="{836F4A0A-BAEE-47A1-BFBB-F05FE655B6F2}"/>
    <dgm:cxn modelId="{9E7D84A5-9219-B741-8021-452EB5F19E2C}" type="presOf" srcId="{B323F3ED-EDAE-4103-9C4E-75EC96BF6850}" destId="{D762B1E0-B216-4E9C-BE89-105DF434F216}" srcOrd="0" destOrd="0" presId="urn:microsoft.com/office/officeart/2018/5/layout/IconLeafLabelList"/>
    <dgm:cxn modelId="{6897C8B1-C554-49AA-9C01-3E6A2FE27BE3}" srcId="{B323F3ED-EDAE-4103-9C4E-75EC96BF6850}" destId="{2F9BA145-F564-41C9-BCC4-8910FC2A0FB7}" srcOrd="0" destOrd="0" parTransId="{8B1627BB-C54B-4428-BFCE-7006C192BDCD}" sibTransId="{479A5638-82BF-4152-84D9-51271CC0B405}"/>
    <dgm:cxn modelId="{601F2BB6-D966-3743-BFB6-F10878BB019C}" type="presParOf" srcId="{D762B1E0-B216-4E9C-BE89-105DF434F216}" destId="{C186DE3B-3D17-40E2-8FAF-0D30B9BCB15B}" srcOrd="0" destOrd="0" presId="urn:microsoft.com/office/officeart/2018/5/layout/IconLeafLabelList"/>
    <dgm:cxn modelId="{12C2AEFF-F30C-A242-BB58-95BC1721CB38}" type="presParOf" srcId="{C186DE3B-3D17-40E2-8FAF-0D30B9BCB15B}" destId="{AD0CF9AF-A838-4AC6-ADE4-887379C3B7E2}" srcOrd="0" destOrd="0" presId="urn:microsoft.com/office/officeart/2018/5/layout/IconLeafLabelList"/>
    <dgm:cxn modelId="{EEDC4B51-18B4-0C45-BA72-81BBBFB8CCC5}" type="presParOf" srcId="{C186DE3B-3D17-40E2-8FAF-0D30B9BCB15B}" destId="{5BF7B4C8-92DA-4CE1-AF4E-B615E67FEF93}" srcOrd="1" destOrd="0" presId="urn:microsoft.com/office/officeart/2018/5/layout/IconLeafLabelList"/>
    <dgm:cxn modelId="{3222C708-D07F-284C-BD55-B00CABCFCC60}" type="presParOf" srcId="{C186DE3B-3D17-40E2-8FAF-0D30B9BCB15B}" destId="{B1EE6B96-B79F-4FC7-8F21-15FA7C98136A}" srcOrd="2" destOrd="0" presId="urn:microsoft.com/office/officeart/2018/5/layout/IconLeafLabelList"/>
    <dgm:cxn modelId="{9AF6C5EF-E220-374A-8949-06CC565704E5}" type="presParOf" srcId="{C186DE3B-3D17-40E2-8FAF-0D30B9BCB15B}" destId="{EF7AC2BD-8AAD-42FC-B995-0E5A58150326}" srcOrd="3" destOrd="0" presId="urn:microsoft.com/office/officeart/2018/5/layout/IconLeafLabelList"/>
    <dgm:cxn modelId="{0FD5DD9F-5426-AB4A-BE95-9C19C8FE7D60}" type="presParOf" srcId="{D762B1E0-B216-4E9C-BE89-105DF434F216}" destId="{453A3EB0-5267-443A-8C9F-1590652B74A3}" srcOrd="1" destOrd="0" presId="urn:microsoft.com/office/officeart/2018/5/layout/IconLeafLabelList"/>
    <dgm:cxn modelId="{47246BA0-46B6-CD49-A7A0-15E9C1884EE3}" type="presParOf" srcId="{D762B1E0-B216-4E9C-BE89-105DF434F216}" destId="{09F17AFA-BE96-4EF3-B46E-3729BA8A7789}" srcOrd="2" destOrd="0" presId="urn:microsoft.com/office/officeart/2018/5/layout/IconLeafLabelList"/>
    <dgm:cxn modelId="{0166B29A-2A2E-1448-9BF8-45116C69437B}" type="presParOf" srcId="{09F17AFA-BE96-4EF3-B46E-3729BA8A7789}" destId="{D198C7EB-58BF-4A53-82AA-69DB10F708B2}" srcOrd="0" destOrd="0" presId="urn:microsoft.com/office/officeart/2018/5/layout/IconLeafLabelList"/>
    <dgm:cxn modelId="{57906336-4BE7-9648-BA86-EF33BE6FE366}" type="presParOf" srcId="{09F17AFA-BE96-4EF3-B46E-3729BA8A7789}" destId="{FE320D29-08B3-4CE6-A573-E7EC0D1549F2}" srcOrd="1" destOrd="0" presId="urn:microsoft.com/office/officeart/2018/5/layout/IconLeafLabelList"/>
    <dgm:cxn modelId="{032EA576-69BD-614C-A093-1A01AA2246B9}" type="presParOf" srcId="{09F17AFA-BE96-4EF3-B46E-3729BA8A7789}" destId="{C2A300EE-8BAB-4DEB-A83B-768DA6CC9637}" srcOrd="2" destOrd="0" presId="urn:microsoft.com/office/officeart/2018/5/layout/IconLeafLabelList"/>
    <dgm:cxn modelId="{5DF1237C-8146-4B46-BE0E-2ED4DB45E6D1}" type="presParOf" srcId="{09F17AFA-BE96-4EF3-B46E-3729BA8A7789}" destId="{5F131FA7-7417-43DB-BAB0-30465CFA2EC1}" srcOrd="3" destOrd="0" presId="urn:microsoft.com/office/officeart/2018/5/layout/IconLeafLabelList"/>
    <dgm:cxn modelId="{0280CC9B-F707-F44B-B867-0190A2C817E9}" type="presParOf" srcId="{D762B1E0-B216-4E9C-BE89-105DF434F216}" destId="{F35398D3-C586-477A-8AE6-CC03DA7B081D}" srcOrd="3" destOrd="0" presId="urn:microsoft.com/office/officeart/2018/5/layout/IconLeafLabelList"/>
    <dgm:cxn modelId="{9F1C3706-9BF8-6642-B641-AE820DD7367D}" type="presParOf" srcId="{D762B1E0-B216-4E9C-BE89-105DF434F216}" destId="{732F3189-CD12-4B43-9296-C1241945EEAF}" srcOrd="4" destOrd="0" presId="urn:microsoft.com/office/officeart/2018/5/layout/IconLeafLabelList"/>
    <dgm:cxn modelId="{CD419FF9-BB24-3C41-AF28-F19626B482E5}" type="presParOf" srcId="{732F3189-CD12-4B43-9296-C1241945EEAF}" destId="{2A1A9244-9944-43C1-91B7-204C19F18D3D}" srcOrd="0" destOrd="0" presId="urn:microsoft.com/office/officeart/2018/5/layout/IconLeafLabelList"/>
    <dgm:cxn modelId="{D6B1B1B6-B573-5847-8B8F-1ECC71332408}" type="presParOf" srcId="{732F3189-CD12-4B43-9296-C1241945EEAF}" destId="{92AD6520-A482-489F-A5D2-9729B8694FAF}" srcOrd="1" destOrd="0" presId="urn:microsoft.com/office/officeart/2018/5/layout/IconLeafLabelList"/>
    <dgm:cxn modelId="{48C2180C-795A-714B-9607-64F493A59E15}" type="presParOf" srcId="{732F3189-CD12-4B43-9296-C1241945EEAF}" destId="{DC8C5FA9-D352-47CE-BB59-283094BD39F3}" srcOrd="2" destOrd="0" presId="urn:microsoft.com/office/officeart/2018/5/layout/IconLeafLabelList"/>
    <dgm:cxn modelId="{D1ACB5C7-940A-C042-8FD2-8D6AFD9EE4A3}" type="presParOf" srcId="{732F3189-CD12-4B43-9296-C1241945EEAF}" destId="{82DD09BC-9E1D-44DD-A611-A2D63A83E03E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126729-0C38-44EE-9EF4-54D3C779651E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74307C1-B7C2-48C0-AB70-46AEBE1EEDE5}">
      <dgm:prSet/>
      <dgm:spPr/>
      <dgm:t>
        <a:bodyPr/>
        <a:lstStyle/>
        <a:p>
          <a:r>
            <a:rPr lang="en-US"/>
            <a:t>Semi-arid climate</a:t>
          </a:r>
        </a:p>
      </dgm:t>
    </dgm:pt>
    <dgm:pt modelId="{E9E21AFE-D192-45F1-9611-45ED0B91AF7E}" type="parTrans" cxnId="{1EBF41AB-0462-4535-985D-9AA780F18923}">
      <dgm:prSet/>
      <dgm:spPr/>
      <dgm:t>
        <a:bodyPr/>
        <a:lstStyle/>
        <a:p>
          <a:endParaRPr lang="en-US"/>
        </a:p>
      </dgm:t>
    </dgm:pt>
    <dgm:pt modelId="{DB0FEC08-527C-407A-86A1-2D4D7657B488}" type="sibTrans" cxnId="{1EBF41AB-0462-4535-985D-9AA780F18923}">
      <dgm:prSet/>
      <dgm:spPr/>
      <dgm:t>
        <a:bodyPr/>
        <a:lstStyle/>
        <a:p>
          <a:endParaRPr lang="en-US"/>
        </a:p>
      </dgm:t>
    </dgm:pt>
    <dgm:pt modelId="{95CEE723-7E6C-4402-9588-F2F084311650}">
      <dgm:prSet/>
      <dgm:spPr/>
      <dgm:t>
        <a:bodyPr/>
        <a:lstStyle/>
        <a:p>
          <a:r>
            <a:rPr lang="en-US"/>
            <a:t>Rainfall highly variable</a:t>
          </a:r>
        </a:p>
      </dgm:t>
    </dgm:pt>
    <dgm:pt modelId="{BEDD7588-2D2C-4603-B9F4-4EDAEDF096DA}" type="parTrans" cxnId="{36A00754-A37A-40E0-918B-3A11187CC573}">
      <dgm:prSet/>
      <dgm:spPr/>
      <dgm:t>
        <a:bodyPr/>
        <a:lstStyle/>
        <a:p>
          <a:endParaRPr lang="en-US"/>
        </a:p>
      </dgm:t>
    </dgm:pt>
    <dgm:pt modelId="{9BCA592B-48C2-4955-BF8B-947BF361F872}" type="sibTrans" cxnId="{36A00754-A37A-40E0-918B-3A11187CC573}">
      <dgm:prSet/>
      <dgm:spPr/>
      <dgm:t>
        <a:bodyPr/>
        <a:lstStyle/>
        <a:p>
          <a:endParaRPr lang="en-US"/>
        </a:p>
      </dgm:t>
    </dgm:pt>
    <dgm:pt modelId="{3DEF201F-6B1E-4395-97F3-2F04189D33F4}">
      <dgm:prSet/>
      <dgm:spPr/>
      <dgm:t>
        <a:bodyPr/>
        <a:lstStyle/>
        <a:p>
          <a:r>
            <a:rPr lang="en-US"/>
            <a:t>Agriculture ≈ 25% of pre-war GDP</a:t>
          </a:r>
        </a:p>
      </dgm:t>
    </dgm:pt>
    <dgm:pt modelId="{A7ACECE2-96D0-4C65-8F06-884341DC558E}" type="parTrans" cxnId="{033D6C79-360E-4AC4-983B-B336CF27A932}">
      <dgm:prSet/>
      <dgm:spPr/>
      <dgm:t>
        <a:bodyPr/>
        <a:lstStyle/>
        <a:p>
          <a:endParaRPr lang="en-US"/>
        </a:p>
      </dgm:t>
    </dgm:pt>
    <dgm:pt modelId="{0F7F5736-24B8-43D6-859C-713595ECBCCB}" type="sibTrans" cxnId="{033D6C79-360E-4AC4-983B-B336CF27A932}">
      <dgm:prSet/>
      <dgm:spPr/>
      <dgm:t>
        <a:bodyPr/>
        <a:lstStyle/>
        <a:p>
          <a:endParaRPr lang="en-US"/>
        </a:p>
      </dgm:t>
    </dgm:pt>
    <dgm:pt modelId="{319FE01C-F37B-4091-9C17-C5AF1669BF61}">
      <dgm:prSet/>
      <dgm:spPr/>
      <dgm:t>
        <a:bodyPr/>
        <a:lstStyle/>
        <a:p>
          <a:r>
            <a:rPr lang="en-US"/>
            <a:t>Rural population dependence on water resources</a:t>
          </a:r>
        </a:p>
      </dgm:t>
    </dgm:pt>
    <dgm:pt modelId="{9F946EED-359F-4521-8636-BF1CAF08EAF0}" type="parTrans" cxnId="{9A272E06-6051-4F1E-A533-B8E3937E8091}">
      <dgm:prSet/>
      <dgm:spPr/>
      <dgm:t>
        <a:bodyPr/>
        <a:lstStyle/>
        <a:p>
          <a:endParaRPr lang="en-US"/>
        </a:p>
      </dgm:t>
    </dgm:pt>
    <dgm:pt modelId="{9222A69E-2EEF-4CBD-BB6B-8E2C2C6B74C2}" type="sibTrans" cxnId="{9A272E06-6051-4F1E-A533-B8E3937E8091}">
      <dgm:prSet/>
      <dgm:spPr/>
      <dgm:t>
        <a:bodyPr/>
        <a:lstStyle/>
        <a:p>
          <a:endParaRPr lang="en-US"/>
        </a:p>
      </dgm:t>
    </dgm:pt>
    <dgm:pt modelId="{777C4DBC-154B-5740-BA3F-E05E68A92183}" type="pres">
      <dgm:prSet presAssocID="{7E126729-0C38-44EE-9EF4-54D3C779651E}" presName="vert0" presStyleCnt="0">
        <dgm:presLayoutVars>
          <dgm:dir/>
          <dgm:animOne val="branch"/>
          <dgm:animLvl val="lvl"/>
        </dgm:presLayoutVars>
      </dgm:prSet>
      <dgm:spPr/>
    </dgm:pt>
    <dgm:pt modelId="{7A31CB89-CD4D-334D-9987-62B08C000D4E}" type="pres">
      <dgm:prSet presAssocID="{B74307C1-B7C2-48C0-AB70-46AEBE1EEDE5}" presName="thickLine" presStyleLbl="alignNode1" presStyleIdx="0" presStyleCnt="4"/>
      <dgm:spPr/>
    </dgm:pt>
    <dgm:pt modelId="{B62178E6-CA46-3F44-B58D-5E77CF8FD992}" type="pres">
      <dgm:prSet presAssocID="{B74307C1-B7C2-48C0-AB70-46AEBE1EEDE5}" presName="horz1" presStyleCnt="0"/>
      <dgm:spPr/>
    </dgm:pt>
    <dgm:pt modelId="{3D001058-1936-3847-8DA3-8F036AE40F16}" type="pres">
      <dgm:prSet presAssocID="{B74307C1-B7C2-48C0-AB70-46AEBE1EEDE5}" presName="tx1" presStyleLbl="revTx" presStyleIdx="0" presStyleCnt="4"/>
      <dgm:spPr/>
    </dgm:pt>
    <dgm:pt modelId="{51D73033-F785-C14D-A52C-4F0E33584CF3}" type="pres">
      <dgm:prSet presAssocID="{B74307C1-B7C2-48C0-AB70-46AEBE1EEDE5}" presName="vert1" presStyleCnt="0"/>
      <dgm:spPr/>
    </dgm:pt>
    <dgm:pt modelId="{1AECEE06-0941-BC4F-81C1-89422591B5C7}" type="pres">
      <dgm:prSet presAssocID="{95CEE723-7E6C-4402-9588-F2F084311650}" presName="thickLine" presStyleLbl="alignNode1" presStyleIdx="1" presStyleCnt="4"/>
      <dgm:spPr/>
    </dgm:pt>
    <dgm:pt modelId="{1F2EA262-E030-494B-B012-F345EC5638CC}" type="pres">
      <dgm:prSet presAssocID="{95CEE723-7E6C-4402-9588-F2F084311650}" presName="horz1" presStyleCnt="0"/>
      <dgm:spPr/>
    </dgm:pt>
    <dgm:pt modelId="{9BBC13DB-1674-7A49-82BB-D6F315DA4319}" type="pres">
      <dgm:prSet presAssocID="{95CEE723-7E6C-4402-9588-F2F084311650}" presName="tx1" presStyleLbl="revTx" presStyleIdx="1" presStyleCnt="4"/>
      <dgm:spPr/>
    </dgm:pt>
    <dgm:pt modelId="{03F8C991-8B9B-B04A-9FC9-18035FD22957}" type="pres">
      <dgm:prSet presAssocID="{95CEE723-7E6C-4402-9588-F2F084311650}" presName="vert1" presStyleCnt="0"/>
      <dgm:spPr/>
    </dgm:pt>
    <dgm:pt modelId="{7F7C9C2E-B421-094F-9AB8-D7A97B20428B}" type="pres">
      <dgm:prSet presAssocID="{3DEF201F-6B1E-4395-97F3-2F04189D33F4}" presName="thickLine" presStyleLbl="alignNode1" presStyleIdx="2" presStyleCnt="4"/>
      <dgm:spPr/>
    </dgm:pt>
    <dgm:pt modelId="{1F77042D-8950-5B4A-9C08-6FAC084503FB}" type="pres">
      <dgm:prSet presAssocID="{3DEF201F-6B1E-4395-97F3-2F04189D33F4}" presName="horz1" presStyleCnt="0"/>
      <dgm:spPr/>
    </dgm:pt>
    <dgm:pt modelId="{292F0821-3A3F-8B4C-889A-609A97E054EF}" type="pres">
      <dgm:prSet presAssocID="{3DEF201F-6B1E-4395-97F3-2F04189D33F4}" presName="tx1" presStyleLbl="revTx" presStyleIdx="2" presStyleCnt="4"/>
      <dgm:spPr/>
    </dgm:pt>
    <dgm:pt modelId="{2CE74C26-6206-E348-85BF-C83E3D3940C1}" type="pres">
      <dgm:prSet presAssocID="{3DEF201F-6B1E-4395-97F3-2F04189D33F4}" presName="vert1" presStyleCnt="0"/>
      <dgm:spPr/>
    </dgm:pt>
    <dgm:pt modelId="{5FBA08BC-F567-2848-8A0E-928396DFDF1E}" type="pres">
      <dgm:prSet presAssocID="{319FE01C-F37B-4091-9C17-C5AF1669BF61}" presName="thickLine" presStyleLbl="alignNode1" presStyleIdx="3" presStyleCnt="4"/>
      <dgm:spPr/>
    </dgm:pt>
    <dgm:pt modelId="{65033F23-BA8A-9544-99A4-3A7ACCEC18F6}" type="pres">
      <dgm:prSet presAssocID="{319FE01C-F37B-4091-9C17-C5AF1669BF61}" presName="horz1" presStyleCnt="0"/>
      <dgm:spPr/>
    </dgm:pt>
    <dgm:pt modelId="{04A34B85-AD8F-8144-85C7-C9D34AD3FDAF}" type="pres">
      <dgm:prSet presAssocID="{319FE01C-F37B-4091-9C17-C5AF1669BF61}" presName="tx1" presStyleLbl="revTx" presStyleIdx="3" presStyleCnt="4"/>
      <dgm:spPr/>
    </dgm:pt>
    <dgm:pt modelId="{5D5B1160-1429-0A42-9F7B-ED83C68C9E17}" type="pres">
      <dgm:prSet presAssocID="{319FE01C-F37B-4091-9C17-C5AF1669BF61}" presName="vert1" presStyleCnt="0"/>
      <dgm:spPr/>
    </dgm:pt>
  </dgm:ptLst>
  <dgm:cxnLst>
    <dgm:cxn modelId="{9A272E06-6051-4F1E-A533-B8E3937E8091}" srcId="{7E126729-0C38-44EE-9EF4-54D3C779651E}" destId="{319FE01C-F37B-4091-9C17-C5AF1669BF61}" srcOrd="3" destOrd="0" parTransId="{9F946EED-359F-4521-8636-BF1CAF08EAF0}" sibTransId="{9222A69E-2EEF-4CBD-BB6B-8E2C2C6B74C2}"/>
    <dgm:cxn modelId="{22717516-6CCE-4045-86BB-25E66775A484}" type="presOf" srcId="{3DEF201F-6B1E-4395-97F3-2F04189D33F4}" destId="{292F0821-3A3F-8B4C-889A-609A97E054EF}" srcOrd="0" destOrd="0" presId="urn:microsoft.com/office/officeart/2008/layout/LinedList"/>
    <dgm:cxn modelId="{83979435-7874-344F-9555-04B782A42529}" type="presOf" srcId="{319FE01C-F37B-4091-9C17-C5AF1669BF61}" destId="{04A34B85-AD8F-8144-85C7-C9D34AD3FDAF}" srcOrd="0" destOrd="0" presId="urn:microsoft.com/office/officeart/2008/layout/LinedList"/>
    <dgm:cxn modelId="{36A00754-A37A-40E0-918B-3A11187CC573}" srcId="{7E126729-0C38-44EE-9EF4-54D3C779651E}" destId="{95CEE723-7E6C-4402-9588-F2F084311650}" srcOrd="1" destOrd="0" parTransId="{BEDD7588-2D2C-4603-B9F4-4EDAEDF096DA}" sibTransId="{9BCA592B-48C2-4955-BF8B-947BF361F872}"/>
    <dgm:cxn modelId="{033D6C79-360E-4AC4-983B-B336CF27A932}" srcId="{7E126729-0C38-44EE-9EF4-54D3C779651E}" destId="{3DEF201F-6B1E-4395-97F3-2F04189D33F4}" srcOrd="2" destOrd="0" parTransId="{A7ACECE2-96D0-4C65-8F06-884341DC558E}" sibTransId="{0F7F5736-24B8-43D6-859C-713595ECBCCB}"/>
    <dgm:cxn modelId="{8841717C-16DB-F245-88D6-49BA6DBC0F32}" type="presOf" srcId="{95CEE723-7E6C-4402-9588-F2F084311650}" destId="{9BBC13DB-1674-7A49-82BB-D6F315DA4319}" srcOrd="0" destOrd="0" presId="urn:microsoft.com/office/officeart/2008/layout/LinedList"/>
    <dgm:cxn modelId="{8102D7A3-7E1C-0645-911A-1CA10C88D85D}" type="presOf" srcId="{B74307C1-B7C2-48C0-AB70-46AEBE1EEDE5}" destId="{3D001058-1936-3847-8DA3-8F036AE40F16}" srcOrd="0" destOrd="0" presId="urn:microsoft.com/office/officeart/2008/layout/LinedList"/>
    <dgm:cxn modelId="{1EBF41AB-0462-4535-985D-9AA780F18923}" srcId="{7E126729-0C38-44EE-9EF4-54D3C779651E}" destId="{B74307C1-B7C2-48C0-AB70-46AEBE1EEDE5}" srcOrd="0" destOrd="0" parTransId="{E9E21AFE-D192-45F1-9611-45ED0B91AF7E}" sibTransId="{DB0FEC08-527C-407A-86A1-2D4D7657B488}"/>
    <dgm:cxn modelId="{B037A7EA-BCD6-9C4B-A02D-0987B1B10C7B}" type="presOf" srcId="{7E126729-0C38-44EE-9EF4-54D3C779651E}" destId="{777C4DBC-154B-5740-BA3F-E05E68A92183}" srcOrd="0" destOrd="0" presId="urn:microsoft.com/office/officeart/2008/layout/LinedList"/>
    <dgm:cxn modelId="{CACDB99D-43F1-364C-96E2-B160CFCC8A0B}" type="presParOf" srcId="{777C4DBC-154B-5740-BA3F-E05E68A92183}" destId="{7A31CB89-CD4D-334D-9987-62B08C000D4E}" srcOrd="0" destOrd="0" presId="urn:microsoft.com/office/officeart/2008/layout/LinedList"/>
    <dgm:cxn modelId="{C4B797B8-259F-1A44-8ABC-94C13CB9BEB9}" type="presParOf" srcId="{777C4DBC-154B-5740-BA3F-E05E68A92183}" destId="{B62178E6-CA46-3F44-B58D-5E77CF8FD992}" srcOrd="1" destOrd="0" presId="urn:microsoft.com/office/officeart/2008/layout/LinedList"/>
    <dgm:cxn modelId="{AAD71E92-5F0F-2942-9832-7A3A8CE420AC}" type="presParOf" srcId="{B62178E6-CA46-3F44-B58D-5E77CF8FD992}" destId="{3D001058-1936-3847-8DA3-8F036AE40F16}" srcOrd="0" destOrd="0" presId="urn:microsoft.com/office/officeart/2008/layout/LinedList"/>
    <dgm:cxn modelId="{626575D2-C464-5147-B046-85ECFBEA4C35}" type="presParOf" srcId="{B62178E6-CA46-3F44-B58D-5E77CF8FD992}" destId="{51D73033-F785-C14D-A52C-4F0E33584CF3}" srcOrd="1" destOrd="0" presId="urn:microsoft.com/office/officeart/2008/layout/LinedList"/>
    <dgm:cxn modelId="{A0292DA3-9241-3D47-B79F-19C6AD5A1522}" type="presParOf" srcId="{777C4DBC-154B-5740-BA3F-E05E68A92183}" destId="{1AECEE06-0941-BC4F-81C1-89422591B5C7}" srcOrd="2" destOrd="0" presId="urn:microsoft.com/office/officeart/2008/layout/LinedList"/>
    <dgm:cxn modelId="{E649EBD0-DBDB-EF4E-8582-BD5C944CDA04}" type="presParOf" srcId="{777C4DBC-154B-5740-BA3F-E05E68A92183}" destId="{1F2EA262-E030-494B-B012-F345EC5638CC}" srcOrd="3" destOrd="0" presId="urn:microsoft.com/office/officeart/2008/layout/LinedList"/>
    <dgm:cxn modelId="{224F380F-712E-9343-9AC4-2ED9ABEB1414}" type="presParOf" srcId="{1F2EA262-E030-494B-B012-F345EC5638CC}" destId="{9BBC13DB-1674-7A49-82BB-D6F315DA4319}" srcOrd="0" destOrd="0" presId="urn:microsoft.com/office/officeart/2008/layout/LinedList"/>
    <dgm:cxn modelId="{DB87CB14-5D10-4E4D-AC7C-49DD31BAD580}" type="presParOf" srcId="{1F2EA262-E030-494B-B012-F345EC5638CC}" destId="{03F8C991-8B9B-B04A-9FC9-18035FD22957}" srcOrd="1" destOrd="0" presId="urn:microsoft.com/office/officeart/2008/layout/LinedList"/>
    <dgm:cxn modelId="{CF1E6F66-697D-DF46-8DDF-FD92BFD28820}" type="presParOf" srcId="{777C4DBC-154B-5740-BA3F-E05E68A92183}" destId="{7F7C9C2E-B421-094F-9AB8-D7A97B20428B}" srcOrd="4" destOrd="0" presId="urn:microsoft.com/office/officeart/2008/layout/LinedList"/>
    <dgm:cxn modelId="{E73E3185-F0FB-1C41-97EA-424C26899DCF}" type="presParOf" srcId="{777C4DBC-154B-5740-BA3F-E05E68A92183}" destId="{1F77042D-8950-5B4A-9C08-6FAC084503FB}" srcOrd="5" destOrd="0" presId="urn:microsoft.com/office/officeart/2008/layout/LinedList"/>
    <dgm:cxn modelId="{87D4B8AB-5E85-3E4F-BF8C-93C4BE4E8306}" type="presParOf" srcId="{1F77042D-8950-5B4A-9C08-6FAC084503FB}" destId="{292F0821-3A3F-8B4C-889A-609A97E054EF}" srcOrd="0" destOrd="0" presId="urn:microsoft.com/office/officeart/2008/layout/LinedList"/>
    <dgm:cxn modelId="{67CB3E89-883D-DE45-9003-8F8E792F6A3C}" type="presParOf" srcId="{1F77042D-8950-5B4A-9C08-6FAC084503FB}" destId="{2CE74C26-6206-E348-85BF-C83E3D3940C1}" srcOrd="1" destOrd="0" presId="urn:microsoft.com/office/officeart/2008/layout/LinedList"/>
    <dgm:cxn modelId="{FC70C5ED-E7DD-7E4C-9BB2-5D0E0B285977}" type="presParOf" srcId="{777C4DBC-154B-5740-BA3F-E05E68A92183}" destId="{5FBA08BC-F567-2848-8A0E-928396DFDF1E}" srcOrd="6" destOrd="0" presId="urn:microsoft.com/office/officeart/2008/layout/LinedList"/>
    <dgm:cxn modelId="{D9D415C1-457B-1C4E-AF62-B7612E18C0E2}" type="presParOf" srcId="{777C4DBC-154B-5740-BA3F-E05E68A92183}" destId="{65033F23-BA8A-9544-99A4-3A7ACCEC18F6}" srcOrd="7" destOrd="0" presId="urn:microsoft.com/office/officeart/2008/layout/LinedList"/>
    <dgm:cxn modelId="{466A3851-5F6A-1647-8131-0632B9448845}" type="presParOf" srcId="{65033F23-BA8A-9544-99A4-3A7ACCEC18F6}" destId="{04A34B85-AD8F-8144-85C7-C9D34AD3FDAF}" srcOrd="0" destOrd="0" presId="urn:microsoft.com/office/officeart/2008/layout/LinedList"/>
    <dgm:cxn modelId="{AB6297C1-7C6A-BC44-AFB4-0EEFFEFD54F7}" type="presParOf" srcId="{65033F23-BA8A-9544-99A4-3A7ACCEC18F6}" destId="{5D5B1160-1429-0A42-9F7B-ED83C68C9E1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C78194-C994-4156-8E1F-395D5B399647}" type="doc">
      <dgm:prSet loTypeId="urn:microsoft.com/office/officeart/2005/8/layout/matrix3" loCatId="matrix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453BCEB-AB9C-4CC4-B8CE-3255C9C5C319}">
      <dgm:prSet/>
      <dgm:spPr/>
      <dgm:t>
        <a:bodyPr/>
        <a:lstStyle/>
        <a:p>
          <a:r>
            <a:rPr lang="en-US"/>
            <a:t>Worst drought in 40 years</a:t>
          </a:r>
        </a:p>
      </dgm:t>
    </dgm:pt>
    <dgm:pt modelId="{E29C9AFF-02CD-4ECA-96BA-5DFC426BBFE5}" type="parTrans" cxnId="{7A76C8D5-445C-46F7-B680-25891594E832}">
      <dgm:prSet/>
      <dgm:spPr/>
      <dgm:t>
        <a:bodyPr/>
        <a:lstStyle/>
        <a:p>
          <a:endParaRPr lang="en-US"/>
        </a:p>
      </dgm:t>
    </dgm:pt>
    <dgm:pt modelId="{11675C56-BFD5-49D8-A3F1-80DFCB25E7E0}" type="sibTrans" cxnId="{7A76C8D5-445C-46F7-B680-25891594E832}">
      <dgm:prSet/>
      <dgm:spPr/>
      <dgm:t>
        <a:bodyPr/>
        <a:lstStyle/>
        <a:p>
          <a:endParaRPr lang="en-US"/>
        </a:p>
      </dgm:t>
    </dgm:pt>
    <dgm:pt modelId="{8E888C85-9A96-468E-8A06-02E525D1B544}">
      <dgm:prSet/>
      <dgm:spPr/>
      <dgm:t>
        <a:bodyPr/>
        <a:lstStyle/>
        <a:p>
          <a:r>
            <a:rPr lang="en-US"/>
            <a:t>Rainfall ↓ 50% in northeast ‘breadbasket’</a:t>
          </a:r>
        </a:p>
      </dgm:t>
    </dgm:pt>
    <dgm:pt modelId="{513CEB39-A7C2-4BA4-B3AC-5CF6AF72D630}" type="parTrans" cxnId="{E2F67123-CB94-44C6-9001-98665AEBED99}">
      <dgm:prSet/>
      <dgm:spPr/>
      <dgm:t>
        <a:bodyPr/>
        <a:lstStyle/>
        <a:p>
          <a:endParaRPr lang="en-US"/>
        </a:p>
      </dgm:t>
    </dgm:pt>
    <dgm:pt modelId="{4A530063-EF95-425F-A845-CD0AF809273C}" type="sibTrans" cxnId="{E2F67123-CB94-44C6-9001-98665AEBED99}">
      <dgm:prSet/>
      <dgm:spPr/>
      <dgm:t>
        <a:bodyPr/>
        <a:lstStyle/>
        <a:p>
          <a:endParaRPr lang="en-US"/>
        </a:p>
      </dgm:t>
    </dgm:pt>
    <dgm:pt modelId="{D7D32B08-D007-4E78-8BAE-B2A78DFDB789}">
      <dgm:prSet/>
      <dgm:spPr/>
      <dgm:t>
        <a:bodyPr/>
        <a:lstStyle/>
        <a:p>
          <a:r>
            <a:rPr lang="en-US"/>
            <a:t>Wheat and barley crops collapsed</a:t>
          </a:r>
        </a:p>
      </dgm:t>
    </dgm:pt>
    <dgm:pt modelId="{AF342F2A-66E2-48E6-B6B3-47C52D29BE0B}" type="parTrans" cxnId="{6EB46424-717C-4BB3-9AF9-5CC9DCE56E6A}">
      <dgm:prSet/>
      <dgm:spPr/>
      <dgm:t>
        <a:bodyPr/>
        <a:lstStyle/>
        <a:p>
          <a:endParaRPr lang="en-US"/>
        </a:p>
      </dgm:t>
    </dgm:pt>
    <dgm:pt modelId="{2C5B8BCE-DCDC-4081-AE94-BDDFB133D12F}" type="sibTrans" cxnId="{6EB46424-717C-4BB3-9AF9-5CC9DCE56E6A}">
      <dgm:prSet/>
      <dgm:spPr/>
      <dgm:t>
        <a:bodyPr/>
        <a:lstStyle/>
        <a:p>
          <a:endParaRPr lang="en-US"/>
        </a:p>
      </dgm:t>
    </dgm:pt>
    <dgm:pt modelId="{44A9A473-0F90-4CFB-A508-71322FC7ECA8}">
      <dgm:prSet/>
      <dgm:spPr/>
      <dgm:t>
        <a:bodyPr/>
        <a:lstStyle/>
        <a:p>
          <a:r>
            <a:rPr lang="en-US"/>
            <a:t>1.3 million people severely affected</a:t>
          </a:r>
        </a:p>
      </dgm:t>
    </dgm:pt>
    <dgm:pt modelId="{77FBADAC-152C-45E5-82CC-85B84B41E525}" type="parTrans" cxnId="{B9214F9B-988F-4B8E-92EA-71BD311D9D36}">
      <dgm:prSet/>
      <dgm:spPr/>
      <dgm:t>
        <a:bodyPr/>
        <a:lstStyle/>
        <a:p>
          <a:endParaRPr lang="en-US"/>
        </a:p>
      </dgm:t>
    </dgm:pt>
    <dgm:pt modelId="{E215E46F-F072-4024-A22E-A315025317B1}" type="sibTrans" cxnId="{B9214F9B-988F-4B8E-92EA-71BD311D9D36}">
      <dgm:prSet/>
      <dgm:spPr/>
      <dgm:t>
        <a:bodyPr/>
        <a:lstStyle/>
        <a:p>
          <a:endParaRPr lang="en-US"/>
        </a:p>
      </dgm:t>
    </dgm:pt>
    <dgm:pt modelId="{96E611D3-FAA1-A94B-BA4C-7996AD4CE672}" type="pres">
      <dgm:prSet presAssocID="{A1C78194-C994-4156-8E1F-395D5B399647}" presName="matrix" presStyleCnt="0">
        <dgm:presLayoutVars>
          <dgm:chMax val="1"/>
          <dgm:dir/>
          <dgm:resizeHandles val="exact"/>
        </dgm:presLayoutVars>
      </dgm:prSet>
      <dgm:spPr/>
    </dgm:pt>
    <dgm:pt modelId="{FCC0B4E3-E729-9046-8CBB-ADEB6A1C64DC}" type="pres">
      <dgm:prSet presAssocID="{A1C78194-C994-4156-8E1F-395D5B399647}" presName="diamond" presStyleLbl="bgShp" presStyleIdx="0" presStyleCnt="1"/>
      <dgm:spPr/>
    </dgm:pt>
    <dgm:pt modelId="{F4684B52-8B1A-2E4A-9C6A-56F6173F1644}" type="pres">
      <dgm:prSet presAssocID="{A1C78194-C994-4156-8E1F-395D5B39964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6829416-E92E-1F47-A7B3-AC767564C053}" type="pres">
      <dgm:prSet presAssocID="{A1C78194-C994-4156-8E1F-395D5B39964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CFCE575-0B0F-4F46-A5AE-2A7C60953939}" type="pres">
      <dgm:prSet presAssocID="{A1C78194-C994-4156-8E1F-395D5B39964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72413B8-042E-1946-BDBD-F6955148A861}" type="pres">
      <dgm:prSet presAssocID="{A1C78194-C994-4156-8E1F-395D5B39964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BA76702-D646-6743-BCFB-F0204C73EC0B}" type="presOf" srcId="{4453BCEB-AB9C-4CC4-B8CE-3255C9C5C319}" destId="{F4684B52-8B1A-2E4A-9C6A-56F6173F1644}" srcOrd="0" destOrd="0" presId="urn:microsoft.com/office/officeart/2005/8/layout/matrix3"/>
    <dgm:cxn modelId="{E0C3501A-FAEE-0748-A2D4-9F5729769F86}" type="presOf" srcId="{8E888C85-9A96-468E-8A06-02E525D1B544}" destId="{A6829416-E92E-1F47-A7B3-AC767564C053}" srcOrd="0" destOrd="0" presId="urn:microsoft.com/office/officeart/2005/8/layout/matrix3"/>
    <dgm:cxn modelId="{E2F67123-CB94-44C6-9001-98665AEBED99}" srcId="{A1C78194-C994-4156-8E1F-395D5B399647}" destId="{8E888C85-9A96-468E-8A06-02E525D1B544}" srcOrd="1" destOrd="0" parTransId="{513CEB39-A7C2-4BA4-B3AC-5CF6AF72D630}" sibTransId="{4A530063-EF95-425F-A845-CD0AF809273C}"/>
    <dgm:cxn modelId="{6EB46424-717C-4BB3-9AF9-5CC9DCE56E6A}" srcId="{A1C78194-C994-4156-8E1F-395D5B399647}" destId="{D7D32B08-D007-4E78-8BAE-B2A78DFDB789}" srcOrd="2" destOrd="0" parTransId="{AF342F2A-66E2-48E6-B6B3-47C52D29BE0B}" sibTransId="{2C5B8BCE-DCDC-4081-AE94-BDDFB133D12F}"/>
    <dgm:cxn modelId="{9D83B146-9FFF-3449-9350-71FFB544BC41}" type="presOf" srcId="{A1C78194-C994-4156-8E1F-395D5B399647}" destId="{96E611D3-FAA1-A94B-BA4C-7996AD4CE672}" srcOrd="0" destOrd="0" presId="urn:microsoft.com/office/officeart/2005/8/layout/matrix3"/>
    <dgm:cxn modelId="{B9214F9B-988F-4B8E-92EA-71BD311D9D36}" srcId="{A1C78194-C994-4156-8E1F-395D5B399647}" destId="{44A9A473-0F90-4CFB-A508-71322FC7ECA8}" srcOrd="3" destOrd="0" parTransId="{77FBADAC-152C-45E5-82CC-85B84B41E525}" sibTransId="{E215E46F-F072-4024-A22E-A315025317B1}"/>
    <dgm:cxn modelId="{384632B9-FE79-4546-9208-649F156D6D50}" type="presOf" srcId="{D7D32B08-D007-4E78-8BAE-B2A78DFDB789}" destId="{8CFCE575-0B0F-4F46-A5AE-2A7C60953939}" srcOrd="0" destOrd="0" presId="urn:microsoft.com/office/officeart/2005/8/layout/matrix3"/>
    <dgm:cxn modelId="{7A76C8D5-445C-46F7-B680-25891594E832}" srcId="{A1C78194-C994-4156-8E1F-395D5B399647}" destId="{4453BCEB-AB9C-4CC4-B8CE-3255C9C5C319}" srcOrd="0" destOrd="0" parTransId="{E29C9AFF-02CD-4ECA-96BA-5DFC426BBFE5}" sibTransId="{11675C56-BFD5-49D8-A3F1-80DFCB25E7E0}"/>
    <dgm:cxn modelId="{33210ADE-4C33-F444-B57A-2ADF44F0188B}" type="presOf" srcId="{44A9A473-0F90-4CFB-A508-71322FC7ECA8}" destId="{572413B8-042E-1946-BDBD-F6955148A861}" srcOrd="0" destOrd="0" presId="urn:microsoft.com/office/officeart/2005/8/layout/matrix3"/>
    <dgm:cxn modelId="{0B95F0B6-A944-964F-881B-59D2AD8F8453}" type="presParOf" srcId="{96E611D3-FAA1-A94B-BA4C-7996AD4CE672}" destId="{FCC0B4E3-E729-9046-8CBB-ADEB6A1C64DC}" srcOrd="0" destOrd="0" presId="urn:microsoft.com/office/officeart/2005/8/layout/matrix3"/>
    <dgm:cxn modelId="{C131729A-94CF-6D43-A235-06C083910104}" type="presParOf" srcId="{96E611D3-FAA1-A94B-BA4C-7996AD4CE672}" destId="{F4684B52-8B1A-2E4A-9C6A-56F6173F1644}" srcOrd="1" destOrd="0" presId="urn:microsoft.com/office/officeart/2005/8/layout/matrix3"/>
    <dgm:cxn modelId="{3D7BB131-F984-D846-A31E-A2D52B2DC5C9}" type="presParOf" srcId="{96E611D3-FAA1-A94B-BA4C-7996AD4CE672}" destId="{A6829416-E92E-1F47-A7B3-AC767564C053}" srcOrd="2" destOrd="0" presId="urn:microsoft.com/office/officeart/2005/8/layout/matrix3"/>
    <dgm:cxn modelId="{187AF5D2-E505-094E-BA8A-8CB0D111E64F}" type="presParOf" srcId="{96E611D3-FAA1-A94B-BA4C-7996AD4CE672}" destId="{8CFCE575-0B0F-4F46-A5AE-2A7C60953939}" srcOrd="3" destOrd="0" presId="urn:microsoft.com/office/officeart/2005/8/layout/matrix3"/>
    <dgm:cxn modelId="{62A5C888-8EED-DF46-88BB-5AF7C929F273}" type="presParOf" srcId="{96E611D3-FAA1-A94B-BA4C-7996AD4CE672}" destId="{572413B8-042E-1946-BDBD-F6955148A86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8402F0-259D-4086-99E3-2D10954271F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D9B586-963E-420D-8FC9-C9297684521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Crop failures → food insecurity</a:t>
          </a:r>
        </a:p>
      </dgm:t>
    </dgm:pt>
    <dgm:pt modelId="{4A38119E-C26F-487E-B41F-9440A26CB570}" type="parTrans" cxnId="{917C4670-F7D8-45DB-8903-E94ADBFAB7F5}">
      <dgm:prSet/>
      <dgm:spPr/>
      <dgm:t>
        <a:bodyPr/>
        <a:lstStyle/>
        <a:p>
          <a:endParaRPr lang="en-US"/>
        </a:p>
      </dgm:t>
    </dgm:pt>
    <dgm:pt modelId="{ACA843C3-D74F-46AF-B711-04223066A533}" type="sibTrans" cxnId="{917C4670-F7D8-45DB-8903-E94ADBFAB7F5}">
      <dgm:prSet/>
      <dgm:spPr/>
      <dgm:t>
        <a:bodyPr/>
        <a:lstStyle/>
        <a:p>
          <a:endParaRPr lang="en-US"/>
        </a:p>
      </dgm:t>
    </dgm:pt>
    <dgm:pt modelId="{9B3DA016-68DC-4E2E-9EBB-7220F156BD6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Livestock herds decimated</a:t>
          </a:r>
        </a:p>
      </dgm:t>
    </dgm:pt>
    <dgm:pt modelId="{857645C9-9FF2-4EA1-A4B0-2AB0646E3107}" type="parTrans" cxnId="{10E49605-D677-4E09-A9B8-34389F10B3A3}">
      <dgm:prSet/>
      <dgm:spPr/>
      <dgm:t>
        <a:bodyPr/>
        <a:lstStyle/>
        <a:p>
          <a:endParaRPr lang="en-US"/>
        </a:p>
      </dgm:t>
    </dgm:pt>
    <dgm:pt modelId="{3DA0154A-E9A0-4411-A15B-0F896F10CEE2}" type="sibTrans" cxnId="{10E49605-D677-4E09-A9B8-34389F10B3A3}">
      <dgm:prSet/>
      <dgm:spPr/>
      <dgm:t>
        <a:bodyPr/>
        <a:lstStyle/>
        <a:p>
          <a:endParaRPr lang="en-US"/>
        </a:p>
      </dgm:t>
    </dgm:pt>
    <dgm:pt modelId="{F25B79CF-E593-4221-8504-A004895AF3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Rural → urban migration (~1.5 million displaced)</a:t>
          </a:r>
        </a:p>
      </dgm:t>
    </dgm:pt>
    <dgm:pt modelId="{CE3B1D9A-59D0-494C-9406-D28EB16C6B8A}" type="parTrans" cxnId="{5FFBBA39-197B-4101-B773-7BA1D3BF963D}">
      <dgm:prSet/>
      <dgm:spPr/>
      <dgm:t>
        <a:bodyPr/>
        <a:lstStyle/>
        <a:p>
          <a:endParaRPr lang="en-US"/>
        </a:p>
      </dgm:t>
    </dgm:pt>
    <dgm:pt modelId="{37A25BD6-2FF5-41AB-BA56-CF20E6F638F4}" type="sibTrans" cxnId="{5FFBBA39-197B-4101-B773-7BA1D3BF963D}">
      <dgm:prSet/>
      <dgm:spPr/>
      <dgm:t>
        <a:bodyPr/>
        <a:lstStyle/>
        <a:p>
          <a:endParaRPr lang="en-US"/>
        </a:p>
      </dgm:t>
    </dgm:pt>
    <dgm:pt modelId="{0B1B3CA6-BB21-4B78-BD9A-7A0EC4CDF34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Exacerbated social &amp; political tensions pre-2011</a:t>
          </a:r>
        </a:p>
      </dgm:t>
    </dgm:pt>
    <dgm:pt modelId="{453A5719-F9F2-433F-B2B8-32329568DE42}" type="parTrans" cxnId="{2F5187D2-4C49-4C1F-8EDC-55BA0AA7DF94}">
      <dgm:prSet/>
      <dgm:spPr/>
      <dgm:t>
        <a:bodyPr/>
        <a:lstStyle/>
        <a:p>
          <a:endParaRPr lang="en-US"/>
        </a:p>
      </dgm:t>
    </dgm:pt>
    <dgm:pt modelId="{F2B23410-B470-4096-AB4E-38F7E79F7FF8}" type="sibTrans" cxnId="{2F5187D2-4C49-4C1F-8EDC-55BA0AA7DF94}">
      <dgm:prSet/>
      <dgm:spPr/>
      <dgm:t>
        <a:bodyPr/>
        <a:lstStyle/>
        <a:p>
          <a:endParaRPr lang="en-US"/>
        </a:p>
      </dgm:t>
    </dgm:pt>
    <dgm:pt modelId="{E3109A6D-E53C-4DE5-B172-E88243D39D87}" type="pres">
      <dgm:prSet presAssocID="{D88402F0-259D-4086-99E3-2D10954271F8}" presName="root" presStyleCnt="0">
        <dgm:presLayoutVars>
          <dgm:dir/>
          <dgm:resizeHandles val="exact"/>
        </dgm:presLayoutVars>
      </dgm:prSet>
      <dgm:spPr/>
    </dgm:pt>
    <dgm:pt modelId="{696DFE45-608A-48C3-B868-59AB83A8A0EA}" type="pres">
      <dgm:prSet presAssocID="{5ED9B586-963E-420D-8FC9-C92976845213}" presName="compNode" presStyleCnt="0"/>
      <dgm:spPr/>
    </dgm:pt>
    <dgm:pt modelId="{459208D4-1669-40A4-8CEE-4C47A5FDDF16}" type="pres">
      <dgm:prSet presAssocID="{5ED9B586-963E-420D-8FC9-C9297684521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E64617DC-5F61-4637-96DD-CF601CBDBEBA}" type="pres">
      <dgm:prSet presAssocID="{5ED9B586-963E-420D-8FC9-C92976845213}" presName="spaceRect" presStyleCnt="0"/>
      <dgm:spPr/>
    </dgm:pt>
    <dgm:pt modelId="{307BC4AC-E610-4B68-B01C-E405F26189A0}" type="pres">
      <dgm:prSet presAssocID="{5ED9B586-963E-420D-8FC9-C92976845213}" presName="textRect" presStyleLbl="revTx" presStyleIdx="0" presStyleCnt="4">
        <dgm:presLayoutVars>
          <dgm:chMax val="1"/>
          <dgm:chPref val="1"/>
        </dgm:presLayoutVars>
      </dgm:prSet>
      <dgm:spPr/>
    </dgm:pt>
    <dgm:pt modelId="{3D0350DD-15B7-42EB-A51A-77ABB072A76C}" type="pres">
      <dgm:prSet presAssocID="{ACA843C3-D74F-46AF-B711-04223066A533}" presName="sibTrans" presStyleCnt="0"/>
      <dgm:spPr/>
    </dgm:pt>
    <dgm:pt modelId="{73ED7E1F-2B7F-4B2D-9EA2-9304D689CAC9}" type="pres">
      <dgm:prSet presAssocID="{9B3DA016-68DC-4E2E-9EBB-7220F156BD69}" presName="compNode" presStyleCnt="0"/>
      <dgm:spPr/>
    </dgm:pt>
    <dgm:pt modelId="{FA74198D-E8CD-40C0-846E-5724039A5AE6}" type="pres">
      <dgm:prSet presAssocID="{9B3DA016-68DC-4E2E-9EBB-7220F156BD6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w"/>
        </a:ext>
      </dgm:extLst>
    </dgm:pt>
    <dgm:pt modelId="{0FD95399-AFC6-46FB-BC47-019DFA3704EB}" type="pres">
      <dgm:prSet presAssocID="{9B3DA016-68DC-4E2E-9EBB-7220F156BD69}" presName="spaceRect" presStyleCnt="0"/>
      <dgm:spPr/>
    </dgm:pt>
    <dgm:pt modelId="{23FBA53F-4150-4430-8C68-6A5C72B80A5A}" type="pres">
      <dgm:prSet presAssocID="{9B3DA016-68DC-4E2E-9EBB-7220F156BD69}" presName="textRect" presStyleLbl="revTx" presStyleIdx="1" presStyleCnt="4">
        <dgm:presLayoutVars>
          <dgm:chMax val="1"/>
          <dgm:chPref val="1"/>
        </dgm:presLayoutVars>
      </dgm:prSet>
      <dgm:spPr/>
    </dgm:pt>
    <dgm:pt modelId="{E3D810D8-0D3A-433A-8A02-4F8C6FC67C29}" type="pres">
      <dgm:prSet presAssocID="{3DA0154A-E9A0-4411-A15B-0F896F10CEE2}" presName="sibTrans" presStyleCnt="0"/>
      <dgm:spPr/>
    </dgm:pt>
    <dgm:pt modelId="{2972D188-1712-44EF-B156-407E04CEE63E}" type="pres">
      <dgm:prSet presAssocID="{F25B79CF-E593-4221-8504-A004895AF36D}" presName="compNode" presStyleCnt="0"/>
      <dgm:spPr/>
    </dgm:pt>
    <dgm:pt modelId="{00887B3F-491F-4B3E-A160-F7699407BC24}" type="pres">
      <dgm:prSet presAssocID="{F25B79CF-E593-4221-8504-A004895AF36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arm scene"/>
        </a:ext>
      </dgm:extLst>
    </dgm:pt>
    <dgm:pt modelId="{E8A5EDE1-7503-4A39-9176-4B739626BF79}" type="pres">
      <dgm:prSet presAssocID="{F25B79CF-E593-4221-8504-A004895AF36D}" presName="spaceRect" presStyleCnt="0"/>
      <dgm:spPr/>
    </dgm:pt>
    <dgm:pt modelId="{5FD7FBF4-6675-40E2-963F-0D19822F51E6}" type="pres">
      <dgm:prSet presAssocID="{F25B79CF-E593-4221-8504-A004895AF36D}" presName="textRect" presStyleLbl="revTx" presStyleIdx="2" presStyleCnt="4">
        <dgm:presLayoutVars>
          <dgm:chMax val="1"/>
          <dgm:chPref val="1"/>
        </dgm:presLayoutVars>
      </dgm:prSet>
      <dgm:spPr/>
    </dgm:pt>
    <dgm:pt modelId="{8249CB84-115E-4778-B881-4B6B3E6E59A4}" type="pres">
      <dgm:prSet presAssocID="{37A25BD6-2FF5-41AB-BA56-CF20E6F638F4}" presName="sibTrans" presStyleCnt="0"/>
      <dgm:spPr/>
    </dgm:pt>
    <dgm:pt modelId="{1F8FD239-7766-42F4-9B5A-B2330B2EAA14}" type="pres">
      <dgm:prSet presAssocID="{0B1B3CA6-BB21-4B78-BD9A-7A0EC4CDF34C}" presName="compNode" presStyleCnt="0"/>
      <dgm:spPr/>
    </dgm:pt>
    <dgm:pt modelId="{4ED7DE0B-35BC-4E66-8F36-5596F4C1F2DB}" type="pres">
      <dgm:prSet presAssocID="{0B1B3CA6-BB21-4B78-BD9A-7A0EC4CDF34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2978DA3D-B1A4-448C-B3E3-6C8C2A33E961}" type="pres">
      <dgm:prSet presAssocID="{0B1B3CA6-BB21-4B78-BD9A-7A0EC4CDF34C}" presName="spaceRect" presStyleCnt="0"/>
      <dgm:spPr/>
    </dgm:pt>
    <dgm:pt modelId="{AD36ECFF-A6B1-4384-9456-CAA782D11C6C}" type="pres">
      <dgm:prSet presAssocID="{0B1B3CA6-BB21-4B78-BD9A-7A0EC4CDF34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96D8302-8186-4887-B9BB-76F5F1750841}" type="presOf" srcId="{D88402F0-259D-4086-99E3-2D10954271F8}" destId="{E3109A6D-E53C-4DE5-B172-E88243D39D87}" srcOrd="0" destOrd="0" presId="urn:microsoft.com/office/officeart/2018/2/layout/IconLabelList"/>
    <dgm:cxn modelId="{D4505003-63DC-40DE-83C4-730C0822C299}" type="presOf" srcId="{0B1B3CA6-BB21-4B78-BD9A-7A0EC4CDF34C}" destId="{AD36ECFF-A6B1-4384-9456-CAA782D11C6C}" srcOrd="0" destOrd="0" presId="urn:microsoft.com/office/officeart/2018/2/layout/IconLabelList"/>
    <dgm:cxn modelId="{10E49605-D677-4E09-A9B8-34389F10B3A3}" srcId="{D88402F0-259D-4086-99E3-2D10954271F8}" destId="{9B3DA016-68DC-4E2E-9EBB-7220F156BD69}" srcOrd="1" destOrd="0" parTransId="{857645C9-9FF2-4EA1-A4B0-2AB0646E3107}" sibTransId="{3DA0154A-E9A0-4411-A15B-0F896F10CEE2}"/>
    <dgm:cxn modelId="{2FB7D92E-B4B4-4C8E-B08D-79E8972FF70B}" type="presOf" srcId="{5ED9B586-963E-420D-8FC9-C92976845213}" destId="{307BC4AC-E610-4B68-B01C-E405F26189A0}" srcOrd="0" destOrd="0" presId="urn:microsoft.com/office/officeart/2018/2/layout/IconLabelList"/>
    <dgm:cxn modelId="{5FFBBA39-197B-4101-B773-7BA1D3BF963D}" srcId="{D88402F0-259D-4086-99E3-2D10954271F8}" destId="{F25B79CF-E593-4221-8504-A004895AF36D}" srcOrd="2" destOrd="0" parTransId="{CE3B1D9A-59D0-494C-9406-D28EB16C6B8A}" sibTransId="{37A25BD6-2FF5-41AB-BA56-CF20E6F638F4}"/>
    <dgm:cxn modelId="{39A4285F-8BA5-4263-B4D7-F1077B4968F0}" type="presOf" srcId="{9B3DA016-68DC-4E2E-9EBB-7220F156BD69}" destId="{23FBA53F-4150-4430-8C68-6A5C72B80A5A}" srcOrd="0" destOrd="0" presId="urn:microsoft.com/office/officeart/2018/2/layout/IconLabelList"/>
    <dgm:cxn modelId="{917C4670-F7D8-45DB-8903-E94ADBFAB7F5}" srcId="{D88402F0-259D-4086-99E3-2D10954271F8}" destId="{5ED9B586-963E-420D-8FC9-C92976845213}" srcOrd="0" destOrd="0" parTransId="{4A38119E-C26F-487E-B41F-9440A26CB570}" sibTransId="{ACA843C3-D74F-46AF-B711-04223066A533}"/>
    <dgm:cxn modelId="{2F5187D2-4C49-4C1F-8EDC-55BA0AA7DF94}" srcId="{D88402F0-259D-4086-99E3-2D10954271F8}" destId="{0B1B3CA6-BB21-4B78-BD9A-7A0EC4CDF34C}" srcOrd="3" destOrd="0" parTransId="{453A5719-F9F2-433F-B2B8-32329568DE42}" sibTransId="{F2B23410-B470-4096-AB4E-38F7E79F7FF8}"/>
    <dgm:cxn modelId="{EC92B0FD-F1CE-4613-950F-10B2886538E7}" type="presOf" srcId="{F25B79CF-E593-4221-8504-A004895AF36D}" destId="{5FD7FBF4-6675-40E2-963F-0D19822F51E6}" srcOrd="0" destOrd="0" presId="urn:microsoft.com/office/officeart/2018/2/layout/IconLabelList"/>
    <dgm:cxn modelId="{DE38DDD4-8B0B-4829-9BA5-76C5FAFF3F87}" type="presParOf" srcId="{E3109A6D-E53C-4DE5-B172-E88243D39D87}" destId="{696DFE45-608A-48C3-B868-59AB83A8A0EA}" srcOrd="0" destOrd="0" presId="urn:microsoft.com/office/officeart/2018/2/layout/IconLabelList"/>
    <dgm:cxn modelId="{34E632AE-108F-4A46-9426-EA54CA76EC56}" type="presParOf" srcId="{696DFE45-608A-48C3-B868-59AB83A8A0EA}" destId="{459208D4-1669-40A4-8CEE-4C47A5FDDF16}" srcOrd="0" destOrd="0" presId="urn:microsoft.com/office/officeart/2018/2/layout/IconLabelList"/>
    <dgm:cxn modelId="{EEED1C31-BD8D-46C2-A4E5-FA549560825E}" type="presParOf" srcId="{696DFE45-608A-48C3-B868-59AB83A8A0EA}" destId="{E64617DC-5F61-4637-96DD-CF601CBDBEBA}" srcOrd="1" destOrd="0" presId="urn:microsoft.com/office/officeart/2018/2/layout/IconLabelList"/>
    <dgm:cxn modelId="{B9968287-0505-48F5-A7B8-6C749AC70D5B}" type="presParOf" srcId="{696DFE45-608A-48C3-B868-59AB83A8A0EA}" destId="{307BC4AC-E610-4B68-B01C-E405F26189A0}" srcOrd="2" destOrd="0" presId="urn:microsoft.com/office/officeart/2018/2/layout/IconLabelList"/>
    <dgm:cxn modelId="{D9FFB396-8CF1-477F-AA56-FFD3F68A4343}" type="presParOf" srcId="{E3109A6D-E53C-4DE5-B172-E88243D39D87}" destId="{3D0350DD-15B7-42EB-A51A-77ABB072A76C}" srcOrd="1" destOrd="0" presId="urn:microsoft.com/office/officeart/2018/2/layout/IconLabelList"/>
    <dgm:cxn modelId="{511C2A4E-EDA5-48CC-B0D6-F3983CB57198}" type="presParOf" srcId="{E3109A6D-E53C-4DE5-B172-E88243D39D87}" destId="{73ED7E1F-2B7F-4B2D-9EA2-9304D689CAC9}" srcOrd="2" destOrd="0" presId="urn:microsoft.com/office/officeart/2018/2/layout/IconLabelList"/>
    <dgm:cxn modelId="{1C03FBCA-E887-425A-819C-D63BC94D9035}" type="presParOf" srcId="{73ED7E1F-2B7F-4B2D-9EA2-9304D689CAC9}" destId="{FA74198D-E8CD-40C0-846E-5724039A5AE6}" srcOrd="0" destOrd="0" presId="urn:microsoft.com/office/officeart/2018/2/layout/IconLabelList"/>
    <dgm:cxn modelId="{60AC111E-97DC-4DB2-9915-E04DFAB58681}" type="presParOf" srcId="{73ED7E1F-2B7F-4B2D-9EA2-9304D689CAC9}" destId="{0FD95399-AFC6-46FB-BC47-019DFA3704EB}" srcOrd="1" destOrd="0" presId="urn:microsoft.com/office/officeart/2018/2/layout/IconLabelList"/>
    <dgm:cxn modelId="{23901AD6-77A5-44DB-8662-E5B0C9B62D14}" type="presParOf" srcId="{73ED7E1F-2B7F-4B2D-9EA2-9304D689CAC9}" destId="{23FBA53F-4150-4430-8C68-6A5C72B80A5A}" srcOrd="2" destOrd="0" presId="urn:microsoft.com/office/officeart/2018/2/layout/IconLabelList"/>
    <dgm:cxn modelId="{250EE24D-6DC9-48A9-AB25-F9258769020A}" type="presParOf" srcId="{E3109A6D-E53C-4DE5-B172-E88243D39D87}" destId="{E3D810D8-0D3A-433A-8A02-4F8C6FC67C29}" srcOrd="3" destOrd="0" presId="urn:microsoft.com/office/officeart/2018/2/layout/IconLabelList"/>
    <dgm:cxn modelId="{4A055A94-7D42-4702-BF97-62F7A37B7708}" type="presParOf" srcId="{E3109A6D-E53C-4DE5-B172-E88243D39D87}" destId="{2972D188-1712-44EF-B156-407E04CEE63E}" srcOrd="4" destOrd="0" presId="urn:microsoft.com/office/officeart/2018/2/layout/IconLabelList"/>
    <dgm:cxn modelId="{340C2EB2-842B-44C2-9A71-1D0027519F8F}" type="presParOf" srcId="{2972D188-1712-44EF-B156-407E04CEE63E}" destId="{00887B3F-491F-4B3E-A160-F7699407BC24}" srcOrd="0" destOrd="0" presId="urn:microsoft.com/office/officeart/2018/2/layout/IconLabelList"/>
    <dgm:cxn modelId="{D956BC87-AE10-49F2-BEF6-F14ED69345AF}" type="presParOf" srcId="{2972D188-1712-44EF-B156-407E04CEE63E}" destId="{E8A5EDE1-7503-4A39-9176-4B739626BF79}" srcOrd="1" destOrd="0" presId="urn:microsoft.com/office/officeart/2018/2/layout/IconLabelList"/>
    <dgm:cxn modelId="{8EF2ED0A-EDE4-4349-A193-0278945C88FA}" type="presParOf" srcId="{2972D188-1712-44EF-B156-407E04CEE63E}" destId="{5FD7FBF4-6675-40E2-963F-0D19822F51E6}" srcOrd="2" destOrd="0" presId="urn:microsoft.com/office/officeart/2018/2/layout/IconLabelList"/>
    <dgm:cxn modelId="{B9390DC4-7F7D-4664-BA30-BC952D89A69B}" type="presParOf" srcId="{E3109A6D-E53C-4DE5-B172-E88243D39D87}" destId="{8249CB84-115E-4778-B881-4B6B3E6E59A4}" srcOrd="5" destOrd="0" presId="urn:microsoft.com/office/officeart/2018/2/layout/IconLabelList"/>
    <dgm:cxn modelId="{6CE3FA54-4C15-4844-A073-4F66087D5B24}" type="presParOf" srcId="{E3109A6D-E53C-4DE5-B172-E88243D39D87}" destId="{1F8FD239-7766-42F4-9B5A-B2330B2EAA14}" srcOrd="6" destOrd="0" presId="urn:microsoft.com/office/officeart/2018/2/layout/IconLabelList"/>
    <dgm:cxn modelId="{10F93517-C477-4923-82E9-9AFB54B5E5FA}" type="presParOf" srcId="{1F8FD239-7766-42F4-9B5A-B2330B2EAA14}" destId="{4ED7DE0B-35BC-4E66-8F36-5596F4C1F2DB}" srcOrd="0" destOrd="0" presId="urn:microsoft.com/office/officeart/2018/2/layout/IconLabelList"/>
    <dgm:cxn modelId="{FAF6229E-82ED-4AFC-9DB1-366850A86262}" type="presParOf" srcId="{1F8FD239-7766-42F4-9B5A-B2330B2EAA14}" destId="{2978DA3D-B1A4-448C-B3E3-6C8C2A33E961}" srcOrd="1" destOrd="0" presId="urn:microsoft.com/office/officeart/2018/2/layout/IconLabelList"/>
    <dgm:cxn modelId="{7BC57438-A920-49DE-834C-4B911E022EE0}" type="presParOf" srcId="{1F8FD239-7766-42F4-9B5A-B2330B2EAA14}" destId="{AD36ECFF-A6B1-4384-9456-CAA782D11C6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BA3EFC-851F-49AB-8FCA-B26D5E35DF17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25EA80A-CB40-4F06-82D6-C86D55BA4C69}">
      <dgm:prSet/>
      <dgm:spPr/>
      <dgm:t>
        <a:bodyPr/>
        <a:lstStyle/>
        <a:p>
          <a:pPr>
            <a:defRPr cap="all"/>
          </a:pPr>
          <a:r>
            <a:rPr lang="en-US"/>
            <a:t>Ongoing water scarcity</a:t>
          </a:r>
        </a:p>
      </dgm:t>
    </dgm:pt>
    <dgm:pt modelId="{4A22E52C-5316-4CAA-93FB-2C6775951615}" type="parTrans" cxnId="{4079A55A-1353-4550-8B82-B0E12DB3C4D4}">
      <dgm:prSet/>
      <dgm:spPr/>
      <dgm:t>
        <a:bodyPr/>
        <a:lstStyle/>
        <a:p>
          <a:endParaRPr lang="en-US"/>
        </a:p>
      </dgm:t>
    </dgm:pt>
    <dgm:pt modelId="{95C225FB-00B2-4204-AF16-7013F2225BAB}" type="sibTrans" cxnId="{4079A55A-1353-4550-8B82-B0E12DB3C4D4}">
      <dgm:prSet/>
      <dgm:spPr/>
      <dgm:t>
        <a:bodyPr/>
        <a:lstStyle/>
        <a:p>
          <a:endParaRPr lang="en-US"/>
        </a:p>
      </dgm:t>
    </dgm:pt>
    <dgm:pt modelId="{6F6E6EF5-7803-45E4-A080-DBA9585F96D1}">
      <dgm:prSet/>
      <dgm:spPr/>
      <dgm:t>
        <a:bodyPr/>
        <a:lstStyle/>
        <a:p>
          <a:pPr>
            <a:defRPr cap="all"/>
          </a:pPr>
          <a:r>
            <a:rPr lang="en-US"/>
            <a:t>Conflict damaged irrigation systems</a:t>
          </a:r>
        </a:p>
      </dgm:t>
    </dgm:pt>
    <dgm:pt modelId="{178D7124-8D79-4D45-8729-653D63651BC4}" type="parTrans" cxnId="{529C481F-4F3D-4E62-8E35-46F22D24B364}">
      <dgm:prSet/>
      <dgm:spPr/>
      <dgm:t>
        <a:bodyPr/>
        <a:lstStyle/>
        <a:p>
          <a:endParaRPr lang="en-US"/>
        </a:p>
      </dgm:t>
    </dgm:pt>
    <dgm:pt modelId="{1AFD92BA-64E1-46F3-B4B1-C0D2B2E33BFE}" type="sibTrans" cxnId="{529C481F-4F3D-4E62-8E35-46F22D24B364}">
      <dgm:prSet/>
      <dgm:spPr/>
      <dgm:t>
        <a:bodyPr/>
        <a:lstStyle/>
        <a:p>
          <a:endParaRPr lang="en-US"/>
        </a:p>
      </dgm:t>
    </dgm:pt>
    <dgm:pt modelId="{3E6E81D3-BD5E-49CF-A5C3-6AEB8D19051C}">
      <dgm:prSet/>
      <dgm:spPr/>
      <dgm:t>
        <a:bodyPr/>
        <a:lstStyle/>
        <a:p>
          <a:pPr>
            <a:defRPr cap="all"/>
          </a:pPr>
          <a:r>
            <a:rPr lang="en-US"/>
            <a:t>Climate change intensifying extremes</a:t>
          </a:r>
        </a:p>
      </dgm:t>
    </dgm:pt>
    <dgm:pt modelId="{86F1FC82-DE59-4571-969D-826AA81E0F49}" type="parTrans" cxnId="{257EE390-65FA-4AB4-85DF-3DB5B63F620B}">
      <dgm:prSet/>
      <dgm:spPr/>
      <dgm:t>
        <a:bodyPr/>
        <a:lstStyle/>
        <a:p>
          <a:endParaRPr lang="en-US"/>
        </a:p>
      </dgm:t>
    </dgm:pt>
    <dgm:pt modelId="{D02D8AA5-FEF4-4DA7-8DA4-75533A6AB2F2}" type="sibTrans" cxnId="{257EE390-65FA-4AB4-85DF-3DB5B63F620B}">
      <dgm:prSet/>
      <dgm:spPr/>
      <dgm:t>
        <a:bodyPr/>
        <a:lstStyle/>
        <a:p>
          <a:endParaRPr lang="en-US"/>
        </a:p>
      </dgm:t>
    </dgm:pt>
    <dgm:pt modelId="{DE11189B-B261-4D39-91F8-B25D08325042}">
      <dgm:prSet/>
      <dgm:spPr/>
      <dgm:t>
        <a:bodyPr/>
        <a:lstStyle/>
        <a:p>
          <a:pPr>
            <a:defRPr cap="all"/>
          </a:pPr>
          <a:r>
            <a:rPr lang="en-US"/>
            <a:t>Dependency on rain-fed agriculture persists</a:t>
          </a:r>
        </a:p>
      </dgm:t>
    </dgm:pt>
    <dgm:pt modelId="{DDDC398C-A839-4861-8732-4C4D495D5598}" type="parTrans" cxnId="{935A8A1A-1A51-4CB7-B4B1-43323499D733}">
      <dgm:prSet/>
      <dgm:spPr/>
      <dgm:t>
        <a:bodyPr/>
        <a:lstStyle/>
        <a:p>
          <a:endParaRPr lang="en-US"/>
        </a:p>
      </dgm:t>
    </dgm:pt>
    <dgm:pt modelId="{D4F7B49C-678E-4632-B73C-03E48D6F84BB}" type="sibTrans" cxnId="{935A8A1A-1A51-4CB7-B4B1-43323499D733}">
      <dgm:prSet/>
      <dgm:spPr/>
      <dgm:t>
        <a:bodyPr/>
        <a:lstStyle/>
        <a:p>
          <a:endParaRPr lang="en-US"/>
        </a:p>
      </dgm:t>
    </dgm:pt>
    <dgm:pt modelId="{3AAB5562-DF51-4974-A0D6-060E049075F4}" type="pres">
      <dgm:prSet presAssocID="{C1BA3EFC-851F-49AB-8FCA-B26D5E35DF17}" presName="root" presStyleCnt="0">
        <dgm:presLayoutVars>
          <dgm:dir/>
          <dgm:resizeHandles val="exact"/>
        </dgm:presLayoutVars>
      </dgm:prSet>
      <dgm:spPr/>
    </dgm:pt>
    <dgm:pt modelId="{D1012C44-5EEE-4562-9210-83F4BB83962F}" type="pres">
      <dgm:prSet presAssocID="{F25EA80A-CB40-4F06-82D6-C86D55BA4C69}" presName="compNode" presStyleCnt="0"/>
      <dgm:spPr/>
    </dgm:pt>
    <dgm:pt modelId="{651C9495-1EC7-470E-878E-DE164698FC37}" type="pres">
      <dgm:prSet presAssocID="{F25EA80A-CB40-4F06-82D6-C86D55BA4C69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C1BBE2A0-1C4D-4543-8198-7417F23CD87D}" type="pres">
      <dgm:prSet presAssocID="{F25EA80A-CB40-4F06-82D6-C86D55BA4C6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"/>
        </a:ext>
      </dgm:extLst>
    </dgm:pt>
    <dgm:pt modelId="{2DFDCC3D-66CA-4695-93D7-A481E3AB84CF}" type="pres">
      <dgm:prSet presAssocID="{F25EA80A-CB40-4F06-82D6-C86D55BA4C69}" presName="spaceRect" presStyleCnt="0"/>
      <dgm:spPr/>
    </dgm:pt>
    <dgm:pt modelId="{A0904C4D-63CA-480D-8918-5070131F5182}" type="pres">
      <dgm:prSet presAssocID="{F25EA80A-CB40-4F06-82D6-C86D55BA4C69}" presName="textRect" presStyleLbl="revTx" presStyleIdx="0" presStyleCnt="4">
        <dgm:presLayoutVars>
          <dgm:chMax val="1"/>
          <dgm:chPref val="1"/>
        </dgm:presLayoutVars>
      </dgm:prSet>
      <dgm:spPr/>
    </dgm:pt>
    <dgm:pt modelId="{75017331-5622-4AD3-929B-C87E1519F2A6}" type="pres">
      <dgm:prSet presAssocID="{95C225FB-00B2-4204-AF16-7013F2225BAB}" presName="sibTrans" presStyleCnt="0"/>
      <dgm:spPr/>
    </dgm:pt>
    <dgm:pt modelId="{6E1E126F-28F4-43BF-B079-D5F8C6869DDB}" type="pres">
      <dgm:prSet presAssocID="{6F6E6EF5-7803-45E4-A080-DBA9585F96D1}" presName="compNode" presStyleCnt="0"/>
      <dgm:spPr/>
    </dgm:pt>
    <dgm:pt modelId="{9B329485-4E48-42E1-9ADE-4640295E8A06}" type="pres">
      <dgm:prSet presAssocID="{6F6E6EF5-7803-45E4-A080-DBA9585F96D1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CB92393-47B7-46A8-9452-D0FD89501AAC}" type="pres">
      <dgm:prSet presAssocID="{6F6E6EF5-7803-45E4-A080-DBA9585F96D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ystem"/>
        </a:ext>
      </dgm:extLst>
    </dgm:pt>
    <dgm:pt modelId="{60F8B6A0-EDD2-49A8-AF80-1653DEE06147}" type="pres">
      <dgm:prSet presAssocID="{6F6E6EF5-7803-45E4-A080-DBA9585F96D1}" presName="spaceRect" presStyleCnt="0"/>
      <dgm:spPr/>
    </dgm:pt>
    <dgm:pt modelId="{081AB0A4-FE8E-4B3E-B652-10009CF9BD61}" type="pres">
      <dgm:prSet presAssocID="{6F6E6EF5-7803-45E4-A080-DBA9585F96D1}" presName="textRect" presStyleLbl="revTx" presStyleIdx="1" presStyleCnt="4">
        <dgm:presLayoutVars>
          <dgm:chMax val="1"/>
          <dgm:chPref val="1"/>
        </dgm:presLayoutVars>
      </dgm:prSet>
      <dgm:spPr/>
    </dgm:pt>
    <dgm:pt modelId="{5415AEEC-2FF7-44C7-9F60-515B3E222FA7}" type="pres">
      <dgm:prSet presAssocID="{1AFD92BA-64E1-46F3-B4B1-C0D2B2E33BFE}" presName="sibTrans" presStyleCnt="0"/>
      <dgm:spPr/>
    </dgm:pt>
    <dgm:pt modelId="{76495BE6-1303-43BA-9E22-7F0052F20A86}" type="pres">
      <dgm:prSet presAssocID="{3E6E81D3-BD5E-49CF-A5C3-6AEB8D19051C}" presName="compNode" presStyleCnt="0"/>
      <dgm:spPr/>
    </dgm:pt>
    <dgm:pt modelId="{159491B1-422E-41F0-AAAE-EB01CE95B2F1}" type="pres">
      <dgm:prSet presAssocID="{3E6E81D3-BD5E-49CF-A5C3-6AEB8D19051C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FB240789-338D-4F60-9BDA-0FF68378A4DA}" type="pres">
      <dgm:prSet presAssocID="{3E6E81D3-BD5E-49CF-A5C3-6AEB8D19051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nderstorms"/>
        </a:ext>
      </dgm:extLst>
    </dgm:pt>
    <dgm:pt modelId="{4527E984-F4B1-406F-ADDB-B8783B3AA378}" type="pres">
      <dgm:prSet presAssocID="{3E6E81D3-BD5E-49CF-A5C3-6AEB8D19051C}" presName="spaceRect" presStyleCnt="0"/>
      <dgm:spPr/>
    </dgm:pt>
    <dgm:pt modelId="{FCB3F25A-7C0C-49D8-A165-C99230AD4026}" type="pres">
      <dgm:prSet presAssocID="{3E6E81D3-BD5E-49CF-A5C3-6AEB8D19051C}" presName="textRect" presStyleLbl="revTx" presStyleIdx="2" presStyleCnt="4">
        <dgm:presLayoutVars>
          <dgm:chMax val="1"/>
          <dgm:chPref val="1"/>
        </dgm:presLayoutVars>
      </dgm:prSet>
      <dgm:spPr/>
    </dgm:pt>
    <dgm:pt modelId="{B492E5F0-F768-4913-AFFA-636F411D79A0}" type="pres">
      <dgm:prSet presAssocID="{D02D8AA5-FEF4-4DA7-8DA4-75533A6AB2F2}" presName="sibTrans" presStyleCnt="0"/>
      <dgm:spPr/>
    </dgm:pt>
    <dgm:pt modelId="{73A351AA-47FE-4AC3-9E79-119389D84510}" type="pres">
      <dgm:prSet presAssocID="{DE11189B-B261-4D39-91F8-B25D08325042}" presName="compNode" presStyleCnt="0"/>
      <dgm:spPr/>
    </dgm:pt>
    <dgm:pt modelId="{6C930A80-4B2D-485E-BB0C-FA5F93AEC75F}" type="pres">
      <dgm:prSet presAssocID="{DE11189B-B261-4D39-91F8-B25D08325042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ADEBF6B9-039A-4F57-9B1E-5A1CDD90BB3B}" type="pres">
      <dgm:prSet presAssocID="{DE11189B-B261-4D39-91F8-B25D0832504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"/>
        </a:ext>
      </dgm:extLst>
    </dgm:pt>
    <dgm:pt modelId="{B26048FB-8288-406F-BEAF-D30E28F5DD3D}" type="pres">
      <dgm:prSet presAssocID="{DE11189B-B261-4D39-91F8-B25D08325042}" presName="spaceRect" presStyleCnt="0"/>
      <dgm:spPr/>
    </dgm:pt>
    <dgm:pt modelId="{17DA8ECB-94C3-4337-B7EB-F5569B0E3ACF}" type="pres">
      <dgm:prSet presAssocID="{DE11189B-B261-4D39-91F8-B25D0832504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A074700-ADE5-43E9-B2E4-B40904E47002}" type="presOf" srcId="{DE11189B-B261-4D39-91F8-B25D08325042}" destId="{17DA8ECB-94C3-4337-B7EB-F5569B0E3ACF}" srcOrd="0" destOrd="0" presId="urn:microsoft.com/office/officeart/2018/5/layout/IconLeafLabelList"/>
    <dgm:cxn modelId="{935A8A1A-1A51-4CB7-B4B1-43323499D733}" srcId="{C1BA3EFC-851F-49AB-8FCA-B26D5E35DF17}" destId="{DE11189B-B261-4D39-91F8-B25D08325042}" srcOrd="3" destOrd="0" parTransId="{DDDC398C-A839-4861-8732-4C4D495D5598}" sibTransId="{D4F7B49C-678E-4632-B73C-03E48D6F84BB}"/>
    <dgm:cxn modelId="{529C481F-4F3D-4E62-8E35-46F22D24B364}" srcId="{C1BA3EFC-851F-49AB-8FCA-B26D5E35DF17}" destId="{6F6E6EF5-7803-45E4-A080-DBA9585F96D1}" srcOrd="1" destOrd="0" parTransId="{178D7124-8D79-4D45-8729-653D63651BC4}" sibTransId="{1AFD92BA-64E1-46F3-B4B1-C0D2B2E33BFE}"/>
    <dgm:cxn modelId="{4079A55A-1353-4550-8B82-B0E12DB3C4D4}" srcId="{C1BA3EFC-851F-49AB-8FCA-B26D5E35DF17}" destId="{F25EA80A-CB40-4F06-82D6-C86D55BA4C69}" srcOrd="0" destOrd="0" parTransId="{4A22E52C-5316-4CAA-93FB-2C6775951615}" sibTransId="{95C225FB-00B2-4204-AF16-7013F2225BAB}"/>
    <dgm:cxn modelId="{CB78387C-4985-4D57-B2CB-18A33DFB34D0}" type="presOf" srcId="{3E6E81D3-BD5E-49CF-A5C3-6AEB8D19051C}" destId="{FCB3F25A-7C0C-49D8-A165-C99230AD4026}" srcOrd="0" destOrd="0" presId="urn:microsoft.com/office/officeart/2018/5/layout/IconLeafLabelList"/>
    <dgm:cxn modelId="{43A76790-196D-405B-A1BD-AC11C6AD49E1}" type="presOf" srcId="{C1BA3EFC-851F-49AB-8FCA-B26D5E35DF17}" destId="{3AAB5562-DF51-4974-A0D6-060E049075F4}" srcOrd="0" destOrd="0" presId="urn:microsoft.com/office/officeart/2018/5/layout/IconLeafLabelList"/>
    <dgm:cxn modelId="{2CE4B590-27E3-4273-BED4-2101EC144F0F}" type="presOf" srcId="{6F6E6EF5-7803-45E4-A080-DBA9585F96D1}" destId="{081AB0A4-FE8E-4B3E-B652-10009CF9BD61}" srcOrd="0" destOrd="0" presId="urn:microsoft.com/office/officeart/2018/5/layout/IconLeafLabelList"/>
    <dgm:cxn modelId="{257EE390-65FA-4AB4-85DF-3DB5B63F620B}" srcId="{C1BA3EFC-851F-49AB-8FCA-B26D5E35DF17}" destId="{3E6E81D3-BD5E-49CF-A5C3-6AEB8D19051C}" srcOrd="2" destOrd="0" parTransId="{86F1FC82-DE59-4571-969D-826AA81E0F49}" sibTransId="{D02D8AA5-FEF4-4DA7-8DA4-75533A6AB2F2}"/>
    <dgm:cxn modelId="{DF8BC2EF-C394-498F-8FB4-BE2DC8ECD32B}" type="presOf" srcId="{F25EA80A-CB40-4F06-82D6-C86D55BA4C69}" destId="{A0904C4D-63CA-480D-8918-5070131F5182}" srcOrd="0" destOrd="0" presId="urn:microsoft.com/office/officeart/2018/5/layout/IconLeafLabelList"/>
    <dgm:cxn modelId="{9C289FDA-CADB-4BB7-AB9F-D5A5BE85E304}" type="presParOf" srcId="{3AAB5562-DF51-4974-A0D6-060E049075F4}" destId="{D1012C44-5EEE-4562-9210-83F4BB83962F}" srcOrd="0" destOrd="0" presId="urn:microsoft.com/office/officeart/2018/5/layout/IconLeafLabelList"/>
    <dgm:cxn modelId="{F3BAA9C4-7821-4AD1-AB58-5B33A71B6DB5}" type="presParOf" srcId="{D1012C44-5EEE-4562-9210-83F4BB83962F}" destId="{651C9495-1EC7-470E-878E-DE164698FC37}" srcOrd="0" destOrd="0" presId="urn:microsoft.com/office/officeart/2018/5/layout/IconLeafLabelList"/>
    <dgm:cxn modelId="{06A52B0E-0E3A-45FB-BF15-0EF50878A0D7}" type="presParOf" srcId="{D1012C44-5EEE-4562-9210-83F4BB83962F}" destId="{C1BBE2A0-1C4D-4543-8198-7417F23CD87D}" srcOrd="1" destOrd="0" presId="urn:microsoft.com/office/officeart/2018/5/layout/IconLeafLabelList"/>
    <dgm:cxn modelId="{E108C50A-12AB-47A8-AE7D-1B4F462B03A3}" type="presParOf" srcId="{D1012C44-5EEE-4562-9210-83F4BB83962F}" destId="{2DFDCC3D-66CA-4695-93D7-A481E3AB84CF}" srcOrd="2" destOrd="0" presId="urn:microsoft.com/office/officeart/2018/5/layout/IconLeafLabelList"/>
    <dgm:cxn modelId="{5AF3D96A-23F9-4A87-B210-7AAD56E799CC}" type="presParOf" srcId="{D1012C44-5EEE-4562-9210-83F4BB83962F}" destId="{A0904C4D-63CA-480D-8918-5070131F5182}" srcOrd="3" destOrd="0" presId="urn:microsoft.com/office/officeart/2018/5/layout/IconLeafLabelList"/>
    <dgm:cxn modelId="{3DA736A5-B5C4-4417-96CA-D6E564D8F2F8}" type="presParOf" srcId="{3AAB5562-DF51-4974-A0D6-060E049075F4}" destId="{75017331-5622-4AD3-929B-C87E1519F2A6}" srcOrd="1" destOrd="0" presId="urn:microsoft.com/office/officeart/2018/5/layout/IconLeafLabelList"/>
    <dgm:cxn modelId="{BDA57547-29FB-4068-835C-FD94BDBA25B9}" type="presParOf" srcId="{3AAB5562-DF51-4974-A0D6-060E049075F4}" destId="{6E1E126F-28F4-43BF-B079-D5F8C6869DDB}" srcOrd="2" destOrd="0" presId="urn:microsoft.com/office/officeart/2018/5/layout/IconLeafLabelList"/>
    <dgm:cxn modelId="{DD6B2FFB-F901-469F-8877-B660D12F8ABE}" type="presParOf" srcId="{6E1E126F-28F4-43BF-B079-D5F8C6869DDB}" destId="{9B329485-4E48-42E1-9ADE-4640295E8A06}" srcOrd="0" destOrd="0" presId="urn:microsoft.com/office/officeart/2018/5/layout/IconLeafLabelList"/>
    <dgm:cxn modelId="{468D0075-8BF6-4EF9-9948-0B445E1F13BD}" type="presParOf" srcId="{6E1E126F-28F4-43BF-B079-D5F8C6869DDB}" destId="{8CB92393-47B7-46A8-9452-D0FD89501AAC}" srcOrd="1" destOrd="0" presId="urn:microsoft.com/office/officeart/2018/5/layout/IconLeafLabelList"/>
    <dgm:cxn modelId="{D897F417-AAC9-4501-9F6F-483D78433E0A}" type="presParOf" srcId="{6E1E126F-28F4-43BF-B079-D5F8C6869DDB}" destId="{60F8B6A0-EDD2-49A8-AF80-1653DEE06147}" srcOrd="2" destOrd="0" presId="urn:microsoft.com/office/officeart/2018/5/layout/IconLeafLabelList"/>
    <dgm:cxn modelId="{0278FCA7-784A-4E6C-8A2F-28E910828FA0}" type="presParOf" srcId="{6E1E126F-28F4-43BF-B079-D5F8C6869DDB}" destId="{081AB0A4-FE8E-4B3E-B652-10009CF9BD61}" srcOrd="3" destOrd="0" presId="urn:microsoft.com/office/officeart/2018/5/layout/IconLeafLabelList"/>
    <dgm:cxn modelId="{8A9A5F57-9E16-4E63-BD3B-902E51A698F2}" type="presParOf" srcId="{3AAB5562-DF51-4974-A0D6-060E049075F4}" destId="{5415AEEC-2FF7-44C7-9F60-515B3E222FA7}" srcOrd="3" destOrd="0" presId="urn:microsoft.com/office/officeart/2018/5/layout/IconLeafLabelList"/>
    <dgm:cxn modelId="{92D48BB5-CFB7-4EBD-82AB-A9E20BC83118}" type="presParOf" srcId="{3AAB5562-DF51-4974-A0D6-060E049075F4}" destId="{76495BE6-1303-43BA-9E22-7F0052F20A86}" srcOrd="4" destOrd="0" presId="urn:microsoft.com/office/officeart/2018/5/layout/IconLeafLabelList"/>
    <dgm:cxn modelId="{9A87C1E7-A0C7-4D5C-8828-57D6B4DB2818}" type="presParOf" srcId="{76495BE6-1303-43BA-9E22-7F0052F20A86}" destId="{159491B1-422E-41F0-AAAE-EB01CE95B2F1}" srcOrd="0" destOrd="0" presId="urn:microsoft.com/office/officeart/2018/5/layout/IconLeafLabelList"/>
    <dgm:cxn modelId="{EBF12B96-D742-4ECD-A2DE-235390202BAB}" type="presParOf" srcId="{76495BE6-1303-43BA-9E22-7F0052F20A86}" destId="{FB240789-338D-4F60-9BDA-0FF68378A4DA}" srcOrd="1" destOrd="0" presId="urn:microsoft.com/office/officeart/2018/5/layout/IconLeafLabelList"/>
    <dgm:cxn modelId="{55C7F2AF-0688-47AE-A67C-B4F701975FC0}" type="presParOf" srcId="{76495BE6-1303-43BA-9E22-7F0052F20A86}" destId="{4527E984-F4B1-406F-ADDB-B8783B3AA378}" srcOrd="2" destOrd="0" presId="urn:microsoft.com/office/officeart/2018/5/layout/IconLeafLabelList"/>
    <dgm:cxn modelId="{6D53099D-6BA0-403B-A116-CC12397055AF}" type="presParOf" srcId="{76495BE6-1303-43BA-9E22-7F0052F20A86}" destId="{FCB3F25A-7C0C-49D8-A165-C99230AD4026}" srcOrd="3" destOrd="0" presId="urn:microsoft.com/office/officeart/2018/5/layout/IconLeafLabelList"/>
    <dgm:cxn modelId="{D9DC477C-B7AB-433F-9DFA-E4EAB2AF734C}" type="presParOf" srcId="{3AAB5562-DF51-4974-A0D6-060E049075F4}" destId="{B492E5F0-F768-4913-AFFA-636F411D79A0}" srcOrd="5" destOrd="0" presId="urn:microsoft.com/office/officeart/2018/5/layout/IconLeafLabelList"/>
    <dgm:cxn modelId="{0F61AE49-65F5-489C-A1A1-09442FCDC409}" type="presParOf" srcId="{3AAB5562-DF51-4974-A0D6-060E049075F4}" destId="{73A351AA-47FE-4AC3-9E79-119389D84510}" srcOrd="6" destOrd="0" presId="urn:microsoft.com/office/officeart/2018/5/layout/IconLeafLabelList"/>
    <dgm:cxn modelId="{AF97877F-1AD2-4A8D-915A-8D39327A03C7}" type="presParOf" srcId="{73A351AA-47FE-4AC3-9E79-119389D84510}" destId="{6C930A80-4B2D-485E-BB0C-FA5F93AEC75F}" srcOrd="0" destOrd="0" presId="urn:microsoft.com/office/officeart/2018/5/layout/IconLeafLabelList"/>
    <dgm:cxn modelId="{7E11D5C1-0E2B-4A1E-A172-CB637210067C}" type="presParOf" srcId="{73A351AA-47FE-4AC3-9E79-119389D84510}" destId="{ADEBF6B9-039A-4F57-9B1E-5A1CDD90BB3B}" srcOrd="1" destOrd="0" presId="urn:microsoft.com/office/officeart/2018/5/layout/IconLeafLabelList"/>
    <dgm:cxn modelId="{84DA4DB7-2E82-47F9-8042-943E9CE347FA}" type="presParOf" srcId="{73A351AA-47FE-4AC3-9E79-119389D84510}" destId="{B26048FB-8288-406F-BEAF-D30E28F5DD3D}" srcOrd="2" destOrd="0" presId="urn:microsoft.com/office/officeart/2018/5/layout/IconLeafLabelList"/>
    <dgm:cxn modelId="{F4169424-ACE4-4990-8474-F70548E498E7}" type="presParOf" srcId="{73A351AA-47FE-4AC3-9E79-119389D84510}" destId="{17DA8ECB-94C3-4337-B7EB-F5569B0E3ACF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B0AEFC-4E1E-4312-9258-D2F79B2641E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0754FA1-58D7-491D-8685-3363CE313C82}">
      <dgm:prSet/>
      <dgm:spPr/>
      <dgm:t>
        <a:bodyPr/>
        <a:lstStyle/>
        <a:p>
          <a:r>
            <a:rPr lang="en-US"/>
            <a:t>Limited investment in sustainable irrigation</a:t>
          </a:r>
        </a:p>
      </dgm:t>
    </dgm:pt>
    <dgm:pt modelId="{CBC1DD05-1054-4FB9-8622-9D7F1FF54B8C}" type="parTrans" cxnId="{486FEABE-EA6C-4816-98A6-3E1CD66FE6C8}">
      <dgm:prSet/>
      <dgm:spPr/>
      <dgm:t>
        <a:bodyPr/>
        <a:lstStyle/>
        <a:p>
          <a:endParaRPr lang="en-US"/>
        </a:p>
      </dgm:t>
    </dgm:pt>
    <dgm:pt modelId="{C4D4BD63-1E42-4C4A-8F13-E163EE8F3865}" type="sibTrans" cxnId="{486FEABE-EA6C-4816-98A6-3E1CD66FE6C8}">
      <dgm:prSet/>
      <dgm:spPr/>
      <dgm:t>
        <a:bodyPr/>
        <a:lstStyle/>
        <a:p>
          <a:endParaRPr lang="en-US"/>
        </a:p>
      </dgm:t>
    </dgm:pt>
    <dgm:pt modelId="{347B1697-AFFD-4B81-99CC-F7525558895C}">
      <dgm:prSet/>
      <dgm:spPr/>
      <dgm:t>
        <a:bodyPr/>
        <a:lstStyle/>
        <a:p>
          <a:r>
            <a:rPr lang="en-US"/>
            <a:t>Over-reliance on groundwater extraction</a:t>
          </a:r>
        </a:p>
      </dgm:t>
    </dgm:pt>
    <dgm:pt modelId="{80F9DFD3-303C-4900-9028-43ED9D967F41}" type="parTrans" cxnId="{4BDB965F-1DE9-402C-B8A3-01E9D4B5BB24}">
      <dgm:prSet/>
      <dgm:spPr/>
      <dgm:t>
        <a:bodyPr/>
        <a:lstStyle/>
        <a:p>
          <a:endParaRPr lang="en-US"/>
        </a:p>
      </dgm:t>
    </dgm:pt>
    <dgm:pt modelId="{BE5A36A4-3588-4268-9424-411D09102DF3}" type="sibTrans" cxnId="{4BDB965F-1DE9-402C-B8A3-01E9D4B5BB24}">
      <dgm:prSet/>
      <dgm:spPr/>
      <dgm:t>
        <a:bodyPr/>
        <a:lstStyle/>
        <a:p>
          <a:endParaRPr lang="en-US"/>
        </a:p>
      </dgm:t>
    </dgm:pt>
    <dgm:pt modelId="{7E3804A0-A51A-4A8D-8EA5-61E71D5AA763}">
      <dgm:prSet/>
      <dgm:spPr/>
      <dgm:t>
        <a:bodyPr/>
        <a:lstStyle/>
        <a:p>
          <a:r>
            <a:rPr lang="en-US"/>
            <a:t>Weak drought preparedness policies</a:t>
          </a:r>
        </a:p>
      </dgm:t>
    </dgm:pt>
    <dgm:pt modelId="{A7465DF0-55F7-4225-9B2E-1690898DAF48}" type="parTrans" cxnId="{5C9E1C74-748B-463B-910A-99706B698410}">
      <dgm:prSet/>
      <dgm:spPr/>
      <dgm:t>
        <a:bodyPr/>
        <a:lstStyle/>
        <a:p>
          <a:endParaRPr lang="en-US"/>
        </a:p>
      </dgm:t>
    </dgm:pt>
    <dgm:pt modelId="{AF80621B-D7DA-4F02-9425-F6E8386D1411}" type="sibTrans" cxnId="{5C9E1C74-748B-463B-910A-99706B698410}">
      <dgm:prSet/>
      <dgm:spPr/>
      <dgm:t>
        <a:bodyPr/>
        <a:lstStyle/>
        <a:p>
          <a:endParaRPr lang="en-US"/>
        </a:p>
      </dgm:t>
    </dgm:pt>
    <dgm:pt modelId="{C51BE3B5-55DF-4258-BAA7-A5357A0B923E}">
      <dgm:prSet/>
      <dgm:spPr/>
      <dgm:t>
        <a:bodyPr/>
        <a:lstStyle/>
        <a:p>
          <a:r>
            <a:rPr lang="en-US"/>
            <a:t>Aid distribution criticized as politicized</a:t>
          </a:r>
        </a:p>
      </dgm:t>
    </dgm:pt>
    <dgm:pt modelId="{B7EA3E32-13D8-4478-9D26-022A655B2E4A}" type="parTrans" cxnId="{4FC4C92B-0590-47AD-9426-8332D30831F2}">
      <dgm:prSet/>
      <dgm:spPr/>
      <dgm:t>
        <a:bodyPr/>
        <a:lstStyle/>
        <a:p>
          <a:endParaRPr lang="en-US"/>
        </a:p>
      </dgm:t>
    </dgm:pt>
    <dgm:pt modelId="{DA82140E-94F3-40F2-9D15-DD48792465FD}" type="sibTrans" cxnId="{4FC4C92B-0590-47AD-9426-8332D30831F2}">
      <dgm:prSet/>
      <dgm:spPr/>
      <dgm:t>
        <a:bodyPr/>
        <a:lstStyle/>
        <a:p>
          <a:endParaRPr lang="en-US"/>
        </a:p>
      </dgm:t>
    </dgm:pt>
    <dgm:pt modelId="{753B1233-CEA6-4F4C-B803-C545870C888F}" type="pres">
      <dgm:prSet presAssocID="{F7B0AEFC-4E1E-4312-9258-D2F79B2641E3}" presName="linear" presStyleCnt="0">
        <dgm:presLayoutVars>
          <dgm:animLvl val="lvl"/>
          <dgm:resizeHandles val="exact"/>
        </dgm:presLayoutVars>
      </dgm:prSet>
      <dgm:spPr/>
    </dgm:pt>
    <dgm:pt modelId="{73AAE45E-81CC-E442-A18D-E941CB0FA19C}" type="pres">
      <dgm:prSet presAssocID="{C0754FA1-58D7-491D-8685-3363CE313C8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39C350D-50E1-384A-86CE-CABE77BE7544}" type="pres">
      <dgm:prSet presAssocID="{C4D4BD63-1E42-4C4A-8F13-E163EE8F3865}" presName="spacer" presStyleCnt="0"/>
      <dgm:spPr/>
    </dgm:pt>
    <dgm:pt modelId="{595EF540-8899-404E-A155-3045C725A82E}" type="pres">
      <dgm:prSet presAssocID="{347B1697-AFFD-4B81-99CC-F7525558895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81B094C-1E76-9540-A1B7-E3BE3A3EA426}" type="pres">
      <dgm:prSet presAssocID="{BE5A36A4-3588-4268-9424-411D09102DF3}" presName="spacer" presStyleCnt="0"/>
      <dgm:spPr/>
    </dgm:pt>
    <dgm:pt modelId="{6E504837-94C3-5549-950B-1D37BF7BCCBE}" type="pres">
      <dgm:prSet presAssocID="{7E3804A0-A51A-4A8D-8EA5-61E71D5AA76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926A38C-679C-8945-9223-80FCBFA9458E}" type="pres">
      <dgm:prSet presAssocID="{AF80621B-D7DA-4F02-9425-F6E8386D1411}" presName="spacer" presStyleCnt="0"/>
      <dgm:spPr/>
    </dgm:pt>
    <dgm:pt modelId="{B09D7F66-E714-404B-8532-DEA3AF400E61}" type="pres">
      <dgm:prSet presAssocID="{C51BE3B5-55DF-4258-BAA7-A5357A0B923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FC4C92B-0590-47AD-9426-8332D30831F2}" srcId="{F7B0AEFC-4E1E-4312-9258-D2F79B2641E3}" destId="{C51BE3B5-55DF-4258-BAA7-A5357A0B923E}" srcOrd="3" destOrd="0" parTransId="{B7EA3E32-13D8-4478-9D26-022A655B2E4A}" sibTransId="{DA82140E-94F3-40F2-9D15-DD48792465FD}"/>
    <dgm:cxn modelId="{C528AB3D-F0EB-C542-BD19-1FF011042117}" type="presOf" srcId="{C0754FA1-58D7-491D-8685-3363CE313C82}" destId="{73AAE45E-81CC-E442-A18D-E941CB0FA19C}" srcOrd="0" destOrd="0" presId="urn:microsoft.com/office/officeart/2005/8/layout/vList2"/>
    <dgm:cxn modelId="{CE0E4A57-1E6E-D54D-AD85-8AB8A26817DD}" type="presOf" srcId="{C51BE3B5-55DF-4258-BAA7-A5357A0B923E}" destId="{B09D7F66-E714-404B-8532-DEA3AF400E61}" srcOrd="0" destOrd="0" presId="urn:microsoft.com/office/officeart/2005/8/layout/vList2"/>
    <dgm:cxn modelId="{4BDB965F-1DE9-402C-B8A3-01E9D4B5BB24}" srcId="{F7B0AEFC-4E1E-4312-9258-D2F79B2641E3}" destId="{347B1697-AFFD-4B81-99CC-F7525558895C}" srcOrd="1" destOrd="0" parTransId="{80F9DFD3-303C-4900-9028-43ED9D967F41}" sibTransId="{BE5A36A4-3588-4268-9424-411D09102DF3}"/>
    <dgm:cxn modelId="{5C9E1C74-748B-463B-910A-99706B698410}" srcId="{F7B0AEFC-4E1E-4312-9258-D2F79B2641E3}" destId="{7E3804A0-A51A-4A8D-8EA5-61E71D5AA763}" srcOrd="2" destOrd="0" parTransId="{A7465DF0-55F7-4225-9B2E-1690898DAF48}" sibTransId="{AF80621B-D7DA-4F02-9425-F6E8386D1411}"/>
    <dgm:cxn modelId="{391EAC79-C5CC-DD44-8B16-C6510B4733FD}" type="presOf" srcId="{7E3804A0-A51A-4A8D-8EA5-61E71D5AA763}" destId="{6E504837-94C3-5549-950B-1D37BF7BCCBE}" srcOrd="0" destOrd="0" presId="urn:microsoft.com/office/officeart/2005/8/layout/vList2"/>
    <dgm:cxn modelId="{56DBF280-33CB-384C-AF95-E94DF83CE4A1}" type="presOf" srcId="{347B1697-AFFD-4B81-99CC-F7525558895C}" destId="{595EF540-8899-404E-A155-3045C725A82E}" srcOrd="0" destOrd="0" presId="urn:microsoft.com/office/officeart/2005/8/layout/vList2"/>
    <dgm:cxn modelId="{13F8A985-82D0-8247-ADCF-2A301776FF7F}" type="presOf" srcId="{F7B0AEFC-4E1E-4312-9258-D2F79B2641E3}" destId="{753B1233-CEA6-4F4C-B803-C545870C888F}" srcOrd="0" destOrd="0" presId="urn:microsoft.com/office/officeart/2005/8/layout/vList2"/>
    <dgm:cxn modelId="{486FEABE-EA6C-4816-98A6-3E1CD66FE6C8}" srcId="{F7B0AEFC-4E1E-4312-9258-D2F79B2641E3}" destId="{C0754FA1-58D7-491D-8685-3363CE313C82}" srcOrd="0" destOrd="0" parTransId="{CBC1DD05-1054-4FB9-8622-9D7F1FF54B8C}" sibTransId="{C4D4BD63-1E42-4C4A-8F13-E163EE8F3865}"/>
    <dgm:cxn modelId="{FB76A1C8-3652-EB4B-A03D-F0F310942019}" type="presParOf" srcId="{753B1233-CEA6-4F4C-B803-C545870C888F}" destId="{73AAE45E-81CC-E442-A18D-E941CB0FA19C}" srcOrd="0" destOrd="0" presId="urn:microsoft.com/office/officeart/2005/8/layout/vList2"/>
    <dgm:cxn modelId="{9CC8AF45-DC3F-E44B-B5F5-3135F70FB4BA}" type="presParOf" srcId="{753B1233-CEA6-4F4C-B803-C545870C888F}" destId="{639C350D-50E1-384A-86CE-CABE77BE7544}" srcOrd="1" destOrd="0" presId="urn:microsoft.com/office/officeart/2005/8/layout/vList2"/>
    <dgm:cxn modelId="{9C9FD4B9-BCCA-B048-948A-ED5EF67B5DFF}" type="presParOf" srcId="{753B1233-CEA6-4F4C-B803-C545870C888F}" destId="{595EF540-8899-404E-A155-3045C725A82E}" srcOrd="2" destOrd="0" presId="urn:microsoft.com/office/officeart/2005/8/layout/vList2"/>
    <dgm:cxn modelId="{EF80006B-2AB6-C04A-9B0C-40D05A8B6CF1}" type="presParOf" srcId="{753B1233-CEA6-4F4C-B803-C545870C888F}" destId="{181B094C-1E76-9540-A1B7-E3BE3A3EA426}" srcOrd="3" destOrd="0" presId="urn:microsoft.com/office/officeart/2005/8/layout/vList2"/>
    <dgm:cxn modelId="{B4C264AB-4B13-BE40-BAE4-34B260EA4166}" type="presParOf" srcId="{753B1233-CEA6-4F4C-B803-C545870C888F}" destId="{6E504837-94C3-5549-950B-1D37BF7BCCBE}" srcOrd="4" destOrd="0" presId="urn:microsoft.com/office/officeart/2005/8/layout/vList2"/>
    <dgm:cxn modelId="{A2615FDC-78B8-154B-9BA1-1324DEACCD82}" type="presParOf" srcId="{753B1233-CEA6-4F4C-B803-C545870C888F}" destId="{2926A38C-679C-8945-9223-80FCBFA9458E}" srcOrd="5" destOrd="0" presId="urn:microsoft.com/office/officeart/2005/8/layout/vList2"/>
    <dgm:cxn modelId="{55D18BFF-E008-3348-8C02-593E4748C623}" type="presParOf" srcId="{753B1233-CEA6-4F4C-B803-C545870C888F}" destId="{B09D7F66-E714-404B-8532-DEA3AF400E6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B91294B-702E-49C6-8B17-C0E516AFBA5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BC7DCC6-B5DB-4AD9-8C2B-BAFFA006B01D}">
      <dgm:prSet/>
      <dgm:spPr/>
      <dgm:t>
        <a:bodyPr/>
        <a:lstStyle/>
        <a:p>
          <a:r>
            <a:rPr lang="en-US"/>
            <a:t>FAO &amp; UNDP drought resilience projects</a:t>
          </a:r>
        </a:p>
      </dgm:t>
    </dgm:pt>
    <dgm:pt modelId="{C8BD5D54-FE04-48FD-99C0-4463A1D101A6}" type="parTrans" cxnId="{9F965707-42C9-46EB-AF38-77E14E84DC32}">
      <dgm:prSet/>
      <dgm:spPr/>
      <dgm:t>
        <a:bodyPr/>
        <a:lstStyle/>
        <a:p>
          <a:endParaRPr lang="en-US"/>
        </a:p>
      </dgm:t>
    </dgm:pt>
    <dgm:pt modelId="{5AD0A619-C4B7-4107-AE47-05B410510B04}" type="sibTrans" cxnId="{9F965707-42C9-46EB-AF38-77E14E84DC32}">
      <dgm:prSet/>
      <dgm:spPr/>
      <dgm:t>
        <a:bodyPr/>
        <a:lstStyle/>
        <a:p>
          <a:endParaRPr lang="en-US"/>
        </a:p>
      </dgm:t>
    </dgm:pt>
    <dgm:pt modelId="{831361B6-CEE2-4332-96C7-F61845D074BF}">
      <dgm:prSet/>
      <dgm:spPr/>
      <dgm:t>
        <a:bodyPr/>
        <a:lstStyle/>
        <a:p>
          <a:r>
            <a:rPr lang="en-US"/>
            <a:t>NGO-led water and irrigation programs</a:t>
          </a:r>
        </a:p>
      </dgm:t>
    </dgm:pt>
    <dgm:pt modelId="{BBB522BD-3E09-4B55-B697-B2F22B1A2206}" type="parTrans" cxnId="{964C2E85-AFEF-4252-BADF-A2A1ED2BC146}">
      <dgm:prSet/>
      <dgm:spPr/>
      <dgm:t>
        <a:bodyPr/>
        <a:lstStyle/>
        <a:p>
          <a:endParaRPr lang="en-US"/>
        </a:p>
      </dgm:t>
    </dgm:pt>
    <dgm:pt modelId="{BA302686-57B5-4156-9CAD-7CBA4B732797}" type="sibTrans" cxnId="{964C2E85-AFEF-4252-BADF-A2A1ED2BC146}">
      <dgm:prSet/>
      <dgm:spPr/>
      <dgm:t>
        <a:bodyPr/>
        <a:lstStyle/>
        <a:p>
          <a:endParaRPr lang="en-US"/>
        </a:p>
      </dgm:t>
    </dgm:pt>
    <dgm:pt modelId="{25E84E91-0B50-4286-9B52-F675905AF3C6}">
      <dgm:prSet/>
      <dgm:spPr/>
      <dgm:t>
        <a:bodyPr/>
        <a:lstStyle/>
        <a:p>
          <a:r>
            <a:rPr lang="en-US"/>
            <a:t>Post-2011: humanitarian relief dominates</a:t>
          </a:r>
        </a:p>
      </dgm:t>
    </dgm:pt>
    <dgm:pt modelId="{436E0850-C11D-4CEF-A89E-F27F49919788}" type="parTrans" cxnId="{D00587FE-2558-4EE9-B00F-F9AB18CD997C}">
      <dgm:prSet/>
      <dgm:spPr/>
      <dgm:t>
        <a:bodyPr/>
        <a:lstStyle/>
        <a:p>
          <a:endParaRPr lang="en-US"/>
        </a:p>
      </dgm:t>
    </dgm:pt>
    <dgm:pt modelId="{83565696-2003-4557-9153-57CF036C49C0}" type="sibTrans" cxnId="{D00587FE-2558-4EE9-B00F-F9AB18CD997C}">
      <dgm:prSet/>
      <dgm:spPr/>
      <dgm:t>
        <a:bodyPr/>
        <a:lstStyle/>
        <a:p>
          <a:endParaRPr lang="en-US"/>
        </a:p>
      </dgm:t>
    </dgm:pt>
    <dgm:pt modelId="{3A91E35E-E71D-40D9-91D9-452D2C7C320C}">
      <dgm:prSet/>
      <dgm:spPr/>
      <dgm:t>
        <a:bodyPr/>
        <a:lstStyle/>
        <a:p>
          <a:r>
            <a:rPr lang="en-US"/>
            <a:t>Recent focus: early-warning systems + adaptation</a:t>
          </a:r>
        </a:p>
      </dgm:t>
    </dgm:pt>
    <dgm:pt modelId="{A4C8C032-AA7A-4691-B417-2612182BB9FD}" type="parTrans" cxnId="{D8AA53FB-7A7F-46FD-B2E1-342067BEDE8F}">
      <dgm:prSet/>
      <dgm:spPr/>
      <dgm:t>
        <a:bodyPr/>
        <a:lstStyle/>
        <a:p>
          <a:endParaRPr lang="en-US"/>
        </a:p>
      </dgm:t>
    </dgm:pt>
    <dgm:pt modelId="{4BB20C82-0099-4D64-B8E2-089C7F24BDAD}" type="sibTrans" cxnId="{D8AA53FB-7A7F-46FD-B2E1-342067BEDE8F}">
      <dgm:prSet/>
      <dgm:spPr/>
      <dgm:t>
        <a:bodyPr/>
        <a:lstStyle/>
        <a:p>
          <a:endParaRPr lang="en-US"/>
        </a:p>
      </dgm:t>
    </dgm:pt>
    <dgm:pt modelId="{71B1ECD1-45E4-4A62-B398-18F9BA394CAF}" type="pres">
      <dgm:prSet presAssocID="{BB91294B-702E-49C6-8B17-C0E516AFBA51}" presName="root" presStyleCnt="0">
        <dgm:presLayoutVars>
          <dgm:dir/>
          <dgm:resizeHandles val="exact"/>
        </dgm:presLayoutVars>
      </dgm:prSet>
      <dgm:spPr/>
    </dgm:pt>
    <dgm:pt modelId="{3F3614C2-6C89-4996-AAEF-47BD464EF86B}" type="pres">
      <dgm:prSet presAssocID="{8BC7DCC6-B5DB-4AD9-8C2B-BAFFA006B01D}" presName="compNode" presStyleCnt="0"/>
      <dgm:spPr/>
    </dgm:pt>
    <dgm:pt modelId="{D8ABD23A-640E-4D25-B47D-23DC05A78679}" type="pres">
      <dgm:prSet presAssocID="{8BC7DCC6-B5DB-4AD9-8C2B-BAFFA006B01D}" presName="bgRect" presStyleLbl="bgShp" presStyleIdx="0" presStyleCnt="4"/>
      <dgm:spPr/>
    </dgm:pt>
    <dgm:pt modelId="{5465246C-5E69-41D2-8976-158DD2C43722}" type="pres">
      <dgm:prSet presAssocID="{8BC7DCC6-B5DB-4AD9-8C2B-BAFFA006B01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nt"/>
        </a:ext>
      </dgm:extLst>
    </dgm:pt>
    <dgm:pt modelId="{6E0376E4-CD4E-43C0-8647-A34B125BF386}" type="pres">
      <dgm:prSet presAssocID="{8BC7DCC6-B5DB-4AD9-8C2B-BAFFA006B01D}" presName="spaceRect" presStyleCnt="0"/>
      <dgm:spPr/>
    </dgm:pt>
    <dgm:pt modelId="{2DA34EFB-677F-4FD6-B9E9-B6C38B1FBFB1}" type="pres">
      <dgm:prSet presAssocID="{8BC7DCC6-B5DB-4AD9-8C2B-BAFFA006B01D}" presName="parTx" presStyleLbl="revTx" presStyleIdx="0" presStyleCnt="4">
        <dgm:presLayoutVars>
          <dgm:chMax val="0"/>
          <dgm:chPref val="0"/>
        </dgm:presLayoutVars>
      </dgm:prSet>
      <dgm:spPr/>
    </dgm:pt>
    <dgm:pt modelId="{622BB643-7734-43E5-8FBE-8BCF50EA0A6C}" type="pres">
      <dgm:prSet presAssocID="{5AD0A619-C4B7-4107-AE47-05B410510B04}" presName="sibTrans" presStyleCnt="0"/>
      <dgm:spPr/>
    </dgm:pt>
    <dgm:pt modelId="{60C8C26D-252A-49F5-A847-D7C33A7A2742}" type="pres">
      <dgm:prSet presAssocID="{831361B6-CEE2-4332-96C7-F61845D074BF}" presName="compNode" presStyleCnt="0"/>
      <dgm:spPr/>
    </dgm:pt>
    <dgm:pt modelId="{5B9B6DBE-9F05-4931-B122-3AF68DB2A0A2}" type="pres">
      <dgm:prSet presAssocID="{831361B6-CEE2-4332-96C7-F61845D074BF}" presName="bgRect" presStyleLbl="bgShp" presStyleIdx="1" presStyleCnt="4"/>
      <dgm:spPr/>
    </dgm:pt>
    <dgm:pt modelId="{B4790D78-7C77-4B7D-AACC-FE63122AB079}" type="pres">
      <dgm:prSet presAssocID="{831361B6-CEE2-4332-96C7-F61845D074B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tering pot"/>
        </a:ext>
      </dgm:extLst>
    </dgm:pt>
    <dgm:pt modelId="{E5F8EC2B-FFFF-4088-84C5-0B78F234E7AE}" type="pres">
      <dgm:prSet presAssocID="{831361B6-CEE2-4332-96C7-F61845D074BF}" presName="spaceRect" presStyleCnt="0"/>
      <dgm:spPr/>
    </dgm:pt>
    <dgm:pt modelId="{B103C740-0C18-4E4A-AEFF-529740588329}" type="pres">
      <dgm:prSet presAssocID="{831361B6-CEE2-4332-96C7-F61845D074BF}" presName="parTx" presStyleLbl="revTx" presStyleIdx="1" presStyleCnt="4">
        <dgm:presLayoutVars>
          <dgm:chMax val="0"/>
          <dgm:chPref val="0"/>
        </dgm:presLayoutVars>
      </dgm:prSet>
      <dgm:spPr/>
    </dgm:pt>
    <dgm:pt modelId="{7C9BB04F-ECB0-4D45-8245-248BFBFE8E13}" type="pres">
      <dgm:prSet presAssocID="{BA302686-57B5-4156-9CAD-7CBA4B732797}" presName="sibTrans" presStyleCnt="0"/>
      <dgm:spPr/>
    </dgm:pt>
    <dgm:pt modelId="{230EAED6-A62A-4C1D-8EF2-5BF82FCE1D00}" type="pres">
      <dgm:prSet presAssocID="{25E84E91-0B50-4286-9B52-F675905AF3C6}" presName="compNode" presStyleCnt="0"/>
      <dgm:spPr/>
    </dgm:pt>
    <dgm:pt modelId="{77127452-9227-40E3-90D8-B2E99649AEAF}" type="pres">
      <dgm:prSet presAssocID="{25E84E91-0B50-4286-9B52-F675905AF3C6}" presName="bgRect" presStyleLbl="bgShp" presStyleIdx="2" presStyleCnt="4"/>
      <dgm:spPr/>
    </dgm:pt>
    <dgm:pt modelId="{E70FC0EA-469A-46FD-AA00-F7E432658DDD}" type="pres">
      <dgm:prSet presAssocID="{25E84E91-0B50-4286-9B52-F675905AF3C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6A79EF62-8111-41B9-B0BA-71E79E566AD9}" type="pres">
      <dgm:prSet presAssocID="{25E84E91-0B50-4286-9B52-F675905AF3C6}" presName="spaceRect" presStyleCnt="0"/>
      <dgm:spPr/>
    </dgm:pt>
    <dgm:pt modelId="{78C76CBC-18D7-4E48-BEAA-866A066D4057}" type="pres">
      <dgm:prSet presAssocID="{25E84E91-0B50-4286-9B52-F675905AF3C6}" presName="parTx" presStyleLbl="revTx" presStyleIdx="2" presStyleCnt="4">
        <dgm:presLayoutVars>
          <dgm:chMax val="0"/>
          <dgm:chPref val="0"/>
        </dgm:presLayoutVars>
      </dgm:prSet>
      <dgm:spPr/>
    </dgm:pt>
    <dgm:pt modelId="{55C533EB-158B-456C-9577-63410A23788B}" type="pres">
      <dgm:prSet presAssocID="{83565696-2003-4557-9153-57CF036C49C0}" presName="sibTrans" presStyleCnt="0"/>
      <dgm:spPr/>
    </dgm:pt>
    <dgm:pt modelId="{7C51E2CD-A58E-4E0F-940E-B57D31E8A3BD}" type="pres">
      <dgm:prSet presAssocID="{3A91E35E-E71D-40D9-91D9-452D2C7C320C}" presName="compNode" presStyleCnt="0"/>
      <dgm:spPr/>
    </dgm:pt>
    <dgm:pt modelId="{5C74350D-39A4-4F4C-B242-FF5659F4097A}" type="pres">
      <dgm:prSet presAssocID="{3A91E35E-E71D-40D9-91D9-452D2C7C320C}" presName="bgRect" presStyleLbl="bgShp" presStyleIdx="3" presStyleCnt="4"/>
      <dgm:spPr/>
    </dgm:pt>
    <dgm:pt modelId="{2BFC2DC0-4A08-43A0-B09A-DB50A5090539}" type="pres">
      <dgm:prSet presAssocID="{3A91E35E-E71D-40D9-91D9-452D2C7C320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117ADBD9-FF94-4A57-A378-5B0BBF473CB0}" type="pres">
      <dgm:prSet presAssocID="{3A91E35E-E71D-40D9-91D9-452D2C7C320C}" presName="spaceRect" presStyleCnt="0"/>
      <dgm:spPr/>
    </dgm:pt>
    <dgm:pt modelId="{F197C9F1-0E0D-449A-AE2E-CEFB555F47F5}" type="pres">
      <dgm:prSet presAssocID="{3A91E35E-E71D-40D9-91D9-452D2C7C320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F965707-42C9-46EB-AF38-77E14E84DC32}" srcId="{BB91294B-702E-49C6-8B17-C0E516AFBA51}" destId="{8BC7DCC6-B5DB-4AD9-8C2B-BAFFA006B01D}" srcOrd="0" destOrd="0" parTransId="{C8BD5D54-FE04-48FD-99C0-4463A1D101A6}" sibTransId="{5AD0A619-C4B7-4107-AE47-05B410510B04}"/>
    <dgm:cxn modelId="{6B5C873C-DD6F-4A31-AFB2-97720602518E}" type="presOf" srcId="{3A91E35E-E71D-40D9-91D9-452D2C7C320C}" destId="{F197C9F1-0E0D-449A-AE2E-CEFB555F47F5}" srcOrd="0" destOrd="0" presId="urn:microsoft.com/office/officeart/2018/2/layout/IconVerticalSolidList"/>
    <dgm:cxn modelId="{C97BA143-CB93-4CEC-B1CF-1EEC1486CF64}" type="presOf" srcId="{25E84E91-0B50-4286-9B52-F675905AF3C6}" destId="{78C76CBC-18D7-4E48-BEAA-866A066D4057}" srcOrd="0" destOrd="0" presId="urn:microsoft.com/office/officeart/2018/2/layout/IconVerticalSolidList"/>
    <dgm:cxn modelId="{09DC9B65-6AB8-49DE-9761-4FD17D8618BA}" type="presOf" srcId="{BB91294B-702E-49C6-8B17-C0E516AFBA51}" destId="{71B1ECD1-45E4-4A62-B398-18F9BA394CAF}" srcOrd="0" destOrd="0" presId="urn:microsoft.com/office/officeart/2018/2/layout/IconVerticalSolidList"/>
    <dgm:cxn modelId="{964C2E85-AFEF-4252-BADF-A2A1ED2BC146}" srcId="{BB91294B-702E-49C6-8B17-C0E516AFBA51}" destId="{831361B6-CEE2-4332-96C7-F61845D074BF}" srcOrd="1" destOrd="0" parTransId="{BBB522BD-3E09-4B55-B697-B2F22B1A2206}" sibTransId="{BA302686-57B5-4156-9CAD-7CBA4B732797}"/>
    <dgm:cxn modelId="{79B37C9B-657C-40CC-A718-828205D14045}" type="presOf" srcId="{831361B6-CEE2-4332-96C7-F61845D074BF}" destId="{B103C740-0C18-4E4A-AEFF-529740588329}" srcOrd="0" destOrd="0" presId="urn:microsoft.com/office/officeart/2018/2/layout/IconVerticalSolidList"/>
    <dgm:cxn modelId="{EEB71CAF-DA93-494B-93E7-969BB07903A1}" type="presOf" srcId="{8BC7DCC6-B5DB-4AD9-8C2B-BAFFA006B01D}" destId="{2DA34EFB-677F-4FD6-B9E9-B6C38B1FBFB1}" srcOrd="0" destOrd="0" presId="urn:microsoft.com/office/officeart/2018/2/layout/IconVerticalSolidList"/>
    <dgm:cxn modelId="{D8AA53FB-7A7F-46FD-B2E1-342067BEDE8F}" srcId="{BB91294B-702E-49C6-8B17-C0E516AFBA51}" destId="{3A91E35E-E71D-40D9-91D9-452D2C7C320C}" srcOrd="3" destOrd="0" parTransId="{A4C8C032-AA7A-4691-B417-2612182BB9FD}" sibTransId="{4BB20C82-0099-4D64-B8E2-089C7F24BDAD}"/>
    <dgm:cxn modelId="{D00587FE-2558-4EE9-B00F-F9AB18CD997C}" srcId="{BB91294B-702E-49C6-8B17-C0E516AFBA51}" destId="{25E84E91-0B50-4286-9B52-F675905AF3C6}" srcOrd="2" destOrd="0" parTransId="{436E0850-C11D-4CEF-A89E-F27F49919788}" sibTransId="{83565696-2003-4557-9153-57CF036C49C0}"/>
    <dgm:cxn modelId="{3DE8577C-00A7-425E-A61E-FF7F635A8453}" type="presParOf" srcId="{71B1ECD1-45E4-4A62-B398-18F9BA394CAF}" destId="{3F3614C2-6C89-4996-AAEF-47BD464EF86B}" srcOrd="0" destOrd="0" presId="urn:microsoft.com/office/officeart/2018/2/layout/IconVerticalSolidList"/>
    <dgm:cxn modelId="{29F600F8-F423-4309-A01C-7FD753B5A23C}" type="presParOf" srcId="{3F3614C2-6C89-4996-AAEF-47BD464EF86B}" destId="{D8ABD23A-640E-4D25-B47D-23DC05A78679}" srcOrd="0" destOrd="0" presId="urn:microsoft.com/office/officeart/2018/2/layout/IconVerticalSolidList"/>
    <dgm:cxn modelId="{9E269329-21AD-46BC-8EEA-855B1C4ED79C}" type="presParOf" srcId="{3F3614C2-6C89-4996-AAEF-47BD464EF86B}" destId="{5465246C-5E69-41D2-8976-158DD2C43722}" srcOrd="1" destOrd="0" presId="urn:microsoft.com/office/officeart/2018/2/layout/IconVerticalSolidList"/>
    <dgm:cxn modelId="{49EF060A-7B01-4181-965D-1358CE82C57D}" type="presParOf" srcId="{3F3614C2-6C89-4996-AAEF-47BD464EF86B}" destId="{6E0376E4-CD4E-43C0-8647-A34B125BF386}" srcOrd="2" destOrd="0" presId="urn:microsoft.com/office/officeart/2018/2/layout/IconVerticalSolidList"/>
    <dgm:cxn modelId="{977B6C7B-96A6-4883-8DAF-4B93F086775F}" type="presParOf" srcId="{3F3614C2-6C89-4996-AAEF-47BD464EF86B}" destId="{2DA34EFB-677F-4FD6-B9E9-B6C38B1FBFB1}" srcOrd="3" destOrd="0" presId="urn:microsoft.com/office/officeart/2018/2/layout/IconVerticalSolidList"/>
    <dgm:cxn modelId="{E306BB20-758C-4A1E-9078-914961C401A7}" type="presParOf" srcId="{71B1ECD1-45E4-4A62-B398-18F9BA394CAF}" destId="{622BB643-7734-43E5-8FBE-8BCF50EA0A6C}" srcOrd="1" destOrd="0" presId="urn:microsoft.com/office/officeart/2018/2/layout/IconVerticalSolidList"/>
    <dgm:cxn modelId="{51077E16-A591-4180-BEB8-A1221BAAE4F1}" type="presParOf" srcId="{71B1ECD1-45E4-4A62-B398-18F9BA394CAF}" destId="{60C8C26D-252A-49F5-A847-D7C33A7A2742}" srcOrd="2" destOrd="0" presId="urn:microsoft.com/office/officeart/2018/2/layout/IconVerticalSolidList"/>
    <dgm:cxn modelId="{E863324D-5F3B-4210-8996-067FC345C8F5}" type="presParOf" srcId="{60C8C26D-252A-49F5-A847-D7C33A7A2742}" destId="{5B9B6DBE-9F05-4931-B122-3AF68DB2A0A2}" srcOrd="0" destOrd="0" presId="urn:microsoft.com/office/officeart/2018/2/layout/IconVerticalSolidList"/>
    <dgm:cxn modelId="{2F8B1348-81CF-4C61-B23D-DB4559E88C4D}" type="presParOf" srcId="{60C8C26D-252A-49F5-A847-D7C33A7A2742}" destId="{B4790D78-7C77-4B7D-AACC-FE63122AB079}" srcOrd="1" destOrd="0" presId="urn:microsoft.com/office/officeart/2018/2/layout/IconVerticalSolidList"/>
    <dgm:cxn modelId="{8C79004C-49C9-4C11-9A37-F0743AE07532}" type="presParOf" srcId="{60C8C26D-252A-49F5-A847-D7C33A7A2742}" destId="{E5F8EC2B-FFFF-4088-84C5-0B78F234E7AE}" srcOrd="2" destOrd="0" presId="urn:microsoft.com/office/officeart/2018/2/layout/IconVerticalSolidList"/>
    <dgm:cxn modelId="{B5071ECF-21CE-42BD-8EFD-F24D8E896251}" type="presParOf" srcId="{60C8C26D-252A-49F5-A847-D7C33A7A2742}" destId="{B103C740-0C18-4E4A-AEFF-529740588329}" srcOrd="3" destOrd="0" presId="urn:microsoft.com/office/officeart/2018/2/layout/IconVerticalSolidList"/>
    <dgm:cxn modelId="{86A04F55-0B97-4ECE-8DE7-E727E03EE243}" type="presParOf" srcId="{71B1ECD1-45E4-4A62-B398-18F9BA394CAF}" destId="{7C9BB04F-ECB0-4D45-8245-248BFBFE8E13}" srcOrd="3" destOrd="0" presId="urn:microsoft.com/office/officeart/2018/2/layout/IconVerticalSolidList"/>
    <dgm:cxn modelId="{651480CB-6FE0-4787-9293-AF6D5261D81A}" type="presParOf" srcId="{71B1ECD1-45E4-4A62-B398-18F9BA394CAF}" destId="{230EAED6-A62A-4C1D-8EF2-5BF82FCE1D00}" srcOrd="4" destOrd="0" presId="urn:microsoft.com/office/officeart/2018/2/layout/IconVerticalSolidList"/>
    <dgm:cxn modelId="{70E70CF6-DFE7-4C9A-8651-C86FE1259338}" type="presParOf" srcId="{230EAED6-A62A-4C1D-8EF2-5BF82FCE1D00}" destId="{77127452-9227-40E3-90D8-B2E99649AEAF}" srcOrd="0" destOrd="0" presId="urn:microsoft.com/office/officeart/2018/2/layout/IconVerticalSolidList"/>
    <dgm:cxn modelId="{350FC946-15D5-47B3-9293-30566FEFD986}" type="presParOf" srcId="{230EAED6-A62A-4C1D-8EF2-5BF82FCE1D00}" destId="{E70FC0EA-469A-46FD-AA00-F7E432658DDD}" srcOrd="1" destOrd="0" presId="urn:microsoft.com/office/officeart/2018/2/layout/IconVerticalSolidList"/>
    <dgm:cxn modelId="{B4F423D6-18B6-4254-BE58-98F4B910AAAC}" type="presParOf" srcId="{230EAED6-A62A-4C1D-8EF2-5BF82FCE1D00}" destId="{6A79EF62-8111-41B9-B0BA-71E79E566AD9}" srcOrd="2" destOrd="0" presId="urn:microsoft.com/office/officeart/2018/2/layout/IconVerticalSolidList"/>
    <dgm:cxn modelId="{D86C0459-B0AD-4BDC-AA10-C6DBBFAA4A86}" type="presParOf" srcId="{230EAED6-A62A-4C1D-8EF2-5BF82FCE1D00}" destId="{78C76CBC-18D7-4E48-BEAA-866A066D4057}" srcOrd="3" destOrd="0" presId="urn:microsoft.com/office/officeart/2018/2/layout/IconVerticalSolidList"/>
    <dgm:cxn modelId="{924DE747-9542-40FD-9D1D-87C51EEAD0EC}" type="presParOf" srcId="{71B1ECD1-45E4-4A62-B398-18F9BA394CAF}" destId="{55C533EB-158B-456C-9577-63410A23788B}" srcOrd="5" destOrd="0" presId="urn:microsoft.com/office/officeart/2018/2/layout/IconVerticalSolidList"/>
    <dgm:cxn modelId="{B2AB41EA-47AB-4930-ADDA-57E0314D4A49}" type="presParOf" srcId="{71B1ECD1-45E4-4A62-B398-18F9BA394CAF}" destId="{7C51E2CD-A58E-4E0F-940E-B57D31E8A3BD}" srcOrd="6" destOrd="0" presId="urn:microsoft.com/office/officeart/2018/2/layout/IconVerticalSolidList"/>
    <dgm:cxn modelId="{6C2AEC1A-F318-4E4E-960F-8C49B9613C3E}" type="presParOf" srcId="{7C51E2CD-A58E-4E0F-940E-B57D31E8A3BD}" destId="{5C74350D-39A4-4F4C-B242-FF5659F4097A}" srcOrd="0" destOrd="0" presId="urn:microsoft.com/office/officeart/2018/2/layout/IconVerticalSolidList"/>
    <dgm:cxn modelId="{77AED1C2-F17D-4D08-A7D0-2A9FBA3B5DCB}" type="presParOf" srcId="{7C51E2CD-A58E-4E0F-940E-B57D31E8A3BD}" destId="{2BFC2DC0-4A08-43A0-B09A-DB50A5090539}" srcOrd="1" destOrd="0" presId="urn:microsoft.com/office/officeart/2018/2/layout/IconVerticalSolidList"/>
    <dgm:cxn modelId="{202A3423-1B34-4BBB-80FB-6EC6BCD121EB}" type="presParOf" srcId="{7C51E2CD-A58E-4E0F-940E-B57D31E8A3BD}" destId="{117ADBD9-FF94-4A57-A378-5B0BBF473CB0}" srcOrd="2" destOrd="0" presId="urn:microsoft.com/office/officeart/2018/2/layout/IconVerticalSolidList"/>
    <dgm:cxn modelId="{E2A02DE4-D478-4C71-87DA-3A92C7D8E888}" type="presParOf" srcId="{7C51E2CD-A58E-4E0F-940E-B57D31E8A3BD}" destId="{F197C9F1-0E0D-449A-AE2E-CEFB555F47F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D1BB457-F9F1-4D21-8D71-FEACB43DBC6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045303C-1150-4813-A438-5357177C27D5}">
      <dgm:prSet/>
      <dgm:spPr/>
      <dgm:t>
        <a:bodyPr/>
        <a:lstStyle/>
        <a:p>
          <a:r>
            <a:rPr lang="en-US"/>
            <a:t>Conflict and political instability</a:t>
          </a:r>
        </a:p>
      </dgm:t>
    </dgm:pt>
    <dgm:pt modelId="{A9225977-0029-45F2-817E-ECD6CF250597}" type="parTrans" cxnId="{0A133678-9D41-4E07-9EEC-2FB9CB6EC7B3}">
      <dgm:prSet/>
      <dgm:spPr/>
      <dgm:t>
        <a:bodyPr/>
        <a:lstStyle/>
        <a:p>
          <a:endParaRPr lang="en-US"/>
        </a:p>
      </dgm:t>
    </dgm:pt>
    <dgm:pt modelId="{5B493ECF-6D40-496C-A7DB-813A55B82C8C}" type="sibTrans" cxnId="{0A133678-9D41-4E07-9EEC-2FB9CB6EC7B3}">
      <dgm:prSet/>
      <dgm:spPr/>
      <dgm:t>
        <a:bodyPr/>
        <a:lstStyle/>
        <a:p>
          <a:endParaRPr lang="en-US"/>
        </a:p>
      </dgm:t>
    </dgm:pt>
    <dgm:pt modelId="{0E1FAE52-0012-4A95-8ECA-EC9ED227757D}">
      <dgm:prSet/>
      <dgm:spPr/>
      <dgm:t>
        <a:bodyPr/>
        <a:lstStyle/>
        <a:p>
          <a:r>
            <a:rPr lang="en-US" dirty="0"/>
            <a:t>Infrastructure destruction</a:t>
          </a:r>
        </a:p>
      </dgm:t>
    </dgm:pt>
    <dgm:pt modelId="{85C41183-7FAD-4C4E-9276-C7DA2A594295}" type="parTrans" cxnId="{E78A2666-4331-4198-B72C-E33E2C3C9FC0}">
      <dgm:prSet/>
      <dgm:spPr/>
      <dgm:t>
        <a:bodyPr/>
        <a:lstStyle/>
        <a:p>
          <a:endParaRPr lang="en-US"/>
        </a:p>
      </dgm:t>
    </dgm:pt>
    <dgm:pt modelId="{0B308C10-1505-475F-BB90-8787CEE22F24}" type="sibTrans" cxnId="{E78A2666-4331-4198-B72C-E33E2C3C9FC0}">
      <dgm:prSet/>
      <dgm:spPr/>
      <dgm:t>
        <a:bodyPr/>
        <a:lstStyle/>
        <a:p>
          <a:endParaRPr lang="en-US"/>
        </a:p>
      </dgm:t>
    </dgm:pt>
    <dgm:pt modelId="{25B20E91-9897-4A5C-9E88-1AF7527B197F}">
      <dgm:prSet/>
      <dgm:spPr/>
      <dgm:t>
        <a:bodyPr/>
        <a:lstStyle/>
        <a:p>
          <a:r>
            <a:rPr lang="en-US"/>
            <a:t>Lack of institutional capacity</a:t>
          </a:r>
        </a:p>
      </dgm:t>
    </dgm:pt>
    <dgm:pt modelId="{A6DD2ED8-BE5C-4010-AA79-7DECB60D9B13}" type="parTrans" cxnId="{7E250D50-652E-4702-A665-FD02E2821B83}">
      <dgm:prSet/>
      <dgm:spPr/>
      <dgm:t>
        <a:bodyPr/>
        <a:lstStyle/>
        <a:p>
          <a:endParaRPr lang="en-US"/>
        </a:p>
      </dgm:t>
    </dgm:pt>
    <dgm:pt modelId="{B66C17AE-6AD7-45E7-9486-5E0F1D7D5D7C}" type="sibTrans" cxnId="{7E250D50-652E-4702-A665-FD02E2821B83}">
      <dgm:prSet/>
      <dgm:spPr/>
      <dgm:t>
        <a:bodyPr/>
        <a:lstStyle/>
        <a:p>
          <a:endParaRPr lang="en-US"/>
        </a:p>
      </dgm:t>
    </dgm:pt>
    <dgm:pt modelId="{10B2D790-C0EC-48A0-88E3-E047FA021316}">
      <dgm:prSet/>
      <dgm:spPr/>
      <dgm:t>
        <a:bodyPr/>
        <a:lstStyle/>
        <a:p>
          <a:r>
            <a:rPr lang="en-US"/>
            <a:t>Regional water-sharing disputes (Euphrates, Tigris)</a:t>
          </a:r>
        </a:p>
      </dgm:t>
    </dgm:pt>
    <dgm:pt modelId="{D58D9209-57BD-425C-BBAE-84342DDD9A38}" type="parTrans" cxnId="{28ADDF6E-A249-47E8-BA45-EABEBC997F64}">
      <dgm:prSet/>
      <dgm:spPr/>
      <dgm:t>
        <a:bodyPr/>
        <a:lstStyle/>
        <a:p>
          <a:endParaRPr lang="en-US"/>
        </a:p>
      </dgm:t>
    </dgm:pt>
    <dgm:pt modelId="{D1A98266-287E-48EB-B179-4D020C8996BB}" type="sibTrans" cxnId="{28ADDF6E-A249-47E8-BA45-EABEBC997F64}">
      <dgm:prSet/>
      <dgm:spPr/>
      <dgm:t>
        <a:bodyPr/>
        <a:lstStyle/>
        <a:p>
          <a:endParaRPr lang="en-US"/>
        </a:p>
      </dgm:t>
    </dgm:pt>
    <dgm:pt modelId="{D5F4BE32-66AA-AA4D-BAFC-5F16BF220992}" type="pres">
      <dgm:prSet presAssocID="{CD1BB457-F9F1-4D21-8D71-FEACB43DBC61}" presName="vert0" presStyleCnt="0">
        <dgm:presLayoutVars>
          <dgm:dir/>
          <dgm:animOne val="branch"/>
          <dgm:animLvl val="lvl"/>
        </dgm:presLayoutVars>
      </dgm:prSet>
      <dgm:spPr/>
    </dgm:pt>
    <dgm:pt modelId="{1F126BD8-44DE-0F49-B1BC-767DD8043DDF}" type="pres">
      <dgm:prSet presAssocID="{0045303C-1150-4813-A438-5357177C27D5}" presName="thickLine" presStyleLbl="alignNode1" presStyleIdx="0" presStyleCnt="4"/>
      <dgm:spPr/>
    </dgm:pt>
    <dgm:pt modelId="{E96E5ABB-B097-8A4E-9EE5-C4E969472ADD}" type="pres">
      <dgm:prSet presAssocID="{0045303C-1150-4813-A438-5357177C27D5}" presName="horz1" presStyleCnt="0"/>
      <dgm:spPr/>
    </dgm:pt>
    <dgm:pt modelId="{307722B3-769B-D441-A64A-FADAEDFDBCFB}" type="pres">
      <dgm:prSet presAssocID="{0045303C-1150-4813-A438-5357177C27D5}" presName="tx1" presStyleLbl="revTx" presStyleIdx="0" presStyleCnt="4"/>
      <dgm:spPr/>
    </dgm:pt>
    <dgm:pt modelId="{DA7FAD8A-304E-B543-B7B1-7459856CCA7E}" type="pres">
      <dgm:prSet presAssocID="{0045303C-1150-4813-A438-5357177C27D5}" presName="vert1" presStyleCnt="0"/>
      <dgm:spPr/>
    </dgm:pt>
    <dgm:pt modelId="{ED73ADCB-BC2F-CA4C-AB58-DC4F7F3C6A4E}" type="pres">
      <dgm:prSet presAssocID="{0E1FAE52-0012-4A95-8ECA-EC9ED227757D}" presName="thickLine" presStyleLbl="alignNode1" presStyleIdx="1" presStyleCnt="4"/>
      <dgm:spPr/>
    </dgm:pt>
    <dgm:pt modelId="{377BB0B7-3DF9-7840-8A79-DF207648FF92}" type="pres">
      <dgm:prSet presAssocID="{0E1FAE52-0012-4A95-8ECA-EC9ED227757D}" presName="horz1" presStyleCnt="0"/>
      <dgm:spPr/>
    </dgm:pt>
    <dgm:pt modelId="{9D9E84FA-AD8D-1049-82F2-32BEAFDC854F}" type="pres">
      <dgm:prSet presAssocID="{0E1FAE52-0012-4A95-8ECA-EC9ED227757D}" presName="tx1" presStyleLbl="revTx" presStyleIdx="1" presStyleCnt="4"/>
      <dgm:spPr/>
    </dgm:pt>
    <dgm:pt modelId="{2CDEA0EA-82BA-204B-A40F-7D3AFDCFF38C}" type="pres">
      <dgm:prSet presAssocID="{0E1FAE52-0012-4A95-8ECA-EC9ED227757D}" presName="vert1" presStyleCnt="0"/>
      <dgm:spPr/>
    </dgm:pt>
    <dgm:pt modelId="{81A46E4C-0CB3-1A4D-9B0F-4267410DF354}" type="pres">
      <dgm:prSet presAssocID="{25B20E91-9897-4A5C-9E88-1AF7527B197F}" presName="thickLine" presStyleLbl="alignNode1" presStyleIdx="2" presStyleCnt="4"/>
      <dgm:spPr/>
    </dgm:pt>
    <dgm:pt modelId="{DA0CD382-EE97-8E4F-8B34-0CE06707ADFE}" type="pres">
      <dgm:prSet presAssocID="{25B20E91-9897-4A5C-9E88-1AF7527B197F}" presName="horz1" presStyleCnt="0"/>
      <dgm:spPr/>
    </dgm:pt>
    <dgm:pt modelId="{1DE93F28-311C-B342-B18C-B58EFA91C758}" type="pres">
      <dgm:prSet presAssocID="{25B20E91-9897-4A5C-9E88-1AF7527B197F}" presName="tx1" presStyleLbl="revTx" presStyleIdx="2" presStyleCnt="4"/>
      <dgm:spPr/>
    </dgm:pt>
    <dgm:pt modelId="{BEA04E4D-596D-A24E-9E65-C9BBFE2B0492}" type="pres">
      <dgm:prSet presAssocID="{25B20E91-9897-4A5C-9E88-1AF7527B197F}" presName="vert1" presStyleCnt="0"/>
      <dgm:spPr/>
    </dgm:pt>
    <dgm:pt modelId="{FA005BD6-2EA0-434E-B9AC-67086AEBD655}" type="pres">
      <dgm:prSet presAssocID="{10B2D790-C0EC-48A0-88E3-E047FA021316}" presName="thickLine" presStyleLbl="alignNode1" presStyleIdx="3" presStyleCnt="4"/>
      <dgm:spPr/>
    </dgm:pt>
    <dgm:pt modelId="{D829478B-34DF-7E4F-B97E-DE6F1196705E}" type="pres">
      <dgm:prSet presAssocID="{10B2D790-C0EC-48A0-88E3-E047FA021316}" presName="horz1" presStyleCnt="0"/>
      <dgm:spPr/>
    </dgm:pt>
    <dgm:pt modelId="{D132EB38-6CF9-DF4F-A609-FA6690E72025}" type="pres">
      <dgm:prSet presAssocID="{10B2D790-C0EC-48A0-88E3-E047FA021316}" presName="tx1" presStyleLbl="revTx" presStyleIdx="3" presStyleCnt="4"/>
      <dgm:spPr/>
    </dgm:pt>
    <dgm:pt modelId="{D091CA61-D1F9-A34B-8D82-C6C0EE2CA074}" type="pres">
      <dgm:prSet presAssocID="{10B2D790-C0EC-48A0-88E3-E047FA021316}" presName="vert1" presStyleCnt="0"/>
      <dgm:spPr/>
    </dgm:pt>
  </dgm:ptLst>
  <dgm:cxnLst>
    <dgm:cxn modelId="{1CDB3F25-0B97-2145-A182-B12613C60109}" type="presOf" srcId="{0E1FAE52-0012-4A95-8ECA-EC9ED227757D}" destId="{9D9E84FA-AD8D-1049-82F2-32BEAFDC854F}" srcOrd="0" destOrd="0" presId="urn:microsoft.com/office/officeart/2008/layout/LinedList"/>
    <dgm:cxn modelId="{9491FA47-99CB-2940-B65A-CE2B696245AE}" type="presOf" srcId="{10B2D790-C0EC-48A0-88E3-E047FA021316}" destId="{D132EB38-6CF9-DF4F-A609-FA6690E72025}" srcOrd="0" destOrd="0" presId="urn:microsoft.com/office/officeart/2008/layout/LinedList"/>
    <dgm:cxn modelId="{7E250D50-652E-4702-A665-FD02E2821B83}" srcId="{CD1BB457-F9F1-4D21-8D71-FEACB43DBC61}" destId="{25B20E91-9897-4A5C-9E88-1AF7527B197F}" srcOrd="2" destOrd="0" parTransId="{A6DD2ED8-BE5C-4010-AA79-7DECB60D9B13}" sibTransId="{B66C17AE-6AD7-45E7-9486-5E0F1D7D5D7C}"/>
    <dgm:cxn modelId="{554AA05E-87FB-7140-B188-41154D262BD9}" type="presOf" srcId="{CD1BB457-F9F1-4D21-8D71-FEACB43DBC61}" destId="{D5F4BE32-66AA-AA4D-BAFC-5F16BF220992}" srcOrd="0" destOrd="0" presId="urn:microsoft.com/office/officeart/2008/layout/LinedList"/>
    <dgm:cxn modelId="{E78A2666-4331-4198-B72C-E33E2C3C9FC0}" srcId="{CD1BB457-F9F1-4D21-8D71-FEACB43DBC61}" destId="{0E1FAE52-0012-4A95-8ECA-EC9ED227757D}" srcOrd="1" destOrd="0" parTransId="{85C41183-7FAD-4C4E-9276-C7DA2A594295}" sibTransId="{0B308C10-1505-475F-BB90-8787CEE22F24}"/>
    <dgm:cxn modelId="{28ADDF6E-A249-47E8-BA45-EABEBC997F64}" srcId="{CD1BB457-F9F1-4D21-8D71-FEACB43DBC61}" destId="{10B2D790-C0EC-48A0-88E3-E047FA021316}" srcOrd="3" destOrd="0" parTransId="{D58D9209-57BD-425C-BBAE-84342DDD9A38}" sibTransId="{D1A98266-287E-48EB-B179-4D020C8996BB}"/>
    <dgm:cxn modelId="{0A133678-9D41-4E07-9EEC-2FB9CB6EC7B3}" srcId="{CD1BB457-F9F1-4D21-8D71-FEACB43DBC61}" destId="{0045303C-1150-4813-A438-5357177C27D5}" srcOrd="0" destOrd="0" parTransId="{A9225977-0029-45F2-817E-ECD6CF250597}" sibTransId="{5B493ECF-6D40-496C-A7DB-813A55B82C8C}"/>
    <dgm:cxn modelId="{75BDCACE-4849-C34B-B54D-9EC7AEDE3591}" type="presOf" srcId="{25B20E91-9897-4A5C-9E88-1AF7527B197F}" destId="{1DE93F28-311C-B342-B18C-B58EFA91C758}" srcOrd="0" destOrd="0" presId="urn:microsoft.com/office/officeart/2008/layout/LinedList"/>
    <dgm:cxn modelId="{8F49C9EE-FC9A-0E49-BB66-48F0FA2D146F}" type="presOf" srcId="{0045303C-1150-4813-A438-5357177C27D5}" destId="{307722B3-769B-D441-A64A-FADAEDFDBCFB}" srcOrd="0" destOrd="0" presId="urn:microsoft.com/office/officeart/2008/layout/LinedList"/>
    <dgm:cxn modelId="{0250477C-2ABD-DC4A-89D0-A255F24D47DF}" type="presParOf" srcId="{D5F4BE32-66AA-AA4D-BAFC-5F16BF220992}" destId="{1F126BD8-44DE-0F49-B1BC-767DD8043DDF}" srcOrd="0" destOrd="0" presId="urn:microsoft.com/office/officeart/2008/layout/LinedList"/>
    <dgm:cxn modelId="{DF491ACD-154F-C54B-A54A-8ED2CF1D65B6}" type="presParOf" srcId="{D5F4BE32-66AA-AA4D-BAFC-5F16BF220992}" destId="{E96E5ABB-B097-8A4E-9EE5-C4E969472ADD}" srcOrd="1" destOrd="0" presId="urn:microsoft.com/office/officeart/2008/layout/LinedList"/>
    <dgm:cxn modelId="{05F0B937-FEF4-F04D-85CC-C565E2C84F77}" type="presParOf" srcId="{E96E5ABB-B097-8A4E-9EE5-C4E969472ADD}" destId="{307722B3-769B-D441-A64A-FADAEDFDBCFB}" srcOrd="0" destOrd="0" presId="urn:microsoft.com/office/officeart/2008/layout/LinedList"/>
    <dgm:cxn modelId="{0B4623C0-BB4F-064B-A8BF-003538ED8D72}" type="presParOf" srcId="{E96E5ABB-B097-8A4E-9EE5-C4E969472ADD}" destId="{DA7FAD8A-304E-B543-B7B1-7459856CCA7E}" srcOrd="1" destOrd="0" presId="urn:microsoft.com/office/officeart/2008/layout/LinedList"/>
    <dgm:cxn modelId="{626A7E9D-2DCC-F546-A6CE-681E3EDA2E77}" type="presParOf" srcId="{D5F4BE32-66AA-AA4D-BAFC-5F16BF220992}" destId="{ED73ADCB-BC2F-CA4C-AB58-DC4F7F3C6A4E}" srcOrd="2" destOrd="0" presId="urn:microsoft.com/office/officeart/2008/layout/LinedList"/>
    <dgm:cxn modelId="{84AA8160-3A94-5F49-A929-A3C6A658D659}" type="presParOf" srcId="{D5F4BE32-66AA-AA4D-BAFC-5F16BF220992}" destId="{377BB0B7-3DF9-7840-8A79-DF207648FF92}" srcOrd="3" destOrd="0" presId="urn:microsoft.com/office/officeart/2008/layout/LinedList"/>
    <dgm:cxn modelId="{462890A5-2903-E54B-9BF3-1F71373F5D07}" type="presParOf" srcId="{377BB0B7-3DF9-7840-8A79-DF207648FF92}" destId="{9D9E84FA-AD8D-1049-82F2-32BEAFDC854F}" srcOrd="0" destOrd="0" presId="urn:microsoft.com/office/officeart/2008/layout/LinedList"/>
    <dgm:cxn modelId="{0EF8C54D-8370-5841-8825-169501B6BF45}" type="presParOf" srcId="{377BB0B7-3DF9-7840-8A79-DF207648FF92}" destId="{2CDEA0EA-82BA-204B-A40F-7D3AFDCFF38C}" srcOrd="1" destOrd="0" presId="urn:microsoft.com/office/officeart/2008/layout/LinedList"/>
    <dgm:cxn modelId="{3F0834FB-6694-2049-9BA4-382E493BFBFD}" type="presParOf" srcId="{D5F4BE32-66AA-AA4D-BAFC-5F16BF220992}" destId="{81A46E4C-0CB3-1A4D-9B0F-4267410DF354}" srcOrd="4" destOrd="0" presId="urn:microsoft.com/office/officeart/2008/layout/LinedList"/>
    <dgm:cxn modelId="{445B54D1-C4EC-404F-A1F3-CA943520F1D8}" type="presParOf" srcId="{D5F4BE32-66AA-AA4D-BAFC-5F16BF220992}" destId="{DA0CD382-EE97-8E4F-8B34-0CE06707ADFE}" srcOrd="5" destOrd="0" presId="urn:microsoft.com/office/officeart/2008/layout/LinedList"/>
    <dgm:cxn modelId="{50554928-53EF-364E-893C-24ADAA44356E}" type="presParOf" srcId="{DA0CD382-EE97-8E4F-8B34-0CE06707ADFE}" destId="{1DE93F28-311C-B342-B18C-B58EFA91C758}" srcOrd="0" destOrd="0" presId="urn:microsoft.com/office/officeart/2008/layout/LinedList"/>
    <dgm:cxn modelId="{507617A8-604D-3343-B310-C3843784DD11}" type="presParOf" srcId="{DA0CD382-EE97-8E4F-8B34-0CE06707ADFE}" destId="{BEA04E4D-596D-A24E-9E65-C9BBFE2B0492}" srcOrd="1" destOrd="0" presId="urn:microsoft.com/office/officeart/2008/layout/LinedList"/>
    <dgm:cxn modelId="{1C72D044-CD1C-4B4F-9241-49C6DEDBEBAE}" type="presParOf" srcId="{D5F4BE32-66AA-AA4D-BAFC-5F16BF220992}" destId="{FA005BD6-2EA0-434E-B9AC-67086AEBD655}" srcOrd="6" destOrd="0" presId="urn:microsoft.com/office/officeart/2008/layout/LinedList"/>
    <dgm:cxn modelId="{42FC8A22-CE43-974D-984C-0793B0BDDB47}" type="presParOf" srcId="{D5F4BE32-66AA-AA4D-BAFC-5F16BF220992}" destId="{D829478B-34DF-7E4F-B97E-DE6F1196705E}" srcOrd="7" destOrd="0" presId="urn:microsoft.com/office/officeart/2008/layout/LinedList"/>
    <dgm:cxn modelId="{6F954B10-DEA6-3848-96E9-305249E0E29D}" type="presParOf" srcId="{D829478B-34DF-7E4F-B97E-DE6F1196705E}" destId="{D132EB38-6CF9-DF4F-A609-FA6690E72025}" srcOrd="0" destOrd="0" presId="urn:microsoft.com/office/officeart/2008/layout/LinedList"/>
    <dgm:cxn modelId="{B5843450-E905-3C44-BE5A-5B4C70414251}" type="presParOf" srcId="{D829478B-34DF-7E4F-B97E-DE6F1196705E}" destId="{D091CA61-D1F9-A34B-8D82-C6C0EE2CA07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0CF9AF-A838-4AC6-ADE4-887379C3B7E2}">
      <dsp:nvSpPr>
        <dsp:cNvPr id="0" name=""/>
        <dsp:cNvSpPr/>
      </dsp:nvSpPr>
      <dsp:spPr>
        <a:xfrm>
          <a:off x="1028197" y="31851"/>
          <a:ext cx="1166625" cy="11666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7B4C8-92DA-4CE1-AF4E-B615E67FEF93}">
      <dsp:nvSpPr>
        <dsp:cNvPr id="0" name=""/>
        <dsp:cNvSpPr/>
      </dsp:nvSpPr>
      <dsp:spPr>
        <a:xfrm>
          <a:off x="1276822" y="280476"/>
          <a:ext cx="669375" cy="6693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AC2BD-8AAD-42FC-B995-0E5A58150326}">
      <dsp:nvSpPr>
        <dsp:cNvPr id="0" name=""/>
        <dsp:cNvSpPr/>
      </dsp:nvSpPr>
      <dsp:spPr>
        <a:xfrm>
          <a:off x="655259" y="1561851"/>
          <a:ext cx="19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Why focus on Syria?</a:t>
          </a:r>
        </a:p>
      </dsp:txBody>
      <dsp:txXfrm>
        <a:off x="655259" y="1561851"/>
        <a:ext cx="1912500" cy="720000"/>
      </dsp:txXfrm>
    </dsp:sp>
    <dsp:sp modelId="{D198C7EB-58BF-4A53-82AA-69DB10F708B2}">
      <dsp:nvSpPr>
        <dsp:cNvPr id="0" name=""/>
        <dsp:cNvSpPr/>
      </dsp:nvSpPr>
      <dsp:spPr>
        <a:xfrm>
          <a:off x="3275384" y="31851"/>
          <a:ext cx="1166625" cy="11666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320D29-08B3-4CE6-A573-E7EC0D1549F2}">
      <dsp:nvSpPr>
        <dsp:cNvPr id="0" name=""/>
        <dsp:cNvSpPr/>
      </dsp:nvSpPr>
      <dsp:spPr>
        <a:xfrm>
          <a:off x="3524009" y="280476"/>
          <a:ext cx="669375" cy="6693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131FA7-7417-43DB-BAB0-30465CFA2EC1}">
      <dsp:nvSpPr>
        <dsp:cNvPr id="0" name=""/>
        <dsp:cNvSpPr/>
      </dsp:nvSpPr>
      <dsp:spPr>
        <a:xfrm>
          <a:off x="2902447" y="1561851"/>
          <a:ext cx="19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Drought as recurring, severe issue</a:t>
          </a:r>
        </a:p>
      </dsp:txBody>
      <dsp:txXfrm>
        <a:off x="2902447" y="1561851"/>
        <a:ext cx="1912500" cy="720000"/>
      </dsp:txXfrm>
    </dsp:sp>
    <dsp:sp modelId="{2A1A9244-9944-43C1-91B7-204C19F18D3D}">
      <dsp:nvSpPr>
        <dsp:cNvPr id="0" name=""/>
        <dsp:cNvSpPr/>
      </dsp:nvSpPr>
      <dsp:spPr>
        <a:xfrm>
          <a:off x="2151791" y="2759976"/>
          <a:ext cx="1166625" cy="11666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AD6520-A482-489F-A5D2-9729B8694FAF}">
      <dsp:nvSpPr>
        <dsp:cNvPr id="0" name=""/>
        <dsp:cNvSpPr/>
      </dsp:nvSpPr>
      <dsp:spPr>
        <a:xfrm>
          <a:off x="2400416" y="3008601"/>
          <a:ext cx="669375" cy="6693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D09BC-9E1D-44DD-A611-A2D63A83E03E}">
      <dsp:nvSpPr>
        <dsp:cNvPr id="0" name=""/>
        <dsp:cNvSpPr/>
      </dsp:nvSpPr>
      <dsp:spPr>
        <a:xfrm>
          <a:off x="1778853" y="4289977"/>
          <a:ext cx="19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Impact beyond environment → economy, migration, conflict</a:t>
          </a:r>
        </a:p>
      </dsp:txBody>
      <dsp:txXfrm>
        <a:off x="1778853" y="4289977"/>
        <a:ext cx="19125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1CB89-CD4D-334D-9987-62B08C000D4E}">
      <dsp:nvSpPr>
        <dsp:cNvPr id="0" name=""/>
        <dsp:cNvSpPr/>
      </dsp:nvSpPr>
      <dsp:spPr>
        <a:xfrm>
          <a:off x="0" y="0"/>
          <a:ext cx="5796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001058-1936-3847-8DA3-8F036AE40F16}">
      <dsp:nvSpPr>
        <dsp:cNvPr id="0" name=""/>
        <dsp:cNvSpPr/>
      </dsp:nvSpPr>
      <dsp:spPr>
        <a:xfrm>
          <a:off x="0" y="0"/>
          <a:ext cx="5796200" cy="1271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Semi-arid climate</a:t>
          </a:r>
        </a:p>
      </dsp:txBody>
      <dsp:txXfrm>
        <a:off x="0" y="0"/>
        <a:ext cx="5796200" cy="1271831"/>
      </dsp:txXfrm>
    </dsp:sp>
    <dsp:sp modelId="{1AECEE06-0941-BC4F-81C1-89422591B5C7}">
      <dsp:nvSpPr>
        <dsp:cNvPr id="0" name=""/>
        <dsp:cNvSpPr/>
      </dsp:nvSpPr>
      <dsp:spPr>
        <a:xfrm>
          <a:off x="0" y="1271831"/>
          <a:ext cx="57962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BC13DB-1674-7A49-82BB-D6F315DA4319}">
      <dsp:nvSpPr>
        <dsp:cNvPr id="0" name=""/>
        <dsp:cNvSpPr/>
      </dsp:nvSpPr>
      <dsp:spPr>
        <a:xfrm>
          <a:off x="0" y="1271831"/>
          <a:ext cx="5796200" cy="1271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Rainfall highly variable</a:t>
          </a:r>
        </a:p>
      </dsp:txBody>
      <dsp:txXfrm>
        <a:off x="0" y="1271831"/>
        <a:ext cx="5796200" cy="1271831"/>
      </dsp:txXfrm>
    </dsp:sp>
    <dsp:sp modelId="{7F7C9C2E-B421-094F-9AB8-D7A97B20428B}">
      <dsp:nvSpPr>
        <dsp:cNvPr id="0" name=""/>
        <dsp:cNvSpPr/>
      </dsp:nvSpPr>
      <dsp:spPr>
        <a:xfrm>
          <a:off x="0" y="2543662"/>
          <a:ext cx="57962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2F0821-3A3F-8B4C-889A-609A97E054EF}">
      <dsp:nvSpPr>
        <dsp:cNvPr id="0" name=""/>
        <dsp:cNvSpPr/>
      </dsp:nvSpPr>
      <dsp:spPr>
        <a:xfrm>
          <a:off x="0" y="2543662"/>
          <a:ext cx="5796200" cy="1271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Agriculture ≈ 25% of pre-war GDP</a:t>
          </a:r>
        </a:p>
      </dsp:txBody>
      <dsp:txXfrm>
        <a:off x="0" y="2543662"/>
        <a:ext cx="5796200" cy="1271831"/>
      </dsp:txXfrm>
    </dsp:sp>
    <dsp:sp modelId="{5FBA08BC-F567-2848-8A0E-928396DFDF1E}">
      <dsp:nvSpPr>
        <dsp:cNvPr id="0" name=""/>
        <dsp:cNvSpPr/>
      </dsp:nvSpPr>
      <dsp:spPr>
        <a:xfrm>
          <a:off x="0" y="3815493"/>
          <a:ext cx="5796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A34B85-AD8F-8144-85C7-C9D34AD3FDAF}">
      <dsp:nvSpPr>
        <dsp:cNvPr id="0" name=""/>
        <dsp:cNvSpPr/>
      </dsp:nvSpPr>
      <dsp:spPr>
        <a:xfrm>
          <a:off x="0" y="3815493"/>
          <a:ext cx="5796200" cy="1271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Rural population dependence on water resources</a:t>
          </a:r>
        </a:p>
      </dsp:txBody>
      <dsp:txXfrm>
        <a:off x="0" y="3815493"/>
        <a:ext cx="5796200" cy="12718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0B4E3-E729-9046-8CBB-ADEB6A1C64DC}">
      <dsp:nvSpPr>
        <dsp:cNvPr id="0" name=""/>
        <dsp:cNvSpPr/>
      </dsp:nvSpPr>
      <dsp:spPr>
        <a:xfrm>
          <a:off x="0" y="1270"/>
          <a:ext cx="5328412" cy="5328412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684B52-8B1A-2E4A-9C6A-56F6173F1644}">
      <dsp:nvSpPr>
        <dsp:cNvPr id="0" name=""/>
        <dsp:cNvSpPr/>
      </dsp:nvSpPr>
      <dsp:spPr>
        <a:xfrm>
          <a:off x="506199" y="507469"/>
          <a:ext cx="2078080" cy="2078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Worst drought in 40 years</a:t>
          </a:r>
        </a:p>
      </dsp:txBody>
      <dsp:txXfrm>
        <a:off x="607643" y="608913"/>
        <a:ext cx="1875192" cy="1875192"/>
      </dsp:txXfrm>
    </dsp:sp>
    <dsp:sp modelId="{A6829416-E92E-1F47-A7B3-AC767564C053}">
      <dsp:nvSpPr>
        <dsp:cNvPr id="0" name=""/>
        <dsp:cNvSpPr/>
      </dsp:nvSpPr>
      <dsp:spPr>
        <a:xfrm>
          <a:off x="2744132" y="507469"/>
          <a:ext cx="2078080" cy="20780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Rainfall ↓ 50% in northeast ‘breadbasket’</a:t>
          </a:r>
        </a:p>
      </dsp:txBody>
      <dsp:txXfrm>
        <a:off x="2845576" y="608913"/>
        <a:ext cx="1875192" cy="1875192"/>
      </dsp:txXfrm>
    </dsp:sp>
    <dsp:sp modelId="{8CFCE575-0B0F-4F46-A5AE-2A7C60953939}">
      <dsp:nvSpPr>
        <dsp:cNvPr id="0" name=""/>
        <dsp:cNvSpPr/>
      </dsp:nvSpPr>
      <dsp:spPr>
        <a:xfrm>
          <a:off x="506199" y="2745402"/>
          <a:ext cx="2078080" cy="20780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Wheat and barley crops collapsed</a:t>
          </a:r>
        </a:p>
      </dsp:txBody>
      <dsp:txXfrm>
        <a:off x="607643" y="2846846"/>
        <a:ext cx="1875192" cy="1875192"/>
      </dsp:txXfrm>
    </dsp:sp>
    <dsp:sp modelId="{572413B8-042E-1946-BDBD-F6955148A861}">
      <dsp:nvSpPr>
        <dsp:cNvPr id="0" name=""/>
        <dsp:cNvSpPr/>
      </dsp:nvSpPr>
      <dsp:spPr>
        <a:xfrm>
          <a:off x="2744132" y="2745402"/>
          <a:ext cx="2078080" cy="20780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1.3 million people severely affected</a:t>
          </a:r>
        </a:p>
      </dsp:txBody>
      <dsp:txXfrm>
        <a:off x="2845576" y="2846846"/>
        <a:ext cx="1875192" cy="18751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9208D4-1669-40A4-8CEE-4C47A5FDDF16}">
      <dsp:nvSpPr>
        <dsp:cNvPr id="0" name=""/>
        <dsp:cNvSpPr/>
      </dsp:nvSpPr>
      <dsp:spPr>
        <a:xfrm>
          <a:off x="999900" y="299361"/>
          <a:ext cx="965520" cy="9655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BC4AC-E610-4B68-B01C-E405F26189A0}">
      <dsp:nvSpPr>
        <dsp:cNvPr id="0" name=""/>
        <dsp:cNvSpPr/>
      </dsp:nvSpPr>
      <dsp:spPr>
        <a:xfrm>
          <a:off x="409860" y="1572120"/>
          <a:ext cx="21456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Crop failures → food insecurity</a:t>
          </a:r>
        </a:p>
      </dsp:txBody>
      <dsp:txXfrm>
        <a:off x="409860" y="1572120"/>
        <a:ext cx="2145600" cy="720000"/>
      </dsp:txXfrm>
    </dsp:sp>
    <dsp:sp modelId="{FA74198D-E8CD-40C0-846E-5724039A5AE6}">
      <dsp:nvSpPr>
        <dsp:cNvPr id="0" name=""/>
        <dsp:cNvSpPr/>
      </dsp:nvSpPr>
      <dsp:spPr>
        <a:xfrm>
          <a:off x="3520980" y="299361"/>
          <a:ext cx="965520" cy="9655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BA53F-4150-4430-8C68-6A5C72B80A5A}">
      <dsp:nvSpPr>
        <dsp:cNvPr id="0" name=""/>
        <dsp:cNvSpPr/>
      </dsp:nvSpPr>
      <dsp:spPr>
        <a:xfrm>
          <a:off x="2930940" y="1572120"/>
          <a:ext cx="21456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Livestock herds decimated</a:t>
          </a:r>
        </a:p>
      </dsp:txBody>
      <dsp:txXfrm>
        <a:off x="2930940" y="1572120"/>
        <a:ext cx="2145600" cy="720000"/>
      </dsp:txXfrm>
    </dsp:sp>
    <dsp:sp modelId="{00887B3F-491F-4B3E-A160-F7699407BC24}">
      <dsp:nvSpPr>
        <dsp:cNvPr id="0" name=""/>
        <dsp:cNvSpPr/>
      </dsp:nvSpPr>
      <dsp:spPr>
        <a:xfrm>
          <a:off x="999900" y="2828520"/>
          <a:ext cx="965520" cy="9655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7FBF4-6675-40E2-963F-0D19822F51E6}">
      <dsp:nvSpPr>
        <dsp:cNvPr id="0" name=""/>
        <dsp:cNvSpPr/>
      </dsp:nvSpPr>
      <dsp:spPr>
        <a:xfrm>
          <a:off x="409860" y="4101278"/>
          <a:ext cx="21456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Rural → urban migration (~1.5 million displaced)</a:t>
          </a:r>
        </a:p>
      </dsp:txBody>
      <dsp:txXfrm>
        <a:off x="409860" y="4101278"/>
        <a:ext cx="2145600" cy="720000"/>
      </dsp:txXfrm>
    </dsp:sp>
    <dsp:sp modelId="{4ED7DE0B-35BC-4E66-8F36-5596F4C1F2DB}">
      <dsp:nvSpPr>
        <dsp:cNvPr id="0" name=""/>
        <dsp:cNvSpPr/>
      </dsp:nvSpPr>
      <dsp:spPr>
        <a:xfrm>
          <a:off x="3520980" y="2828520"/>
          <a:ext cx="965520" cy="9655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36ECFF-A6B1-4384-9456-CAA782D11C6C}">
      <dsp:nvSpPr>
        <dsp:cNvPr id="0" name=""/>
        <dsp:cNvSpPr/>
      </dsp:nvSpPr>
      <dsp:spPr>
        <a:xfrm>
          <a:off x="2930940" y="4101278"/>
          <a:ext cx="21456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Exacerbated social &amp; political tensions pre-2011</a:t>
          </a:r>
        </a:p>
      </dsp:txBody>
      <dsp:txXfrm>
        <a:off x="2930940" y="4101278"/>
        <a:ext cx="21456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1C9495-1EC7-470E-878E-DE164698FC37}">
      <dsp:nvSpPr>
        <dsp:cNvPr id="0" name=""/>
        <dsp:cNvSpPr/>
      </dsp:nvSpPr>
      <dsp:spPr>
        <a:xfrm>
          <a:off x="860886" y="76489"/>
          <a:ext cx="1232520" cy="123252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BBE2A0-1C4D-4543-8198-7417F23CD87D}">
      <dsp:nvSpPr>
        <dsp:cNvPr id="0" name=""/>
        <dsp:cNvSpPr/>
      </dsp:nvSpPr>
      <dsp:spPr>
        <a:xfrm>
          <a:off x="1123555" y="339158"/>
          <a:ext cx="707184" cy="7071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04C4D-63CA-480D-8918-5070131F5182}">
      <dsp:nvSpPr>
        <dsp:cNvPr id="0" name=""/>
        <dsp:cNvSpPr/>
      </dsp:nvSpPr>
      <dsp:spPr>
        <a:xfrm>
          <a:off x="466884" y="1692910"/>
          <a:ext cx="202052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Ongoing water scarcity</a:t>
          </a:r>
        </a:p>
      </dsp:txBody>
      <dsp:txXfrm>
        <a:off x="466884" y="1692910"/>
        <a:ext cx="2020525" cy="720000"/>
      </dsp:txXfrm>
    </dsp:sp>
    <dsp:sp modelId="{9B329485-4E48-42E1-9ADE-4640295E8A06}">
      <dsp:nvSpPr>
        <dsp:cNvPr id="0" name=""/>
        <dsp:cNvSpPr/>
      </dsp:nvSpPr>
      <dsp:spPr>
        <a:xfrm>
          <a:off x="3235004" y="76489"/>
          <a:ext cx="1232520" cy="123252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B92393-47B7-46A8-9452-D0FD89501AAC}">
      <dsp:nvSpPr>
        <dsp:cNvPr id="0" name=""/>
        <dsp:cNvSpPr/>
      </dsp:nvSpPr>
      <dsp:spPr>
        <a:xfrm>
          <a:off x="3497672" y="339158"/>
          <a:ext cx="707184" cy="7071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AB0A4-FE8E-4B3E-B652-10009CF9BD61}">
      <dsp:nvSpPr>
        <dsp:cNvPr id="0" name=""/>
        <dsp:cNvSpPr/>
      </dsp:nvSpPr>
      <dsp:spPr>
        <a:xfrm>
          <a:off x="2841002" y="1692910"/>
          <a:ext cx="202052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Conflict damaged irrigation systems</a:t>
          </a:r>
        </a:p>
      </dsp:txBody>
      <dsp:txXfrm>
        <a:off x="2841002" y="1692910"/>
        <a:ext cx="2020525" cy="720000"/>
      </dsp:txXfrm>
    </dsp:sp>
    <dsp:sp modelId="{159491B1-422E-41F0-AAAE-EB01CE95B2F1}">
      <dsp:nvSpPr>
        <dsp:cNvPr id="0" name=""/>
        <dsp:cNvSpPr/>
      </dsp:nvSpPr>
      <dsp:spPr>
        <a:xfrm>
          <a:off x="860886" y="2918041"/>
          <a:ext cx="1232520" cy="123252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40789-338D-4F60-9BDA-0FF68378A4DA}">
      <dsp:nvSpPr>
        <dsp:cNvPr id="0" name=""/>
        <dsp:cNvSpPr/>
      </dsp:nvSpPr>
      <dsp:spPr>
        <a:xfrm>
          <a:off x="1123555" y="3180710"/>
          <a:ext cx="707184" cy="7071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3F25A-7C0C-49D8-A165-C99230AD4026}">
      <dsp:nvSpPr>
        <dsp:cNvPr id="0" name=""/>
        <dsp:cNvSpPr/>
      </dsp:nvSpPr>
      <dsp:spPr>
        <a:xfrm>
          <a:off x="466884" y="4534462"/>
          <a:ext cx="202052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Climate change intensifying extremes</a:t>
          </a:r>
        </a:p>
      </dsp:txBody>
      <dsp:txXfrm>
        <a:off x="466884" y="4534462"/>
        <a:ext cx="2020525" cy="720000"/>
      </dsp:txXfrm>
    </dsp:sp>
    <dsp:sp modelId="{6C930A80-4B2D-485E-BB0C-FA5F93AEC75F}">
      <dsp:nvSpPr>
        <dsp:cNvPr id="0" name=""/>
        <dsp:cNvSpPr/>
      </dsp:nvSpPr>
      <dsp:spPr>
        <a:xfrm>
          <a:off x="3235004" y="2918041"/>
          <a:ext cx="1232520" cy="123252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EBF6B9-039A-4F57-9B1E-5A1CDD90BB3B}">
      <dsp:nvSpPr>
        <dsp:cNvPr id="0" name=""/>
        <dsp:cNvSpPr/>
      </dsp:nvSpPr>
      <dsp:spPr>
        <a:xfrm>
          <a:off x="3497672" y="3180710"/>
          <a:ext cx="707184" cy="7071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A8ECB-94C3-4337-B7EB-F5569B0E3ACF}">
      <dsp:nvSpPr>
        <dsp:cNvPr id="0" name=""/>
        <dsp:cNvSpPr/>
      </dsp:nvSpPr>
      <dsp:spPr>
        <a:xfrm>
          <a:off x="2841002" y="4534462"/>
          <a:ext cx="202052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Dependency on rain-fed agriculture persists</a:t>
          </a:r>
        </a:p>
      </dsp:txBody>
      <dsp:txXfrm>
        <a:off x="2841002" y="4534462"/>
        <a:ext cx="2020525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AE45E-81CC-E442-A18D-E941CB0FA19C}">
      <dsp:nvSpPr>
        <dsp:cNvPr id="0" name=""/>
        <dsp:cNvSpPr/>
      </dsp:nvSpPr>
      <dsp:spPr>
        <a:xfrm>
          <a:off x="0" y="43919"/>
          <a:ext cx="54864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Limited investment in sustainable irrigation</a:t>
          </a:r>
        </a:p>
      </dsp:txBody>
      <dsp:txXfrm>
        <a:off x="58257" y="102176"/>
        <a:ext cx="5369886" cy="1076886"/>
      </dsp:txXfrm>
    </dsp:sp>
    <dsp:sp modelId="{595EF540-8899-404E-A155-3045C725A82E}">
      <dsp:nvSpPr>
        <dsp:cNvPr id="0" name=""/>
        <dsp:cNvSpPr/>
      </dsp:nvSpPr>
      <dsp:spPr>
        <a:xfrm>
          <a:off x="0" y="1323719"/>
          <a:ext cx="54864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Over-reliance on groundwater extraction</a:t>
          </a:r>
        </a:p>
      </dsp:txBody>
      <dsp:txXfrm>
        <a:off x="58257" y="1381976"/>
        <a:ext cx="5369886" cy="1076886"/>
      </dsp:txXfrm>
    </dsp:sp>
    <dsp:sp modelId="{6E504837-94C3-5549-950B-1D37BF7BCCBE}">
      <dsp:nvSpPr>
        <dsp:cNvPr id="0" name=""/>
        <dsp:cNvSpPr/>
      </dsp:nvSpPr>
      <dsp:spPr>
        <a:xfrm>
          <a:off x="0" y="2603519"/>
          <a:ext cx="54864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Weak drought preparedness policies</a:t>
          </a:r>
        </a:p>
      </dsp:txBody>
      <dsp:txXfrm>
        <a:off x="58257" y="2661776"/>
        <a:ext cx="5369886" cy="1076886"/>
      </dsp:txXfrm>
    </dsp:sp>
    <dsp:sp modelId="{B09D7F66-E714-404B-8532-DEA3AF400E61}">
      <dsp:nvSpPr>
        <dsp:cNvPr id="0" name=""/>
        <dsp:cNvSpPr/>
      </dsp:nvSpPr>
      <dsp:spPr>
        <a:xfrm>
          <a:off x="0" y="3883320"/>
          <a:ext cx="54864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Aid distribution criticized as politicized</a:t>
          </a:r>
        </a:p>
      </dsp:txBody>
      <dsp:txXfrm>
        <a:off x="58257" y="3941577"/>
        <a:ext cx="5369886" cy="10768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ABD23A-640E-4D25-B47D-23DC05A78679}">
      <dsp:nvSpPr>
        <dsp:cNvPr id="0" name=""/>
        <dsp:cNvSpPr/>
      </dsp:nvSpPr>
      <dsp:spPr>
        <a:xfrm>
          <a:off x="0" y="2092"/>
          <a:ext cx="5470207" cy="1060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65246C-5E69-41D2-8976-158DD2C43722}">
      <dsp:nvSpPr>
        <dsp:cNvPr id="0" name=""/>
        <dsp:cNvSpPr/>
      </dsp:nvSpPr>
      <dsp:spPr>
        <a:xfrm>
          <a:off x="320818" y="240717"/>
          <a:ext cx="583306" cy="5833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34EFB-677F-4FD6-B9E9-B6C38B1FBFB1}">
      <dsp:nvSpPr>
        <dsp:cNvPr id="0" name=""/>
        <dsp:cNvSpPr/>
      </dsp:nvSpPr>
      <dsp:spPr>
        <a:xfrm>
          <a:off x="1224942" y="2092"/>
          <a:ext cx="4245264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FAO &amp; UNDP drought resilience projects</a:t>
          </a:r>
        </a:p>
      </dsp:txBody>
      <dsp:txXfrm>
        <a:off x="1224942" y="2092"/>
        <a:ext cx="4245264" cy="1060556"/>
      </dsp:txXfrm>
    </dsp:sp>
    <dsp:sp modelId="{5B9B6DBE-9F05-4931-B122-3AF68DB2A0A2}">
      <dsp:nvSpPr>
        <dsp:cNvPr id="0" name=""/>
        <dsp:cNvSpPr/>
      </dsp:nvSpPr>
      <dsp:spPr>
        <a:xfrm>
          <a:off x="0" y="1327788"/>
          <a:ext cx="5470207" cy="1060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790D78-7C77-4B7D-AACC-FE63122AB079}">
      <dsp:nvSpPr>
        <dsp:cNvPr id="0" name=""/>
        <dsp:cNvSpPr/>
      </dsp:nvSpPr>
      <dsp:spPr>
        <a:xfrm>
          <a:off x="320818" y="1566413"/>
          <a:ext cx="583306" cy="5833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3C740-0C18-4E4A-AEFF-529740588329}">
      <dsp:nvSpPr>
        <dsp:cNvPr id="0" name=""/>
        <dsp:cNvSpPr/>
      </dsp:nvSpPr>
      <dsp:spPr>
        <a:xfrm>
          <a:off x="1224942" y="1327788"/>
          <a:ext cx="4245264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NGO-led water and irrigation programs</a:t>
          </a:r>
        </a:p>
      </dsp:txBody>
      <dsp:txXfrm>
        <a:off x="1224942" y="1327788"/>
        <a:ext cx="4245264" cy="1060556"/>
      </dsp:txXfrm>
    </dsp:sp>
    <dsp:sp modelId="{77127452-9227-40E3-90D8-B2E99649AEAF}">
      <dsp:nvSpPr>
        <dsp:cNvPr id="0" name=""/>
        <dsp:cNvSpPr/>
      </dsp:nvSpPr>
      <dsp:spPr>
        <a:xfrm>
          <a:off x="0" y="2653484"/>
          <a:ext cx="5470207" cy="1060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0FC0EA-469A-46FD-AA00-F7E432658DDD}">
      <dsp:nvSpPr>
        <dsp:cNvPr id="0" name=""/>
        <dsp:cNvSpPr/>
      </dsp:nvSpPr>
      <dsp:spPr>
        <a:xfrm>
          <a:off x="320818" y="2892109"/>
          <a:ext cx="583306" cy="5833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76CBC-18D7-4E48-BEAA-866A066D4057}">
      <dsp:nvSpPr>
        <dsp:cNvPr id="0" name=""/>
        <dsp:cNvSpPr/>
      </dsp:nvSpPr>
      <dsp:spPr>
        <a:xfrm>
          <a:off x="1224942" y="2653484"/>
          <a:ext cx="4245264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Post-2011: humanitarian relief dominates</a:t>
          </a:r>
        </a:p>
      </dsp:txBody>
      <dsp:txXfrm>
        <a:off x="1224942" y="2653484"/>
        <a:ext cx="4245264" cy="1060556"/>
      </dsp:txXfrm>
    </dsp:sp>
    <dsp:sp modelId="{5C74350D-39A4-4F4C-B242-FF5659F4097A}">
      <dsp:nvSpPr>
        <dsp:cNvPr id="0" name=""/>
        <dsp:cNvSpPr/>
      </dsp:nvSpPr>
      <dsp:spPr>
        <a:xfrm>
          <a:off x="0" y="3979179"/>
          <a:ext cx="5470207" cy="1060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FC2DC0-4A08-43A0-B09A-DB50A5090539}">
      <dsp:nvSpPr>
        <dsp:cNvPr id="0" name=""/>
        <dsp:cNvSpPr/>
      </dsp:nvSpPr>
      <dsp:spPr>
        <a:xfrm>
          <a:off x="320818" y="4217805"/>
          <a:ext cx="583306" cy="5833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97C9F1-0E0D-449A-AE2E-CEFB555F47F5}">
      <dsp:nvSpPr>
        <dsp:cNvPr id="0" name=""/>
        <dsp:cNvSpPr/>
      </dsp:nvSpPr>
      <dsp:spPr>
        <a:xfrm>
          <a:off x="1224942" y="3979179"/>
          <a:ext cx="4245264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Recent focus: early-warning systems + adaptation</a:t>
          </a:r>
        </a:p>
      </dsp:txBody>
      <dsp:txXfrm>
        <a:off x="1224942" y="3979179"/>
        <a:ext cx="4245264" cy="10605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126BD8-44DE-0F49-B1BC-767DD8043DDF}">
      <dsp:nvSpPr>
        <dsp:cNvPr id="0" name=""/>
        <dsp:cNvSpPr/>
      </dsp:nvSpPr>
      <dsp:spPr>
        <a:xfrm>
          <a:off x="0" y="0"/>
          <a:ext cx="5486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722B3-769B-D441-A64A-FADAEDFDBCFB}">
      <dsp:nvSpPr>
        <dsp:cNvPr id="0" name=""/>
        <dsp:cNvSpPr/>
      </dsp:nvSpPr>
      <dsp:spPr>
        <a:xfrm>
          <a:off x="0" y="0"/>
          <a:ext cx="5486400" cy="1280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Conflict and political instability</a:t>
          </a:r>
        </a:p>
      </dsp:txBody>
      <dsp:txXfrm>
        <a:off x="0" y="0"/>
        <a:ext cx="5486400" cy="1280159"/>
      </dsp:txXfrm>
    </dsp:sp>
    <dsp:sp modelId="{ED73ADCB-BC2F-CA4C-AB58-DC4F7F3C6A4E}">
      <dsp:nvSpPr>
        <dsp:cNvPr id="0" name=""/>
        <dsp:cNvSpPr/>
      </dsp:nvSpPr>
      <dsp:spPr>
        <a:xfrm>
          <a:off x="0" y="1280160"/>
          <a:ext cx="5486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E84FA-AD8D-1049-82F2-32BEAFDC854F}">
      <dsp:nvSpPr>
        <dsp:cNvPr id="0" name=""/>
        <dsp:cNvSpPr/>
      </dsp:nvSpPr>
      <dsp:spPr>
        <a:xfrm>
          <a:off x="0" y="1280159"/>
          <a:ext cx="5486400" cy="1280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Infrastructure destruction</a:t>
          </a:r>
        </a:p>
      </dsp:txBody>
      <dsp:txXfrm>
        <a:off x="0" y="1280159"/>
        <a:ext cx="5486400" cy="1280159"/>
      </dsp:txXfrm>
    </dsp:sp>
    <dsp:sp modelId="{81A46E4C-0CB3-1A4D-9B0F-4267410DF354}">
      <dsp:nvSpPr>
        <dsp:cNvPr id="0" name=""/>
        <dsp:cNvSpPr/>
      </dsp:nvSpPr>
      <dsp:spPr>
        <a:xfrm>
          <a:off x="0" y="2560320"/>
          <a:ext cx="5486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E93F28-311C-B342-B18C-B58EFA91C758}">
      <dsp:nvSpPr>
        <dsp:cNvPr id="0" name=""/>
        <dsp:cNvSpPr/>
      </dsp:nvSpPr>
      <dsp:spPr>
        <a:xfrm>
          <a:off x="0" y="2560319"/>
          <a:ext cx="5486400" cy="1280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Lack of institutional capacity</a:t>
          </a:r>
        </a:p>
      </dsp:txBody>
      <dsp:txXfrm>
        <a:off x="0" y="2560319"/>
        <a:ext cx="5486400" cy="1280159"/>
      </dsp:txXfrm>
    </dsp:sp>
    <dsp:sp modelId="{FA005BD6-2EA0-434E-B9AC-67086AEBD655}">
      <dsp:nvSpPr>
        <dsp:cNvPr id="0" name=""/>
        <dsp:cNvSpPr/>
      </dsp:nvSpPr>
      <dsp:spPr>
        <a:xfrm>
          <a:off x="0" y="3840480"/>
          <a:ext cx="5486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2EB38-6CF9-DF4F-A609-FA6690E72025}">
      <dsp:nvSpPr>
        <dsp:cNvPr id="0" name=""/>
        <dsp:cNvSpPr/>
      </dsp:nvSpPr>
      <dsp:spPr>
        <a:xfrm>
          <a:off x="0" y="3840479"/>
          <a:ext cx="5486400" cy="1280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Regional water-sharing disputes (Euphrates, Tigris)</a:t>
          </a:r>
        </a:p>
      </dsp:txBody>
      <dsp:txXfrm>
        <a:off x="0" y="3840479"/>
        <a:ext cx="5486400" cy="1280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Q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3299C-AD79-F347-897A-FDAF2BFE127D}" type="datetimeFigureOut">
              <a:rPr lang="en-QA" smtClean="0"/>
              <a:t>16/09/2025</a:t>
            </a:fld>
            <a:endParaRPr lang="en-Q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Q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Q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37E9E-A778-A042-B14E-F8B08738379B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657145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[afternoon], everyone.</a:t>
            </a:r>
          </a:p>
          <a:p>
            <a:r>
              <a:rPr lang="en-US" dirty="0"/>
              <a:t>My presentation is about Syria’s most serious environmental concern: drought.</a:t>
            </a:r>
          </a:p>
          <a:p>
            <a:r>
              <a:rPr lang="en-US" dirty="0"/>
              <a:t>I chose this issue because it is not just an environmental problem</a:t>
            </a:r>
            <a:r>
              <a:rPr lang="ar-SA" dirty="0"/>
              <a:t>،</a:t>
            </a:r>
            <a:r>
              <a:rPr lang="en-US" dirty="0"/>
              <a:t> but one that has deeply shaped Syria’s economy, rural society, and even its political stability.</a:t>
            </a:r>
          </a:p>
          <a:p>
            <a:br>
              <a:rPr lang="en-US" dirty="0"/>
            </a:br>
            <a:endParaRPr lang="en-US" dirty="0"/>
          </a:p>
          <a:p>
            <a:endParaRPr lang="en-Q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1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41707097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of 2021, </a:t>
            </a:r>
            <a:r>
              <a:rPr lang="en-US" b="1" dirty="0"/>
              <a:t>70% of Syrians lacked reliable access to safe drinking water</a:t>
            </a:r>
            <a:r>
              <a:rPr lang="en-US" dirty="0"/>
              <a:t> (UN OCHA).</a:t>
            </a:r>
          </a:p>
          <a:p>
            <a:r>
              <a:rPr lang="en-US" dirty="0"/>
              <a:t>Power shortages mean many pumping stations cannot function.</a:t>
            </a:r>
          </a:p>
          <a:p>
            <a:r>
              <a:rPr lang="en-US" dirty="0"/>
              <a:t>Regional conflict: Turkey controls much of the Euphrates flow, and in </a:t>
            </a:r>
            <a:r>
              <a:rPr lang="en-US" b="1" dirty="0"/>
              <a:t>2020 reduced releases by 60%</a:t>
            </a:r>
            <a:r>
              <a:rPr lang="en-US" dirty="0"/>
              <a:t>, hitting northeast Syria hardest.</a:t>
            </a:r>
          </a:p>
          <a:p>
            <a:r>
              <a:rPr lang="en-US" dirty="0"/>
              <a:t>Without regional cooperation, water scarcity will worsen regardless of local reforms.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10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869439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Drought is Syria’s most serious environmental challenge because of its cascading impacts.</a:t>
            </a:r>
          </a:p>
          <a:p>
            <a:r>
              <a:rPr lang="en-US" dirty="0"/>
              <a:t>It devastated food systems, displaced communities, and fueled existing grievances.</a:t>
            </a:r>
          </a:p>
          <a:p>
            <a:r>
              <a:rPr lang="en-US" dirty="0"/>
              <a:t>Solutions require:</a:t>
            </a:r>
          </a:p>
          <a:p>
            <a:r>
              <a:rPr lang="en-US" dirty="0"/>
              <a:t>Sustainable water management (drip irrigation, aquifer protection).</a:t>
            </a:r>
          </a:p>
          <a:p>
            <a:r>
              <a:rPr lang="en-US" dirty="0"/>
              <a:t>International cooperation over shared rivers.</a:t>
            </a:r>
          </a:p>
          <a:p>
            <a:r>
              <a:rPr lang="en-US" dirty="0"/>
              <a:t>Stronger institutions that can implement </a:t>
            </a:r>
            <a:r>
              <a:rPr lang="en-US" b="1" dirty="0"/>
              <a:t>long-term adaptation plans</a:t>
            </a:r>
            <a:r>
              <a:rPr lang="en-US" dirty="0"/>
              <a:t>.</a:t>
            </a:r>
          </a:p>
          <a:p>
            <a:endParaRPr lang="en-Q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11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4084567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drew on both academic sources and reports from international organizations.</a:t>
            </a:r>
          </a:p>
          <a:p>
            <a:r>
              <a:rPr lang="en-US" dirty="0"/>
              <a:t>Key studies highlight the drought’s impact on migration, food security, and conflict risk.</a:t>
            </a:r>
          </a:p>
          <a:p>
            <a:r>
              <a:rPr lang="en-US" dirty="0"/>
              <a:t>These include Gleick (2014), Kelley et al. (2015), FAO’s 2010 drought response plan, UN OCHA reports, and De </a:t>
            </a:r>
            <a:r>
              <a:rPr lang="en-US" dirty="0" err="1"/>
              <a:t>Châtel</a:t>
            </a:r>
            <a:r>
              <a:rPr lang="en-US" dirty="0"/>
              <a:t> (2014).</a:t>
            </a:r>
          </a:p>
          <a:p>
            <a:endParaRPr lang="en-Q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12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636671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Syria faces many environmental challenges, but drought stands out as the most urgent after climate change.</a:t>
            </a:r>
          </a:p>
          <a:p>
            <a:endParaRPr lang="en-US" dirty="0"/>
          </a:p>
          <a:p>
            <a:r>
              <a:rPr lang="en-US" dirty="0"/>
              <a:t>Agriculture employed </a:t>
            </a:r>
            <a:r>
              <a:rPr lang="en-US" b="1" dirty="0"/>
              <a:t>about 17% of the labor force pre-war</a:t>
            </a:r>
            <a:r>
              <a:rPr lang="en-US" dirty="0"/>
              <a:t> and fed over half the population.</a:t>
            </a:r>
          </a:p>
          <a:p>
            <a:endParaRPr lang="en-US" dirty="0"/>
          </a:p>
          <a:p>
            <a:r>
              <a:rPr lang="en-US" dirty="0"/>
              <a:t>Drought has a multiplier effect: it damages food supply, rural livelihoods, and increases migration pressure.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2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359376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Syria’s climate is semi-arid, which means that rainfall is naturally limited and very uneven.</a:t>
            </a:r>
          </a:p>
          <a:p>
            <a:r>
              <a:rPr lang="en-US" dirty="0"/>
              <a:t>Before the war, agriculture made up about 25% of Syria’s GDP, so the economy relied heavily on farming.</a:t>
            </a:r>
          </a:p>
          <a:p>
            <a:r>
              <a:rPr lang="en-US" dirty="0"/>
              <a:t>Millions of Syrians in rural areas depended directly on rain-fed agriculture and livestock herding.</a:t>
            </a:r>
          </a:p>
          <a:p>
            <a:r>
              <a:rPr lang="en-US" dirty="0"/>
              <a:t>This heavy dependence meant that even small shifts in rainfall could have big consequences for food production and rural livelihoods.</a:t>
            </a:r>
          </a:p>
          <a:p>
            <a:endParaRPr lang="en-Q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3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256989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map is one of the clearest visual representations of how drought transformed Syria’s landscape.</a:t>
            </a:r>
          </a:p>
          <a:p>
            <a:endParaRPr lang="en-US" dirty="0"/>
          </a:p>
          <a:p>
            <a:r>
              <a:rPr lang="en-US" dirty="0"/>
              <a:t>On the </a:t>
            </a:r>
            <a:r>
              <a:rPr lang="en-US" b="1" dirty="0"/>
              <a:t>left side</a:t>
            </a:r>
            <a:r>
              <a:rPr lang="en-US" dirty="0"/>
              <a:t>, you see areas of fertile and cultivated land in green, especially in the northeast, Syria’s agricultural heartland.</a:t>
            </a:r>
          </a:p>
          <a:p>
            <a:endParaRPr lang="en-US" dirty="0"/>
          </a:p>
          <a:p>
            <a:r>
              <a:rPr lang="en-US" dirty="0"/>
              <a:t>On the </a:t>
            </a:r>
            <a:r>
              <a:rPr lang="en-US" b="1" dirty="0"/>
              <a:t>right side</a:t>
            </a:r>
            <a:r>
              <a:rPr lang="en-US" dirty="0"/>
              <a:t>, those same regions are marked in red, showing land degradation and severe drought impact.</a:t>
            </a:r>
          </a:p>
          <a:p>
            <a:endParaRPr lang="en-US" dirty="0"/>
          </a:p>
          <a:p>
            <a:r>
              <a:rPr lang="en-US" dirty="0"/>
              <a:t>Notice how the northeast, often called Syria’s “breadbasket,” was hit hardest. This region normally produces most of Syria’s wheat — but during the drought, harvests fell by almost half.</a:t>
            </a:r>
          </a:p>
          <a:p>
            <a:endParaRPr lang="en-US" dirty="0"/>
          </a:p>
          <a:p>
            <a:r>
              <a:rPr lang="en-US" dirty="0"/>
              <a:t>The loss of farmland didn’t just mean less food; it meant rural families lost their entire source of income, which forced many to migrate into cities.</a:t>
            </a:r>
          </a:p>
          <a:p>
            <a:endParaRPr lang="en-US" dirty="0"/>
          </a:p>
          <a:p>
            <a:r>
              <a:rPr lang="en-US" dirty="0"/>
              <a:t>This map helps us visualize the scale of environmental change and why the drought was such a turning point for Syria’s economy and society.</a:t>
            </a:r>
          </a:p>
          <a:p>
            <a:endParaRPr lang="en-Q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4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176934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Rainfall dropped by up to </a:t>
            </a:r>
            <a:r>
              <a:rPr lang="en-US" b="1" dirty="0"/>
              <a:t>66% in some northeastern governorates</a:t>
            </a:r>
            <a:r>
              <a:rPr lang="en-US" dirty="0"/>
              <a:t>.</a:t>
            </a:r>
          </a:p>
          <a:p>
            <a:r>
              <a:rPr lang="en-US" dirty="0"/>
              <a:t>Wheat harvests fell from </a:t>
            </a:r>
            <a:r>
              <a:rPr lang="en-US" b="1" dirty="0"/>
              <a:t>4 million tons in 2006 to 2.1 million tons in 2008</a:t>
            </a:r>
            <a:r>
              <a:rPr lang="en-US" dirty="0"/>
              <a:t>.</a:t>
            </a:r>
          </a:p>
          <a:p>
            <a:r>
              <a:rPr lang="en-US" dirty="0"/>
              <a:t>Livestock herds declined by </a:t>
            </a:r>
            <a:r>
              <a:rPr lang="en-US" b="1" dirty="0"/>
              <a:t>nearly 80%</a:t>
            </a:r>
            <a:r>
              <a:rPr lang="en-US" dirty="0"/>
              <a:t> in the hardest-hit provinces.</a:t>
            </a:r>
          </a:p>
          <a:p>
            <a:r>
              <a:rPr lang="en-US" dirty="0"/>
              <a:t>Around </a:t>
            </a:r>
            <a:r>
              <a:rPr lang="en-US" b="1" dirty="0"/>
              <a:t>1.3 million people</a:t>
            </a:r>
            <a:r>
              <a:rPr lang="en-US" dirty="0"/>
              <a:t> were severely affected, and </a:t>
            </a:r>
            <a:r>
              <a:rPr lang="en-US" b="1" dirty="0"/>
              <a:t>800,000 lost their income entirely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5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5149628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Food prices doubled in many rural markets between 2007 and 2009.</a:t>
            </a:r>
          </a:p>
          <a:p>
            <a:r>
              <a:rPr lang="en-US" dirty="0"/>
              <a:t>An estimated </a:t>
            </a:r>
            <a:r>
              <a:rPr lang="en-US" b="1" dirty="0"/>
              <a:t>1.5 million rural residents migrated to urban areas</a:t>
            </a:r>
            <a:r>
              <a:rPr lang="en-US" dirty="0"/>
              <a:t>, straining services in Aleppo, Damascus, and Homs.</a:t>
            </a:r>
          </a:p>
          <a:p>
            <a:r>
              <a:rPr lang="en-US" dirty="0"/>
              <a:t>Malnutrition rates among children in the northeast rose from </a:t>
            </a:r>
            <a:r>
              <a:rPr lang="en-US" b="1" dirty="0"/>
              <a:t>2% to 12% between 2007–2009</a:t>
            </a:r>
            <a:r>
              <a:rPr lang="en-US" dirty="0"/>
              <a:t>.</a:t>
            </a:r>
          </a:p>
          <a:p>
            <a:r>
              <a:rPr lang="en-US" dirty="0"/>
              <a:t>The drought worsened economic inequality and deepened resentment toward the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6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629100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2020, </a:t>
            </a:r>
            <a:r>
              <a:rPr lang="en-US" b="1" dirty="0"/>
              <a:t>over 50% of irrigation infrastructure had been damaged or destroyed</a:t>
            </a:r>
            <a:r>
              <a:rPr lang="en-US" dirty="0"/>
              <a:t> by the conflict.</a:t>
            </a:r>
          </a:p>
          <a:p>
            <a:r>
              <a:rPr lang="en-US" dirty="0"/>
              <a:t>Groundwater extraction has exceeded sustainable recharge rates, with </a:t>
            </a:r>
            <a:r>
              <a:rPr lang="en-US" b="1" dirty="0"/>
              <a:t>aquifers dropping by 20–30 meters in some areas</a:t>
            </a:r>
            <a:r>
              <a:rPr lang="en-US" dirty="0"/>
              <a:t>.</a:t>
            </a:r>
          </a:p>
          <a:p>
            <a:r>
              <a:rPr lang="en-US" dirty="0"/>
              <a:t>Syria now imports much of its wheat; in </a:t>
            </a:r>
            <a:r>
              <a:rPr lang="en-US" b="1" dirty="0"/>
              <a:t>2021, 1.5 million tons were imported to meet domestic demand</a:t>
            </a:r>
            <a:r>
              <a:rPr lang="en-US" dirty="0"/>
              <a:t>.</a:t>
            </a:r>
          </a:p>
          <a:p>
            <a:r>
              <a:rPr lang="en-US" dirty="0"/>
              <a:t>Climate change projections suggest drought frequency will </a:t>
            </a:r>
            <a:r>
              <a:rPr lang="en-US" b="1" dirty="0"/>
              <a:t>increase by 25% by mid-century</a:t>
            </a:r>
            <a:r>
              <a:rPr lang="en-US" dirty="0"/>
              <a:t> in the Fertile Crescent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7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7697054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government subsidized wheat and cotton, leading to over-cultivation and unsustainable water use.</a:t>
            </a:r>
          </a:p>
          <a:p>
            <a:r>
              <a:rPr lang="en-US" dirty="0"/>
              <a:t>Between 1990–2007, groundwater extraction increased by </a:t>
            </a:r>
            <a:r>
              <a:rPr lang="en-US" b="1" dirty="0"/>
              <a:t>over 50%</a:t>
            </a:r>
            <a:r>
              <a:rPr lang="en-US" dirty="0"/>
              <a:t> due to unchecked well drilling.</a:t>
            </a:r>
          </a:p>
          <a:p>
            <a:r>
              <a:rPr lang="en-US" dirty="0"/>
              <a:t>Drought policies were reactive, emergency aid rather than long-term planning.</a:t>
            </a:r>
          </a:p>
          <a:p>
            <a:r>
              <a:rPr lang="en-US" dirty="0"/>
              <a:t>Aid distribution was criticized: </a:t>
            </a:r>
            <a:r>
              <a:rPr lang="en-US" b="1" dirty="0"/>
              <a:t>2009 UN reports showed only 40% of targeted rural households received support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8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250385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FAO and UNDP invested in </a:t>
            </a:r>
            <a:r>
              <a:rPr lang="en-US" b="1" dirty="0"/>
              <a:t>drought-resilient seeds and small-scale irrigation projects</a:t>
            </a:r>
            <a:r>
              <a:rPr lang="en-US" dirty="0"/>
              <a:t>.</a:t>
            </a:r>
          </a:p>
          <a:p>
            <a:r>
              <a:rPr lang="en-US" dirty="0"/>
              <a:t>WFP provided food aid to </a:t>
            </a:r>
            <a:r>
              <a:rPr lang="en-US" b="1" dirty="0"/>
              <a:t>150,000 households in northeast Syria by 2010</a:t>
            </a:r>
            <a:r>
              <a:rPr lang="en-US" dirty="0"/>
              <a:t>.</a:t>
            </a:r>
          </a:p>
          <a:p>
            <a:r>
              <a:rPr lang="en-US" dirty="0"/>
              <a:t>After 2011, humanitarian efforts shifted, in 2022, </a:t>
            </a:r>
            <a:r>
              <a:rPr lang="en-US" b="1" dirty="0"/>
              <a:t>over 12 million Syrians were food insecure</a:t>
            </a:r>
            <a:r>
              <a:rPr lang="en-US" dirty="0"/>
              <a:t>, the highest ever.</a:t>
            </a:r>
          </a:p>
          <a:p>
            <a:r>
              <a:rPr lang="en-US" dirty="0"/>
              <a:t>Recent focus is on building </a:t>
            </a:r>
            <a:r>
              <a:rPr lang="en-US" b="1" dirty="0"/>
              <a:t>early warning systems</a:t>
            </a:r>
            <a:r>
              <a:rPr lang="en-US" dirty="0"/>
              <a:t> and water recycling projects in safer regions.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037E9E-A778-A042-B14E-F8B08738379B}" type="slidenum">
              <a:rPr lang="en-QA" smtClean="0"/>
              <a:t>9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4243734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02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9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1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8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8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7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3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29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3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8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2">
              <a:lumMod val="60000"/>
              <a:lumOff val="4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56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060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32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2697" y="761999"/>
            <a:ext cx="219398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2F4AD318-2FB6-4C6E-931E-58E404FA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24">
            <a:extLst>
              <a:ext uri="{FF2B5EF4-FFF2-40B4-BE49-F238E27FC236}">
                <a16:creationId xmlns:a16="http://schemas.microsoft.com/office/drawing/2014/main" id="{1A118E35-1CBF-4863-8497-F4DF1A166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6" y="752748"/>
            <a:ext cx="751111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sp>
        <p:nvSpPr>
          <p:cNvPr id="33" name="Freeform: Shape 26">
            <a:extLst>
              <a:ext uri="{FF2B5EF4-FFF2-40B4-BE49-F238E27FC236}">
                <a16:creationId xmlns:a16="http://schemas.microsoft.com/office/drawing/2014/main" id="{6E187274-5DC2-4BE0-AF99-925D6D973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90320" y="761999"/>
            <a:ext cx="3156367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386" y="1298448"/>
            <a:ext cx="5674614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>
                <a:solidFill>
                  <a:schemeClr val="accent1"/>
                </a:solidFill>
              </a:rPr>
              <a:t>Syria’s Most Serious Environmental Concern: Drought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3F271B-0D77-4FE3-36BB-08534722C11D}"/>
              </a:ext>
            </a:extLst>
          </p:cNvPr>
          <p:cNvSpPr txBox="1"/>
          <p:nvPr/>
        </p:nvSpPr>
        <p:spPr>
          <a:xfrm>
            <a:off x="865101" y="4553712"/>
            <a:ext cx="1872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QA" dirty="0"/>
              <a:t>By Yasser Sakbani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B45ABDE-2EA6-40F6-9A5A-05AF187760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ipes over the sea">
            <a:extLst>
              <a:ext uri="{FF2B5EF4-FFF2-40B4-BE49-F238E27FC236}">
                <a16:creationId xmlns:a16="http://schemas.microsoft.com/office/drawing/2014/main" id="{7DBD77B1-9CD0-8D80-44E5-2A616FBA2D1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</a:blip>
          <a:srcRect t="9091" r="9114"/>
          <a:stretch>
            <a:fillRect/>
          </a:stretch>
        </p:blipFill>
        <p:spPr>
          <a:xfrm>
            <a:off x="0" y="517724"/>
            <a:ext cx="9141714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9258D3F-3594-4FF6-8C83-16F29A862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582693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en-US"/>
              <a:t>Challenges to Addressing Drought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21A5CD79-337C-0FC2-2C3F-D0DE1A5A412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79095" y="758952"/>
          <a:ext cx="54864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B7BD14D8-D35D-4C1B-9EBB-1F2F8FA636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Drought = Syria’s most serious environmental concern</a:t>
            </a:r>
          </a:p>
          <a:p>
            <a:r>
              <a:t>Affects food, economy, migration, stability</a:t>
            </a:r>
          </a:p>
          <a:p>
            <a:r>
              <a:t>Solutions require: Sustainable water management, International cooperation, Stronger local institutions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Gleick, 2014 – Water, drought &amp; conflict in Syria</a:t>
            </a:r>
          </a:p>
          <a:p>
            <a:r>
              <a:rPr dirty="0"/>
              <a:t>Kelley et al., 2015 – Climate change in Fertile Crescent</a:t>
            </a:r>
          </a:p>
          <a:p>
            <a:r>
              <a:rPr dirty="0"/>
              <a:t>FAO, 2010 – Syrian drought response plan</a:t>
            </a:r>
          </a:p>
          <a:p>
            <a:r>
              <a:rPr dirty="0"/>
              <a:t>UN OCHA – Humanitarian response in Syria</a:t>
            </a:r>
          </a:p>
          <a:p>
            <a:r>
              <a:rPr dirty="0"/>
              <a:t>De </a:t>
            </a:r>
            <a:r>
              <a:rPr dirty="0" err="1"/>
              <a:t>Châtel</a:t>
            </a:r>
            <a:r>
              <a:rPr dirty="0"/>
              <a:t>, 2014 – Drought &amp; Syrian uprising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C34168A-5EF9-4D3B-8340-62769BFD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F9CE7E-17C1-4726-8CAE-3CF424CB2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82142" y="757325"/>
            <a:ext cx="2661858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831" y="1123837"/>
            <a:ext cx="2210611" cy="4601183"/>
          </a:xfrm>
        </p:spPr>
        <p:txBody>
          <a:bodyPr>
            <a:normAutofit/>
          </a:bodyPr>
          <a:lstStyle/>
          <a:p>
            <a:r>
              <a:t>Introduction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246596-C397-4ADF-8DBA-FDAA55928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7CD566-A807-A959-3599-D6739CCA3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916436"/>
              </p:ext>
            </p:extLst>
          </p:nvPr>
        </p:nvGraphicFramePr>
        <p:xfrm>
          <a:off x="649985" y="933854"/>
          <a:ext cx="5470207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Background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B2D7723-53AD-42E1-DA4E-507C6A0057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137861"/>
              </p:ext>
            </p:extLst>
          </p:nvPr>
        </p:nvGraphicFramePr>
        <p:xfrm>
          <a:off x="2819922" y="885459"/>
          <a:ext cx="5796200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E658C22-2BBB-4CC7-AC94-BA42B45B4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856214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E714D6-B8AE-4EAF-80CA-1900AE364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2697" y="761999"/>
            <a:ext cx="219398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03A4B35-1FCE-47E3-B639-BE494F381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75AC84-0990-4526-8F6A-DDAA0767E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8780525" cy="1852186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pic>
        <p:nvPicPr>
          <p:cNvPr id="5" name="Content Placeholder 4" descr="A map of different colors&#10;&#10;AI-generated content may be incorrect.">
            <a:extLst>
              <a:ext uri="{FF2B5EF4-FFF2-40B4-BE49-F238E27FC236}">
                <a16:creationId xmlns:a16="http://schemas.microsoft.com/office/drawing/2014/main" id="{FAA58D57-5D4F-4320-2E25-A128D599ED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r="5789" b="-1"/>
          <a:stretch>
            <a:fillRect/>
          </a:stretch>
        </p:blipFill>
        <p:spPr>
          <a:xfrm>
            <a:off x="728243" y="484632"/>
            <a:ext cx="7978140" cy="35567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BBCB95-8A17-123A-A53E-7DF3CFABB928}"/>
              </a:ext>
            </a:extLst>
          </p:cNvPr>
          <p:cNvSpPr txBox="1"/>
          <p:nvPr/>
        </p:nvSpPr>
        <p:spPr>
          <a:xfrm>
            <a:off x="802385" y="4526019"/>
            <a:ext cx="74178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Left map: Syria’s land cover before severe drought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Right map: Land degradation and drought impact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Northeast “breadbasket” region hit hardest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Large areas of green (productive) → turned red (degraded)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Loss of agricultural land = collapse of wheat and barley</a:t>
            </a:r>
          </a:p>
        </p:txBody>
      </p:sp>
    </p:spTree>
    <p:extLst>
      <p:ext uri="{BB962C8B-B14F-4D97-AF65-F5344CB8AC3E}">
        <p14:creationId xmlns:p14="http://schemas.microsoft.com/office/powerpoint/2010/main" val="3368269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en-US"/>
              <a:t>The Drought Crisis (2006–2010)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11F280EE-F6A4-306E-5F53-D3BF448295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948759"/>
              </p:ext>
            </p:extLst>
          </p:nvPr>
        </p:nvGraphicFramePr>
        <p:xfrm>
          <a:off x="3044951" y="758952"/>
          <a:ext cx="5328412" cy="533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3836"/>
            <a:ext cx="2449286" cy="4601183"/>
          </a:xfrm>
        </p:spPr>
        <p:txBody>
          <a:bodyPr/>
          <a:lstStyle/>
          <a:p>
            <a:r>
              <a:rPr lang="en-US" dirty="0"/>
              <a:t>Consequences of the Drought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24CE16CD-5BA2-2820-CE3E-3C413EB1C7E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01951" y="864108"/>
          <a:ext cx="54864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t>Current Situation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3BFD14-8FBC-ABDE-632E-A87A0FEC10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776944"/>
              </p:ext>
            </p:extLst>
          </p:nvPr>
        </p:nvGraphicFramePr>
        <p:xfrm>
          <a:off x="3044951" y="758952"/>
          <a:ext cx="5328412" cy="533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Government &amp; Policy Response (Pre-war)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C3C7B5D-2E5B-32BF-E7D0-A95C77740C4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01951" y="864108"/>
          <a:ext cx="54864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C34168A-5EF9-4D3B-8340-62769BFD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F9CE7E-17C1-4726-8CAE-3CF424CB2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82142" y="757325"/>
            <a:ext cx="2661858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831" y="1123837"/>
            <a:ext cx="2210611" cy="4601183"/>
          </a:xfrm>
        </p:spPr>
        <p:txBody>
          <a:bodyPr>
            <a:normAutofit/>
          </a:bodyPr>
          <a:lstStyle/>
          <a:p>
            <a:r>
              <a:rPr lang="en-US" sz="2800"/>
              <a:t>International and Humanitarian Response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246596-C397-4ADF-8DBA-FDAA55928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Q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A56F38-DFAC-1147-8E70-84D02F71CD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3851861"/>
              </p:ext>
            </p:extLst>
          </p:nvPr>
        </p:nvGraphicFramePr>
        <p:xfrm>
          <a:off x="649985" y="933854"/>
          <a:ext cx="5470207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A3F38"/>
      </a:dk2>
      <a:lt2>
        <a:srgbClr val="EEEDCB"/>
      </a:lt2>
      <a:accent1>
        <a:srgbClr val="818E9F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78</TotalTime>
  <Words>1154</Words>
  <Application>Microsoft Macintosh PowerPoint</Application>
  <PresentationFormat>On-screen Show (4:3)</PresentationFormat>
  <Paragraphs>125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Corbel</vt:lpstr>
      <vt:lpstr>Wingdings 2</vt:lpstr>
      <vt:lpstr>Frame</vt:lpstr>
      <vt:lpstr>Syria’s Most Serious Environmental Concern: Drought</vt:lpstr>
      <vt:lpstr>Introduction</vt:lpstr>
      <vt:lpstr>Background</vt:lpstr>
      <vt:lpstr>PowerPoint Presentation</vt:lpstr>
      <vt:lpstr>The Drought Crisis (2006–2010)</vt:lpstr>
      <vt:lpstr>Consequences of the Drought</vt:lpstr>
      <vt:lpstr>Current Situation</vt:lpstr>
      <vt:lpstr>Government &amp; Policy Response (Pre-war)</vt:lpstr>
      <vt:lpstr>International and Humanitarian Response</vt:lpstr>
      <vt:lpstr>Challenges to Addressing Drought</vt:lpstr>
      <vt:lpstr>Conclusion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Yasser Sakbani</cp:lastModifiedBy>
  <cp:revision>3</cp:revision>
  <dcterms:created xsi:type="dcterms:W3CDTF">2013-01-27T09:14:16Z</dcterms:created>
  <dcterms:modified xsi:type="dcterms:W3CDTF">2025-09-16T09:34:28Z</dcterms:modified>
  <cp:category/>
</cp:coreProperties>
</file>