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Didact Gothic" panose="020B0604020202020204" charset="0"/>
      <p:regular r:id="rId15"/>
    </p:embeddedFont>
    <p:embeddedFont>
      <p:font typeface="Radley" panose="020B0604020202020204" charset="0"/>
      <p:regular r:id="rId16"/>
      <p:italic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cf44310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acf44310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7f5c07976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7f5c07976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7f5c07976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7f5c07976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dd8befa1d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add8befa1d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d8befa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add8befa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f5c07976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f5c07976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f5c0797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f5c0797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f5c07976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f5c07976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7f5c07976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7f5c07976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7f5c07976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7f5c07976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f5c07976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7f5c07976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8948" y="3131841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31805" y="3685755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8270" y="-18942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8270" y="441092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755445" y="2931597"/>
            <a:ext cx="1407500" cy="2229803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56904" y="3318310"/>
            <a:ext cx="339288" cy="1843090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 flipH="1">
            <a:off x="7571555" y="-405764"/>
            <a:ext cx="1204560" cy="1978200"/>
          </a:xfrm>
          <a:custGeom>
            <a:avLst/>
            <a:gdLst/>
            <a:ahLst/>
            <a:cxnLst/>
            <a:rect l="l" t="t" r="r" b="b"/>
            <a:pathLst>
              <a:path w="3346" h="5495" extrusionOk="0">
                <a:moveTo>
                  <a:pt x="513" y="5208"/>
                </a:moveTo>
                <a:cubicBezTo>
                  <a:pt x="1369" y="5904"/>
                  <a:pt x="2425" y="5157"/>
                  <a:pt x="3346" y="4814"/>
                </a:cubicBezTo>
                <a:lnTo>
                  <a:pt x="3346" y="0"/>
                </a:lnTo>
                <a:lnTo>
                  <a:pt x="1915" y="0"/>
                </a:lnTo>
                <a:cubicBezTo>
                  <a:pt x="1429" y="1579"/>
                  <a:pt x="-1055" y="3936"/>
                  <a:pt x="513" y="52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 flipH="1">
            <a:off x="6981515" y="184636"/>
            <a:ext cx="1054440" cy="647280"/>
          </a:xfrm>
          <a:custGeom>
            <a:avLst/>
            <a:gdLst/>
            <a:ahLst/>
            <a:cxnLst/>
            <a:rect l="l" t="t" r="r" b="b"/>
            <a:pathLst>
              <a:path w="2929" h="1798" extrusionOk="0">
                <a:moveTo>
                  <a:pt x="0" y="1428"/>
                </a:moveTo>
                <a:cubicBezTo>
                  <a:pt x="845" y="2258"/>
                  <a:pt x="1976" y="1481"/>
                  <a:pt x="2929" y="1118"/>
                </a:cubicBezTo>
                <a:lnTo>
                  <a:pt x="2929" y="0"/>
                </a:lnTo>
                <a:cubicBezTo>
                  <a:pt x="2319" y="898"/>
                  <a:pt x="1251" y="2027"/>
                  <a:pt x="0" y="14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324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4675" y="1754213"/>
            <a:ext cx="5976000" cy="11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 b="0">
                <a:latin typeface="Radley"/>
                <a:ea typeface="Radley"/>
                <a:cs typeface="Radley"/>
                <a:sym typeface="Radle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4663" y="2995675"/>
            <a:ext cx="59760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71F3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 flipH="1">
            <a:off x="6909629" y="3150786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 flipH="1">
            <a:off x="6907746" y="3704700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/>
          <p:nvPr/>
        </p:nvSpPr>
        <p:spPr>
          <a:xfrm flipH="1">
            <a:off x="7032466" y="-18942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 flipH="1">
            <a:off x="7577528" y="441092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/>
          <p:nvPr/>
        </p:nvSpPr>
        <p:spPr>
          <a:xfrm flipH="1">
            <a:off x="-29880" y="2960014"/>
            <a:ext cx="1407500" cy="2229803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/>
          <p:nvPr/>
        </p:nvSpPr>
        <p:spPr>
          <a:xfrm flipH="1">
            <a:off x="1038331" y="3346728"/>
            <a:ext cx="339288" cy="1843090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/>
          <p:nvPr/>
        </p:nvSpPr>
        <p:spPr>
          <a:xfrm rot="-5400000">
            <a:off x="367521" y="-415236"/>
            <a:ext cx="1204560" cy="1978200"/>
          </a:xfrm>
          <a:custGeom>
            <a:avLst/>
            <a:gdLst/>
            <a:ahLst/>
            <a:cxnLst/>
            <a:rect l="l" t="t" r="r" b="b"/>
            <a:pathLst>
              <a:path w="3346" h="5495" extrusionOk="0">
                <a:moveTo>
                  <a:pt x="513" y="5208"/>
                </a:moveTo>
                <a:cubicBezTo>
                  <a:pt x="1369" y="5904"/>
                  <a:pt x="2425" y="5157"/>
                  <a:pt x="3346" y="4814"/>
                </a:cubicBezTo>
                <a:lnTo>
                  <a:pt x="3346" y="0"/>
                </a:lnTo>
                <a:lnTo>
                  <a:pt x="1915" y="0"/>
                </a:lnTo>
                <a:cubicBezTo>
                  <a:pt x="1429" y="1579"/>
                  <a:pt x="-1055" y="3936"/>
                  <a:pt x="513" y="52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-5400000">
            <a:off x="1108041" y="175164"/>
            <a:ext cx="1054440" cy="647280"/>
          </a:xfrm>
          <a:custGeom>
            <a:avLst/>
            <a:gdLst/>
            <a:ahLst/>
            <a:cxnLst/>
            <a:rect l="l" t="t" r="r" b="b"/>
            <a:pathLst>
              <a:path w="2929" h="1798" extrusionOk="0">
                <a:moveTo>
                  <a:pt x="0" y="1428"/>
                </a:moveTo>
                <a:cubicBezTo>
                  <a:pt x="845" y="2258"/>
                  <a:pt x="1976" y="1481"/>
                  <a:pt x="2929" y="1118"/>
                </a:cubicBezTo>
                <a:lnTo>
                  <a:pt x="2929" y="0"/>
                </a:lnTo>
                <a:cubicBezTo>
                  <a:pt x="2319" y="898"/>
                  <a:pt x="1251" y="2027"/>
                  <a:pt x="0" y="14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985250" y="1793700"/>
            <a:ext cx="5173500" cy="11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985250" y="2975400"/>
            <a:ext cx="51735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 rot="10800000" flipH="1">
            <a:off x="-28425" y="-28410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820095" y="-28410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7032467" y="-28414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7577530" y="431620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7064411" y="4020555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/>
          <p:nvPr/>
        </p:nvSpPr>
        <p:spPr>
          <a:xfrm flipH="1">
            <a:off x="7064411" y="4613475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/>
          <p:nvPr/>
        </p:nvSpPr>
        <p:spPr>
          <a:xfrm rot="5399988">
            <a:off x="395508" y="40424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 rot="5399988">
            <a:off x="736254" y="37031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1560750" y="3869550"/>
            <a:ext cx="60225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 rot="-5399987" flipH="1">
            <a:off x="14913" y="-308809"/>
            <a:ext cx="1158226" cy="1700399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/>
          <p:nvPr/>
        </p:nvSpPr>
        <p:spPr>
          <a:xfrm rot="-5399987" flipH="1">
            <a:off x="379676" y="-41135"/>
            <a:ext cx="1061137" cy="1067963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 rot="10800000">
            <a:off x="7104932" y="-37711"/>
            <a:ext cx="2947219" cy="1656371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/>
          <p:nvPr/>
        </p:nvSpPr>
        <p:spPr>
          <a:xfrm rot="10800000">
            <a:off x="7104931" y="-37712"/>
            <a:ext cx="1761995" cy="828186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-37897" y="4011083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810623" y="4604003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/>
          <p:nvPr/>
        </p:nvSpPr>
        <p:spPr>
          <a:xfrm rot="-5399988" flipH="1">
            <a:off x="7371361" y="41186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/>
          <p:nvPr/>
        </p:nvSpPr>
        <p:spPr>
          <a:xfrm rot="-5399988" flipH="1">
            <a:off x="8098822" y="37793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 rot="10800000">
            <a:off x="8080192" y="-117421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 rot="10800000">
            <a:off x="8080192" y="-117421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 rot="10800000" flipH="1">
            <a:off x="-845750" y="-117410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 rot="10800000" flipH="1">
            <a:off x="205004" y="-117409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 flipH="1">
            <a:off x="7375792" y="4011083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 flipH="1">
            <a:off x="7375793" y="4604003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 rot="5400019">
            <a:off x="105828" y="4356148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 rot="5400019">
            <a:off x="130982" y="4330997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>
            <a:off x="-19314" y="-37893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-19314" y="521459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 rot="10800000" flipH="1">
            <a:off x="8316874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 rot="10800000" flipH="1">
            <a:off x="8316874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 rot="-5400015" flipH="1">
            <a:off x="-867848" y="4275504"/>
            <a:ext cx="2498295" cy="938516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 rot="-5400015" flipH="1">
            <a:off x="-326022" y="4817333"/>
            <a:ext cx="1985913" cy="3672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 rot="10800000">
            <a:off x="7077435" y="8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 rot="10800000">
            <a:off x="7049018" y="7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-32389" y="-304797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-32389" y="155237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 flipH="1">
            <a:off x="7334867" y="4011083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 flipH="1">
            <a:off x="7334868" y="4604003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-308772" y="3935739"/>
            <a:ext cx="1382273" cy="1245646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335801" y="4275531"/>
            <a:ext cx="738854" cy="905855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7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 flipH="1">
            <a:off x="8141119" y="3705274"/>
            <a:ext cx="1784200" cy="1607850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 flipH="1">
            <a:off x="8138578" y="-18948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8224446" y="540403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10800000">
            <a:off x="-18937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10800000">
            <a:off x="389958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-555192" y="3684910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95327" y="4006030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flipH="1">
            <a:off x="8139628" y="4143869"/>
            <a:ext cx="953693" cy="1169255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/>
          <p:nvPr/>
        </p:nvSpPr>
        <p:spPr>
          <a:xfrm flipH="1">
            <a:off x="8138578" y="-18948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/>
          <p:nvPr/>
        </p:nvSpPr>
        <p:spPr>
          <a:xfrm flipH="1">
            <a:off x="8224446" y="540403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/>
          <p:nvPr/>
        </p:nvSpPr>
        <p:spPr>
          <a:xfrm rot="10800000">
            <a:off x="-18937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/>
          <p:nvPr/>
        </p:nvSpPr>
        <p:spPr>
          <a:xfrm rot="10800000">
            <a:off x="389958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 rot="10800000">
            <a:off x="-104196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 rot="10800000">
            <a:off x="304700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/>
          <p:nvPr/>
        </p:nvSpPr>
        <p:spPr>
          <a:xfrm flipH="1">
            <a:off x="8156167" y="-28421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/>
          <p:nvPr/>
        </p:nvSpPr>
        <p:spPr>
          <a:xfrm flipH="1">
            <a:off x="8242036" y="530931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-47369" y="4011083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801151" y="4604003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 rot="-5399988" flipH="1">
            <a:off x="7371361" y="38900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 rot="-5399988" flipH="1">
            <a:off x="8098822" y="35507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5400013" flipH="1">
            <a:off x="7743091" y="3742612"/>
            <a:ext cx="1158226" cy="1700399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rot="5400013" flipH="1">
            <a:off x="7475416" y="4107375"/>
            <a:ext cx="1061137" cy="1067963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21338" y="3515542"/>
            <a:ext cx="2947219" cy="1656371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163886" y="4343729"/>
            <a:ext cx="1761995" cy="828186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404794" y="-18945"/>
            <a:ext cx="3758145" cy="1411803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175564" y="840412"/>
            <a:ext cx="2987376" cy="5524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5399981" flipH="1">
            <a:off x="237660" y="-293707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 rot="5399981" flipH="1">
            <a:off x="262815" y="90037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304075" y="2296625"/>
            <a:ext cx="51267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49100"/>
            <a:ext cx="1478100" cy="12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304075" y="3138425"/>
            <a:ext cx="51267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/>
          <p:nvPr/>
        </p:nvSpPr>
        <p:spPr>
          <a:xfrm flipH="1">
            <a:off x="8220640" y="3341800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flipH="1">
            <a:off x="8220640" y="3662920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-705303" y="3150786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345451" y="3704700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 rot="5399987">
            <a:off x="8019474" y="-308809"/>
            <a:ext cx="1158226" cy="1700399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 rot="5399987">
            <a:off x="7751799" y="-41135"/>
            <a:ext cx="1061137" cy="1067963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 rot="10800000" flipH="1">
            <a:off x="-859538" y="-37711"/>
            <a:ext cx="2947219" cy="1656371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 rot="10800000" flipH="1">
            <a:off x="325686" y="-37712"/>
            <a:ext cx="1761995" cy="828186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>
            <a:spLocks noGrp="1"/>
          </p:cNvSpPr>
          <p:nvPr>
            <p:ph type="subTitle" idx="1"/>
          </p:nvPr>
        </p:nvSpPr>
        <p:spPr>
          <a:xfrm>
            <a:off x="1187400" y="3011350"/>
            <a:ext cx="18300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ubTitle" idx="2"/>
          </p:nvPr>
        </p:nvSpPr>
        <p:spPr>
          <a:xfrm>
            <a:off x="3657000" y="3020639"/>
            <a:ext cx="18300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ubTitle" idx="3"/>
          </p:nvPr>
        </p:nvSpPr>
        <p:spPr>
          <a:xfrm>
            <a:off x="6126600" y="3011350"/>
            <a:ext cx="18300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ubTitle" idx="4"/>
          </p:nvPr>
        </p:nvSpPr>
        <p:spPr>
          <a:xfrm>
            <a:off x="1187400" y="2670500"/>
            <a:ext cx="1830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subTitle" idx="5"/>
          </p:nvPr>
        </p:nvSpPr>
        <p:spPr>
          <a:xfrm>
            <a:off x="6126600" y="2670500"/>
            <a:ext cx="1830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6"/>
          </p:nvPr>
        </p:nvSpPr>
        <p:spPr>
          <a:xfrm>
            <a:off x="3657000" y="2678463"/>
            <a:ext cx="1830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 rot="10800000" flipH="1">
            <a:off x="-28425" y="-28410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/>
          <p:nvPr/>
        </p:nvSpPr>
        <p:spPr>
          <a:xfrm rot="10800000" flipH="1">
            <a:off x="820095" y="-28410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 flipH="1">
            <a:off x="7022995" y="-18942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 flipH="1">
            <a:off x="7568057" y="441092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/>
          <p:nvPr/>
        </p:nvSpPr>
        <p:spPr>
          <a:xfrm rot="5399988">
            <a:off x="392227" y="38900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/>
          <p:nvPr/>
        </p:nvSpPr>
        <p:spPr>
          <a:xfrm rot="5399988">
            <a:off x="732973" y="35507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/>
          <p:nvPr/>
        </p:nvSpPr>
        <p:spPr>
          <a:xfrm rot="-5400019" flipH="1">
            <a:off x="8049548" y="4049043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/>
          <p:nvPr/>
        </p:nvSpPr>
        <p:spPr>
          <a:xfrm rot="-5400019" flipH="1">
            <a:off x="8433291" y="4023892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>
            <a:spLocks noGrp="1"/>
          </p:cNvSpPr>
          <p:nvPr>
            <p:ph type="subTitle" idx="1"/>
          </p:nvPr>
        </p:nvSpPr>
        <p:spPr>
          <a:xfrm>
            <a:off x="1692961" y="2110249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2"/>
          </p:nvPr>
        </p:nvSpPr>
        <p:spPr>
          <a:xfrm>
            <a:off x="5795238" y="21102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3"/>
          </p:nvPr>
        </p:nvSpPr>
        <p:spPr>
          <a:xfrm>
            <a:off x="1692961" y="33530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71F3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4"/>
          </p:nvPr>
        </p:nvSpPr>
        <p:spPr>
          <a:xfrm>
            <a:off x="5795238" y="33530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title" idx="5" hasCustomPrompt="1"/>
          </p:nvPr>
        </p:nvSpPr>
        <p:spPr>
          <a:xfrm>
            <a:off x="882762" y="1869013"/>
            <a:ext cx="7335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6" hasCustomPrompt="1"/>
          </p:nvPr>
        </p:nvSpPr>
        <p:spPr>
          <a:xfrm>
            <a:off x="883910" y="3112737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title" idx="7" hasCustomPrompt="1"/>
          </p:nvPr>
        </p:nvSpPr>
        <p:spPr>
          <a:xfrm>
            <a:off x="4986138" y="1870057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 idx="8" hasCustomPrompt="1"/>
          </p:nvPr>
        </p:nvSpPr>
        <p:spPr>
          <a:xfrm>
            <a:off x="4986138" y="3112739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9"/>
          </p:nvPr>
        </p:nvSpPr>
        <p:spPr>
          <a:xfrm>
            <a:off x="1692863" y="1853300"/>
            <a:ext cx="24660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ubTitle" idx="13"/>
          </p:nvPr>
        </p:nvSpPr>
        <p:spPr>
          <a:xfrm>
            <a:off x="1692863" y="3096227"/>
            <a:ext cx="24660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14"/>
          </p:nvPr>
        </p:nvSpPr>
        <p:spPr>
          <a:xfrm>
            <a:off x="5795238" y="1853300"/>
            <a:ext cx="24660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15"/>
          </p:nvPr>
        </p:nvSpPr>
        <p:spPr>
          <a:xfrm>
            <a:off x="5795238" y="3096226"/>
            <a:ext cx="24660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 rot="10800000">
            <a:off x="7062460" y="-53174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10800000">
            <a:off x="7062460" y="-53174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3"/>
          <p:cNvSpPr/>
          <p:nvPr/>
        </p:nvSpPr>
        <p:spPr>
          <a:xfrm rot="10800000" flipH="1">
            <a:off x="-18942" y="-18691"/>
            <a:ext cx="1382273" cy="1245646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"/>
          <p:cNvSpPr/>
          <p:nvPr/>
        </p:nvSpPr>
        <p:spPr>
          <a:xfrm rot="10800000" flipH="1">
            <a:off x="625631" y="-18692"/>
            <a:ext cx="738854" cy="905855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815354" y="2466260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2"/>
          </p:nvPr>
        </p:nvSpPr>
        <p:spPr>
          <a:xfrm>
            <a:off x="3381597" y="2466260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3"/>
          </p:nvPr>
        </p:nvSpPr>
        <p:spPr>
          <a:xfrm>
            <a:off x="815354" y="4119209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4"/>
          </p:nvPr>
        </p:nvSpPr>
        <p:spPr>
          <a:xfrm>
            <a:off x="3381597" y="4119209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5"/>
          </p:nvPr>
        </p:nvSpPr>
        <p:spPr>
          <a:xfrm>
            <a:off x="5947846" y="2466260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6"/>
          </p:nvPr>
        </p:nvSpPr>
        <p:spPr>
          <a:xfrm>
            <a:off x="5947846" y="4119209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7"/>
          </p:nvPr>
        </p:nvSpPr>
        <p:spPr>
          <a:xfrm>
            <a:off x="815354" y="2186151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8"/>
          </p:nvPr>
        </p:nvSpPr>
        <p:spPr>
          <a:xfrm>
            <a:off x="3381597" y="2186151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9"/>
          </p:nvPr>
        </p:nvSpPr>
        <p:spPr>
          <a:xfrm>
            <a:off x="5947846" y="2186151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13"/>
          </p:nvPr>
        </p:nvSpPr>
        <p:spPr>
          <a:xfrm>
            <a:off x="815354" y="38391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14"/>
          </p:nvPr>
        </p:nvSpPr>
        <p:spPr>
          <a:xfrm>
            <a:off x="3381603" y="38391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subTitle" idx="15"/>
          </p:nvPr>
        </p:nvSpPr>
        <p:spPr>
          <a:xfrm>
            <a:off x="5947851" y="3839150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/>
          <p:nvPr/>
        </p:nvSpPr>
        <p:spPr>
          <a:xfrm>
            <a:off x="6147849" y="-278995"/>
            <a:ext cx="3758145" cy="1411803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6918619" y="580362"/>
            <a:ext cx="2987376" cy="5524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/>
          <p:nvPr/>
        </p:nvSpPr>
        <p:spPr>
          <a:xfrm rot="5399986" flipH="1">
            <a:off x="329866" y="-379831"/>
            <a:ext cx="1155285" cy="1852893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4"/>
          <p:cNvSpPr/>
          <p:nvPr/>
        </p:nvSpPr>
        <p:spPr>
          <a:xfrm rot="5399986" flipH="1">
            <a:off x="363854" y="138574"/>
            <a:ext cx="602893" cy="1368473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-21793" y="3341561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628728" y="3662681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/>
          <p:nvPr/>
        </p:nvSpPr>
        <p:spPr>
          <a:xfrm flipH="1">
            <a:off x="6461431" y="3502425"/>
            <a:ext cx="2987381" cy="1678977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 flipH="1">
            <a:off x="6461436" y="4341913"/>
            <a:ext cx="1786006" cy="839488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4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 txBox="1">
            <a:spLocks noGrp="1"/>
          </p:cNvSpPr>
          <p:nvPr>
            <p:ph type="title" hasCustomPrompt="1"/>
          </p:nvPr>
        </p:nvSpPr>
        <p:spPr>
          <a:xfrm>
            <a:off x="2250475" y="1235450"/>
            <a:ext cx="46431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1"/>
          </p:nvPr>
        </p:nvSpPr>
        <p:spPr>
          <a:xfrm>
            <a:off x="2250475" y="1990332"/>
            <a:ext cx="46431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title" idx="2" hasCustomPrompt="1"/>
          </p:nvPr>
        </p:nvSpPr>
        <p:spPr>
          <a:xfrm>
            <a:off x="2250450" y="2843944"/>
            <a:ext cx="46431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3"/>
          </p:nvPr>
        </p:nvSpPr>
        <p:spPr>
          <a:xfrm>
            <a:off x="2250450" y="3598747"/>
            <a:ext cx="46431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/>
          <p:nvPr/>
        </p:nvSpPr>
        <p:spPr>
          <a:xfrm rot="10800000" flipH="1">
            <a:off x="-228599" y="-25016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5"/>
          <p:cNvSpPr/>
          <p:nvPr/>
        </p:nvSpPr>
        <p:spPr>
          <a:xfrm rot="10800000" flipH="1">
            <a:off x="822155" y="-25015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5"/>
          <p:cNvSpPr/>
          <p:nvPr/>
        </p:nvSpPr>
        <p:spPr>
          <a:xfrm rot="5400010" flipH="1">
            <a:off x="6878153" y="1142761"/>
            <a:ext cx="3758134" cy="1411803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 rot="5400010" flipH="1">
            <a:off x="6833858" y="1187053"/>
            <a:ext cx="2987367" cy="5524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 rot="10800000">
            <a:off x="-26399" y="3243321"/>
            <a:ext cx="1204560" cy="1978200"/>
          </a:xfrm>
          <a:custGeom>
            <a:avLst/>
            <a:gdLst/>
            <a:ahLst/>
            <a:cxnLst/>
            <a:rect l="l" t="t" r="r" b="b"/>
            <a:pathLst>
              <a:path w="3346" h="5495" extrusionOk="0">
                <a:moveTo>
                  <a:pt x="513" y="5208"/>
                </a:moveTo>
                <a:cubicBezTo>
                  <a:pt x="1369" y="5904"/>
                  <a:pt x="2425" y="5157"/>
                  <a:pt x="3346" y="4814"/>
                </a:cubicBezTo>
                <a:lnTo>
                  <a:pt x="3346" y="0"/>
                </a:lnTo>
                <a:lnTo>
                  <a:pt x="1915" y="0"/>
                </a:lnTo>
                <a:cubicBezTo>
                  <a:pt x="1429" y="1579"/>
                  <a:pt x="-1055" y="3936"/>
                  <a:pt x="513" y="52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 rot="10800000">
            <a:off x="-26399" y="3243681"/>
            <a:ext cx="1054440" cy="647280"/>
          </a:xfrm>
          <a:custGeom>
            <a:avLst/>
            <a:gdLst/>
            <a:ahLst/>
            <a:cxnLst/>
            <a:rect l="l" t="t" r="r" b="b"/>
            <a:pathLst>
              <a:path w="2929" h="1798" extrusionOk="0">
                <a:moveTo>
                  <a:pt x="0" y="1428"/>
                </a:moveTo>
                <a:cubicBezTo>
                  <a:pt x="845" y="2258"/>
                  <a:pt x="1976" y="1481"/>
                  <a:pt x="2929" y="1118"/>
                </a:cubicBezTo>
                <a:lnTo>
                  <a:pt x="2929" y="0"/>
                </a:lnTo>
                <a:cubicBezTo>
                  <a:pt x="2319" y="898"/>
                  <a:pt x="1251" y="2027"/>
                  <a:pt x="0" y="14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 rot="-5399988" flipH="1">
            <a:off x="7352416" y="42710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 rot="-5399988" flipH="1">
            <a:off x="8079877" y="39317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2347900" y="1749850"/>
            <a:ext cx="44481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2099100" y="349827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 b="1" u="sng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>
            <a:off x="-9472" y="-9470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-9472" y="450565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153" y="-32447"/>
            <a:ext cx="1476700" cy="1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/>
          <p:nvPr/>
        </p:nvSpPr>
        <p:spPr>
          <a:xfrm>
            <a:off x="7755445" y="2931597"/>
            <a:ext cx="1407500" cy="2229803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7756904" y="3318310"/>
            <a:ext cx="339288" cy="1843090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0000">
            <a:off x="7394445" y="3561194"/>
            <a:ext cx="1476700" cy="1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/>
          <p:nvPr/>
        </p:nvSpPr>
        <p:spPr>
          <a:xfrm>
            <a:off x="-21338" y="3563325"/>
            <a:ext cx="2947219" cy="1656371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1163886" y="4391512"/>
            <a:ext cx="1761995" cy="828186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75" y="3688923"/>
            <a:ext cx="1476700" cy="148687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6"/>
          <p:cNvSpPr/>
          <p:nvPr/>
        </p:nvSpPr>
        <p:spPr>
          <a:xfrm>
            <a:off x="5423738" y="-18945"/>
            <a:ext cx="3758145" cy="1411803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6194509" y="840412"/>
            <a:ext cx="2987376" cy="5524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999">
            <a:off x="6997463" y="-298700"/>
            <a:ext cx="1305700" cy="1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4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/>
          <p:nvPr/>
        </p:nvSpPr>
        <p:spPr>
          <a:xfrm rot="5400000" flipH="1">
            <a:off x="7590500" y="-396291"/>
            <a:ext cx="1204560" cy="1978200"/>
          </a:xfrm>
          <a:custGeom>
            <a:avLst/>
            <a:gdLst/>
            <a:ahLst/>
            <a:cxnLst/>
            <a:rect l="l" t="t" r="r" b="b"/>
            <a:pathLst>
              <a:path w="3346" h="5495" extrusionOk="0">
                <a:moveTo>
                  <a:pt x="513" y="5208"/>
                </a:moveTo>
                <a:cubicBezTo>
                  <a:pt x="1369" y="5904"/>
                  <a:pt x="2425" y="5157"/>
                  <a:pt x="3346" y="4814"/>
                </a:cubicBezTo>
                <a:lnTo>
                  <a:pt x="3346" y="0"/>
                </a:lnTo>
                <a:lnTo>
                  <a:pt x="1915" y="0"/>
                </a:lnTo>
                <a:cubicBezTo>
                  <a:pt x="1429" y="1579"/>
                  <a:pt x="-1055" y="3936"/>
                  <a:pt x="513" y="52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7"/>
          <p:cNvSpPr/>
          <p:nvPr/>
        </p:nvSpPr>
        <p:spPr>
          <a:xfrm rot="5400000" flipH="1">
            <a:off x="6972043" y="194109"/>
            <a:ext cx="1054440" cy="647280"/>
          </a:xfrm>
          <a:custGeom>
            <a:avLst/>
            <a:gdLst/>
            <a:ahLst/>
            <a:cxnLst/>
            <a:rect l="l" t="t" r="r" b="b"/>
            <a:pathLst>
              <a:path w="2929" h="1798" extrusionOk="0">
                <a:moveTo>
                  <a:pt x="0" y="1428"/>
                </a:moveTo>
                <a:cubicBezTo>
                  <a:pt x="845" y="2258"/>
                  <a:pt x="1976" y="1481"/>
                  <a:pt x="2929" y="1118"/>
                </a:cubicBezTo>
                <a:lnTo>
                  <a:pt x="2929" y="0"/>
                </a:lnTo>
                <a:cubicBezTo>
                  <a:pt x="2319" y="898"/>
                  <a:pt x="1251" y="2027"/>
                  <a:pt x="0" y="14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3689" y="122428"/>
            <a:ext cx="1305700" cy="1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/>
          <p:nvPr/>
        </p:nvSpPr>
        <p:spPr>
          <a:xfrm>
            <a:off x="-18948" y="3150786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1031805" y="3704700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9355" y="3509113"/>
            <a:ext cx="1476700" cy="148687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/>
          <p:nvPr/>
        </p:nvSpPr>
        <p:spPr>
          <a:xfrm rot="5400013" flipH="1">
            <a:off x="7714674" y="3752505"/>
            <a:ext cx="1158226" cy="1700399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7"/>
          <p:cNvSpPr/>
          <p:nvPr/>
        </p:nvSpPr>
        <p:spPr>
          <a:xfrm rot="5400013" flipH="1">
            <a:off x="7446999" y="4117268"/>
            <a:ext cx="1061137" cy="1067963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7"/>
          <p:cNvSpPr/>
          <p:nvPr/>
        </p:nvSpPr>
        <p:spPr>
          <a:xfrm rot="5399981" flipH="1">
            <a:off x="228188" y="-284235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7"/>
          <p:cNvSpPr/>
          <p:nvPr/>
        </p:nvSpPr>
        <p:spPr>
          <a:xfrm rot="5399981" flipH="1">
            <a:off x="253343" y="99509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275" y="-1084350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832525" y="4331810"/>
            <a:ext cx="1476701" cy="147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-5399986">
            <a:off x="220823" y="3898301"/>
            <a:ext cx="1024379" cy="1503895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rot="-5399986">
            <a:off x="543434" y="4220911"/>
            <a:ext cx="938510" cy="944545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307770" y="3849976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8307770" y="4208568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 rot="10800000">
            <a:off x="7375792" y="-32181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 rot="10800000">
            <a:off x="7375793" y="-32181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 rot="5399981" flipH="1">
            <a:off x="105828" y="-525125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 rot="5399981" flipH="1">
            <a:off x="130982" y="-141380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8054" y="-15106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0800000">
            <a:off x="-18945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>
            <a:off x="389951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flipH="1">
            <a:off x="8146695" y="-18948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 flipH="1">
            <a:off x="8232563" y="540403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-28425" y="4030027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20095" y="4622947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 rot="-5399988" flipH="1">
            <a:off x="7333471" y="3890019"/>
            <a:ext cx="1407495" cy="2229810"/>
          </a:xfrm>
          <a:custGeom>
            <a:avLst/>
            <a:gdLst/>
            <a:ahLst/>
            <a:cxnLst/>
            <a:rect l="l" t="t" r="r" b="b"/>
            <a:pathLst>
              <a:path w="1929" h="3056" extrusionOk="0">
                <a:moveTo>
                  <a:pt x="1929" y="6"/>
                </a:moveTo>
                <a:lnTo>
                  <a:pt x="1929" y="3056"/>
                </a:lnTo>
                <a:lnTo>
                  <a:pt x="0" y="3056"/>
                </a:lnTo>
                <a:cubicBezTo>
                  <a:pt x="138" y="1999"/>
                  <a:pt x="-254" y="-134"/>
                  <a:pt x="1929" y="6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 rot="-5399988" flipH="1">
            <a:off x="8060932" y="3550732"/>
            <a:ext cx="339287" cy="1843096"/>
          </a:xfrm>
          <a:custGeom>
            <a:avLst/>
            <a:gdLst/>
            <a:ahLst/>
            <a:cxnLst/>
            <a:rect l="l" t="t" r="r" b="b"/>
            <a:pathLst>
              <a:path w="465" h="2526" extrusionOk="0">
                <a:moveTo>
                  <a:pt x="0" y="2526"/>
                </a:moveTo>
                <a:cubicBezTo>
                  <a:pt x="91" y="1832"/>
                  <a:pt x="-47" y="674"/>
                  <a:pt x="465" y="0"/>
                </a:cubicBezTo>
                <a:cubicBezTo>
                  <a:pt x="-5" y="891"/>
                  <a:pt x="115" y="1914"/>
                  <a:pt x="259" y="2526"/>
                </a:cubicBezTo>
                <a:lnTo>
                  <a:pt x="0" y="2526"/>
                </a:ln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195600" y="2672125"/>
            <a:ext cx="29919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4956510" y="2672125"/>
            <a:ext cx="29919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195600" y="2986401"/>
            <a:ext cx="2991900" cy="1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4956504" y="2986401"/>
            <a:ext cx="2991900" cy="1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-18946" y="-18948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-18946" y="540403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 rot="10800000" flipH="1">
            <a:off x="8307770" y="-18945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 rot="10800000" flipH="1">
            <a:off x="8307770" y="-18946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 flipH="1">
            <a:off x="7375792" y="4011083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 flipH="1">
            <a:off x="7375793" y="4604003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 rot="5400019">
            <a:off x="105828" y="4356148"/>
            <a:ext cx="855178" cy="1371608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 rot="5400019">
            <a:off x="130982" y="4330997"/>
            <a:ext cx="446280" cy="1013014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/>
        </p:nvSpPr>
        <p:spPr>
          <a:xfrm rot="10800000">
            <a:off x="7049018" y="-18937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 rot="10800000">
            <a:off x="7049018" y="-18937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-22916" y="-18942"/>
            <a:ext cx="2139947" cy="2083426"/>
          </a:xfrm>
          <a:custGeom>
            <a:avLst/>
            <a:gdLst/>
            <a:ahLst/>
            <a:cxnLst/>
            <a:rect l="l" t="t" r="r" b="b"/>
            <a:pathLst>
              <a:path w="4354" h="4239" extrusionOk="0">
                <a:moveTo>
                  <a:pt x="2813" y="1221"/>
                </a:moveTo>
                <a:cubicBezTo>
                  <a:pt x="3420" y="747"/>
                  <a:pt x="3941" y="722"/>
                  <a:pt x="4354" y="0"/>
                </a:cubicBezTo>
                <a:lnTo>
                  <a:pt x="0" y="0"/>
                </a:lnTo>
                <a:lnTo>
                  <a:pt x="0" y="4239"/>
                </a:lnTo>
                <a:cubicBezTo>
                  <a:pt x="1908" y="4017"/>
                  <a:pt x="1596" y="2168"/>
                  <a:pt x="2813" y="1221"/>
                </a:cubicBezTo>
                <a:close/>
              </a:path>
            </a:pathLst>
          </a:custGeom>
          <a:solidFill>
            <a:srgbClr val="75A2BF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-22916" y="441092"/>
            <a:ext cx="1594885" cy="1623391"/>
          </a:xfrm>
          <a:custGeom>
            <a:avLst/>
            <a:gdLst/>
            <a:ahLst/>
            <a:cxnLst/>
            <a:rect l="l" t="t" r="r" b="b"/>
            <a:pathLst>
              <a:path w="3245" h="3303" extrusionOk="0">
                <a:moveTo>
                  <a:pt x="2813" y="285"/>
                </a:moveTo>
                <a:cubicBezTo>
                  <a:pt x="2962" y="168"/>
                  <a:pt x="3106" y="79"/>
                  <a:pt x="3245" y="0"/>
                </a:cubicBezTo>
                <a:cubicBezTo>
                  <a:pt x="1574" y="617"/>
                  <a:pt x="1592" y="2010"/>
                  <a:pt x="0" y="2495"/>
                </a:cubicBezTo>
                <a:lnTo>
                  <a:pt x="0" y="3303"/>
                </a:lnTo>
                <a:cubicBezTo>
                  <a:pt x="1908" y="3081"/>
                  <a:pt x="1596" y="1232"/>
                  <a:pt x="2813" y="285"/>
                </a:cubicBezTo>
                <a:close/>
              </a:path>
            </a:pathLst>
          </a:custGeom>
          <a:solidFill>
            <a:srgbClr val="2B577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 flipH="1">
            <a:off x="7067957" y="4020555"/>
            <a:ext cx="2109960" cy="1185840"/>
          </a:xfrm>
          <a:custGeom>
            <a:avLst/>
            <a:gdLst/>
            <a:ahLst/>
            <a:cxnLst/>
            <a:rect l="l" t="t" r="r" b="b"/>
            <a:pathLst>
              <a:path w="5861" h="3294" extrusionOk="0">
                <a:moveTo>
                  <a:pt x="5368" y="2780"/>
                </a:moveTo>
                <a:cubicBezTo>
                  <a:pt x="5121" y="2582"/>
                  <a:pt x="4834" y="2438"/>
                  <a:pt x="4530" y="2348"/>
                </a:cubicBezTo>
                <a:cubicBezTo>
                  <a:pt x="4136" y="2231"/>
                  <a:pt x="3726" y="2176"/>
                  <a:pt x="3329" y="2069"/>
                </a:cubicBezTo>
                <a:cubicBezTo>
                  <a:pt x="2936" y="1963"/>
                  <a:pt x="2527" y="1814"/>
                  <a:pt x="2220" y="1537"/>
                </a:cubicBezTo>
                <a:cubicBezTo>
                  <a:pt x="1948" y="1290"/>
                  <a:pt x="1728" y="993"/>
                  <a:pt x="1475" y="728"/>
                </a:cubicBezTo>
                <a:cubicBezTo>
                  <a:pt x="1192" y="430"/>
                  <a:pt x="876" y="211"/>
                  <a:pt x="480" y="93"/>
                </a:cubicBezTo>
                <a:cubicBezTo>
                  <a:pt x="323" y="46"/>
                  <a:pt x="162" y="16"/>
                  <a:pt x="0" y="0"/>
                </a:cubicBezTo>
                <a:lnTo>
                  <a:pt x="0" y="3294"/>
                </a:lnTo>
                <a:lnTo>
                  <a:pt x="5861" y="3294"/>
                </a:lnTo>
                <a:cubicBezTo>
                  <a:pt x="5717" y="3105"/>
                  <a:pt x="5556" y="2930"/>
                  <a:pt x="5368" y="27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/>
          <p:nvPr/>
        </p:nvSpPr>
        <p:spPr>
          <a:xfrm flipH="1">
            <a:off x="7067957" y="4613475"/>
            <a:ext cx="1261440" cy="592920"/>
          </a:xfrm>
          <a:custGeom>
            <a:avLst/>
            <a:gdLst/>
            <a:ahLst/>
            <a:cxnLst/>
            <a:rect l="l" t="t" r="r" b="b"/>
            <a:pathLst>
              <a:path w="3504" h="1647" extrusionOk="0">
                <a:moveTo>
                  <a:pt x="3011" y="1133"/>
                </a:moveTo>
                <a:cubicBezTo>
                  <a:pt x="2764" y="935"/>
                  <a:pt x="2477" y="791"/>
                  <a:pt x="2173" y="701"/>
                </a:cubicBezTo>
                <a:cubicBezTo>
                  <a:pt x="1779" y="584"/>
                  <a:pt x="1369" y="529"/>
                  <a:pt x="972" y="422"/>
                </a:cubicBezTo>
                <a:cubicBezTo>
                  <a:pt x="635" y="331"/>
                  <a:pt x="286" y="208"/>
                  <a:pt x="0" y="0"/>
                </a:cubicBezTo>
                <a:cubicBezTo>
                  <a:pt x="303" y="409"/>
                  <a:pt x="1420" y="720"/>
                  <a:pt x="2253" y="946"/>
                </a:cubicBezTo>
                <a:cubicBezTo>
                  <a:pt x="2657" y="1056"/>
                  <a:pt x="2898" y="1361"/>
                  <a:pt x="3039" y="1647"/>
                </a:cubicBezTo>
                <a:lnTo>
                  <a:pt x="3504" y="1647"/>
                </a:lnTo>
                <a:cubicBezTo>
                  <a:pt x="3360" y="1458"/>
                  <a:pt x="3199" y="1283"/>
                  <a:pt x="3011" y="11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-13444" y="3935739"/>
            <a:ext cx="1382273" cy="1245646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31128" y="4275531"/>
            <a:ext cx="738854" cy="905855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4437300" y="1962300"/>
            <a:ext cx="3824100" cy="22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>
            <a:spLocks noGrp="1"/>
          </p:cNvSpPr>
          <p:nvPr>
            <p:ph type="pic" idx="2"/>
          </p:nvPr>
        </p:nvSpPr>
        <p:spPr>
          <a:xfrm>
            <a:off x="713225" y="1535700"/>
            <a:ext cx="3232800" cy="3117000"/>
          </a:xfrm>
          <a:prstGeom prst="teardrop">
            <a:avLst>
              <a:gd name="adj" fmla="val 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/>
          <p:nvPr/>
        </p:nvSpPr>
        <p:spPr>
          <a:xfrm rot="10800000" flipH="1">
            <a:off x="5414266" y="4029417"/>
            <a:ext cx="3758145" cy="1411803"/>
          </a:xfrm>
          <a:custGeom>
            <a:avLst/>
            <a:gdLst/>
            <a:ahLst/>
            <a:cxnLst/>
            <a:rect l="l" t="t" r="r" b="b"/>
            <a:pathLst>
              <a:path w="4359" h="2990" extrusionOk="0">
                <a:moveTo>
                  <a:pt x="832" y="1730"/>
                </a:moveTo>
                <a:cubicBezTo>
                  <a:pt x="1183" y="2259"/>
                  <a:pt x="1673" y="2721"/>
                  <a:pt x="2295" y="2896"/>
                </a:cubicBezTo>
                <a:cubicBezTo>
                  <a:pt x="2807" y="3040"/>
                  <a:pt x="3346" y="2991"/>
                  <a:pt x="3867" y="2935"/>
                </a:cubicBezTo>
                <a:cubicBezTo>
                  <a:pt x="4031" y="2917"/>
                  <a:pt x="4195" y="2899"/>
                  <a:pt x="4359" y="2883"/>
                </a:cubicBezTo>
                <a:lnTo>
                  <a:pt x="4359" y="0"/>
                </a:lnTo>
                <a:lnTo>
                  <a:pt x="0" y="0"/>
                </a:lnTo>
                <a:cubicBezTo>
                  <a:pt x="314" y="558"/>
                  <a:pt x="477" y="1192"/>
                  <a:pt x="832" y="1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6185036" y="4029419"/>
            <a:ext cx="2987376" cy="552445"/>
          </a:xfrm>
          <a:custGeom>
            <a:avLst/>
            <a:gdLst/>
            <a:ahLst/>
            <a:cxnLst/>
            <a:rect l="l" t="t" r="r" b="b"/>
            <a:pathLst>
              <a:path w="3465" h="1170" extrusionOk="0">
                <a:moveTo>
                  <a:pt x="1731" y="928"/>
                </a:moveTo>
                <a:cubicBezTo>
                  <a:pt x="788" y="831"/>
                  <a:pt x="0" y="0"/>
                  <a:pt x="0" y="0"/>
                </a:cubicBezTo>
                <a:cubicBezTo>
                  <a:pt x="346" y="491"/>
                  <a:pt x="814" y="911"/>
                  <a:pt x="1401" y="1076"/>
                </a:cubicBezTo>
                <a:cubicBezTo>
                  <a:pt x="1913" y="1220"/>
                  <a:pt x="2452" y="1171"/>
                  <a:pt x="2973" y="1115"/>
                </a:cubicBezTo>
                <a:cubicBezTo>
                  <a:pt x="3137" y="1097"/>
                  <a:pt x="3301" y="1079"/>
                  <a:pt x="3465" y="1063"/>
                </a:cubicBezTo>
                <a:lnTo>
                  <a:pt x="3465" y="626"/>
                </a:lnTo>
                <a:cubicBezTo>
                  <a:pt x="3139" y="758"/>
                  <a:pt x="2427" y="1000"/>
                  <a:pt x="1731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/>
          <p:nvPr/>
        </p:nvSpPr>
        <p:spPr>
          <a:xfrm rot="5400014">
            <a:off x="329866" y="3679691"/>
            <a:ext cx="1155285" cy="1852893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/>
          <p:nvPr/>
        </p:nvSpPr>
        <p:spPr>
          <a:xfrm rot="5400014">
            <a:off x="363854" y="3645706"/>
            <a:ext cx="602893" cy="1368473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 rot="10800000" flipH="1">
            <a:off x="-31265" y="-18935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"/>
          <p:cNvSpPr/>
          <p:nvPr/>
        </p:nvSpPr>
        <p:spPr>
          <a:xfrm rot="10800000" flipH="1">
            <a:off x="619255" y="-18935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/>
          <p:nvPr/>
        </p:nvSpPr>
        <p:spPr>
          <a:xfrm rot="10800000">
            <a:off x="6919097" y="-18924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 rot="10800000">
            <a:off x="6917213" y="-18923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2261425" y="1263300"/>
            <a:ext cx="4481700" cy="261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8148050" y="-18948"/>
            <a:ext cx="1024375" cy="1503901"/>
          </a:xfrm>
          <a:custGeom>
            <a:avLst/>
            <a:gdLst/>
            <a:ahLst/>
            <a:cxnLst/>
            <a:rect l="l" t="t" r="r" b="b"/>
            <a:pathLst>
              <a:path w="1694" h="2487" extrusionOk="0">
                <a:moveTo>
                  <a:pt x="0" y="0"/>
                </a:moveTo>
                <a:lnTo>
                  <a:pt x="0" y="2487"/>
                </a:lnTo>
                <a:cubicBezTo>
                  <a:pt x="1527" y="2408"/>
                  <a:pt x="1611" y="616"/>
                  <a:pt x="169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flipH="1">
            <a:off x="8233919" y="540403"/>
            <a:ext cx="938506" cy="944549"/>
          </a:xfrm>
          <a:custGeom>
            <a:avLst/>
            <a:gdLst/>
            <a:ahLst/>
            <a:cxnLst/>
            <a:rect l="l" t="t" r="r" b="b"/>
            <a:pathLst>
              <a:path w="1552" h="1562" extrusionOk="0">
                <a:moveTo>
                  <a:pt x="1552" y="0"/>
                </a:moveTo>
                <a:cubicBezTo>
                  <a:pt x="1280" y="778"/>
                  <a:pt x="541" y="1105"/>
                  <a:pt x="0" y="1241"/>
                </a:cubicBezTo>
                <a:lnTo>
                  <a:pt x="0" y="1562"/>
                </a:lnTo>
                <a:cubicBezTo>
                  <a:pt x="1007" y="1510"/>
                  <a:pt x="1386" y="71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28410" y="-28418"/>
            <a:ext cx="855173" cy="1371600"/>
          </a:xfrm>
          <a:custGeom>
            <a:avLst/>
            <a:gdLst/>
            <a:ahLst/>
            <a:cxnLst/>
            <a:rect l="l" t="t" r="r" b="b"/>
            <a:pathLst>
              <a:path w="1853" h="2972" extrusionOk="0">
                <a:moveTo>
                  <a:pt x="1853" y="10"/>
                </a:moveTo>
                <a:cubicBezTo>
                  <a:pt x="1165" y="-7"/>
                  <a:pt x="613" y="-70"/>
                  <a:pt x="253" y="547"/>
                </a:cubicBezTo>
                <a:cubicBezTo>
                  <a:pt x="-300" y="1493"/>
                  <a:pt x="201" y="2055"/>
                  <a:pt x="384" y="2972"/>
                </a:cubicBezTo>
                <a:lnTo>
                  <a:pt x="1853" y="2972"/>
                </a:lnTo>
                <a:lnTo>
                  <a:pt x="1853" y="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 rot="10800000">
            <a:off x="380486" y="-28418"/>
            <a:ext cx="446278" cy="1013009"/>
          </a:xfrm>
          <a:custGeom>
            <a:avLst/>
            <a:gdLst/>
            <a:ahLst/>
            <a:cxnLst/>
            <a:rect l="l" t="t" r="r" b="b"/>
            <a:pathLst>
              <a:path w="967" h="2195" extrusionOk="0">
                <a:moveTo>
                  <a:pt x="967" y="2195"/>
                </a:moveTo>
                <a:lnTo>
                  <a:pt x="384" y="2195"/>
                </a:lnTo>
                <a:cubicBezTo>
                  <a:pt x="216" y="1355"/>
                  <a:pt x="-218" y="813"/>
                  <a:pt x="136" y="0"/>
                </a:cubicBezTo>
                <a:cubicBezTo>
                  <a:pt x="64" y="906"/>
                  <a:pt x="728" y="1499"/>
                  <a:pt x="967" y="2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-326592" y="3351272"/>
            <a:ext cx="1408320" cy="1839600"/>
          </a:xfrm>
          <a:custGeom>
            <a:avLst/>
            <a:gdLst/>
            <a:ahLst/>
            <a:cxnLst/>
            <a:rect l="l" t="t" r="r" b="b"/>
            <a:pathLst>
              <a:path w="3912" h="5110" extrusionOk="0">
                <a:moveTo>
                  <a:pt x="3370" y="3798"/>
                </a:moveTo>
                <a:cubicBezTo>
                  <a:pt x="2636" y="1517"/>
                  <a:pt x="2478" y="941"/>
                  <a:pt x="0" y="0"/>
                </a:cubicBezTo>
                <a:lnTo>
                  <a:pt x="0" y="5110"/>
                </a:lnTo>
                <a:lnTo>
                  <a:pt x="3912" y="5110"/>
                </a:lnTo>
                <a:cubicBezTo>
                  <a:pt x="3680" y="4697"/>
                  <a:pt x="3515" y="4249"/>
                  <a:pt x="3370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323927" y="3672392"/>
            <a:ext cx="757800" cy="1518480"/>
          </a:xfrm>
          <a:custGeom>
            <a:avLst/>
            <a:gdLst/>
            <a:ahLst/>
            <a:cxnLst/>
            <a:rect l="l" t="t" r="r" b="b"/>
            <a:pathLst>
              <a:path w="2105" h="4218" extrusionOk="0">
                <a:moveTo>
                  <a:pt x="0" y="0"/>
                </a:moveTo>
                <a:cubicBezTo>
                  <a:pt x="1281" y="1115"/>
                  <a:pt x="867" y="3181"/>
                  <a:pt x="1580" y="4218"/>
                </a:cubicBezTo>
                <a:lnTo>
                  <a:pt x="2105" y="4218"/>
                </a:lnTo>
                <a:cubicBezTo>
                  <a:pt x="1873" y="3805"/>
                  <a:pt x="1708" y="3357"/>
                  <a:pt x="1563" y="2906"/>
                </a:cubicBezTo>
                <a:cubicBezTo>
                  <a:pt x="1073" y="1382"/>
                  <a:pt x="839" y="619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/>
          <p:nvPr/>
        </p:nvSpPr>
        <p:spPr>
          <a:xfrm flipH="1">
            <a:off x="7754354" y="3169731"/>
            <a:ext cx="2253315" cy="2030602"/>
          </a:xfrm>
          <a:custGeom>
            <a:avLst/>
            <a:gdLst/>
            <a:ahLst/>
            <a:cxnLst/>
            <a:rect l="l" t="t" r="r" b="b"/>
            <a:pathLst>
              <a:path w="3592" h="3237" extrusionOk="0">
                <a:moveTo>
                  <a:pt x="3592" y="3237"/>
                </a:moveTo>
                <a:lnTo>
                  <a:pt x="0" y="3237"/>
                </a:lnTo>
                <a:lnTo>
                  <a:pt x="0" y="0"/>
                </a:lnTo>
                <a:cubicBezTo>
                  <a:pt x="1688" y="474"/>
                  <a:pt x="2727" y="1799"/>
                  <a:pt x="3592" y="32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 flipH="1">
            <a:off x="7752471" y="3723645"/>
            <a:ext cx="1204445" cy="1476688"/>
          </a:xfrm>
          <a:custGeom>
            <a:avLst/>
            <a:gdLst/>
            <a:ahLst/>
            <a:cxnLst/>
            <a:rect l="l" t="t" r="r" b="b"/>
            <a:pathLst>
              <a:path w="1920" h="2354" extrusionOk="0">
                <a:moveTo>
                  <a:pt x="1393" y="2354"/>
                </a:moveTo>
                <a:lnTo>
                  <a:pt x="1920" y="2354"/>
                </a:lnTo>
                <a:cubicBezTo>
                  <a:pt x="1278" y="1350"/>
                  <a:pt x="944" y="761"/>
                  <a:pt x="0" y="0"/>
                </a:cubicBezTo>
                <a:cubicBezTo>
                  <a:pt x="642" y="847"/>
                  <a:pt x="1116" y="1760"/>
                  <a:pt x="1393" y="23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2">
            <a:alphaModFix amt="4000"/>
          </a:blip>
          <a:srcRect l="4162" t="14659" r="7459" b="10276"/>
          <a:stretch/>
        </p:blipFill>
        <p:spPr>
          <a:xfrm>
            <a:off x="-26999" y="-34050"/>
            <a:ext cx="9197998" cy="52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1455750" y="1454575"/>
            <a:ext cx="62325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2"/>
          </p:nvPr>
        </p:nvSpPr>
        <p:spPr>
          <a:xfrm>
            <a:off x="1455750" y="3034675"/>
            <a:ext cx="62325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0">
                <a:solidFill>
                  <a:srgbClr val="071F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dley"/>
              <a:buNone/>
              <a:defRPr sz="3500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africa.org/research/papers/parched-prospects-the-emerging-water-crisis-in-south-afri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F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00" y="3471223"/>
            <a:ext cx="1476700" cy="148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050" y="284300"/>
            <a:ext cx="1476700" cy="1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 txBox="1">
            <a:spLocks noGrp="1"/>
          </p:cNvSpPr>
          <p:nvPr>
            <p:ph type="subTitle" idx="1"/>
          </p:nvPr>
        </p:nvSpPr>
        <p:spPr>
          <a:xfrm>
            <a:off x="1583988" y="3763175"/>
            <a:ext cx="597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Haala Qamar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Environmental Economics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September 23, 2025 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"/>
          <p:cNvSpPr txBox="1">
            <a:spLocks noGrp="1"/>
          </p:cNvSpPr>
          <p:nvPr>
            <p:ph type="ctrTitle"/>
          </p:nvPr>
        </p:nvSpPr>
        <p:spPr>
          <a:xfrm>
            <a:off x="159200" y="2380038"/>
            <a:ext cx="9428100" cy="11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71F30"/>
                </a:solidFill>
              </a:rPr>
              <a:t>South Africa’s Water Crisis: An Environmental Economics Perspective</a:t>
            </a:r>
            <a:endParaRPr sz="4400" i="1">
              <a:solidFill>
                <a:srgbClr val="071F30"/>
              </a:solidFill>
            </a:endParaRPr>
          </a:p>
        </p:txBody>
      </p:sp>
      <p:pic>
        <p:nvPicPr>
          <p:cNvPr id="330" name="Google Shape;3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00">
            <a:off x="7375500" y="3542250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800" y="131900"/>
            <a:ext cx="1305700" cy="1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Economics Based Solutions</a:t>
            </a:r>
            <a:endParaRPr/>
          </a:p>
        </p:txBody>
      </p:sp>
      <p:sp>
        <p:nvSpPr>
          <p:cNvPr id="406" name="Google Shape;406;p37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1214275" y="1291375"/>
            <a:ext cx="6598200" cy="2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Circular economy: wastewater recycling, water reuse 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Large-scale infrastructure modernization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Public-private partnerships with strong accountability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08" name="Google Shape;408;p37" title="Screenshot 2025-09-16 at 6.55.18 PM.png"/>
          <p:cNvPicPr preferRelativeResize="0"/>
          <p:nvPr/>
        </p:nvPicPr>
        <p:blipFill rotWithShape="1">
          <a:blip r:embed="rId3">
            <a:alphaModFix/>
          </a:blip>
          <a:srcRect l="17945" t="26965" r="19722" b="27881"/>
          <a:stretch/>
        </p:blipFill>
        <p:spPr>
          <a:xfrm>
            <a:off x="2123450" y="2557250"/>
            <a:ext cx="5134177" cy="250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>
            <a:spLocks noGrp="1"/>
          </p:cNvSpPr>
          <p:nvPr>
            <p:ph type="title"/>
          </p:nvPr>
        </p:nvSpPr>
        <p:spPr>
          <a:xfrm>
            <a:off x="882750" y="25315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1016225" y="1112200"/>
            <a:ext cx="77667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Water crisis = national emergency, not city-specific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Impacts economy, health, equity, and trust in democracy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Current responses reactive &amp; fragmented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Solutions must combine: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Infrastructure investment</a:t>
            </a:r>
            <a:br>
              <a:rPr lang="en" sz="1600">
                <a:latin typeface="Radley"/>
                <a:ea typeface="Radley"/>
                <a:cs typeface="Radley"/>
                <a:sym typeface="Radley"/>
              </a:rPr>
            </a:b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Strong governance + anti-corruption</a:t>
            </a:r>
            <a:br>
              <a:rPr lang="en" sz="1600">
                <a:latin typeface="Radley"/>
                <a:ea typeface="Radley"/>
                <a:cs typeface="Radley"/>
                <a:sym typeface="Radley"/>
              </a:rPr>
            </a:b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Equitable access policies</a:t>
            </a:r>
            <a:br>
              <a:rPr lang="en" sz="1600">
                <a:latin typeface="Radley"/>
                <a:ea typeface="Radley"/>
                <a:cs typeface="Radley"/>
                <a:sym typeface="Radley"/>
              </a:rPr>
            </a:br>
            <a:endParaRPr i="1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416" name="Google Shape;416;p38" descr="Wa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50" y="2324725"/>
            <a:ext cx="3240925" cy="18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xfrm>
            <a:off x="882750" y="356225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body" idx="1"/>
          </p:nvPr>
        </p:nvSpPr>
        <p:spPr>
          <a:xfrm>
            <a:off x="882750" y="1009874"/>
            <a:ext cx="7704000" cy="31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eNCA. 2024. </a:t>
            </a:r>
            <a:r>
              <a:rPr lang="en" sz="1300" i="1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South Africa’s water crisis is a national emergency, not a local problem.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eNCA. https://www.enca.com (accessed September 15, 2025).</a:t>
            </a:r>
            <a:endParaRPr sz="13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Environmental Performance Index (EPI). 2024. </a:t>
            </a:r>
            <a:r>
              <a:rPr lang="en" sz="1300" i="1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2024 Environmental Performance Index.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Yale Center for Environmental Law &amp; Policy. https://epi.yale.edu (accessed September 15, 2025).</a:t>
            </a:r>
            <a:endParaRPr sz="13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Hedden, Steve, and Jakkie Cilliers. 2014. </a:t>
            </a:r>
            <a:r>
              <a:rPr lang="en" sz="1300" i="1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Parched Prospects: The Emerging Water Crisis in South Africa.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Institute for Security Studies Paper 11. Pretoria: ISS.</a:t>
            </a:r>
            <a:r>
              <a:rPr lang="en" sz="1300">
                <a:solidFill>
                  <a:srgbClr val="000000"/>
                </a:solidFill>
                <a:uFill>
                  <a:noFill/>
                </a:uFill>
                <a:latin typeface="Radley"/>
                <a:ea typeface="Radley"/>
                <a:cs typeface="Radley"/>
                <a:sym typeface="Radle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Radley"/>
                <a:ea typeface="Radley"/>
                <a:cs typeface="Radley"/>
                <a:sym typeface="Radley"/>
                <a:hlinkClick r:id="rId3"/>
              </a:rPr>
              <a:t>https://issafrica.org/research/papers/parched-prospects-the-emerging-water-crisis-in-south-africa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.</a:t>
            </a:r>
            <a:endParaRPr sz="13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Makhulu, Anne-Maria, and Amogelang Motha. 2022. “On patience and the burden of waiting: ‘Water cuts’ and local experiences in Makhanda, South Africa.” </a:t>
            </a:r>
            <a:r>
              <a:rPr lang="en" sz="1300" i="1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Journal of Southern African Studies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48 (6): 1097–1114. https://doi.org/10.1080/03057070.2022.2078084.</a:t>
            </a:r>
            <a:endParaRPr sz="13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Sibanda, Lisemelo, and Busani Ngwenya. 2023. “Water scarcity in South Africa: A result of physical or economic factors?” </a:t>
            </a:r>
            <a:r>
              <a:rPr lang="en" sz="1300" i="1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South African Journal of Science</a:t>
            </a:r>
            <a:r>
              <a:rPr lang="en" sz="13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119 (7/8): 1–5. https://doi.org/10.17159/sajs.2023/15478.</a:t>
            </a:r>
            <a:endParaRPr sz="13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2413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241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23" name="Google Shape;4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622223" y="681600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4975" y="4641923"/>
            <a:ext cx="1476700" cy="148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1400" y="3502098"/>
            <a:ext cx="1476700" cy="148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subTitle" idx="1"/>
          </p:nvPr>
        </p:nvSpPr>
        <p:spPr>
          <a:xfrm>
            <a:off x="1455750" y="1454575"/>
            <a:ext cx="71166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South Africa is a semi-arid country with limited freshwater resources</a:t>
            </a:r>
            <a:b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Average annual rainfall: 495 mm (global average = 1033 mm)</a:t>
            </a:r>
            <a:b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Water demand projected to exceed supply by 17% by 2030</a:t>
            </a:r>
            <a:b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The crisis is national, not local — affecting major cities and rural towns alike</a:t>
            </a:r>
            <a:b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</a:b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Root causes go beyond drought → infrastructure, governance, inequality</a:t>
            </a: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338" name="Google Shape;3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5750" y="539498"/>
            <a:ext cx="1476700" cy="148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00000">
            <a:off x="-386963" y="3112900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00">
            <a:off x="8108325" y="3285800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001">
            <a:off x="7759076" y="-428050"/>
            <a:ext cx="1305699" cy="1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5" t="33631" r="8595" b="7981"/>
          <a:stretch/>
        </p:blipFill>
        <p:spPr>
          <a:xfrm>
            <a:off x="415375" y="2084600"/>
            <a:ext cx="2101200" cy="2025900"/>
          </a:xfrm>
          <a:prstGeom prst="teardrop">
            <a:avLst>
              <a:gd name="adj" fmla="val 100000"/>
            </a:avLst>
          </a:prstGeom>
        </p:spPr>
      </p:pic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the Crisis</a:t>
            </a:r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body" idx="1"/>
          </p:nvPr>
        </p:nvSpPr>
        <p:spPr>
          <a:xfrm>
            <a:off x="2844850" y="1439850"/>
            <a:ext cx="6174900" cy="24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40% of municipal water lost before reaching users</a:t>
            </a: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&gt;50% of wastewater plants in critical/poor condition</a:t>
            </a: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Char char="●"/>
            </a:pPr>
            <a:r>
              <a:rPr lang="en" sz="16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EPI 2024: South Africa ranks 50th in wastewater management</a:t>
            </a:r>
            <a:endParaRPr sz="1600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i="1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349" name="Google Shape;3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9999" flipH="1">
            <a:off x="8119301" y="159786"/>
            <a:ext cx="1476699" cy="148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00" flipH="1">
            <a:off x="-864049" y="1235275"/>
            <a:ext cx="1476700" cy="1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999" flipH="1">
            <a:off x="6313401" y="4653486"/>
            <a:ext cx="1476699" cy="148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 descr="Joburg water crisis deepens as officials scramble for answer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2425" y="2982225"/>
            <a:ext cx="3851574" cy="20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0"/>
          <p:cNvSpPr txBox="1"/>
          <p:nvPr/>
        </p:nvSpPr>
        <p:spPr>
          <a:xfrm>
            <a:off x="2394150" y="3620525"/>
            <a:ext cx="2841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Blog voice: </a:t>
            </a:r>
            <a:r>
              <a:rPr lang="en" sz="1600" b="1" i="1">
                <a:latin typeface="Radley"/>
                <a:ea typeface="Radley"/>
                <a:cs typeface="Radley"/>
                <a:sym typeface="Radley"/>
              </a:rPr>
              <a:t>“This is not a Joburg issue. It is a national emergency.”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>
            <a:spLocks noGrp="1"/>
          </p:cNvSpPr>
          <p:nvPr>
            <p:ph type="body" idx="1"/>
          </p:nvPr>
        </p:nvSpPr>
        <p:spPr>
          <a:xfrm>
            <a:off x="835475" y="3781400"/>
            <a:ext cx="7677300" cy="22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Africa ranks </a:t>
            </a:r>
            <a:r>
              <a:rPr lang="en"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50th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globally in wastewater generation, collection, treatment, and reuse (EPI 2024). This reflects moderate progress, but significant gaps remain in protecting aquatic ecosystems.</a:t>
            </a:r>
            <a:endParaRPr sz="1500"/>
          </a:p>
        </p:txBody>
      </p:sp>
      <p:sp>
        <p:nvSpPr>
          <p:cNvPr id="359" name="Google Shape;359;p31"/>
          <p:cNvSpPr txBox="1">
            <a:spLocks noGrp="1"/>
          </p:cNvSpPr>
          <p:nvPr>
            <p:ph type="title"/>
          </p:nvPr>
        </p:nvSpPr>
        <p:spPr>
          <a:xfrm>
            <a:off x="1134275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</a:rPr>
              <a:t>Water Resources (Wastewater Management)</a:t>
            </a:r>
            <a:endParaRPr sz="2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l="39265" t="37746" r="2693" b="33340"/>
          <a:stretch/>
        </p:blipFill>
        <p:spPr>
          <a:xfrm>
            <a:off x="1686888" y="1455000"/>
            <a:ext cx="6273275" cy="2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title"/>
          </p:nvPr>
        </p:nvSpPr>
        <p:spPr>
          <a:xfrm>
            <a:off x="882750" y="166775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Water Scarcity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7" name="Google Shape;367;p32"/>
          <p:cNvSpPr txBox="1"/>
          <p:nvPr/>
        </p:nvSpPr>
        <p:spPr>
          <a:xfrm>
            <a:off x="832275" y="863575"/>
            <a:ext cx="80208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Aging infrastructure:</a:t>
            </a:r>
            <a:r>
              <a:rPr lang="en" sz="1600">
                <a:latin typeface="Radley"/>
                <a:ea typeface="Radley"/>
                <a:cs typeface="Radley"/>
                <a:sym typeface="Radley"/>
              </a:rPr>
              <a:t> leaking pipes, poor maintenance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Governance failures &amp; uneven investment:</a:t>
            </a:r>
            <a:r>
              <a:rPr lang="en" sz="1600">
                <a:latin typeface="Radley"/>
                <a:ea typeface="Radley"/>
                <a:cs typeface="Radley"/>
                <a:sym typeface="Radley"/>
              </a:rPr>
              <a:t> rural areas and small towns 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Urbanization: </a:t>
            </a:r>
            <a:r>
              <a:rPr lang="en" sz="1600">
                <a:latin typeface="Radley"/>
                <a:ea typeface="Radley"/>
                <a:cs typeface="Radley"/>
                <a:sym typeface="Radley"/>
              </a:rPr>
              <a:t>rapid population growth pushes demand beyond supply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Pollution:</a:t>
            </a:r>
            <a:r>
              <a:rPr lang="en" sz="1600">
                <a:latin typeface="Radley"/>
                <a:ea typeface="Radley"/>
                <a:cs typeface="Radley"/>
                <a:sym typeface="Radley"/>
              </a:rPr>
              <a:t> sewage mismanagement, and mining contamination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Physical conditions &amp; climate variability:</a:t>
            </a:r>
            <a:r>
              <a:rPr lang="en" sz="1600">
                <a:latin typeface="Radley"/>
                <a:ea typeface="Radley"/>
                <a:cs typeface="Radley"/>
                <a:sym typeface="Radley"/>
              </a:rPr>
              <a:t> erratic rainfall, more frequent droughts 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chemeClr val="lt1"/>
              </a:highlight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368" name="Google Shape;368;p32" descr="Water Crisis: A Year After South Africa Averted Day Zer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050" y="3262800"/>
            <a:ext cx="3474400" cy="18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&amp; Social Impacts</a:t>
            </a: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713225" y="1260325"/>
            <a:ext cx="4759500" cy="4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latin typeface="Radley"/>
                <a:ea typeface="Radley"/>
                <a:cs typeface="Radley"/>
                <a:sym typeface="Radley"/>
              </a:rPr>
              <a:t>Agriculture:</a:t>
            </a:r>
            <a:r>
              <a:rPr lang="en" sz="1500">
                <a:latin typeface="Radley"/>
                <a:ea typeface="Radley"/>
                <a:cs typeface="Radley"/>
                <a:sym typeface="Radley"/>
              </a:rPr>
              <a:t> maize, wine, citrus production at risk</a:t>
            </a:r>
            <a:endParaRPr sz="15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latin typeface="Radley"/>
                <a:ea typeface="Radley"/>
                <a:cs typeface="Radley"/>
                <a:sym typeface="Radley"/>
              </a:rPr>
              <a:t>Industry &amp; mining:</a:t>
            </a:r>
            <a:r>
              <a:rPr lang="en" sz="1500">
                <a:latin typeface="Radley"/>
                <a:ea typeface="Radley"/>
                <a:cs typeface="Radley"/>
                <a:sym typeface="Radley"/>
              </a:rPr>
              <a:t> water-intensive → productivity losses</a:t>
            </a:r>
            <a:endParaRPr sz="15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latin typeface="Radley"/>
                <a:ea typeface="Radley"/>
                <a:cs typeface="Radley"/>
                <a:sym typeface="Radley"/>
              </a:rPr>
              <a:t>Households:</a:t>
            </a:r>
            <a:r>
              <a:rPr lang="en" sz="1500">
                <a:latin typeface="Radley"/>
                <a:ea typeface="Radley"/>
                <a:cs typeface="Radley"/>
                <a:sym typeface="Radley"/>
              </a:rPr>
              <a:t> rationing, rolling cuts, reliance on tankers</a:t>
            </a:r>
            <a:endParaRPr sz="15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latin typeface="Radley"/>
                <a:ea typeface="Radley"/>
                <a:cs typeface="Radley"/>
                <a:sym typeface="Radley"/>
              </a:rPr>
              <a:t>EPI Unsafe Drinking Water Score: 25.2</a:t>
            </a:r>
            <a:r>
              <a:rPr lang="en" sz="1500">
                <a:latin typeface="Radley"/>
                <a:ea typeface="Radley"/>
                <a:cs typeface="Radley"/>
                <a:sym typeface="Radley"/>
              </a:rPr>
              <a:t> → higher burden of disease from unsafe water.</a:t>
            </a:r>
            <a:endParaRPr sz="1500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i="1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i="1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376" name="Google Shape;376;p33" descr="Poor governance exacerbates South Africa's water crisis | Good Governance  Af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475" y="1514663"/>
            <a:ext cx="3420525" cy="21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3"/>
          <p:cNvSpPr txBox="1"/>
          <p:nvPr/>
        </p:nvSpPr>
        <p:spPr>
          <a:xfrm>
            <a:off x="5842250" y="3687150"/>
            <a:ext cx="30702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latin typeface="Radley"/>
                <a:ea typeface="Radley"/>
                <a:cs typeface="Radley"/>
                <a:sym typeface="Radley"/>
              </a:rPr>
              <a:t>Blog voice: </a:t>
            </a:r>
            <a:r>
              <a:rPr lang="en" sz="1500" b="1" i="1">
                <a:latin typeface="Radley"/>
                <a:ea typeface="Radley"/>
                <a:cs typeface="Radley"/>
                <a:sym typeface="Radley"/>
              </a:rPr>
              <a:t>“Without water, there is no daily life, no hygiene, no health, no trust in leadership.”</a:t>
            </a:r>
            <a:br>
              <a:rPr lang="en" sz="1500" b="1" i="1">
                <a:latin typeface="Radley"/>
                <a:ea typeface="Radley"/>
                <a:cs typeface="Radley"/>
                <a:sym typeface="Radley"/>
              </a:rPr>
            </a:b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Unsafe Drinking Water </a:t>
            </a:r>
            <a:endParaRPr/>
          </a:p>
        </p:txBody>
      </p:sp>
      <p:pic>
        <p:nvPicPr>
          <p:cNvPr id="383" name="Google Shape;383;p34"/>
          <p:cNvPicPr preferRelativeResize="0"/>
          <p:nvPr/>
        </p:nvPicPr>
        <p:blipFill rotWithShape="1">
          <a:blip r:embed="rId3">
            <a:alphaModFix/>
          </a:blip>
          <a:srcRect l="39259" t="39891" r="11976" b="31809"/>
          <a:stretch/>
        </p:blipFill>
        <p:spPr>
          <a:xfrm>
            <a:off x="1550325" y="1371425"/>
            <a:ext cx="6136276" cy="24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4"/>
          <p:cNvSpPr txBox="1"/>
          <p:nvPr/>
        </p:nvSpPr>
        <p:spPr>
          <a:xfrm>
            <a:off x="1453725" y="3786750"/>
            <a:ext cx="6598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i="1"/>
              <a:t>South Africa scores </a:t>
            </a:r>
            <a:r>
              <a:rPr lang="en" sz="1200" b="1" i="1"/>
              <a:t>25.2</a:t>
            </a:r>
            <a:r>
              <a:rPr lang="en" sz="1200" i="1"/>
              <a:t> for unsafe drinking water (EPI 2024), showing a higher health burden from waterborne disease compared to many countries. Unsafe water directly contributes to illness and inequality.</a:t>
            </a:r>
            <a:endParaRPr sz="12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Responses</a:t>
            </a:r>
            <a:endParaRPr/>
          </a:p>
        </p:txBody>
      </p:sp>
      <p:sp>
        <p:nvSpPr>
          <p:cNvPr id="390" name="Google Shape;390;p35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1214275" y="1477750"/>
            <a:ext cx="65982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National Water Resource Strategy (latest: 2023)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Emergency drought relief &amp; restrictions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Small desalination &amp; groundwater tapping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Limited progress in treated wastewater reuse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Reality on the ground: residents face years of intermittent water cuts</a:t>
            </a:r>
            <a:endParaRPr sz="11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882900" y="539500"/>
            <a:ext cx="73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&amp; Implementation Challenges</a:t>
            </a:r>
            <a:endParaRPr/>
          </a:p>
        </p:txBody>
      </p:sp>
      <p:sp>
        <p:nvSpPr>
          <p:cNvPr id="397" name="Google Shape;397;p36"/>
          <p:cNvSpPr txBox="1"/>
          <p:nvPr/>
        </p:nvSpPr>
        <p:spPr>
          <a:xfrm>
            <a:off x="2382725" y="1924525"/>
            <a:ext cx="65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1214275" y="1477750"/>
            <a:ext cx="65982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Underfunded + delayed infrastructure upgrades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Corruption undermines trust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Corporatization of water (cost recovery &gt; access)</a:t>
            </a:r>
            <a:endParaRPr sz="1600">
              <a:latin typeface="Radley"/>
              <a:ea typeface="Radley"/>
              <a:cs typeface="Radley"/>
              <a:sym typeface="Radle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dley"/>
              <a:buChar char="●"/>
            </a:pPr>
            <a:r>
              <a:rPr lang="en" sz="1600">
                <a:latin typeface="Radley"/>
                <a:ea typeface="Radley"/>
                <a:cs typeface="Radley"/>
                <a:sym typeface="Radley"/>
              </a:rPr>
              <a:t>Unequal access: wealthy suburbs vs. poor communities </a:t>
            </a:r>
            <a:endParaRPr sz="1500">
              <a:latin typeface="Radley"/>
              <a:ea typeface="Radley"/>
              <a:cs typeface="Radley"/>
              <a:sym typeface="Radle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chemeClr val="lt1"/>
              </a:highlight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399" name="Google Shape;399;p36" descr="Joburg water crisis deepens as officials scramble for answers"/>
          <p:cNvPicPr preferRelativeResize="0"/>
          <p:nvPr/>
        </p:nvPicPr>
        <p:blipFill rotWithShape="1">
          <a:blip r:embed="rId3">
            <a:alphaModFix/>
          </a:blip>
          <a:srcRect t="29178"/>
          <a:stretch/>
        </p:blipFill>
        <p:spPr>
          <a:xfrm>
            <a:off x="4827475" y="3137050"/>
            <a:ext cx="4098876" cy="204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6"/>
          <p:cNvSpPr txBox="1"/>
          <p:nvPr/>
        </p:nvSpPr>
        <p:spPr>
          <a:xfrm>
            <a:off x="497275" y="3575800"/>
            <a:ext cx="4330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>
                <a:latin typeface="Radley"/>
                <a:ea typeface="Radley"/>
                <a:cs typeface="Radley"/>
                <a:sym typeface="Radley"/>
              </a:rPr>
              <a:t>Blog voice: </a:t>
            </a:r>
            <a:r>
              <a:rPr lang="en" sz="1600" b="1" i="1">
                <a:latin typeface="Radley"/>
                <a:ea typeface="Radley"/>
                <a:cs typeface="Radley"/>
                <a:sym typeface="Radley"/>
              </a:rPr>
              <a:t>“Miss one payment, and your supply is cut instantly. Yet when Joburg Water fails, urgency vanishes.”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Water Day by Slidesgo">
  <a:themeElements>
    <a:clrScheme name="Simple Light">
      <a:dk1>
        <a:srgbClr val="071F30"/>
      </a:dk1>
      <a:lt1>
        <a:srgbClr val="2B5772"/>
      </a:lt1>
      <a:dk2>
        <a:srgbClr val="75A2BF"/>
      </a:dk2>
      <a:lt2>
        <a:srgbClr val="D8EBF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71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On-screen Show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Raleway</vt:lpstr>
      <vt:lpstr>Arial</vt:lpstr>
      <vt:lpstr>Darker Grotesque SemiBold</vt:lpstr>
      <vt:lpstr>Radley</vt:lpstr>
      <vt:lpstr>Didact Gothic</vt:lpstr>
      <vt:lpstr>World Water Day by Slidesgo</vt:lpstr>
      <vt:lpstr>South Africa’s Water Crisis: An Environmental Economics Perspective</vt:lpstr>
      <vt:lpstr>Introduction</vt:lpstr>
      <vt:lpstr>Scope of the Crisis</vt:lpstr>
      <vt:lpstr>Water Resources (Wastewater Management) </vt:lpstr>
      <vt:lpstr>Causes of Water Scarcity</vt:lpstr>
      <vt:lpstr>Economic &amp; Social Impacts</vt:lpstr>
      <vt:lpstr>Unsafe Drinking Water </vt:lpstr>
      <vt:lpstr>Current Responses</vt:lpstr>
      <vt:lpstr>Policy &amp; Implementation Challenges</vt:lpstr>
      <vt:lpstr>Economics Based Solutions</vt:lpstr>
      <vt:lpstr>Conclusions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Africa’s Water Crisis: An Environmental Economics Perspective</dc:title>
  <dc:creator>Dennis Charles McCornac</dc:creator>
  <cp:lastModifiedBy>Dennis Charles McCornac</cp:lastModifiedBy>
  <cp:revision>1</cp:revision>
  <dcterms:modified xsi:type="dcterms:W3CDTF">2025-09-23T11:04:36Z</dcterms:modified>
</cp:coreProperties>
</file>