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x="18288000" cy="10287000"/>
  <p:notesSz cx="6858000" cy="9144000"/>
  <p:embeddedFontLst>
    <p:embeddedFont>
      <p:font typeface="Etna Sans Serif" charset="1" panose="02000600000000000000"/>
      <p:regular r:id="rId20"/>
    </p:embeddedFont>
    <p:embeddedFont>
      <p:font typeface="Open Sauce Bold" charset="1" panose="00000800000000000000"/>
      <p:regular r:id="rId21"/>
    </p:embeddedFont>
    <p:embeddedFont>
      <p:font typeface="Concert One" charset="1" panose="00000000000000000000"/>
      <p:regular r:id="rId22"/>
    </p:embeddedFont>
    <p:embeddedFont>
      <p:font typeface="Open Sauce" charset="1" panose="000005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unep.org/news-and-stories/story/heart-africa-bold-experiment-farming-and-forest-conservation-unfolds#:~:text=Azima%20Magonde%20Giston%20is%20walking,the%20world's%20worst%20hunger%20crises.187055" TargetMode="External" Type="http://schemas.openxmlformats.org/officeDocument/2006/relationships/hyperlink"/><Relationship Id="rId11" Target="http://theguardian.com/global-development/2022/jul/20/in-10-years-we-might-not-have-forests-drc-struggles-to-halt-charcoal-trade-a-photo-essay" TargetMode="External" Type="http://schemas.openxmlformats.org/officeDocument/2006/relationships/hyperlink"/><Relationship Id="rId12" Target="https://data.who.int/countries/180#:~:text=the%20Congo%2C%202023-,Population%20growth%20rate,percentage%20points%20change%20since%202022" TargetMode="External" Type="http://schemas.openxmlformats.org/officeDocument/2006/relationships/hyperlink"/><Relationship Id="rId13" Target="https://www.trade.gov/country-commercial-guides/democratic-republic-congo-agriculture" TargetMode="External" Type="http://schemas.openxmlformats.org/officeDocument/2006/relationships/hyperlink"/><Relationship Id="rId14" Target="https://www.conflictresolutionunit.id/how-the-drc-is-fighting-deforestation-with-an-eye-on-the-human-cost/" TargetMode="External" Type="http://schemas.openxmlformats.org/officeDocument/2006/relationships/hyperlink"/><Relationship Id="rId15" Target="https://www.fao.org/redd/news/detail/en/c/1309499/?utm_source=chatgpt.com" TargetMode="External" Type="http://schemas.openxmlformats.org/officeDocument/2006/relationships/hyperlink"/><Relationship Id="rId16" Target="https://aqli.epic.uchicago.edu/countryPage/Democratic%20Republic%20of%20the%20Congo?utm_source=chatgpt.com" TargetMode="External" Type="http://schemas.openxmlformats.org/officeDocument/2006/relationships/hyperlink"/><Relationship Id="rId2" Target="../media/image9.png" Type="http://schemas.openxmlformats.org/officeDocument/2006/relationships/image"/><Relationship Id="rId3" Target="../media/image10.svg" Type="http://schemas.openxmlformats.org/officeDocument/2006/relationships/image"/><Relationship Id="rId4" Target="https://eia.org/press-releases/drcs-logging-industry-marred-by-systemic-illegalities/" TargetMode="External" Type="http://schemas.openxmlformats.org/officeDocument/2006/relationships/hyperlink"/><Relationship Id="rId5" Target="https://index.prosperity.com/rankings" TargetMode="External" Type="http://schemas.openxmlformats.org/officeDocument/2006/relationships/hyperlink"/><Relationship Id="rId6" Target="https://www.indexmundi.com/g/r.aspx?v=69" TargetMode="External" Type="http://schemas.openxmlformats.org/officeDocument/2006/relationships/hyperlink"/><Relationship Id="rId7" Target="https://www.worldbank.org/en/news/feature/2022/11/15/in-the-democratic-republic-of-congo-people-centered-solutions-to-forest-degradation" TargetMode="External" Type="http://schemas.openxmlformats.org/officeDocument/2006/relationships/hyperlink"/><Relationship Id="rId8" Target="https://www.worldatlas.com/maps/democratic-republic-of-the-congo" TargetMode="External" Type="http://schemas.openxmlformats.org/officeDocument/2006/relationships/hyperlink"/><Relationship Id="rId9" Target="https://data.worldbank.org/indicator/SP.POP.TOTL?locations=CD" TargetMode="External" Type="http://schemas.openxmlformats.org/officeDocument/2006/relationships/hyperlink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www.worldbank.org/en/news/feature/2022/11/15/in-the-democratic-republic-of-congo-people-centered-solutions-to-forest-degradation" TargetMode="External" Type="http://schemas.openxmlformats.org/officeDocument/2006/relationships/hyperlink"/><Relationship Id="rId3" Target="../media/image4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www.worldbank.org/en/topic/energy/publication/tracking-sdg-7-the-energy-progress-report-2022" TargetMode="External" Type="http://schemas.openxmlformats.org/officeDocument/2006/relationships/hyperlink"/><Relationship Id="rId3" Target="https://www.wri.org/insights/how-charcoal-industry-threatens-drcs-forests" TargetMode="External" Type="http://schemas.openxmlformats.org/officeDocument/2006/relationships/hyperlink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://www.forestcarbonpartnership.org/sites/fcp/files/2016/Dec/20161108%20Revised%20ERPD_DRC.pdf" TargetMode="External" Type="http://schemas.openxmlformats.org/officeDocument/2006/relationships/hyperlink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www.forestcarbonpartnership.org" TargetMode="External" Type="http://schemas.openxmlformats.org/officeDocument/2006/relationships/hyperlink"/><Relationship Id="rId3" Target="https://www.cif.org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2833290" cy="15937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33290" cy="1593725"/>
            </a:xfrm>
            <a:custGeom>
              <a:avLst/>
              <a:gdLst/>
              <a:ahLst/>
              <a:cxnLst/>
              <a:rect r="r" b="b" t="t" l="l"/>
              <a:pathLst>
                <a:path h="1593725" w="2833290">
                  <a:moveTo>
                    <a:pt x="0" y="0"/>
                  </a:moveTo>
                  <a:lnTo>
                    <a:pt x="2833290" y="0"/>
                  </a:lnTo>
                  <a:lnTo>
                    <a:pt x="2833290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0" t="-9222" r="0" b="-9222"/>
              </a:stretch>
            </a:blipFill>
          </p:spPr>
        </p:sp>
      </p:grpSp>
      <p:sp>
        <p:nvSpPr>
          <p:cNvPr name="TextBox 4" id="4"/>
          <p:cNvSpPr txBox="true"/>
          <p:nvPr/>
        </p:nvSpPr>
        <p:spPr>
          <a:xfrm rot="0">
            <a:off x="2644647" y="3650062"/>
            <a:ext cx="13451443" cy="42989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99"/>
              </a:lnSpc>
            </a:pPr>
            <a:r>
              <a:rPr lang="en-US" sz="9999">
                <a:solidFill>
                  <a:srgbClr val="F8F8F8"/>
                </a:solidFill>
                <a:latin typeface="Etna Sans Serif"/>
                <a:ea typeface="Etna Sans Serif"/>
                <a:cs typeface="Etna Sans Serif"/>
                <a:sym typeface="Etna Sans Serif"/>
              </a:rPr>
              <a:t>Deforestation &amp; Forest Degradation in the DRC</a:t>
            </a:r>
          </a:p>
          <a:p>
            <a:pPr algn="ctr">
              <a:lnSpc>
                <a:spcPts val="8299"/>
              </a:lnSpc>
            </a:pPr>
          </a:p>
          <a:p>
            <a:pPr algn="ctr">
              <a:lnSpc>
                <a:spcPts val="8299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4461885" y="7086255"/>
            <a:ext cx="8733949" cy="1244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8"/>
              </a:lnSpc>
              <a:spcBef>
                <a:spcPct val="0"/>
              </a:spcBef>
            </a:pPr>
            <a:r>
              <a:rPr lang="en-US" b="true" sz="239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b="true" sz="2391">
                <a:solidFill>
                  <a:srgbClr val="F8F8F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JESSICA ORNELLA NETT</a:t>
            </a:r>
          </a:p>
          <a:p>
            <a:pPr algn="ctr">
              <a:lnSpc>
                <a:spcPts val="3348"/>
              </a:lnSpc>
              <a:spcBef>
                <a:spcPct val="0"/>
              </a:spcBef>
            </a:pPr>
            <a:r>
              <a:rPr lang="en-US" b="true" sz="2391">
                <a:solidFill>
                  <a:srgbClr val="F8F8F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ECON-2675-70: ENVIRONMENTAL ECONOMICS FALL 2025</a:t>
            </a:r>
          </a:p>
          <a:p>
            <a:pPr algn="ctr">
              <a:lnSpc>
                <a:spcPts val="3348"/>
              </a:lnSpc>
              <a:spcBef>
                <a:spcPct val="0"/>
              </a:spcBef>
            </a:pPr>
            <a:r>
              <a:rPr lang="en-US" b="true" sz="2391">
                <a:solidFill>
                  <a:srgbClr val="F8F8F8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SEPTEMBER 16, 2025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C7E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201650" y="-708798"/>
            <a:ext cx="7657082" cy="12460148"/>
            <a:chOff x="0" y="0"/>
            <a:chExt cx="2016680" cy="328168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16680" cy="3281685"/>
            </a:xfrm>
            <a:custGeom>
              <a:avLst/>
              <a:gdLst/>
              <a:ahLst/>
              <a:cxnLst/>
              <a:rect r="r" b="b" t="t" l="l"/>
              <a:pathLst>
                <a:path h="3281685" w="2016680">
                  <a:moveTo>
                    <a:pt x="24266" y="0"/>
                  </a:moveTo>
                  <a:lnTo>
                    <a:pt x="1992414" y="0"/>
                  </a:lnTo>
                  <a:cubicBezTo>
                    <a:pt x="1998850" y="0"/>
                    <a:pt x="2005022" y="2557"/>
                    <a:pt x="2009573" y="7107"/>
                  </a:cubicBezTo>
                  <a:cubicBezTo>
                    <a:pt x="2014123" y="11658"/>
                    <a:pt x="2016680" y="17830"/>
                    <a:pt x="2016680" y="24266"/>
                  </a:cubicBezTo>
                  <a:lnTo>
                    <a:pt x="2016680" y="3257419"/>
                  </a:lnTo>
                  <a:cubicBezTo>
                    <a:pt x="2016680" y="3263855"/>
                    <a:pt x="2014123" y="3270027"/>
                    <a:pt x="2009573" y="3274578"/>
                  </a:cubicBezTo>
                  <a:cubicBezTo>
                    <a:pt x="2005022" y="3279129"/>
                    <a:pt x="1998850" y="3281685"/>
                    <a:pt x="1992414" y="3281685"/>
                  </a:cubicBezTo>
                  <a:lnTo>
                    <a:pt x="24266" y="3281685"/>
                  </a:lnTo>
                  <a:cubicBezTo>
                    <a:pt x="17830" y="3281685"/>
                    <a:pt x="11658" y="3279129"/>
                    <a:pt x="7107" y="3274578"/>
                  </a:cubicBezTo>
                  <a:cubicBezTo>
                    <a:pt x="2557" y="3270027"/>
                    <a:pt x="0" y="3263855"/>
                    <a:pt x="0" y="3257419"/>
                  </a:cubicBezTo>
                  <a:lnTo>
                    <a:pt x="0" y="24266"/>
                  </a:lnTo>
                  <a:cubicBezTo>
                    <a:pt x="0" y="17830"/>
                    <a:pt x="2557" y="11658"/>
                    <a:pt x="7107" y="7107"/>
                  </a:cubicBezTo>
                  <a:cubicBezTo>
                    <a:pt x="11658" y="2557"/>
                    <a:pt x="17830" y="0"/>
                    <a:pt x="24266" y="0"/>
                  </a:cubicBezTo>
                  <a:close/>
                </a:path>
              </a:pathLst>
            </a:custGeom>
            <a:solidFill>
              <a:srgbClr val="E6BC48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016680" cy="33197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728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144000" y="1028700"/>
            <a:ext cx="8115300" cy="8229600"/>
            <a:chOff x="0" y="0"/>
            <a:chExt cx="1972690" cy="200047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72690" cy="2000475"/>
            </a:xfrm>
            <a:custGeom>
              <a:avLst/>
              <a:gdLst/>
              <a:ahLst/>
              <a:cxnLst/>
              <a:rect r="r" b="b" t="t" l="l"/>
              <a:pathLst>
                <a:path h="2000475" w="1972690">
                  <a:moveTo>
                    <a:pt x="46746" y="0"/>
                  </a:moveTo>
                  <a:lnTo>
                    <a:pt x="1925945" y="0"/>
                  </a:lnTo>
                  <a:cubicBezTo>
                    <a:pt x="1938342" y="0"/>
                    <a:pt x="1950232" y="4925"/>
                    <a:pt x="1958999" y="13691"/>
                  </a:cubicBezTo>
                  <a:cubicBezTo>
                    <a:pt x="1967765" y="22458"/>
                    <a:pt x="1972690" y="34348"/>
                    <a:pt x="1972690" y="46746"/>
                  </a:cubicBezTo>
                  <a:lnTo>
                    <a:pt x="1972690" y="1953729"/>
                  </a:lnTo>
                  <a:cubicBezTo>
                    <a:pt x="1972690" y="1966127"/>
                    <a:pt x="1967765" y="1978017"/>
                    <a:pt x="1958999" y="1986783"/>
                  </a:cubicBezTo>
                  <a:cubicBezTo>
                    <a:pt x="1950232" y="1995550"/>
                    <a:pt x="1938342" y="2000475"/>
                    <a:pt x="1925945" y="2000475"/>
                  </a:cubicBezTo>
                  <a:lnTo>
                    <a:pt x="46746" y="2000475"/>
                  </a:lnTo>
                  <a:cubicBezTo>
                    <a:pt x="34348" y="2000475"/>
                    <a:pt x="22458" y="1995550"/>
                    <a:pt x="13691" y="1986783"/>
                  </a:cubicBezTo>
                  <a:cubicBezTo>
                    <a:pt x="4925" y="1978017"/>
                    <a:pt x="0" y="1966127"/>
                    <a:pt x="0" y="1953729"/>
                  </a:cubicBezTo>
                  <a:lnTo>
                    <a:pt x="0" y="46746"/>
                  </a:lnTo>
                  <a:cubicBezTo>
                    <a:pt x="0" y="34348"/>
                    <a:pt x="4925" y="22458"/>
                    <a:pt x="13691" y="13691"/>
                  </a:cubicBezTo>
                  <a:cubicBezTo>
                    <a:pt x="22458" y="4925"/>
                    <a:pt x="34348" y="0"/>
                    <a:pt x="46746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11631" r="0" b="-11631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523921" y="2952115"/>
            <a:ext cx="6843173" cy="5061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80"/>
              </a:lnSpc>
            </a:pPr>
          </a:p>
          <a:p>
            <a:pPr algn="just" marL="518157" indent="-259078" lvl="1">
              <a:lnSpc>
                <a:spcPts val="5687"/>
              </a:lnSpc>
              <a:buFont typeface="Arial"/>
              <a:buChar char="•"/>
            </a:pPr>
            <a:r>
              <a:rPr lang="en-US" b="true" sz="23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</a:t>
            </a:r>
            <a:r>
              <a:rPr lang="en-US" b="true" sz="23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orruption</a:t>
            </a:r>
          </a:p>
          <a:p>
            <a:pPr algn="just" marL="518157" indent="-259078" lvl="1">
              <a:lnSpc>
                <a:spcPts val="5687"/>
              </a:lnSpc>
              <a:buFont typeface="Arial"/>
              <a:buChar char="•"/>
            </a:pPr>
            <a:r>
              <a:rPr lang="en-US" b="true" sz="23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</a:t>
            </a:r>
            <a:r>
              <a:rPr lang="en-US" b="true" sz="23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onflict</a:t>
            </a:r>
          </a:p>
          <a:p>
            <a:pPr algn="just" marL="518157" indent="-259078" lvl="1">
              <a:lnSpc>
                <a:spcPts val="5687"/>
              </a:lnSpc>
              <a:buFont typeface="Arial"/>
              <a:buChar char="•"/>
            </a:pPr>
            <a:r>
              <a:rPr lang="en-US" b="true" sz="23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Land tenure issues</a:t>
            </a:r>
          </a:p>
          <a:p>
            <a:pPr algn="just" marL="518157" indent="-259078" lvl="1">
              <a:lnSpc>
                <a:spcPts val="5687"/>
              </a:lnSpc>
              <a:buFont typeface="Arial"/>
              <a:buChar char="•"/>
            </a:pPr>
            <a:r>
              <a:rPr lang="en-US" b="true" sz="23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Local complinace </a:t>
            </a:r>
          </a:p>
          <a:p>
            <a:pPr algn="just" marL="518157" indent="-259078" lvl="1">
              <a:lnSpc>
                <a:spcPts val="5687"/>
              </a:lnSpc>
              <a:buFont typeface="Arial"/>
              <a:buChar char="•"/>
            </a:pPr>
            <a:r>
              <a:rPr lang="en-US" b="true" sz="23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Illegal market</a:t>
            </a:r>
          </a:p>
          <a:p>
            <a:pPr algn="just" marL="518157" indent="-259078" lvl="1">
              <a:lnSpc>
                <a:spcPts val="5687"/>
              </a:lnSpc>
              <a:buFont typeface="Arial"/>
              <a:buChar char="•"/>
            </a:pPr>
            <a:r>
              <a:rPr lang="en-US" b="true" sz="23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Economic necessity</a:t>
            </a:r>
          </a:p>
          <a:p>
            <a:pPr algn="just">
              <a:lnSpc>
                <a:spcPts val="4976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-1942894" y="547988"/>
            <a:ext cx="13776802" cy="1256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210"/>
              </a:lnSpc>
              <a:spcBef>
                <a:spcPct val="0"/>
              </a:spcBef>
            </a:pPr>
            <a:r>
              <a:rPr lang="en-US" sz="10234">
                <a:solidFill>
                  <a:srgbClr val="000000"/>
                </a:solidFill>
                <a:latin typeface="Concert One"/>
                <a:ea typeface="Concert One"/>
                <a:cs typeface="Concert One"/>
                <a:sym typeface="Concert One"/>
              </a:rPr>
              <a:t>CHALLENGES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BC4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649699" y="0"/>
            <a:ext cx="7657082" cy="12460148"/>
            <a:chOff x="0" y="0"/>
            <a:chExt cx="2016680" cy="328168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16680" cy="3281685"/>
            </a:xfrm>
            <a:custGeom>
              <a:avLst/>
              <a:gdLst/>
              <a:ahLst/>
              <a:cxnLst/>
              <a:rect r="r" b="b" t="t" l="l"/>
              <a:pathLst>
                <a:path h="3281685" w="2016680">
                  <a:moveTo>
                    <a:pt x="24266" y="0"/>
                  </a:moveTo>
                  <a:lnTo>
                    <a:pt x="1992414" y="0"/>
                  </a:lnTo>
                  <a:cubicBezTo>
                    <a:pt x="1998850" y="0"/>
                    <a:pt x="2005022" y="2557"/>
                    <a:pt x="2009573" y="7107"/>
                  </a:cubicBezTo>
                  <a:cubicBezTo>
                    <a:pt x="2014123" y="11658"/>
                    <a:pt x="2016680" y="17830"/>
                    <a:pt x="2016680" y="24266"/>
                  </a:cubicBezTo>
                  <a:lnTo>
                    <a:pt x="2016680" y="3257419"/>
                  </a:lnTo>
                  <a:cubicBezTo>
                    <a:pt x="2016680" y="3263855"/>
                    <a:pt x="2014123" y="3270027"/>
                    <a:pt x="2009573" y="3274578"/>
                  </a:cubicBezTo>
                  <a:cubicBezTo>
                    <a:pt x="2005022" y="3279129"/>
                    <a:pt x="1998850" y="3281685"/>
                    <a:pt x="1992414" y="3281685"/>
                  </a:cubicBezTo>
                  <a:lnTo>
                    <a:pt x="24266" y="3281685"/>
                  </a:lnTo>
                  <a:cubicBezTo>
                    <a:pt x="17830" y="3281685"/>
                    <a:pt x="11658" y="3279129"/>
                    <a:pt x="7107" y="3274578"/>
                  </a:cubicBezTo>
                  <a:cubicBezTo>
                    <a:pt x="2557" y="3270027"/>
                    <a:pt x="0" y="3263855"/>
                    <a:pt x="0" y="3257419"/>
                  </a:cubicBezTo>
                  <a:lnTo>
                    <a:pt x="0" y="24266"/>
                  </a:lnTo>
                  <a:cubicBezTo>
                    <a:pt x="0" y="17830"/>
                    <a:pt x="2557" y="11658"/>
                    <a:pt x="7107" y="7107"/>
                  </a:cubicBezTo>
                  <a:cubicBezTo>
                    <a:pt x="11658" y="2557"/>
                    <a:pt x="17830" y="0"/>
                    <a:pt x="24266" y="0"/>
                  </a:cubicBezTo>
                  <a:close/>
                </a:path>
              </a:pathLst>
            </a:custGeom>
            <a:solidFill>
              <a:srgbClr val="9C7E2C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016680" cy="33197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728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115856" y="1231290"/>
            <a:ext cx="5491388" cy="8229600"/>
          </a:xfrm>
          <a:custGeom>
            <a:avLst/>
            <a:gdLst/>
            <a:ahLst/>
            <a:cxnLst/>
            <a:rect r="r" b="b" t="t" l="l"/>
            <a:pathLst>
              <a:path h="8229600" w="5491388">
                <a:moveTo>
                  <a:pt x="0" y="0"/>
                </a:moveTo>
                <a:lnTo>
                  <a:pt x="5491388" y="0"/>
                </a:lnTo>
                <a:lnTo>
                  <a:pt x="5491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295" t="0" r="-62295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09674" y="638175"/>
            <a:ext cx="11019118" cy="1000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8000">
                <a:solidFill>
                  <a:srgbClr val="000000"/>
                </a:solidFill>
                <a:latin typeface="Concert One"/>
                <a:ea typeface="Concert One"/>
                <a:cs typeface="Concert One"/>
                <a:sym typeface="Concert One"/>
              </a:rPr>
              <a:t>WHY IS IT IMPORTANT 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68539" y="1975124"/>
            <a:ext cx="9781066" cy="7813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5183"/>
              </a:lnSpc>
            </a:pPr>
            <a:r>
              <a:rPr lang="en-US" b="true" sz="2399" u="sng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Environmental reasons</a:t>
            </a:r>
          </a:p>
          <a:p>
            <a:pPr algn="just" marL="518157" indent="-259078" lvl="1">
              <a:lnSpc>
                <a:spcPts val="5183"/>
              </a:lnSpc>
              <a:buFont typeface="Arial"/>
              <a:buChar char="•"/>
            </a:pPr>
            <a:r>
              <a:rPr lang="en-US" b="true" sz="23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The DRC’s Congo Basin rainforest a</a:t>
            </a:r>
            <a:r>
              <a:rPr lang="en-US" b="true" sz="23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cts as one of the world’s largest carbon sinks.</a:t>
            </a:r>
          </a:p>
          <a:p>
            <a:pPr algn="just" marL="518157" indent="-259078" lvl="1">
              <a:lnSpc>
                <a:spcPts val="5183"/>
              </a:lnSpc>
              <a:buFont typeface="Arial"/>
              <a:buChar char="•"/>
            </a:pPr>
            <a:r>
              <a:rPr lang="en-US" b="true" sz="23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Reduce the effects of </a:t>
            </a:r>
            <a:r>
              <a:rPr lang="en-US" b="true" sz="23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climate change.</a:t>
            </a:r>
          </a:p>
          <a:p>
            <a:pPr algn="just" marL="518157" indent="-259078" lvl="1">
              <a:lnSpc>
                <a:spcPts val="5183"/>
              </a:lnSpc>
              <a:buFont typeface="Arial"/>
              <a:buChar char="•"/>
            </a:pPr>
            <a:r>
              <a:rPr lang="en-US" b="true" sz="23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Saving endangered species such as mountain gorillas, forest elephants, etc.</a:t>
            </a:r>
          </a:p>
          <a:p>
            <a:pPr algn="just">
              <a:lnSpc>
                <a:spcPts val="5183"/>
              </a:lnSpc>
            </a:pPr>
          </a:p>
          <a:p>
            <a:pPr algn="just">
              <a:lnSpc>
                <a:spcPts val="5183"/>
              </a:lnSpc>
            </a:pPr>
            <a:r>
              <a:rPr lang="en-US" b="true" sz="2399" u="sng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Economic Reasons </a:t>
            </a:r>
          </a:p>
          <a:p>
            <a:pPr algn="just" marL="518157" indent="-259078" lvl="1">
              <a:lnSpc>
                <a:spcPts val="5183"/>
              </a:lnSpc>
              <a:buFont typeface="Arial"/>
              <a:buChar char="•"/>
            </a:pPr>
            <a:r>
              <a:rPr lang="en-US" b="true" sz="23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Dependence on the forest for fruits, bushmeat, etc (hunters)</a:t>
            </a:r>
          </a:p>
          <a:p>
            <a:pPr algn="just" marL="518157" indent="-259078" lvl="1">
              <a:lnSpc>
                <a:spcPts val="5183"/>
              </a:lnSpc>
              <a:buFont typeface="Arial"/>
              <a:buChar char="•"/>
            </a:pPr>
            <a:r>
              <a:rPr lang="en-US" b="true" sz="23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Support ecotourism </a:t>
            </a:r>
          </a:p>
          <a:p>
            <a:pPr algn="just" marL="518157" indent="-259078" lvl="1">
              <a:lnSpc>
                <a:spcPts val="5183"/>
              </a:lnSpc>
              <a:buFont typeface="Arial"/>
              <a:buChar char="•"/>
            </a:pPr>
            <a:r>
              <a:rPr lang="en-US" b="true" sz="23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Land degradation reduces soil fertility, lowering future agricultural productivity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BC4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649699" y="0"/>
            <a:ext cx="7657082" cy="12460148"/>
            <a:chOff x="0" y="0"/>
            <a:chExt cx="2016680" cy="328168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16680" cy="3281685"/>
            </a:xfrm>
            <a:custGeom>
              <a:avLst/>
              <a:gdLst/>
              <a:ahLst/>
              <a:cxnLst/>
              <a:rect r="r" b="b" t="t" l="l"/>
              <a:pathLst>
                <a:path h="3281685" w="2016680">
                  <a:moveTo>
                    <a:pt x="24266" y="0"/>
                  </a:moveTo>
                  <a:lnTo>
                    <a:pt x="1992414" y="0"/>
                  </a:lnTo>
                  <a:cubicBezTo>
                    <a:pt x="1998850" y="0"/>
                    <a:pt x="2005022" y="2557"/>
                    <a:pt x="2009573" y="7107"/>
                  </a:cubicBezTo>
                  <a:cubicBezTo>
                    <a:pt x="2014123" y="11658"/>
                    <a:pt x="2016680" y="17830"/>
                    <a:pt x="2016680" y="24266"/>
                  </a:cubicBezTo>
                  <a:lnTo>
                    <a:pt x="2016680" y="3257419"/>
                  </a:lnTo>
                  <a:cubicBezTo>
                    <a:pt x="2016680" y="3263855"/>
                    <a:pt x="2014123" y="3270027"/>
                    <a:pt x="2009573" y="3274578"/>
                  </a:cubicBezTo>
                  <a:cubicBezTo>
                    <a:pt x="2005022" y="3279129"/>
                    <a:pt x="1998850" y="3281685"/>
                    <a:pt x="1992414" y="3281685"/>
                  </a:cubicBezTo>
                  <a:lnTo>
                    <a:pt x="24266" y="3281685"/>
                  </a:lnTo>
                  <a:cubicBezTo>
                    <a:pt x="17830" y="3281685"/>
                    <a:pt x="11658" y="3279129"/>
                    <a:pt x="7107" y="3274578"/>
                  </a:cubicBezTo>
                  <a:cubicBezTo>
                    <a:pt x="2557" y="3270027"/>
                    <a:pt x="0" y="3263855"/>
                    <a:pt x="0" y="3257419"/>
                  </a:cubicBezTo>
                  <a:lnTo>
                    <a:pt x="0" y="24266"/>
                  </a:lnTo>
                  <a:cubicBezTo>
                    <a:pt x="0" y="17830"/>
                    <a:pt x="2557" y="11658"/>
                    <a:pt x="7107" y="7107"/>
                  </a:cubicBezTo>
                  <a:cubicBezTo>
                    <a:pt x="11658" y="2557"/>
                    <a:pt x="17830" y="0"/>
                    <a:pt x="24266" y="0"/>
                  </a:cubicBezTo>
                  <a:close/>
                </a:path>
              </a:pathLst>
            </a:custGeom>
            <a:solidFill>
              <a:srgbClr val="9C7E2C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016680" cy="33197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728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2115856" y="1231290"/>
            <a:ext cx="5491388" cy="8229600"/>
          </a:xfrm>
          <a:custGeom>
            <a:avLst/>
            <a:gdLst/>
            <a:ahLst/>
            <a:cxnLst/>
            <a:rect r="r" b="b" t="t" l="l"/>
            <a:pathLst>
              <a:path h="8229600" w="5491388">
                <a:moveTo>
                  <a:pt x="0" y="0"/>
                </a:moveTo>
                <a:lnTo>
                  <a:pt x="5491388" y="0"/>
                </a:lnTo>
                <a:lnTo>
                  <a:pt x="5491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09674" y="638175"/>
            <a:ext cx="11019118" cy="1000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8000">
                <a:solidFill>
                  <a:srgbClr val="000000"/>
                </a:solidFill>
                <a:latin typeface="Concert One"/>
                <a:ea typeface="Concert One"/>
                <a:cs typeface="Concert One"/>
                <a:sym typeface="Concert One"/>
              </a:rPr>
              <a:t>WHAT CAN BE DONE 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2915375"/>
            <a:ext cx="9781066" cy="38698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518157" indent="-259078" lvl="1">
              <a:lnSpc>
                <a:spcPts val="5183"/>
              </a:lnSpc>
              <a:buFont typeface="Arial"/>
              <a:buChar char="•"/>
            </a:pPr>
            <a:r>
              <a:rPr lang="en-US" b="true" sz="23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Promote alternative livelihoods and energy</a:t>
            </a:r>
          </a:p>
          <a:p>
            <a:pPr algn="just" marL="518157" indent="-259078" lvl="1">
              <a:lnSpc>
                <a:spcPts val="5183"/>
              </a:lnSpc>
              <a:buFont typeface="Arial"/>
              <a:buChar char="•"/>
            </a:pPr>
            <a:r>
              <a:rPr lang="en-US" b="true" sz="23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Secure land tenure and community rights</a:t>
            </a:r>
          </a:p>
          <a:p>
            <a:pPr algn="just" marL="518157" indent="-259078" lvl="1">
              <a:lnSpc>
                <a:spcPts val="5183"/>
              </a:lnSpc>
              <a:buFont typeface="Arial"/>
              <a:buChar char="•"/>
            </a:pPr>
            <a:r>
              <a:rPr lang="en-US" b="true" sz="23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Stronger enforcement and policy coherence</a:t>
            </a:r>
          </a:p>
          <a:p>
            <a:pPr algn="just" marL="518157" indent="-259078" lvl="1">
              <a:lnSpc>
                <a:spcPts val="5183"/>
              </a:lnSpc>
              <a:buFont typeface="Arial"/>
              <a:buChar char="•"/>
            </a:pPr>
            <a:r>
              <a:rPr lang="en-US" b="true" sz="23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More climate finance</a:t>
            </a:r>
          </a:p>
          <a:p>
            <a:pPr algn="just" marL="518157" indent="-259078" lvl="1">
              <a:lnSpc>
                <a:spcPts val="5183"/>
              </a:lnSpc>
              <a:buFont typeface="Arial"/>
              <a:buChar char="•"/>
            </a:pPr>
            <a:r>
              <a:rPr lang="en-US" b="true" sz="23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Research and data</a:t>
            </a:r>
          </a:p>
          <a:p>
            <a:pPr algn="just">
              <a:lnSpc>
                <a:spcPts val="5183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>
  <p:cSld>
    <p:bg>
      <p:bgPr>
        <a:solidFill>
          <a:srgbClr val="9C7E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27185" y="3691138"/>
            <a:ext cx="15033631" cy="2408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518"/>
              </a:lnSpc>
            </a:pPr>
            <a:r>
              <a:rPr lang="en-US" sz="19464">
                <a:solidFill>
                  <a:srgbClr val="000000"/>
                </a:solidFill>
                <a:latin typeface="Concert One"/>
                <a:ea typeface="Concert One"/>
                <a:cs typeface="Concert One"/>
                <a:sym typeface="Concert One"/>
              </a:rPr>
              <a:t>THANK YOU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7779538"/>
            <a:ext cx="2425814" cy="2507462"/>
            <a:chOff x="0" y="0"/>
            <a:chExt cx="638897" cy="66040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8897" cy="660401"/>
            </a:xfrm>
            <a:custGeom>
              <a:avLst/>
              <a:gdLst/>
              <a:ahLst/>
              <a:cxnLst/>
              <a:rect r="r" b="b" t="t" l="l"/>
              <a:pathLst>
                <a:path h="660401" w="638897">
                  <a:moveTo>
                    <a:pt x="0" y="0"/>
                  </a:moveTo>
                  <a:lnTo>
                    <a:pt x="638897" y="0"/>
                  </a:lnTo>
                  <a:lnTo>
                    <a:pt x="638897" y="660401"/>
                  </a:lnTo>
                  <a:lnTo>
                    <a:pt x="0" y="660401"/>
                  </a:lnTo>
                  <a:close/>
                </a:path>
              </a:pathLst>
            </a:custGeom>
            <a:solidFill>
              <a:srgbClr val="E6BC4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38897" cy="6985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28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5862186" y="-16474"/>
            <a:ext cx="2425814" cy="2507462"/>
            <a:chOff x="0" y="0"/>
            <a:chExt cx="638897" cy="66040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8897" cy="660401"/>
            </a:xfrm>
            <a:custGeom>
              <a:avLst/>
              <a:gdLst/>
              <a:ahLst/>
              <a:cxnLst/>
              <a:rect r="r" b="b" t="t" l="l"/>
              <a:pathLst>
                <a:path h="660401" w="638897">
                  <a:moveTo>
                    <a:pt x="0" y="0"/>
                  </a:moveTo>
                  <a:lnTo>
                    <a:pt x="638897" y="0"/>
                  </a:lnTo>
                  <a:lnTo>
                    <a:pt x="638897" y="660401"/>
                  </a:lnTo>
                  <a:lnTo>
                    <a:pt x="0" y="660401"/>
                  </a:lnTo>
                  <a:close/>
                </a:path>
              </a:pathLst>
            </a:custGeom>
            <a:solidFill>
              <a:srgbClr val="E6BC4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638897" cy="69850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28"/>
                </a:lnSpc>
              </a:pP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BC4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1028700"/>
            <a:ext cx="404751" cy="436988"/>
          </a:xfrm>
          <a:custGeom>
            <a:avLst/>
            <a:gdLst/>
            <a:ahLst/>
            <a:cxnLst/>
            <a:rect r="r" b="b" t="t" l="l"/>
            <a:pathLst>
              <a:path h="436988" w="404751">
                <a:moveTo>
                  <a:pt x="0" y="0"/>
                </a:moveTo>
                <a:lnTo>
                  <a:pt x="404751" y="0"/>
                </a:lnTo>
                <a:lnTo>
                  <a:pt x="404751" y="436988"/>
                </a:lnTo>
                <a:lnTo>
                  <a:pt x="0" y="43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529145" y="1180519"/>
            <a:ext cx="2531670" cy="5556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48"/>
              </a:lnSpc>
            </a:pPr>
            <a:r>
              <a:rPr lang="en-US" b="true" sz="324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SOURCES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87739" y="2084971"/>
            <a:ext cx="17912521" cy="73672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367031" indent="-183515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Environmental Investigation Agency. DRC’s Logging Industry Marred by Systemic Illegalities. Press Release, March 24, 2022. </a:t>
            </a:r>
            <a:r>
              <a:rPr lang="en-US" sz="1700" u="sng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4" tooltip="https://eia.org/press-releases/drcs-logging-industry-marred-by-systemic-illegalities/"/>
              </a:rPr>
              <a:t>https://eia.org/press-releases/drcs-logging-industry-marred-by-systemic-illegalities/</a:t>
            </a: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algn="just" marL="367031" indent="-183515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Legatum Institute. The Legatum Prosperity Index: Rankings. Accessed September 16, 2025. </a:t>
            </a:r>
            <a:r>
              <a:rPr lang="en-US" sz="1700" u="sng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5" tooltip="https://index.prosperity.com/rankings"/>
              </a:rPr>
              <a:t>https://index.prosperity.com/rankings</a:t>
            </a: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algn="just" marL="367031" indent="-183515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Index Mundi. “Population Growth Rate by Country.” Accessed September 16, 2025. </a:t>
            </a:r>
            <a:r>
              <a:rPr lang="en-US" sz="1700" u="sng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6" tooltip="https://www.indexmundi.com/g/r.aspx?v=69"/>
              </a:rPr>
              <a:t>https://www.indexmundi.com/g/r.aspx?v=69</a:t>
            </a: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algn="just" marL="367031" indent="-183515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World Bank. “In the Democratic Republic of Congo, People-Centered Solutions to Forest Degradation.” Feature Story, November 15, 2022. </a:t>
            </a:r>
            <a:r>
              <a:rPr lang="en-US" sz="1700" u="sng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7" tooltip="https://www.worldbank.org/en/news/feature/2022/11/15/in-the-democratic-republic-of-congo-people-centered-solutions-to-forest-degradation"/>
              </a:rPr>
              <a:t>https://www.worldbank.org/en/news/feature/2022/11/15/in-the-democratic-republic-of-congo-people-centered-solutions-to-forest-degradation</a:t>
            </a: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algn="just" marL="367031" indent="-183515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World Atlas. “Democratic Republic of the Congo Map.” Accessed September 16, 2025. </a:t>
            </a:r>
            <a:r>
              <a:rPr lang="en-US" sz="1700" u="sng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8" tooltip="https://www.worldatlas.com/maps/democratic-republic-of-the-congo"/>
              </a:rPr>
              <a:t>https://www.worldatlas.com/maps/democratic-republic-of-the-congo</a:t>
            </a: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algn="just" marL="367031" indent="-183515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World Bank. “Population, Total – Congo, Dem. Rep.” Accessed September 16, 2025. </a:t>
            </a:r>
            <a:r>
              <a:rPr lang="en-US" sz="1700" u="sng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9" tooltip="https://data.worldbank.org/indicator/SP.POP.TOTL?locations=CD"/>
              </a:rPr>
              <a:t>https://data.worldbank.org/indicator/SP.POP.TOTL?locations=CD</a:t>
            </a: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algn="just" marL="367031" indent="-183515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United Nations Environment Programme (UNEP). “In the Heart of Africa, a Bold Experiment in Farming and Forest Conservation Unfolds.” UNEP Story, August 2021. </a:t>
            </a:r>
            <a:r>
              <a:rPr lang="en-US" sz="1700" u="sng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10" tooltip="https://www.unep.org/news-and-stories/story/heart-africa-bold-experiment-farming-and-forest-conservation-unfolds#:~:text=Azima%20Magonde%20Giston%20is%20walking,the%20world's%20worst%20hunger%20crises.187055"/>
              </a:rPr>
              <a:t>https://www.unep.org/news-and-stories/story/heart-africa-bold-experiment-farming-and-forest-conservation-unfolds#:~:text=Azima%20Magonde%20Giston%20is%20walking,the%20world's%20worst%20hunger%20crises.187055</a:t>
            </a: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algn="just" marL="367031" indent="-183515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Burke, Jason. “‘In 10 Years We Might Not Have Forests’: DRC Struggles to Halt Charcoal Trade – A Photo Essay.” The Guardian, July 20, 2022. </a:t>
            </a:r>
            <a:r>
              <a:rPr lang="en-US" sz="1700" u="sng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11" tooltip="http://theguardian.com/global-development/2022/jul/20/in-10-years-we-might-not-have-forests-drc-struggles-to-halt-charcoal-trade-a-photo-essay"/>
              </a:rPr>
              <a:t>http://theguardian.com/global-development/2022/jul/20/in-10-years-we-might-not-have-forests-drc-struggles-to-halt-charcoal-trade-a-photo-essay</a:t>
            </a: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algn="just" marL="367031" indent="-183515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World Health Organization. “Congo, Dem. Rep.: Population Growth Rate.” WHO Data Portal, 2023. </a:t>
            </a:r>
            <a:r>
              <a:rPr lang="en-US" sz="1700" u="sng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12" tooltip="https://data.who.int/countries/180#:~:text=the%20Congo%2C%202023-,Population%20growth%20rate,percentage%20points%20change%20since%202022"/>
              </a:rPr>
              <a:t>https://data.who.int/countries/180#:~:text=the%20Congo%2C%202023-,Population%20growth%20rate,percentage%20points%20change%20since%202022</a:t>
            </a: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algn="just" marL="367031" indent="-183515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U.S. Department of Commerce, International Trade Administration. Democratic Republic of Congo – Agriculture. Country Commercial Guide, 2023. </a:t>
            </a:r>
            <a:r>
              <a:rPr lang="en-US" sz="1700" u="sng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13" tooltip="https://www.trade.gov/country-commercial-guides/democratic-republic-congo-agriculture"/>
              </a:rPr>
              <a:t>https://www.trade.gov/country-commercial-guides/democratic-republic-congo-agriculture</a:t>
            </a: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algn="just" marL="367031" indent="-183515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Conflict Resolution Unit. “How the DRC Is Fighting Deforestation with an Eye on the Human Cost.” Accessed September 16, 2025. </a:t>
            </a:r>
            <a:r>
              <a:rPr lang="en-US" sz="1700" u="sng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14" tooltip="https://www.conflictresolutionunit.id/how-the-drc-is-fighting-deforestation-with-an-eye-on-the-human-cost/"/>
              </a:rPr>
              <a:t>https://www.conflictresolutionunit.id/how-the-drc-is-fighting-deforestation-with-an-eye-on-the-human-cost/</a:t>
            </a: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algn="just" marL="367031" indent="-183515" lvl="1">
              <a:lnSpc>
                <a:spcPts val="2380"/>
              </a:lnSpc>
              <a:buFont typeface="Arial"/>
              <a:buChar char="•"/>
            </a:pPr>
            <a:r>
              <a:rPr lang="en-US" sz="17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Food and Agriculture Organization of the United Nations. “Democratic Republic of the Congo Promotes Proactive Forest Loss Assessment with a Robust National Forest Monitoring System.” REDD+ News, September 23, 2020. </a:t>
            </a:r>
            <a:r>
              <a:rPr lang="en-US" sz="1700" u="sng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15" tooltip="https://www.fao.org/redd/news/detail/en/c/1309499/?utm_source=chatgpt.com"/>
              </a:rPr>
              <a:t>https://www.fao.org/redd/news/detail/en/c/1309499/?utm_source=chatgpt.com</a:t>
            </a:r>
          </a:p>
          <a:p>
            <a:pPr algn="just" marL="367031" indent="-183515" lvl="1">
              <a:lnSpc>
                <a:spcPts val="2380"/>
              </a:lnSpc>
              <a:buFont typeface="Arial"/>
              <a:buChar char="•"/>
            </a:pPr>
            <a:r>
              <a:rPr lang="en-US" sz="1700" u="sng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“By Country – AQLI: Democratic Republic of the Congo.” AQLI (Air Quality Life Index), EPIC, University of Chicago. Accessed September 16, 2025. </a:t>
            </a:r>
            <a:r>
              <a:rPr lang="en-US" sz="1700" u="sng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16" tooltip="https://aqli.epic.uchicago.edu/countryPage/Democratic%20Republic%20of%20the%20Congo?utm_source=chatgpt.com"/>
              </a:rPr>
              <a:t>https://aqli.epic.uchicago.edu/countryPage/Democratic%20Republic%20of%20the%20Congo</a:t>
            </a:r>
          </a:p>
          <a:p>
            <a:pPr algn="just" marL="367031" indent="-183515" lvl="1">
              <a:lnSpc>
                <a:spcPts val="2380"/>
              </a:lnSpc>
              <a:buFont typeface="Arial"/>
              <a:buChar char="•"/>
            </a:pPr>
            <a:r>
              <a:rPr lang="en-US" sz="1700" u="sng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Li, M., De Pinto, A., Ulimwengu, J.M. et al. Impacts of Road Expansion on Deforestation and Biological Carbon Loss in the Democratic Republic of Congo. Environ Resource Econ 60, 433–469 (2015). https://doi.org/10.1007/s10640-014-9775-y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C7E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29327" y="1028700"/>
            <a:ext cx="10102199" cy="7576649"/>
          </a:xfrm>
          <a:custGeom>
            <a:avLst/>
            <a:gdLst/>
            <a:ahLst/>
            <a:cxnLst/>
            <a:rect r="r" b="b" t="t" l="l"/>
            <a:pathLst>
              <a:path h="7576649" w="10102199">
                <a:moveTo>
                  <a:pt x="0" y="0"/>
                </a:moveTo>
                <a:lnTo>
                  <a:pt x="10102199" y="0"/>
                </a:lnTo>
                <a:lnTo>
                  <a:pt x="10102199" y="7576649"/>
                </a:lnTo>
                <a:lnTo>
                  <a:pt x="0" y="75766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13559" y="956037"/>
            <a:ext cx="7760872" cy="2418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10"/>
              </a:lnSpc>
            </a:pPr>
            <a:r>
              <a:rPr lang="en-US" sz="10234">
                <a:solidFill>
                  <a:srgbClr val="000000"/>
                </a:solidFill>
                <a:latin typeface="Concert One"/>
                <a:ea typeface="Concert One"/>
                <a:cs typeface="Concert One"/>
                <a:sym typeface="Concert One"/>
              </a:rPr>
              <a:t>TABLE OF CONTENT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78734" y="4064941"/>
            <a:ext cx="6850592" cy="39192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I. About DRC </a:t>
            </a:r>
          </a:p>
          <a:p>
            <a:pPr algn="just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II. </a:t>
            </a: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The problem </a:t>
            </a:r>
          </a:p>
          <a:p>
            <a:pPr algn="just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III. Consequences </a:t>
            </a:r>
          </a:p>
          <a:p>
            <a:pPr algn="just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III. Solutions implemented</a:t>
            </a:r>
          </a:p>
          <a:p>
            <a:pPr algn="just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IV. Challenges </a:t>
            </a: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  <a:p>
            <a:pPr algn="just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V. Why is it important?</a:t>
            </a:r>
          </a:p>
          <a:p>
            <a:pPr algn="just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VI. </a:t>
            </a:r>
            <a:r>
              <a:rPr lang="en-US" sz="31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What can be done?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C7E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201650" y="-708798"/>
            <a:ext cx="7657082" cy="12460148"/>
            <a:chOff x="0" y="0"/>
            <a:chExt cx="2016680" cy="328168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016680" cy="3281685"/>
            </a:xfrm>
            <a:custGeom>
              <a:avLst/>
              <a:gdLst/>
              <a:ahLst/>
              <a:cxnLst/>
              <a:rect r="r" b="b" t="t" l="l"/>
              <a:pathLst>
                <a:path h="3281685" w="2016680">
                  <a:moveTo>
                    <a:pt x="24266" y="0"/>
                  </a:moveTo>
                  <a:lnTo>
                    <a:pt x="1992414" y="0"/>
                  </a:lnTo>
                  <a:cubicBezTo>
                    <a:pt x="1998850" y="0"/>
                    <a:pt x="2005022" y="2557"/>
                    <a:pt x="2009573" y="7107"/>
                  </a:cubicBezTo>
                  <a:cubicBezTo>
                    <a:pt x="2014123" y="11658"/>
                    <a:pt x="2016680" y="17830"/>
                    <a:pt x="2016680" y="24266"/>
                  </a:cubicBezTo>
                  <a:lnTo>
                    <a:pt x="2016680" y="3257419"/>
                  </a:lnTo>
                  <a:cubicBezTo>
                    <a:pt x="2016680" y="3263855"/>
                    <a:pt x="2014123" y="3270027"/>
                    <a:pt x="2009573" y="3274578"/>
                  </a:cubicBezTo>
                  <a:cubicBezTo>
                    <a:pt x="2005022" y="3279129"/>
                    <a:pt x="1998850" y="3281685"/>
                    <a:pt x="1992414" y="3281685"/>
                  </a:cubicBezTo>
                  <a:lnTo>
                    <a:pt x="24266" y="3281685"/>
                  </a:lnTo>
                  <a:cubicBezTo>
                    <a:pt x="17830" y="3281685"/>
                    <a:pt x="11658" y="3279129"/>
                    <a:pt x="7107" y="3274578"/>
                  </a:cubicBezTo>
                  <a:cubicBezTo>
                    <a:pt x="2557" y="3270027"/>
                    <a:pt x="0" y="3263855"/>
                    <a:pt x="0" y="3257419"/>
                  </a:cubicBezTo>
                  <a:lnTo>
                    <a:pt x="0" y="24266"/>
                  </a:lnTo>
                  <a:cubicBezTo>
                    <a:pt x="0" y="17830"/>
                    <a:pt x="2557" y="11658"/>
                    <a:pt x="7107" y="7107"/>
                  </a:cubicBezTo>
                  <a:cubicBezTo>
                    <a:pt x="11658" y="2557"/>
                    <a:pt x="17830" y="0"/>
                    <a:pt x="24266" y="0"/>
                  </a:cubicBezTo>
                  <a:close/>
                </a:path>
              </a:pathLst>
            </a:custGeom>
            <a:solidFill>
              <a:srgbClr val="E6BC48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016680" cy="33197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728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9424385" y="696760"/>
            <a:ext cx="8115300" cy="8893479"/>
          </a:xfrm>
          <a:custGeom>
            <a:avLst/>
            <a:gdLst/>
            <a:ahLst/>
            <a:cxnLst/>
            <a:rect r="r" b="b" t="t" l="l"/>
            <a:pathLst>
              <a:path h="8893479" w="8115300">
                <a:moveTo>
                  <a:pt x="0" y="0"/>
                </a:moveTo>
                <a:lnTo>
                  <a:pt x="8115300" y="0"/>
                </a:lnTo>
                <a:lnTo>
                  <a:pt x="8115300" y="8893480"/>
                </a:lnTo>
                <a:lnTo>
                  <a:pt x="0" y="88934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03600" y="583896"/>
            <a:ext cx="8620785" cy="1000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8000">
                <a:solidFill>
                  <a:srgbClr val="000000"/>
                </a:solidFill>
                <a:latin typeface="Concert One"/>
                <a:ea typeface="Concert One"/>
                <a:cs typeface="Concert One"/>
                <a:sym typeface="Concert One"/>
              </a:rPr>
              <a:t>ABOUT  DRC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01009" y="1932775"/>
            <a:ext cx="8216286" cy="7324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59"/>
              </a:lnSpc>
            </a:pPr>
          </a:p>
          <a:p>
            <a:pPr algn="just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Central </a:t>
            </a:r>
            <a:r>
              <a:rPr lang="en-US" b="true" sz="18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African Country </a:t>
            </a:r>
          </a:p>
          <a:p>
            <a:pPr algn="just">
              <a:lnSpc>
                <a:spcPts val="2659"/>
              </a:lnSpc>
            </a:pPr>
          </a:p>
          <a:p>
            <a:pPr algn="just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GDP: 70.75 Billion USD (World Bank, 2024)</a:t>
            </a:r>
          </a:p>
          <a:p>
            <a:pPr algn="just">
              <a:lnSpc>
                <a:spcPts val="2659"/>
              </a:lnSpc>
            </a:pPr>
          </a:p>
          <a:p>
            <a:pPr algn="just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161</a:t>
            </a:r>
            <a:r>
              <a:rPr lang="en-US" b="true" sz="18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th economy on the Legatum Prosperity Index (Legatum Prosperity Index, 2023)</a:t>
            </a:r>
          </a:p>
          <a:p>
            <a:pPr algn="just">
              <a:lnSpc>
                <a:spcPts val="2659"/>
              </a:lnSpc>
            </a:pPr>
          </a:p>
          <a:p>
            <a:pPr algn="just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11th </a:t>
            </a:r>
            <a:r>
              <a:rPr lang="en-US" sz="18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country with the most </a:t>
            </a:r>
            <a:r>
              <a:rPr lang="en-US" b="true" sz="18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Population below the poverty line (Index Mundi, 2020)</a:t>
            </a:r>
          </a:p>
          <a:p>
            <a:pPr algn="just">
              <a:lnSpc>
                <a:spcPts val="2659"/>
              </a:lnSpc>
            </a:pPr>
          </a:p>
          <a:p>
            <a:pPr algn="just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2nd largest tropical rain forest (World Bank, 2018)</a:t>
            </a:r>
          </a:p>
          <a:p>
            <a:pPr algn="just">
              <a:lnSpc>
                <a:spcPts val="2659"/>
              </a:lnSpc>
            </a:pPr>
          </a:p>
          <a:p>
            <a:pPr algn="just">
              <a:lnSpc>
                <a:spcPts val="2659"/>
              </a:lnSpc>
            </a:pPr>
            <a:r>
              <a:rPr lang="en-US" b="true" sz="18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</a:p>
          <a:p>
            <a:pPr algn="just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83.9 %</a:t>
            </a:r>
            <a:r>
              <a:rPr lang="en-US" sz="18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of death are due to lower respiratory issues (WHO, 2021)</a:t>
            </a:r>
          </a:p>
          <a:p>
            <a:pPr algn="just">
              <a:lnSpc>
                <a:spcPts val="2659"/>
              </a:lnSpc>
            </a:pPr>
          </a:p>
          <a:p>
            <a:pPr algn="just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9th </a:t>
            </a:r>
            <a:r>
              <a:rPr lang="en-US" sz="18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most polluted country worldwide (Air Quality Life Index, 2024)</a:t>
            </a:r>
          </a:p>
          <a:p>
            <a:pPr algn="just">
              <a:lnSpc>
                <a:spcPts val="2659"/>
              </a:lnSpc>
            </a:pPr>
          </a:p>
          <a:p>
            <a:pPr algn="just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M</a:t>
            </a:r>
            <a:r>
              <a:rPr lang="en-US" b="true" sz="18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ost polluted country in Africa (Air Quality Life Index, 2024)</a:t>
            </a:r>
          </a:p>
          <a:p>
            <a:pPr algn="just">
              <a:lnSpc>
                <a:spcPts val="2659"/>
              </a:lnSpc>
            </a:pPr>
          </a:p>
          <a:p>
            <a:pPr algn="just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b="true" sz="18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109</a:t>
            </a:r>
            <a:r>
              <a:rPr lang="en-US" b="true" sz="18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,276,265 individuals (World Bank, 2024)</a:t>
            </a:r>
          </a:p>
          <a:p>
            <a:pPr algn="just">
              <a:lnSpc>
                <a:spcPts val="2659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C7E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642444"/>
            <a:ext cx="10994074" cy="6197220"/>
            <a:chOff x="0" y="0"/>
            <a:chExt cx="2895559" cy="16321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895559" cy="1632190"/>
            </a:xfrm>
            <a:custGeom>
              <a:avLst/>
              <a:gdLst/>
              <a:ahLst/>
              <a:cxnLst/>
              <a:rect r="r" b="b" t="t" l="l"/>
              <a:pathLst>
                <a:path h="1632190" w="2895559">
                  <a:moveTo>
                    <a:pt x="16901" y="0"/>
                  </a:moveTo>
                  <a:lnTo>
                    <a:pt x="2878658" y="0"/>
                  </a:lnTo>
                  <a:cubicBezTo>
                    <a:pt x="2883140" y="0"/>
                    <a:pt x="2887439" y="1781"/>
                    <a:pt x="2890608" y="4950"/>
                  </a:cubicBezTo>
                  <a:cubicBezTo>
                    <a:pt x="2893778" y="8120"/>
                    <a:pt x="2895559" y="12418"/>
                    <a:pt x="2895559" y="16901"/>
                  </a:cubicBezTo>
                  <a:lnTo>
                    <a:pt x="2895559" y="1615289"/>
                  </a:lnTo>
                  <a:cubicBezTo>
                    <a:pt x="2895559" y="1624623"/>
                    <a:pt x="2887992" y="1632190"/>
                    <a:pt x="2878658" y="1632190"/>
                  </a:cubicBezTo>
                  <a:lnTo>
                    <a:pt x="16901" y="1632190"/>
                  </a:lnTo>
                  <a:cubicBezTo>
                    <a:pt x="12418" y="1632190"/>
                    <a:pt x="8120" y="1630409"/>
                    <a:pt x="4950" y="1627239"/>
                  </a:cubicBezTo>
                  <a:cubicBezTo>
                    <a:pt x="1781" y="1624070"/>
                    <a:pt x="0" y="1619771"/>
                    <a:pt x="0" y="1615289"/>
                  </a:cubicBezTo>
                  <a:lnTo>
                    <a:pt x="0" y="16901"/>
                  </a:lnTo>
                  <a:cubicBezTo>
                    <a:pt x="0" y="12418"/>
                    <a:pt x="1781" y="8120"/>
                    <a:pt x="4950" y="4950"/>
                  </a:cubicBezTo>
                  <a:cubicBezTo>
                    <a:pt x="8120" y="1781"/>
                    <a:pt x="12418" y="0"/>
                    <a:pt x="16901" y="0"/>
                  </a:cubicBezTo>
                  <a:close/>
                </a:path>
              </a:pathLst>
            </a:custGeom>
            <a:solidFill>
              <a:srgbClr val="E6BC4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895559" cy="16702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28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525719" y="90951"/>
            <a:ext cx="13776802" cy="1256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210"/>
              </a:lnSpc>
              <a:spcBef>
                <a:spcPct val="0"/>
              </a:spcBef>
            </a:pPr>
            <a:r>
              <a:rPr lang="en-US" sz="10234">
                <a:solidFill>
                  <a:srgbClr val="000000"/>
                </a:solidFill>
                <a:latin typeface="Concert One"/>
                <a:ea typeface="Concert One"/>
                <a:cs typeface="Concert One"/>
                <a:sym typeface="Concert One"/>
              </a:rPr>
              <a:t>THE PROBLEM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520905" y="4693496"/>
            <a:ext cx="6303062" cy="4057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59"/>
              </a:lnSpc>
            </a:pPr>
          </a:p>
          <a:p>
            <a:pPr algn="just">
              <a:lnSpc>
                <a:spcPts val="2659"/>
              </a:lnSpc>
            </a:pPr>
          </a:p>
          <a:p>
            <a:pPr algn="just" marL="539745" indent="-269872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Slash-and-burn agriculture</a:t>
            </a:r>
          </a:p>
          <a:p>
            <a:pPr algn="just">
              <a:lnSpc>
                <a:spcPts val="3499"/>
              </a:lnSpc>
            </a:pPr>
          </a:p>
          <a:p>
            <a:pPr algn="just" marL="539745" indent="-269872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Industrial and  illegal logging</a:t>
            </a:r>
          </a:p>
          <a:p>
            <a:pPr algn="just">
              <a:lnSpc>
                <a:spcPts val="3499"/>
              </a:lnSpc>
            </a:pPr>
          </a:p>
          <a:p>
            <a:pPr algn="just" marL="539745" indent="-269872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Urban expansion</a:t>
            </a:r>
          </a:p>
          <a:p>
            <a:pPr algn="just">
              <a:lnSpc>
                <a:spcPts val="3499"/>
              </a:lnSpc>
            </a:pPr>
          </a:p>
          <a:p>
            <a:pPr algn="just" marL="539745" indent="-269872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charcoal production</a:t>
            </a:r>
          </a:p>
          <a:p>
            <a:pPr algn="just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2525719" y="4160839"/>
            <a:ext cx="8608574" cy="399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b="true" sz="239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CAUSES OF</a:t>
            </a:r>
            <a:r>
              <a:rPr lang="en-US" b="true" sz="239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DEFORESTATION IN DRC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55989" y="2038434"/>
            <a:ext cx="11818022" cy="11087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39"/>
              </a:lnSpc>
            </a:pPr>
            <a:r>
              <a:rPr lang="en-US" sz="20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2" tooltip="https://www.worldbank.org/en/news/feature/2022/11/15/in-the-democratic-republic-of-congo-people-centered-solutions-to-forest-degradation"/>
              </a:rPr>
              <a:t>The lack of alternatives to woodfuel results not only in time-consuming labor and illness related to air pollution, but also in a steady degradation of DRC’s forests, threatening the integrity of the world’s second largest rainforest</a:t>
            </a:r>
            <a:r>
              <a:rPr lang="en-US" sz="20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. (World bank, 2022) 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2901728" y="2019114"/>
            <a:ext cx="4357572" cy="7865741"/>
            <a:chOff x="0" y="0"/>
            <a:chExt cx="1028446" cy="185642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28446" cy="1856422"/>
            </a:xfrm>
            <a:custGeom>
              <a:avLst/>
              <a:gdLst/>
              <a:ahLst/>
              <a:cxnLst/>
              <a:rect r="r" b="b" t="t" l="l"/>
              <a:pathLst>
                <a:path h="1856422" w="1028446">
                  <a:moveTo>
                    <a:pt x="0" y="0"/>
                  </a:moveTo>
                  <a:lnTo>
                    <a:pt x="1028446" y="0"/>
                  </a:lnTo>
                  <a:lnTo>
                    <a:pt x="1028446" y="1856422"/>
                  </a:lnTo>
                  <a:lnTo>
                    <a:pt x="0" y="1856422"/>
                  </a:lnTo>
                  <a:close/>
                </a:path>
              </a:pathLst>
            </a:custGeom>
            <a:blipFill>
              <a:blip r:embed="rId3"/>
              <a:stretch>
                <a:fillRect l="-70338" t="0" r="-70338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bg>
      <p:bgPr>
        <a:solidFill>
          <a:srgbClr val="9C7E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642444"/>
            <a:ext cx="7550038" cy="5615856"/>
            <a:chOff x="0" y="0"/>
            <a:chExt cx="1988487" cy="14790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88487" cy="1479073"/>
            </a:xfrm>
            <a:custGeom>
              <a:avLst/>
              <a:gdLst/>
              <a:ahLst/>
              <a:cxnLst/>
              <a:rect r="r" b="b" t="t" l="l"/>
              <a:pathLst>
                <a:path h="1479073" w="1988487">
                  <a:moveTo>
                    <a:pt x="24610" y="0"/>
                  </a:moveTo>
                  <a:lnTo>
                    <a:pt x="1963877" y="0"/>
                  </a:lnTo>
                  <a:cubicBezTo>
                    <a:pt x="1977469" y="0"/>
                    <a:pt x="1988487" y="11018"/>
                    <a:pt x="1988487" y="24610"/>
                  </a:cubicBezTo>
                  <a:lnTo>
                    <a:pt x="1988487" y="1454463"/>
                  </a:lnTo>
                  <a:cubicBezTo>
                    <a:pt x="1988487" y="1468055"/>
                    <a:pt x="1977469" y="1479073"/>
                    <a:pt x="1963877" y="1479073"/>
                  </a:cubicBezTo>
                  <a:lnTo>
                    <a:pt x="24610" y="1479073"/>
                  </a:lnTo>
                  <a:cubicBezTo>
                    <a:pt x="11018" y="1479073"/>
                    <a:pt x="0" y="1468055"/>
                    <a:pt x="0" y="1454463"/>
                  </a:cubicBezTo>
                  <a:lnTo>
                    <a:pt x="0" y="24610"/>
                  </a:lnTo>
                  <a:cubicBezTo>
                    <a:pt x="0" y="11018"/>
                    <a:pt x="11018" y="0"/>
                    <a:pt x="24610" y="0"/>
                  </a:cubicBezTo>
                  <a:close/>
                </a:path>
              </a:pathLst>
            </a:custGeom>
            <a:solidFill>
              <a:srgbClr val="E6BC4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988487" cy="15171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28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792204" y="3642444"/>
            <a:ext cx="7467096" cy="5615856"/>
            <a:chOff x="0" y="0"/>
            <a:chExt cx="1966643" cy="147907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966643" cy="1479073"/>
            </a:xfrm>
            <a:custGeom>
              <a:avLst/>
              <a:gdLst/>
              <a:ahLst/>
              <a:cxnLst/>
              <a:rect r="r" b="b" t="t" l="l"/>
              <a:pathLst>
                <a:path h="1479073" w="1966643">
                  <a:moveTo>
                    <a:pt x="24883" y="0"/>
                  </a:moveTo>
                  <a:lnTo>
                    <a:pt x="1941759" y="0"/>
                  </a:lnTo>
                  <a:cubicBezTo>
                    <a:pt x="1948359" y="0"/>
                    <a:pt x="1954688" y="2622"/>
                    <a:pt x="1959354" y="7288"/>
                  </a:cubicBezTo>
                  <a:cubicBezTo>
                    <a:pt x="1964021" y="11955"/>
                    <a:pt x="1966643" y="18284"/>
                    <a:pt x="1966643" y="24883"/>
                  </a:cubicBezTo>
                  <a:lnTo>
                    <a:pt x="1966643" y="1454190"/>
                  </a:lnTo>
                  <a:cubicBezTo>
                    <a:pt x="1966643" y="1467933"/>
                    <a:pt x="1955502" y="1479073"/>
                    <a:pt x="1941759" y="1479073"/>
                  </a:cubicBezTo>
                  <a:lnTo>
                    <a:pt x="24883" y="1479073"/>
                  </a:lnTo>
                  <a:cubicBezTo>
                    <a:pt x="18284" y="1479073"/>
                    <a:pt x="11955" y="1476452"/>
                    <a:pt x="7288" y="1471785"/>
                  </a:cubicBezTo>
                  <a:cubicBezTo>
                    <a:pt x="2622" y="1467118"/>
                    <a:pt x="0" y="1460789"/>
                    <a:pt x="0" y="1454190"/>
                  </a:cubicBezTo>
                  <a:lnTo>
                    <a:pt x="0" y="24883"/>
                  </a:lnTo>
                  <a:cubicBezTo>
                    <a:pt x="0" y="18284"/>
                    <a:pt x="2622" y="11955"/>
                    <a:pt x="7288" y="7288"/>
                  </a:cubicBezTo>
                  <a:cubicBezTo>
                    <a:pt x="11955" y="2622"/>
                    <a:pt x="18284" y="0"/>
                    <a:pt x="24883" y="0"/>
                  </a:cubicBezTo>
                  <a:close/>
                </a:path>
              </a:pathLst>
            </a:custGeom>
            <a:solidFill>
              <a:srgbClr val="E6BC48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966643" cy="15171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728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2255599" y="747446"/>
            <a:ext cx="13776802" cy="2418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210"/>
              </a:lnSpc>
              <a:spcBef>
                <a:spcPct val="0"/>
              </a:spcBef>
            </a:pPr>
            <a:r>
              <a:rPr lang="en-US" sz="10234">
                <a:solidFill>
                  <a:srgbClr val="000000"/>
                </a:solidFill>
                <a:latin typeface="Concert One"/>
                <a:ea typeface="Concert One"/>
                <a:cs typeface="Concert One"/>
                <a:sym typeface="Concert One"/>
              </a:rPr>
              <a:t>THE PROBLEM IN FIGURES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04578" y="5105400"/>
            <a:ext cx="6798283" cy="351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797" indent="-215899" lvl="1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90% of logging in the DRC is illegal or informal(Lawson , 2014)</a:t>
            </a:r>
          </a:p>
          <a:p>
            <a:pPr algn="just">
              <a:lnSpc>
                <a:spcPts val="2799"/>
              </a:lnSpc>
            </a:pPr>
          </a:p>
          <a:p>
            <a:pPr algn="just" marL="431797" indent="-215899" lvl="1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42% of logging concessions not in order with the payment of their surface taxes. (Environmental Investigation Agency, 2024)</a:t>
            </a:r>
          </a:p>
          <a:p>
            <a:pPr algn="just">
              <a:lnSpc>
                <a:spcPts val="2799"/>
              </a:lnSpc>
            </a:pPr>
          </a:p>
          <a:p>
            <a:pPr algn="just" marL="431797" indent="-215899" lvl="1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only 15% of companies compliant with their socioeconomic obligations to local communities   </a:t>
            </a:r>
          </a:p>
          <a:p>
            <a:pPr algn="just">
              <a:lnSpc>
                <a:spcPts val="2799"/>
              </a:lnSpc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( Environmental Investigation Agency, 2024)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063880" y="4253250"/>
            <a:ext cx="5479679" cy="399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b="true" sz="239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INDUSTRIAL AND</a:t>
            </a:r>
            <a:r>
              <a:rPr lang="en-US" b="true" sz="239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illegal logging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554301" y="5105400"/>
            <a:ext cx="5942901" cy="2454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797" indent="-215899" lvl="1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60%</a:t>
            </a: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of deforestation in the country. (UN Environment program, 2024)</a:t>
            </a:r>
          </a:p>
          <a:p>
            <a:pPr algn="just">
              <a:lnSpc>
                <a:spcPts val="2799"/>
              </a:lnSpc>
            </a:pPr>
          </a:p>
          <a:p>
            <a:pPr algn="just" marL="431797" indent="-215899" lvl="1">
              <a:lnSpc>
                <a:spcPts val="2799"/>
              </a:lnSpc>
              <a:buFont typeface="Arial"/>
              <a:buChar char="•"/>
            </a:pPr>
            <a:r>
              <a:rPr lang="en-US" sz="1999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The agricultural sector employs over 60 per cent of Congolese and comprises 19.7 per cent of GDP. (International Trade Administration, 2024)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875953" y="4253250"/>
            <a:ext cx="5299599" cy="399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b="true" sz="239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SLASH-AND-BURN AGRICULTURE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C7E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642444"/>
            <a:ext cx="7550038" cy="5615856"/>
            <a:chOff x="0" y="0"/>
            <a:chExt cx="1988487" cy="14790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88487" cy="1479073"/>
            </a:xfrm>
            <a:custGeom>
              <a:avLst/>
              <a:gdLst/>
              <a:ahLst/>
              <a:cxnLst/>
              <a:rect r="r" b="b" t="t" l="l"/>
              <a:pathLst>
                <a:path h="1479073" w="1988487">
                  <a:moveTo>
                    <a:pt x="24610" y="0"/>
                  </a:moveTo>
                  <a:lnTo>
                    <a:pt x="1963877" y="0"/>
                  </a:lnTo>
                  <a:cubicBezTo>
                    <a:pt x="1977469" y="0"/>
                    <a:pt x="1988487" y="11018"/>
                    <a:pt x="1988487" y="24610"/>
                  </a:cubicBezTo>
                  <a:lnTo>
                    <a:pt x="1988487" y="1454463"/>
                  </a:lnTo>
                  <a:cubicBezTo>
                    <a:pt x="1988487" y="1468055"/>
                    <a:pt x="1977469" y="1479073"/>
                    <a:pt x="1963877" y="1479073"/>
                  </a:cubicBezTo>
                  <a:lnTo>
                    <a:pt x="24610" y="1479073"/>
                  </a:lnTo>
                  <a:cubicBezTo>
                    <a:pt x="11018" y="1479073"/>
                    <a:pt x="0" y="1468055"/>
                    <a:pt x="0" y="1454463"/>
                  </a:cubicBezTo>
                  <a:lnTo>
                    <a:pt x="0" y="24610"/>
                  </a:lnTo>
                  <a:cubicBezTo>
                    <a:pt x="0" y="11018"/>
                    <a:pt x="11018" y="0"/>
                    <a:pt x="24610" y="0"/>
                  </a:cubicBezTo>
                  <a:close/>
                </a:path>
              </a:pathLst>
            </a:custGeom>
            <a:solidFill>
              <a:srgbClr val="E6BC4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988487" cy="15171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28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414246" y="3642444"/>
            <a:ext cx="7032307" cy="5615856"/>
            <a:chOff x="0" y="0"/>
            <a:chExt cx="1852130" cy="147907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852130" cy="1479073"/>
            </a:xfrm>
            <a:custGeom>
              <a:avLst/>
              <a:gdLst/>
              <a:ahLst/>
              <a:cxnLst/>
              <a:rect r="r" b="b" t="t" l="l"/>
              <a:pathLst>
                <a:path h="1479073" w="1852130">
                  <a:moveTo>
                    <a:pt x="26422" y="0"/>
                  </a:moveTo>
                  <a:lnTo>
                    <a:pt x="1825709" y="0"/>
                  </a:lnTo>
                  <a:cubicBezTo>
                    <a:pt x="1840301" y="0"/>
                    <a:pt x="1852130" y="11829"/>
                    <a:pt x="1852130" y="26422"/>
                  </a:cubicBezTo>
                  <a:lnTo>
                    <a:pt x="1852130" y="1452651"/>
                  </a:lnTo>
                  <a:cubicBezTo>
                    <a:pt x="1852130" y="1459659"/>
                    <a:pt x="1849347" y="1466379"/>
                    <a:pt x="1844392" y="1471334"/>
                  </a:cubicBezTo>
                  <a:cubicBezTo>
                    <a:pt x="1839437" y="1476289"/>
                    <a:pt x="1832716" y="1479073"/>
                    <a:pt x="1825709" y="1479073"/>
                  </a:cubicBezTo>
                  <a:lnTo>
                    <a:pt x="26422" y="1479073"/>
                  </a:lnTo>
                  <a:cubicBezTo>
                    <a:pt x="19414" y="1479073"/>
                    <a:pt x="12694" y="1476289"/>
                    <a:pt x="7739" y="1471334"/>
                  </a:cubicBezTo>
                  <a:cubicBezTo>
                    <a:pt x="2784" y="1466379"/>
                    <a:pt x="0" y="1459659"/>
                    <a:pt x="0" y="1452651"/>
                  </a:cubicBezTo>
                  <a:lnTo>
                    <a:pt x="0" y="26422"/>
                  </a:lnTo>
                  <a:cubicBezTo>
                    <a:pt x="0" y="19414"/>
                    <a:pt x="2784" y="12694"/>
                    <a:pt x="7739" y="7739"/>
                  </a:cubicBezTo>
                  <a:cubicBezTo>
                    <a:pt x="12694" y="2784"/>
                    <a:pt x="19414" y="0"/>
                    <a:pt x="26422" y="0"/>
                  </a:cubicBezTo>
                  <a:close/>
                </a:path>
              </a:pathLst>
            </a:custGeom>
            <a:solidFill>
              <a:srgbClr val="E6BC48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852130" cy="15171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728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280772" y="4897620"/>
            <a:ext cx="7045893" cy="246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Only 3.7 % of the population in DRC had </a:t>
            </a: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2" tooltip="https://www.worldbank.org/en/topic/energy/publication/tracking-sdg-7-the-energy-progress-report-2022"/>
              </a:rPr>
              <a:t>access to clean fuels and technologies for cooking</a:t>
            </a: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in 2020.(World Bank, 2022)</a:t>
            </a:r>
          </a:p>
          <a:p>
            <a:pPr algn="just">
              <a:lnSpc>
                <a:spcPts val="2800"/>
              </a:lnSpc>
            </a:pPr>
          </a:p>
          <a:p>
            <a:pPr algn="just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  <a:hlinkClick r:id="rId3" tooltip="https://www.wri.org/insights/how-charcoal-industry-threatens-drcs-forests"/>
              </a:rPr>
              <a:t>90% of DRC’s population</a:t>
            </a: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using charcoal to cook daily.(Guardian, 2022)</a:t>
            </a:r>
          </a:p>
          <a:p>
            <a:pPr algn="just">
              <a:lnSpc>
                <a:spcPts val="280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2255599" y="4073170"/>
            <a:ext cx="4849398" cy="399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b="true" sz="239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CHARCOAL PRODUCTION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706829" y="5030300"/>
            <a:ext cx="6325572" cy="1758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network expansion could cause a reduction of + 2 % in the existing forest resources (Li &amp; al, 2014)</a:t>
            </a:r>
          </a:p>
          <a:p>
            <a:pPr algn="just">
              <a:lnSpc>
                <a:spcPts val="2800"/>
              </a:lnSpc>
            </a:pPr>
          </a:p>
          <a:p>
            <a:pPr algn="just" marL="431801" indent="-215900" lvl="1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Population growth rate 3.2 % (WHO, 2022)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266533" y="3897089"/>
            <a:ext cx="3678876" cy="399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b="true" sz="239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URBAN EXPANSION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2255599" y="747446"/>
            <a:ext cx="13776802" cy="2418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210"/>
              </a:lnSpc>
              <a:spcBef>
                <a:spcPct val="0"/>
              </a:spcBef>
            </a:pPr>
            <a:r>
              <a:rPr lang="en-US" sz="10234">
                <a:solidFill>
                  <a:srgbClr val="000000"/>
                </a:solidFill>
                <a:latin typeface="Concert One"/>
                <a:ea typeface="Concert One"/>
                <a:cs typeface="Concert One"/>
                <a:sym typeface="Concert One"/>
              </a:rPr>
              <a:t>THE PROBLEM IN FIGURES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BC4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23822" y="-1086574"/>
            <a:ext cx="5396039" cy="12460148"/>
            <a:chOff x="0" y="0"/>
            <a:chExt cx="1421179" cy="328168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21179" cy="3281685"/>
            </a:xfrm>
            <a:custGeom>
              <a:avLst/>
              <a:gdLst/>
              <a:ahLst/>
              <a:cxnLst/>
              <a:rect r="r" b="b" t="t" l="l"/>
              <a:pathLst>
                <a:path h="3281685" w="1421179">
                  <a:moveTo>
                    <a:pt x="34434" y="0"/>
                  </a:moveTo>
                  <a:lnTo>
                    <a:pt x="1386745" y="0"/>
                  </a:lnTo>
                  <a:cubicBezTo>
                    <a:pt x="1405763" y="0"/>
                    <a:pt x="1421179" y="15417"/>
                    <a:pt x="1421179" y="34434"/>
                  </a:cubicBezTo>
                  <a:lnTo>
                    <a:pt x="1421179" y="3247252"/>
                  </a:lnTo>
                  <a:cubicBezTo>
                    <a:pt x="1421179" y="3266269"/>
                    <a:pt x="1405763" y="3281685"/>
                    <a:pt x="1386745" y="3281685"/>
                  </a:cubicBezTo>
                  <a:lnTo>
                    <a:pt x="34434" y="3281685"/>
                  </a:lnTo>
                  <a:cubicBezTo>
                    <a:pt x="15417" y="3281685"/>
                    <a:pt x="0" y="3266269"/>
                    <a:pt x="0" y="3247252"/>
                  </a:cubicBezTo>
                  <a:lnTo>
                    <a:pt x="0" y="34434"/>
                  </a:lnTo>
                  <a:cubicBezTo>
                    <a:pt x="0" y="15417"/>
                    <a:pt x="15417" y="0"/>
                    <a:pt x="34434" y="0"/>
                  </a:cubicBezTo>
                  <a:close/>
                </a:path>
              </a:pathLst>
            </a:custGeom>
            <a:solidFill>
              <a:srgbClr val="9C7E2C"/>
            </a:solidFill>
            <a:ln cap="rnd">
              <a:noFill/>
              <a:prstDash val="solid"/>
              <a:round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421179" cy="331978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728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2063798"/>
            <a:ext cx="8344436" cy="7194502"/>
            <a:chOff x="0" y="0"/>
            <a:chExt cx="942714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942714" cy="812800"/>
            </a:xfrm>
            <a:custGeom>
              <a:avLst/>
              <a:gdLst/>
              <a:ahLst/>
              <a:cxnLst/>
              <a:rect r="r" b="b" t="t" l="l"/>
              <a:pathLst>
                <a:path h="812800" w="942714">
                  <a:moveTo>
                    <a:pt x="0" y="0"/>
                  </a:moveTo>
                  <a:lnTo>
                    <a:pt x="942714" y="0"/>
                  </a:lnTo>
                  <a:lnTo>
                    <a:pt x="942714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l="-14704" t="0" r="-14704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8770153" y="219075"/>
            <a:ext cx="7926396" cy="10001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8000">
                <a:solidFill>
                  <a:srgbClr val="000000"/>
                </a:solidFill>
                <a:latin typeface="Concert One"/>
                <a:ea typeface="Concert One"/>
                <a:cs typeface="Concert One"/>
                <a:sym typeface="Concert One"/>
              </a:rPr>
              <a:t>CONSEQUENCES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770153" y="2449407"/>
            <a:ext cx="7926396" cy="56026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599"/>
              </a:lnSpc>
            </a:pPr>
          </a:p>
          <a:p>
            <a:pPr algn="just" marL="474978" indent="-237489" lvl="1">
              <a:lnSpc>
                <a:spcPts val="5059"/>
              </a:lnSpc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Loss of species and biodiversity</a:t>
            </a:r>
          </a:p>
          <a:p>
            <a:pPr algn="just" marL="474978" indent="-237489" lvl="1">
              <a:lnSpc>
                <a:spcPts val="5059"/>
              </a:lnSpc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Increased greenhouse gas emissions</a:t>
            </a:r>
          </a:p>
          <a:p>
            <a:pPr algn="just" marL="474978" indent="-237489" lvl="1">
              <a:lnSpc>
                <a:spcPts val="5059"/>
              </a:lnSpc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Reduced ability of forests to act as carbon sinks.</a:t>
            </a:r>
          </a:p>
          <a:p>
            <a:pPr algn="just" marL="474978" indent="-237489" lvl="1">
              <a:lnSpc>
                <a:spcPts val="5059"/>
              </a:lnSpc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loss of resources</a:t>
            </a:r>
          </a:p>
          <a:p>
            <a:pPr algn="just" marL="474978" indent="-237489" lvl="1">
              <a:lnSpc>
                <a:spcPts val="5059"/>
              </a:lnSpc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erosion</a:t>
            </a:r>
          </a:p>
          <a:p>
            <a:pPr algn="just" marL="474978" indent="-237489" lvl="1">
              <a:lnSpc>
                <a:spcPts val="5059"/>
              </a:lnSpc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altered rainfall</a:t>
            </a:r>
          </a:p>
          <a:p>
            <a:pPr algn="just" marL="474978" indent="-237489" lvl="1">
              <a:lnSpc>
                <a:spcPts val="5059"/>
              </a:lnSpc>
              <a:buFont typeface="Arial"/>
              <a:buChar char="•"/>
            </a:pPr>
            <a:r>
              <a:rPr lang="en-US" b="true" sz="2199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Threat to indigenous peoples and their rights.</a:t>
            </a:r>
          </a:p>
          <a:p>
            <a:pPr algn="just">
              <a:lnSpc>
                <a:spcPts val="5059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C7E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642444"/>
            <a:ext cx="5141464" cy="5615856"/>
            <a:chOff x="0" y="0"/>
            <a:chExt cx="1354130" cy="14790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54130" cy="1479073"/>
            </a:xfrm>
            <a:custGeom>
              <a:avLst/>
              <a:gdLst/>
              <a:ahLst/>
              <a:cxnLst/>
              <a:rect r="r" b="b" t="t" l="l"/>
              <a:pathLst>
                <a:path h="1479073" w="1354130">
                  <a:moveTo>
                    <a:pt x="36139" y="0"/>
                  </a:moveTo>
                  <a:lnTo>
                    <a:pt x="1317992" y="0"/>
                  </a:lnTo>
                  <a:cubicBezTo>
                    <a:pt x="1337951" y="0"/>
                    <a:pt x="1354130" y="16180"/>
                    <a:pt x="1354130" y="36139"/>
                  </a:cubicBezTo>
                  <a:lnTo>
                    <a:pt x="1354130" y="1442934"/>
                  </a:lnTo>
                  <a:cubicBezTo>
                    <a:pt x="1354130" y="1452519"/>
                    <a:pt x="1350323" y="1461711"/>
                    <a:pt x="1343546" y="1468488"/>
                  </a:cubicBezTo>
                  <a:cubicBezTo>
                    <a:pt x="1336768" y="1475266"/>
                    <a:pt x="1327576" y="1479073"/>
                    <a:pt x="1317992" y="1479073"/>
                  </a:cubicBezTo>
                  <a:lnTo>
                    <a:pt x="36139" y="1479073"/>
                  </a:lnTo>
                  <a:cubicBezTo>
                    <a:pt x="16180" y="1479073"/>
                    <a:pt x="0" y="1462893"/>
                    <a:pt x="0" y="1442934"/>
                  </a:cubicBezTo>
                  <a:lnTo>
                    <a:pt x="0" y="36139"/>
                  </a:lnTo>
                  <a:cubicBezTo>
                    <a:pt x="0" y="16180"/>
                    <a:pt x="16180" y="0"/>
                    <a:pt x="36139" y="0"/>
                  </a:cubicBezTo>
                  <a:close/>
                </a:path>
              </a:pathLst>
            </a:custGeom>
            <a:solidFill>
              <a:srgbClr val="E6BC4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354130" cy="15171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28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573268" y="3642444"/>
            <a:ext cx="5141464" cy="5615856"/>
            <a:chOff x="0" y="0"/>
            <a:chExt cx="1354130" cy="147907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54130" cy="1479073"/>
            </a:xfrm>
            <a:custGeom>
              <a:avLst/>
              <a:gdLst/>
              <a:ahLst/>
              <a:cxnLst/>
              <a:rect r="r" b="b" t="t" l="l"/>
              <a:pathLst>
                <a:path h="1479073" w="1354130">
                  <a:moveTo>
                    <a:pt x="36139" y="0"/>
                  </a:moveTo>
                  <a:lnTo>
                    <a:pt x="1317992" y="0"/>
                  </a:lnTo>
                  <a:cubicBezTo>
                    <a:pt x="1337951" y="0"/>
                    <a:pt x="1354130" y="16180"/>
                    <a:pt x="1354130" y="36139"/>
                  </a:cubicBezTo>
                  <a:lnTo>
                    <a:pt x="1354130" y="1442934"/>
                  </a:lnTo>
                  <a:cubicBezTo>
                    <a:pt x="1354130" y="1452519"/>
                    <a:pt x="1350323" y="1461711"/>
                    <a:pt x="1343546" y="1468488"/>
                  </a:cubicBezTo>
                  <a:cubicBezTo>
                    <a:pt x="1336768" y="1475266"/>
                    <a:pt x="1327576" y="1479073"/>
                    <a:pt x="1317992" y="1479073"/>
                  </a:cubicBezTo>
                  <a:lnTo>
                    <a:pt x="36139" y="1479073"/>
                  </a:lnTo>
                  <a:cubicBezTo>
                    <a:pt x="16180" y="1479073"/>
                    <a:pt x="0" y="1462893"/>
                    <a:pt x="0" y="1442934"/>
                  </a:cubicBezTo>
                  <a:lnTo>
                    <a:pt x="0" y="36139"/>
                  </a:lnTo>
                  <a:cubicBezTo>
                    <a:pt x="0" y="16180"/>
                    <a:pt x="16180" y="0"/>
                    <a:pt x="36139" y="0"/>
                  </a:cubicBezTo>
                  <a:close/>
                </a:path>
              </a:pathLst>
            </a:custGeom>
            <a:solidFill>
              <a:srgbClr val="E6BC48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354130" cy="15171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728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2117836" y="3642444"/>
            <a:ext cx="5141464" cy="5615856"/>
            <a:chOff x="0" y="0"/>
            <a:chExt cx="1354130" cy="147907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54130" cy="1479073"/>
            </a:xfrm>
            <a:custGeom>
              <a:avLst/>
              <a:gdLst/>
              <a:ahLst/>
              <a:cxnLst/>
              <a:rect r="r" b="b" t="t" l="l"/>
              <a:pathLst>
                <a:path h="1479073" w="1354130">
                  <a:moveTo>
                    <a:pt x="36139" y="0"/>
                  </a:moveTo>
                  <a:lnTo>
                    <a:pt x="1317992" y="0"/>
                  </a:lnTo>
                  <a:cubicBezTo>
                    <a:pt x="1337951" y="0"/>
                    <a:pt x="1354130" y="16180"/>
                    <a:pt x="1354130" y="36139"/>
                  </a:cubicBezTo>
                  <a:lnTo>
                    <a:pt x="1354130" y="1442934"/>
                  </a:lnTo>
                  <a:cubicBezTo>
                    <a:pt x="1354130" y="1452519"/>
                    <a:pt x="1350323" y="1461711"/>
                    <a:pt x="1343546" y="1468488"/>
                  </a:cubicBezTo>
                  <a:cubicBezTo>
                    <a:pt x="1336768" y="1475266"/>
                    <a:pt x="1327576" y="1479073"/>
                    <a:pt x="1317992" y="1479073"/>
                  </a:cubicBezTo>
                  <a:lnTo>
                    <a:pt x="36139" y="1479073"/>
                  </a:lnTo>
                  <a:cubicBezTo>
                    <a:pt x="16180" y="1479073"/>
                    <a:pt x="0" y="1462893"/>
                    <a:pt x="0" y="1442934"/>
                  </a:cubicBezTo>
                  <a:lnTo>
                    <a:pt x="0" y="36139"/>
                  </a:lnTo>
                  <a:cubicBezTo>
                    <a:pt x="0" y="16180"/>
                    <a:pt x="16180" y="0"/>
                    <a:pt x="36139" y="0"/>
                  </a:cubicBezTo>
                  <a:close/>
                </a:path>
              </a:pathLst>
            </a:custGeom>
            <a:solidFill>
              <a:srgbClr val="E6BC48"/>
            </a:solidFill>
            <a:ln cap="rnd">
              <a:noFill/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354130" cy="15171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728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6938915" y="5648652"/>
            <a:ext cx="4410170" cy="1225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b="true" sz="239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NATIONAL FOREST MONITORING SYSTEM (NFMS) (FAO, 2020)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527479" y="5648652"/>
            <a:ext cx="4322178" cy="166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b="true" sz="239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DRC’S </a:t>
            </a:r>
            <a:r>
              <a:rPr lang="en-US" b="true" sz="239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  <a:hlinkClick r:id="rId2" tooltip="http://www.forestcarbonpartnership.org/sites/fcp/files/2016/Dec/20161108%20Revised%20ERPD_DRC.pdf"/>
              </a:rPr>
              <a:t>Emission Reductions Program</a:t>
            </a:r>
            <a:r>
              <a:rPr lang="en-US" sz="2391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in the Mai Ndombe (World Bank, 2018)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26899" y="850763"/>
            <a:ext cx="16032401" cy="1929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321"/>
              </a:lnSpc>
              <a:spcBef>
                <a:spcPct val="0"/>
              </a:spcBef>
            </a:pPr>
            <a:r>
              <a:rPr lang="en-US" sz="8134">
                <a:solidFill>
                  <a:srgbClr val="000000"/>
                </a:solidFill>
                <a:latin typeface="Concert One"/>
                <a:ea typeface="Concert One"/>
                <a:cs typeface="Concert One"/>
                <a:sym typeface="Concert One"/>
              </a:rPr>
              <a:t>SOLUTIONS IMPLEMENTED</a:t>
            </a:r>
            <a:r>
              <a:rPr lang="en-US" sz="8134">
                <a:solidFill>
                  <a:srgbClr val="000000"/>
                </a:solidFill>
                <a:latin typeface="Concert One"/>
                <a:ea typeface="Concert One"/>
                <a:cs typeface="Concert One"/>
                <a:sym typeface="Concert One"/>
              </a:rPr>
              <a:t> -National Efforts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09793" y="5648652"/>
            <a:ext cx="4579277" cy="1225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b="true" sz="239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sz="2391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Direction de Reboisement et Horticulture(CRU, 2022)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C7E2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3642444"/>
            <a:ext cx="5141464" cy="5615856"/>
            <a:chOff x="0" y="0"/>
            <a:chExt cx="1354130" cy="147907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54130" cy="1479073"/>
            </a:xfrm>
            <a:custGeom>
              <a:avLst/>
              <a:gdLst/>
              <a:ahLst/>
              <a:cxnLst/>
              <a:rect r="r" b="b" t="t" l="l"/>
              <a:pathLst>
                <a:path h="1479073" w="1354130">
                  <a:moveTo>
                    <a:pt x="36139" y="0"/>
                  </a:moveTo>
                  <a:lnTo>
                    <a:pt x="1317992" y="0"/>
                  </a:lnTo>
                  <a:cubicBezTo>
                    <a:pt x="1337951" y="0"/>
                    <a:pt x="1354130" y="16180"/>
                    <a:pt x="1354130" y="36139"/>
                  </a:cubicBezTo>
                  <a:lnTo>
                    <a:pt x="1354130" y="1442934"/>
                  </a:lnTo>
                  <a:cubicBezTo>
                    <a:pt x="1354130" y="1452519"/>
                    <a:pt x="1350323" y="1461711"/>
                    <a:pt x="1343546" y="1468488"/>
                  </a:cubicBezTo>
                  <a:cubicBezTo>
                    <a:pt x="1336768" y="1475266"/>
                    <a:pt x="1327576" y="1479073"/>
                    <a:pt x="1317992" y="1479073"/>
                  </a:cubicBezTo>
                  <a:lnTo>
                    <a:pt x="36139" y="1479073"/>
                  </a:lnTo>
                  <a:cubicBezTo>
                    <a:pt x="16180" y="1479073"/>
                    <a:pt x="0" y="1462893"/>
                    <a:pt x="0" y="1442934"/>
                  </a:cubicBezTo>
                  <a:lnTo>
                    <a:pt x="0" y="36139"/>
                  </a:lnTo>
                  <a:cubicBezTo>
                    <a:pt x="0" y="16180"/>
                    <a:pt x="16180" y="0"/>
                    <a:pt x="36139" y="0"/>
                  </a:cubicBezTo>
                  <a:close/>
                </a:path>
              </a:pathLst>
            </a:custGeom>
            <a:solidFill>
              <a:srgbClr val="E6BC48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1354130" cy="15171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28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6573268" y="3642444"/>
            <a:ext cx="5141464" cy="5615856"/>
            <a:chOff x="0" y="0"/>
            <a:chExt cx="1354130" cy="147907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354130" cy="1479073"/>
            </a:xfrm>
            <a:custGeom>
              <a:avLst/>
              <a:gdLst/>
              <a:ahLst/>
              <a:cxnLst/>
              <a:rect r="r" b="b" t="t" l="l"/>
              <a:pathLst>
                <a:path h="1479073" w="1354130">
                  <a:moveTo>
                    <a:pt x="36139" y="0"/>
                  </a:moveTo>
                  <a:lnTo>
                    <a:pt x="1317992" y="0"/>
                  </a:lnTo>
                  <a:cubicBezTo>
                    <a:pt x="1337951" y="0"/>
                    <a:pt x="1354130" y="16180"/>
                    <a:pt x="1354130" y="36139"/>
                  </a:cubicBezTo>
                  <a:lnTo>
                    <a:pt x="1354130" y="1442934"/>
                  </a:lnTo>
                  <a:cubicBezTo>
                    <a:pt x="1354130" y="1452519"/>
                    <a:pt x="1350323" y="1461711"/>
                    <a:pt x="1343546" y="1468488"/>
                  </a:cubicBezTo>
                  <a:cubicBezTo>
                    <a:pt x="1336768" y="1475266"/>
                    <a:pt x="1327576" y="1479073"/>
                    <a:pt x="1317992" y="1479073"/>
                  </a:cubicBezTo>
                  <a:lnTo>
                    <a:pt x="36139" y="1479073"/>
                  </a:lnTo>
                  <a:cubicBezTo>
                    <a:pt x="16180" y="1479073"/>
                    <a:pt x="0" y="1462893"/>
                    <a:pt x="0" y="1442934"/>
                  </a:cubicBezTo>
                  <a:lnTo>
                    <a:pt x="0" y="36139"/>
                  </a:lnTo>
                  <a:cubicBezTo>
                    <a:pt x="0" y="16180"/>
                    <a:pt x="16180" y="0"/>
                    <a:pt x="36139" y="0"/>
                  </a:cubicBezTo>
                  <a:close/>
                </a:path>
              </a:pathLst>
            </a:custGeom>
            <a:solidFill>
              <a:srgbClr val="E6BC48"/>
            </a:solidFill>
            <a:ln cap="rnd">
              <a:noFill/>
              <a:prstDash val="solid"/>
              <a:round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354130" cy="15171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728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2117836" y="3642444"/>
            <a:ext cx="5141464" cy="5615856"/>
            <a:chOff x="0" y="0"/>
            <a:chExt cx="1354130" cy="147907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54130" cy="1479073"/>
            </a:xfrm>
            <a:custGeom>
              <a:avLst/>
              <a:gdLst/>
              <a:ahLst/>
              <a:cxnLst/>
              <a:rect r="r" b="b" t="t" l="l"/>
              <a:pathLst>
                <a:path h="1479073" w="1354130">
                  <a:moveTo>
                    <a:pt x="36139" y="0"/>
                  </a:moveTo>
                  <a:lnTo>
                    <a:pt x="1317992" y="0"/>
                  </a:lnTo>
                  <a:cubicBezTo>
                    <a:pt x="1337951" y="0"/>
                    <a:pt x="1354130" y="16180"/>
                    <a:pt x="1354130" y="36139"/>
                  </a:cubicBezTo>
                  <a:lnTo>
                    <a:pt x="1354130" y="1442934"/>
                  </a:lnTo>
                  <a:cubicBezTo>
                    <a:pt x="1354130" y="1452519"/>
                    <a:pt x="1350323" y="1461711"/>
                    <a:pt x="1343546" y="1468488"/>
                  </a:cubicBezTo>
                  <a:cubicBezTo>
                    <a:pt x="1336768" y="1475266"/>
                    <a:pt x="1327576" y="1479073"/>
                    <a:pt x="1317992" y="1479073"/>
                  </a:cubicBezTo>
                  <a:lnTo>
                    <a:pt x="36139" y="1479073"/>
                  </a:lnTo>
                  <a:cubicBezTo>
                    <a:pt x="16180" y="1479073"/>
                    <a:pt x="0" y="1462893"/>
                    <a:pt x="0" y="1442934"/>
                  </a:cubicBezTo>
                  <a:lnTo>
                    <a:pt x="0" y="36139"/>
                  </a:lnTo>
                  <a:cubicBezTo>
                    <a:pt x="0" y="16180"/>
                    <a:pt x="16180" y="0"/>
                    <a:pt x="36139" y="0"/>
                  </a:cubicBezTo>
                  <a:close/>
                </a:path>
              </a:pathLst>
            </a:custGeom>
            <a:solidFill>
              <a:srgbClr val="E6BC48"/>
            </a:solidFill>
            <a:ln cap="rnd">
              <a:noFill/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354130" cy="15171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728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127799" y="947187"/>
            <a:ext cx="16032401" cy="1929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321"/>
              </a:lnSpc>
              <a:spcBef>
                <a:spcPct val="0"/>
              </a:spcBef>
            </a:pPr>
            <a:r>
              <a:rPr lang="en-US" sz="8134">
                <a:solidFill>
                  <a:srgbClr val="000000"/>
                </a:solidFill>
                <a:latin typeface="Concert One"/>
                <a:ea typeface="Concert One"/>
                <a:cs typeface="Concert One"/>
                <a:sym typeface="Concert One"/>
              </a:rPr>
              <a:t>SOLUTIONS IMPLEMENTED</a:t>
            </a:r>
            <a:r>
              <a:rPr lang="en-US" sz="8134">
                <a:solidFill>
                  <a:srgbClr val="000000"/>
                </a:solidFill>
                <a:latin typeface="Concert One"/>
                <a:ea typeface="Concert One"/>
                <a:cs typeface="Concert One"/>
                <a:sym typeface="Concert One"/>
              </a:rPr>
              <a:t> -International Efforts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938915" y="5648652"/>
            <a:ext cx="4410170" cy="12256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b="true" sz="239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FOREST INVESTMENT PROGRAM (FIP) (WORLD BANK, 2025)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527479" y="5648652"/>
            <a:ext cx="4322178" cy="1663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b="true" sz="239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WORLD BANK ’S </a:t>
            </a:r>
            <a:r>
              <a:rPr lang="en-US" b="true" sz="239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  <a:hlinkClick r:id="rId2" tooltip="https://www.forestcarbonpartnership.org"/>
              </a:rPr>
              <a:t>FOREST CARBON PARTNERSHIP FACILITY</a:t>
            </a:r>
            <a:r>
              <a:rPr lang="en-US" b="true" sz="239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CARBON FUND (WORLD BANK, 2018)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309793" y="5625297"/>
            <a:ext cx="4579277" cy="825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8"/>
              </a:lnSpc>
            </a:pPr>
            <a:r>
              <a:rPr lang="en-US" b="true" sz="239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 </a:t>
            </a:r>
            <a:r>
              <a:rPr lang="en-US" b="true" sz="2391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  <a:hlinkClick r:id="rId3" tooltip="https://www.cif.org"/>
              </a:rPr>
              <a:t>Climate Investment Funds</a:t>
            </a:r>
            <a:r>
              <a:rPr lang="en-US" sz="2391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391" b="true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(World Bank, 2025)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DAGzJ-baS_0</dc:identifier>
  <dcterms:modified xsi:type="dcterms:W3CDTF">2011-08-01T06:04:30Z</dcterms:modified>
  <cp:revision>1</cp:revision>
  <dc:title>A little about DRC The problem How has it been addressed Why it is important What else can we do</dc:title>
</cp:coreProperties>
</file>