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Times New Roman Bold"/>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1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researchgate.net/profile/J-Herndon?_sg%5B0%5D=g0Ys35KJzN5nr0X7yClDykqCiiRWTgcIMnu-7Yxxot9Vbj88AmuQjCNU6vubrZ-vjlgdeFk.WhRmU_TiAwKZA7GIEqMc2sTGNybmKeTXR4Qx-E3FlhkqfQF8Z2guv3nYRCYGOLjh_SnUz7R-ZkGf_MtBK1N8cA&amp;_sg%5B1%5D=oLtyPT5KXTXTfmU39z21n3eb9XxkVFoBRv-exOz1STCuBSx_flaLzUMEfBccq-mf_m2oUBs.44EsddsBw2hUH5Vl9OxW4BJLYiacMHEC8KzcL7DaLNuz9zzx7qtuB1fRU_0yQI5Y4vRrhaONmhHwSGFJdM4wAg&amp;_tp=eyJjb250ZXh0Ijp7ImZpcnN0UGFnZSI6InB1YmxpY2F0aW9uIiwicGFnZSI6InB1YmxpY2F0aW9uIiwicG9zaXRpb24iOiJwYWdlSGVhZGVyIn19"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s://www.researchgate.net/profile/Mark-Whiteside-2?_sg%5B0%5D=g0Ys35KJzN5nr0X7yClDykqCiiRWTgcIMnu-7Yxxot9Vbj88AmuQjCNU6vubrZ-vjlgdeFk.WhRmU_TiAwKZA7GIEqMc2sTGNybmKeTXR4Qx-E3FlhkqfQF8Z2guv3nYRCYGOLjh_SnUz7R-ZkGf_MtBK1N8cA&amp;_sg%5B1%5D=oLtyPT5KXTXTfmU39z21n3eb9XxkVFoBRv-exOz1STCuBSx_flaLzUMEfBccq-mf_m2oUBs.44EsddsBw2hUH5Vl9OxW4BJLYiacMHEC8KzcL7DaLNuz9zzx7qtuB1fRU_0yQI5Y4vRrhaONmhHwSGFJdM4wAg&amp;_tp=eyJjb250ZXh0Ijp7ImZpcnN0UGFnZSI6InB1YmxpY2F0aW9uIiwicGFnZSI6InB1YmxpY2F0aW9uIiwicG9zaXRpb24iOiJwYWdlSGVhZGVyIn1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3838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096977" cy="10287000"/>
            <a:chOff x="0" y="0"/>
            <a:chExt cx="10795970" cy="13716000"/>
          </a:xfrm>
        </p:grpSpPr>
        <p:pic>
          <p:nvPicPr>
            <p:cNvPr id="3" name="Picture 3"/>
            <p:cNvPicPr>
              <a:picLocks noChangeAspect="1"/>
            </p:cNvPicPr>
            <p:nvPr/>
          </p:nvPicPr>
          <p:blipFill>
            <a:blip r:embed="rId2"/>
            <a:srcRect l="27862" r="27862"/>
            <a:stretch>
              <a:fillRect/>
            </a:stretch>
          </p:blipFill>
          <p:spPr>
            <a:xfrm>
              <a:off x="0" y="0"/>
              <a:ext cx="10795970" cy="13716000"/>
            </a:xfrm>
            <a:prstGeom prst="rect">
              <a:avLst/>
            </a:prstGeom>
          </p:spPr>
        </p:pic>
      </p:grpSp>
      <p:sp>
        <p:nvSpPr>
          <p:cNvPr id="4" name="TextBox 4"/>
          <p:cNvSpPr txBox="1"/>
          <p:nvPr/>
        </p:nvSpPr>
        <p:spPr>
          <a:xfrm>
            <a:off x="11203327" y="4204299"/>
            <a:ext cx="4528693" cy="2040036"/>
          </a:xfrm>
          <a:prstGeom prst="rect">
            <a:avLst/>
          </a:prstGeom>
        </p:spPr>
        <p:txBody>
          <a:bodyPr lIns="0" tIns="0" rIns="0" bIns="0" rtlCol="0" anchor="t">
            <a:spAutoFit/>
          </a:bodyPr>
          <a:lstStyle/>
          <a:p>
            <a:pPr algn="l">
              <a:lnSpc>
                <a:spcPts val="7808"/>
              </a:lnSpc>
            </a:pPr>
            <a:endParaRPr/>
          </a:p>
          <a:p>
            <a:pPr marL="0" lvl="0" indent="0" algn="l">
              <a:lnSpc>
                <a:spcPts val="7808"/>
              </a:lnSpc>
              <a:spcBef>
                <a:spcPct val="0"/>
              </a:spcBef>
            </a:pPr>
            <a:r>
              <a:rPr lang="en-US" sz="5205">
                <a:solidFill>
                  <a:srgbClr val="FFFFFF"/>
                </a:solidFill>
                <a:latin typeface="Times New Roman"/>
                <a:ea typeface="Times New Roman"/>
                <a:cs typeface="Times New Roman"/>
                <a:sym typeface="Times New Roman"/>
              </a:rPr>
              <a:t>ECON 2675</a:t>
            </a:r>
          </a:p>
        </p:txBody>
      </p:sp>
      <p:sp>
        <p:nvSpPr>
          <p:cNvPr id="5" name="TextBox 5"/>
          <p:cNvSpPr txBox="1"/>
          <p:nvPr/>
        </p:nvSpPr>
        <p:spPr>
          <a:xfrm>
            <a:off x="8699015" y="2752580"/>
            <a:ext cx="8847663" cy="2462213"/>
          </a:xfrm>
          <a:prstGeom prst="rect">
            <a:avLst/>
          </a:prstGeom>
        </p:spPr>
        <p:txBody>
          <a:bodyPr lIns="0" tIns="0" rIns="0" bIns="0" rtlCol="0" anchor="t">
            <a:spAutoFit/>
          </a:bodyPr>
          <a:lstStyle/>
          <a:p>
            <a:pPr marL="0" lvl="0" indent="0" algn="ctr">
              <a:lnSpc>
                <a:spcPts val="9600"/>
              </a:lnSpc>
              <a:spcBef>
                <a:spcPct val="0"/>
              </a:spcBef>
            </a:pPr>
            <a:r>
              <a:rPr lang="en-US" sz="8000" b="1" dirty="0">
                <a:solidFill>
                  <a:srgbClr val="FFFFFF"/>
                </a:solidFill>
                <a:latin typeface="Times New Roman Bold"/>
                <a:ea typeface="Times New Roman Bold"/>
                <a:cs typeface="Times New Roman Bold"/>
                <a:sym typeface="Times New Roman Bold"/>
              </a:rPr>
              <a:t>Warfare and the Environment</a:t>
            </a:r>
          </a:p>
        </p:txBody>
      </p:sp>
      <p:sp>
        <p:nvSpPr>
          <p:cNvPr id="6" name="TextBox 6"/>
          <p:cNvSpPr txBox="1"/>
          <p:nvPr/>
        </p:nvSpPr>
        <p:spPr>
          <a:xfrm>
            <a:off x="7090107" y="9134475"/>
            <a:ext cx="6970013" cy="756286"/>
          </a:xfrm>
          <a:prstGeom prst="rect">
            <a:avLst/>
          </a:prstGeom>
        </p:spPr>
        <p:txBody>
          <a:bodyPr lIns="0" tIns="0" rIns="0" bIns="0" rtlCol="0" anchor="t">
            <a:spAutoFit/>
          </a:bodyPr>
          <a:lstStyle/>
          <a:p>
            <a:pPr algn="ctr">
              <a:lnSpc>
                <a:spcPts val="5459"/>
              </a:lnSpc>
              <a:spcBef>
                <a:spcPct val="0"/>
              </a:spcBef>
            </a:pPr>
            <a:r>
              <a:rPr lang="en-US" sz="4199">
                <a:solidFill>
                  <a:srgbClr val="FFFFFF"/>
                </a:solidFill>
                <a:latin typeface="Times New Roman"/>
                <a:ea typeface="Times New Roman"/>
                <a:cs typeface="Times New Roman"/>
                <a:sym typeface="Times New Roman"/>
              </a:rPr>
              <a:t>By: Lena Muhsen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C8C8"/>
        </a:solidFill>
        <a:effectLst/>
      </p:bgPr>
    </p:bg>
    <p:spTree>
      <p:nvGrpSpPr>
        <p:cNvPr id="1" name=""/>
        <p:cNvGrpSpPr/>
        <p:nvPr/>
      </p:nvGrpSpPr>
      <p:grpSpPr>
        <a:xfrm>
          <a:off x="0" y="0"/>
          <a:ext cx="0" cy="0"/>
          <a:chOff x="0" y="0"/>
          <a:chExt cx="0" cy="0"/>
        </a:xfrm>
      </p:grpSpPr>
      <p:grpSp>
        <p:nvGrpSpPr>
          <p:cNvPr id="2" name="Group 2"/>
          <p:cNvGrpSpPr/>
          <p:nvPr/>
        </p:nvGrpSpPr>
        <p:grpSpPr>
          <a:xfrm>
            <a:off x="1675429" y="1608514"/>
            <a:ext cx="14847774" cy="7432227"/>
            <a:chOff x="0" y="0"/>
            <a:chExt cx="12538433" cy="6276259"/>
          </a:xfrm>
        </p:grpSpPr>
        <p:sp>
          <p:nvSpPr>
            <p:cNvPr id="3" name="Freeform 3"/>
            <p:cNvSpPr/>
            <p:nvPr/>
          </p:nvSpPr>
          <p:spPr>
            <a:xfrm>
              <a:off x="0" y="0"/>
              <a:ext cx="12538433" cy="6276260"/>
            </a:xfrm>
            <a:custGeom>
              <a:avLst/>
              <a:gdLst/>
              <a:ahLst/>
              <a:cxnLst/>
              <a:rect l="l" t="t" r="r" b="b"/>
              <a:pathLst>
                <a:path w="12538433" h="6276260">
                  <a:moveTo>
                    <a:pt x="12413973" y="6276259"/>
                  </a:moveTo>
                  <a:lnTo>
                    <a:pt x="124460" y="6276259"/>
                  </a:lnTo>
                  <a:cubicBezTo>
                    <a:pt x="55880" y="6276259"/>
                    <a:pt x="0" y="6220379"/>
                    <a:pt x="0" y="6151799"/>
                  </a:cubicBezTo>
                  <a:lnTo>
                    <a:pt x="0" y="124460"/>
                  </a:lnTo>
                  <a:cubicBezTo>
                    <a:pt x="0" y="55880"/>
                    <a:pt x="55880" y="0"/>
                    <a:pt x="124460" y="0"/>
                  </a:cubicBezTo>
                  <a:lnTo>
                    <a:pt x="12413973" y="0"/>
                  </a:lnTo>
                  <a:cubicBezTo>
                    <a:pt x="12482553" y="0"/>
                    <a:pt x="12538433" y="55880"/>
                    <a:pt x="12538433" y="124460"/>
                  </a:cubicBezTo>
                  <a:lnTo>
                    <a:pt x="12538433" y="6151799"/>
                  </a:lnTo>
                  <a:cubicBezTo>
                    <a:pt x="12538433" y="6220379"/>
                    <a:pt x="12482553" y="6276260"/>
                    <a:pt x="12413973" y="6276260"/>
                  </a:cubicBezTo>
                  <a:close/>
                </a:path>
              </a:pathLst>
            </a:custGeom>
            <a:solidFill>
              <a:srgbClr val="FFFFFF"/>
            </a:solidFill>
          </p:spPr>
          <p:txBody>
            <a:bodyPr/>
            <a:lstStyle/>
            <a:p>
              <a:endParaRPr lang="en-US"/>
            </a:p>
          </p:txBody>
        </p:sp>
      </p:grpSp>
      <p:sp>
        <p:nvSpPr>
          <p:cNvPr id="4" name="TextBox 4"/>
          <p:cNvSpPr txBox="1"/>
          <p:nvPr/>
        </p:nvSpPr>
        <p:spPr>
          <a:xfrm>
            <a:off x="6405508" y="635318"/>
            <a:ext cx="4558115" cy="681990"/>
          </a:xfrm>
          <a:prstGeom prst="rect">
            <a:avLst/>
          </a:prstGeom>
        </p:spPr>
        <p:txBody>
          <a:bodyPr lIns="0" tIns="0" rIns="0" bIns="0" rtlCol="0" anchor="t">
            <a:spAutoFit/>
          </a:bodyPr>
          <a:lstStyle/>
          <a:p>
            <a:pPr marL="0" lvl="0" indent="0" algn="ctr">
              <a:lnSpc>
                <a:spcPts val="4620"/>
              </a:lnSpc>
              <a:spcBef>
                <a:spcPct val="0"/>
              </a:spcBef>
            </a:pPr>
            <a:r>
              <a:rPr lang="en-US" sz="4200" b="1">
                <a:solidFill>
                  <a:srgbClr val="000000"/>
                </a:solidFill>
                <a:latin typeface="Times New Roman Bold"/>
                <a:ea typeface="Times New Roman Bold"/>
                <a:cs typeface="Times New Roman Bold"/>
                <a:sym typeface="Times New Roman Bold"/>
              </a:rPr>
              <a:t>References</a:t>
            </a:r>
          </a:p>
        </p:txBody>
      </p:sp>
      <p:sp>
        <p:nvSpPr>
          <p:cNvPr id="5" name="TextBox 5"/>
          <p:cNvSpPr txBox="1"/>
          <p:nvPr/>
        </p:nvSpPr>
        <p:spPr>
          <a:xfrm>
            <a:off x="1840143" y="2298383"/>
            <a:ext cx="14683060" cy="597598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Times New Roman"/>
                <a:ea typeface="Times New Roman"/>
                <a:cs typeface="Times New Roman"/>
                <a:sym typeface="Times New Roman"/>
              </a:rPr>
              <a:t>Buuren, Sterre van, Thomas Fraise, and Benoît Pelopidas. “Existential Silos: The Compartmentalization of the Futures of Environmental Change and the Nuclear Threat.” Futures 173 (October 2025): 103671. https://doi.org/10.1016/j.futures.2025.103671. </a:t>
            </a:r>
          </a:p>
          <a:p>
            <a:pPr algn="ctr">
              <a:lnSpc>
                <a:spcPts val="2940"/>
              </a:lnSpc>
              <a:spcBef>
                <a:spcPct val="0"/>
              </a:spcBef>
            </a:pPr>
            <a:r>
              <a:rPr lang="en-US" sz="2100">
                <a:solidFill>
                  <a:srgbClr val="000000"/>
                </a:solidFill>
                <a:latin typeface="Times New Roman"/>
                <a:ea typeface="Times New Roman"/>
                <a:cs typeface="Times New Roman"/>
                <a:sym typeface="Times New Roman"/>
              </a:rPr>
              <a:t>Certini, Giacomo, Riccardo Scalenghe, and William I. Woods. “The Impact of Warfare on the Soil Environment.” Earth-Science Reviews 127 (December 2013): 1–15. https://doi.org/10.1016/j.earscirev.2013.08.009. </a:t>
            </a:r>
          </a:p>
          <a:p>
            <a:pPr algn="ctr">
              <a:lnSpc>
                <a:spcPts val="2940"/>
              </a:lnSpc>
              <a:spcBef>
                <a:spcPct val="0"/>
              </a:spcBef>
            </a:pPr>
            <a:r>
              <a:rPr lang="en-US" sz="2100">
                <a:solidFill>
                  <a:srgbClr val="000000"/>
                </a:solidFill>
                <a:latin typeface="Times New Roman"/>
                <a:ea typeface="Times New Roman"/>
                <a:cs typeface="Times New Roman"/>
                <a:sym typeface="Times New Roman"/>
              </a:rPr>
              <a:t>Herndon, J., and Mark Whiteside. “Global Environmental Warfare.” Advances in Social Sciences Research Journal 7 (May 2020): 411–22. https://doi.org/10.14738/assrj.74.8173. </a:t>
            </a:r>
          </a:p>
          <a:p>
            <a:pPr algn="ctr">
              <a:lnSpc>
                <a:spcPts val="2940"/>
              </a:lnSpc>
              <a:spcBef>
                <a:spcPct val="0"/>
              </a:spcBef>
            </a:pPr>
            <a:r>
              <a:rPr lang="en-US" sz="2100">
                <a:solidFill>
                  <a:srgbClr val="000000"/>
                </a:solidFill>
                <a:latin typeface="Times New Roman"/>
                <a:ea typeface="Times New Roman"/>
                <a:cs typeface="Times New Roman"/>
                <a:sym typeface="Times New Roman"/>
              </a:rPr>
              <a:t>Lawrence, Michael J., Holly L.J. Stemberger, Aaron J. Zolderdo, Daniel P. Struthers, and Steven J. Cooke. “The Effects of Modern War and Military Activities on Biodiversity and the Environment.” Environmental Reviews 23, no. 4 (2015): 443–60. https://doi.org/10.1139/er-2015-0039. </a:t>
            </a:r>
          </a:p>
          <a:p>
            <a:pPr algn="ctr">
              <a:lnSpc>
                <a:spcPts val="2940"/>
              </a:lnSpc>
              <a:spcBef>
                <a:spcPct val="0"/>
              </a:spcBef>
            </a:pPr>
            <a:r>
              <a:rPr lang="en-US" sz="2100">
                <a:solidFill>
                  <a:srgbClr val="000000"/>
                </a:solidFill>
                <a:latin typeface="Times New Roman"/>
                <a:ea typeface="Times New Roman"/>
                <a:cs typeface="Times New Roman"/>
                <a:sym typeface="Times New Roman"/>
              </a:rPr>
              <a:t>Mobaied, Samira, and Jean-Paul Rudant. “New Method for Environmental Monitoring in Armed Conflict Zones: A Case Study of Syria.” Environmental Monitoring and Assessment 191, no. 11 (2019): 643. https://doi.org/10.1007/s10661-019-7805-5. </a:t>
            </a:r>
          </a:p>
          <a:p>
            <a:pPr algn="ctr">
              <a:lnSpc>
                <a:spcPts val="2940"/>
              </a:lnSpc>
              <a:spcBef>
                <a:spcPct val="0"/>
              </a:spcBef>
            </a:pPr>
            <a:r>
              <a:rPr lang="en-US" sz="2100">
                <a:solidFill>
                  <a:srgbClr val="000000"/>
                </a:solidFill>
                <a:latin typeface="Times New Roman"/>
                <a:ea typeface="Times New Roman"/>
                <a:cs typeface="Times New Roman"/>
                <a:sym typeface="Times New Roman"/>
              </a:rPr>
              <a:t>Reuveny, Rafael, Andreea S Mihalache-O’Keef, and Quan Li. “The Effect of Warfare on the Environment.” Journal of Peace Research 47, no. 6 (2010): 749–61. https://doi.org/10.1177/0022343310382069. </a:t>
            </a:r>
          </a:p>
          <a:p>
            <a:pPr algn="ctr">
              <a:lnSpc>
                <a:spcPts val="2940"/>
              </a:lnSpc>
              <a:spcBef>
                <a:spcPct val="0"/>
              </a:spcBef>
            </a:pPr>
            <a:r>
              <a:rPr lang="en-US" sz="2100">
                <a:solidFill>
                  <a:srgbClr val="000000"/>
                </a:solidFill>
                <a:latin typeface="Times New Roman"/>
                <a:ea typeface="Times New Roman"/>
                <a:cs typeface="Times New Roman"/>
                <a:sym typeface="Times New Roman"/>
              </a:rPr>
              <a:t>Wirtu, Yohannes Desalegn, and Umer Abdela. “Impact of War on the Environment: Ecocide.” Frontiers in Environmental Science 13 (February 2025). https://doi.org/10.3389/fenvs.2025.1539520.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12192000" cy="13716000"/>
          </a:xfrm>
        </p:grpSpPr>
        <p:pic>
          <p:nvPicPr>
            <p:cNvPr id="3" name="Picture 3"/>
            <p:cNvPicPr>
              <a:picLocks noChangeAspect="1"/>
            </p:cNvPicPr>
            <p:nvPr/>
          </p:nvPicPr>
          <p:blipFill>
            <a:blip r:embed="rId2"/>
            <a:srcRect l="20388" r="20388"/>
            <a:stretch>
              <a:fillRect/>
            </a:stretch>
          </p:blipFill>
          <p:spPr>
            <a:xfrm>
              <a:off x="0" y="0"/>
              <a:ext cx="12192000" cy="13716000"/>
            </a:xfrm>
            <a:prstGeom prst="rect">
              <a:avLst/>
            </a:prstGeom>
          </p:spPr>
        </p:pic>
      </p:grpSp>
      <p:sp>
        <p:nvSpPr>
          <p:cNvPr id="4" name="TextBox 4"/>
          <p:cNvSpPr txBox="1"/>
          <p:nvPr/>
        </p:nvSpPr>
        <p:spPr>
          <a:xfrm>
            <a:off x="9589403" y="2623662"/>
            <a:ext cx="8201381" cy="7007943"/>
          </a:xfrm>
          <a:prstGeom prst="rect">
            <a:avLst/>
          </a:prstGeom>
        </p:spPr>
        <p:txBody>
          <a:bodyPr lIns="0" tIns="0" rIns="0" bIns="0" rtlCol="0" anchor="t">
            <a:spAutoFit/>
          </a:bodyPr>
          <a:lstStyle/>
          <a:p>
            <a:pPr algn="l">
              <a:lnSpc>
                <a:spcPts val="4596"/>
              </a:lnSpc>
              <a:spcBef>
                <a:spcPct val="0"/>
              </a:spcBef>
            </a:pPr>
            <a:r>
              <a:rPr lang="en-US" sz="3064">
                <a:solidFill>
                  <a:srgbClr val="000000"/>
                </a:solidFill>
                <a:latin typeface="Times New Roman"/>
                <a:ea typeface="Times New Roman"/>
                <a:cs typeface="Times New Roman"/>
                <a:sym typeface="Times New Roman"/>
              </a:rPr>
              <a:t>The environment is collateral damage during warfare between countries. Warfare between countries includes using modern weaponry that causes extensive and long-lasting harm to the environment. For example, the use of bombs (depending on the chemical) leaves effects that continue to harm the environment and biodiversity. However, despite several treaties to protect the environment and deter war between countries, the environment remains vulnerable to modern warfare.  (</a:t>
            </a:r>
            <a:r>
              <a:rPr lang="en-US" sz="3064" u="sng">
                <a:solidFill>
                  <a:srgbClr val="000000"/>
                </a:solidFill>
                <a:latin typeface="Times New Roman"/>
                <a:ea typeface="Times New Roman"/>
                <a:cs typeface="Times New Roman"/>
                <a:sym typeface="Times New Roman"/>
                <a:hlinkClick r:id="rId3" tooltip="https://www.researchgate.net/profile/J-Herndon?_sg%5B0%5D=g0Ys35KJzN5nr0X7yClDykqCiiRWTgcIMnu-7Yxxot9Vbj88AmuQjCNU6vubrZ-vjlgdeFk.WhRmU_TiAwKZA7GIEqMc2sTGNybmKeTXR4Qx-E3FlhkqfQF8Z2guv3nYRCYGOLjh_SnUz7R-ZkGf_MtBK1N8cA&amp;_sg%5B1%5D=oLtyPT5KXTXTfmU39z21n3eb9XxkVFoBRv-exOz1STCuBSx_flaLzUMEfBccq-mf_m2oUBs.44EsddsBw2hUH5Vl9OxW4BJLYiacMHEC8KzcL7DaLNuz9zzx7qtuB1fRU_0yQI5Y4vRrhaONmhHwSGFJdM4wAg&amp;_tp=eyJjb250ZXh0Ijp7ImZpcnN0UGFnZSI6InB1YmxpY2F0aW9uIiwicGFnZSI6InB1YmxpY2F0aW9uIiwicG9zaXRpb24iOiJwYWdlSGVhZGVyIn19"/>
              </a:rPr>
              <a:t>J. Marvin Herndon</a:t>
            </a:r>
            <a:r>
              <a:rPr lang="en-US" sz="3064" u="sng">
                <a:solidFill>
                  <a:srgbClr val="000000"/>
                </a:solidFill>
                <a:latin typeface="Times New Roman"/>
                <a:ea typeface="Times New Roman"/>
                <a:cs typeface="Times New Roman"/>
                <a:sym typeface="Times New Roman"/>
              </a:rPr>
              <a:t>, </a:t>
            </a:r>
            <a:r>
              <a:rPr lang="en-US" sz="3064" u="sng">
                <a:solidFill>
                  <a:srgbClr val="000000"/>
                </a:solidFill>
                <a:latin typeface="Times New Roman"/>
                <a:ea typeface="Times New Roman"/>
                <a:cs typeface="Times New Roman"/>
                <a:sym typeface="Times New Roman"/>
                <a:hlinkClick r:id="rId4" tooltip="https://www.researchgate.net/profile/Mark-Whiteside-2?_sg%5B0%5D=g0Ys35KJzN5nr0X7yClDykqCiiRWTgcIMnu-7Yxxot9Vbj88AmuQjCNU6vubrZ-vjlgdeFk.WhRmU_TiAwKZA7GIEqMc2sTGNybmKeTXR4Qx-E3FlhkqfQF8Z2guv3nYRCYGOLjh_SnUz7R-ZkGf_MtBK1N8cA&amp;_sg%5B1%5D=oLtyPT5KXTXTfmU39z21n3eb9XxkVFoBRv-exOz1STCuBSx_flaLzUMEfBccq-mf_m2oUBs.44EsddsBw2hUH5Vl9OxW4BJLYiacMHEC8KzcL7DaLNuz9zzx7qtuB1fRU_0yQI5Y4vRrhaONmhHwSGFJdM4wAg&amp;_tp=eyJjb250ZXh0Ijp7ImZpcnN0UGFnZSI6InB1YmxpY2F0aW9uIiwicGFnZSI6InB1YmxpY2F0aW9uIiwicG9zaXRpb24iOiJwYWdlSGVhZGVyIn19"/>
              </a:rPr>
              <a:t>Mark Whiteside</a:t>
            </a:r>
            <a:r>
              <a:rPr lang="en-US" sz="3064">
                <a:solidFill>
                  <a:srgbClr val="000000"/>
                </a:solidFill>
                <a:latin typeface="Times New Roman"/>
                <a:ea typeface="Times New Roman"/>
                <a:cs typeface="Times New Roman"/>
                <a:sym typeface="Times New Roman"/>
              </a:rPr>
              <a:t>)</a:t>
            </a:r>
          </a:p>
        </p:txBody>
      </p:sp>
      <p:sp>
        <p:nvSpPr>
          <p:cNvPr id="5" name="TextBox 5"/>
          <p:cNvSpPr txBox="1"/>
          <p:nvPr/>
        </p:nvSpPr>
        <p:spPr>
          <a:xfrm>
            <a:off x="10060563" y="866775"/>
            <a:ext cx="5532090" cy="1381125"/>
          </a:xfrm>
          <a:prstGeom prst="rect">
            <a:avLst/>
          </a:prstGeom>
        </p:spPr>
        <p:txBody>
          <a:bodyPr lIns="0" tIns="0" rIns="0" bIns="0" rtlCol="0" anchor="t">
            <a:spAutoFit/>
          </a:bodyPr>
          <a:lstStyle/>
          <a:p>
            <a:pPr marL="0" lvl="0" indent="0" algn="l">
              <a:lnSpc>
                <a:spcPts val="9600"/>
              </a:lnSpc>
              <a:spcBef>
                <a:spcPct val="0"/>
              </a:spcBef>
            </a:pPr>
            <a:r>
              <a:rPr lang="en-US" sz="8000" b="1">
                <a:solidFill>
                  <a:srgbClr val="000000"/>
                </a:solidFill>
                <a:latin typeface="Times New Roman Bold"/>
                <a:ea typeface="Times New Roman Bold"/>
                <a:cs typeface="Times New Roman Bold"/>
                <a:sym typeface="Times New Roman Bold"/>
              </a:rPr>
              <a:t>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70453" y="2837959"/>
            <a:ext cx="7947095" cy="3525402"/>
            <a:chOff x="0" y="0"/>
            <a:chExt cx="10596126" cy="4700536"/>
          </a:xfrm>
        </p:grpSpPr>
        <p:pic>
          <p:nvPicPr>
            <p:cNvPr id="3" name="Picture 3"/>
            <p:cNvPicPr>
              <a:picLocks noChangeAspect="1"/>
            </p:cNvPicPr>
            <p:nvPr/>
          </p:nvPicPr>
          <p:blipFill>
            <a:blip r:embed="rId2"/>
            <a:srcRect t="16708" b="16708"/>
            <a:stretch>
              <a:fillRect/>
            </a:stretch>
          </p:blipFill>
          <p:spPr>
            <a:xfrm>
              <a:off x="0" y="0"/>
              <a:ext cx="10596126" cy="4700536"/>
            </a:xfrm>
            <a:prstGeom prst="rect">
              <a:avLst/>
            </a:prstGeom>
          </p:spPr>
        </p:pic>
      </p:grpSp>
      <p:grpSp>
        <p:nvGrpSpPr>
          <p:cNvPr id="4" name="Group 4"/>
          <p:cNvGrpSpPr/>
          <p:nvPr/>
        </p:nvGrpSpPr>
        <p:grpSpPr>
          <a:xfrm>
            <a:off x="-2944847" y="2837959"/>
            <a:ext cx="7947095" cy="3525402"/>
            <a:chOff x="0" y="0"/>
            <a:chExt cx="10596126" cy="4700536"/>
          </a:xfrm>
        </p:grpSpPr>
        <p:pic>
          <p:nvPicPr>
            <p:cNvPr id="5" name="Picture 5"/>
            <p:cNvPicPr>
              <a:picLocks noChangeAspect="1"/>
            </p:cNvPicPr>
            <p:nvPr/>
          </p:nvPicPr>
          <p:blipFill>
            <a:blip r:embed="rId3"/>
            <a:srcRect t="10568" b="10568"/>
            <a:stretch>
              <a:fillRect/>
            </a:stretch>
          </p:blipFill>
          <p:spPr>
            <a:xfrm>
              <a:off x="0" y="0"/>
              <a:ext cx="10596126" cy="4700536"/>
            </a:xfrm>
            <a:prstGeom prst="rect">
              <a:avLst/>
            </a:prstGeom>
          </p:spPr>
        </p:pic>
      </p:grpSp>
      <p:grpSp>
        <p:nvGrpSpPr>
          <p:cNvPr id="6" name="Group 6"/>
          <p:cNvGrpSpPr/>
          <p:nvPr/>
        </p:nvGrpSpPr>
        <p:grpSpPr>
          <a:xfrm>
            <a:off x="13298522" y="2837959"/>
            <a:ext cx="7947095" cy="3525402"/>
            <a:chOff x="0" y="0"/>
            <a:chExt cx="10596126" cy="4700536"/>
          </a:xfrm>
        </p:grpSpPr>
        <p:pic>
          <p:nvPicPr>
            <p:cNvPr id="7" name="Picture 7"/>
            <p:cNvPicPr>
              <a:picLocks noChangeAspect="1"/>
            </p:cNvPicPr>
            <p:nvPr/>
          </p:nvPicPr>
          <p:blipFill>
            <a:blip r:embed="rId4"/>
            <a:srcRect t="16708" b="16708"/>
            <a:stretch>
              <a:fillRect/>
            </a:stretch>
          </p:blipFill>
          <p:spPr>
            <a:xfrm>
              <a:off x="0" y="0"/>
              <a:ext cx="10596126" cy="4700536"/>
            </a:xfrm>
            <a:prstGeom prst="rect">
              <a:avLst/>
            </a:prstGeom>
          </p:spPr>
        </p:pic>
      </p:grpSp>
      <p:grpSp>
        <p:nvGrpSpPr>
          <p:cNvPr id="8" name="Group 8"/>
          <p:cNvGrpSpPr/>
          <p:nvPr/>
        </p:nvGrpSpPr>
        <p:grpSpPr>
          <a:xfrm>
            <a:off x="-334005" y="-668274"/>
            <a:ext cx="18956010" cy="3091310"/>
            <a:chOff x="0" y="0"/>
            <a:chExt cx="4992529" cy="814172"/>
          </a:xfrm>
        </p:grpSpPr>
        <p:sp>
          <p:nvSpPr>
            <p:cNvPr id="9" name="Freeform 9"/>
            <p:cNvSpPr/>
            <p:nvPr/>
          </p:nvSpPr>
          <p:spPr>
            <a:xfrm>
              <a:off x="0" y="0"/>
              <a:ext cx="4992529" cy="814172"/>
            </a:xfrm>
            <a:custGeom>
              <a:avLst/>
              <a:gdLst/>
              <a:ahLst/>
              <a:cxnLst/>
              <a:rect l="l" t="t" r="r" b="b"/>
              <a:pathLst>
                <a:path w="4992529" h="814172">
                  <a:moveTo>
                    <a:pt x="0" y="0"/>
                  </a:moveTo>
                  <a:lnTo>
                    <a:pt x="4992529" y="0"/>
                  </a:lnTo>
                  <a:lnTo>
                    <a:pt x="4992529" y="814172"/>
                  </a:lnTo>
                  <a:lnTo>
                    <a:pt x="0" y="814172"/>
                  </a:lnTo>
                  <a:close/>
                </a:path>
              </a:pathLst>
            </a:custGeom>
            <a:solidFill>
              <a:srgbClr val="DAD9D9"/>
            </a:solidFill>
          </p:spPr>
          <p:txBody>
            <a:bodyPr/>
            <a:lstStyle/>
            <a:p>
              <a:endParaRPr lang="en-US"/>
            </a:p>
          </p:txBody>
        </p:sp>
        <p:sp>
          <p:nvSpPr>
            <p:cNvPr id="10" name="TextBox 10"/>
            <p:cNvSpPr txBox="1"/>
            <p:nvPr/>
          </p:nvSpPr>
          <p:spPr>
            <a:xfrm>
              <a:off x="0" y="-85725"/>
              <a:ext cx="4992529" cy="899897"/>
            </a:xfrm>
            <a:prstGeom prst="rect">
              <a:avLst/>
            </a:prstGeom>
          </p:spPr>
          <p:txBody>
            <a:bodyPr lIns="50800" tIns="50800" rIns="50800" bIns="50800" rtlCol="0" anchor="ctr"/>
            <a:lstStyle/>
            <a:p>
              <a:pPr algn="ctr">
                <a:lnSpc>
                  <a:spcPts val="2940"/>
                </a:lnSpc>
              </a:pPr>
              <a:endParaRPr/>
            </a:p>
          </p:txBody>
        </p:sp>
      </p:grpSp>
      <p:sp>
        <p:nvSpPr>
          <p:cNvPr id="11" name="TextBox 11"/>
          <p:cNvSpPr txBox="1"/>
          <p:nvPr/>
        </p:nvSpPr>
        <p:spPr>
          <a:xfrm>
            <a:off x="1019076" y="866775"/>
            <a:ext cx="16230600" cy="1381125"/>
          </a:xfrm>
          <a:prstGeom prst="rect">
            <a:avLst/>
          </a:prstGeom>
        </p:spPr>
        <p:txBody>
          <a:bodyPr lIns="0" tIns="0" rIns="0" bIns="0" rtlCol="0" anchor="t">
            <a:spAutoFit/>
          </a:bodyPr>
          <a:lstStyle/>
          <a:p>
            <a:pPr marL="0" lvl="0" indent="0" algn="ctr">
              <a:lnSpc>
                <a:spcPts val="9600"/>
              </a:lnSpc>
              <a:spcBef>
                <a:spcPct val="0"/>
              </a:spcBef>
            </a:pPr>
            <a:r>
              <a:rPr lang="en-US" sz="8000" b="1">
                <a:solidFill>
                  <a:srgbClr val="000000"/>
                </a:solidFill>
                <a:latin typeface="Times New Roman Bold"/>
                <a:ea typeface="Times New Roman Bold"/>
                <a:cs typeface="Times New Roman Bold"/>
                <a:sym typeface="Times New Roman Bold"/>
              </a:rPr>
              <a:t>Warfare Impact on the Environment</a:t>
            </a:r>
          </a:p>
        </p:txBody>
      </p:sp>
      <p:sp>
        <p:nvSpPr>
          <p:cNvPr id="12" name="TextBox 12"/>
          <p:cNvSpPr txBox="1"/>
          <p:nvPr/>
        </p:nvSpPr>
        <p:spPr>
          <a:xfrm>
            <a:off x="1041470" y="6485190"/>
            <a:ext cx="16230600" cy="3801810"/>
          </a:xfrm>
          <a:prstGeom prst="rect">
            <a:avLst/>
          </a:prstGeom>
        </p:spPr>
        <p:txBody>
          <a:bodyPr lIns="0" tIns="0" rIns="0" bIns="0" rtlCol="0" anchor="t">
            <a:spAutoFit/>
          </a:bodyPr>
          <a:lstStyle/>
          <a:p>
            <a:pPr marL="0" lvl="0" indent="0" algn="ctr">
              <a:lnSpc>
                <a:spcPts val="5947"/>
              </a:lnSpc>
              <a:spcBef>
                <a:spcPct val="0"/>
              </a:spcBef>
            </a:pPr>
            <a:r>
              <a:rPr lang="en-US" sz="3964">
                <a:solidFill>
                  <a:srgbClr val="000000"/>
                </a:solidFill>
                <a:latin typeface="Times New Roman"/>
                <a:ea typeface="Times New Roman"/>
                <a:cs typeface="Times New Roman"/>
                <a:sym typeface="Times New Roman"/>
              </a:rPr>
              <a:t>The impact on the environment is not necessarily specific to wartime, although it increases during active war. The jet fuel and diesel needed for tanks and naval ships already harm the environment. Other examples, such as the production of weapons and ammunition, also produce major harmful chemicals.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88985" y="0"/>
            <a:ext cx="8699015" cy="10862863"/>
            <a:chOff x="0" y="0"/>
            <a:chExt cx="11598687" cy="14483817"/>
          </a:xfrm>
        </p:grpSpPr>
        <p:pic>
          <p:nvPicPr>
            <p:cNvPr id="3" name="Picture 3"/>
            <p:cNvPicPr>
              <a:picLocks noChangeAspect="1"/>
            </p:cNvPicPr>
            <p:nvPr/>
          </p:nvPicPr>
          <p:blipFill>
            <a:blip r:embed="rId2"/>
            <a:srcRect l="21521" r="21521"/>
            <a:stretch>
              <a:fillRect/>
            </a:stretch>
          </p:blipFill>
          <p:spPr>
            <a:xfrm>
              <a:off x="0" y="0"/>
              <a:ext cx="11598687" cy="14483817"/>
            </a:xfrm>
            <a:prstGeom prst="rect">
              <a:avLst/>
            </a:prstGeom>
          </p:spPr>
        </p:pic>
      </p:grpSp>
      <p:sp>
        <p:nvSpPr>
          <p:cNvPr id="4" name="TextBox 4"/>
          <p:cNvSpPr txBox="1"/>
          <p:nvPr/>
        </p:nvSpPr>
        <p:spPr>
          <a:xfrm>
            <a:off x="727681" y="466580"/>
            <a:ext cx="8115300" cy="1381125"/>
          </a:xfrm>
          <a:prstGeom prst="rect">
            <a:avLst/>
          </a:prstGeom>
        </p:spPr>
        <p:txBody>
          <a:bodyPr lIns="0" tIns="0" rIns="0" bIns="0" rtlCol="0" anchor="t">
            <a:spAutoFit/>
          </a:bodyPr>
          <a:lstStyle/>
          <a:p>
            <a:pPr marL="0" lvl="0" indent="0" algn="l">
              <a:lnSpc>
                <a:spcPts val="9600"/>
              </a:lnSpc>
              <a:spcBef>
                <a:spcPct val="0"/>
              </a:spcBef>
            </a:pPr>
            <a:r>
              <a:rPr lang="en-US" sz="8000" b="1">
                <a:solidFill>
                  <a:srgbClr val="000000"/>
                </a:solidFill>
                <a:latin typeface="Times New Roman Bold"/>
                <a:ea typeface="Times New Roman Bold"/>
                <a:cs typeface="Times New Roman Bold"/>
                <a:sym typeface="Times New Roman Bold"/>
              </a:rPr>
              <a:t>Immediate Impacts</a:t>
            </a:r>
          </a:p>
        </p:txBody>
      </p:sp>
      <p:sp>
        <p:nvSpPr>
          <p:cNvPr id="5" name="TextBox 5"/>
          <p:cNvSpPr txBox="1"/>
          <p:nvPr/>
        </p:nvSpPr>
        <p:spPr>
          <a:xfrm>
            <a:off x="217257" y="2264391"/>
            <a:ext cx="9136147" cy="8315325"/>
          </a:xfrm>
          <a:prstGeom prst="rect">
            <a:avLst/>
          </a:prstGeom>
        </p:spPr>
        <p:txBody>
          <a:bodyPr lIns="0" tIns="0" rIns="0" bIns="0" rtlCol="0" anchor="t">
            <a:spAutoFit/>
          </a:bodyPr>
          <a:lstStyle/>
          <a:p>
            <a:pPr marL="863599" lvl="1" indent="-431800" algn="l">
              <a:lnSpc>
                <a:spcPts val="5999"/>
              </a:lnSpc>
              <a:buFont typeface="Arial"/>
              <a:buChar char="•"/>
            </a:pPr>
            <a:r>
              <a:rPr lang="en-US" sz="3999">
                <a:solidFill>
                  <a:srgbClr val="000000"/>
                </a:solidFill>
                <a:latin typeface="Times New Roman"/>
                <a:ea typeface="Times New Roman"/>
                <a:cs typeface="Times New Roman"/>
                <a:sym typeface="Times New Roman"/>
              </a:rPr>
              <a:t>Militaries consume enormous amounts of fossil fuels, which have a high carbon footprint.</a:t>
            </a:r>
          </a:p>
          <a:p>
            <a:pPr marL="863599" lvl="1" indent="-431800" algn="l">
              <a:lnSpc>
                <a:spcPts val="5999"/>
              </a:lnSpc>
              <a:buFont typeface="Arial"/>
              <a:buChar char="•"/>
            </a:pPr>
            <a:r>
              <a:rPr lang="en-US" sz="3999">
                <a:solidFill>
                  <a:srgbClr val="000000"/>
                </a:solidFill>
                <a:latin typeface="Times New Roman"/>
                <a:ea typeface="Times New Roman"/>
                <a:cs typeface="Times New Roman"/>
                <a:sym typeface="Times New Roman"/>
              </a:rPr>
              <a:t>Pollution particles introduced (greenhouse gases)</a:t>
            </a:r>
          </a:p>
          <a:p>
            <a:pPr marL="863599" lvl="1" indent="-431800" algn="l">
              <a:lnSpc>
                <a:spcPts val="5999"/>
              </a:lnSpc>
              <a:buFont typeface="Arial"/>
              <a:buChar char="•"/>
            </a:pPr>
            <a:r>
              <a:rPr lang="en-US" sz="3999">
                <a:solidFill>
                  <a:srgbClr val="000000"/>
                </a:solidFill>
                <a:latin typeface="Times New Roman"/>
                <a:ea typeface="Times New Roman"/>
                <a:cs typeface="Times New Roman"/>
                <a:sym typeface="Times New Roman"/>
              </a:rPr>
              <a:t>Harmful chemicals such as botulin and anthrax </a:t>
            </a:r>
          </a:p>
          <a:p>
            <a:pPr marL="863599" lvl="1" indent="-431800" algn="l">
              <a:lnSpc>
                <a:spcPts val="5999"/>
              </a:lnSpc>
              <a:buFont typeface="Arial"/>
              <a:buChar char="•"/>
            </a:pPr>
            <a:r>
              <a:rPr lang="en-US" sz="3999">
                <a:solidFill>
                  <a:srgbClr val="000000"/>
                </a:solidFill>
                <a:latin typeface="Times New Roman"/>
                <a:ea typeface="Times New Roman"/>
                <a:cs typeface="Times New Roman"/>
                <a:sym typeface="Times New Roman"/>
              </a:rPr>
              <a:t>The deliberate introduction of microorganisms lethal </a:t>
            </a:r>
          </a:p>
          <a:p>
            <a:pPr marL="863599" lvl="1" indent="-431800" algn="l">
              <a:lnSpc>
                <a:spcPts val="5999"/>
              </a:lnSpc>
              <a:buFont typeface="Arial"/>
              <a:buChar char="•"/>
            </a:pPr>
            <a:r>
              <a:rPr lang="en-US" sz="3999">
                <a:solidFill>
                  <a:srgbClr val="000000"/>
                </a:solidFill>
                <a:latin typeface="Times New Roman"/>
                <a:ea typeface="Times New Roman"/>
                <a:cs typeface="Times New Roman"/>
                <a:sym typeface="Times New Roman"/>
              </a:rPr>
              <a:t>Increase in nitrogen oxide emissions </a:t>
            </a:r>
          </a:p>
          <a:p>
            <a:pPr algn="l">
              <a:lnSpc>
                <a:spcPts val="5999"/>
              </a:lnSpc>
            </a:pPr>
            <a:endParaRPr lang="en-US" sz="3999">
              <a:solidFill>
                <a:srgbClr val="0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862863"/>
            <a:chOff x="0" y="0"/>
            <a:chExt cx="12192000" cy="14483817"/>
          </a:xfrm>
        </p:grpSpPr>
        <p:pic>
          <p:nvPicPr>
            <p:cNvPr id="3" name="Picture 3"/>
            <p:cNvPicPr>
              <a:picLocks noChangeAspect="1"/>
            </p:cNvPicPr>
            <p:nvPr/>
          </p:nvPicPr>
          <p:blipFill>
            <a:blip r:embed="rId2"/>
            <a:srcRect l="21958" r="21958"/>
            <a:stretch>
              <a:fillRect/>
            </a:stretch>
          </p:blipFill>
          <p:spPr>
            <a:xfrm>
              <a:off x="0" y="0"/>
              <a:ext cx="12192000" cy="14483817"/>
            </a:xfrm>
            <a:prstGeom prst="rect">
              <a:avLst/>
            </a:prstGeom>
          </p:spPr>
        </p:pic>
      </p:grpSp>
      <p:sp>
        <p:nvSpPr>
          <p:cNvPr id="4" name="TextBox 4"/>
          <p:cNvSpPr txBox="1"/>
          <p:nvPr/>
        </p:nvSpPr>
        <p:spPr>
          <a:xfrm>
            <a:off x="1028700" y="466580"/>
            <a:ext cx="7805041" cy="1381125"/>
          </a:xfrm>
          <a:prstGeom prst="rect">
            <a:avLst/>
          </a:prstGeom>
        </p:spPr>
        <p:txBody>
          <a:bodyPr lIns="0" tIns="0" rIns="0" bIns="0" rtlCol="0" anchor="t">
            <a:spAutoFit/>
          </a:bodyPr>
          <a:lstStyle/>
          <a:p>
            <a:pPr marL="0" lvl="0" indent="0" algn="l">
              <a:lnSpc>
                <a:spcPts val="9600"/>
              </a:lnSpc>
              <a:spcBef>
                <a:spcPct val="0"/>
              </a:spcBef>
            </a:pPr>
            <a:r>
              <a:rPr lang="en-US" sz="8000" b="1">
                <a:solidFill>
                  <a:srgbClr val="000000"/>
                </a:solidFill>
                <a:latin typeface="Times New Roman Bold"/>
                <a:ea typeface="Times New Roman Bold"/>
                <a:cs typeface="Times New Roman Bold"/>
                <a:sym typeface="Times New Roman Bold"/>
              </a:rPr>
              <a:t>Long Term Harm</a:t>
            </a:r>
          </a:p>
        </p:txBody>
      </p:sp>
      <p:sp>
        <p:nvSpPr>
          <p:cNvPr id="5" name="TextBox 5"/>
          <p:cNvSpPr txBox="1"/>
          <p:nvPr/>
        </p:nvSpPr>
        <p:spPr>
          <a:xfrm>
            <a:off x="426662" y="1801849"/>
            <a:ext cx="8407079" cy="8107680"/>
          </a:xfrm>
          <a:prstGeom prst="rect">
            <a:avLst/>
          </a:prstGeom>
        </p:spPr>
        <p:txBody>
          <a:bodyPr lIns="0" tIns="0" rIns="0" bIns="0" rtlCol="0" anchor="t">
            <a:spAutoFit/>
          </a:bodyPr>
          <a:lstStyle/>
          <a:p>
            <a:pPr marL="1014732" lvl="1" indent="-507366" algn="l">
              <a:lnSpc>
                <a:spcPts val="7050"/>
              </a:lnSpc>
              <a:buFont typeface="Arial"/>
              <a:buChar char="•"/>
            </a:pPr>
            <a:r>
              <a:rPr lang="en-US" sz="4700">
                <a:solidFill>
                  <a:srgbClr val="000000"/>
                </a:solidFill>
                <a:latin typeface="Times New Roman"/>
                <a:ea typeface="Times New Roman"/>
                <a:cs typeface="Times New Roman"/>
                <a:sym typeface="Times New Roman"/>
              </a:rPr>
              <a:t>Surface heating due to pollution particles</a:t>
            </a:r>
          </a:p>
          <a:p>
            <a:pPr marL="1014732" lvl="1" indent="-507366" algn="l">
              <a:lnSpc>
                <a:spcPts val="7050"/>
              </a:lnSpc>
              <a:buFont typeface="Arial"/>
              <a:buChar char="•"/>
            </a:pPr>
            <a:r>
              <a:rPr lang="en-US" sz="4700">
                <a:solidFill>
                  <a:srgbClr val="000000"/>
                </a:solidFill>
                <a:latin typeface="Times New Roman"/>
                <a:ea typeface="Times New Roman"/>
                <a:cs typeface="Times New Roman"/>
                <a:sym typeface="Times New Roman"/>
              </a:rPr>
              <a:t>Soil properties are altered </a:t>
            </a:r>
          </a:p>
          <a:p>
            <a:pPr marL="1014732" lvl="1" indent="-507366" algn="l">
              <a:lnSpc>
                <a:spcPts val="7050"/>
              </a:lnSpc>
              <a:buFont typeface="Arial"/>
              <a:buChar char="•"/>
            </a:pPr>
            <a:r>
              <a:rPr lang="en-US" sz="4700">
                <a:solidFill>
                  <a:srgbClr val="000000"/>
                </a:solidFill>
                <a:latin typeface="Times New Roman"/>
                <a:ea typeface="Times New Roman"/>
                <a:cs typeface="Times New Roman"/>
                <a:sym typeface="Times New Roman"/>
              </a:rPr>
              <a:t>Biodiversity decreases as living creatures are injured/ die</a:t>
            </a:r>
          </a:p>
          <a:p>
            <a:pPr marL="1014732" lvl="1" indent="-507366" algn="l">
              <a:lnSpc>
                <a:spcPts val="7050"/>
              </a:lnSpc>
              <a:buFont typeface="Arial"/>
              <a:buChar char="•"/>
            </a:pPr>
            <a:r>
              <a:rPr lang="en-US" sz="4700">
                <a:solidFill>
                  <a:srgbClr val="000000"/>
                </a:solidFill>
                <a:latin typeface="Times New Roman"/>
                <a:ea typeface="Times New Roman"/>
                <a:cs typeface="Times New Roman"/>
                <a:sym typeface="Times New Roman"/>
              </a:rPr>
              <a:t> environmental short-term impact </a:t>
            </a:r>
          </a:p>
          <a:p>
            <a:pPr marL="1014732" lvl="1" indent="-507366" algn="l">
              <a:lnSpc>
                <a:spcPts val="7050"/>
              </a:lnSpc>
              <a:buFont typeface="Arial"/>
              <a:buChar char="•"/>
            </a:pPr>
            <a:r>
              <a:rPr lang="en-US" sz="4700">
                <a:solidFill>
                  <a:srgbClr val="000000"/>
                </a:solidFill>
                <a:latin typeface="Times New Roman"/>
                <a:ea typeface="Times New Roman"/>
                <a:cs typeface="Times New Roman"/>
                <a:sym typeface="Times New Roman"/>
              </a:rPr>
              <a:t>Legacy pollution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34376" y="5644641"/>
            <a:ext cx="9022746" cy="4473806"/>
            <a:chOff x="0" y="0"/>
            <a:chExt cx="12030328" cy="5965075"/>
          </a:xfrm>
        </p:grpSpPr>
        <p:pic>
          <p:nvPicPr>
            <p:cNvPr id="3" name="Picture 3"/>
            <p:cNvPicPr>
              <a:picLocks noChangeAspect="1"/>
            </p:cNvPicPr>
            <p:nvPr/>
          </p:nvPicPr>
          <p:blipFill>
            <a:blip r:embed="rId2"/>
            <a:srcRect l="9916" r="9916"/>
            <a:stretch>
              <a:fillRect/>
            </a:stretch>
          </p:blipFill>
          <p:spPr>
            <a:xfrm>
              <a:off x="0" y="0"/>
              <a:ext cx="12030328" cy="5965075"/>
            </a:xfrm>
            <a:prstGeom prst="rect">
              <a:avLst/>
            </a:prstGeom>
          </p:spPr>
        </p:pic>
      </p:grpSp>
      <p:grpSp>
        <p:nvGrpSpPr>
          <p:cNvPr id="4" name="Group 4"/>
          <p:cNvGrpSpPr/>
          <p:nvPr/>
        </p:nvGrpSpPr>
        <p:grpSpPr>
          <a:xfrm>
            <a:off x="130878" y="5640483"/>
            <a:ext cx="8601484" cy="4473806"/>
            <a:chOff x="0" y="0"/>
            <a:chExt cx="11468646" cy="5965075"/>
          </a:xfrm>
        </p:grpSpPr>
        <p:pic>
          <p:nvPicPr>
            <p:cNvPr id="5" name="Picture 5"/>
            <p:cNvPicPr>
              <a:picLocks noChangeAspect="1"/>
            </p:cNvPicPr>
            <p:nvPr/>
          </p:nvPicPr>
          <p:blipFill>
            <a:blip r:embed="rId3"/>
            <a:srcRect t="10966" b="10966"/>
            <a:stretch>
              <a:fillRect/>
            </a:stretch>
          </p:blipFill>
          <p:spPr>
            <a:xfrm>
              <a:off x="0" y="0"/>
              <a:ext cx="11468646" cy="5965075"/>
            </a:xfrm>
            <a:prstGeom prst="rect">
              <a:avLst/>
            </a:prstGeom>
          </p:spPr>
        </p:pic>
      </p:grpSp>
      <p:grpSp>
        <p:nvGrpSpPr>
          <p:cNvPr id="6" name="Group 6"/>
          <p:cNvGrpSpPr/>
          <p:nvPr/>
        </p:nvGrpSpPr>
        <p:grpSpPr>
          <a:xfrm>
            <a:off x="-334005" y="-668274"/>
            <a:ext cx="18956010" cy="2916174"/>
            <a:chOff x="0" y="0"/>
            <a:chExt cx="4992529" cy="768046"/>
          </a:xfrm>
        </p:grpSpPr>
        <p:sp>
          <p:nvSpPr>
            <p:cNvPr id="7" name="Freeform 7"/>
            <p:cNvSpPr/>
            <p:nvPr/>
          </p:nvSpPr>
          <p:spPr>
            <a:xfrm>
              <a:off x="0" y="0"/>
              <a:ext cx="4992529" cy="768046"/>
            </a:xfrm>
            <a:custGeom>
              <a:avLst/>
              <a:gdLst/>
              <a:ahLst/>
              <a:cxnLst/>
              <a:rect l="l" t="t" r="r" b="b"/>
              <a:pathLst>
                <a:path w="4992529" h="768046">
                  <a:moveTo>
                    <a:pt x="0" y="0"/>
                  </a:moveTo>
                  <a:lnTo>
                    <a:pt x="4992529" y="0"/>
                  </a:lnTo>
                  <a:lnTo>
                    <a:pt x="4992529" y="768046"/>
                  </a:lnTo>
                  <a:lnTo>
                    <a:pt x="0" y="768046"/>
                  </a:lnTo>
                  <a:close/>
                </a:path>
              </a:pathLst>
            </a:custGeom>
            <a:solidFill>
              <a:srgbClr val="DAD9D9"/>
            </a:solidFill>
          </p:spPr>
          <p:txBody>
            <a:bodyPr/>
            <a:lstStyle/>
            <a:p>
              <a:endParaRPr lang="en-US"/>
            </a:p>
          </p:txBody>
        </p:sp>
        <p:sp>
          <p:nvSpPr>
            <p:cNvPr id="8" name="TextBox 8"/>
            <p:cNvSpPr txBox="1"/>
            <p:nvPr/>
          </p:nvSpPr>
          <p:spPr>
            <a:xfrm>
              <a:off x="0" y="-85725"/>
              <a:ext cx="4992529" cy="853771"/>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1019076" y="866775"/>
            <a:ext cx="16230600" cy="1381125"/>
          </a:xfrm>
          <a:prstGeom prst="rect">
            <a:avLst/>
          </a:prstGeom>
        </p:spPr>
        <p:txBody>
          <a:bodyPr lIns="0" tIns="0" rIns="0" bIns="0" rtlCol="0" anchor="t">
            <a:spAutoFit/>
          </a:bodyPr>
          <a:lstStyle/>
          <a:p>
            <a:pPr marL="0" lvl="0" indent="0" algn="ctr">
              <a:lnSpc>
                <a:spcPts val="9600"/>
              </a:lnSpc>
              <a:spcBef>
                <a:spcPct val="0"/>
              </a:spcBef>
            </a:pPr>
            <a:r>
              <a:rPr lang="en-US" sz="8000" b="1">
                <a:solidFill>
                  <a:srgbClr val="000000"/>
                </a:solidFill>
                <a:latin typeface="Times New Roman Bold"/>
                <a:ea typeface="Times New Roman Bold"/>
                <a:cs typeface="Times New Roman Bold"/>
                <a:sym typeface="Times New Roman Bold"/>
              </a:rPr>
              <a:t>Post War Time Residue</a:t>
            </a:r>
          </a:p>
        </p:txBody>
      </p:sp>
      <p:sp>
        <p:nvSpPr>
          <p:cNvPr id="10" name="TextBox 10"/>
          <p:cNvSpPr txBox="1"/>
          <p:nvPr/>
        </p:nvSpPr>
        <p:spPr>
          <a:xfrm>
            <a:off x="130878" y="2290158"/>
            <a:ext cx="18026244" cy="3121725"/>
          </a:xfrm>
          <a:prstGeom prst="rect">
            <a:avLst/>
          </a:prstGeom>
        </p:spPr>
        <p:txBody>
          <a:bodyPr lIns="0" tIns="0" rIns="0" bIns="0" rtlCol="0" anchor="t">
            <a:spAutoFit/>
          </a:bodyPr>
          <a:lstStyle/>
          <a:p>
            <a:pPr marL="0" lvl="0" indent="0" algn="ctr">
              <a:lnSpc>
                <a:spcPts val="6097"/>
              </a:lnSpc>
              <a:spcBef>
                <a:spcPct val="0"/>
              </a:spcBef>
            </a:pPr>
            <a:r>
              <a:rPr lang="en-US" sz="4064">
                <a:solidFill>
                  <a:srgbClr val="000000"/>
                </a:solidFill>
                <a:latin typeface="Times New Roman"/>
                <a:ea typeface="Times New Roman"/>
                <a:cs typeface="Times New Roman"/>
                <a:sym typeface="Times New Roman"/>
              </a:rPr>
              <a:t>Post-war residue impacts the environment as well as destroyed buildings, which represent a huge amount of difficult-to-recycle construction waste. A huge amount of demolition material and rubble from the wreckage of buildings during conflicts also traps harmful chemicals and materials that stay in the earth.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0940" y="667989"/>
            <a:ext cx="7615742" cy="4475511"/>
            <a:chOff x="0" y="0"/>
            <a:chExt cx="2005792" cy="1178735"/>
          </a:xfrm>
        </p:grpSpPr>
        <p:sp>
          <p:nvSpPr>
            <p:cNvPr id="3" name="Freeform 3"/>
            <p:cNvSpPr/>
            <p:nvPr/>
          </p:nvSpPr>
          <p:spPr>
            <a:xfrm>
              <a:off x="0" y="0"/>
              <a:ext cx="2005792" cy="1178735"/>
            </a:xfrm>
            <a:custGeom>
              <a:avLst/>
              <a:gdLst/>
              <a:ahLst/>
              <a:cxnLst/>
              <a:rect l="l" t="t" r="r" b="b"/>
              <a:pathLst>
                <a:path w="2005792" h="1178735">
                  <a:moveTo>
                    <a:pt x="0" y="0"/>
                  </a:moveTo>
                  <a:lnTo>
                    <a:pt x="2005792" y="0"/>
                  </a:lnTo>
                  <a:lnTo>
                    <a:pt x="2005792" y="1178735"/>
                  </a:lnTo>
                  <a:lnTo>
                    <a:pt x="0" y="1178735"/>
                  </a:lnTo>
                  <a:close/>
                </a:path>
              </a:pathLst>
            </a:custGeom>
            <a:solidFill>
              <a:srgbClr val="C8C8C8"/>
            </a:solidFill>
          </p:spPr>
          <p:txBody>
            <a:bodyPr/>
            <a:lstStyle/>
            <a:p>
              <a:endParaRPr lang="en-US"/>
            </a:p>
          </p:txBody>
        </p:sp>
        <p:sp>
          <p:nvSpPr>
            <p:cNvPr id="4" name="TextBox 4"/>
            <p:cNvSpPr txBox="1"/>
            <p:nvPr/>
          </p:nvSpPr>
          <p:spPr>
            <a:xfrm>
              <a:off x="0" y="-85725"/>
              <a:ext cx="2005792" cy="1264460"/>
            </a:xfrm>
            <a:prstGeom prst="rect">
              <a:avLst/>
            </a:prstGeom>
          </p:spPr>
          <p:txBody>
            <a:bodyPr lIns="50800" tIns="50800" rIns="50800" bIns="50800" rtlCol="0" anchor="ctr"/>
            <a:lstStyle/>
            <a:p>
              <a:pPr algn="ctr">
                <a:lnSpc>
                  <a:spcPts val="2940"/>
                </a:lnSpc>
              </a:pPr>
              <a:endParaRPr/>
            </a:p>
          </p:txBody>
        </p:sp>
      </p:grpSp>
      <p:sp>
        <p:nvSpPr>
          <p:cNvPr id="5" name="TextBox 5"/>
          <p:cNvSpPr txBox="1"/>
          <p:nvPr/>
        </p:nvSpPr>
        <p:spPr>
          <a:xfrm>
            <a:off x="739611" y="871419"/>
            <a:ext cx="6662916" cy="1065530"/>
          </a:xfrm>
          <a:prstGeom prst="rect">
            <a:avLst/>
          </a:prstGeom>
        </p:spPr>
        <p:txBody>
          <a:bodyPr lIns="0" tIns="0" rIns="0" bIns="0" rtlCol="0" anchor="t">
            <a:spAutoFit/>
          </a:bodyPr>
          <a:lstStyle/>
          <a:p>
            <a:pPr marL="0" lvl="0" indent="0" algn="r">
              <a:lnSpc>
                <a:spcPts val="4030"/>
              </a:lnSpc>
              <a:spcBef>
                <a:spcPct val="0"/>
              </a:spcBef>
            </a:pPr>
            <a:r>
              <a:rPr lang="en-US" sz="3100" b="1">
                <a:solidFill>
                  <a:srgbClr val="000000"/>
                </a:solidFill>
                <a:latin typeface="Times New Roman Bold"/>
                <a:ea typeface="Times New Roman Bold"/>
                <a:cs typeface="Times New Roman Bold"/>
                <a:sym typeface="Times New Roman Bold"/>
              </a:rPr>
              <a:t>Immediately (Seconds to Minutes After Detonation)</a:t>
            </a:r>
          </a:p>
        </p:txBody>
      </p:sp>
      <p:grpSp>
        <p:nvGrpSpPr>
          <p:cNvPr id="6" name="Group 6"/>
          <p:cNvGrpSpPr/>
          <p:nvPr/>
        </p:nvGrpSpPr>
        <p:grpSpPr>
          <a:xfrm>
            <a:off x="10876128" y="3744203"/>
            <a:ext cx="7138325" cy="2200859"/>
            <a:chOff x="0" y="0"/>
            <a:chExt cx="1880053" cy="579650"/>
          </a:xfrm>
        </p:grpSpPr>
        <p:sp>
          <p:nvSpPr>
            <p:cNvPr id="7" name="Freeform 7"/>
            <p:cNvSpPr/>
            <p:nvPr/>
          </p:nvSpPr>
          <p:spPr>
            <a:xfrm>
              <a:off x="0" y="0"/>
              <a:ext cx="1880053" cy="579650"/>
            </a:xfrm>
            <a:custGeom>
              <a:avLst/>
              <a:gdLst/>
              <a:ahLst/>
              <a:cxnLst/>
              <a:rect l="l" t="t" r="r" b="b"/>
              <a:pathLst>
                <a:path w="1880053" h="579650">
                  <a:moveTo>
                    <a:pt x="0" y="0"/>
                  </a:moveTo>
                  <a:lnTo>
                    <a:pt x="1880053" y="0"/>
                  </a:lnTo>
                  <a:lnTo>
                    <a:pt x="1880053" y="579650"/>
                  </a:lnTo>
                  <a:lnTo>
                    <a:pt x="0" y="579650"/>
                  </a:lnTo>
                  <a:close/>
                </a:path>
              </a:pathLst>
            </a:custGeom>
            <a:solidFill>
              <a:srgbClr val="C8C8C8"/>
            </a:solidFill>
          </p:spPr>
          <p:txBody>
            <a:bodyPr/>
            <a:lstStyle/>
            <a:p>
              <a:endParaRPr lang="en-US"/>
            </a:p>
          </p:txBody>
        </p:sp>
        <p:sp>
          <p:nvSpPr>
            <p:cNvPr id="8" name="TextBox 8"/>
            <p:cNvSpPr txBox="1"/>
            <p:nvPr/>
          </p:nvSpPr>
          <p:spPr>
            <a:xfrm>
              <a:off x="0" y="-85725"/>
              <a:ext cx="1880053" cy="665375"/>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10957319" y="7054087"/>
            <a:ext cx="7138325" cy="2384088"/>
            <a:chOff x="0" y="0"/>
            <a:chExt cx="1880053" cy="627908"/>
          </a:xfrm>
        </p:grpSpPr>
        <p:sp>
          <p:nvSpPr>
            <p:cNvPr id="10" name="Freeform 10"/>
            <p:cNvSpPr/>
            <p:nvPr/>
          </p:nvSpPr>
          <p:spPr>
            <a:xfrm>
              <a:off x="0" y="0"/>
              <a:ext cx="1880053" cy="627908"/>
            </a:xfrm>
            <a:custGeom>
              <a:avLst/>
              <a:gdLst/>
              <a:ahLst/>
              <a:cxnLst/>
              <a:rect l="l" t="t" r="r" b="b"/>
              <a:pathLst>
                <a:path w="1880053" h="627908">
                  <a:moveTo>
                    <a:pt x="0" y="0"/>
                  </a:moveTo>
                  <a:lnTo>
                    <a:pt x="1880053" y="0"/>
                  </a:lnTo>
                  <a:lnTo>
                    <a:pt x="1880053" y="627908"/>
                  </a:lnTo>
                  <a:lnTo>
                    <a:pt x="0" y="627908"/>
                  </a:lnTo>
                  <a:close/>
                </a:path>
              </a:pathLst>
            </a:custGeom>
            <a:solidFill>
              <a:srgbClr val="C8C8C8"/>
            </a:solidFill>
          </p:spPr>
          <p:txBody>
            <a:bodyPr/>
            <a:lstStyle/>
            <a:p>
              <a:endParaRPr lang="en-US"/>
            </a:p>
          </p:txBody>
        </p:sp>
        <p:sp>
          <p:nvSpPr>
            <p:cNvPr id="11" name="TextBox 11"/>
            <p:cNvSpPr txBox="1"/>
            <p:nvPr/>
          </p:nvSpPr>
          <p:spPr>
            <a:xfrm>
              <a:off x="0" y="-85725"/>
              <a:ext cx="1880053" cy="713633"/>
            </a:xfrm>
            <a:prstGeom prst="rect">
              <a:avLst/>
            </a:prstGeom>
          </p:spPr>
          <p:txBody>
            <a:bodyPr lIns="50800" tIns="50800" rIns="50800" bIns="50800" rtlCol="0" anchor="ctr"/>
            <a:lstStyle/>
            <a:p>
              <a:pPr algn="ctr">
                <a:lnSpc>
                  <a:spcPts val="2940"/>
                </a:lnSpc>
              </a:pPr>
              <a:endParaRPr/>
            </a:p>
          </p:txBody>
        </p:sp>
      </p:grpSp>
      <p:sp>
        <p:nvSpPr>
          <p:cNvPr id="12" name="TextBox 12"/>
          <p:cNvSpPr txBox="1"/>
          <p:nvPr/>
        </p:nvSpPr>
        <p:spPr>
          <a:xfrm>
            <a:off x="11195373" y="3935277"/>
            <a:ext cx="6662217" cy="560705"/>
          </a:xfrm>
          <a:prstGeom prst="rect">
            <a:avLst/>
          </a:prstGeom>
        </p:spPr>
        <p:txBody>
          <a:bodyPr lIns="0" tIns="0" rIns="0" bIns="0" rtlCol="0" anchor="t">
            <a:spAutoFit/>
          </a:bodyPr>
          <a:lstStyle/>
          <a:p>
            <a:pPr marL="0" lvl="0" indent="0" algn="l">
              <a:lnSpc>
                <a:spcPts val="4030"/>
              </a:lnSpc>
              <a:spcBef>
                <a:spcPct val="0"/>
              </a:spcBef>
            </a:pPr>
            <a:r>
              <a:rPr lang="en-US" sz="3100" b="1">
                <a:solidFill>
                  <a:srgbClr val="000000"/>
                </a:solidFill>
                <a:latin typeface="Times New Roman Bold"/>
                <a:ea typeface="Times New Roman Bold"/>
                <a:cs typeface="Times New Roman Bold"/>
                <a:sym typeface="Times New Roman Bold"/>
              </a:rPr>
              <a:t>Short-Term (Hours to Weeks)</a:t>
            </a:r>
          </a:p>
        </p:txBody>
      </p:sp>
      <p:grpSp>
        <p:nvGrpSpPr>
          <p:cNvPr id="13" name="Group 13"/>
          <p:cNvGrpSpPr/>
          <p:nvPr/>
        </p:nvGrpSpPr>
        <p:grpSpPr>
          <a:xfrm>
            <a:off x="819954" y="5705475"/>
            <a:ext cx="7347071" cy="2192850"/>
            <a:chOff x="0" y="0"/>
            <a:chExt cx="1935031" cy="577541"/>
          </a:xfrm>
        </p:grpSpPr>
        <p:sp>
          <p:nvSpPr>
            <p:cNvPr id="14" name="Freeform 14"/>
            <p:cNvSpPr/>
            <p:nvPr/>
          </p:nvSpPr>
          <p:spPr>
            <a:xfrm>
              <a:off x="0" y="0"/>
              <a:ext cx="1935031" cy="577541"/>
            </a:xfrm>
            <a:custGeom>
              <a:avLst/>
              <a:gdLst/>
              <a:ahLst/>
              <a:cxnLst/>
              <a:rect l="l" t="t" r="r" b="b"/>
              <a:pathLst>
                <a:path w="1935031" h="577541">
                  <a:moveTo>
                    <a:pt x="0" y="0"/>
                  </a:moveTo>
                  <a:lnTo>
                    <a:pt x="1935031" y="0"/>
                  </a:lnTo>
                  <a:lnTo>
                    <a:pt x="1935031" y="577541"/>
                  </a:lnTo>
                  <a:lnTo>
                    <a:pt x="0" y="577541"/>
                  </a:lnTo>
                  <a:close/>
                </a:path>
              </a:pathLst>
            </a:custGeom>
            <a:solidFill>
              <a:srgbClr val="C8C8C8"/>
            </a:solidFill>
          </p:spPr>
          <p:txBody>
            <a:bodyPr/>
            <a:lstStyle/>
            <a:p>
              <a:endParaRPr lang="en-US"/>
            </a:p>
          </p:txBody>
        </p:sp>
        <p:sp>
          <p:nvSpPr>
            <p:cNvPr id="15" name="TextBox 15"/>
            <p:cNvSpPr txBox="1"/>
            <p:nvPr/>
          </p:nvSpPr>
          <p:spPr>
            <a:xfrm>
              <a:off x="0" y="-85725"/>
              <a:ext cx="1935031" cy="663266"/>
            </a:xfrm>
            <a:prstGeom prst="rect">
              <a:avLst/>
            </a:prstGeom>
          </p:spPr>
          <p:txBody>
            <a:bodyPr lIns="50800" tIns="50800" rIns="50800" bIns="50800" rtlCol="0" anchor="ctr"/>
            <a:lstStyle/>
            <a:p>
              <a:pPr algn="ctr">
                <a:lnSpc>
                  <a:spcPts val="2940"/>
                </a:lnSpc>
              </a:pPr>
              <a:endParaRPr/>
            </a:p>
          </p:txBody>
        </p:sp>
      </p:grpSp>
      <p:sp>
        <p:nvSpPr>
          <p:cNvPr id="16" name="TextBox 16"/>
          <p:cNvSpPr txBox="1"/>
          <p:nvPr/>
        </p:nvSpPr>
        <p:spPr>
          <a:xfrm>
            <a:off x="1246706" y="5908708"/>
            <a:ext cx="6475046" cy="560705"/>
          </a:xfrm>
          <a:prstGeom prst="rect">
            <a:avLst/>
          </a:prstGeom>
        </p:spPr>
        <p:txBody>
          <a:bodyPr lIns="0" tIns="0" rIns="0" bIns="0" rtlCol="0" anchor="t">
            <a:spAutoFit/>
          </a:bodyPr>
          <a:lstStyle/>
          <a:p>
            <a:pPr marL="0" lvl="0" indent="0" algn="r">
              <a:lnSpc>
                <a:spcPts val="4030"/>
              </a:lnSpc>
              <a:spcBef>
                <a:spcPct val="0"/>
              </a:spcBef>
            </a:pPr>
            <a:r>
              <a:rPr lang="en-US" sz="3100" b="1">
                <a:solidFill>
                  <a:srgbClr val="000000"/>
                </a:solidFill>
                <a:latin typeface="Times New Roman Bold"/>
                <a:ea typeface="Times New Roman Bold"/>
                <a:cs typeface="Times New Roman Bold"/>
                <a:sym typeface="Times New Roman Bold"/>
              </a:rPr>
              <a:t>Medium-Term (Months to Years)</a:t>
            </a:r>
          </a:p>
        </p:txBody>
      </p:sp>
      <p:sp>
        <p:nvSpPr>
          <p:cNvPr id="17" name="TextBox 17"/>
          <p:cNvSpPr txBox="1"/>
          <p:nvPr/>
        </p:nvSpPr>
        <p:spPr>
          <a:xfrm>
            <a:off x="11232678" y="7296110"/>
            <a:ext cx="6587607" cy="578485"/>
          </a:xfrm>
          <a:prstGeom prst="rect">
            <a:avLst/>
          </a:prstGeom>
        </p:spPr>
        <p:txBody>
          <a:bodyPr lIns="0" tIns="0" rIns="0" bIns="0" rtlCol="0" anchor="t">
            <a:spAutoFit/>
          </a:bodyPr>
          <a:lstStyle/>
          <a:p>
            <a:pPr marL="0" lvl="0" indent="0" algn="l">
              <a:lnSpc>
                <a:spcPts val="4160"/>
              </a:lnSpc>
              <a:spcBef>
                <a:spcPct val="0"/>
              </a:spcBef>
            </a:pPr>
            <a:r>
              <a:rPr lang="en-US" sz="3200" b="1">
                <a:solidFill>
                  <a:srgbClr val="000000"/>
                </a:solidFill>
                <a:latin typeface="Times New Roman Bold"/>
                <a:ea typeface="Times New Roman Bold"/>
                <a:cs typeface="Times New Roman Bold"/>
                <a:sym typeface="Times New Roman Bold"/>
              </a:rPr>
              <a:t>Long-Term Environmental Impacts</a:t>
            </a:r>
          </a:p>
        </p:txBody>
      </p:sp>
      <p:sp>
        <p:nvSpPr>
          <p:cNvPr id="18" name="TextBox 18"/>
          <p:cNvSpPr txBox="1"/>
          <p:nvPr/>
        </p:nvSpPr>
        <p:spPr>
          <a:xfrm>
            <a:off x="569866" y="2546796"/>
            <a:ext cx="7417889" cy="2229992"/>
          </a:xfrm>
          <a:prstGeom prst="rect">
            <a:avLst/>
          </a:prstGeom>
        </p:spPr>
        <p:txBody>
          <a:bodyPr lIns="0" tIns="0" rIns="0" bIns="0" rtlCol="0" anchor="t">
            <a:spAutoFit/>
          </a:bodyPr>
          <a:lstStyle/>
          <a:p>
            <a:pPr algn="just">
              <a:lnSpc>
                <a:spcPts val="2105"/>
              </a:lnSpc>
            </a:pPr>
            <a:r>
              <a:rPr lang="en-US" sz="2699">
                <a:solidFill>
                  <a:srgbClr val="000000"/>
                </a:solidFill>
                <a:latin typeface="Times New Roman"/>
                <a:ea typeface="Times New Roman"/>
                <a:cs typeface="Times New Roman"/>
                <a:sym typeface="Times New Roman"/>
              </a:rPr>
              <a:t>Blast wave: Trees, vegetation, and wildlife are destroyed or severely injured.</a:t>
            </a:r>
          </a:p>
          <a:p>
            <a:pPr algn="just">
              <a:lnSpc>
                <a:spcPts val="2105"/>
              </a:lnSpc>
            </a:pPr>
            <a:endParaRPr lang="en-US" sz="2699">
              <a:solidFill>
                <a:srgbClr val="000000"/>
              </a:solidFill>
              <a:latin typeface="Times New Roman"/>
              <a:ea typeface="Times New Roman"/>
              <a:cs typeface="Times New Roman"/>
              <a:sym typeface="Times New Roman"/>
            </a:endParaRPr>
          </a:p>
          <a:p>
            <a:pPr algn="just">
              <a:lnSpc>
                <a:spcPts val="2105"/>
              </a:lnSpc>
            </a:pPr>
            <a:r>
              <a:rPr lang="en-US" sz="2699">
                <a:solidFill>
                  <a:srgbClr val="000000"/>
                </a:solidFill>
                <a:latin typeface="Times New Roman"/>
                <a:ea typeface="Times New Roman"/>
                <a:cs typeface="Times New Roman"/>
                <a:sym typeface="Times New Roman"/>
              </a:rPr>
              <a:t>Heat &amp; fire: Ignition of plants, buildings, or forest fires. Soil is scorched.</a:t>
            </a:r>
          </a:p>
          <a:p>
            <a:pPr algn="just">
              <a:lnSpc>
                <a:spcPts val="2105"/>
              </a:lnSpc>
            </a:pPr>
            <a:endParaRPr lang="en-US" sz="2699">
              <a:solidFill>
                <a:srgbClr val="000000"/>
              </a:solidFill>
              <a:latin typeface="Times New Roman"/>
              <a:ea typeface="Times New Roman"/>
              <a:cs typeface="Times New Roman"/>
              <a:sym typeface="Times New Roman"/>
            </a:endParaRPr>
          </a:p>
          <a:p>
            <a:pPr algn="just">
              <a:lnSpc>
                <a:spcPts val="2105"/>
              </a:lnSpc>
            </a:pPr>
            <a:r>
              <a:rPr lang="en-US" sz="2699">
                <a:solidFill>
                  <a:srgbClr val="000000"/>
                </a:solidFill>
                <a:latin typeface="Times New Roman"/>
                <a:ea typeface="Times New Roman"/>
                <a:cs typeface="Times New Roman"/>
                <a:sym typeface="Times New Roman"/>
              </a:rPr>
              <a:t>Shockwave in water (if underwater): Kills fish and aquatic life instantly.</a:t>
            </a:r>
          </a:p>
        </p:txBody>
      </p:sp>
      <p:sp>
        <p:nvSpPr>
          <p:cNvPr id="19" name="TextBox 19"/>
          <p:cNvSpPr txBox="1"/>
          <p:nvPr/>
        </p:nvSpPr>
        <p:spPr>
          <a:xfrm>
            <a:off x="11232678" y="4786313"/>
            <a:ext cx="6662217" cy="723899"/>
          </a:xfrm>
          <a:prstGeom prst="rect">
            <a:avLst/>
          </a:prstGeom>
        </p:spPr>
        <p:txBody>
          <a:bodyPr lIns="0" tIns="0" rIns="0" bIns="0" rtlCol="0" anchor="t">
            <a:spAutoFit/>
          </a:bodyPr>
          <a:lstStyle/>
          <a:p>
            <a:pPr algn="just">
              <a:lnSpc>
                <a:spcPts val="2564"/>
              </a:lnSpc>
            </a:pPr>
            <a:r>
              <a:rPr lang="en-US" sz="2699">
                <a:solidFill>
                  <a:srgbClr val="000000"/>
                </a:solidFill>
                <a:latin typeface="Times New Roman"/>
                <a:ea typeface="Times New Roman"/>
                <a:cs typeface="Times New Roman"/>
                <a:sym typeface="Times New Roman"/>
              </a:rPr>
              <a:t>Air pollution, Water contamination, Wildlife displacement/death</a:t>
            </a:r>
          </a:p>
        </p:txBody>
      </p:sp>
      <p:sp>
        <p:nvSpPr>
          <p:cNvPr id="20" name="TextBox 20"/>
          <p:cNvSpPr txBox="1"/>
          <p:nvPr/>
        </p:nvSpPr>
        <p:spPr>
          <a:xfrm>
            <a:off x="1028700" y="6393213"/>
            <a:ext cx="6911059" cy="1245548"/>
          </a:xfrm>
          <a:prstGeom prst="rect">
            <a:avLst/>
          </a:prstGeom>
        </p:spPr>
        <p:txBody>
          <a:bodyPr lIns="0" tIns="0" rIns="0" bIns="0" rtlCol="0" anchor="t">
            <a:spAutoFit/>
          </a:bodyPr>
          <a:lstStyle/>
          <a:p>
            <a:pPr algn="just">
              <a:lnSpc>
                <a:spcPts val="3152"/>
              </a:lnSpc>
            </a:pPr>
            <a:endParaRPr/>
          </a:p>
          <a:p>
            <a:pPr algn="just">
              <a:lnSpc>
                <a:spcPts val="3152"/>
              </a:lnSpc>
              <a:spcBef>
                <a:spcPct val="0"/>
              </a:spcBef>
            </a:pPr>
            <a:r>
              <a:rPr lang="en-US" sz="2425">
                <a:solidFill>
                  <a:srgbClr val="000000"/>
                </a:solidFill>
                <a:latin typeface="Times New Roman"/>
                <a:ea typeface="Times New Roman"/>
                <a:cs typeface="Times New Roman"/>
                <a:sym typeface="Times New Roman"/>
              </a:rPr>
              <a:t>Reduced biodiversity, human impact, chemical residues</a:t>
            </a:r>
          </a:p>
        </p:txBody>
      </p:sp>
      <p:sp>
        <p:nvSpPr>
          <p:cNvPr id="21" name="TextBox 21"/>
          <p:cNvSpPr txBox="1"/>
          <p:nvPr/>
        </p:nvSpPr>
        <p:spPr>
          <a:xfrm>
            <a:off x="11232678" y="7798395"/>
            <a:ext cx="6446905" cy="1603463"/>
          </a:xfrm>
          <a:prstGeom prst="rect">
            <a:avLst/>
          </a:prstGeom>
        </p:spPr>
        <p:txBody>
          <a:bodyPr lIns="0" tIns="0" rIns="0" bIns="0" rtlCol="0" anchor="t">
            <a:spAutoFit/>
          </a:bodyPr>
          <a:lstStyle/>
          <a:p>
            <a:pPr algn="just">
              <a:lnSpc>
                <a:spcPts val="3119"/>
              </a:lnSpc>
            </a:pPr>
            <a:r>
              <a:rPr lang="en-US" sz="2399">
                <a:solidFill>
                  <a:srgbClr val="000000"/>
                </a:solidFill>
                <a:latin typeface="Times New Roman"/>
                <a:ea typeface="Times New Roman"/>
                <a:cs typeface="Times New Roman"/>
                <a:sym typeface="Times New Roman"/>
              </a:rPr>
              <a:t>legacy pollution,</a:t>
            </a:r>
          </a:p>
          <a:p>
            <a:pPr algn="just">
              <a:lnSpc>
                <a:spcPts val="3119"/>
              </a:lnSpc>
              <a:spcBef>
                <a:spcPct val="0"/>
              </a:spcBef>
            </a:pPr>
            <a:r>
              <a:rPr lang="en-US" sz="2399">
                <a:solidFill>
                  <a:srgbClr val="000000"/>
                </a:solidFill>
                <a:latin typeface="Times New Roman"/>
                <a:ea typeface="Times New Roman"/>
                <a:cs typeface="Times New Roman"/>
                <a:sym typeface="Times New Roman"/>
              </a:rPr>
              <a:t>eg: long term ecological damage in Iraq tactics such as oil well fires and Vietnam due to Agent Orange , </a:t>
            </a:r>
          </a:p>
        </p:txBody>
      </p:sp>
      <p:sp>
        <p:nvSpPr>
          <p:cNvPr id="22" name="AutoShape 22"/>
          <p:cNvSpPr/>
          <p:nvPr/>
        </p:nvSpPr>
        <p:spPr>
          <a:xfrm flipH="1">
            <a:off x="9490762" y="229017"/>
            <a:ext cx="0" cy="9436566"/>
          </a:xfrm>
          <a:prstGeom prst="line">
            <a:avLst/>
          </a:prstGeom>
          <a:ln w="38100" cap="flat">
            <a:solidFill>
              <a:srgbClr val="000000"/>
            </a:solidFill>
            <a:prstDash val="solid"/>
            <a:headEnd type="none" w="sm" len="sm"/>
            <a:tailEnd type="none" w="sm" len="sm"/>
          </a:ln>
        </p:spPr>
        <p:txBody>
          <a:bodyPr/>
          <a:lstStyle/>
          <a:p>
            <a:endParaRPr lang="en-US"/>
          </a:p>
        </p:txBody>
      </p:sp>
      <p:sp>
        <p:nvSpPr>
          <p:cNvPr id="23" name="AutoShape 23"/>
          <p:cNvSpPr/>
          <p:nvPr/>
        </p:nvSpPr>
        <p:spPr>
          <a:xfrm flipV="1">
            <a:off x="9491122" y="4515029"/>
            <a:ext cx="1385006" cy="26176"/>
          </a:xfrm>
          <a:prstGeom prst="line">
            <a:avLst/>
          </a:prstGeom>
          <a:ln w="38100" cap="flat">
            <a:solidFill>
              <a:srgbClr val="000000"/>
            </a:solidFill>
            <a:prstDash val="solid"/>
            <a:headEnd type="none" w="sm" len="sm"/>
            <a:tailEnd type="triangle" w="lg" len="med"/>
          </a:ln>
        </p:spPr>
        <p:txBody>
          <a:bodyPr/>
          <a:lstStyle/>
          <a:p>
            <a:endParaRPr lang="en-US"/>
          </a:p>
        </p:txBody>
      </p:sp>
      <p:sp>
        <p:nvSpPr>
          <p:cNvPr id="24" name="AutoShape 24"/>
          <p:cNvSpPr/>
          <p:nvPr/>
        </p:nvSpPr>
        <p:spPr>
          <a:xfrm flipV="1">
            <a:off x="9491482" y="7885237"/>
            <a:ext cx="1385006" cy="26176"/>
          </a:xfrm>
          <a:prstGeom prst="line">
            <a:avLst/>
          </a:prstGeom>
          <a:ln w="38100" cap="flat">
            <a:solidFill>
              <a:srgbClr val="000000"/>
            </a:solidFill>
            <a:prstDash val="solid"/>
            <a:headEnd type="none" w="sm" len="sm"/>
            <a:tailEnd type="triangle" w="lg" len="med"/>
          </a:ln>
        </p:spPr>
        <p:txBody>
          <a:bodyPr/>
          <a:lstStyle/>
          <a:p>
            <a:endParaRPr lang="en-US"/>
          </a:p>
        </p:txBody>
      </p:sp>
      <p:sp>
        <p:nvSpPr>
          <p:cNvPr id="25" name="AutoShape 25"/>
          <p:cNvSpPr/>
          <p:nvPr/>
        </p:nvSpPr>
        <p:spPr>
          <a:xfrm flipH="1">
            <a:off x="8086682" y="2905745"/>
            <a:ext cx="1385253" cy="0"/>
          </a:xfrm>
          <a:prstGeom prst="line">
            <a:avLst/>
          </a:prstGeom>
          <a:ln w="38100" cap="flat">
            <a:solidFill>
              <a:srgbClr val="000000"/>
            </a:solidFill>
            <a:prstDash val="solid"/>
            <a:headEnd type="none" w="sm" len="sm"/>
            <a:tailEnd type="triangle" w="lg" len="med"/>
          </a:ln>
        </p:spPr>
        <p:txBody>
          <a:bodyPr/>
          <a:lstStyle/>
          <a:p>
            <a:endParaRPr lang="en-US"/>
          </a:p>
        </p:txBody>
      </p:sp>
      <p:sp>
        <p:nvSpPr>
          <p:cNvPr id="26" name="AutoShape 26"/>
          <p:cNvSpPr/>
          <p:nvPr/>
        </p:nvSpPr>
        <p:spPr>
          <a:xfrm flipH="1">
            <a:off x="8106229" y="6488463"/>
            <a:ext cx="1385253" cy="0"/>
          </a:xfrm>
          <a:prstGeom prst="line">
            <a:avLst/>
          </a:prstGeom>
          <a:ln w="38100" cap="flat">
            <a:solidFill>
              <a:srgbClr val="000000"/>
            </a:solidFill>
            <a:prstDash val="solid"/>
            <a:headEnd type="none" w="sm" len="sm"/>
            <a:tailEnd type="triangle" w="lg" len="med"/>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635897" y="2200641"/>
            <a:ext cx="13016206" cy="6727899"/>
            <a:chOff x="0" y="0"/>
            <a:chExt cx="3428137" cy="1771957"/>
          </a:xfrm>
        </p:grpSpPr>
        <p:sp>
          <p:nvSpPr>
            <p:cNvPr id="4" name="Freeform 4"/>
            <p:cNvSpPr/>
            <p:nvPr/>
          </p:nvSpPr>
          <p:spPr>
            <a:xfrm>
              <a:off x="0" y="0"/>
              <a:ext cx="3428136" cy="1771957"/>
            </a:xfrm>
            <a:custGeom>
              <a:avLst/>
              <a:gdLst/>
              <a:ahLst/>
              <a:cxnLst/>
              <a:rect l="l" t="t" r="r" b="b"/>
              <a:pathLst>
                <a:path w="3428136" h="1771957">
                  <a:moveTo>
                    <a:pt x="0" y="0"/>
                  </a:moveTo>
                  <a:lnTo>
                    <a:pt x="3428136" y="0"/>
                  </a:lnTo>
                  <a:lnTo>
                    <a:pt x="3428136" y="1771957"/>
                  </a:lnTo>
                  <a:lnTo>
                    <a:pt x="0" y="1771957"/>
                  </a:lnTo>
                  <a:close/>
                </a:path>
              </a:pathLst>
            </a:custGeom>
            <a:solidFill>
              <a:srgbClr val="FFFFFF"/>
            </a:solidFill>
          </p:spPr>
          <p:txBody>
            <a:bodyPr/>
            <a:lstStyle/>
            <a:p>
              <a:endParaRPr lang="en-US"/>
            </a:p>
          </p:txBody>
        </p:sp>
        <p:sp>
          <p:nvSpPr>
            <p:cNvPr id="5" name="TextBox 5"/>
            <p:cNvSpPr txBox="1"/>
            <p:nvPr/>
          </p:nvSpPr>
          <p:spPr>
            <a:xfrm>
              <a:off x="0" y="-85725"/>
              <a:ext cx="3428137" cy="1857682"/>
            </a:xfrm>
            <a:prstGeom prst="rect">
              <a:avLst/>
            </a:prstGeom>
          </p:spPr>
          <p:txBody>
            <a:bodyPr lIns="50800" tIns="50800" rIns="50800" bIns="50800" rtlCol="0" anchor="ctr"/>
            <a:lstStyle/>
            <a:p>
              <a:pPr algn="ctr">
                <a:lnSpc>
                  <a:spcPts val="2940"/>
                </a:lnSpc>
              </a:pPr>
              <a:endParaRPr/>
            </a:p>
          </p:txBody>
        </p:sp>
      </p:grpSp>
      <p:sp>
        <p:nvSpPr>
          <p:cNvPr id="6" name="TextBox 6"/>
          <p:cNvSpPr txBox="1"/>
          <p:nvPr/>
        </p:nvSpPr>
        <p:spPr>
          <a:xfrm>
            <a:off x="3263062" y="3721035"/>
            <a:ext cx="7521434" cy="1422465"/>
          </a:xfrm>
          <a:prstGeom prst="rect">
            <a:avLst/>
          </a:prstGeom>
        </p:spPr>
        <p:txBody>
          <a:bodyPr lIns="0" tIns="0" rIns="0" bIns="0" rtlCol="0" anchor="t">
            <a:spAutoFit/>
          </a:bodyPr>
          <a:lstStyle/>
          <a:p>
            <a:pPr algn="l">
              <a:lnSpc>
                <a:spcPts val="5497"/>
              </a:lnSpc>
            </a:pPr>
            <a:r>
              <a:rPr lang="en-US" sz="3664">
                <a:solidFill>
                  <a:srgbClr val="000000"/>
                </a:solidFill>
                <a:latin typeface="Times New Roman"/>
                <a:ea typeface="Times New Roman"/>
                <a:cs typeface="Times New Roman"/>
                <a:sym typeface="Times New Roman"/>
              </a:rPr>
              <a:t>International case law on ecocide</a:t>
            </a:r>
          </a:p>
          <a:p>
            <a:pPr algn="l">
              <a:lnSpc>
                <a:spcPts val="5497"/>
              </a:lnSpc>
              <a:spcBef>
                <a:spcPct val="0"/>
              </a:spcBef>
            </a:pPr>
            <a:endParaRPr lang="en-US" sz="3664">
              <a:solidFill>
                <a:srgbClr val="000000"/>
              </a:solidFill>
              <a:latin typeface="Times New Roman"/>
              <a:ea typeface="Times New Roman"/>
              <a:cs typeface="Times New Roman"/>
              <a:sym typeface="Times New Roman"/>
            </a:endParaRPr>
          </a:p>
        </p:txBody>
      </p:sp>
      <p:sp>
        <p:nvSpPr>
          <p:cNvPr id="7" name="TextBox 7"/>
          <p:cNvSpPr txBox="1"/>
          <p:nvPr/>
        </p:nvSpPr>
        <p:spPr>
          <a:xfrm>
            <a:off x="3263062" y="2295366"/>
            <a:ext cx="12704197" cy="1381125"/>
          </a:xfrm>
          <a:prstGeom prst="rect">
            <a:avLst/>
          </a:prstGeom>
        </p:spPr>
        <p:txBody>
          <a:bodyPr lIns="0" tIns="0" rIns="0" bIns="0" rtlCol="0" anchor="t">
            <a:spAutoFit/>
          </a:bodyPr>
          <a:lstStyle/>
          <a:p>
            <a:pPr marL="0" lvl="0" indent="0" algn="ctr">
              <a:lnSpc>
                <a:spcPts val="9600"/>
              </a:lnSpc>
              <a:spcBef>
                <a:spcPct val="0"/>
              </a:spcBef>
            </a:pPr>
            <a:r>
              <a:rPr lang="en-US" sz="8000" b="1">
                <a:solidFill>
                  <a:srgbClr val="000000"/>
                </a:solidFill>
                <a:latin typeface="Times New Roman Bold"/>
                <a:ea typeface="Times New Roman Bold"/>
                <a:cs typeface="Times New Roman Bold"/>
                <a:sym typeface="Times New Roman Bold"/>
              </a:rPr>
              <a:t>Actions to Mitigate </a:t>
            </a:r>
          </a:p>
        </p:txBody>
      </p:sp>
      <p:sp>
        <p:nvSpPr>
          <p:cNvPr id="8" name="TextBox 8"/>
          <p:cNvSpPr txBox="1"/>
          <p:nvPr/>
        </p:nvSpPr>
        <p:spPr>
          <a:xfrm>
            <a:off x="3220325" y="4683729"/>
            <a:ext cx="11870410" cy="3751072"/>
          </a:xfrm>
          <a:prstGeom prst="rect">
            <a:avLst/>
          </a:prstGeom>
        </p:spPr>
        <p:txBody>
          <a:bodyPr lIns="0" tIns="0" rIns="0" bIns="0" rtlCol="0" anchor="t">
            <a:spAutoFit/>
          </a:bodyPr>
          <a:lstStyle/>
          <a:p>
            <a:pPr marL="496569" lvl="1" indent="-248284" algn="l">
              <a:lnSpc>
                <a:spcPts val="3748"/>
              </a:lnSpc>
              <a:buFont typeface="Arial"/>
              <a:buChar char="•"/>
            </a:pPr>
            <a:r>
              <a:rPr lang="en-US" sz="2299">
                <a:solidFill>
                  <a:srgbClr val="000000"/>
                </a:solidFill>
                <a:latin typeface="Times New Roman"/>
                <a:ea typeface="Times New Roman"/>
                <a:cs typeface="Times New Roman"/>
                <a:sym typeface="Times New Roman"/>
              </a:rPr>
              <a:t>The </a:t>
            </a:r>
            <a:r>
              <a:rPr lang="en-US" sz="2299" b="1">
                <a:solidFill>
                  <a:srgbClr val="000000"/>
                </a:solidFill>
                <a:latin typeface="Times New Roman Bold"/>
                <a:ea typeface="Times New Roman Bold"/>
                <a:cs typeface="Times New Roman Bold"/>
                <a:sym typeface="Times New Roman Bold"/>
              </a:rPr>
              <a:t>2018 UN Report</a:t>
            </a:r>
            <a:r>
              <a:rPr lang="en-US" sz="2299">
                <a:solidFill>
                  <a:srgbClr val="000000"/>
                </a:solidFill>
                <a:latin typeface="Times New Roman"/>
                <a:ea typeface="Times New Roman"/>
                <a:cs typeface="Times New Roman"/>
                <a:sym typeface="Times New Roman"/>
              </a:rPr>
              <a:t> identified the fragmented nature of existing laws and called for a comprehensive legal framework to address issues like ecocide.</a:t>
            </a:r>
          </a:p>
          <a:p>
            <a:pPr marL="496569" lvl="1" indent="-248284" algn="l">
              <a:lnSpc>
                <a:spcPts val="3748"/>
              </a:lnSpc>
              <a:buFont typeface="Arial"/>
              <a:buChar char="•"/>
            </a:pPr>
            <a:r>
              <a:rPr lang="en-US" sz="2299" b="1">
                <a:solidFill>
                  <a:srgbClr val="000000"/>
                </a:solidFill>
                <a:latin typeface="Times New Roman Bold"/>
                <a:ea typeface="Times New Roman Bold"/>
                <a:cs typeface="Times New Roman Bold"/>
                <a:sym typeface="Times New Roman Bold"/>
              </a:rPr>
              <a:t>June 2021 Rome Statute amendment</a:t>
            </a:r>
            <a:r>
              <a:rPr lang="en-US" sz="2299">
                <a:solidFill>
                  <a:srgbClr val="000000"/>
                </a:solidFill>
                <a:latin typeface="Times New Roman"/>
                <a:ea typeface="Times New Roman"/>
                <a:cs typeface="Times New Roman"/>
                <a:sym typeface="Times New Roman"/>
              </a:rPr>
              <a:t>: include ecocide as a 5th international crime by creating a legal basis for prosecuting individuals responsible for significant environmental harm</a:t>
            </a:r>
          </a:p>
          <a:p>
            <a:pPr marL="496569" lvl="1" indent="-248284" algn="l">
              <a:lnSpc>
                <a:spcPts val="3748"/>
              </a:lnSpc>
              <a:buFont typeface="Arial"/>
              <a:buChar char="•"/>
            </a:pPr>
            <a:r>
              <a:rPr lang="en-US" sz="2299" b="1">
                <a:solidFill>
                  <a:srgbClr val="000000"/>
                </a:solidFill>
                <a:latin typeface="Times New Roman Bold"/>
                <a:ea typeface="Times New Roman Bold"/>
                <a:cs typeface="Times New Roman Bold"/>
                <a:sym typeface="Times New Roman Bold"/>
              </a:rPr>
              <a:t>France’s Climate &amp; Resilience Act</a:t>
            </a:r>
            <a:r>
              <a:rPr lang="en-US" sz="2299">
                <a:solidFill>
                  <a:srgbClr val="000000"/>
                </a:solidFill>
                <a:latin typeface="Times New Roman"/>
                <a:ea typeface="Times New Roman"/>
                <a:cs typeface="Times New Roman"/>
                <a:sym typeface="Times New Roman"/>
              </a:rPr>
              <a:t>: Provisions to address environmental offenses, prosecution of those responsible </a:t>
            </a:r>
          </a:p>
          <a:p>
            <a:pPr marL="496569" lvl="1" indent="-248284" algn="l">
              <a:lnSpc>
                <a:spcPts val="3748"/>
              </a:lnSpc>
              <a:buFont typeface="Arial"/>
              <a:buChar char="•"/>
            </a:pPr>
            <a:r>
              <a:rPr lang="en-US" sz="2299" b="1">
                <a:solidFill>
                  <a:srgbClr val="000000"/>
                </a:solidFill>
                <a:latin typeface="Times New Roman Bold"/>
                <a:ea typeface="Times New Roman Bold"/>
                <a:cs typeface="Times New Roman Bold"/>
                <a:sym typeface="Times New Roman Bold"/>
              </a:rPr>
              <a:t>Ecuador’s Article 245 of the Penal Code:</a:t>
            </a:r>
            <a:r>
              <a:rPr lang="en-US" sz="2299">
                <a:solidFill>
                  <a:srgbClr val="000000"/>
                </a:solidFill>
                <a:latin typeface="Times New Roman"/>
                <a:ea typeface="Times New Roman"/>
                <a:cs typeface="Times New Roman"/>
                <a:sym typeface="Times New Roman"/>
              </a:rPr>
              <a:t> criminalizes crimes against the environment. </a:t>
            </a:r>
          </a:p>
          <a:p>
            <a:pPr marL="496569" lvl="1" indent="-248284" algn="l">
              <a:lnSpc>
                <a:spcPts val="3748"/>
              </a:lnSpc>
              <a:buFont typeface="Arial"/>
              <a:buChar char="•"/>
            </a:pPr>
            <a:r>
              <a:rPr lang="en-US" sz="2299" b="1">
                <a:solidFill>
                  <a:srgbClr val="000000"/>
                </a:solidFill>
                <a:latin typeface="Times New Roman Bold"/>
                <a:ea typeface="Times New Roman Bold"/>
                <a:cs typeface="Times New Roman Bold"/>
                <a:sym typeface="Times New Roman Bold"/>
              </a:rPr>
              <a:t>Vietnam’s Article 278 of the Penal Code</a:t>
            </a:r>
            <a:r>
              <a:rPr lang="en-US" sz="2299">
                <a:solidFill>
                  <a:srgbClr val="000000"/>
                </a:solidFill>
                <a:latin typeface="Times New Roman"/>
                <a:ea typeface="Times New Roman"/>
                <a:cs typeface="Times New Roman"/>
                <a:sym typeface="Times New Roman"/>
              </a:rPr>
              <a:t>: identifies ecocide as a crime against humanity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635897" y="2200641"/>
            <a:ext cx="13016206" cy="6727899"/>
            <a:chOff x="0" y="0"/>
            <a:chExt cx="3428137" cy="1771957"/>
          </a:xfrm>
        </p:grpSpPr>
        <p:sp>
          <p:nvSpPr>
            <p:cNvPr id="4" name="Freeform 4"/>
            <p:cNvSpPr/>
            <p:nvPr/>
          </p:nvSpPr>
          <p:spPr>
            <a:xfrm>
              <a:off x="0" y="0"/>
              <a:ext cx="3428136" cy="1771957"/>
            </a:xfrm>
            <a:custGeom>
              <a:avLst/>
              <a:gdLst/>
              <a:ahLst/>
              <a:cxnLst/>
              <a:rect l="l" t="t" r="r" b="b"/>
              <a:pathLst>
                <a:path w="3428136" h="1771957">
                  <a:moveTo>
                    <a:pt x="0" y="0"/>
                  </a:moveTo>
                  <a:lnTo>
                    <a:pt x="3428136" y="0"/>
                  </a:lnTo>
                  <a:lnTo>
                    <a:pt x="3428136" y="1771957"/>
                  </a:lnTo>
                  <a:lnTo>
                    <a:pt x="0" y="1771957"/>
                  </a:lnTo>
                  <a:close/>
                </a:path>
              </a:pathLst>
            </a:custGeom>
            <a:solidFill>
              <a:srgbClr val="FFFFFF"/>
            </a:solidFill>
          </p:spPr>
          <p:txBody>
            <a:bodyPr/>
            <a:lstStyle/>
            <a:p>
              <a:endParaRPr lang="en-US"/>
            </a:p>
          </p:txBody>
        </p:sp>
        <p:sp>
          <p:nvSpPr>
            <p:cNvPr id="5" name="TextBox 5"/>
            <p:cNvSpPr txBox="1"/>
            <p:nvPr/>
          </p:nvSpPr>
          <p:spPr>
            <a:xfrm>
              <a:off x="0" y="-85725"/>
              <a:ext cx="3428137" cy="1857682"/>
            </a:xfrm>
            <a:prstGeom prst="rect">
              <a:avLst/>
            </a:prstGeom>
          </p:spPr>
          <p:txBody>
            <a:bodyPr lIns="50800" tIns="50800" rIns="50800" bIns="50800" rtlCol="0" anchor="ctr"/>
            <a:lstStyle/>
            <a:p>
              <a:pPr algn="ctr">
                <a:lnSpc>
                  <a:spcPts val="2940"/>
                </a:lnSpc>
              </a:pPr>
              <a:endParaRPr/>
            </a:p>
          </p:txBody>
        </p:sp>
      </p:grpSp>
      <p:sp>
        <p:nvSpPr>
          <p:cNvPr id="6" name="TextBox 6"/>
          <p:cNvSpPr txBox="1"/>
          <p:nvPr/>
        </p:nvSpPr>
        <p:spPr>
          <a:xfrm>
            <a:off x="3220325" y="2653808"/>
            <a:ext cx="12704197" cy="1381125"/>
          </a:xfrm>
          <a:prstGeom prst="rect">
            <a:avLst/>
          </a:prstGeom>
        </p:spPr>
        <p:txBody>
          <a:bodyPr lIns="0" tIns="0" rIns="0" bIns="0" rtlCol="0" anchor="t">
            <a:spAutoFit/>
          </a:bodyPr>
          <a:lstStyle/>
          <a:p>
            <a:pPr marL="0" lvl="0" indent="0" algn="ctr">
              <a:lnSpc>
                <a:spcPts val="9600"/>
              </a:lnSpc>
              <a:spcBef>
                <a:spcPct val="0"/>
              </a:spcBef>
            </a:pPr>
            <a:r>
              <a:rPr lang="en-US" sz="8000" b="1">
                <a:solidFill>
                  <a:srgbClr val="000000"/>
                </a:solidFill>
                <a:latin typeface="Times New Roman Bold"/>
                <a:ea typeface="Times New Roman Bold"/>
                <a:cs typeface="Times New Roman Bold"/>
                <a:sym typeface="Times New Roman Bold"/>
              </a:rPr>
              <a:t>Actions to Mitigate </a:t>
            </a:r>
          </a:p>
        </p:txBody>
      </p:sp>
      <p:sp>
        <p:nvSpPr>
          <p:cNvPr id="7" name="TextBox 7"/>
          <p:cNvSpPr txBox="1"/>
          <p:nvPr/>
        </p:nvSpPr>
        <p:spPr>
          <a:xfrm>
            <a:off x="3220325" y="4626579"/>
            <a:ext cx="11870410" cy="3401187"/>
          </a:xfrm>
          <a:prstGeom prst="rect">
            <a:avLst/>
          </a:prstGeom>
        </p:spPr>
        <p:txBody>
          <a:bodyPr lIns="0" tIns="0" rIns="0" bIns="0" rtlCol="0" anchor="t">
            <a:spAutoFit/>
          </a:bodyPr>
          <a:lstStyle/>
          <a:p>
            <a:pPr marL="712470" lvl="1" indent="-356235" algn="l">
              <a:lnSpc>
                <a:spcPts val="5379"/>
              </a:lnSpc>
              <a:buFont typeface="Arial"/>
              <a:buChar char="•"/>
            </a:pPr>
            <a:r>
              <a:rPr lang="en-US" sz="3300">
                <a:solidFill>
                  <a:srgbClr val="000000"/>
                </a:solidFill>
                <a:latin typeface="Times New Roman"/>
                <a:ea typeface="Times New Roman"/>
                <a:cs typeface="Times New Roman"/>
                <a:sym typeface="Times New Roman"/>
              </a:rPr>
              <a:t>Environmental Protection in Armed Conflict (EPAC)</a:t>
            </a:r>
          </a:p>
          <a:p>
            <a:pPr marL="712470" lvl="1" indent="-356235" algn="l">
              <a:lnSpc>
                <a:spcPts val="5379"/>
              </a:lnSpc>
              <a:buFont typeface="Arial"/>
              <a:buChar char="•"/>
            </a:pPr>
            <a:r>
              <a:rPr lang="en-US" sz="3300">
                <a:solidFill>
                  <a:srgbClr val="000000"/>
                </a:solidFill>
                <a:latin typeface="Times New Roman"/>
                <a:ea typeface="Times New Roman"/>
                <a:cs typeface="Times New Roman"/>
                <a:sym typeface="Times New Roman"/>
              </a:rPr>
              <a:t>Environmental Monitoring in War Zones</a:t>
            </a:r>
          </a:p>
          <a:p>
            <a:pPr marL="712470" lvl="1" indent="-356235" algn="l">
              <a:lnSpc>
                <a:spcPts val="5379"/>
              </a:lnSpc>
              <a:buFont typeface="Arial"/>
              <a:buChar char="•"/>
            </a:pPr>
            <a:r>
              <a:rPr lang="en-US" sz="3300">
                <a:solidFill>
                  <a:srgbClr val="000000"/>
                </a:solidFill>
                <a:latin typeface="Times New Roman"/>
                <a:ea typeface="Times New Roman"/>
                <a:cs typeface="Times New Roman"/>
                <a:sym typeface="Times New Roman"/>
              </a:rPr>
              <a:t>Groups like the Conflict and Environment Observatory (CEOBS) raise awareness and pressure governments to adopt greener military practices.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859</Words>
  <Application>Microsoft Office PowerPoint</Application>
  <PresentationFormat>Custom</PresentationFormat>
  <Paragraphs>55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Times New Roman Bold</vt: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 2675 - environmental econ pres</dc:title>
  <cp:lastModifiedBy>Dennis McCornac</cp:lastModifiedBy>
  <cp:revision>2</cp:revision>
  <dcterms:created xsi:type="dcterms:W3CDTF">2006-08-16T00:00:00Z</dcterms:created>
  <dcterms:modified xsi:type="dcterms:W3CDTF">2025-09-17T05:32:42Z</dcterms:modified>
  <dc:identifier>DAGyYZ8kxlU</dc:identifier>
</cp:coreProperties>
</file>