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Canva Sans" panose="020B0503030501040103" pitchFamily="34" charset="0"/>
      <p:regular r:id="rId12"/>
    </p:embeddedFont>
    <p:embeddedFont>
      <p:font typeface="Canva Sans Bold" panose="020B0803030501040103" pitchFamily="34" charset="0"/>
      <p:regular r:id="rId13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656" autoAdjust="0"/>
  </p:normalViewPr>
  <p:slideViewPr>
    <p:cSldViewPr>
      <p:cViewPr varScale="1">
        <p:scale>
          <a:sx n="71" d="100"/>
          <a:sy n="71" d="100"/>
        </p:scale>
        <p:origin x="76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3416" b="-83416"/>
            </a:stretch>
          </a:blipFill>
        </p:spPr>
        <p:txBody>
          <a:bodyPr/>
          <a:lstStyle/>
          <a:p>
            <a:endParaRPr lang="en-QA"/>
          </a:p>
        </p:txBody>
      </p:sp>
      <p:sp>
        <p:nvSpPr>
          <p:cNvPr id="3" name="Freeform 3"/>
          <p:cNvSpPr/>
          <p:nvPr/>
        </p:nvSpPr>
        <p:spPr>
          <a:xfrm>
            <a:off x="727798" y="789867"/>
            <a:ext cx="3182192" cy="3928633"/>
          </a:xfrm>
          <a:custGeom>
            <a:avLst/>
            <a:gdLst/>
            <a:ahLst/>
            <a:cxnLst/>
            <a:rect l="l" t="t" r="r" b="b"/>
            <a:pathLst>
              <a:path w="3182192" h="3928633">
                <a:moveTo>
                  <a:pt x="0" y="0"/>
                </a:moveTo>
                <a:lnTo>
                  <a:pt x="3182193" y="0"/>
                </a:lnTo>
                <a:lnTo>
                  <a:pt x="3182193" y="3928632"/>
                </a:lnTo>
                <a:lnTo>
                  <a:pt x="0" y="39286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QA"/>
          </a:p>
        </p:txBody>
      </p:sp>
      <p:sp>
        <p:nvSpPr>
          <p:cNvPr id="4" name="Freeform 4"/>
          <p:cNvSpPr/>
          <p:nvPr/>
        </p:nvSpPr>
        <p:spPr>
          <a:xfrm>
            <a:off x="6319286" y="789867"/>
            <a:ext cx="3182192" cy="3928633"/>
          </a:xfrm>
          <a:custGeom>
            <a:avLst/>
            <a:gdLst/>
            <a:ahLst/>
            <a:cxnLst/>
            <a:rect l="l" t="t" r="r" b="b"/>
            <a:pathLst>
              <a:path w="3182192" h="3928633">
                <a:moveTo>
                  <a:pt x="0" y="0"/>
                </a:moveTo>
                <a:lnTo>
                  <a:pt x="3182192" y="0"/>
                </a:lnTo>
                <a:lnTo>
                  <a:pt x="3182192" y="3928632"/>
                </a:lnTo>
                <a:lnTo>
                  <a:pt x="0" y="39286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544" b="-20435"/>
            </a:stretch>
          </a:blipFill>
        </p:spPr>
        <p:txBody>
          <a:bodyPr/>
          <a:lstStyle/>
          <a:p>
            <a:endParaRPr lang="en-QA"/>
          </a:p>
        </p:txBody>
      </p:sp>
      <p:sp>
        <p:nvSpPr>
          <p:cNvPr id="5" name="Freeform 5"/>
          <p:cNvSpPr/>
          <p:nvPr/>
        </p:nvSpPr>
        <p:spPr>
          <a:xfrm>
            <a:off x="11699054" y="789867"/>
            <a:ext cx="5783214" cy="4218439"/>
          </a:xfrm>
          <a:custGeom>
            <a:avLst/>
            <a:gdLst/>
            <a:ahLst/>
            <a:cxnLst/>
            <a:rect l="l" t="t" r="r" b="b"/>
            <a:pathLst>
              <a:path w="5783214" h="4218439">
                <a:moveTo>
                  <a:pt x="0" y="0"/>
                </a:moveTo>
                <a:lnTo>
                  <a:pt x="5783215" y="0"/>
                </a:lnTo>
                <a:lnTo>
                  <a:pt x="5783215" y="4218439"/>
                </a:lnTo>
                <a:lnTo>
                  <a:pt x="0" y="421843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QA"/>
          </a:p>
        </p:txBody>
      </p:sp>
      <p:sp>
        <p:nvSpPr>
          <p:cNvPr id="6" name="Freeform 6"/>
          <p:cNvSpPr/>
          <p:nvPr/>
        </p:nvSpPr>
        <p:spPr>
          <a:xfrm>
            <a:off x="727798" y="6128299"/>
            <a:ext cx="2592149" cy="3774011"/>
          </a:xfrm>
          <a:custGeom>
            <a:avLst/>
            <a:gdLst/>
            <a:ahLst/>
            <a:cxnLst/>
            <a:rect l="l" t="t" r="r" b="b"/>
            <a:pathLst>
              <a:path w="2592149" h="3774011">
                <a:moveTo>
                  <a:pt x="0" y="0"/>
                </a:moveTo>
                <a:lnTo>
                  <a:pt x="2592149" y="0"/>
                </a:lnTo>
                <a:lnTo>
                  <a:pt x="2592149" y="3774010"/>
                </a:lnTo>
                <a:lnTo>
                  <a:pt x="0" y="377401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3911" b="-3911"/>
            </a:stretch>
          </a:blipFill>
        </p:spPr>
        <p:txBody>
          <a:bodyPr/>
          <a:lstStyle/>
          <a:p>
            <a:endParaRPr lang="en-QA"/>
          </a:p>
        </p:txBody>
      </p:sp>
      <p:sp>
        <p:nvSpPr>
          <p:cNvPr id="7" name="Freeform 7"/>
          <p:cNvSpPr/>
          <p:nvPr/>
        </p:nvSpPr>
        <p:spPr>
          <a:xfrm>
            <a:off x="6638994" y="6128299"/>
            <a:ext cx="3049038" cy="3755132"/>
          </a:xfrm>
          <a:custGeom>
            <a:avLst/>
            <a:gdLst/>
            <a:ahLst/>
            <a:cxnLst/>
            <a:rect l="l" t="t" r="r" b="b"/>
            <a:pathLst>
              <a:path w="3049038" h="3755132">
                <a:moveTo>
                  <a:pt x="0" y="0"/>
                </a:moveTo>
                <a:lnTo>
                  <a:pt x="3049038" y="0"/>
                </a:lnTo>
                <a:lnTo>
                  <a:pt x="3049038" y="3755131"/>
                </a:lnTo>
                <a:lnTo>
                  <a:pt x="0" y="375513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QA"/>
          </a:p>
        </p:txBody>
      </p:sp>
      <p:sp>
        <p:nvSpPr>
          <p:cNvPr id="8" name="Freeform 8"/>
          <p:cNvSpPr/>
          <p:nvPr/>
        </p:nvSpPr>
        <p:spPr>
          <a:xfrm>
            <a:off x="11776988" y="6161148"/>
            <a:ext cx="5783214" cy="3770297"/>
          </a:xfrm>
          <a:custGeom>
            <a:avLst/>
            <a:gdLst/>
            <a:ahLst/>
            <a:cxnLst/>
            <a:rect l="l" t="t" r="r" b="b"/>
            <a:pathLst>
              <a:path w="5783214" h="3770297">
                <a:moveTo>
                  <a:pt x="0" y="0"/>
                </a:moveTo>
                <a:lnTo>
                  <a:pt x="5783215" y="0"/>
                </a:lnTo>
                <a:lnTo>
                  <a:pt x="5783215" y="3770297"/>
                </a:lnTo>
                <a:lnTo>
                  <a:pt x="0" y="377029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8208" r="-8208"/>
            </a:stretch>
          </a:blipFill>
        </p:spPr>
        <p:txBody>
          <a:bodyPr/>
          <a:lstStyle/>
          <a:p>
            <a:endParaRPr lang="en-QA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50B218-2116-D122-0AD0-402436E9FC89}"/>
              </a:ext>
            </a:extLst>
          </p:cNvPr>
          <p:cNvSpPr txBox="1"/>
          <p:nvPr/>
        </p:nvSpPr>
        <p:spPr>
          <a:xfrm>
            <a:off x="3162395" y="4921010"/>
            <a:ext cx="115062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dirty="0">
                <a:solidFill>
                  <a:schemeClr val="bg1">
                    <a:lumMod val="95000"/>
                  </a:schemeClr>
                </a:solidFill>
              </a:rPr>
              <a:t>Iraq and the Water Crisis</a:t>
            </a:r>
          </a:p>
          <a:p>
            <a:br>
              <a:rPr lang="en-US" dirty="0"/>
            </a:br>
            <a:endParaRPr lang="en-Q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54273" y="1070160"/>
            <a:ext cx="2480965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References: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754273" y="2105784"/>
            <a:ext cx="15505027" cy="7216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60"/>
              </a:lnSpc>
              <a:spcBef>
                <a:spcPct val="0"/>
              </a:spcBef>
            </a:pPr>
            <a:r>
              <a:rPr lang="en-US" sz="2043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Al-Shakeri, Hayder. 2024. Iraq’s Water Crisis: Dammed by Neighbours, Failed by Leaders | Chatham House – International Affairs Think Tank. August 14. https://www.chathamhouse.org/2025/08/iraqs-water-crisis-dammed-neighbours-failed-leaders.</a:t>
            </a:r>
          </a:p>
          <a:p>
            <a:pPr algn="l">
              <a:lnSpc>
                <a:spcPts val="2860"/>
              </a:lnSpc>
              <a:spcBef>
                <a:spcPct val="0"/>
              </a:spcBef>
            </a:pPr>
            <a:endParaRPr lang="en-US" sz="2043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2860"/>
              </a:lnSpc>
              <a:spcBef>
                <a:spcPct val="0"/>
              </a:spcBef>
            </a:pPr>
            <a:r>
              <a:rPr lang="en-US" sz="2043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Baghdad, Shafaq News. 2025. “Contaminated Rivers Raise Disease Risk in Iraq.” Shafaq News, September 4. https://shafaq.com/en/society/Contaminated-rivers-raise-disease-risk-in-Iraq.</a:t>
            </a:r>
          </a:p>
          <a:p>
            <a:pPr algn="l">
              <a:lnSpc>
                <a:spcPts val="2860"/>
              </a:lnSpc>
              <a:spcBef>
                <a:spcPct val="0"/>
              </a:spcBef>
            </a:pPr>
            <a:endParaRPr lang="en-US" sz="2043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2860"/>
              </a:lnSpc>
              <a:spcBef>
                <a:spcPct val="0"/>
              </a:spcBef>
            </a:pPr>
            <a:r>
              <a:rPr lang="en-US" sz="2043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Grün, Giulia. 2024. Transboundary Water Cooperation in the Euphrates Tigris River Basin – A Case Study. https://urn.kb.se/resolve?urn=urn:nbn:se:uu:diva-533734.</a:t>
            </a:r>
          </a:p>
          <a:p>
            <a:pPr algn="l">
              <a:lnSpc>
                <a:spcPts val="2860"/>
              </a:lnSpc>
              <a:spcBef>
                <a:spcPct val="0"/>
              </a:spcBef>
            </a:pPr>
            <a:endParaRPr lang="en-US" sz="2043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2860"/>
              </a:lnSpc>
              <a:spcBef>
                <a:spcPct val="0"/>
              </a:spcBef>
            </a:pPr>
            <a:r>
              <a:rPr lang="en-US" sz="2043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Jasim, Ansar, and Schluwa Sama. 2024. Imperialism and Iraq’s Agricultural System. June 17. </a:t>
            </a:r>
          </a:p>
          <a:p>
            <a:pPr algn="l">
              <a:lnSpc>
                <a:spcPts val="2860"/>
              </a:lnSpc>
              <a:spcBef>
                <a:spcPct val="0"/>
              </a:spcBef>
            </a:pPr>
            <a:r>
              <a:rPr lang="en-US" sz="2043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https://www.rosalux.de/en/news/id/52211/imperialism-and-iraqs-agricultural-system.</a:t>
            </a:r>
          </a:p>
          <a:p>
            <a:pPr algn="l">
              <a:lnSpc>
                <a:spcPts val="2860"/>
              </a:lnSpc>
              <a:spcBef>
                <a:spcPct val="0"/>
              </a:spcBef>
            </a:pPr>
            <a:endParaRPr lang="en-US" sz="2043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2860"/>
              </a:lnSpc>
              <a:spcBef>
                <a:spcPct val="0"/>
              </a:spcBef>
            </a:pPr>
            <a:r>
              <a:rPr lang="en-US" sz="2043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Salem, Amr. 2025. “PowerChina to Build $4 Billion Seawater Desalination Plant in Iraq.” Iraqi News, July 24. https://www.iraqinews.com/iraq/powerchina-to-build-4-billion-seawater-desalination-plant-in-iraq/.</a:t>
            </a:r>
          </a:p>
          <a:p>
            <a:pPr algn="l">
              <a:lnSpc>
                <a:spcPts val="2860"/>
              </a:lnSpc>
              <a:spcBef>
                <a:spcPct val="0"/>
              </a:spcBef>
            </a:pPr>
            <a:endParaRPr lang="en-US" sz="2043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2860"/>
              </a:lnSpc>
              <a:spcBef>
                <a:spcPct val="0"/>
              </a:spcBef>
            </a:pPr>
            <a:r>
              <a:rPr lang="en-US" sz="2043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Shamsulddin, Sarkawt. 2025. “Regenerative Farming in Iraq: Challenges, Opportunities, and Policy Recommendations.” Atlantic Council, August 7. https://www.atlanticcouncil.org/in-depth-research-reports/issue-brief/regenerative-farming-in-iraq-challenges-opportunities-and-policy-recommendations/.</a:t>
            </a:r>
          </a:p>
          <a:p>
            <a:pPr algn="l">
              <a:lnSpc>
                <a:spcPts val="2720"/>
              </a:lnSpc>
              <a:spcBef>
                <a:spcPct val="0"/>
              </a:spcBef>
            </a:pPr>
            <a:r>
              <a:rPr lang="en-US" sz="1943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999" b="-8000"/>
            </a:stretch>
          </a:blipFill>
        </p:spPr>
        <p:txBody>
          <a:bodyPr/>
          <a:lstStyle/>
          <a:p>
            <a:endParaRPr lang="en-QA"/>
          </a:p>
        </p:txBody>
      </p:sp>
      <p:sp>
        <p:nvSpPr>
          <p:cNvPr id="3" name="Freeform 3"/>
          <p:cNvSpPr/>
          <p:nvPr/>
        </p:nvSpPr>
        <p:spPr>
          <a:xfrm>
            <a:off x="-1042240" y="9507719"/>
            <a:ext cx="12098291" cy="901873"/>
          </a:xfrm>
          <a:custGeom>
            <a:avLst/>
            <a:gdLst/>
            <a:ahLst/>
            <a:cxnLst/>
            <a:rect l="l" t="t" r="r" b="b"/>
            <a:pathLst>
              <a:path w="12098291" h="901873">
                <a:moveTo>
                  <a:pt x="0" y="0"/>
                </a:moveTo>
                <a:lnTo>
                  <a:pt x="12098291" y="0"/>
                </a:lnTo>
                <a:lnTo>
                  <a:pt x="12098291" y="901872"/>
                </a:lnTo>
                <a:lnTo>
                  <a:pt x="0" y="90187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QA"/>
          </a:p>
        </p:txBody>
      </p:sp>
      <p:sp>
        <p:nvSpPr>
          <p:cNvPr id="4" name="Freeform 4"/>
          <p:cNvSpPr/>
          <p:nvPr/>
        </p:nvSpPr>
        <p:spPr>
          <a:xfrm>
            <a:off x="8328129" y="9507719"/>
            <a:ext cx="12098291" cy="901873"/>
          </a:xfrm>
          <a:custGeom>
            <a:avLst/>
            <a:gdLst/>
            <a:ahLst/>
            <a:cxnLst/>
            <a:rect l="l" t="t" r="r" b="b"/>
            <a:pathLst>
              <a:path w="12098291" h="901873">
                <a:moveTo>
                  <a:pt x="0" y="0"/>
                </a:moveTo>
                <a:lnTo>
                  <a:pt x="12098291" y="0"/>
                </a:lnTo>
                <a:lnTo>
                  <a:pt x="12098291" y="901872"/>
                </a:lnTo>
                <a:lnTo>
                  <a:pt x="0" y="90187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QA"/>
          </a:p>
        </p:txBody>
      </p:sp>
      <p:sp>
        <p:nvSpPr>
          <p:cNvPr id="5" name="TextBox 5"/>
          <p:cNvSpPr txBox="1"/>
          <p:nvPr/>
        </p:nvSpPr>
        <p:spPr>
          <a:xfrm>
            <a:off x="-582997" y="2603410"/>
            <a:ext cx="5006906" cy="2380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1)Main Issue and Related Problems</a:t>
            </a:r>
          </a:p>
          <a:p>
            <a:pPr algn="ctr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ctr">
              <a:lnSpc>
                <a:spcPts val="4759"/>
              </a:lnSpc>
              <a:spcBef>
                <a:spcPct val="0"/>
              </a:spcBef>
            </a:pPr>
            <a:endParaRPr lang="en-US" sz="3399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725278" y="448310"/>
            <a:ext cx="4379565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Map of Presentation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764435" y="2749158"/>
            <a:ext cx="4379565" cy="3580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2)Reasons for the Issue 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endParaRPr lang="en-US" sz="3399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ctr">
              <a:lnSpc>
                <a:spcPts val="4759"/>
              </a:lnSpc>
              <a:spcBef>
                <a:spcPct val="0"/>
              </a:spcBef>
            </a:pPr>
            <a:endParaRPr lang="en-US" sz="3399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Internal       External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endParaRPr lang="en-US" sz="3399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253347" y="2792338"/>
            <a:ext cx="3702993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3)Current Policies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endParaRPr lang="en-US" sz="3399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2331720" y="1129665"/>
            <a:ext cx="7473315" cy="1392555"/>
            <a:chOff x="0" y="0"/>
            <a:chExt cx="9964420" cy="1856740"/>
          </a:xfrm>
        </p:grpSpPr>
        <p:sp>
          <p:nvSpPr>
            <p:cNvPr id="10" name="Freeform 10"/>
            <p:cNvSpPr/>
            <p:nvPr/>
          </p:nvSpPr>
          <p:spPr>
            <a:xfrm>
              <a:off x="43180" y="45720"/>
              <a:ext cx="9870440" cy="1765300"/>
            </a:xfrm>
            <a:custGeom>
              <a:avLst/>
              <a:gdLst/>
              <a:ahLst/>
              <a:cxnLst/>
              <a:rect l="l" t="t" r="r" b="b"/>
              <a:pathLst>
                <a:path w="9870440" h="1765300">
                  <a:moveTo>
                    <a:pt x="9870440" y="77470"/>
                  </a:moveTo>
                  <a:cubicBezTo>
                    <a:pt x="9839959" y="247650"/>
                    <a:pt x="9833609" y="257810"/>
                    <a:pt x="9813290" y="289560"/>
                  </a:cubicBezTo>
                  <a:cubicBezTo>
                    <a:pt x="9765030" y="368300"/>
                    <a:pt x="9599930" y="604520"/>
                    <a:pt x="9523730" y="676910"/>
                  </a:cubicBezTo>
                  <a:cubicBezTo>
                    <a:pt x="9485630" y="713740"/>
                    <a:pt x="9465309" y="721360"/>
                    <a:pt x="9424670" y="745490"/>
                  </a:cubicBezTo>
                  <a:cubicBezTo>
                    <a:pt x="9368790" y="778510"/>
                    <a:pt x="9288780" y="814070"/>
                    <a:pt x="9212580" y="850900"/>
                  </a:cubicBezTo>
                  <a:cubicBezTo>
                    <a:pt x="9126220" y="891540"/>
                    <a:pt x="9010650" y="948690"/>
                    <a:pt x="8929370" y="976630"/>
                  </a:cubicBezTo>
                  <a:cubicBezTo>
                    <a:pt x="8869680" y="996950"/>
                    <a:pt x="8849359" y="1002030"/>
                    <a:pt x="8770620" y="1014730"/>
                  </a:cubicBezTo>
                  <a:cubicBezTo>
                    <a:pt x="8559800" y="1049020"/>
                    <a:pt x="7904480" y="1084580"/>
                    <a:pt x="7579359" y="1122680"/>
                  </a:cubicBezTo>
                  <a:cubicBezTo>
                    <a:pt x="7352030" y="1149350"/>
                    <a:pt x="7205980" y="1172210"/>
                    <a:pt x="7002780" y="1205230"/>
                  </a:cubicBezTo>
                  <a:cubicBezTo>
                    <a:pt x="6772909" y="1242060"/>
                    <a:pt x="6474459" y="1310640"/>
                    <a:pt x="6271260" y="1337310"/>
                  </a:cubicBezTo>
                  <a:cubicBezTo>
                    <a:pt x="6126480" y="1356360"/>
                    <a:pt x="6074410" y="1358900"/>
                    <a:pt x="5899150" y="1366520"/>
                  </a:cubicBezTo>
                  <a:cubicBezTo>
                    <a:pt x="5478780" y="1381760"/>
                    <a:pt x="4295140" y="1357630"/>
                    <a:pt x="3747770" y="1363980"/>
                  </a:cubicBezTo>
                  <a:cubicBezTo>
                    <a:pt x="3409950" y="1369060"/>
                    <a:pt x="3252470" y="1381760"/>
                    <a:pt x="2927350" y="1388110"/>
                  </a:cubicBezTo>
                  <a:cubicBezTo>
                    <a:pt x="2449830" y="1395730"/>
                    <a:pt x="1501140" y="1361440"/>
                    <a:pt x="1159510" y="1395730"/>
                  </a:cubicBezTo>
                  <a:cubicBezTo>
                    <a:pt x="1018540" y="1410970"/>
                    <a:pt x="951230" y="1431290"/>
                    <a:pt x="862330" y="1455420"/>
                  </a:cubicBezTo>
                  <a:cubicBezTo>
                    <a:pt x="787400" y="1474470"/>
                    <a:pt x="725170" y="1506220"/>
                    <a:pt x="659130" y="1524000"/>
                  </a:cubicBezTo>
                  <a:cubicBezTo>
                    <a:pt x="600710" y="1539240"/>
                    <a:pt x="551180" y="1550670"/>
                    <a:pt x="490220" y="1559560"/>
                  </a:cubicBezTo>
                  <a:cubicBezTo>
                    <a:pt x="420370" y="1569720"/>
                    <a:pt x="326390" y="1569720"/>
                    <a:pt x="266700" y="1579880"/>
                  </a:cubicBezTo>
                  <a:cubicBezTo>
                    <a:pt x="226060" y="1587500"/>
                    <a:pt x="181610" y="1584960"/>
                    <a:pt x="163830" y="1606550"/>
                  </a:cubicBezTo>
                  <a:cubicBezTo>
                    <a:pt x="147320" y="1628140"/>
                    <a:pt x="175260" y="1681480"/>
                    <a:pt x="163830" y="1708150"/>
                  </a:cubicBezTo>
                  <a:cubicBezTo>
                    <a:pt x="153670" y="1731010"/>
                    <a:pt x="130810" y="1753870"/>
                    <a:pt x="109220" y="1760220"/>
                  </a:cubicBezTo>
                  <a:cubicBezTo>
                    <a:pt x="87630" y="1765300"/>
                    <a:pt x="53340" y="1757680"/>
                    <a:pt x="36830" y="1743710"/>
                  </a:cubicBezTo>
                  <a:cubicBezTo>
                    <a:pt x="19050" y="1729740"/>
                    <a:pt x="6350" y="1695450"/>
                    <a:pt x="8890" y="1673860"/>
                  </a:cubicBezTo>
                  <a:cubicBezTo>
                    <a:pt x="11430" y="1652270"/>
                    <a:pt x="31750" y="1623060"/>
                    <a:pt x="50800" y="1611630"/>
                  </a:cubicBezTo>
                  <a:cubicBezTo>
                    <a:pt x="69850" y="1601470"/>
                    <a:pt x="105410" y="1601470"/>
                    <a:pt x="125730" y="1611630"/>
                  </a:cubicBezTo>
                  <a:cubicBezTo>
                    <a:pt x="144780" y="1623060"/>
                    <a:pt x="165100" y="1652270"/>
                    <a:pt x="167640" y="1673860"/>
                  </a:cubicBezTo>
                  <a:cubicBezTo>
                    <a:pt x="170180" y="1695450"/>
                    <a:pt x="156210" y="1729740"/>
                    <a:pt x="139700" y="1743710"/>
                  </a:cubicBezTo>
                  <a:cubicBezTo>
                    <a:pt x="123190" y="1757680"/>
                    <a:pt x="87630" y="1764030"/>
                    <a:pt x="66040" y="1760220"/>
                  </a:cubicBezTo>
                  <a:cubicBezTo>
                    <a:pt x="49530" y="1756410"/>
                    <a:pt x="34290" y="1743710"/>
                    <a:pt x="24130" y="1731010"/>
                  </a:cubicBezTo>
                  <a:cubicBezTo>
                    <a:pt x="15240" y="1718310"/>
                    <a:pt x="11430" y="1703070"/>
                    <a:pt x="7620" y="1682750"/>
                  </a:cubicBezTo>
                  <a:cubicBezTo>
                    <a:pt x="3810" y="1653540"/>
                    <a:pt x="0" y="1604010"/>
                    <a:pt x="10160" y="1569720"/>
                  </a:cubicBezTo>
                  <a:cubicBezTo>
                    <a:pt x="20320" y="1536700"/>
                    <a:pt x="35560" y="1502410"/>
                    <a:pt x="67310" y="1479550"/>
                  </a:cubicBezTo>
                  <a:cubicBezTo>
                    <a:pt x="109220" y="1449070"/>
                    <a:pt x="198120" y="1442720"/>
                    <a:pt x="264160" y="1433830"/>
                  </a:cubicBezTo>
                  <a:cubicBezTo>
                    <a:pt x="328930" y="1424940"/>
                    <a:pt x="394970" y="1432560"/>
                    <a:pt x="457200" y="1426210"/>
                  </a:cubicBezTo>
                  <a:cubicBezTo>
                    <a:pt x="514350" y="1418590"/>
                    <a:pt x="563880" y="1409700"/>
                    <a:pt x="621030" y="1395730"/>
                  </a:cubicBezTo>
                  <a:cubicBezTo>
                    <a:pt x="688340" y="1377950"/>
                    <a:pt x="756920" y="1344930"/>
                    <a:pt x="835660" y="1324610"/>
                  </a:cubicBezTo>
                  <a:cubicBezTo>
                    <a:pt x="932180" y="1300480"/>
                    <a:pt x="1017270" y="1278890"/>
                    <a:pt x="1159510" y="1267460"/>
                  </a:cubicBezTo>
                  <a:cubicBezTo>
                    <a:pt x="1427480" y="1243330"/>
                    <a:pt x="2010410" y="1273810"/>
                    <a:pt x="2335530" y="1272540"/>
                  </a:cubicBezTo>
                  <a:cubicBezTo>
                    <a:pt x="2565400" y="1272540"/>
                    <a:pt x="2741930" y="1272540"/>
                    <a:pt x="2924810" y="1266190"/>
                  </a:cubicBezTo>
                  <a:cubicBezTo>
                    <a:pt x="3083560" y="1261110"/>
                    <a:pt x="3158490" y="1248410"/>
                    <a:pt x="3369310" y="1243330"/>
                  </a:cubicBezTo>
                  <a:cubicBezTo>
                    <a:pt x="3891280" y="1228090"/>
                    <a:pt x="5742940" y="1254760"/>
                    <a:pt x="6094730" y="1238250"/>
                  </a:cubicBezTo>
                  <a:cubicBezTo>
                    <a:pt x="6179820" y="1234440"/>
                    <a:pt x="6177280" y="1233170"/>
                    <a:pt x="6252210" y="1223010"/>
                  </a:cubicBezTo>
                  <a:cubicBezTo>
                    <a:pt x="6443980" y="1197610"/>
                    <a:pt x="6898640" y="1098550"/>
                    <a:pt x="7269480" y="1043940"/>
                  </a:cubicBezTo>
                  <a:cubicBezTo>
                    <a:pt x="7713980" y="977900"/>
                    <a:pt x="8529320" y="899160"/>
                    <a:pt x="8741410" y="868680"/>
                  </a:cubicBezTo>
                  <a:cubicBezTo>
                    <a:pt x="8799830" y="861060"/>
                    <a:pt x="8808720" y="863600"/>
                    <a:pt x="8854440" y="850900"/>
                  </a:cubicBezTo>
                  <a:cubicBezTo>
                    <a:pt x="8929370" y="826770"/>
                    <a:pt x="9058910" y="762000"/>
                    <a:pt x="9145270" y="718820"/>
                  </a:cubicBezTo>
                  <a:cubicBezTo>
                    <a:pt x="9217660" y="681990"/>
                    <a:pt x="9286240" y="645160"/>
                    <a:pt x="9338310" y="612140"/>
                  </a:cubicBezTo>
                  <a:cubicBezTo>
                    <a:pt x="9373870" y="588010"/>
                    <a:pt x="9396730" y="576580"/>
                    <a:pt x="9427210" y="546100"/>
                  </a:cubicBezTo>
                  <a:cubicBezTo>
                    <a:pt x="9472930" y="500380"/>
                    <a:pt x="9528810" y="398780"/>
                    <a:pt x="9569450" y="351790"/>
                  </a:cubicBezTo>
                  <a:cubicBezTo>
                    <a:pt x="9594850" y="322580"/>
                    <a:pt x="9615170" y="314960"/>
                    <a:pt x="9636760" y="285750"/>
                  </a:cubicBezTo>
                  <a:cubicBezTo>
                    <a:pt x="9664700" y="245110"/>
                    <a:pt x="9702800" y="163830"/>
                    <a:pt x="9712960" y="120650"/>
                  </a:cubicBezTo>
                  <a:cubicBezTo>
                    <a:pt x="9719310" y="96520"/>
                    <a:pt x="9711690" y="76200"/>
                    <a:pt x="9715500" y="59690"/>
                  </a:cubicBezTo>
                  <a:cubicBezTo>
                    <a:pt x="9719310" y="45720"/>
                    <a:pt x="9725660" y="35560"/>
                    <a:pt x="9733280" y="25400"/>
                  </a:cubicBezTo>
                  <a:cubicBezTo>
                    <a:pt x="9740900" y="16510"/>
                    <a:pt x="9752330" y="8890"/>
                    <a:pt x="9763760" y="5080"/>
                  </a:cubicBezTo>
                  <a:cubicBezTo>
                    <a:pt x="9779000" y="0"/>
                    <a:pt x="9804400" y="0"/>
                    <a:pt x="9819640" y="5080"/>
                  </a:cubicBezTo>
                  <a:cubicBezTo>
                    <a:pt x="9832340" y="8890"/>
                    <a:pt x="9842500" y="15240"/>
                    <a:pt x="9850120" y="25400"/>
                  </a:cubicBezTo>
                  <a:cubicBezTo>
                    <a:pt x="9860280" y="38100"/>
                    <a:pt x="9870440" y="77470"/>
                    <a:pt x="9870440" y="77470"/>
                  </a:cubicBezTo>
                </a:path>
              </a:pathLst>
            </a:custGeom>
            <a:solidFill>
              <a:srgbClr val="E7191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QA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707630" y="1935480"/>
            <a:ext cx="240983" cy="665798"/>
            <a:chOff x="0" y="0"/>
            <a:chExt cx="321310" cy="887730"/>
          </a:xfrm>
        </p:grpSpPr>
        <p:sp>
          <p:nvSpPr>
            <p:cNvPr id="12" name="Freeform 12"/>
            <p:cNvSpPr/>
            <p:nvPr/>
          </p:nvSpPr>
          <p:spPr>
            <a:xfrm>
              <a:off x="25400" y="48260"/>
              <a:ext cx="247650" cy="793750"/>
            </a:xfrm>
            <a:custGeom>
              <a:avLst/>
              <a:gdLst/>
              <a:ahLst/>
              <a:cxnLst/>
              <a:rect l="l" t="t" r="r" b="b"/>
              <a:pathLst>
                <a:path w="247650" h="793750">
                  <a:moveTo>
                    <a:pt x="186690" y="78740"/>
                  </a:moveTo>
                  <a:cubicBezTo>
                    <a:pt x="204470" y="646430"/>
                    <a:pt x="241300" y="679450"/>
                    <a:pt x="245110" y="704850"/>
                  </a:cubicBezTo>
                  <a:cubicBezTo>
                    <a:pt x="246380" y="716280"/>
                    <a:pt x="245110" y="722630"/>
                    <a:pt x="240030" y="731520"/>
                  </a:cubicBezTo>
                  <a:cubicBezTo>
                    <a:pt x="232410" y="749300"/>
                    <a:pt x="205740" y="781050"/>
                    <a:pt x="182880" y="787400"/>
                  </a:cubicBezTo>
                  <a:cubicBezTo>
                    <a:pt x="161290" y="793750"/>
                    <a:pt x="123190" y="786130"/>
                    <a:pt x="105410" y="772160"/>
                  </a:cubicBezTo>
                  <a:cubicBezTo>
                    <a:pt x="87630" y="756920"/>
                    <a:pt x="74930" y="720090"/>
                    <a:pt x="74930" y="698500"/>
                  </a:cubicBezTo>
                  <a:cubicBezTo>
                    <a:pt x="74930" y="679450"/>
                    <a:pt x="85090" y="661670"/>
                    <a:pt x="96520" y="648970"/>
                  </a:cubicBezTo>
                  <a:cubicBezTo>
                    <a:pt x="109220" y="636270"/>
                    <a:pt x="127000" y="623570"/>
                    <a:pt x="144780" y="622300"/>
                  </a:cubicBezTo>
                  <a:cubicBezTo>
                    <a:pt x="166370" y="619760"/>
                    <a:pt x="204470" y="629920"/>
                    <a:pt x="220980" y="646430"/>
                  </a:cubicBezTo>
                  <a:cubicBezTo>
                    <a:pt x="237490" y="664210"/>
                    <a:pt x="247650" y="699770"/>
                    <a:pt x="242570" y="722630"/>
                  </a:cubicBezTo>
                  <a:cubicBezTo>
                    <a:pt x="237490" y="746760"/>
                    <a:pt x="213360" y="775970"/>
                    <a:pt x="191770" y="784860"/>
                  </a:cubicBezTo>
                  <a:cubicBezTo>
                    <a:pt x="170180" y="793750"/>
                    <a:pt x="132080" y="787400"/>
                    <a:pt x="113030" y="777240"/>
                  </a:cubicBezTo>
                  <a:cubicBezTo>
                    <a:pt x="96520" y="768350"/>
                    <a:pt x="85090" y="749300"/>
                    <a:pt x="78740" y="734060"/>
                  </a:cubicBezTo>
                  <a:cubicBezTo>
                    <a:pt x="74930" y="721360"/>
                    <a:pt x="82550" y="711200"/>
                    <a:pt x="78740" y="694690"/>
                  </a:cubicBezTo>
                  <a:cubicBezTo>
                    <a:pt x="72390" y="669290"/>
                    <a:pt x="38100" y="642620"/>
                    <a:pt x="25400" y="593090"/>
                  </a:cubicBezTo>
                  <a:cubicBezTo>
                    <a:pt x="0" y="487680"/>
                    <a:pt x="8890" y="139700"/>
                    <a:pt x="34290" y="60960"/>
                  </a:cubicBezTo>
                  <a:cubicBezTo>
                    <a:pt x="41910" y="35560"/>
                    <a:pt x="50800" y="25400"/>
                    <a:pt x="66040" y="15240"/>
                  </a:cubicBezTo>
                  <a:cubicBezTo>
                    <a:pt x="80010" y="6350"/>
                    <a:pt x="101600" y="0"/>
                    <a:pt x="119380" y="2540"/>
                  </a:cubicBezTo>
                  <a:cubicBezTo>
                    <a:pt x="135890" y="3810"/>
                    <a:pt x="156210" y="15240"/>
                    <a:pt x="167640" y="27940"/>
                  </a:cubicBezTo>
                  <a:cubicBezTo>
                    <a:pt x="179070" y="40640"/>
                    <a:pt x="186690" y="78740"/>
                    <a:pt x="186690" y="78740"/>
                  </a:cubicBezTo>
                </a:path>
              </a:pathLst>
            </a:custGeom>
            <a:solidFill>
              <a:srgbClr val="E7191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QA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498330" y="1407795"/>
            <a:ext cx="2662238" cy="1101090"/>
            <a:chOff x="0" y="0"/>
            <a:chExt cx="3549650" cy="1468120"/>
          </a:xfrm>
        </p:grpSpPr>
        <p:sp>
          <p:nvSpPr>
            <p:cNvPr id="14" name="Freeform 14"/>
            <p:cNvSpPr/>
            <p:nvPr/>
          </p:nvSpPr>
          <p:spPr>
            <a:xfrm>
              <a:off x="45720" y="49530"/>
              <a:ext cx="3459480" cy="1369060"/>
            </a:xfrm>
            <a:custGeom>
              <a:avLst/>
              <a:gdLst/>
              <a:ahLst/>
              <a:cxnLst/>
              <a:rect l="l" t="t" r="r" b="b"/>
              <a:pathLst>
                <a:path w="3459480" h="1369060">
                  <a:moveTo>
                    <a:pt x="162560" y="80010"/>
                  </a:moveTo>
                  <a:cubicBezTo>
                    <a:pt x="171450" y="201930"/>
                    <a:pt x="203200" y="285750"/>
                    <a:pt x="246380" y="351790"/>
                  </a:cubicBezTo>
                  <a:cubicBezTo>
                    <a:pt x="302260" y="435610"/>
                    <a:pt x="420370" y="530860"/>
                    <a:pt x="490220" y="598170"/>
                  </a:cubicBezTo>
                  <a:cubicBezTo>
                    <a:pt x="543560" y="647700"/>
                    <a:pt x="590550" y="693420"/>
                    <a:pt x="631190" y="723900"/>
                  </a:cubicBezTo>
                  <a:cubicBezTo>
                    <a:pt x="660400" y="746760"/>
                    <a:pt x="683260" y="762000"/>
                    <a:pt x="709930" y="773430"/>
                  </a:cubicBezTo>
                  <a:cubicBezTo>
                    <a:pt x="735330" y="784860"/>
                    <a:pt x="758190" y="789940"/>
                    <a:pt x="787400" y="793750"/>
                  </a:cubicBezTo>
                  <a:cubicBezTo>
                    <a:pt x="821690" y="800100"/>
                    <a:pt x="847090" y="797560"/>
                    <a:pt x="904240" y="800100"/>
                  </a:cubicBezTo>
                  <a:cubicBezTo>
                    <a:pt x="1070610" y="805180"/>
                    <a:pt x="1638300" y="836930"/>
                    <a:pt x="1868170" y="811530"/>
                  </a:cubicBezTo>
                  <a:cubicBezTo>
                    <a:pt x="1998980" y="796290"/>
                    <a:pt x="2080260" y="750570"/>
                    <a:pt x="2172970" y="737870"/>
                  </a:cubicBezTo>
                  <a:cubicBezTo>
                    <a:pt x="2247900" y="727710"/>
                    <a:pt x="2320290" y="736600"/>
                    <a:pt x="2379980" y="728980"/>
                  </a:cubicBezTo>
                  <a:cubicBezTo>
                    <a:pt x="2425700" y="723900"/>
                    <a:pt x="2449830" y="709930"/>
                    <a:pt x="2501900" y="704850"/>
                  </a:cubicBezTo>
                  <a:cubicBezTo>
                    <a:pt x="2586990" y="695960"/>
                    <a:pt x="2768600" y="697230"/>
                    <a:pt x="2847340" y="703580"/>
                  </a:cubicBezTo>
                  <a:cubicBezTo>
                    <a:pt x="2890520" y="707390"/>
                    <a:pt x="2904490" y="712470"/>
                    <a:pt x="2943860" y="720090"/>
                  </a:cubicBezTo>
                  <a:cubicBezTo>
                    <a:pt x="3011170" y="731520"/>
                    <a:pt x="3140710" y="746760"/>
                    <a:pt x="3208020" y="769620"/>
                  </a:cubicBezTo>
                  <a:cubicBezTo>
                    <a:pt x="3255010" y="786130"/>
                    <a:pt x="3288030" y="801370"/>
                    <a:pt x="3318510" y="826770"/>
                  </a:cubicBezTo>
                  <a:cubicBezTo>
                    <a:pt x="3347720" y="849630"/>
                    <a:pt x="3370580" y="878840"/>
                    <a:pt x="3388360" y="911860"/>
                  </a:cubicBezTo>
                  <a:cubicBezTo>
                    <a:pt x="3406140" y="943610"/>
                    <a:pt x="3412490" y="984250"/>
                    <a:pt x="3423920" y="1021080"/>
                  </a:cubicBezTo>
                  <a:cubicBezTo>
                    <a:pt x="3432810" y="1056640"/>
                    <a:pt x="3444240" y="1088390"/>
                    <a:pt x="3449320" y="1127760"/>
                  </a:cubicBezTo>
                  <a:cubicBezTo>
                    <a:pt x="3455670" y="1174750"/>
                    <a:pt x="3459480" y="1245870"/>
                    <a:pt x="3453130" y="1282700"/>
                  </a:cubicBezTo>
                  <a:cubicBezTo>
                    <a:pt x="3449320" y="1305560"/>
                    <a:pt x="3446780" y="1320800"/>
                    <a:pt x="3436620" y="1334770"/>
                  </a:cubicBezTo>
                  <a:cubicBezTo>
                    <a:pt x="3425190" y="1347470"/>
                    <a:pt x="3408680" y="1361440"/>
                    <a:pt x="3390900" y="1365250"/>
                  </a:cubicBezTo>
                  <a:cubicBezTo>
                    <a:pt x="3369310" y="1369060"/>
                    <a:pt x="3331210" y="1362710"/>
                    <a:pt x="3313430" y="1347470"/>
                  </a:cubicBezTo>
                  <a:cubicBezTo>
                    <a:pt x="3295650" y="1332230"/>
                    <a:pt x="3284220" y="1295400"/>
                    <a:pt x="3284220" y="1273810"/>
                  </a:cubicBezTo>
                  <a:cubicBezTo>
                    <a:pt x="3284220" y="1256030"/>
                    <a:pt x="3295650" y="1236980"/>
                    <a:pt x="3307080" y="1224280"/>
                  </a:cubicBezTo>
                  <a:cubicBezTo>
                    <a:pt x="3318510" y="1212850"/>
                    <a:pt x="3337560" y="1202690"/>
                    <a:pt x="3355340" y="1198880"/>
                  </a:cubicBezTo>
                  <a:cubicBezTo>
                    <a:pt x="3371850" y="1196340"/>
                    <a:pt x="3393440" y="1200150"/>
                    <a:pt x="3408680" y="1207770"/>
                  </a:cubicBezTo>
                  <a:cubicBezTo>
                    <a:pt x="3423920" y="1216660"/>
                    <a:pt x="3439160" y="1230630"/>
                    <a:pt x="3445510" y="1247140"/>
                  </a:cubicBezTo>
                  <a:cubicBezTo>
                    <a:pt x="3453130" y="1267460"/>
                    <a:pt x="3453130" y="1306830"/>
                    <a:pt x="3441700" y="1327150"/>
                  </a:cubicBezTo>
                  <a:cubicBezTo>
                    <a:pt x="3429000" y="1346200"/>
                    <a:pt x="3395980" y="1366520"/>
                    <a:pt x="3373120" y="1367790"/>
                  </a:cubicBezTo>
                  <a:cubicBezTo>
                    <a:pt x="3350260" y="1369060"/>
                    <a:pt x="3315970" y="1351280"/>
                    <a:pt x="3300730" y="1334770"/>
                  </a:cubicBezTo>
                  <a:cubicBezTo>
                    <a:pt x="3289300" y="1320800"/>
                    <a:pt x="3288030" y="1305560"/>
                    <a:pt x="3284220" y="1282700"/>
                  </a:cubicBezTo>
                  <a:cubicBezTo>
                    <a:pt x="3277870" y="1244600"/>
                    <a:pt x="3290570" y="1176020"/>
                    <a:pt x="3281680" y="1123950"/>
                  </a:cubicBezTo>
                  <a:cubicBezTo>
                    <a:pt x="3272790" y="1069340"/>
                    <a:pt x="3255010" y="993140"/>
                    <a:pt x="3228340" y="960120"/>
                  </a:cubicBezTo>
                  <a:cubicBezTo>
                    <a:pt x="3209290" y="937260"/>
                    <a:pt x="3191510" y="933450"/>
                    <a:pt x="3159760" y="922020"/>
                  </a:cubicBezTo>
                  <a:cubicBezTo>
                    <a:pt x="3093720" y="897890"/>
                    <a:pt x="2956560" y="869950"/>
                    <a:pt x="2847340" y="859790"/>
                  </a:cubicBezTo>
                  <a:cubicBezTo>
                    <a:pt x="2727960" y="848360"/>
                    <a:pt x="2550160" y="854710"/>
                    <a:pt x="2470150" y="863600"/>
                  </a:cubicBezTo>
                  <a:cubicBezTo>
                    <a:pt x="2432050" y="868680"/>
                    <a:pt x="2420620" y="880110"/>
                    <a:pt x="2385060" y="883920"/>
                  </a:cubicBezTo>
                  <a:cubicBezTo>
                    <a:pt x="2331720" y="891540"/>
                    <a:pt x="2252980" y="881380"/>
                    <a:pt x="2176780" y="890270"/>
                  </a:cubicBezTo>
                  <a:cubicBezTo>
                    <a:pt x="2084070" y="900430"/>
                    <a:pt x="2000250" y="938530"/>
                    <a:pt x="1868170" y="952500"/>
                  </a:cubicBezTo>
                  <a:cubicBezTo>
                    <a:pt x="1637030" y="976630"/>
                    <a:pt x="1106170" y="970280"/>
                    <a:pt x="900430" y="961390"/>
                  </a:cubicBezTo>
                  <a:cubicBezTo>
                    <a:pt x="803910" y="956310"/>
                    <a:pt x="753110" y="960120"/>
                    <a:pt x="687070" y="938530"/>
                  </a:cubicBezTo>
                  <a:cubicBezTo>
                    <a:pt x="619760" y="915670"/>
                    <a:pt x="562610" y="876300"/>
                    <a:pt x="497840" y="826770"/>
                  </a:cubicBezTo>
                  <a:cubicBezTo>
                    <a:pt x="415290" y="763270"/>
                    <a:pt x="312420" y="654050"/>
                    <a:pt x="242570" y="576580"/>
                  </a:cubicBezTo>
                  <a:cubicBezTo>
                    <a:pt x="186690" y="516890"/>
                    <a:pt x="140970" y="466090"/>
                    <a:pt x="104140" y="406400"/>
                  </a:cubicBezTo>
                  <a:cubicBezTo>
                    <a:pt x="68580" y="350520"/>
                    <a:pt x="38100" y="278130"/>
                    <a:pt x="21590" y="229870"/>
                  </a:cubicBezTo>
                  <a:cubicBezTo>
                    <a:pt x="11430" y="199390"/>
                    <a:pt x="7620" y="179070"/>
                    <a:pt x="5080" y="152400"/>
                  </a:cubicBezTo>
                  <a:cubicBezTo>
                    <a:pt x="2540" y="123190"/>
                    <a:pt x="0" y="85090"/>
                    <a:pt x="7620" y="60960"/>
                  </a:cubicBezTo>
                  <a:cubicBezTo>
                    <a:pt x="13970" y="41910"/>
                    <a:pt x="25400" y="24130"/>
                    <a:pt x="39370" y="15240"/>
                  </a:cubicBezTo>
                  <a:cubicBezTo>
                    <a:pt x="53340" y="5080"/>
                    <a:pt x="76200" y="0"/>
                    <a:pt x="92710" y="1270"/>
                  </a:cubicBezTo>
                  <a:cubicBezTo>
                    <a:pt x="110490" y="3810"/>
                    <a:pt x="130810" y="13970"/>
                    <a:pt x="142240" y="27940"/>
                  </a:cubicBezTo>
                  <a:cubicBezTo>
                    <a:pt x="153670" y="40640"/>
                    <a:pt x="162560" y="80010"/>
                    <a:pt x="162560" y="80010"/>
                  </a:cubicBezTo>
                </a:path>
              </a:pathLst>
            </a:custGeom>
            <a:solidFill>
              <a:srgbClr val="E7191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QA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1917680" y="1945958"/>
            <a:ext cx="4345305" cy="660082"/>
            <a:chOff x="0" y="0"/>
            <a:chExt cx="5793740" cy="880110"/>
          </a:xfrm>
        </p:grpSpPr>
        <p:sp>
          <p:nvSpPr>
            <p:cNvPr id="16" name="Freeform 16"/>
            <p:cNvSpPr/>
            <p:nvPr/>
          </p:nvSpPr>
          <p:spPr>
            <a:xfrm>
              <a:off x="49530" y="50800"/>
              <a:ext cx="5694680" cy="778510"/>
            </a:xfrm>
            <a:custGeom>
              <a:avLst/>
              <a:gdLst/>
              <a:ahLst/>
              <a:cxnLst/>
              <a:rect l="l" t="t" r="r" b="b"/>
              <a:pathLst>
                <a:path w="5694680" h="778510">
                  <a:moveTo>
                    <a:pt x="63500" y="0"/>
                  </a:moveTo>
                  <a:cubicBezTo>
                    <a:pt x="1805940" y="19050"/>
                    <a:pt x="2016760" y="62230"/>
                    <a:pt x="2219960" y="71120"/>
                  </a:cubicBezTo>
                  <a:cubicBezTo>
                    <a:pt x="2381250" y="77470"/>
                    <a:pt x="2538730" y="60960"/>
                    <a:pt x="2655570" y="66040"/>
                  </a:cubicBezTo>
                  <a:cubicBezTo>
                    <a:pt x="2734310" y="69850"/>
                    <a:pt x="2755900" y="82550"/>
                    <a:pt x="2853690" y="86360"/>
                  </a:cubicBezTo>
                  <a:cubicBezTo>
                    <a:pt x="3124200" y="100330"/>
                    <a:pt x="4126230" y="60960"/>
                    <a:pt x="4394200" y="77470"/>
                  </a:cubicBezTo>
                  <a:cubicBezTo>
                    <a:pt x="4489450" y="82550"/>
                    <a:pt x="4507230" y="87630"/>
                    <a:pt x="4587240" y="101600"/>
                  </a:cubicBezTo>
                  <a:cubicBezTo>
                    <a:pt x="4723130" y="125730"/>
                    <a:pt x="4997450" y="195580"/>
                    <a:pt x="5126990" y="220980"/>
                  </a:cubicBezTo>
                  <a:cubicBezTo>
                    <a:pt x="5198110" y="234950"/>
                    <a:pt x="5243830" y="246380"/>
                    <a:pt x="5294630" y="250190"/>
                  </a:cubicBezTo>
                  <a:cubicBezTo>
                    <a:pt x="5336540" y="255270"/>
                    <a:pt x="5370830" y="246380"/>
                    <a:pt x="5412740" y="252730"/>
                  </a:cubicBezTo>
                  <a:cubicBezTo>
                    <a:pt x="5462270" y="260350"/>
                    <a:pt x="5532120" y="279400"/>
                    <a:pt x="5574030" y="300990"/>
                  </a:cubicBezTo>
                  <a:cubicBezTo>
                    <a:pt x="5605780" y="318770"/>
                    <a:pt x="5634990" y="336550"/>
                    <a:pt x="5650230" y="361950"/>
                  </a:cubicBezTo>
                  <a:cubicBezTo>
                    <a:pt x="5664200" y="386080"/>
                    <a:pt x="5662930" y="415290"/>
                    <a:pt x="5666740" y="449580"/>
                  </a:cubicBezTo>
                  <a:cubicBezTo>
                    <a:pt x="5670550" y="495300"/>
                    <a:pt x="5660390" y="566420"/>
                    <a:pt x="5668010" y="609600"/>
                  </a:cubicBezTo>
                  <a:cubicBezTo>
                    <a:pt x="5673090" y="641350"/>
                    <a:pt x="5693410" y="664210"/>
                    <a:pt x="5693410" y="688340"/>
                  </a:cubicBezTo>
                  <a:cubicBezTo>
                    <a:pt x="5693410" y="707390"/>
                    <a:pt x="5688330" y="727710"/>
                    <a:pt x="5676900" y="741680"/>
                  </a:cubicBezTo>
                  <a:cubicBezTo>
                    <a:pt x="5661660" y="759460"/>
                    <a:pt x="5626100" y="778510"/>
                    <a:pt x="5601970" y="777240"/>
                  </a:cubicBezTo>
                  <a:cubicBezTo>
                    <a:pt x="5577840" y="777240"/>
                    <a:pt x="5543550" y="756920"/>
                    <a:pt x="5530850" y="736600"/>
                  </a:cubicBezTo>
                  <a:cubicBezTo>
                    <a:pt x="5518150" y="716280"/>
                    <a:pt x="5516880" y="675640"/>
                    <a:pt x="5524500" y="654050"/>
                  </a:cubicBezTo>
                  <a:cubicBezTo>
                    <a:pt x="5530850" y="636270"/>
                    <a:pt x="5547360" y="621030"/>
                    <a:pt x="5562600" y="612140"/>
                  </a:cubicBezTo>
                  <a:cubicBezTo>
                    <a:pt x="5577840" y="604520"/>
                    <a:pt x="5599430" y="598170"/>
                    <a:pt x="5618480" y="601980"/>
                  </a:cubicBezTo>
                  <a:cubicBezTo>
                    <a:pt x="5640070" y="607060"/>
                    <a:pt x="5673090" y="631190"/>
                    <a:pt x="5684520" y="651510"/>
                  </a:cubicBezTo>
                  <a:cubicBezTo>
                    <a:pt x="5694680" y="666750"/>
                    <a:pt x="5694680" y="689610"/>
                    <a:pt x="5692140" y="707390"/>
                  </a:cubicBezTo>
                  <a:cubicBezTo>
                    <a:pt x="5688330" y="723900"/>
                    <a:pt x="5678170" y="744220"/>
                    <a:pt x="5662930" y="755650"/>
                  </a:cubicBezTo>
                  <a:cubicBezTo>
                    <a:pt x="5645150" y="769620"/>
                    <a:pt x="5605780" y="778510"/>
                    <a:pt x="5582920" y="774700"/>
                  </a:cubicBezTo>
                  <a:cubicBezTo>
                    <a:pt x="5565140" y="772160"/>
                    <a:pt x="5549900" y="762000"/>
                    <a:pt x="5535930" y="744220"/>
                  </a:cubicBezTo>
                  <a:cubicBezTo>
                    <a:pt x="5514340" y="716280"/>
                    <a:pt x="5500370" y="652780"/>
                    <a:pt x="5492750" y="603250"/>
                  </a:cubicBezTo>
                  <a:cubicBezTo>
                    <a:pt x="5483860" y="552450"/>
                    <a:pt x="5520690" y="478790"/>
                    <a:pt x="5486400" y="443230"/>
                  </a:cubicBezTo>
                  <a:cubicBezTo>
                    <a:pt x="5435600" y="386080"/>
                    <a:pt x="5247640" y="416560"/>
                    <a:pt x="5113020" y="392430"/>
                  </a:cubicBezTo>
                  <a:cubicBezTo>
                    <a:pt x="4950460" y="363220"/>
                    <a:pt x="4716780" y="297180"/>
                    <a:pt x="4583430" y="274320"/>
                  </a:cubicBezTo>
                  <a:cubicBezTo>
                    <a:pt x="4504690" y="260350"/>
                    <a:pt x="4486910" y="255270"/>
                    <a:pt x="4391660" y="248920"/>
                  </a:cubicBezTo>
                  <a:cubicBezTo>
                    <a:pt x="4124960" y="229870"/>
                    <a:pt x="3120390" y="259080"/>
                    <a:pt x="2851150" y="238760"/>
                  </a:cubicBezTo>
                  <a:cubicBezTo>
                    <a:pt x="2753360" y="231140"/>
                    <a:pt x="2736850" y="217170"/>
                    <a:pt x="2654300" y="209550"/>
                  </a:cubicBezTo>
                  <a:cubicBezTo>
                    <a:pt x="2515870" y="195580"/>
                    <a:pt x="2283460" y="198120"/>
                    <a:pt x="2098040" y="182880"/>
                  </a:cubicBezTo>
                  <a:cubicBezTo>
                    <a:pt x="1910080" y="168910"/>
                    <a:pt x="1766570" y="133350"/>
                    <a:pt x="1534160" y="120650"/>
                  </a:cubicBezTo>
                  <a:cubicBezTo>
                    <a:pt x="1159510" y="100330"/>
                    <a:pt x="204470" y="151130"/>
                    <a:pt x="63500" y="125730"/>
                  </a:cubicBezTo>
                  <a:cubicBezTo>
                    <a:pt x="39370" y="120650"/>
                    <a:pt x="33020" y="118110"/>
                    <a:pt x="21590" y="109220"/>
                  </a:cubicBezTo>
                  <a:cubicBezTo>
                    <a:pt x="11430" y="100330"/>
                    <a:pt x="2540" y="85090"/>
                    <a:pt x="1270" y="69850"/>
                  </a:cubicBezTo>
                  <a:cubicBezTo>
                    <a:pt x="0" y="53340"/>
                    <a:pt x="10160" y="27940"/>
                    <a:pt x="21590" y="16510"/>
                  </a:cubicBezTo>
                  <a:cubicBezTo>
                    <a:pt x="31750" y="6350"/>
                    <a:pt x="63500" y="0"/>
                    <a:pt x="63500" y="0"/>
                  </a:cubicBezTo>
                </a:path>
              </a:pathLst>
            </a:custGeom>
            <a:solidFill>
              <a:srgbClr val="E7191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QA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5373053" y="4041458"/>
            <a:ext cx="1502092" cy="1269682"/>
            <a:chOff x="0" y="0"/>
            <a:chExt cx="2002790" cy="1692910"/>
          </a:xfrm>
        </p:grpSpPr>
        <p:sp>
          <p:nvSpPr>
            <p:cNvPr id="18" name="Freeform 18"/>
            <p:cNvSpPr/>
            <p:nvPr/>
          </p:nvSpPr>
          <p:spPr>
            <a:xfrm>
              <a:off x="48260" y="48260"/>
              <a:ext cx="1898650" cy="1597660"/>
            </a:xfrm>
            <a:custGeom>
              <a:avLst/>
              <a:gdLst/>
              <a:ahLst/>
              <a:cxnLst/>
              <a:rect l="l" t="t" r="r" b="b"/>
              <a:pathLst>
                <a:path w="1898650" h="1597660">
                  <a:moveTo>
                    <a:pt x="1898650" y="80010"/>
                  </a:moveTo>
                  <a:cubicBezTo>
                    <a:pt x="1894840" y="605790"/>
                    <a:pt x="1893570" y="646430"/>
                    <a:pt x="1860550" y="683260"/>
                  </a:cubicBezTo>
                  <a:cubicBezTo>
                    <a:pt x="1818640" y="727710"/>
                    <a:pt x="1717040" y="742950"/>
                    <a:pt x="1644650" y="768350"/>
                  </a:cubicBezTo>
                  <a:cubicBezTo>
                    <a:pt x="1572260" y="793750"/>
                    <a:pt x="1522730" y="820420"/>
                    <a:pt x="1426210" y="834390"/>
                  </a:cubicBezTo>
                  <a:cubicBezTo>
                    <a:pt x="1253490" y="861060"/>
                    <a:pt x="835660" y="820420"/>
                    <a:pt x="681990" y="842010"/>
                  </a:cubicBezTo>
                  <a:cubicBezTo>
                    <a:pt x="612140" y="852170"/>
                    <a:pt x="580390" y="862330"/>
                    <a:pt x="533400" y="885190"/>
                  </a:cubicBezTo>
                  <a:cubicBezTo>
                    <a:pt x="482600" y="908050"/>
                    <a:pt x="433070" y="941070"/>
                    <a:pt x="388620" y="982980"/>
                  </a:cubicBezTo>
                  <a:cubicBezTo>
                    <a:pt x="339090" y="1029970"/>
                    <a:pt x="287020" y="1096010"/>
                    <a:pt x="255270" y="1155700"/>
                  </a:cubicBezTo>
                  <a:cubicBezTo>
                    <a:pt x="227330" y="1210310"/>
                    <a:pt x="213360" y="1264920"/>
                    <a:pt x="200660" y="1323340"/>
                  </a:cubicBezTo>
                  <a:cubicBezTo>
                    <a:pt x="186690" y="1383030"/>
                    <a:pt x="186690" y="1468120"/>
                    <a:pt x="176530" y="1511300"/>
                  </a:cubicBezTo>
                  <a:cubicBezTo>
                    <a:pt x="171450" y="1534160"/>
                    <a:pt x="168910" y="1549400"/>
                    <a:pt x="157480" y="1563370"/>
                  </a:cubicBezTo>
                  <a:cubicBezTo>
                    <a:pt x="147320" y="1577340"/>
                    <a:pt x="128270" y="1588770"/>
                    <a:pt x="111760" y="1592580"/>
                  </a:cubicBezTo>
                  <a:cubicBezTo>
                    <a:pt x="93980" y="1597660"/>
                    <a:pt x="72390" y="1597660"/>
                    <a:pt x="55880" y="1588770"/>
                  </a:cubicBezTo>
                  <a:cubicBezTo>
                    <a:pt x="35560" y="1578610"/>
                    <a:pt x="8890" y="1549400"/>
                    <a:pt x="5080" y="1525270"/>
                  </a:cubicBezTo>
                  <a:cubicBezTo>
                    <a:pt x="0" y="1502410"/>
                    <a:pt x="11430" y="1464310"/>
                    <a:pt x="27940" y="1447800"/>
                  </a:cubicBezTo>
                  <a:cubicBezTo>
                    <a:pt x="45720" y="1431290"/>
                    <a:pt x="83820" y="1421130"/>
                    <a:pt x="106680" y="1423670"/>
                  </a:cubicBezTo>
                  <a:cubicBezTo>
                    <a:pt x="124460" y="1424940"/>
                    <a:pt x="142240" y="1437640"/>
                    <a:pt x="154940" y="1450340"/>
                  </a:cubicBezTo>
                  <a:cubicBezTo>
                    <a:pt x="166370" y="1464310"/>
                    <a:pt x="176530" y="1483360"/>
                    <a:pt x="176530" y="1501140"/>
                  </a:cubicBezTo>
                  <a:cubicBezTo>
                    <a:pt x="176530" y="1524000"/>
                    <a:pt x="163830" y="1562100"/>
                    <a:pt x="144780" y="1576070"/>
                  </a:cubicBezTo>
                  <a:cubicBezTo>
                    <a:pt x="125730" y="1591310"/>
                    <a:pt x="86360" y="1596390"/>
                    <a:pt x="64770" y="1592580"/>
                  </a:cubicBezTo>
                  <a:cubicBezTo>
                    <a:pt x="46990" y="1587500"/>
                    <a:pt x="29210" y="1573530"/>
                    <a:pt x="19050" y="1559560"/>
                  </a:cubicBezTo>
                  <a:cubicBezTo>
                    <a:pt x="8890" y="1545590"/>
                    <a:pt x="5080" y="1530350"/>
                    <a:pt x="2540" y="1506220"/>
                  </a:cubicBezTo>
                  <a:cubicBezTo>
                    <a:pt x="0" y="1464310"/>
                    <a:pt x="13970" y="1383030"/>
                    <a:pt x="29210" y="1320800"/>
                  </a:cubicBezTo>
                  <a:cubicBezTo>
                    <a:pt x="43180" y="1256030"/>
                    <a:pt x="69850" y="1181100"/>
                    <a:pt x="92710" y="1126490"/>
                  </a:cubicBezTo>
                  <a:cubicBezTo>
                    <a:pt x="110490" y="1084580"/>
                    <a:pt x="123190" y="1056640"/>
                    <a:pt x="147320" y="1018540"/>
                  </a:cubicBezTo>
                  <a:cubicBezTo>
                    <a:pt x="179070" y="969010"/>
                    <a:pt x="219710" y="901700"/>
                    <a:pt x="270510" y="855980"/>
                  </a:cubicBezTo>
                  <a:cubicBezTo>
                    <a:pt x="325120" y="805180"/>
                    <a:pt x="400050" y="763270"/>
                    <a:pt x="469900" y="731520"/>
                  </a:cubicBezTo>
                  <a:cubicBezTo>
                    <a:pt x="538480" y="702310"/>
                    <a:pt x="591820" y="683260"/>
                    <a:pt x="681990" y="670560"/>
                  </a:cubicBezTo>
                  <a:cubicBezTo>
                    <a:pt x="836930" y="648970"/>
                    <a:pt x="1169670" y="685800"/>
                    <a:pt x="1320800" y="671830"/>
                  </a:cubicBezTo>
                  <a:cubicBezTo>
                    <a:pt x="1405890" y="664210"/>
                    <a:pt x="1451610" y="654050"/>
                    <a:pt x="1518920" y="635000"/>
                  </a:cubicBezTo>
                  <a:cubicBezTo>
                    <a:pt x="1590040" y="613410"/>
                    <a:pt x="1692910" y="608330"/>
                    <a:pt x="1736090" y="544830"/>
                  </a:cubicBezTo>
                  <a:cubicBezTo>
                    <a:pt x="1798320" y="453390"/>
                    <a:pt x="1720850" y="135890"/>
                    <a:pt x="1744980" y="60960"/>
                  </a:cubicBezTo>
                  <a:cubicBezTo>
                    <a:pt x="1752600" y="35560"/>
                    <a:pt x="1761490" y="25400"/>
                    <a:pt x="1775460" y="15240"/>
                  </a:cubicBezTo>
                  <a:cubicBezTo>
                    <a:pt x="1790700" y="6350"/>
                    <a:pt x="1812290" y="0"/>
                    <a:pt x="1830070" y="2540"/>
                  </a:cubicBezTo>
                  <a:cubicBezTo>
                    <a:pt x="1846580" y="3810"/>
                    <a:pt x="1866900" y="15240"/>
                    <a:pt x="1878330" y="27940"/>
                  </a:cubicBezTo>
                  <a:cubicBezTo>
                    <a:pt x="1889760" y="40640"/>
                    <a:pt x="1898650" y="80010"/>
                    <a:pt x="1898650" y="80010"/>
                  </a:cubicBezTo>
                </a:path>
              </a:pathLst>
            </a:custGeom>
            <a:solidFill>
              <a:srgbClr val="14AE5C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QA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6683693" y="4440555"/>
            <a:ext cx="1524952" cy="622935"/>
            <a:chOff x="0" y="0"/>
            <a:chExt cx="2033270" cy="830580"/>
          </a:xfrm>
        </p:grpSpPr>
        <p:sp>
          <p:nvSpPr>
            <p:cNvPr id="20" name="Freeform 20"/>
            <p:cNvSpPr/>
            <p:nvPr/>
          </p:nvSpPr>
          <p:spPr>
            <a:xfrm>
              <a:off x="48260" y="52070"/>
              <a:ext cx="1935480" cy="727710"/>
            </a:xfrm>
            <a:custGeom>
              <a:avLst/>
              <a:gdLst/>
              <a:ahLst/>
              <a:cxnLst/>
              <a:rect l="l" t="t" r="r" b="b"/>
              <a:pathLst>
                <a:path w="1935480" h="727710">
                  <a:moveTo>
                    <a:pt x="72390" y="0"/>
                  </a:moveTo>
                  <a:cubicBezTo>
                    <a:pt x="582930" y="6350"/>
                    <a:pt x="767080" y="26670"/>
                    <a:pt x="909320" y="48260"/>
                  </a:cubicBezTo>
                  <a:cubicBezTo>
                    <a:pt x="1026160" y="66040"/>
                    <a:pt x="1126490" y="96520"/>
                    <a:pt x="1229360" y="111760"/>
                  </a:cubicBezTo>
                  <a:cubicBezTo>
                    <a:pt x="1320800" y="125730"/>
                    <a:pt x="1417320" y="124460"/>
                    <a:pt x="1492250" y="139700"/>
                  </a:cubicBezTo>
                  <a:cubicBezTo>
                    <a:pt x="1550670" y="151130"/>
                    <a:pt x="1595120" y="161290"/>
                    <a:pt x="1645920" y="185420"/>
                  </a:cubicBezTo>
                  <a:cubicBezTo>
                    <a:pt x="1701800" y="212090"/>
                    <a:pt x="1770380" y="257810"/>
                    <a:pt x="1809750" y="298450"/>
                  </a:cubicBezTo>
                  <a:cubicBezTo>
                    <a:pt x="1841500" y="330200"/>
                    <a:pt x="1856740" y="360680"/>
                    <a:pt x="1875790" y="401320"/>
                  </a:cubicBezTo>
                  <a:cubicBezTo>
                    <a:pt x="1899920" y="450850"/>
                    <a:pt x="1924050" y="532130"/>
                    <a:pt x="1931670" y="577850"/>
                  </a:cubicBezTo>
                  <a:cubicBezTo>
                    <a:pt x="1935480" y="605790"/>
                    <a:pt x="1935480" y="626110"/>
                    <a:pt x="1932940" y="646430"/>
                  </a:cubicBezTo>
                  <a:cubicBezTo>
                    <a:pt x="1930400" y="664210"/>
                    <a:pt x="1927860" y="681990"/>
                    <a:pt x="1916430" y="694690"/>
                  </a:cubicBezTo>
                  <a:cubicBezTo>
                    <a:pt x="1902460" y="711200"/>
                    <a:pt x="1869440" y="726440"/>
                    <a:pt x="1849120" y="726440"/>
                  </a:cubicBezTo>
                  <a:cubicBezTo>
                    <a:pt x="1831340" y="727710"/>
                    <a:pt x="1813560" y="718820"/>
                    <a:pt x="1800860" y="707390"/>
                  </a:cubicBezTo>
                  <a:cubicBezTo>
                    <a:pt x="1789430" y="697230"/>
                    <a:pt x="1778000" y="680720"/>
                    <a:pt x="1775460" y="664210"/>
                  </a:cubicBezTo>
                  <a:cubicBezTo>
                    <a:pt x="1771650" y="643890"/>
                    <a:pt x="1779270" y="608330"/>
                    <a:pt x="1794510" y="591820"/>
                  </a:cubicBezTo>
                  <a:cubicBezTo>
                    <a:pt x="1809750" y="576580"/>
                    <a:pt x="1844040" y="565150"/>
                    <a:pt x="1865630" y="567690"/>
                  </a:cubicBezTo>
                  <a:cubicBezTo>
                    <a:pt x="1887220" y="571500"/>
                    <a:pt x="1915160" y="595630"/>
                    <a:pt x="1925320" y="613410"/>
                  </a:cubicBezTo>
                  <a:cubicBezTo>
                    <a:pt x="1934210" y="628650"/>
                    <a:pt x="1934210" y="647700"/>
                    <a:pt x="1930400" y="664210"/>
                  </a:cubicBezTo>
                  <a:cubicBezTo>
                    <a:pt x="1927860" y="679450"/>
                    <a:pt x="1917700" y="697230"/>
                    <a:pt x="1905000" y="707390"/>
                  </a:cubicBezTo>
                  <a:cubicBezTo>
                    <a:pt x="1892300" y="718820"/>
                    <a:pt x="1873250" y="726440"/>
                    <a:pt x="1858010" y="726440"/>
                  </a:cubicBezTo>
                  <a:cubicBezTo>
                    <a:pt x="1841500" y="727710"/>
                    <a:pt x="1821180" y="722630"/>
                    <a:pt x="1808480" y="713740"/>
                  </a:cubicBezTo>
                  <a:cubicBezTo>
                    <a:pt x="1794510" y="703580"/>
                    <a:pt x="1784350" y="690880"/>
                    <a:pt x="1778000" y="673100"/>
                  </a:cubicBezTo>
                  <a:cubicBezTo>
                    <a:pt x="1767840" y="646430"/>
                    <a:pt x="1780540" y="600710"/>
                    <a:pt x="1774190" y="567690"/>
                  </a:cubicBezTo>
                  <a:cubicBezTo>
                    <a:pt x="1767840" y="534670"/>
                    <a:pt x="1756410" y="504190"/>
                    <a:pt x="1742440" y="474980"/>
                  </a:cubicBezTo>
                  <a:cubicBezTo>
                    <a:pt x="1727200" y="443230"/>
                    <a:pt x="1706880" y="408940"/>
                    <a:pt x="1682750" y="383540"/>
                  </a:cubicBezTo>
                  <a:cubicBezTo>
                    <a:pt x="1659890" y="359410"/>
                    <a:pt x="1633220" y="339090"/>
                    <a:pt x="1601470" y="321310"/>
                  </a:cubicBezTo>
                  <a:cubicBezTo>
                    <a:pt x="1564640" y="302260"/>
                    <a:pt x="1521460" y="289560"/>
                    <a:pt x="1469390" y="278130"/>
                  </a:cubicBezTo>
                  <a:cubicBezTo>
                    <a:pt x="1394460" y="260350"/>
                    <a:pt x="1286510" y="259080"/>
                    <a:pt x="1193800" y="243840"/>
                  </a:cubicBezTo>
                  <a:cubicBezTo>
                    <a:pt x="1097280" y="227330"/>
                    <a:pt x="1010920" y="198120"/>
                    <a:pt x="901700" y="181610"/>
                  </a:cubicBezTo>
                  <a:cubicBezTo>
                    <a:pt x="764540" y="161290"/>
                    <a:pt x="582930" y="148590"/>
                    <a:pt x="434340" y="142240"/>
                  </a:cubicBezTo>
                  <a:cubicBezTo>
                    <a:pt x="302260" y="135890"/>
                    <a:pt x="116840" y="158750"/>
                    <a:pt x="55880" y="139700"/>
                  </a:cubicBezTo>
                  <a:cubicBezTo>
                    <a:pt x="33020" y="132080"/>
                    <a:pt x="22860" y="123190"/>
                    <a:pt x="13970" y="110490"/>
                  </a:cubicBezTo>
                  <a:cubicBezTo>
                    <a:pt x="5080" y="97790"/>
                    <a:pt x="0" y="77470"/>
                    <a:pt x="2540" y="62230"/>
                  </a:cubicBezTo>
                  <a:cubicBezTo>
                    <a:pt x="3810" y="45720"/>
                    <a:pt x="13970" y="27940"/>
                    <a:pt x="25400" y="17780"/>
                  </a:cubicBezTo>
                  <a:cubicBezTo>
                    <a:pt x="36830" y="6350"/>
                    <a:pt x="72390" y="0"/>
                    <a:pt x="72390" y="0"/>
                  </a:cubicBezTo>
                </a:path>
              </a:pathLst>
            </a:custGeom>
            <a:solidFill>
              <a:srgbClr val="14AE5C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QA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3956339" y="2852579"/>
            <a:ext cx="4379565" cy="2980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4) Solutions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endParaRPr lang="en-US" sz="3399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ctr">
              <a:lnSpc>
                <a:spcPts val="4759"/>
              </a:lnSpc>
              <a:spcBef>
                <a:spcPct val="0"/>
              </a:spcBef>
            </a:pPr>
            <a:endParaRPr lang="en-US" sz="3399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Internal       External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endParaRPr lang="en-US" sz="3399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grpSp>
        <p:nvGrpSpPr>
          <p:cNvPr id="22" name="Group 22"/>
          <p:cNvGrpSpPr/>
          <p:nvPr/>
        </p:nvGrpSpPr>
        <p:grpSpPr>
          <a:xfrm>
            <a:off x="14892338" y="3589972"/>
            <a:ext cx="1441132" cy="1137285"/>
            <a:chOff x="0" y="0"/>
            <a:chExt cx="1921510" cy="1516380"/>
          </a:xfrm>
        </p:grpSpPr>
        <p:sp>
          <p:nvSpPr>
            <p:cNvPr id="23" name="Freeform 23"/>
            <p:cNvSpPr/>
            <p:nvPr/>
          </p:nvSpPr>
          <p:spPr>
            <a:xfrm>
              <a:off x="40640" y="49530"/>
              <a:ext cx="1826260" cy="1416050"/>
            </a:xfrm>
            <a:custGeom>
              <a:avLst/>
              <a:gdLst/>
              <a:ahLst/>
              <a:cxnLst/>
              <a:rect l="l" t="t" r="r" b="b"/>
              <a:pathLst>
                <a:path w="1826260" h="1416050">
                  <a:moveTo>
                    <a:pt x="1826260" y="78740"/>
                  </a:moveTo>
                  <a:cubicBezTo>
                    <a:pt x="1813560" y="610870"/>
                    <a:pt x="1786890" y="654050"/>
                    <a:pt x="1752600" y="684530"/>
                  </a:cubicBezTo>
                  <a:cubicBezTo>
                    <a:pt x="1723390" y="709930"/>
                    <a:pt x="1690370" y="715010"/>
                    <a:pt x="1640840" y="728980"/>
                  </a:cubicBezTo>
                  <a:cubicBezTo>
                    <a:pt x="1554480" y="755650"/>
                    <a:pt x="1384300" y="789940"/>
                    <a:pt x="1270000" y="806450"/>
                  </a:cubicBezTo>
                  <a:cubicBezTo>
                    <a:pt x="1172210" y="821690"/>
                    <a:pt x="1106170" y="816610"/>
                    <a:pt x="999490" y="833120"/>
                  </a:cubicBezTo>
                  <a:cubicBezTo>
                    <a:pt x="839470" y="855980"/>
                    <a:pt x="557530" y="896620"/>
                    <a:pt x="405130" y="949960"/>
                  </a:cubicBezTo>
                  <a:cubicBezTo>
                    <a:pt x="303530" y="985520"/>
                    <a:pt x="201930" y="1010920"/>
                    <a:pt x="163830" y="1076960"/>
                  </a:cubicBezTo>
                  <a:cubicBezTo>
                    <a:pt x="128270" y="1140460"/>
                    <a:pt x="189230" y="1275080"/>
                    <a:pt x="176530" y="1332230"/>
                  </a:cubicBezTo>
                  <a:cubicBezTo>
                    <a:pt x="170180" y="1363980"/>
                    <a:pt x="157480" y="1388110"/>
                    <a:pt x="139700" y="1400810"/>
                  </a:cubicBezTo>
                  <a:cubicBezTo>
                    <a:pt x="125730" y="1412240"/>
                    <a:pt x="105410" y="1416050"/>
                    <a:pt x="88900" y="1416050"/>
                  </a:cubicBezTo>
                  <a:cubicBezTo>
                    <a:pt x="72390" y="1414780"/>
                    <a:pt x="52070" y="1407160"/>
                    <a:pt x="39370" y="1395730"/>
                  </a:cubicBezTo>
                  <a:cubicBezTo>
                    <a:pt x="26670" y="1385570"/>
                    <a:pt x="15240" y="1366520"/>
                    <a:pt x="11430" y="1350010"/>
                  </a:cubicBezTo>
                  <a:cubicBezTo>
                    <a:pt x="8890" y="1333500"/>
                    <a:pt x="8890" y="1313180"/>
                    <a:pt x="17780" y="1297940"/>
                  </a:cubicBezTo>
                  <a:cubicBezTo>
                    <a:pt x="27940" y="1278890"/>
                    <a:pt x="57150" y="1253490"/>
                    <a:pt x="80010" y="1249680"/>
                  </a:cubicBezTo>
                  <a:cubicBezTo>
                    <a:pt x="102870" y="1245870"/>
                    <a:pt x="138430" y="1258570"/>
                    <a:pt x="153670" y="1275080"/>
                  </a:cubicBezTo>
                  <a:cubicBezTo>
                    <a:pt x="170180" y="1291590"/>
                    <a:pt x="177800" y="1328420"/>
                    <a:pt x="175260" y="1350010"/>
                  </a:cubicBezTo>
                  <a:cubicBezTo>
                    <a:pt x="172720" y="1367790"/>
                    <a:pt x="161290" y="1385570"/>
                    <a:pt x="147320" y="1395730"/>
                  </a:cubicBezTo>
                  <a:cubicBezTo>
                    <a:pt x="129540" y="1408430"/>
                    <a:pt x="92710" y="1416050"/>
                    <a:pt x="71120" y="1412240"/>
                  </a:cubicBezTo>
                  <a:cubicBezTo>
                    <a:pt x="53340" y="1409700"/>
                    <a:pt x="36830" y="1395730"/>
                    <a:pt x="26670" y="1383030"/>
                  </a:cubicBezTo>
                  <a:cubicBezTo>
                    <a:pt x="16510" y="1369060"/>
                    <a:pt x="13970" y="1356360"/>
                    <a:pt x="10160" y="1332230"/>
                  </a:cubicBezTo>
                  <a:cubicBezTo>
                    <a:pt x="1270" y="1275080"/>
                    <a:pt x="0" y="1103630"/>
                    <a:pt x="15240" y="1038860"/>
                  </a:cubicBezTo>
                  <a:cubicBezTo>
                    <a:pt x="24130" y="1004570"/>
                    <a:pt x="30480" y="986790"/>
                    <a:pt x="53340" y="963930"/>
                  </a:cubicBezTo>
                  <a:cubicBezTo>
                    <a:pt x="86360" y="928370"/>
                    <a:pt x="168910" y="889000"/>
                    <a:pt x="218440" y="871220"/>
                  </a:cubicBezTo>
                  <a:cubicBezTo>
                    <a:pt x="255270" y="858520"/>
                    <a:pt x="289560" y="864870"/>
                    <a:pt x="318770" y="853440"/>
                  </a:cubicBezTo>
                  <a:cubicBezTo>
                    <a:pt x="345440" y="842010"/>
                    <a:pt x="351790" y="820420"/>
                    <a:pt x="388620" y="805180"/>
                  </a:cubicBezTo>
                  <a:cubicBezTo>
                    <a:pt x="481330" y="765810"/>
                    <a:pt x="765810" y="717550"/>
                    <a:pt x="920750" y="694690"/>
                  </a:cubicBezTo>
                  <a:cubicBezTo>
                    <a:pt x="1038860" y="676910"/>
                    <a:pt x="1120140" y="687070"/>
                    <a:pt x="1236980" y="665480"/>
                  </a:cubicBezTo>
                  <a:cubicBezTo>
                    <a:pt x="1386840" y="638810"/>
                    <a:pt x="1742440" y="523240"/>
                    <a:pt x="1743710" y="524510"/>
                  </a:cubicBezTo>
                  <a:cubicBezTo>
                    <a:pt x="1743710" y="525780"/>
                    <a:pt x="1685290" y="562610"/>
                    <a:pt x="1667510" y="549910"/>
                  </a:cubicBezTo>
                  <a:cubicBezTo>
                    <a:pt x="1623060" y="518160"/>
                    <a:pt x="1649730" y="134620"/>
                    <a:pt x="1672590" y="59690"/>
                  </a:cubicBezTo>
                  <a:cubicBezTo>
                    <a:pt x="1681480" y="35560"/>
                    <a:pt x="1690370" y="24130"/>
                    <a:pt x="1704340" y="15240"/>
                  </a:cubicBezTo>
                  <a:cubicBezTo>
                    <a:pt x="1718310" y="5080"/>
                    <a:pt x="1741170" y="0"/>
                    <a:pt x="1757680" y="1270"/>
                  </a:cubicBezTo>
                  <a:cubicBezTo>
                    <a:pt x="1774190" y="3810"/>
                    <a:pt x="1794510" y="13970"/>
                    <a:pt x="1805940" y="26670"/>
                  </a:cubicBezTo>
                  <a:cubicBezTo>
                    <a:pt x="1817370" y="39370"/>
                    <a:pt x="1826260" y="78740"/>
                    <a:pt x="1826260" y="78740"/>
                  </a:cubicBezTo>
                </a:path>
              </a:pathLst>
            </a:custGeom>
            <a:solidFill>
              <a:srgbClr val="14AE5C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QA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6100107" y="3886200"/>
            <a:ext cx="1403985" cy="694372"/>
            <a:chOff x="0" y="0"/>
            <a:chExt cx="1871980" cy="925830"/>
          </a:xfrm>
        </p:grpSpPr>
        <p:sp>
          <p:nvSpPr>
            <p:cNvPr id="25" name="Freeform 25"/>
            <p:cNvSpPr/>
            <p:nvPr/>
          </p:nvSpPr>
          <p:spPr>
            <a:xfrm>
              <a:off x="49530" y="39370"/>
              <a:ext cx="1780540" cy="836930"/>
            </a:xfrm>
            <a:custGeom>
              <a:avLst/>
              <a:gdLst/>
              <a:ahLst/>
              <a:cxnLst/>
              <a:rect l="l" t="t" r="r" b="b"/>
              <a:pathLst>
                <a:path w="1780540" h="836930">
                  <a:moveTo>
                    <a:pt x="78740" y="142240"/>
                  </a:moveTo>
                  <a:cubicBezTo>
                    <a:pt x="412750" y="127000"/>
                    <a:pt x="524510" y="83820"/>
                    <a:pt x="626110" y="63500"/>
                  </a:cubicBezTo>
                  <a:cubicBezTo>
                    <a:pt x="723900" y="43180"/>
                    <a:pt x="812800" y="25400"/>
                    <a:pt x="914400" y="16510"/>
                  </a:cubicBezTo>
                  <a:cubicBezTo>
                    <a:pt x="1029970" y="6350"/>
                    <a:pt x="1179830" y="0"/>
                    <a:pt x="1282700" y="11430"/>
                  </a:cubicBezTo>
                  <a:cubicBezTo>
                    <a:pt x="1357630" y="19050"/>
                    <a:pt x="1421130" y="33020"/>
                    <a:pt x="1475740" y="53340"/>
                  </a:cubicBezTo>
                  <a:cubicBezTo>
                    <a:pt x="1518920" y="69850"/>
                    <a:pt x="1554480" y="90170"/>
                    <a:pt x="1586230" y="111760"/>
                  </a:cubicBezTo>
                  <a:cubicBezTo>
                    <a:pt x="1612900" y="130810"/>
                    <a:pt x="1638300" y="149860"/>
                    <a:pt x="1656080" y="173990"/>
                  </a:cubicBezTo>
                  <a:cubicBezTo>
                    <a:pt x="1671320" y="198120"/>
                    <a:pt x="1675130" y="218440"/>
                    <a:pt x="1686560" y="255270"/>
                  </a:cubicBezTo>
                  <a:cubicBezTo>
                    <a:pt x="1709420" y="331470"/>
                    <a:pt x="1760220" y="511810"/>
                    <a:pt x="1770380" y="607060"/>
                  </a:cubicBezTo>
                  <a:cubicBezTo>
                    <a:pt x="1778000" y="673100"/>
                    <a:pt x="1780540" y="737870"/>
                    <a:pt x="1767840" y="774700"/>
                  </a:cubicBezTo>
                  <a:cubicBezTo>
                    <a:pt x="1760220" y="796290"/>
                    <a:pt x="1750060" y="810260"/>
                    <a:pt x="1733550" y="820420"/>
                  </a:cubicBezTo>
                  <a:cubicBezTo>
                    <a:pt x="1713230" y="830580"/>
                    <a:pt x="1672590" y="835660"/>
                    <a:pt x="1651000" y="829310"/>
                  </a:cubicBezTo>
                  <a:cubicBezTo>
                    <a:pt x="1633220" y="822960"/>
                    <a:pt x="1616710" y="807720"/>
                    <a:pt x="1607820" y="792480"/>
                  </a:cubicBezTo>
                  <a:cubicBezTo>
                    <a:pt x="1598930" y="777240"/>
                    <a:pt x="1592580" y="755650"/>
                    <a:pt x="1596390" y="737870"/>
                  </a:cubicBezTo>
                  <a:cubicBezTo>
                    <a:pt x="1600200" y="715010"/>
                    <a:pt x="1623060" y="680720"/>
                    <a:pt x="1642110" y="669290"/>
                  </a:cubicBezTo>
                  <a:cubicBezTo>
                    <a:pt x="1658620" y="659130"/>
                    <a:pt x="1680210" y="656590"/>
                    <a:pt x="1697990" y="660400"/>
                  </a:cubicBezTo>
                  <a:cubicBezTo>
                    <a:pt x="1715770" y="662940"/>
                    <a:pt x="1734820" y="673100"/>
                    <a:pt x="1747520" y="685800"/>
                  </a:cubicBezTo>
                  <a:cubicBezTo>
                    <a:pt x="1760220" y="699770"/>
                    <a:pt x="1769110" y="720090"/>
                    <a:pt x="1771650" y="737870"/>
                  </a:cubicBezTo>
                  <a:cubicBezTo>
                    <a:pt x="1772920" y="755650"/>
                    <a:pt x="1770380" y="777240"/>
                    <a:pt x="1758950" y="792480"/>
                  </a:cubicBezTo>
                  <a:cubicBezTo>
                    <a:pt x="1746250" y="811530"/>
                    <a:pt x="1710690" y="831850"/>
                    <a:pt x="1687830" y="834390"/>
                  </a:cubicBezTo>
                  <a:cubicBezTo>
                    <a:pt x="1670050" y="836930"/>
                    <a:pt x="1648460" y="829310"/>
                    <a:pt x="1634490" y="820420"/>
                  </a:cubicBezTo>
                  <a:cubicBezTo>
                    <a:pt x="1619250" y="810260"/>
                    <a:pt x="1606550" y="796290"/>
                    <a:pt x="1600200" y="774700"/>
                  </a:cubicBezTo>
                  <a:cubicBezTo>
                    <a:pt x="1590040" y="742950"/>
                    <a:pt x="1611630" y="680720"/>
                    <a:pt x="1605280" y="635000"/>
                  </a:cubicBezTo>
                  <a:cubicBezTo>
                    <a:pt x="1597660" y="585470"/>
                    <a:pt x="1564640" y="539750"/>
                    <a:pt x="1553210" y="486410"/>
                  </a:cubicBezTo>
                  <a:cubicBezTo>
                    <a:pt x="1539240" y="430530"/>
                    <a:pt x="1546860" y="351790"/>
                    <a:pt x="1530350" y="308610"/>
                  </a:cubicBezTo>
                  <a:cubicBezTo>
                    <a:pt x="1518920" y="280670"/>
                    <a:pt x="1506220" y="261620"/>
                    <a:pt x="1485900" y="243840"/>
                  </a:cubicBezTo>
                  <a:cubicBezTo>
                    <a:pt x="1460500" y="222250"/>
                    <a:pt x="1423670" y="209550"/>
                    <a:pt x="1386840" y="199390"/>
                  </a:cubicBezTo>
                  <a:cubicBezTo>
                    <a:pt x="1346200" y="186690"/>
                    <a:pt x="1304290" y="182880"/>
                    <a:pt x="1249680" y="179070"/>
                  </a:cubicBezTo>
                  <a:cubicBezTo>
                    <a:pt x="1168400" y="173990"/>
                    <a:pt x="1064260" y="171450"/>
                    <a:pt x="944880" y="182880"/>
                  </a:cubicBezTo>
                  <a:cubicBezTo>
                    <a:pt x="772160" y="199390"/>
                    <a:pt x="476250" y="287020"/>
                    <a:pt x="316230" y="300990"/>
                  </a:cubicBezTo>
                  <a:cubicBezTo>
                    <a:pt x="218440" y="309880"/>
                    <a:pt x="128270" y="307340"/>
                    <a:pt x="78740" y="298450"/>
                  </a:cubicBezTo>
                  <a:cubicBezTo>
                    <a:pt x="54610" y="293370"/>
                    <a:pt x="39370" y="292100"/>
                    <a:pt x="26670" y="279400"/>
                  </a:cubicBezTo>
                  <a:cubicBezTo>
                    <a:pt x="12700" y="264160"/>
                    <a:pt x="0" y="231140"/>
                    <a:pt x="1270" y="210820"/>
                  </a:cubicBezTo>
                  <a:cubicBezTo>
                    <a:pt x="2540" y="193040"/>
                    <a:pt x="13970" y="172720"/>
                    <a:pt x="26670" y="161290"/>
                  </a:cubicBezTo>
                  <a:cubicBezTo>
                    <a:pt x="39370" y="149860"/>
                    <a:pt x="78740" y="142240"/>
                    <a:pt x="78740" y="142240"/>
                  </a:cubicBezTo>
                </a:path>
              </a:pathLst>
            </a:custGeom>
            <a:solidFill>
              <a:srgbClr val="14AE5C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QA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7204710" y="600075"/>
            <a:ext cx="229553" cy="476250"/>
            <a:chOff x="0" y="0"/>
            <a:chExt cx="306070" cy="635000"/>
          </a:xfrm>
        </p:grpSpPr>
        <p:sp>
          <p:nvSpPr>
            <p:cNvPr id="27" name="Freeform 27"/>
            <p:cNvSpPr/>
            <p:nvPr/>
          </p:nvSpPr>
          <p:spPr>
            <a:xfrm>
              <a:off x="43180" y="49530"/>
              <a:ext cx="215900" cy="539750"/>
            </a:xfrm>
            <a:custGeom>
              <a:avLst/>
              <a:gdLst/>
              <a:ahLst/>
              <a:cxnLst/>
              <a:rect l="l" t="t" r="r" b="b"/>
              <a:pathLst>
                <a:path w="215900" h="539750">
                  <a:moveTo>
                    <a:pt x="162560" y="78740"/>
                  </a:moveTo>
                  <a:cubicBezTo>
                    <a:pt x="166370" y="321310"/>
                    <a:pt x="195580" y="365760"/>
                    <a:pt x="186690" y="377190"/>
                  </a:cubicBezTo>
                  <a:cubicBezTo>
                    <a:pt x="179070" y="386080"/>
                    <a:pt x="139700" y="370840"/>
                    <a:pt x="138430" y="374650"/>
                  </a:cubicBezTo>
                  <a:cubicBezTo>
                    <a:pt x="137160" y="379730"/>
                    <a:pt x="190500" y="393700"/>
                    <a:pt x="203200" y="411480"/>
                  </a:cubicBezTo>
                  <a:cubicBezTo>
                    <a:pt x="214630" y="430530"/>
                    <a:pt x="214630" y="467360"/>
                    <a:pt x="208280" y="486410"/>
                  </a:cubicBezTo>
                  <a:cubicBezTo>
                    <a:pt x="201930" y="502920"/>
                    <a:pt x="187960" y="515620"/>
                    <a:pt x="173990" y="523240"/>
                  </a:cubicBezTo>
                  <a:cubicBezTo>
                    <a:pt x="160020" y="532130"/>
                    <a:pt x="139700" y="534670"/>
                    <a:pt x="124460" y="533400"/>
                  </a:cubicBezTo>
                  <a:cubicBezTo>
                    <a:pt x="107950" y="530860"/>
                    <a:pt x="88900" y="523240"/>
                    <a:pt x="78740" y="510540"/>
                  </a:cubicBezTo>
                  <a:cubicBezTo>
                    <a:pt x="66040" y="494030"/>
                    <a:pt x="54610" y="458470"/>
                    <a:pt x="57150" y="438150"/>
                  </a:cubicBezTo>
                  <a:cubicBezTo>
                    <a:pt x="59690" y="421640"/>
                    <a:pt x="71120" y="405130"/>
                    <a:pt x="82550" y="394970"/>
                  </a:cubicBezTo>
                  <a:cubicBezTo>
                    <a:pt x="95250" y="383540"/>
                    <a:pt x="113030" y="374650"/>
                    <a:pt x="129540" y="374650"/>
                  </a:cubicBezTo>
                  <a:cubicBezTo>
                    <a:pt x="149860" y="374650"/>
                    <a:pt x="184150" y="387350"/>
                    <a:pt x="198120" y="405130"/>
                  </a:cubicBezTo>
                  <a:cubicBezTo>
                    <a:pt x="210820" y="421640"/>
                    <a:pt x="215900" y="458470"/>
                    <a:pt x="210820" y="478790"/>
                  </a:cubicBezTo>
                  <a:cubicBezTo>
                    <a:pt x="207010" y="495300"/>
                    <a:pt x="194310" y="510540"/>
                    <a:pt x="181610" y="519430"/>
                  </a:cubicBezTo>
                  <a:cubicBezTo>
                    <a:pt x="167640" y="528320"/>
                    <a:pt x="148590" y="539750"/>
                    <a:pt x="132080" y="533400"/>
                  </a:cubicBezTo>
                  <a:cubicBezTo>
                    <a:pt x="100330" y="521970"/>
                    <a:pt x="52070" y="419100"/>
                    <a:pt x="31750" y="372110"/>
                  </a:cubicBezTo>
                  <a:cubicBezTo>
                    <a:pt x="17780" y="340360"/>
                    <a:pt x="13970" y="320040"/>
                    <a:pt x="8890" y="284480"/>
                  </a:cubicBezTo>
                  <a:cubicBezTo>
                    <a:pt x="2540" y="229870"/>
                    <a:pt x="0" y="123190"/>
                    <a:pt x="7620" y="78740"/>
                  </a:cubicBezTo>
                  <a:cubicBezTo>
                    <a:pt x="12700" y="54610"/>
                    <a:pt x="16510" y="39370"/>
                    <a:pt x="27940" y="26670"/>
                  </a:cubicBezTo>
                  <a:cubicBezTo>
                    <a:pt x="38100" y="13970"/>
                    <a:pt x="58420" y="2540"/>
                    <a:pt x="76200" y="1270"/>
                  </a:cubicBezTo>
                  <a:cubicBezTo>
                    <a:pt x="96520" y="0"/>
                    <a:pt x="128270" y="12700"/>
                    <a:pt x="143510" y="26670"/>
                  </a:cubicBezTo>
                  <a:cubicBezTo>
                    <a:pt x="156210" y="39370"/>
                    <a:pt x="162560" y="78740"/>
                    <a:pt x="162560" y="78740"/>
                  </a:cubicBezTo>
                </a:path>
              </a:pathLst>
            </a:custGeom>
            <a:solidFill>
              <a:srgbClr val="1E1E1E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QA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7165657" y="306705"/>
            <a:ext cx="5070158" cy="906780"/>
            <a:chOff x="0" y="0"/>
            <a:chExt cx="6760210" cy="1209040"/>
          </a:xfrm>
        </p:grpSpPr>
        <p:sp>
          <p:nvSpPr>
            <p:cNvPr id="29" name="Freeform 29"/>
            <p:cNvSpPr/>
            <p:nvPr/>
          </p:nvSpPr>
          <p:spPr>
            <a:xfrm>
              <a:off x="46990" y="50800"/>
              <a:ext cx="6704330" cy="1115060"/>
            </a:xfrm>
            <a:custGeom>
              <a:avLst/>
              <a:gdLst/>
              <a:ahLst/>
              <a:cxnLst/>
              <a:rect l="l" t="t" r="r" b="b"/>
              <a:pathLst>
                <a:path w="6704330" h="1115060">
                  <a:moveTo>
                    <a:pt x="308610" y="920750"/>
                  </a:moveTo>
                  <a:cubicBezTo>
                    <a:pt x="2677160" y="930910"/>
                    <a:pt x="2865120" y="920750"/>
                    <a:pt x="3115310" y="918210"/>
                  </a:cubicBezTo>
                  <a:cubicBezTo>
                    <a:pt x="3366770" y="916940"/>
                    <a:pt x="3709670" y="922020"/>
                    <a:pt x="3872230" y="924560"/>
                  </a:cubicBezTo>
                  <a:cubicBezTo>
                    <a:pt x="3949700" y="925830"/>
                    <a:pt x="3983990" y="923290"/>
                    <a:pt x="4043680" y="928370"/>
                  </a:cubicBezTo>
                  <a:cubicBezTo>
                    <a:pt x="4110990" y="933450"/>
                    <a:pt x="4183380" y="952500"/>
                    <a:pt x="4255770" y="960120"/>
                  </a:cubicBezTo>
                  <a:cubicBezTo>
                    <a:pt x="4329430" y="967740"/>
                    <a:pt x="4390390" y="970280"/>
                    <a:pt x="4480560" y="974090"/>
                  </a:cubicBezTo>
                  <a:cubicBezTo>
                    <a:pt x="4610100" y="979170"/>
                    <a:pt x="4759960" y="981710"/>
                    <a:pt x="4963160" y="981710"/>
                  </a:cubicBezTo>
                  <a:cubicBezTo>
                    <a:pt x="5313680" y="980440"/>
                    <a:pt x="6187440" y="976630"/>
                    <a:pt x="6396990" y="948690"/>
                  </a:cubicBezTo>
                  <a:cubicBezTo>
                    <a:pt x="6456680" y="941070"/>
                    <a:pt x="6496050" y="942340"/>
                    <a:pt x="6511290" y="920750"/>
                  </a:cubicBezTo>
                  <a:cubicBezTo>
                    <a:pt x="6522720" y="901700"/>
                    <a:pt x="6501130" y="877570"/>
                    <a:pt x="6497320" y="836930"/>
                  </a:cubicBezTo>
                  <a:cubicBezTo>
                    <a:pt x="6489700" y="732790"/>
                    <a:pt x="6551930" y="335280"/>
                    <a:pt x="6493510" y="267970"/>
                  </a:cubicBezTo>
                  <a:cubicBezTo>
                    <a:pt x="6468110" y="238760"/>
                    <a:pt x="6438900" y="256540"/>
                    <a:pt x="6384290" y="250190"/>
                  </a:cubicBezTo>
                  <a:cubicBezTo>
                    <a:pt x="6231890" y="234950"/>
                    <a:pt x="5715000" y="226060"/>
                    <a:pt x="5509260" y="212090"/>
                  </a:cubicBezTo>
                  <a:cubicBezTo>
                    <a:pt x="5396230" y="204470"/>
                    <a:pt x="5384800" y="194310"/>
                    <a:pt x="5247640" y="187960"/>
                  </a:cubicBezTo>
                  <a:cubicBezTo>
                    <a:pt x="4730750" y="163830"/>
                    <a:pt x="1874520" y="215900"/>
                    <a:pt x="1567180" y="185420"/>
                  </a:cubicBezTo>
                  <a:cubicBezTo>
                    <a:pt x="1522730" y="180340"/>
                    <a:pt x="1529080" y="175260"/>
                    <a:pt x="1490980" y="170180"/>
                  </a:cubicBezTo>
                  <a:cubicBezTo>
                    <a:pt x="1384300" y="157480"/>
                    <a:pt x="998220" y="134620"/>
                    <a:pt x="873760" y="137160"/>
                  </a:cubicBezTo>
                  <a:cubicBezTo>
                    <a:pt x="820420" y="138430"/>
                    <a:pt x="802640" y="142240"/>
                    <a:pt x="759460" y="148590"/>
                  </a:cubicBezTo>
                  <a:cubicBezTo>
                    <a:pt x="701040" y="158750"/>
                    <a:pt x="628650" y="186690"/>
                    <a:pt x="557530" y="198120"/>
                  </a:cubicBezTo>
                  <a:cubicBezTo>
                    <a:pt x="477520" y="209550"/>
                    <a:pt x="378460" y="204470"/>
                    <a:pt x="302260" y="213360"/>
                  </a:cubicBezTo>
                  <a:cubicBezTo>
                    <a:pt x="242570" y="220980"/>
                    <a:pt x="160020" y="209550"/>
                    <a:pt x="139700" y="242570"/>
                  </a:cubicBezTo>
                  <a:cubicBezTo>
                    <a:pt x="116840" y="276860"/>
                    <a:pt x="181610" y="364490"/>
                    <a:pt x="190500" y="424180"/>
                  </a:cubicBezTo>
                  <a:cubicBezTo>
                    <a:pt x="198120" y="477520"/>
                    <a:pt x="189230" y="527050"/>
                    <a:pt x="193040" y="581660"/>
                  </a:cubicBezTo>
                  <a:cubicBezTo>
                    <a:pt x="198120" y="645160"/>
                    <a:pt x="238760" y="768350"/>
                    <a:pt x="219710" y="781050"/>
                  </a:cubicBezTo>
                  <a:cubicBezTo>
                    <a:pt x="207010" y="788670"/>
                    <a:pt x="148590" y="735330"/>
                    <a:pt x="147320" y="737870"/>
                  </a:cubicBezTo>
                  <a:cubicBezTo>
                    <a:pt x="146050" y="740410"/>
                    <a:pt x="285750" y="845820"/>
                    <a:pt x="285750" y="845820"/>
                  </a:cubicBezTo>
                  <a:cubicBezTo>
                    <a:pt x="284480" y="845820"/>
                    <a:pt x="264160" y="833120"/>
                    <a:pt x="265430" y="831850"/>
                  </a:cubicBezTo>
                  <a:cubicBezTo>
                    <a:pt x="265430" y="830580"/>
                    <a:pt x="303530" y="842010"/>
                    <a:pt x="317500" y="853440"/>
                  </a:cubicBezTo>
                  <a:cubicBezTo>
                    <a:pt x="330200" y="864870"/>
                    <a:pt x="342900" y="882650"/>
                    <a:pt x="345440" y="901700"/>
                  </a:cubicBezTo>
                  <a:cubicBezTo>
                    <a:pt x="347980" y="924560"/>
                    <a:pt x="339090" y="963930"/>
                    <a:pt x="321310" y="981710"/>
                  </a:cubicBezTo>
                  <a:cubicBezTo>
                    <a:pt x="304800" y="998220"/>
                    <a:pt x="266700" y="1010920"/>
                    <a:pt x="242570" y="1005840"/>
                  </a:cubicBezTo>
                  <a:cubicBezTo>
                    <a:pt x="219710" y="1002030"/>
                    <a:pt x="189230" y="975360"/>
                    <a:pt x="177800" y="955040"/>
                  </a:cubicBezTo>
                  <a:cubicBezTo>
                    <a:pt x="168910" y="938530"/>
                    <a:pt x="167640" y="916940"/>
                    <a:pt x="172720" y="899160"/>
                  </a:cubicBezTo>
                  <a:cubicBezTo>
                    <a:pt x="180340" y="877570"/>
                    <a:pt x="204470" y="845820"/>
                    <a:pt x="227330" y="836930"/>
                  </a:cubicBezTo>
                  <a:cubicBezTo>
                    <a:pt x="250190" y="828040"/>
                    <a:pt x="289560" y="835660"/>
                    <a:pt x="309880" y="847090"/>
                  </a:cubicBezTo>
                  <a:cubicBezTo>
                    <a:pt x="326390" y="857250"/>
                    <a:pt x="337820" y="876300"/>
                    <a:pt x="342900" y="892810"/>
                  </a:cubicBezTo>
                  <a:cubicBezTo>
                    <a:pt x="347980" y="909320"/>
                    <a:pt x="347980" y="932180"/>
                    <a:pt x="341630" y="948690"/>
                  </a:cubicBezTo>
                  <a:cubicBezTo>
                    <a:pt x="335280" y="965200"/>
                    <a:pt x="321310" y="982980"/>
                    <a:pt x="307340" y="993140"/>
                  </a:cubicBezTo>
                  <a:cubicBezTo>
                    <a:pt x="292100" y="1003300"/>
                    <a:pt x="273050" y="1008380"/>
                    <a:pt x="252730" y="1007110"/>
                  </a:cubicBezTo>
                  <a:cubicBezTo>
                    <a:pt x="226060" y="1005840"/>
                    <a:pt x="182880" y="990600"/>
                    <a:pt x="161290" y="970280"/>
                  </a:cubicBezTo>
                  <a:cubicBezTo>
                    <a:pt x="139700" y="952500"/>
                    <a:pt x="137160" y="920750"/>
                    <a:pt x="119380" y="896620"/>
                  </a:cubicBezTo>
                  <a:cubicBezTo>
                    <a:pt x="100330" y="868680"/>
                    <a:pt x="55880" y="843280"/>
                    <a:pt x="46990" y="814070"/>
                  </a:cubicBezTo>
                  <a:cubicBezTo>
                    <a:pt x="38100" y="788670"/>
                    <a:pt x="59690" y="760730"/>
                    <a:pt x="55880" y="734060"/>
                  </a:cubicBezTo>
                  <a:cubicBezTo>
                    <a:pt x="52070" y="707390"/>
                    <a:pt x="29210" y="689610"/>
                    <a:pt x="22860" y="655320"/>
                  </a:cubicBezTo>
                  <a:cubicBezTo>
                    <a:pt x="13970" y="596900"/>
                    <a:pt x="46990" y="477520"/>
                    <a:pt x="39370" y="412750"/>
                  </a:cubicBezTo>
                  <a:cubicBezTo>
                    <a:pt x="34290" y="367030"/>
                    <a:pt x="8890" y="334010"/>
                    <a:pt x="3810" y="298450"/>
                  </a:cubicBezTo>
                  <a:cubicBezTo>
                    <a:pt x="0" y="267970"/>
                    <a:pt x="1270" y="240030"/>
                    <a:pt x="6350" y="213360"/>
                  </a:cubicBezTo>
                  <a:cubicBezTo>
                    <a:pt x="11430" y="185420"/>
                    <a:pt x="15240" y="152400"/>
                    <a:pt x="34290" y="132080"/>
                  </a:cubicBezTo>
                  <a:cubicBezTo>
                    <a:pt x="55880" y="109220"/>
                    <a:pt x="102870" y="99060"/>
                    <a:pt x="134620" y="90170"/>
                  </a:cubicBezTo>
                  <a:cubicBezTo>
                    <a:pt x="162560" y="81280"/>
                    <a:pt x="179070" y="80010"/>
                    <a:pt x="214630" y="76200"/>
                  </a:cubicBezTo>
                  <a:cubicBezTo>
                    <a:pt x="284480" y="68580"/>
                    <a:pt x="438150" y="77470"/>
                    <a:pt x="533400" y="64770"/>
                  </a:cubicBezTo>
                  <a:cubicBezTo>
                    <a:pt x="610870" y="54610"/>
                    <a:pt x="681990" y="25400"/>
                    <a:pt x="744220" y="15240"/>
                  </a:cubicBezTo>
                  <a:cubicBezTo>
                    <a:pt x="793750" y="6350"/>
                    <a:pt x="825500" y="0"/>
                    <a:pt x="877570" y="0"/>
                  </a:cubicBezTo>
                  <a:cubicBezTo>
                    <a:pt x="951230" y="0"/>
                    <a:pt x="1052830" y="22860"/>
                    <a:pt x="1143000" y="26670"/>
                  </a:cubicBezTo>
                  <a:cubicBezTo>
                    <a:pt x="1236980" y="31750"/>
                    <a:pt x="1351280" y="20320"/>
                    <a:pt x="1428750" y="26670"/>
                  </a:cubicBezTo>
                  <a:cubicBezTo>
                    <a:pt x="1483360" y="30480"/>
                    <a:pt x="1490980" y="43180"/>
                    <a:pt x="1568450" y="48260"/>
                  </a:cubicBezTo>
                  <a:cubicBezTo>
                    <a:pt x="1931670" y="77470"/>
                    <a:pt x="4036060" y="45720"/>
                    <a:pt x="4705350" y="49530"/>
                  </a:cubicBezTo>
                  <a:cubicBezTo>
                    <a:pt x="5019040" y="52070"/>
                    <a:pt x="5173980" y="50800"/>
                    <a:pt x="5396230" y="59690"/>
                  </a:cubicBezTo>
                  <a:cubicBezTo>
                    <a:pt x="5605780" y="67310"/>
                    <a:pt x="5808980" y="92710"/>
                    <a:pt x="6003290" y="97790"/>
                  </a:cubicBezTo>
                  <a:cubicBezTo>
                    <a:pt x="6181090" y="101600"/>
                    <a:pt x="6421120" y="57150"/>
                    <a:pt x="6517640" y="87630"/>
                  </a:cubicBezTo>
                  <a:cubicBezTo>
                    <a:pt x="6560820" y="101600"/>
                    <a:pt x="6578600" y="123190"/>
                    <a:pt x="6601460" y="151130"/>
                  </a:cubicBezTo>
                  <a:cubicBezTo>
                    <a:pt x="6628130" y="181610"/>
                    <a:pt x="6648450" y="209550"/>
                    <a:pt x="6661150" y="267970"/>
                  </a:cubicBezTo>
                  <a:cubicBezTo>
                    <a:pt x="6692900" y="406400"/>
                    <a:pt x="6704330" y="890270"/>
                    <a:pt x="6649720" y="1002030"/>
                  </a:cubicBezTo>
                  <a:cubicBezTo>
                    <a:pt x="6628130" y="1045210"/>
                    <a:pt x="6591300" y="1056640"/>
                    <a:pt x="6562090" y="1070610"/>
                  </a:cubicBezTo>
                  <a:cubicBezTo>
                    <a:pt x="6537960" y="1082040"/>
                    <a:pt x="6526530" y="1083310"/>
                    <a:pt x="6487160" y="1088390"/>
                  </a:cubicBezTo>
                  <a:cubicBezTo>
                    <a:pt x="6350000" y="1103630"/>
                    <a:pt x="5824220" y="1075690"/>
                    <a:pt x="5548630" y="1080770"/>
                  </a:cubicBezTo>
                  <a:cubicBezTo>
                    <a:pt x="5330190" y="1084580"/>
                    <a:pt x="5168900" y="1104900"/>
                    <a:pt x="4963160" y="1107440"/>
                  </a:cubicBezTo>
                  <a:cubicBezTo>
                    <a:pt x="4734560" y="1108710"/>
                    <a:pt x="4401820" y="1099820"/>
                    <a:pt x="4237990" y="1087120"/>
                  </a:cubicBezTo>
                  <a:cubicBezTo>
                    <a:pt x="4151630" y="1079500"/>
                    <a:pt x="4149090" y="1068070"/>
                    <a:pt x="4043680" y="1061720"/>
                  </a:cubicBezTo>
                  <a:cubicBezTo>
                    <a:pt x="3582670" y="1031240"/>
                    <a:pt x="563880" y="1115060"/>
                    <a:pt x="308610" y="1068070"/>
                  </a:cubicBezTo>
                  <a:cubicBezTo>
                    <a:pt x="278130" y="1062990"/>
                    <a:pt x="271780" y="1060450"/>
                    <a:pt x="260350" y="1050290"/>
                  </a:cubicBezTo>
                  <a:cubicBezTo>
                    <a:pt x="247650" y="1038860"/>
                    <a:pt x="236220" y="1021080"/>
                    <a:pt x="236220" y="1003300"/>
                  </a:cubicBezTo>
                  <a:cubicBezTo>
                    <a:pt x="234950" y="984250"/>
                    <a:pt x="246380" y="952500"/>
                    <a:pt x="260350" y="939800"/>
                  </a:cubicBezTo>
                  <a:cubicBezTo>
                    <a:pt x="271780" y="927100"/>
                    <a:pt x="308610" y="920750"/>
                    <a:pt x="308610" y="920750"/>
                  </a:cubicBezTo>
                </a:path>
              </a:pathLst>
            </a:custGeom>
            <a:solidFill>
              <a:srgbClr val="1E1E1E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QA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234446"/>
            <a:ext cx="16302675" cy="5023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0"/>
              </a:lnSpc>
              <a:spcBef>
                <a:spcPct val="0"/>
              </a:spcBef>
            </a:pPr>
            <a:r>
              <a:rPr lang="en-US" sz="2850" b="1" u="sng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Main Issue: Water Scarcity:</a:t>
            </a:r>
          </a:p>
          <a:p>
            <a:pPr algn="l">
              <a:lnSpc>
                <a:spcPts val="3990"/>
              </a:lnSpc>
              <a:spcBef>
                <a:spcPct val="0"/>
              </a:spcBef>
            </a:pPr>
            <a:r>
              <a:rPr lang="en-US" sz="285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💧 Lowest reserves in 80+ years</a:t>
            </a:r>
          </a:p>
          <a:p>
            <a:pPr algn="l">
              <a:lnSpc>
                <a:spcPts val="3990"/>
              </a:lnSpc>
              <a:spcBef>
                <a:spcPct val="0"/>
              </a:spcBef>
            </a:pPr>
            <a:r>
              <a:rPr lang="en-US" sz="285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18 → 10 billion m³</a:t>
            </a:r>
          </a:p>
          <a:p>
            <a:pPr algn="l">
              <a:lnSpc>
                <a:spcPts val="3990"/>
              </a:lnSpc>
              <a:spcBef>
                <a:spcPct val="0"/>
              </a:spcBef>
            </a:pPr>
            <a:endParaRPr lang="en-US" sz="285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3990"/>
              </a:lnSpc>
              <a:spcBef>
                <a:spcPct val="0"/>
              </a:spcBef>
            </a:pPr>
            <a:r>
              <a:rPr lang="en-US" sz="2850" b="1" u="sng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Related Problems:</a:t>
            </a:r>
          </a:p>
          <a:p>
            <a:pPr algn="l">
              <a:lnSpc>
                <a:spcPts val="3990"/>
              </a:lnSpc>
              <a:spcBef>
                <a:spcPct val="0"/>
              </a:spcBef>
            </a:pPr>
            <a:endParaRPr lang="en-US" sz="2850" b="1" u="sng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3990"/>
              </a:lnSpc>
              <a:spcBef>
                <a:spcPct val="0"/>
              </a:spcBef>
            </a:pPr>
            <a:r>
              <a:rPr lang="en-US" sz="285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👥 </a:t>
            </a:r>
            <a:r>
              <a:rPr lang="en-US" sz="285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Displacement</a:t>
            </a:r>
          </a:p>
          <a:p>
            <a:pPr algn="l">
              <a:lnSpc>
                <a:spcPts val="3990"/>
              </a:lnSpc>
              <a:spcBef>
                <a:spcPct val="0"/>
              </a:spcBef>
            </a:pPr>
            <a:endParaRPr lang="en-US" sz="2850" b="1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3990"/>
              </a:lnSpc>
              <a:spcBef>
                <a:spcPct val="0"/>
              </a:spcBef>
            </a:pPr>
            <a:endParaRPr lang="en-US" sz="2850" b="1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3990"/>
              </a:lnSpc>
              <a:spcBef>
                <a:spcPct val="0"/>
              </a:spcBef>
            </a:pPr>
            <a:endParaRPr lang="en-US" sz="2850" b="1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094971" y="2820780"/>
            <a:ext cx="3132981" cy="1780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⚕️ Health Risks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endParaRPr lang="en-US" sz="3399" b="1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144000" y="3420855"/>
            <a:ext cx="4502497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✊ Political Instability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endParaRPr lang="en-US" sz="3399" b="1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57191" y="6033496"/>
            <a:ext cx="4404271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🌾 Food Security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endParaRPr lang="en-US" sz="3399" b="1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646170" y="6076675"/>
            <a:ext cx="16302675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🌍 Desertification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710640" y="4888592"/>
            <a:ext cx="7268898" cy="4369708"/>
          </a:xfrm>
          <a:custGeom>
            <a:avLst/>
            <a:gdLst/>
            <a:ahLst/>
            <a:cxnLst/>
            <a:rect l="l" t="t" r="r" b="b"/>
            <a:pathLst>
              <a:path w="7268898" h="4369708">
                <a:moveTo>
                  <a:pt x="0" y="0"/>
                </a:moveTo>
                <a:lnTo>
                  <a:pt x="7268897" y="0"/>
                </a:lnTo>
                <a:lnTo>
                  <a:pt x="7268897" y="4369708"/>
                </a:lnTo>
                <a:lnTo>
                  <a:pt x="0" y="43697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630" r="-10630"/>
            </a:stretch>
          </a:blipFill>
        </p:spPr>
        <p:txBody>
          <a:bodyPr/>
          <a:lstStyle/>
          <a:p>
            <a:endParaRPr lang="en-QA"/>
          </a:p>
        </p:txBody>
      </p:sp>
      <p:sp>
        <p:nvSpPr>
          <p:cNvPr id="3" name="Freeform 3"/>
          <p:cNvSpPr/>
          <p:nvPr/>
        </p:nvSpPr>
        <p:spPr>
          <a:xfrm>
            <a:off x="10458900" y="367444"/>
            <a:ext cx="7520638" cy="4378273"/>
          </a:xfrm>
          <a:custGeom>
            <a:avLst/>
            <a:gdLst/>
            <a:ahLst/>
            <a:cxnLst/>
            <a:rect l="l" t="t" r="r" b="b"/>
            <a:pathLst>
              <a:path w="7520638" h="4378273">
                <a:moveTo>
                  <a:pt x="0" y="0"/>
                </a:moveTo>
                <a:lnTo>
                  <a:pt x="7520637" y="0"/>
                </a:lnTo>
                <a:lnTo>
                  <a:pt x="7520637" y="4378273"/>
                </a:lnTo>
                <a:lnTo>
                  <a:pt x="0" y="43782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QA"/>
          </a:p>
        </p:txBody>
      </p:sp>
      <p:sp>
        <p:nvSpPr>
          <p:cNvPr id="4" name="TextBox 4"/>
          <p:cNvSpPr txBox="1"/>
          <p:nvPr/>
        </p:nvSpPr>
        <p:spPr>
          <a:xfrm>
            <a:off x="1028700" y="2752100"/>
            <a:ext cx="6564620" cy="4180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  <a:spcBef>
                <a:spcPct val="0"/>
              </a:spcBef>
            </a:pPr>
            <a:r>
              <a:rPr lang="en-US" sz="33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Reasons Behind Water Scarcity (Internal):</a:t>
            </a:r>
          </a:p>
          <a:p>
            <a:pPr algn="l">
              <a:lnSpc>
                <a:spcPts val="4759"/>
              </a:lnSpc>
              <a:spcBef>
                <a:spcPct val="0"/>
              </a:spcBef>
            </a:pPr>
            <a:endParaRPr lang="en-US" sz="3399" b="1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🚰 Poor irrigation infrastructure</a:t>
            </a:r>
          </a:p>
          <a:p>
            <a:pPr algn="l">
              <a:lnSpc>
                <a:spcPts val="4759"/>
              </a:lnSpc>
              <a:spcBef>
                <a:spcPct val="0"/>
              </a:spcBef>
            </a:pPr>
            <a:endParaRPr lang="en-US" sz="3399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🌱 Loss of seed variety</a:t>
            </a:r>
          </a:p>
          <a:p>
            <a:pPr algn="l">
              <a:lnSpc>
                <a:spcPts val="4759"/>
              </a:lnSpc>
              <a:spcBef>
                <a:spcPct val="0"/>
              </a:spcBef>
            </a:pPr>
            <a:endParaRPr lang="en-US" sz="3399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5243332" y="9372600"/>
            <a:ext cx="2736205" cy="297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9"/>
              </a:lnSpc>
              <a:spcBef>
                <a:spcPct val="0"/>
              </a:spcBef>
            </a:pPr>
            <a:r>
              <a:rPr lang="en-US" sz="17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(Rubin and Denton 2023)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584314" y="2355781"/>
            <a:ext cx="10703686" cy="6634777"/>
          </a:xfrm>
          <a:custGeom>
            <a:avLst/>
            <a:gdLst/>
            <a:ahLst/>
            <a:cxnLst/>
            <a:rect l="l" t="t" r="r" b="b"/>
            <a:pathLst>
              <a:path w="10703686" h="6634777">
                <a:moveTo>
                  <a:pt x="0" y="0"/>
                </a:moveTo>
                <a:lnTo>
                  <a:pt x="10703686" y="0"/>
                </a:lnTo>
                <a:lnTo>
                  <a:pt x="10703686" y="6634777"/>
                </a:lnTo>
                <a:lnTo>
                  <a:pt x="0" y="66347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4" r="-154"/>
            </a:stretch>
          </a:blipFill>
        </p:spPr>
        <p:txBody>
          <a:bodyPr/>
          <a:lstStyle/>
          <a:p>
            <a:endParaRPr lang="en-QA"/>
          </a:p>
        </p:txBody>
      </p:sp>
      <p:sp>
        <p:nvSpPr>
          <p:cNvPr id="3" name="TextBox 3"/>
          <p:cNvSpPr txBox="1"/>
          <p:nvPr/>
        </p:nvSpPr>
        <p:spPr>
          <a:xfrm>
            <a:off x="0" y="-47625"/>
            <a:ext cx="8894625" cy="4458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49"/>
              </a:lnSpc>
              <a:spcBef>
                <a:spcPct val="0"/>
              </a:spcBef>
            </a:pPr>
            <a:r>
              <a:rPr lang="en-US" sz="2535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Reasons Behind Water Scarcity (External):</a:t>
            </a:r>
          </a:p>
          <a:p>
            <a:pPr algn="l">
              <a:lnSpc>
                <a:spcPts val="3549"/>
              </a:lnSpc>
              <a:spcBef>
                <a:spcPct val="0"/>
              </a:spcBef>
            </a:pPr>
            <a:endParaRPr lang="en-US" sz="2535" b="1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3549"/>
              </a:lnSpc>
              <a:spcBef>
                <a:spcPct val="0"/>
              </a:spcBef>
            </a:pPr>
            <a:r>
              <a:rPr lang="en-US" sz="2535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🌊 High dependence on rivers</a:t>
            </a:r>
          </a:p>
          <a:p>
            <a:pPr marL="547425" lvl="1" indent="-273713" algn="l">
              <a:lnSpc>
                <a:spcPts val="3549"/>
              </a:lnSpc>
              <a:buFont typeface="Arial"/>
              <a:buChar char="•"/>
            </a:pPr>
            <a:r>
              <a:rPr lang="en-US" sz="253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Euphrates &amp; Tigris: Turkey 71%, Iran 16.9%, Syria 4.1%, Iraq 8%</a:t>
            </a:r>
          </a:p>
          <a:p>
            <a:pPr marL="547425" lvl="1" indent="-273713" algn="l">
              <a:lnSpc>
                <a:spcPts val="3549"/>
              </a:lnSpc>
              <a:buFont typeface="Arial"/>
              <a:buChar char="•"/>
            </a:pPr>
            <a:r>
              <a:rPr lang="en-US" sz="253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86% surface water, 14% groundwater</a:t>
            </a:r>
          </a:p>
          <a:p>
            <a:pPr algn="l">
              <a:lnSpc>
                <a:spcPts val="3549"/>
              </a:lnSpc>
              <a:spcBef>
                <a:spcPct val="0"/>
              </a:spcBef>
            </a:pPr>
            <a:r>
              <a:rPr lang="en-US" sz="2535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🏞️ Transboundary control (dams)</a:t>
            </a:r>
          </a:p>
          <a:p>
            <a:pPr marL="547425" lvl="1" indent="-273713" algn="l">
              <a:lnSpc>
                <a:spcPts val="3549"/>
              </a:lnSpc>
              <a:buFont typeface="Arial"/>
              <a:buChar char="•"/>
            </a:pPr>
            <a:r>
              <a:rPr lang="en-US" sz="253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Turkey’s GAP (1980s–ongoing): 22 dams + 19 hydropower projects</a:t>
            </a:r>
          </a:p>
          <a:p>
            <a:pPr algn="l">
              <a:lnSpc>
                <a:spcPts val="3549"/>
              </a:lnSpc>
              <a:spcBef>
                <a:spcPct val="0"/>
              </a:spcBef>
            </a:pPr>
            <a:r>
              <a:rPr lang="en-US" sz="253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Syria &amp; Iran also have dams, but less influential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1386211"/>
            <a:ext cx="11951047" cy="7181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  <a:spcBef>
                <a:spcPct val="0"/>
              </a:spcBef>
            </a:pPr>
            <a:r>
              <a:rPr lang="en-US" sz="33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💧 Desalination Projects (Basra, $4B – PowerChina, 2028)</a:t>
            </a:r>
          </a:p>
          <a:p>
            <a:pPr algn="l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Shatt al-Arab plant: 5,000 m³/hr</a:t>
            </a:r>
          </a:p>
          <a:p>
            <a:pPr algn="l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Al-Faw plant: 3,000 m³/hr</a:t>
            </a:r>
          </a:p>
          <a:p>
            <a:pPr algn="l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Al-Siba plant: 3,000 m³/hr</a:t>
            </a:r>
          </a:p>
          <a:p>
            <a:pPr algn="l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Abu Flous plant: 3,000 m³/hr</a:t>
            </a:r>
          </a:p>
          <a:p>
            <a:pPr algn="l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Safwan plant: 1,000 m³/hr</a:t>
            </a:r>
          </a:p>
          <a:p>
            <a:pPr algn="l">
              <a:lnSpc>
                <a:spcPts val="4759"/>
              </a:lnSpc>
              <a:spcBef>
                <a:spcPct val="0"/>
              </a:spcBef>
            </a:pPr>
            <a:endParaRPr lang="en-US" sz="3399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4759"/>
              </a:lnSpc>
              <a:spcBef>
                <a:spcPct val="0"/>
              </a:spcBef>
            </a:pPr>
            <a:r>
              <a:rPr lang="en-US" sz="33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🌾 Centralized Agriculture</a:t>
            </a:r>
          </a:p>
          <a:p>
            <a:pPr algn="l">
              <a:lnSpc>
                <a:spcPts val="4759"/>
              </a:lnSpc>
              <a:spcBef>
                <a:spcPct val="0"/>
              </a:spcBef>
            </a:pPr>
            <a:endParaRPr lang="en-US" sz="3399" b="1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4759"/>
              </a:lnSpc>
              <a:spcBef>
                <a:spcPct val="0"/>
              </a:spcBef>
            </a:pPr>
            <a:r>
              <a:rPr lang="en-US" sz="33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🌊 Water Agreements</a:t>
            </a:r>
          </a:p>
          <a:p>
            <a:pPr algn="l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Syria (1989): 58% Euphrates share</a:t>
            </a:r>
          </a:p>
          <a:p>
            <a:pPr algn="l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Turkey: temporary flow ↑ (oil-linked)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676422" y="2171700"/>
            <a:ext cx="6625456" cy="5803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Criticized as election-driven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453065" y="6345975"/>
            <a:ext cx="9754791" cy="78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Amartya Sen</a:t>
            </a:r>
          </a:p>
          <a:p>
            <a:pPr algn="ctr">
              <a:lnSpc>
                <a:spcPts val="3220"/>
              </a:lnSpc>
              <a:spcBef>
                <a:spcPct val="0"/>
              </a:spcBef>
            </a:pPr>
            <a:r>
              <a:rPr lang="en-US" sz="23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Poverty and Famines: An Essay on Entitlement and Deprivation (1981)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108605" y="9003486"/>
            <a:ext cx="6170861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It is outdated and often not applied.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021942" y="170885"/>
            <a:ext cx="4388941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Government policies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02708" y="3174741"/>
            <a:ext cx="7813440" cy="5448181"/>
          </a:xfrm>
          <a:custGeom>
            <a:avLst/>
            <a:gdLst/>
            <a:ahLst/>
            <a:cxnLst/>
            <a:rect l="l" t="t" r="r" b="b"/>
            <a:pathLst>
              <a:path w="7813440" h="5448181">
                <a:moveTo>
                  <a:pt x="0" y="0"/>
                </a:moveTo>
                <a:lnTo>
                  <a:pt x="7813440" y="0"/>
                </a:lnTo>
                <a:lnTo>
                  <a:pt x="7813440" y="5448181"/>
                </a:lnTo>
                <a:lnTo>
                  <a:pt x="0" y="54481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QA"/>
          </a:p>
        </p:txBody>
      </p:sp>
      <p:grpSp>
        <p:nvGrpSpPr>
          <p:cNvPr id="3" name="Group 3"/>
          <p:cNvGrpSpPr/>
          <p:nvPr/>
        </p:nvGrpSpPr>
        <p:grpSpPr>
          <a:xfrm>
            <a:off x="5235245" y="6951151"/>
            <a:ext cx="114300" cy="300990"/>
            <a:chOff x="0" y="0"/>
            <a:chExt cx="152400" cy="401320"/>
          </a:xfrm>
        </p:grpSpPr>
        <p:sp>
          <p:nvSpPr>
            <p:cNvPr id="4" name="Freeform 4"/>
            <p:cNvSpPr/>
            <p:nvPr/>
          </p:nvSpPr>
          <p:spPr>
            <a:xfrm>
              <a:off x="33020" y="49530"/>
              <a:ext cx="86360" cy="299720"/>
            </a:xfrm>
            <a:custGeom>
              <a:avLst/>
              <a:gdLst/>
              <a:ahLst/>
              <a:cxnLst/>
              <a:rect l="l" t="t" r="r" b="b"/>
              <a:pathLst>
                <a:path w="86360" h="299720">
                  <a:moveTo>
                    <a:pt x="17780" y="207010"/>
                  </a:moveTo>
                  <a:cubicBezTo>
                    <a:pt x="24130" y="35560"/>
                    <a:pt x="33020" y="29210"/>
                    <a:pt x="40640" y="27940"/>
                  </a:cubicBezTo>
                  <a:cubicBezTo>
                    <a:pt x="46990" y="26670"/>
                    <a:pt x="57150" y="27940"/>
                    <a:pt x="62230" y="35560"/>
                  </a:cubicBezTo>
                  <a:cubicBezTo>
                    <a:pt x="80010" y="60960"/>
                    <a:pt x="85090" y="223520"/>
                    <a:pt x="68580" y="256540"/>
                  </a:cubicBezTo>
                  <a:cubicBezTo>
                    <a:pt x="60960" y="269240"/>
                    <a:pt x="48260" y="276860"/>
                    <a:pt x="40640" y="275590"/>
                  </a:cubicBezTo>
                  <a:cubicBezTo>
                    <a:pt x="31750" y="274320"/>
                    <a:pt x="22860" y="264160"/>
                    <a:pt x="17780" y="250190"/>
                  </a:cubicBezTo>
                  <a:cubicBezTo>
                    <a:pt x="3810" y="213360"/>
                    <a:pt x="3810" y="53340"/>
                    <a:pt x="19050" y="20320"/>
                  </a:cubicBezTo>
                  <a:cubicBezTo>
                    <a:pt x="24130" y="7620"/>
                    <a:pt x="33020" y="2540"/>
                    <a:pt x="40640" y="1270"/>
                  </a:cubicBezTo>
                  <a:cubicBezTo>
                    <a:pt x="46990" y="0"/>
                    <a:pt x="57150" y="1270"/>
                    <a:pt x="62230" y="8890"/>
                  </a:cubicBezTo>
                  <a:cubicBezTo>
                    <a:pt x="81280" y="36830"/>
                    <a:pt x="86360" y="233680"/>
                    <a:pt x="68580" y="274320"/>
                  </a:cubicBezTo>
                  <a:cubicBezTo>
                    <a:pt x="62230" y="289560"/>
                    <a:pt x="49530" y="299720"/>
                    <a:pt x="40640" y="299720"/>
                  </a:cubicBezTo>
                  <a:cubicBezTo>
                    <a:pt x="31750" y="299720"/>
                    <a:pt x="22860" y="288290"/>
                    <a:pt x="17780" y="274320"/>
                  </a:cubicBezTo>
                  <a:cubicBezTo>
                    <a:pt x="3810" y="236220"/>
                    <a:pt x="3810" y="66040"/>
                    <a:pt x="17780" y="27940"/>
                  </a:cubicBezTo>
                  <a:cubicBezTo>
                    <a:pt x="22860" y="12700"/>
                    <a:pt x="31750" y="3810"/>
                    <a:pt x="40640" y="2540"/>
                  </a:cubicBezTo>
                  <a:cubicBezTo>
                    <a:pt x="48260" y="1270"/>
                    <a:pt x="62230" y="8890"/>
                    <a:pt x="68580" y="21590"/>
                  </a:cubicBezTo>
                  <a:cubicBezTo>
                    <a:pt x="82550" y="48260"/>
                    <a:pt x="81280" y="154940"/>
                    <a:pt x="68580" y="184150"/>
                  </a:cubicBezTo>
                  <a:cubicBezTo>
                    <a:pt x="62230" y="198120"/>
                    <a:pt x="50800" y="209550"/>
                    <a:pt x="41910" y="209550"/>
                  </a:cubicBezTo>
                  <a:cubicBezTo>
                    <a:pt x="34290" y="209550"/>
                    <a:pt x="19050" y="196850"/>
                    <a:pt x="19050" y="189230"/>
                  </a:cubicBezTo>
                  <a:cubicBezTo>
                    <a:pt x="17780" y="180340"/>
                    <a:pt x="30480" y="161290"/>
                    <a:pt x="39370" y="158750"/>
                  </a:cubicBezTo>
                  <a:cubicBezTo>
                    <a:pt x="45720" y="156210"/>
                    <a:pt x="57150" y="161290"/>
                    <a:pt x="62230" y="166370"/>
                  </a:cubicBezTo>
                  <a:cubicBezTo>
                    <a:pt x="66040" y="171450"/>
                    <a:pt x="69850" y="182880"/>
                    <a:pt x="68580" y="189230"/>
                  </a:cubicBezTo>
                  <a:cubicBezTo>
                    <a:pt x="66040" y="196850"/>
                    <a:pt x="52070" y="209550"/>
                    <a:pt x="44450" y="209550"/>
                  </a:cubicBezTo>
                  <a:cubicBezTo>
                    <a:pt x="35560" y="209550"/>
                    <a:pt x="24130" y="198120"/>
                    <a:pt x="17780" y="184150"/>
                  </a:cubicBezTo>
                  <a:cubicBezTo>
                    <a:pt x="5080" y="154940"/>
                    <a:pt x="6350" y="48260"/>
                    <a:pt x="19050" y="21590"/>
                  </a:cubicBezTo>
                  <a:cubicBezTo>
                    <a:pt x="24130" y="10160"/>
                    <a:pt x="33020" y="3810"/>
                    <a:pt x="40640" y="2540"/>
                  </a:cubicBezTo>
                  <a:cubicBezTo>
                    <a:pt x="48260" y="1270"/>
                    <a:pt x="59690" y="5080"/>
                    <a:pt x="66040" y="15240"/>
                  </a:cubicBezTo>
                  <a:cubicBezTo>
                    <a:pt x="85090" y="46990"/>
                    <a:pt x="83820" y="234950"/>
                    <a:pt x="68580" y="274320"/>
                  </a:cubicBezTo>
                  <a:cubicBezTo>
                    <a:pt x="63500" y="288290"/>
                    <a:pt x="54610" y="299720"/>
                    <a:pt x="46990" y="299720"/>
                  </a:cubicBezTo>
                  <a:cubicBezTo>
                    <a:pt x="38100" y="299720"/>
                    <a:pt x="24130" y="289560"/>
                    <a:pt x="17780" y="274320"/>
                  </a:cubicBezTo>
                  <a:cubicBezTo>
                    <a:pt x="0" y="234950"/>
                    <a:pt x="2540" y="55880"/>
                    <a:pt x="19050" y="20320"/>
                  </a:cubicBezTo>
                  <a:cubicBezTo>
                    <a:pt x="24130" y="7620"/>
                    <a:pt x="33020" y="2540"/>
                    <a:pt x="40640" y="1270"/>
                  </a:cubicBezTo>
                  <a:cubicBezTo>
                    <a:pt x="46990" y="0"/>
                    <a:pt x="57150" y="1270"/>
                    <a:pt x="62230" y="8890"/>
                  </a:cubicBezTo>
                  <a:cubicBezTo>
                    <a:pt x="81280" y="35560"/>
                    <a:pt x="86360" y="220980"/>
                    <a:pt x="68580" y="256540"/>
                  </a:cubicBezTo>
                  <a:cubicBezTo>
                    <a:pt x="60960" y="269240"/>
                    <a:pt x="48260" y="276860"/>
                    <a:pt x="40640" y="275590"/>
                  </a:cubicBezTo>
                  <a:cubicBezTo>
                    <a:pt x="31750" y="274320"/>
                    <a:pt x="22860" y="264160"/>
                    <a:pt x="17780" y="250190"/>
                  </a:cubicBezTo>
                  <a:cubicBezTo>
                    <a:pt x="5080" y="215900"/>
                    <a:pt x="5080" y="77470"/>
                    <a:pt x="19050" y="46990"/>
                  </a:cubicBezTo>
                  <a:cubicBezTo>
                    <a:pt x="24130" y="35560"/>
                    <a:pt x="33020" y="29210"/>
                    <a:pt x="40640" y="27940"/>
                  </a:cubicBezTo>
                  <a:cubicBezTo>
                    <a:pt x="46990" y="26670"/>
                    <a:pt x="57150" y="27940"/>
                    <a:pt x="62230" y="35560"/>
                  </a:cubicBezTo>
                  <a:cubicBezTo>
                    <a:pt x="77470" y="57150"/>
                    <a:pt x="82550" y="184150"/>
                    <a:pt x="68580" y="213360"/>
                  </a:cubicBezTo>
                  <a:cubicBezTo>
                    <a:pt x="62230" y="224790"/>
                    <a:pt x="48260" y="232410"/>
                    <a:pt x="40640" y="232410"/>
                  </a:cubicBezTo>
                  <a:cubicBezTo>
                    <a:pt x="31750" y="231140"/>
                    <a:pt x="17780" y="207010"/>
                    <a:pt x="17780" y="207010"/>
                  </a:cubicBezTo>
                </a:path>
              </a:pathLst>
            </a:custGeom>
            <a:solidFill>
              <a:srgbClr val="E7191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QA"/>
            </a:p>
          </p:txBody>
        </p:sp>
      </p:grpSp>
      <p:sp>
        <p:nvSpPr>
          <p:cNvPr id="5" name="Freeform 5"/>
          <p:cNvSpPr/>
          <p:nvPr/>
        </p:nvSpPr>
        <p:spPr>
          <a:xfrm>
            <a:off x="7510732" y="3162300"/>
            <a:ext cx="10140751" cy="5552061"/>
          </a:xfrm>
          <a:custGeom>
            <a:avLst/>
            <a:gdLst/>
            <a:ahLst/>
            <a:cxnLst/>
            <a:rect l="l" t="t" r="r" b="b"/>
            <a:pathLst>
              <a:path w="10140751" h="5552061">
                <a:moveTo>
                  <a:pt x="0" y="0"/>
                </a:moveTo>
                <a:lnTo>
                  <a:pt x="10140751" y="0"/>
                </a:lnTo>
                <a:lnTo>
                  <a:pt x="10140751" y="5552061"/>
                </a:lnTo>
                <a:lnTo>
                  <a:pt x="0" y="55520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QA"/>
          </a:p>
        </p:txBody>
      </p:sp>
      <p:sp>
        <p:nvSpPr>
          <p:cNvPr id="6" name="TextBox 6"/>
          <p:cNvSpPr txBox="1"/>
          <p:nvPr/>
        </p:nvSpPr>
        <p:spPr>
          <a:xfrm>
            <a:off x="0" y="-66675"/>
            <a:ext cx="15779229" cy="3580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59"/>
              </a:lnSpc>
            </a:pPr>
            <a:r>
              <a:rPr lang="en-US" sz="33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🌍 Solutions (External)</a:t>
            </a:r>
          </a:p>
          <a:p>
            <a:pPr marL="734059" lvl="1" indent="-367030" algn="just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Improve water agreements with neighbors</a:t>
            </a:r>
          </a:p>
          <a:p>
            <a:pPr marL="734059" lvl="1" indent="-367030" algn="just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Current treaties:</a:t>
            </a:r>
          </a:p>
          <a:p>
            <a:pPr marL="1468119" lvl="2" indent="-489373" algn="just">
              <a:lnSpc>
                <a:spcPts val="4759"/>
              </a:lnSpc>
              <a:buFont typeface="Arial"/>
              <a:buChar char="⚬"/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Syria–Iraq (1989): 58% Euphrates flow to Iraq, 42% to Syria</a:t>
            </a:r>
          </a:p>
          <a:p>
            <a:pPr marL="1468119" lvl="2" indent="-489373" algn="just">
              <a:lnSpc>
                <a:spcPts val="4759"/>
              </a:lnSpc>
              <a:buFont typeface="Arial"/>
              <a:buChar char="⚬"/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Syria–Turkey(1987): Syria receives 500 m³/sec from Turkey</a:t>
            </a:r>
          </a:p>
          <a:p>
            <a:pPr algn="just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556385" y="5444490"/>
            <a:ext cx="111442" cy="108585"/>
            <a:chOff x="0" y="0"/>
            <a:chExt cx="148590" cy="144780"/>
          </a:xfrm>
        </p:grpSpPr>
        <p:sp>
          <p:nvSpPr>
            <p:cNvPr id="8" name="Freeform 8"/>
            <p:cNvSpPr/>
            <p:nvPr/>
          </p:nvSpPr>
          <p:spPr>
            <a:xfrm>
              <a:off x="45720" y="45720"/>
              <a:ext cx="50800" cy="52070"/>
            </a:xfrm>
            <a:custGeom>
              <a:avLst/>
              <a:gdLst/>
              <a:ahLst/>
              <a:cxnLst/>
              <a:rect l="l" t="t" r="r" b="b"/>
              <a:pathLst>
                <a:path w="50800" h="52070">
                  <a:moveTo>
                    <a:pt x="50800" y="17780"/>
                  </a:moveTo>
                  <a:cubicBezTo>
                    <a:pt x="29210" y="52070"/>
                    <a:pt x="8890" y="45720"/>
                    <a:pt x="5080" y="38100"/>
                  </a:cubicBezTo>
                  <a:cubicBezTo>
                    <a:pt x="0" y="30480"/>
                    <a:pt x="3810" y="10160"/>
                    <a:pt x="11430" y="5080"/>
                  </a:cubicBezTo>
                  <a:cubicBezTo>
                    <a:pt x="17780" y="0"/>
                    <a:pt x="44450" y="6350"/>
                    <a:pt x="44450" y="6350"/>
                  </a:cubicBezTo>
                </a:path>
              </a:pathLst>
            </a:custGeom>
            <a:solidFill>
              <a:srgbClr val="E7191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QA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1364395" y="8972867"/>
            <a:ext cx="1294209" cy="297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9"/>
              </a:lnSpc>
              <a:spcBef>
                <a:spcPct val="0"/>
              </a:spcBef>
            </a:pPr>
            <a:r>
              <a:rPr lang="en-US" sz="17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(Grün 2024)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7502843" y="5015865"/>
            <a:ext cx="237172" cy="131445"/>
            <a:chOff x="0" y="0"/>
            <a:chExt cx="316230" cy="175260"/>
          </a:xfrm>
        </p:grpSpPr>
        <p:sp>
          <p:nvSpPr>
            <p:cNvPr id="11" name="Freeform 11"/>
            <p:cNvSpPr/>
            <p:nvPr/>
          </p:nvSpPr>
          <p:spPr>
            <a:xfrm>
              <a:off x="49530" y="44450"/>
              <a:ext cx="215900" cy="93980"/>
            </a:xfrm>
            <a:custGeom>
              <a:avLst/>
              <a:gdLst/>
              <a:ahLst/>
              <a:cxnLst/>
              <a:rect l="l" t="t" r="r" b="b"/>
              <a:pathLst>
                <a:path w="215900" h="93980">
                  <a:moveTo>
                    <a:pt x="148590" y="57150"/>
                  </a:moveTo>
                  <a:cubicBezTo>
                    <a:pt x="8890" y="76200"/>
                    <a:pt x="1270" y="66040"/>
                    <a:pt x="1270" y="58420"/>
                  </a:cubicBezTo>
                  <a:cubicBezTo>
                    <a:pt x="0" y="49530"/>
                    <a:pt x="3810" y="38100"/>
                    <a:pt x="13970" y="31750"/>
                  </a:cubicBezTo>
                  <a:cubicBezTo>
                    <a:pt x="38100" y="16510"/>
                    <a:pt x="157480" y="17780"/>
                    <a:pt x="189230" y="29210"/>
                  </a:cubicBezTo>
                  <a:cubicBezTo>
                    <a:pt x="203200" y="34290"/>
                    <a:pt x="213360" y="43180"/>
                    <a:pt x="214630" y="52070"/>
                  </a:cubicBezTo>
                  <a:cubicBezTo>
                    <a:pt x="215900" y="59690"/>
                    <a:pt x="205740" y="73660"/>
                    <a:pt x="195580" y="78740"/>
                  </a:cubicBezTo>
                  <a:cubicBezTo>
                    <a:pt x="177800" y="87630"/>
                    <a:pt x="123190" y="86360"/>
                    <a:pt x="110490" y="74930"/>
                  </a:cubicBezTo>
                  <a:cubicBezTo>
                    <a:pt x="101600" y="68580"/>
                    <a:pt x="99060" y="53340"/>
                    <a:pt x="101600" y="45720"/>
                  </a:cubicBezTo>
                  <a:cubicBezTo>
                    <a:pt x="105410" y="38100"/>
                    <a:pt x="120650" y="29210"/>
                    <a:pt x="128270" y="29210"/>
                  </a:cubicBezTo>
                  <a:cubicBezTo>
                    <a:pt x="134620" y="29210"/>
                    <a:pt x="144780" y="36830"/>
                    <a:pt x="147320" y="43180"/>
                  </a:cubicBezTo>
                  <a:cubicBezTo>
                    <a:pt x="151130" y="50800"/>
                    <a:pt x="148590" y="67310"/>
                    <a:pt x="142240" y="73660"/>
                  </a:cubicBezTo>
                  <a:cubicBezTo>
                    <a:pt x="138430" y="78740"/>
                    <a:pt x="127000" y="81280"/>
                    <a:pt x="119380" y="80010"/>
                  </a:cubicBezTo>
                  <a:cubicBezTo>
                    <a:pt x="111760" y="77470"/>
                    <a:pt x="100330" y="64770"/>
                    <a:pt x="100330" y="55880"/>
                  </a:cubicBezTo>
                  <a:cubicBezTo>
                    <a:pt x="99060" y="48260"/>
                    <a:pt x="107950" y="35560"/>
                    <a:pt x="116840" y="30480"/>
                  </a:cubicBezTo>
                  <a:cubicBezTo>
                    <a:pt x="133350" y="22860"/>
                    <a:pt x="179070" y="21590"/>
                    <a:pt x="195580" y="30480"/>
                  </a:cubicBezTo>
                  <a:cubicBezTo>
                    <a:pt x="205740" y="35560"/>
                    <a:pt x="215900" y="49530"/>
                    <a:pt x="214630" y="57150"/>
                  </a:cubicBezTo>
                  <a:cubicBezTo>
                    <a:pt x="213360" y="66040"/>
                    <a:pt x="203200" y="74930"/>
                    <a:pt x="189230" y="80010"/>
                  </a:cubicBezTo>
                  <a:cubicBezTo>
                    <a:pt x="158750" y="91440"/>
                    <a:pt x="46990" y="93980"/>
                    <a:pt x="20320" y="80010"/>
                  </a:cubicBezTo>
                  <a:cubicBezTo>
                    <a:pt x="7620" y="72390"/>
                    <a:pt x="1270" y="59690"/>
                    <a:pt x="1270" y="52070"/>
                  </a:cubicBezTo>
                  <a:cubicBezTo>
                    <a:pt x="1270" y="44450"/>
                    <a:pt x="6350" y="38100"/>
                    <a:pt x="13970" y="31750"/>
                  </a:cubicBezTo>
                  <a:cubicBezTo>
                    <a:pt x="26670" y="22860"/>
                    <a:pt x="55880" y="12700"/>
                    <a:pt x="77470" y="8890"/>
                  </a:cubicBezTo>
                  <a:cubicBezTo>
                    <a:pt x="100330" y="3810"/>
                    <a:pt x="130810" y="0"/>
                    <a:pt x="148590" y="6350"/>
                  </a:cubicBezTo>
                  <a:cubicBezTo>
                    <a:pt x="160020" y="11430"/>
                    <a:pt x="173990" y="26670"/>
                    <a:pt x="172720" y="35560"/>
                  </a:cubicBezTo>
                  <a:cubicBezTo>
                    <a:pt x="172720" y="43180"/>
                    <a:pt x="148590" y="57150"/>
                    <a:pt x="148590" y="57150"/>
                  </a:cubicBezTo>
                </a:path>
              </a:pathLst>
            </a:custGeom>
            <a:solidFill>
              <a:srgbClr val="E7191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QA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7544" y="971550"/>
            <a:ext cx="15267793" cy="5314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🏠 Solutions (Internal):</a:t>
            </a:r>
          </a:p>
          <a:p>
            <a:pPr algn="just">
              <a:lnSpc>
                <a:spcPts val="4200"/>
              </a:lnSpc>
              <a:spcBef>
                <a:spcPct val="0"/>
              </a:spcBef>
            </a:pPr>
            <a:endParaRPr lang="en-US" sz="3000" b="1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Improve irrigation</a:t>
            </a:r>
            <a:r>
              <a:rPr lang="en-US" sz="3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– Farmer loans + efficient systems (gov’t loans pending, little progress).</a:t>
            </a:r>
          </a:p>
          <a:p>
            <a:pPr algn="just">
              <a:lnSpc>
                <a:spcPts val="4200"/>
              </a:lnSpc>
              <a:spcBef>
                <a:spcPct val="0"/>
              </a:spcBef>
            </a:pPr>
            <a:endParaRPr lang="en-US" sz="300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Empower local initiatives</a:t>
            </a:r>
            <a:r>
              <a:rPr lang="en-US" sz="3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– e.g., Gwez u Nakhl seed banks (Kurdistan, south Iraq, Lebanon).</a:t>
            </a:r>
          </a:p>
          <a:p>
            <a:pPr algn="just">
              <a:lnSpc>
                <a:spcPts val="4200"/>
              </a:lnSpc>
              <a:spcBef>
                <a:spcPct val="0"/>
              </a:spcBef>
            </a:pPr>
            <a:endParaRPr lang="en-US" sz="300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Regenerative farming</a:t>
            </a:r>
            <a:r>
              <a:rPr lang="en-US" sz="3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– Composting, cover crops, crop rotation (Enduring Harvest, Samawa Desert).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95305" y="1028700"/>
            <a:ext cx="4364780" cy="3433167"/>
          </a:xfrm>
          <a:custGeom>
            <a:avLst/>
            <a:gdLst/>
            <a:ahLst/>
            <a:cxnLst/>
            <a:rect l="l" t="t" r="r" b="b"/>
            <a:pathLst>
              <a:path w="4364780" h="3433167">
                <a:moveTo>
                  <a:pt x="0" y="0"/>
                </a:moveTo>
                <a:lnTo>
                  <a:pt x="4364780" y="0"/>
                </a:lnTo>
                <a:lnTo>
                  <a:pt x="4364780" y="3433167"/>
                </a:lnTo>
                <a:lnTo>
                  <a:pt x="0" y="34331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QA"/>
          </a:p>
        </p:txBody>
      </p:sp>
      <p:sp>
        <p:nvSpPr>
          <p:cNvPr id="3" name="Freeform 3"/>
          <p:cNvSpPr/>
          <p:nvPr/>
        </p:nvSpPr>
        <p:spPr>
          <a:xfrm>
            <a:off x="1195305" y="5143500"/>
            <a:ext cx="4364780" cy="2990722"/>
          </a:xfrm>
          <a:custGeom>
            <a:avLst/>
            <a:gdLst/>
            <a:ahLst/>
            <a:cxnLst/>
            <a:rect l="l" t="t" r="r" b="b"/>
            <a:pathLst>
              <a:path w="4364780" h="2990722">
                <a:moveTo>
                  <a:pt x="0" y="0"/>
                </a:moveTo>
                <a:lnTo>
                  <a:pt x="4364780" y="0"/>
                </a:lnTo>
                <a:lnTo>
                  <a:pt x="4364780" y="2990722"/>
                </a:lnTo>
                <a:lnTo>
                  <a:pt x="0" y="299072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2356"/>
            </a:stretch>
          </a:blipFill>
        </p:spPr>
        <p:txBody>
          <a:bodyPr/>
          <a:lstStyle/>
          <a:p>
            <a:endParaRPr lang="en-QA"/>
          </a:p>
        </p:txBody>
      </p:sp>
      <p:sp>
        <p:nvSpPr>
          <p:cNvPr id="4" name="Freeform 4"/>
          <p:cNvSpPr/>
          <p:nvPr/>
        </p:nvSpPr>
        <p:spPr>
          <a:xfrm>
            <a:off x="11999541" y="1028700"/>
            <a:ext cx="3527697" cy="3527697"/>
          </a:xfrm>
          <a:custGeom>
            <a:avLst/>
            <a:gdLst/>
            <a:ahLst/>
            <a:cxnLst/>
            <a:rect l="l" t="t" r="r" b="b"/>
            <a:pathLst>
              <a:path w="3527697" h="3527697">
                <a:moveTo>
                  <a:pt x="0" y="0"/>
                </a:moveTo>
                <a:lnTo>
                  <a:pt x="3527697" y="0"/>
                </a:lnTo>
                <a:lnTo>
                  <a:pt x="3527697" y="3527697"/>
                </a:lnTo>
                <a:lnTo>
                  <a:pt x="0" y="35276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QA"/>
          </a:p>
        </p:txBody>
      </p:sp>
      <p:sp>
        <p:nvSpPr>
          <p:cNvPr id="5" name="Freeform 5"/>
          <p:cNvSpPr/>
          <p:nvPr/>
        </p:nvSpPr>
        <p:spPr>
          <a:xfrm>
            <a:off x="12177699" y="5143500"/>
            <a:ext cx="3247734" cy="3247734"/>
          </a:xfrm>
          <a:custGeom>
            <a:avLst/>
            <a:gdLst/>
            <a:ahLst/>
            <a:cxnLst/>
            <a:rect l="l" t="t" r="r" b="b"/>
            <a:pathLst>
              <a:path w="3247734" h="3247734">
                <a:moveTo>
                  <a:pt x="0" y="0"/>
                </a:moveTo>
                <a:lnTo>
                  <a:pt x="3247734" y="0"/>
                </a:lnTo>
                <a:lnTo>
                  <a:pt x="3247734" y="3247734"/>
                </a:lnTo>
                <a:lnTo>
                  <a:pt x="0" y="324773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QA"/>
          </a:p>
        </p:txBody>
      </p:sp>
      <p:sp>
        <p:nvSpPr>
          <p:cNvPr id="6" name="Freeform 6"/>
          <p:cNvSpPr/>
          <p:nvPr/>
        </p:nvSpPr>
        <p:spPr>
          <a:xfrm>
            <a:off x="6851715" y="1950796"/>
            <a:ext cx="4034355" cy="5878011"/>
          </a:xfrm>
          <a:custGeom>
            <a:avLst/>
            <a:gdLst/>
            <a:ahLst/>
            <a:cxnLst/>
            <a:rect l="l" t="t" r="r" b="b"/>
            <a:pathLst>
              <a:path w="4034355" h="5878011">
                <a:moveTo>
                  <a:pt x="0" y="0"/>
                </a:moveTo>
                <a:lnTo>
                  <a:pt x="4034354" y="0"/>
                </a:lnTo>
                <a:lnTo>
                  <a:pt x="4034354" y="5878012"/>
                </a:lnTo>
                <a:lnTo>
                  <a:pt x="0" y="587801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QA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595</Words>
  <Application>Microsoft Macintosh PowerPoint</Application>
  <PresentationFormat>Custom</PresentationFormat>
  <Paragraphs>84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Canva Sans</vt:lpstr>
      <vt:lpstr>Calibri</vt:lpstr>
      <vt:lpstr>Canva Sans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main Issue</dc:title>
  <cp:lastModifiedBy>محمد عبدالمجيد شمبيه البلوشي</cp:lastModifiedBy>
  <cp:revision>3</cp:revision>
  <dcterms:created xsi:type="dcterms:W3CDTF">2006-08-16T00:00:00Z</dcterms:created>
  <dcterms:modified xsi:type="dcterms:W3CDTF">2025-09-16T17:36:11Z</dcterms:modified>
  <dc:identifier>DAGzIYcwgII</dc:identifier>
</cp:coreProperties>
</file>