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1" r:id="rId6"/>
    <p:sldId id="262" r:id="rId7"/>
    <p:sldId id="266" r:id="rId8"/>
    <p:sldId id="267" r:id="rId9"/>
    <p:sldId id="269" r:id="rId10"/>
    <p:sldId id="263" r:id="rId11"/>
    <p:sldId id="264" r:id="rId12"/>
    <p:sldId id="268" r:id="rId13"/>
    <p:sldId id="260"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6BC4F-9CC3-6E46-A0C7-BB84CFC387D6}" v="1" dt="2025-09-16T11:17:03.8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17"/>
    <p:restoredTop sz="94648"/>
  </p:normalViewPr>
  <p:slideViewPr>
    <p:cSldViewPr snapToGrid="0">
      <p:cViewPr varScale="1">
        <p:scale>
          <a:sx n="64" d="100"/>
          <a:sy n="64" d="100"/>
        </p:scale>
        <p:origin x="10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9A065-3133-A14E-8B7D-73DEE46E1ECD}" type="doc">
      <dgm:prSet loTypeId="urn:microsoft.com/office/officeart/2005/8/layout/default" loCatId="list" qsTypeId="urn:microsoft.com/office/officeart/2005/8/quickstyle/3d2" qsCatId="3D" csTypeId="urn:microsoft.com/office/officeart/2005/8/colors/accent6_1" csCatId="accent6" phldr="1"/>
      <dgm:spPr/>
      <dgm:t>
        <a:bodyPr/>
        <a:lstStyle/>
        <a:p>
          <a:endParaRPr lang="en-US"/>
        </a:p>
      </dgm:t>
    </dgm:pt>
    <dgm:pt modelId="{B9D60F2F-C77E-7A49-B9E0-D857F891E509}">
      <dgm:prSet/>
      <dgm:spPr>
        <a:solidFill>
          <a:srgbClr val="002060"/>
        </a:solidFill>
      </dgm:spPr>
      <dgm:t>
        <a:bodyPr/>
        <a:lstStyle/>
        <a:p>
          <a:pPr algn="ctr"/>
          <a:r>
            <a:rPr lang="en-US" b="1" dirty="0">
              <a:solidFill>
                <a:schemeClr val="bg1"/>
              </a:solidFill>
            </a:rPr>
            <a:t>Motor Vehicles</a:t>
          </a:r>
        </a:p>
      </dgm:t>
    </dgm:pt>
    <dgm:pt modelId="{3270D24F-9098-1049-B464-F602D914C39D}" type="parTrans" cxnId="{03B077EB-AA72-9944-A804-85CDBC38E85B}">
      <dgm:prSet/>
      <dgm:spPr/>
      <dgm:t>
        <a:bodyPr/>
        <a:lstStyle/>
        <a:p>
          <a:pPr algn="ctr"/>
          <a:endParaRPr lang="en-US" b="1">
            <a:solidFill>
              <a:schemeClr val="tx1"/>
            </a:solidFill>
          </a:endParaRPr>
        </a:p>
      </dgm:t>
    </dgm:pt>
    <dgm:pt modelId="{9CB4B0F9-615F-BE42-82FB-9CDB0798D538}" type="sibTrans" cxnId="{03B077EB-AA72-9944-A804-85CDBC38E85B}">
      <dgm:prSet/>
      <dgm:spPr/>
      <dgm:t>
        <a:bodyPr/>
        <a:lstStyle/>
        <a:p>
          <a:pPr algn="ctr"/>
          <a:endParaRPr lang="en-US" b="1">
            <a:solidFill>
              <a:schemeClr val="tx1"/>
            </a:solidFill>
          </a:endParaRPr>
        </a:p>
      </dgm:t>
    </dgm:pt>
    <dgm:pt modelId="{6C3077E9-876C-3547-8375-3F282AA00C43}">
      <dgm:prSet/>
      <dgm:spPr>
        <a:solidFill>
          <a:srgbClr val="FFC000"/>
        </a:solidFill>
      </dgm:spPr>
      <dgm:t>
        <a:bodyPr/>
        <a:lstStyle/>
        <a:p>
          <a:pPr algn="ctr"/>
          <a:r>
            <a:rPr lang="en-US" b="1" dirty="0">
              <a:solidFill>
                <a:schemeClr val="bg1"/>
              </a:solidFill>
            </a:rPr>
            <a:t>Coal-fired Power Plants &amp; Household Heating </a:t>
          </a:r>
        </a:p>
        <a:p>
          <a:pPr algn="ctr"/>
          <a:endParaRPr lang="en-US" b="1" dirty="0">
            <a:solidFill>
              <a:schemeClr val="bg1"/>
            </a:solidFill>
          </a:endParaRPr>
        </a:p>
      </dgm:t>
    </dgm:pt>
    <dgm:pt modelId="{9D8CB93B-19DC-2047-8ABB-6336CC4632F3}" type="sibTrans" cxnId="{21A232FD-D04D-DF4C-A521-1543B8498C1A}">
      <dgm:prSet/>
      <dgm:spPr/>
      <dgm:t>
        <a:bodyPr/>
        <a:lstStyle/>
        <a:p>
          <a:pPr algn="ctr"/>
          <a:endParaRPr lang="en-US" b="1">
            <a:solidFill>
              <a:schemeClr val="tx1"/>
            </a:solidFill>
          </a:endParaRPr>
        </a:p>
      </dgm:t>
    </dgm:pt>
    <dgm:pt modelId="{056E5AC2-5EEE-9B4E-89D9-948D1C0DDF6F}" type="parTrans" cxnId="{21A232FD-D04D-DF4C-A521-1543B8498C1A}">
      <dgm:prSet/>
      <dgm:spPr/>
      <dgm:t>
        <a:bodyPr/>
        <a:lstStyle/>
        <a:p>
          <a:pPr algn="ctr"/>
          <a:endParaRPr lang="en-US" b="1">
            <a:solidFill>
              <a:schemeClr val="tx1"/>
            </a:solidFill>
          </a:endParaRPr>
        </a:p>
      </dgm:t>
    </dgm:pt>
    <dgm:pt modelId="{DCC6BF64-0E6C-AB4A-BC4D-990EF5848A97}">
      <dgm:prSet/>
      <dgm:spPr>
        <a:solidFill>
          <a:srgbClr val="FFC000"/>
        </a:solidFill>
      </dgm:spPr>
      <dgm:t>
        <a:bodyPr/>
        <a:lstStyle/>
        <a:p>
          <a:pPr algn="ctr"/>
          <a:r>
            <a:rPr lang="en-US" b="1" i="0" u="none" dirty="0">
              <a:solidFill>
                <a:schemeClr val="bg1"/>
              </a:solidFill>
            </a:rPr>
            <a:t>Waste Burning and Landfill Fires</a:t>
          </a:r>
          <a:endParaRPr lang="en-US" b="1" dirty="0">
            <a:solidFill>
              <a:schemeClr val="bg1"/>
            </a:solidFill>
          </a:endParaRPr>
        </a:p>
      </dgm:t>
    </dgm:pt>
    <dgm:pt modelId="{E6D1D4BA-E202-174A-B5FE-E9301969E2C7}" type="parTrans" cxnId="{2BCBA6AC-6D78-B54F-B944-8942725C6193}">
      <dgm:prSet/>
      <dgm:spPr/>
      <dgm:t>
        <a:bodyPr/>
        <a:lstStyle/>
        <a:p>
          <a:pPr algn="ctr"/>
          <a:endParaRPr lang="en-US" b="1">
            <a:solidFill>
              <a:schemeClr val="tx1"/>
            </a:solidFill>
          </a:endParaRPr>
        </a:p>
      </dgm:t>
    </dgm:pt>
    <dgm:pt modelId="{79C4C6F2-D328-924B-B915-258D3F213F10}" type="sibTrans" cxnId="{2BCBA6AC-6D78-B54F-B944-8942725C6193}">
      <dgm:prSet/>
      <dgm:spPr/>
      <dgm:t>
        <a:bodyPr/>
        <a:lstStyle/>
        <a:p>
          <a:pPr algn="ctr"/>
          <a:endParaRPr lang="en-US" b="1">
            <a:solidFill>
              <a:schemeClr val="tx1"/>
            </a:solidFill>
          </a:endParaRPr>
        </a:p>
      </dgm:t>
    </dgm:pt>
    <dgm:pt modelId="{3B537ABC-CB14-564C-9D4D-AFCE58E4D79A}">
      <dgm:prSet/>
      <dgm:spPr>
        <a:solidFill>
          <a:srgbClr val="002060"/>
        </a:solidFill>
      </dgm:spPr>
      <dgm:t>
        <a:bodyPr/>
        <a:lstStyle/>
        <a:p>
          <a:pPr algn="ctr"/>
          <a:r>
            <a:rPr lang="en-US" b="1" i="0" u="none" dirty="0">
              <a:solidFill>
                <a:schemeClr val="bg1"/>
              </a:solidFill>
            </a:rPr>
            <a:t>Geographic &amp; Climatic Factors </a:t>
          </a:r>
          <a:endParaRPr lang="en-US" b="1" dirty="0">
            <a:solidFill>
              <a:schemeClr val="bg1"/>
            </a:solidFill>
          </a:endParaRPr>
        </a:p>
      </dgm:t>
    </dgm:pt>
    <dgm:pt modelId="{F90BA452-52F8-8741-91E2-C8BBF4B1F6CC}" type="parTrans" cxnId="{BAF89B38-329C-8948-A228-467F73CBC4D4}">
      <dgm:prSet/>
      <dgm:spPr/>
      <dgm:t>
        <a:bodyPr/>
        <a:lstStyle/>
        <a:p>
          <a:endParaRPr lang="en-US"/>
        </a:p>
      </dgm:t>
    </dgm:pt>
    <dgm:pt modelId="{36D0D507-8888-DA4F-9B7F-7F95252A0557}" type="sibTrans" cxnId="{BAF89B38-329C-8948-A228-467F73CBC4D4}">
      <dgm:prSet/>
      <dgm:spPr/>
      <dgm:t>
        <a:bodyPr/>
        <a:lstStyle/>
        <a:p>
          <a:endParaRPr lang="en-US"/>
        </a:p>
      </dgm:t>
    </dgm:pt>
    <dgm:pt modelId="{16E80282-8AA6-CE4B-97DC-D6AD5821BB07}" type="pres">
      <dgm:prSet presAssocID="{1BF9A065-3133-A14E-8B7D-73DEE46E1ECD}" presName="diagram" presStyleCnt="0">
        <dgm:presLayoutVars>
          <dgm:dir/>
          <dgm:resizeHandles val="exact"/>
        </dgm:presLayoutVars>
      </dgm:prSet>
      <dgm:spPr/>
    </dgm:pt>
    <dgm:pt modelId="{979DC9E0-5335-6F4B-885F-922FB9CB68D2}" type="pres">
      <dgm:prSet presAssocID="{B9D60F2F-C77E-7A49-B9E0-D857F891E509}" presName="node" presStyleLbl="node1" presStyleIdx="0" presStyleCnt="4">
        <dgm:presLayoutVars>
          <dgm:bulletEnabled val="1"/>
        </dgm:presLayoutVars>
      </dgm:prSet>
      <dgm:spPr/>
    </dgm:pt>
    <dgm:pt modelId="{AC51B050-8424-FA4E-B370-D1F407698465}" type="pres">
      <dgm:prSet presAssocID="{9CB4B0F9-615F-BE42-82FB-9CDB0798D538}" presName="sibTrans" presStyleCnt="0"/>
      <dgm:spPr/>
    </dgm:pt>
    <dgm:pt modelId="{6DF59ECC-CF75-BE40-AC66-E4DBE417F931}" type="pres">
      <dgm:prSet presAssocID="{6C3077E9-876C-3547-8375-3F282AA00C43}" presName="node" presStyleLbl="node1" presStyleIdx="1" presStyleCnt="4">
        <dgm:presLayoutVars>
          <dgm:bulletEnabled val="1"/>
        </dgm:presLayoutVars>
      </dgm:prSet>
      <dgm:spPr/>
    </dgm:pt>
    <dgm:pt modelId="{E0215A3D-D0F6-FC44-839F-D7B1EFCE8766}" type="pres">
      <dgm:prSet presAssocID="{9D8CB93B-19DC-2047-8ABB-6336CC4632F3}" presName="sibTrans" presStyleCnt="0"/>
      <dgm:spPr/>
    </dgm:pt>
    <dgm:pt modelId="{D753CF5F-DE7F-B94F-BE58-3145B67FAA5C}" type="pres">
      <dgm:prSet presAssocID="{DCC6BF64-0E6C-AB4A-BC4D-990EF5848A97}" presName="node" presStyleLbl="node1" presStyleIdx="2" presStyleCnt="4">
        <dgm:presLayoutVars>
          <dgm:bulletEnabled val="1"/>
        </dgm:presLayoutVars>
      </dgm:prSet>
      <dgm:spPr/>
    </dgm:pt>
    <dgm:pt modelId="{7223A308-8DE2-8049-B93B-731CB806722F}" type="pres">
      <dgm:prSet presAssocID="{79C4C6F2-D328-924B-B915-258D3F213F10}" presName="sibTrans" presStyleCnt="0"/>
      <dgm:spPr/>
    </dgm:pt>
    <dgm:pt modelId="{E83C5C55-917E-DD4A-B931-F01FD1417734}" type="pres">
      <dgm:prSet presAssocID="{3B537ABC-CB14-564C-9D4D-AFCE58E4D79A}" presName="node" presStyleLbl="node1" presStyleIdx="3" presStyleCnt="4">
        <dgm:presLayoutVars>
          <dgm:bulletEnabled val="1"/>
        </dgm:presLayoutVars>
      </dgm:prSet>
      <dgm:spPr/>
    </dgm:pt>
  </dgm:ptLst>
  <dgm:cxnLst>
    <dgm:cxn modelId="{44153827-80EB-734B-AC4A-9CA34D293D0C}" type="presOf" srcId="{1BF9A065-3133-A14E-8B7D-73DEE46E1ECD}" destId="{16E80282-8AA6-CE4B-97DC-D6AD5821BB07}" srcOrd="0" destOrd="0" presId="urn:microsoft.com/office/officeart/2005/8/layout/default"/>
    <dgm:cxn modelId="{BAF89B38-329C-8948-A228-467F73CBC4D4}" srcId="{1BF9A065-3133-A14E-8B7D-73DEE46E1ECD}" destId="{3B537ABC-CB14-564C-9D4D-AFCE58E4D79A}" srcOrd="3" destOrd="0" parTransId="{F90BA452-52F8-8741-91E2-C8BBF4B1F6CC}" sibTransId="{36D0D507-8888-DA4F-9B7F-7F95252A0557}"/>
    <dgm:cxn modelId="{09BA6F7A-5EE1-D446-B022-AA51B4F4771F}" type="presOf" srcId="{B9D60F2F-C77E-7A49-B9E0-D857F891E509}" destId="{979DC9E0-5335-6F4B-885F-922FB9CB68D2}" srcOrd="0" destOrd="0" presId="urn:microsoft.com/office/officeart/2005/8/layout/default"/>
    <dgm:cxn modelId="{6434ED86-B889-984C-BB21-5CD149C11362}" type="presOf" srcId="{DCC6BF64-0E6C-AB4A-BC4D-990EF5848A97}" destId="{D753CF5F-DE7F-B94F-BE58-3145B67FAA5C}" srcOrd="0" destOrd="0" presId="urn:microsoft.com/office/officeart/2005/8/layout/default"/>
    <dgm:cxn modelId="{D6C1758A-BD0D-AC49-AA0D-9864F37F4257}" type="presOf" srcId="{6C3077E9-876C-3547-8375-3F282AA00C43}" destId="{6DF59ECC-CF75-BE40-AC66-E4DBE417F931}" srcOrd="0" destOrd="0" presId="urn:microsoft.com/office/officeart/2005/8/layout/default"/>
    <dgm:cxn modelId="{2BCBA6AC-6D78-B54F-B944-8942725C6193}" srcId="{1BF9A065-3133-A14E-8B7D-73DEE46E1ECD}" destId="{DCC6BF64-0E6C-AB4A-BC4D-990EF5848A97}" srcOrd="2" destOrd="0" parTransId="{E6D1D4BA-E202-174A-B5FE-E9301969E2C7}" sibTransId="{79C4C6F2-D328-924B-B915-258D3F213F10}"/>
    <dgm:cxn modelId="{8978F5E6-8076-5F49-800F-C46A02923308}" type="presOf" srcId="{3B537ABC-CB14-564C-9D4D-AFCE58E4D79A}" destId="{E83C5C55-917E-DD4A-B931-F01FD1417734}" srcOrd="0" destOrd="0" presId="urn:microsoft.com/office/officeart/2005/8/layout/default"/>
    <dgm:cxn modelId="{03B077EB-AA72-9944-A804-85CDBC38E85B}" srcId="{1BF9A065-3133-A14E-8B7D-73DEE46E1ECD}" destId="{B9D60F2F-C77E-7A49-B9E0-D857F891E509}" srcOrd="0" destOrd="0" parTransId="{3270D24F-9098-1049-B464-F602D914C39D}" sibTransId="{9CB4B0F9-615F-BE42-82FB-9CDB0798D538}"/>
    <dgm:cxn modelId="{21A232FD-D04D-DF4C-A521-1543B8498C1A}" srcId="{1BF9A065-3133-A14E-8B7D-73DEE46E1ECD}" destId="{6C3077E9-876C-3547-8375-3F282AA00C43}" srcOrd="1" destOrd="0" parTransId="{056E5AC2-5EEE-9B4E-89D9-948D1C0DDF6F}" sibTransId="{9D8CB93B-19DC-2047-8ABB-6336CC4632F3}"/>
    <dgm:cxn modelId="{C5C45410-4E06-7148-9C82-DEF6C815C1D0}" type="presParOf" srcId="{16E80282-8AA6-CE4B-97DC-D6AD5821BB07}" destId="{979DC9E0-5335-6F4B-885F-922FB9CB68D2}" srcOrd="0" destOrd="0" presId="urn:microsoft.com/office/officeart/2005/8/layout/default"/>
    <dgm:cxn modelId="{01AF8005-B795-7C43-A32F-3FF039B445A8}" type="presParOf" srcId="{16E80282-8AA6-CE4B-97DC-D6AD5821BB07}" destId="{AC51B050-8424-FA4E-B370-D1F407698465}" srcOrd="1" destOrd="0" presId="urn:microsoft.com/office/officeart/2005/8/layout/default"/>
    <dgm:cxn modelId="{F81E94C3-8B74-4C4F-89A5-BC967B2F8CAE}" type="presParOf" srcId="{16E80282-8AA6-CE4B-97DC-D6AD5821BB07}" destId="{6DF59ECC-CF75-BE40-AC66-E4DBE417F931}" srcOrd="2" destOrd="0" presId="urn:microsoft.com/office/officeart/2005/8/layout/default"/>
    <dgm:cxn modelId="{BD773399-CD2A-8241-9AAC-80C31E65BB46}" type="presParOf" srcId="{16E80282-8AA6-CE4B-97DC-D6AD5821BB07}" destId="{E0215A3D-D0F6-FC44-839F-D7B1EFCE8766}" srcOrd="3" destOrd="0" presId="urn:microsoft.com/office/officeart/2005/8/layout/default"/>
    <dgm:cxn modelId="{A7662BD5-4132-7C4D-9A2D-B7B5FD978725}" type="presParOf" srcId="{16E80282-8AA6-CE4B-97DC-D6AD5821BB07}" destId="{D753CF5F-DE7F-B94F-BE58-3145B67FAA5C}" srcOrd="4" destOrd="0" presId="urn:microsoft.com/office/officeart/2005/8/layout/default"/>
    <dgm:cxn modelId="{E507E150-DFAA-1D44-935B-E8C02A6F097F}" type="presParOf" srcId="{16E80282-8AA6-CE4B-97DC-D6AD5821BB07}" destId="{7223A308-8DE2-8049-B93B-731CB806722F}" srcOrd="5" destOrd="0" presId="urn:microsoft.com/office/officeart/2005/8/layout/default"/>
    <dgm:cxn modelId="{BA1ED17A-4A16-0046-8E08-A40481A5E890}" type="presParOf" srcId="{16E80282-8AA6-CE4B-97DC-D6AD5821BB07}" destId="{E83C5C55-917E-DD4A-B931-F01FD1417734}"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5C7061-1312-499B-9B3A-DB329E49E2A3}"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9E2901C3-D5C6-4685-9E90-D68951B4CACB}">
      <dgm:prSet/>
      <dgm:spPr/>
      <dgm:t>
        <a:bodyPr/>
        <a:lstStyle/>
        <a:p>
          <a:r>
            <a:rPr lang="en-US" dirty="0">
              <a:solidFill>
                <a:schemeClr val="bg1"/>
              </a:solidFill>
            </a:rPr>
            <a:t>60-87% of outdoor air pollution is attributed to motor vehicles</a:t>
          </a:r>
        </a:p>
      </dgm:t>
    </dgm:pt>
    <dgm:pt modelId="{6EF61830-248F-41EC-8532-FDB887C13BB5}" type="parTrans" cxnId="{C0A40577-DB39-44E3-9673-0237D8787D7A}">
      <dgm:prSet/>
      <dgm:spPr/>
      <dgm:t>
        <a:bodyPr/>
        <a:lstStyle/>
        <a:p>
          <a:endParaRPr lang="en-US">
            <a:solidFill>
              <a:schemeClr val="bg1"/>
            </a:solidFill>
          </a:endParaRPr>
        </a:p>
      </dgm:t>
    </dgm:pt>
    <dgm:pt modelId="{1CC649A4-8998-4C7C-8DB2-E0D53A929A29}" type="sibTrans" cxnId="{C0A40577-DB39-44E3-9673-0237D8787D7A}">
      <dgm:prSet/>
      <dgm:spPr/>
      <dgm:t>
        <a:bodyPr/>
        <a:lstStyle/>
        <a:p>
          <a:endParaRPr lang="en-US">
            <a:solidFill>
              <a:schemeClr val="bg1"/>
            </a:solidFill>
          </a:endParaRPr>
        </a:p>
      </dgm:t>
    </dgm:pt>
    <dgm:pt modelId="{A26DC7A6-1D1D-4161-BA6E-A373C216DB2E}">
      <dgm:prSet/>
      <dgm:spPr/>
      <dgm:t>
        <a:bodyPr/>
        <a:lstStyle/>
        <a:p>
          <a:r>
            <a:rPr lang="en-US" dirty="0">
              <a:solidFill>
                <a:schemeClr val="bg1"/>
              </a:solidFill>
            </a:rPr>
            <a:t>Most vehicles are old, and run on low-quality fuel</a:t>
          </a:r>
        </a:p>
      </dgm:t>
    </dgm:pt>
    <dgm:pt modelId="{74F54F1D-BEA5-4BA9-87F7-4668FF9B5E7A}" type="parTrans" cxnId="{64CD7507-28D7-4555-87E0-871E066B874C}">
      <dgm:prSet/>
      <dgm:spPr/>
      <dgm:t>
        <a:bodyPr/>
        <a:lstStyle/>
        <a:p>
          <a:endParaRPr lang="en-US">
            <a:solidFill>
              <a:schemeClr val="bg1"/>
            </a:solidFill>
          </a:endParaRPr>
        </a:p>
      </dgm:t>
    </dgm:pt>
    <dgm:pt modelId="{3C9C30A6-7EC0-4582-86E8-73F9CFAED335}" type="sibTrans" cxnId="{64CD7507-28D7-4555-87E0-871E066B874C}">
      <dgm:prSet/>
      <dgm:spPr/>
      <dgm:t>
        <a:bodyPr/>
        <a:lstStyle/>
        <a:p>
          <a:endParaRPr lang="en-US">
            <a:solidFill>
              <a:schemeClr val="bg1"/>
            </a:solidFill>
          </a:endParaRPr>
        </a:p>
      </dgm:t>
    </dgm:pt>
    <dgm:pt modelId="{59595FE8-1B12-446F-A4D1-6C3BCADBA266}">
      <dgm:prSet/>
      <dgm:spPr/>
      <dgm:t>
        <a:bodyPr/>
        <a:lstStyle/>
        <a:p>
          <a:r>
            <a:rPr lang="en-US" dirty="0">
              <a:solidFill>
                <a:schemeClr val="bg1"/>
              </a:solidFill>
            </a:rPr>
            <a:t>Gasoline, some diesel, and a very few are hybrid used for vehicles</a:t>
          </a:r>
        </a:p>
      </dgm:t>
    </dgm:pt>
    <dgm:pt modelId="{0E3764B0-CCDF-431C-9B6F-D5B9664757FB}" type="parTrans" cxnId="{F3376B66-BAB7-42DC-81F7-2ACC11474155}">
      <dgm:prSet/>
      <dgm:spPr/>
      <dgm:t>
        <a:bodyPr/>
        <a:lstStyle/>
        <a:p>
          <a:endParaRPr lang="en-US">
            <a:solidFill>
              <a:schemeClr val="bg1"/>
            </a:solidFill>
          </a:endParaRPr>
        </a:p>
      </dgm:t>
    </dgm:pt>
    <dgm:pt modelId="{6449BB10-404E-450D-AA1D-59A274995A67}" type="sibTrans" cxnId="{F3376B66-BAB7-42DC-81F7-2ACC11474155}">
      <dgm:prSet/>
      <dgm:spPr/>
      <dgm:t>
        <a:bodyPr/>
        <a:lstStyle/>
        <a:p>
          <a:endParaRPr lang="en-US">
            <a:solidFill>
              <a:schemeClr val="bg1"/>
            </a:solidFill>
          </a:endParaRPr>
        </a:p>
      </dgm:t>
    </dgm:pt>
    <dgm:pt modelId="{7D80835F-BF0F-4063-AA50-D3D3BFCD2AD1}">
      <dgm:prSet/>
      <dgm:spPr/>
      <dgm:t>
        <a:bodyPr/>
        <a:lstStyle/>
        <a:p>
          <a:r>
            <a:rPr lang="en-US" dirty="0">
              <a:solidFill>
                <a:schemeClr val="bg1"/>
              </a:solidFill>
            </a:rPr>
            <a:t>Vehicles do not undergo any technical inspections (</a:t>
          </a:r>
          <a:r>
            <a:rPr lang="en-US" i="0" dirty="0">
              <a:solidFill>
                <a:schemeClr val="bg1"/>
              </a:solidFill>
            </a:rPr>
            <a:t> abolished in 2012 due to corruption concerns, but reintroduced again in 2021)</a:t>
          </a:r>
          <a:endParaRPr lang="en-US" dirty="0">
            <a:solidFill>
              <a:schemeClr val="bg1"/>
            </a:solidFill>
          </a:endParaRPr>
        </a:p>
      </dgm:t>
    </dgm:pt>
    <dgm:pt modelId="{94BE3C5F-C567-4C8F-AC4D-3CE7FBC84C7C}" type="parTrans" cxnId="{BB1C3EBD-A8E3-4561-A3AD-1B2634AAD40D}">
      <dgm:prSet/>
      <dgm:spPr/>
      <dgm:t>
        <a:bodyPr/>
        <a:lstStyle/>
        <a:p>
          <a:endParaRPr lang="en-US">
            <a:solidFill>
              <a:schemeClr val="bg1"/>
            </a:solidFill>
          </a:endParaRPr>
        </a:p>
      </dgm:t>
    </dgm:pt>
    <dgm:pt modelId="{2F1036A5-312E-416D-A5E7-DC159A48CE75}" type="sibTrans" cxnId="{BB1C3EBD-A8E3-4561-A3AD-1B2634AAD40D}">
      <dgm:prSet/>
      <dgm:spPr/>
      <dgm:t>
        <a:bodyPr/>
        <a:lstStyle/>
        <a:p>
          <a:endParaRPr lang="en-US">
            <a:solidFill>
              <a:schemeClr val="bg1"/>
            </a:solidFill>
          </a:endParaRPr>
        </a:p>
      </dgm:t>
    </dgm:pt>
    <dgm:pt modelId="{E6BF92A5-C130-1A47-BFC2-DC4DFA23A9AD}" type="pres">
      <dgm:prSet presAssocID="{D15C7061-1312-499B-9B3A-DB329E49E2A3}" presName="vert0" presStyleCnt="0">
        <dgm:presLayoutVars>
          <dgm:dir/>
          <dgm:animOne val="branch"/>
          <dgm:animLvl val="lvl"/>
        </dgm:presLayoutVars>
      </dgm:prSet>
      <dgm:spPr/>
    </dgm:pt>
    <dgm:pt modelId="{3790BFBE-65CA-4748-919F-E59F62DA323A}" type="pres">
      <dgm:prSet presAssocID="{9E2901C3-D5C6-4685-9E90-D68951B4CACB}" presName="thickLine" presStyleLbl="alignNode1" presStyleIdx="0" presStyleCnt="4"/>
      <dgm:spPr/>
    </dgm:pt>
    <dgm:pt modelId="{C6AC5D01-B579-C640-B740-0B35D127BB5C}" type="pres">
      <dgm:prSet presAssocID="{9E2901C3-D5C6-4685-9E90-D68951B4CACB}" presName="horz1" presStyleCnt="0"/>
      <dgm:spPr/>
    </dgm:pt>
    <dgm:pt modelId="{C7347172-96DB-4B4F-84D7-A835FEA747DB}" type="pres">
      <dgm:prSet presAssocID="{9E2901C3-D5C6-4685-9E90-D68951B4CACB}" presName="tx1" presStyleLbl="revTx" presStyleIdx="0" presStyleCnt="4"/>
      <dgm:spPr/>
    </dgm:pt>
    <dgm:pt modelId="{2E443129-EDD6-D649-8FC2-AD2EFEF186A7}" type="pres">
      <dgm:prSet presAssocID="{9E2901C3-D5C6-4685-9E90-D68951B4CACB}" presName="vert1" presStyleCnt="0"/>
      <dgm:spPr/>
    </dgm:pt>
    <dgm:pt modelId="{7DE86B8B-4588-014E-BFCF-D9E337E116A5}" type="pres">
      <dgm:prSet presAssocID="{A26DC7A6-1D1D-4161-BA6E-A373C216DB2E}" presName="thickLine" presStyleLbl="alignNode1" presStyleIdx="1" presStyleCnt="4"/>
      <dgm:spPr/>
    </dgm:pt>
    <dgm:pt modelId="{5768D705-E27C-6947-928D-2BB2CEB6BD21}" type="pres">
      <dgm:prSet presAssocID="{A26DC7A6-1D1D-4161-BA6E-A373C216DB2E}" presName="horz1" presStyleCnt="0"/>
      <dgm:spPr/>
    </dgm:pt>
    <dgm:pt modelId="{C53D6594-AC7F-494B-984C-522E394F0651}" type="pres">
      <dgm:prSet presAssocID="{A26DC7A6-1D1D-4161-BA6E-A373C216DB2E}" presName="tx1" presStyleLbl="revTx" presStyleIdx="1" presStyleCnt="4"/>
      <dgm:spPr/>
    </dgm:pt>
    <dgm:pt modelId="{8CA99682-D637-6F4E-A3EF-D3621378BC7B}" type="pres">
      <dgm:prSet presAssocID="{A26DC7A6-1D1D-4161-BA6E-A373C216DB2E}" presName="vert1" presStyleCnt="0"/>
      <dgm:spPr/>
    </dgm:pt>
    <dgm:pt modelId="{57118A6B-2F22-0E4C-8172-873B2FB9397B}" type="pres">
      <dgm:prSet presAssocID="{59595FE8-1B12-446F-A4D1-6C3BCADBA266}" presName="thickLine" presStyleLbl="alignNode1" presStyleIdx="2" presStyleCnt="4"/>
      <dgm:spPr/>
    </dgm:pt>
    <dgm:pt modelId="{CE407416-65E9-1F4C-8A62-FB9FA4BBD402}" type="pres">
      <dgm:prSet presAssocID="{59595FE8-1B12-446F-A4D1-6C3BCADBA266}" presName="horz1" presStyleCnt="0"/>
      <dgm:spPr/>
    </dgm:pt>
    <dgm:pt modelId="{DE226BCD-14BF-C34D-8F4A-3D67EC4CF501}" type="pres">
      <dgm:prSet presAssocID="{59595FE8-1B12-446F-A4D1-6C3BCADBA266}" presName="tx1" presStyleLbl="revTx" presStyleIdx="2" presStyleCnt="4"/>
      <dgm:spPr/>
    </dgm:pt>
    <dgm:pt modelId="{87E8C8D2-6E4B-0545-B4C3-0C910017AA53}" type="pres">
      <dgm:prSet presAssocID="{59595FE8-1B12-446F-A4D1-6C3BCADBA266}" presName="vert1" presStyleCnt="0"/>
      <dgm:spPr/>
    </dgm:pt>
    <dgm:pt modelId="{A0A28267-9AE4-1643-BBF7-FF2EFCB9959D}" type="pres">
      <dgm:prSet presAssocID="{7D80835F-BF0F-4063-AA50-D3D3BFCD2AD1}" presName="thickLine" presStyleLbl="alignNode1" presStyleIdx="3" presStyleCnt="4"/>
      <dgm:spPr/>
    </dgm:pt>
    <dgm:pt modelId="{4C5BA283-1F7F-FA40-B6F0-57FF55A7F191}" type="pres">
      <dgm:prSet presAssocID="{7D80835F-BF0F-4063-AA50-D3D3BFCD2AD1}" presName="horz1" presStyleCnt="0"/>
      <dgm:spPr/>
    </dgm:pt>
    <dgm:pt modelId="{980BCE8C-1E5A-224B-91C6-ED9A4E98C56E}" type="pres">
      <dgm:prSet presAssocID="{7D80835F-BF0F-4063-AA50-D3D3BFCD2AD1}" presName="tx1" presStyleLbl="revTx" presStyleIdx="3" presStyleCnt="4"/>
      <dgm:spPr/>
    </dgm:pt>
    <dgm:pt modelId="{3EBA2729-7DF3-1144-A2EC-1A778D9C7745}" type="pres">
      <dgm:prSet presAssocID="{7D80835F-BF0F-4063-AA50-D3D3BFCD2AD1}" presName="vert1" presStyleCnt="0"/>
      <dgm:spPr/>
    </dgm:pt>
  </dgm:ptLst>
  <dgm:cxnLst>
    <dgm:cxn modelId="{64CD7507-28D7-4555-87E0-871E066B874C}" srcId="{D15C7061-1312-499B-9B3A-DB329E49E2A3}" destId="{A26DC7A6-1D1D-4161-BA6E-A373C216DB2E}" srcOrd="1" destOrd="0" parTransId="{74F54F1D-BEA5-4BA9-87F7-4668FF9B5E7A}" sibTransId="{3C9C30A6-7EC0-4582-86E8-73F9CFAED335}"/>
    <dgm:cxn modelId="{CF7DEC0E-D7F7-B24C-8357-6DEFE9451690}" type="presOf" srcId="{7D80835F-BF0F-4063-AA50-D3D3BFCD2AD1}" destId="{980BCE8C-1E5A-224B-91C6-ED9A4E98C56E}" srcOrd="0" destOrd="0" presId="urn:microsoft.com/office/officeart/2008/layout/LinedList"/>
    <dgm:cxn modelId="{A0A6CF15-FB60-114A-92ED-2A3999EDE0BB}" type="presOf" srcId="{D15C7061-1312-499B-9B3A-DB329E49E2A3}" destId="{E6BF92A5-C130-1A47-BFC2-DC4DFA23A9AD}" srcOrd="0" destOrd="0" presId="urn:microsoft.com/office/officeart/2008/layout/LinedList"/>
    <dgm:cxn modelId="{DA16043A-C4F3-A743-92CA-D9FD8A4A27E8}" type="presOf" srcId="{9E2901C3-D5C6-4685-9E90-D68951B4CACB}" destId="{C7347172-96DB-4B4F-84D7-A835FEA747DB}" srcOrd="0" destOrd="0" presId="urn:microsoft.com/office/officeart/2008/layout/LinedList"/>
    <dgm:cxn modelId="{F3376B66-BAB7-42DC-81F7-2ACC11474155}" srcId="{D15C7061-1312-499B-9B3A-DB329E49E2A3}" destId="{59595FE8-1B12-446F-A4D1-6C3BCADBA266}" srcOrd="2" destOrd="0" parTransId="{0E3764B0-CCDF-431C-9B6F-D5B9664757FB}" sibTransId="{6449BB10-404E-450D-AA1D-59A274995A67}"/>
    <dgm:cxn modelId="{C0A40577-DB39-44E3-9673-0237D8787D7A}" srcId="{D15C7061-1312-499B-9B3A-DB329E49E2A3}" destId="{9E2901C3-D5C6-4685-9E90-D68951B4CACB}" srcOrd="0" destOrd="0" parTransId="{6EF61830-248F-41EC-8532-FDB887C13BB5}" sibTransId="{1CC649A4-8998-4C7C-8DB2-E0D53A929A29}"/>
    <dgm:cxn modelId="{311E57B2-59E3-024C-82D3-520D00D4CD82}" type="presOf" srcId="{A26DC7A6-1D1D-4161-BA6E-A373C216DB2E}" destId="{C53D6594-AC7F-494B-984C-522E394F0651}" srcOrd="0" destOrd="0" presId="urn:microsoft.com/office/officeart/2008/layout/LinedList"/>
    <dgm:cxn modelId="{BB1C3EBD-A8E3-4561-A3AD-1B2634AAD40D}" srcId="{D15C7061-1312-499B-9B3A-DB329E49E2A3}" destId="{7D80835F-BF0F-4063-AA50-D3D3BFCD2AD1}" srcOrd="3" destOrd="0" parTransId="{94BE3C5F-C567-4C8F-AC4D-3CE7FBC84C7C}" sibTransId="{2F1036A5-312E-416D-A5E7-DC159A48CE75}"/>
    <dgm:cxn modelId="{99EB29F3-ED11-1D45-A511-48379EDB9FFA}" type="presOf" srcId="{59595FE8-1B12-446F-A4D1-6C3BCADBA266}" destId="{DE226BCD-14BF-C34D-8F4A-3D67EC4CF501}" srcOrd="0" destOrd="0" presId="urn:microsoft.com/office/officeart/2008/layout/LinedList"/>
    <dgm:cxn modelId="{438E6201-CA9C-464B-AD50-BF44F25241CC}" type="presParOf" srcId="{E6BF92A5-C130-1A47-BFC2-DC4DFA23A9AD}" destId="{3790BFBE-65CA-4748-919F-E59F62DA323A}" srcOrd="0" destOrd="0" presId="urn:microsoft.com/office/officeart/2008/layout/LinedList"/>
    <dgm:cxn modelId="{B10E4228-C29F-B743-B764-793D2FE3FA82}" type="presParOf" srcId="{E6BF92A5-C130-1A47-BFC2-DC4DFA23A9AD}" destId="{C6AC5D01-B579-C640-B740-0B35D127BB5C}" srcOrd="1" destOrd="0" presId="urn:microsoft.com/office/officeart/2008/layout/LinedList"/>
    <dgm:cxn modelId="{53575924-2179-0541-A0DA-95D5441C9872}" type="presParOf" srcId="{C6AC5D01-B579-C640-B740-0B35D127BB5C}" destId="{C7347172-96DB-4B4F-84D7-A835FEA747DB}" srcOrd="0" destOrd="0" presId="urn:microsoft.com/office/officeart/2008/layout/LinedList"/>
    <dgm:cxn modelId="{CD50580F-2897-D14E-AEF9-493C65676BA6}" type="presParOf" srcId="{C6AC5D01-B579-C640-B740-0B35D127BB5C}" destId="{2E443129-EDD6-D649-8FC2-AD2EFEF186A7}" srcOrd="1" destOrd="0" presId="urn:microsoft.com/office/officeart/2008/layout/LinedList"/>
    <dgm:cxn modelId="{2D7E7FA9-C5B5-544E-AB30-347A3AB504E9}" type="presParOf" srcId="{E6BF92A5-C130-1A47-BFC2-DC4DFA23A9AD}" destId="{7DE86B8B-4588-014E-BFCF-D9E337E116A5}" srcOrd="2" destOrd="0" presId="urn:microsoft.com/office/officeart/2008/layout/LinedList"/>
    <dgm:cxn modelId="{1901FC2E-ADCA-9B41-80EB-5E9138364DB9}" type="presParOf" srcId="{E6BF92A5-C130-1A47-BFC2-DC4DFA23A9AD}" destId="{5768D705-E27C-6947-928D-2BB2CEB6BD21}" srcOrd="3" destOrd="0" presId="urn:microsoft.com/office/officeart/2008/layout/LinedList"/>
    <dgm:cxn modelId="{65366D44-C6A9-E445-9D11-53EF68D406AB}" type="presParOf" srcId="{5768D705-E27C-6947-928D-2BB2CEB6BD21}" destId="{C53D6594-AC7F-494B-984C-522E394F0651}" srcOrd="0" destOrd="0" presId="urn:microsoft.com/office/officeart/2008/layout/LinedList"/>
    <dgm:cxn modelId="{F2DC494F-D589-2C44-B1C3-F85752D4842D}" type="presParOf" srcId="{5768D705-E27C-6947-928D-2BB2CEB6BD21}" destId="{8CA99682-D637-6F4E-A3EF-D3621378BC7B}" srcOrd="1" destOrd="0" presId="urn:microsoft.com/office/officeart/2008/layout/LinedList"/>
    <dgm:cxn modelId="{DB80B72C-A921-5F49-A568-36599FACC04B}" type="presParOf" srcId="{E6BF92A5-C130-1A47-BFC2-DC4DFA23A9AD}" destId="{57118A6B-2F22-0E4C-8172-873B2FB9397B}" srcOrd="4" destOrd="0" presId="urn:microsoft.com/office/officeart/2008/layout/LinedList"/>
    <dgm:cxn modelId="{0F9A3824-C7F7-A944-8CB3-35BB696E84BC}" type="presParOf" srcId="{E6BF92A5-C130-1A47-BFC2-DC4DFA23A9AD}" destId="{CE407416-65E9-1F4C-8A62-FB9FA4BBD402}" srcOrd="5" destOrd="0" presId="urn:microsoft.com/office/officeart/2008/layout/LinedList"/>
    <dgm:cxn modelId="{9ABDB566-590D-5640-8B2E-AD0547BC43F4}" type="presParOf" srcId="{CE407416-65E9-1F4C-8A62-FB9FA4BBD402}" destId="{DE226BCD-14BF-C34D-8F4A-3D67EC4CF501}" srcOrd="0" destOrd="0" presId="urn:microsoft.com/office/officeart/2008/layout/LinedList"/>
    <dgm:cxn modelId="{869CC56B-362F-4A45-AD7E-579210BB402C}" type="presParOf" srcId="{CE407416-65E9-1F4C-8A62-FB9FA4BBD402}" destId="{87E8C8D2-6E4B-0545-B4C3-0C910017AA53}" srcOrd="1" destOrd="0" presId="urn:microsoft.com/office/officeart/2008/layout/LinedList"/>
    <dgm:cxn modelId="{743F989E-D2F9-0640-859A-118EA86CE14B}" type="presParOf" srcId="{E6BF92A5-C130-1A47-BFC2-DC4DFA23A9AD}" destId="{A0A28267-9AE4-1643-BBF7-FF2EFCB9959D}" srcOrd="6" destOrd="0" presId="urn:microsoft.com/office/officeart/2008/layout/LinedList"/>
    <dgm:cxn modelId="{C11C3691-A808-0744-B611-BFC6998F0918}" type="presParOf" srcId="{E6BF92A5-C130-1A47-BFC2-DC4DFA23A9AD}" destId="{4C5BA283-1F7F-FA40-B6F0-57FF55A7F191}" srcOrd="7" destOrd="0" presId="urn:microsoft.com/office/officeart/2008/layout/LinedList"/>
    <dgm:cxn modelId="{DE939A8E-DA10-D343-93CA-DAD21C1E1461}" type="presParOf" srcId="{4C5BA283-1F7F-FA40-B6F0-57FF55A7F191}" destId="{980BCE8C-1E5A-224B-91C6-ED9A4E98C56E}" srcOrd="0" destOrd="0" presId="urn:microsoft.com/office/officeart/2008/layout/LinedList"/>
    <dgm:cxn modelId="{6EDDBDB5-7E69-D44F-8F31-5A68C324500A}" type="presParOf" srcId="{4C5BA283-1F7F-FA40-B6F0-57FF55A7F191}" destId="{3EBA2729-7DF3-1144-A2EC-1A778D9C7745}" srcOrd="1" destOrd="0" presId="urn:microsoft.com/office/officeart/2008/layout/LinedList"/>
  </dgm:cxnLst>
  <dgm:bg/>
  <dgm:whole>
    <a:ln>
      <a:solidFill>
        <a:schemeClr val="bg1">
          <a:alpha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252052-0D01-4AA4-A761-2D4C1FFF92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A232E8-9231-4019-8F49-704C5F403D5D}">
      <dgm:prSet custT="1"/>
      <dgm:spPr>
        <a:solidFill>
          <a:srgbClr val="FFC000"/>
        </a:solidFill>
      </dgm:spPr>
      <dgm:t>
        <a:bodyPr/>
        <a:lstStyle/>
        <a:p>
          <a:r>
            <a:rPr lang="en-US" sz="1900" b="1" dirty="0">
              <a:solidFill>
                <a:schemeClr val="tx1"/>
              </a:solidFill>
            </a:rPr>
            <a:t>Combined Heat and Power Station</a:t>
          </a:r>
          <a:r>
            <a:rPr lang="en-US" sz="1900" dirty="0">
              <a:solidFill>
                <a:schemeClr val="tx1"/>
              </a:solidFill>
            </a:rPr>
            <a:t>- large stationary emissions about 240,000 tons annually, 55% of SO2,</a:t>
          </a:r>
          <a:r>
            <a:rPr lang="en-US" sz="1800" dirty="0">
              <a:solidFill>
                <a:schemeClr val="tx1"/>
              </a:solidFill>
            </a:rPr>
            <a:t> 2.5 million tons of coal </a:t>
          </a:r>
          <a:endParaRPr lang="en-US" sz="1000" dirty="0">
            <a:solidFill>
              <a:schemeClr val="tx1"/>
            </a:solidFill>
          </a:endParaRPr>
        </a:p>
      </dgm:t>
    </dgm:pt>
    <dgm:pt modelId="{0BA8497D-FBE1-49CD-8AA8-13EADB2B9A1A}" type="parTrans" cxnId="{E57EE0D6-C6D2-40CF-BFD2-B887961B46D8}">
      <dgm:prSet/>
      <dgm:spPr/>
      <dgm:t>
        <a:bodyPr/>
        <a:lstStyle/>
        <a:p>
          <a:endParaRPr lang="en-US">
            <a:solidFill>
              <a:schemeClr val="tx1"/>
            </a:solidFill>
          </a:endParaRPr>
        </a:p>
      </dgm:t>
    </dgm:pt>
    <dgm:pt modelId="{8AE9D573-390D-4A95-88DE-0CA910BD6109}" type="sibTrans" cxnId="{E57EE0D6-C6D2-40CF-BFD2-B887961B46D8}">
      <dgm:prSet/>
      <dgm:spPr/>
      <dgm:t>
        <a:bodyPr/>
        <a:lstStyle/>
        <a:p>
          <a:endParaRPr lang="en-US">
            <a:solidFill>
              <a:schemeClr val="tx1"/>
            </a:solidFill>
          </a:endParaRPr>
        </a:p>
      </dgm:t>
    </dgm:pt>
    <dgm:pt modelId="{6C6F2618-0AA4-4D1B-84E2-16FEC7DBF0D0}">
      <dgm:prSet custT="1"/>
      <dgm:spPr>
        <a:solidFill>
          <a:schemeClr val="bg1">
            <a:lumMod val="85000"/>
          </a:schemeClr>
        </a:solidFill>
      </dgm:spPr>
      <dgm:t>
        <a:bodyPr/>
        <a:lstStyle/>
        <a:p>
          <a:r>
            <a:rPr lang="en-US" sz="1900" b="1" dirty="0">
              <a:solidFill>
                <a:schemeClr val="tx1"/>
              </a:solidFill>
            </a:rPr>
            <a:t>Household heating</a:t>
          </a:r>
          <a:r>
            <a:rPr lang="en-US" sz="1900" dirty="0">
              <a:solidFill>
                <a:schemeClr val="tx1"/>
              </a:solidFill>
            </a:rPr>
            <a:t> - 40% of urban residents use </a:t>
          </a:r>
          <a:r>
            <a:rPr lang="en-US" sz="1900" b="0" i="0" dirty="0">
              <a:solidFill>
                <a:schemeClr val="tx1"/>
              </a:solidFill>
            </a:rPr>
            <a:t>coal-fired stoves or boilers in winter</a:t>
          </a:r>
          <a:endParaRPr lang="en-US" sz="1900" dirty="0">
            <a:solidFill>
              <a:schemeClr val="tx1"/>
            </a:solidFill>
          </a:endParaRPr>
        </a:p>
      </dgm:t>
    </dgm:pt>
    <dgm:pt modelId="{7301D61C-B508-4988-AB29-B00623276688}" type="parTrans" cxnId="{EE16B1F2-ACD5-4A0F-844D-87BEDF8F2BB0}">
      <dgm:prSet/>
      <dgm:spPr/>
      <dgm:t>
        <a:bodyPr/>
        <a:lstStyle/>
        <a:p>
          <a:endParaRPr lang="en-US">
            <a:solidFill>
              <a:schemeClr val="tx1"/>
            </a:solidFill>
          </a:endParaRPr>
        </a:p>
      </dgm:t>
    </dgm:pt>
    <dgm:pt modelId="{85435129-CAFD-40FF-AE83-E8470806A0D3}" type="sibTrans" cxnId="{EE16B1F2-ACD5-4A0F-844D-87BEDF8F2BB0}">
      <dgm:prSet/>
      <dgm:spPr/>
      <dgm:t>
        <a:bodyPr/>
        <a:lstStyle/>
        <a:p>
          <a:endParaRPr lang="en-US">
            <a:solidFill>
              <a:schemeClr val="tx1"/>
            </a:solidFill>
          </a:endParaRPr>
        </a:p>
      </dgm:t>
    </dgm:pt>
    <dgm:pt modelId="{EB14E5A1-B896-4A28-A1E5-504787D0D340}">
      <dgm:prSet custT="1"/>
      <dgm:spPr>
        <a:solidFill>
          <a:srgbClr val="FFC000"/>
        </a:solidFill>
      </dgm:spPr>
      <dgm:t>
        <a:bodyPr/>
        <a:lstStyle/>
        <a:p>
          <a:r>
            <a:rPr lang="en-US" sz="1900" dirty="0">
              <a:solidFill>
                <a:schemeClr val="tx1"/>
              </a:solidFill>
            </a:rPr>
            <a:t>Gazprom's programs promoted the use of natural gas, but it did not result in a big shift from coal</a:t>
          </a:r>
        </a:p>
      </dgm:t>
    </dgm:pt>
    <dgm:pt modelId="{C1C1B6D0-4CCB-4AF4-8CAB-402A40B35CBE}" type="parTrans" cxnId="{C850C0F0-5D2A-422F-8A32-7BA79DD1F63D}">
      <dgm:prSet/>
      <dgm:spPr/>
      <dgm:t>
        <a:bodyPr/>
        <a:lstStyle/>
        <a:p>
          <a:endParaRPr lang="en-US">
            <a:solidFill>
              <a:schemeClr val="tx1"/>
            </a:solidFill>
          </a:endParaRPr>
        </a:p>
      </dgm:t>
    </dgm:pt>
    <dgm:pt modelId="{F9CBEB22-69C5-4572-8C69-86432FAC31AA}" type="sibTrans" cxnId="{C850C0F0-5D2A-422F-8A32-7BA79DD1F63D}">
      <dgm:prSet/>
      <dgm:spPr/>
      <dgm:t>
        <a:bodyPr/>
        <a:lstStyle/>
        <a:p>
          <a:endParaRPr lang="en-US">
            <a:solidFill>
              <a:schemeClr val="tx1"/>
            </a:solidFill>
          </a:endParaRPr>
        </a:p>
      </dgm:t>
    </dgm:pt>
    <dgm:pt modelId="{BFBC4CD2-28BB-4533-9E04-360694EABC8D}">
      <dgm:prSet custT="1"/>
      <dgm:spPr>
        <a:solidFill>
          <a:schemeClr val="bg1">
            <a:lumMod val="85000"/>
          </a:schemeClr>
        </a:solidFill>
      </dgm:spPr>
      <dgm:t>
        <a:bodyPr/>
        <a:lstStyle/>
        <a:p>
          <a:r>
            <a:rPr lang="en-US" sz="1900" dirty="0">
              <a:solidFill>
                <a:schemeClr val="tx1"/>
              </a:solidFill>
            </a:rPr>
            <a:t>In January 2021, the local government called for the main heat and power plant to be converted from coal to natural gas, which is to be finalized in 2027.</a:t>
          </a:r>
        </a:p>
      </dgm:t>
    </dgm:pt>
    <dgm:pt modelId="{DD38A9C2-1B69-4A5A-9DCE-99745315D579}" type="parTrans" cxnId="{18BF3404-B05E-4E66-A04C-B2074A04C1B0}">
      <dgm:prSet/>
      <dgm:spPr/>
      <dgm:t>
        <a:bodyPr/>
        <a:lstStyle/>
        <a:p>
          <a:endParaRPr lang="en-US">
            <a:solidFill>
              <a:schemeClr val="tx1"/>
            </a:solidFill>
          </a:endParaRPr>
        </a:p>
      </dgm:t>
    </dgm:pt>
    <dgm:pt modelId="{92098E5F-B0F8-4EE6-993A-F22523214083}" type="sibTrans" cxnId="{18BF3404-B05E-4E66-A04C-B2074A04C1B0}">
      <dgm:prSet/>
      <dgm:spPr/>
      <dgm:t>
        <a:bodyPr/>
        <a:lstStyle/>
        <a:p>
          <a:endParaRPr lang="en-US">
            <a:solidFill>
              <a:schemeClr val="tx1"/>
            </a:solidFill>
          </a:endParaRPr>
        </a:p>
      </dgm:t>
    </dgm:pt>
    <dgm:pt modelId="{ACE1DB8B-4460-2B47-B96E-21A83F23C5F8}" type="pres">
      <dgm:prSet presAssocID="{4C252052-0D01-4AA4-A761-2D4C1FFF929B}" presName="linear" presStyleCnt="0">
        <dgm:presLayoutVars>
          <dgm:animLvl val="lvl"/>
          <dgm:resizeHandles val="exact"/>
        </dgm:presLayoutVars>
      </dgm:prSet>
      <dgm:spPr/>
    </dgm:pt>
    <dgm:pt modelId="{D24DE4B1-CF18-F241-9B65-B35FF44A1934}" type="pres">
      <dgm:prSet presAssocID="{B2A232E8-9231-4019-8F49-704C5F403D5D}" presName="parentText" presStyleLbl="node1" presStyleIdx="0" presStyleCnt="4" custLinFactY="5655" custLinFactNeighborY="100000">
        <dgm:presLayoutVars>
          <dgm:chMax val="0"/>
          <dgm:bulletEnabled val="1"/>
        </dgm:presLayoutVars>
      </dgm:prSet>
      <dgm:spPr/>
    </dgm:pt>
    <dgm:pt modelId="{DB10FBF3-ACBC-634F-BF64-D6A0B10BA207}" type="pres">
      <dgm:prSet presAssocID="{8AE9D573-390D-4A95-88DE-0CA910BD6109}" presName="spacer" presStyleCnt="0"/>
      <dgm:spPr/>
    </dgm:pt>
    <dgm:pt modelId="{F2BBD563-6622-D049-B934-BB8BA9451EE9}" type="pres">
      <dgm:prSet presAssocID="{6C6F2618-0AA4-4D1B-84E2-16FEC7DBF0D0}" presName="parentText" presStyleLbl="node1" presStyleIdx="1" presStyleCnt="4">
        <dgm:presLayoutVars>
          <dgm:chMax val="0"/>
          <dgm:bulletEnabled val="1"/>
        </dgm:presLayoutVars>
      </dgm:prSet>
      <dgm:spPr/>
    </dgm:pt>
    <dgm:pt modelId="{16C33C58-4C26-E949-AF9C-0A8A95651409}" type="pres">
      <dgm:prSet presAssocID="{85435129-CAFD-40FF-AE83-E8470806A0D3}" presName="spacer" presStyleCnt="0"/>
      <dgm:spPr/>
    </dgm:pt>
    <dgm:pt modelId="{63A037A9-2DCE-9646-98EE-0D926BA2DD25}" type="pres">
      <dgm:prSet presAssocID="{EB14E5A1-B896-4A28-A1E5-504787D0D340}" presName="parentText" presStyleLbl="node1" presStyleIdx="2" presStyleCnt="4">
        <dgm:presLayoutVars>
          <dgm:chMax val="0"/>
          <dgm:bulletEnabled val="1"/>
        </dgm:presLayoutVars>
      </dgm:prSet>
      <dgm:spPr/>
    </dgm:pt>
    <dgm:pt modelId="{C85B8A0D-5437-9345-902D-6CD52C24A3E3}" type="pres">
      <dgm:prSet presAssocID="{F9CBEB22-69C5-4572-8C69-86432FAC31AA}" presName="spacer" presStyleCnt="0"/>
      <dgm:spPr/>
    </dgm:pt>
    <dgm:pt modelId="{0F57BA07-0E30-C449-AD2F-D66606ABAF5F}" type="pres">
      <dgm:prSet presAssocID="{BFBC4CD2-28BB-4533-9E04-360694EABC8D}" presName="parentText" presStyleLbl="node1" presStyleIdx="3" presStyleCnt="4">
        <dgm:presLayoutVars>
          <dgm:chMax val="0"/>
          <dgm:bulletEnabled val="1"/>
        </dgm:presLayoutVars>
      </dgm:prSet>
      <dgm:spPr/>
    </dgm:pt>
  </dgm:ptLst>
  <dgm:cxnLst>
    <dgm:cxn modelId="{18BF3404-B05E-4E66-A04C-B2074A04C1B0}" srcId="{4C252052-0D01-4AA4-A761-2D4C1FFF929B}" destId="{BFBC4CD2-28BB-4533-9E04-360694EABC8D}" srcOrd="3" destOrd="0" parTransId="{DD38A9C2-1B69-4A5A-9DCE-99745315D579}" sibTransId="{92098E5F-B0F8-4EE6-993A-F22523214083}"/>
    <dgm:cxn modelId="{4A843729-EDAC-184A-AB68-081F5EB38E40}" type="presOf" srcId="{6C6F2618-0AA4-4D1B-84E2-16FEC7DBF0D0}" destId="{F2BBD563-6622-D049-B934-BB8BA9451EE9}" srcOrd="0" destOrd="0" presId="urn:microsoft.com/office/officeart/2005/8/layout/vList2"/>
    <dgm:cxn modelId="{04CF542E-A4D4-0A4D-9DDB-62BF36B5968D}" type="presOf" srcId="{4C252052-0D01-4AA4-A761-2D4C1FFF929B}" destId="{ACE1DB8B-4460-2B47-B96E-21A83F23C5F8}" srcOrd="0" destOrd="0" presId="urn:microsoft.com/office/officeart/2005/8/layout/vList2"/>
    <dgm:cxn modelId="{DFED0949-9C34-D84A-8FE6-80224C1DBDA9}" type="presOf" srcId="{EB14E5A1-B896-4A28-A1E5-504787D0D340}" destId="{63A037A9-2DCE-9646-98EE-0D926BA2DD25}" srcOrd="0" destOrd="0" presId="urn:microsoft.com/office/officeart/2005/8/layout/vList2"/>
    <dgm:cxn modelId="{7EAB0A88-C492-D44E-BDFB-66F3201D6CA8}" type="presOf" srcId="{BFBC4CD2-28BB-4533-9E04-360694EABC8D}" destId="{0F57BA07-0E30-C449-AD2F-D66606ABAF5F}" srcOrd="0" destOrd="0" presId="urn:microsoft.com/office/officeart/2005/8/layout/vList2"/>
    <dgm:cxn modelId="{AAAF35BA-0CEE-5C41-A05D-395116C19FAE}" type="presOf" srcId="{B2A232E8-9231-4019-8F49-704C5F403D5D}" destId="{D24DE4B1-CF18-F241-9B65-B35FF44A1934}" srcOrd="0" destOrd="0" presId="urn:microsoft.com/office/officeart/2005/8/layout/vList2"/>
    <dgm:cxn modelId="{E57EE0D6-C6D2-40CF-BFD2-B887961B46D8}" srcId="{4C252052-0D01-4AA4-A761-2D4C1FFF929B}" destId="{B2A232E8-9231-4019-8F49-704C5F403D5D}" srcOrd="0" destOrd="0" parTransId="{0BA8497D-FBE1-49CD-8AA8-13EADB2B9A1A}" sibTransId="{8AE9D573-390D-4A95-88DE-0CA910BD6109}"/>
    <dgm:cxn modelId="{C850C0F0-5D2A-422F-8A32-7BA79DD1F63D}" srcId="{4C252052-0D01-4AA4-A761-2D4C1FFF929B}" destId="{EB14E5A1-B896-4A28-A1E5-504787D0D340}" srcOrd="2" destOrd="0" parTransId="{C1C1B6D0-4CCB-4AF4-8CAB-402A40B35CBE}" sibTransId="{F9CBEB22-69C5-4572-8C69-86432FAC31AA}"/>
    <dgm:cxn modelId="{EE16B1F2-ACD5-4A0F-844D-87BEDF8F2BB0}" srcId="{4C252052-0D01-4AA4-A761-2D4C1FFF929B}" destId="{6C6F2618-0AA4-4D1B-84E2-16FEC7DBF0D0}" srcOrd="1" destOrd="0" parTransId="{7301D61C-B508-4988-AB29-B00623276688}" sibTransId="{85435129-CAFD-40FF-AE83-E8470806A0D3}"/>
    <dgm:cxn modelId="{970CD2DB-8557-8244-B3B8-8095F7DDF9C6}" type="presParOf" srcId="{ACE1DB8B-4460-2B47-B96E-21A83F23C5F8}" destId="{D24DE4B1-CF18-F241-9B65-B35FF44A1934}" srcOrd="0" destOrd="0" presId="urn:microsoft.com/office/officeart/2005/8/layout/vList2"/>
    <dgm:cxn modelId="{9EAFC2B1-78B1-554B-853A-7816C4FDAB69}" type="presParOf" srcId="{ACE1DB8B-4460-2B47-B96E-21A83F23C5F8}" destId="{DB10FBF3-ACBC-634F-BF64-D6A0B10BA207}" srcOrd="1" destOrd="0" presId="urn:microsoft.com/office/officeart/2005/8/layout/vList2"/>
    <dgm:cxn modelId="{F470B391-A810-B145-92EC-5E272FEFB757}" type="presParOf" srcId="{ACE1DB8B-4460-2B47-B96E-21A83F23C5F8}" destId="{F2BBD563-6622-D049-B934-BB8BA9451EE9}" srcOrd="2" destOrd="0" presId="urn:microsoft.com/office/officeart/2005/8/layout/vList2"/>
    <dgm:cxn modelId="{1B20A759-F3FB-374B-9A13-86CC2B0E9281}" type="presParOf" srcId="{ACE1DB8B-4460-2B47-B96E-21A83F23C5F8}" destId="{16C33C58-4C26-E949-AF9C-0A8A95651409}" srcOrd="3" destOrd="0" presId="urn:microsoft.com/office/officeart/2005/8/layout/vList2"/>
    <dgm:cxn modelId="{D6CEC278-11E2-8A4B-9ECC-FA47399DD471}" type="presParOf" srcId="{ACE1DB8B-4460-2B47-B96E-21A83F23C5F8}" destId="{63A037A9-2DCE-9646-98EE-0D926BA2DD25}" srcOrd="4" destOrd="0" presId="urn:microsoft.com/office/officeart/2005/8/layout/vList2"/>
    <dgm:cxn modelId="{2BC9261E-1055-FE49-AEA4-C41D35D511CB}" type="presParOf" srcId="{ACE1DB8B-4460-2B47-B96E-21A83F23C5F8}" destId="{C85B8A0D-5437-9345-902D-6CD52C24A3E3}" srcOrd="5" destOrd="0" presId="urn:microsoft.com/office/officeart/2005/8/layout/vList2"/>
    <dgm:cxn modelId="{4A903AD0-2515-BA4C-A987-5433A4BD741E}" type="presParOf" srcId="{ACE1DB8B-4460-2B47-B96E-21A83F23C5F8}" destId="{0F57BA07-0E30-C449-AD2F-D66606ABAF5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ED7476-9E00-E543-88EA-4181FA6A996C}" type="doc">
      <dgm:prSet loTypeId="urn:microsoft.com/office/officeart/2008/layout/LinedList" loCatId="list" qsTypeId="urn:microsoft.com/office/officeart/2005/8/quickstyle/simple3" qsCatId="simple" csTypeId="urn:microsoft.com/office/officeart/2005/8/colors/accent1_2" csCatId="accent1"/>
      <dgm:spPr/>
      <dgm:t>
        <a:bodyPr/>
        <a:lstStyle/>
        <a:p>
          <a:endParaRPr lang="en-US"/>
        </a:p>
      </dgm:t>
    </dgm:pt>
    <dgm:pt modelId="{79BAD63F-175E-FC49-BC68-BE23D3685D13}">
      <dgm:prSet/>
      <dgm:spPr/>
      <dgm:t>
        <a:bodyPr/>
        <a:lstStyle/>
        <a:p>
          <a:r>
            <a:rPr lang="en-US" b="0" i="0" dirty="0">
              <a:solidFill>
                <a:schemeClr val="bg1"/>
              </a:solidFill>
            </a:rPr>
            <a:t>Open burning of household waste and periodic fires at the Bishkek landfill emit carcinogenic pollutants such as polycyclic aromatic hydrocarbons (PAHs).</a:t>
          </a:r>
          <a:endParaRPr lang="en-US" b="0" dirty="0">
            <a:solidFill>
              <a:schemeClr val="bg1"/>
            </a:solidFill>
          </a:endParaRPr>
        </a:p>
      </dgm:t>
    </dgm:pt>
    <dgm:pt modelId="{1CC25F2B-AA2A-7545-A5D1-C8A5B875C967}" type="parTrans" cxnId="{BF0478CB-B7AB-3544-8674-C78244DB05C8}">
      <dgm:prSet/>
      <dgm:spPr/>
      <dgm:t>
        <a:bodyPr/>
        <a:lstStyle/>
        <a:p>
          <a:endParaRPr lang="en-US"/>
        </a:p>
      </dgm:t>
    </dgm:pt>
    <dgm:pt modelId="{A9197434-659E-8B4B-A79B-3BA97AE3E426}" type="sibTrans" cxnId="{BF0478CB-B7AB-3544-8674-C78244DB05C8}">
      <dgm:prSet/>
      <dgm:spPr/>
      <dgm:t>
        <a:bodyPr/>
        <a:lstStyle/>
        <a:p>
          <a:endParaRPr lang="en-US"/>
        </a:p>
      </dgm:t>
    </dgm:pt>
    <dgm:pt modelId="{05BE5347-F69C-9242-BF2C-A54A799D85D9}">
      <dgm:prSet/>
      <dgm:spPr/>
      <dgm:t>
        <a:bodyPr/>
        <a:lstStyle/>
        <a:p>
          <a:r>
            <a:rPr lang="en-US" b="0" i="0" dirty="0">
              <a:solidFill>
                <a:schemeClr val="bg1"/>
              </a:solidFill>
            </a:rPr>
            <a:t>Basin topography and frequent winter temperature inversions trap pollutants, preventing dispersion.</a:t>
          </a:r>
          <a:endParaRPr lang="en-US" b="0" dirty="0">
            <a:solidFill>
              <a:schemeClr val="bg1"/>
            </a:solidFill>
          </a:endParaRPr>
        </a:p>
      </dgm:t>
    </dgm:pt>
    <dgm:pt modelId="{F9242804-D099-7140-96EF-CEBDCE928B9E}" type="parTrans" cxnId="{BD615A92-ECC5-8449-9AEE-CDF0F6FC2D2B}">
      <dgm:prSet/>
      <dgm:spPr/>
      <dgm:t>
        <a:bodyPr/>
        <a:lstStyle/>
        <a:p>
          <a:endParaRPr lang="en-US"/>
        </a:p>
      </dgm:t>
    </dgm:pt>
    <dgm:pt modelId="{7AFE8083-6B5B-7D4C-8060-DC367A00B6CF}" type="sibTrans" cxnId="{BD615A92-ECC5-8449-9AEE-CDF0F6FC2D2B}">
      <dgm:prSet/>
      <dgm:spPr/>
      <dgm:t>
        <a:bodyPr/>
        <a:lstStyle/>
        <a:p>
          <a:endParaRPr lang="en-US"/>
        </a:p>
      </dgm:t>
    </dgm:pt>
    <dgm:pt modelId="{AF29BAFE-FF45-1647-8C76-24AFD4D303AB}">
      <dgm:prSet/>
      <dgm:spPr/>
      <dgm:t>
        <a:bodyPr/>
        <a:lstStyle/>
        <a:p>
          <a:r>
            <a:rPr lang="en-US" b="0" i="0" dirty="0">
              <a:solidFill>
                <a:schemeClr val="bg1"/>
              </a:solidFill>
            </a:rPr>
            <a:t>Climate change is increasing the number of inversion days, prolonging high-pollution episodes.</a:t>
          </a:r>
          <a:endParaRPr lang="en-US" b="0" dirty="0">
            <a:solidFill>
              <a:schemeClr val="bg1"/>
            </a:solidFill>
          </a:endParaRPr>
        </a:p>
      </dgm:t>
    </dgm:pt>
    <dgm:pt modelId="{973F9779-1A9E-8B47-8352-2D125FDDC306}" type="parTrans" cxnId="{9F05D64D-6D9D-B94F-9FC3-F55C86ED1D7C}">
      <dgm:prSet/>
      <dgm:spPr/>
      <dgm:t>
        <a:bodyPr/>
        <a:lstStyle/>
        <a:p>
          <a:endParaRPr lang="en-US"/>
        </a:p>
      </dgm:t>
    </dgm:pt>
    <dgm:pt modelId="{0D339916-BA4B-4447-9BB2-4E929E446B2D}" type="sibTrans" cxnId="{9F05D64D-6D9D-B94F-9FC3-F55C86ED1D7C}">
      <dgm:prSet/>
      <dgm:spPr/>
      <dgm:t>
        <a:bodyPr/>
        <a:lstStyle/>
        <a:p>
          <a:endParaRPr lang="en-US"/>
        </a:p>
      </dgm:t>
    </dgm:pt>
    <dgm:pt modelId="{F88696FA-668F-0A41-80E6-AFE252AC2C1D}" type="pres">
      <dgm:prSet presAssocID="{A4ED7476-9E00-E543-88EA-4181FA6A996C}" presName="vert0" presStyleCnt="0">
        <dgm:presLayoutVars>
          <dgm:dir/>
          <dgm:animOne val="branch"/>
          <dgm:animLvl val="lvl"/>
        </dgm:presLayoutVars>
      </dgm:prSet>
      <dgm:spPr/>
    </dgm:pt>
    <dgm:pt modelId="{8A84083A-5EBA-A945-9109-68010FD0114B}" type="pres">
      <dgm:prSet presAssocID="{79BAD63F-175E-FC49-BC68-BE23D3685D13}" presName="thickLine" presStyleLbl="alignNode1" presStyleIdx="0" presStyleCnt="3"/>
      <dgm:spPr/>
    </dgm:pt>
    <dgm:pt modelId="{3C942EFE-9A7E-EA4D-9C14-D1B4829B26D2}" type="pres">
      <dgm:prSet presAssocID="{79BAD63F-175E-FC49-BC68-BE23D3685D13}" presName="horz1" presStyleCnt="0"/>
      <dgm:spPr/>
    </dgm:pt>
    <dgm:pt modelId="{A47AE375-FEA6-BF47-BADF-7BDB9A7DCCA9}" type="pres">
      <dgm:prSet presAssocID="{79BAD63F-175E-FC49-BC68-BE23D3685D13}" presName="tx1" presStyleLbl="revTx" presStyleIdx="0" presStyleCnt="3"/>
      <dgm:spPr/>
    </dgm:pt>
    <dgm:pt modelId="{20226384-7476-8C46-B215-B064DD41D6F2}" type="pres">
      <dgm:prSet presAssocID="{79BAD63F-175E-FC49-BC68-BE23D3685D13}" presName="vert1" presStyleCnt="0"/>
      <dgm:spPr/>
    </dgm:pt>
    <dgm:pt modelId="{3E657D3F-BC08-BE44-ACB0-2BB755D9D12B}" type="pres">
      <dgm:prSet presAssocID="{05BE5347-F69C-9242-BF2C-A54A799D85D9}" presName="thickLine" presStyleLbl="alignNode1" presStyleIdx="1" presStyleCnt="3"/>
      <dgm:spPr/>
    </dgm:pt>
    <dgm:pt modelId="{C15B45E2-0C67-9A49-BDA3-BE74DA9951BE}" type="pres">
      <dgm:prSet presAssocID="{05BE5347-F69C-9242-BF2C-A54A799D85D9}" presName="horz1" presStyleCnt="0"/>
      <dgm:spPr/>
    </dgm:pt>
    <dgm:pt modelId="{C5D8C2E6-3C61-7B48-9772-73B5686E30A5}" type="pres">
      <dgm:prSet presAssocID="{05BE5347-F69C-9242-BF2C-A54A799D85D9}" presName="tx1" presStyleLbl="revTx" presStyleIdx="1" presStyleCnt="3"/>
      <dgm:spPr/>
    </dgm:pt>
    <dgm:pt modelId="{34AE303F-BC97-E44E-A99C-25EBF618599A}" type="pres">
      <dgm:prSet presAssocID="{05BE5347-F69C-9242-BF2C-A54A799D85D9}" presName="vert1" presStyleCnt="0"/>
      <dgm:spPr/>
    </dgm:pt>
    <dgm:pt modelId="{EC3C2399-CEE3-2A4A-9BCC-AB0BEDE709FC}" type="pres">
      <dgm:prSet presAssocID="{AF29BAFE-FF45-1647-8C76-24AFD4D303AB}" presName="thickLine" presStyleLbl="alignNode1" presStyleIdx="2" presStyleCnt="3"/>
      <dgm:spPr/>
    </dgm:pt>
    <dgm:pt modelId="{BF32C5B0-5508-AE45-A1F8-7E2210A39E5F}" type="pres">
      <dgm:prSet presAssocID="{AF29BAFE-FF45-1647-8C76-24AFD4D303AB}" presName="horz1" presStyleCnt="0"/>
      <dgm:spPr/>
    </dgm:pt>
    <dgm:pt modelId="{BC9B6F9F-AB14-1D40-9289-6128F5C2F63A}" type="pres">
      <dgm:prSet presAssocID="{AF29BAFE-FF45-1647-8C76-24AFD4D303AB}" presName="tx1" presStyleLbl="revTx" presStyleIdx="2" presStyleCnt="3"/>
      <dgm:spPr/>
    </dgm:pt>
    <dgm:pt modelId="{045C1FF3-C992-334F-A473-ADE4AE9C2572}" type="pres">
      <dgm:prSet presAssocID="{AF29BAFE-FF45-1647-8C76-24AFD4D303AB}" presName="vert1" presStyleCnt="0"/>
      <dgm:spPr/>
    </dgm:pt>
  </dgm:ptLst>
  <dgm:cxnLst>
    <dgm:cxn modelId="{4A8B0F11-4EC8-2044-BC01-853A4E62B01C}" type="presOf" srcId="{05BE5347-F69C-9242-BF2C-A54A799D85D9}" destId="{C5D8C2E6-3C61-7B48-9772-73B5686E30A5}" srcOrd="0" destOrd="0" presId="urn:microsoft.com/office/officeart/2008/layout/LinedList"/>
    <dgm:cxn modelId="{6BFD5125-0597-244C-A0E5-7EBCBF54F261}" type="presOf" srcId="{AF29BAFE-FF45-1647-8C76-24AFD4D303AB}" destId="{BC9B6F9F-AB14-1D40-9289-6128F5C2F63A}" srcOrd="0" destOrd="0" presId="urn:microsoft.com/office/officeart/2008/layout/LinedList"/>
    <dgm:cxn modelId="{9F05D64D-6D9D-B94F-9FC3-F55C86ED1D7C}" srcId="{A4ED7476-9E00-E543-88EA-4181FA6A996C}" destId="{AF29BAFE-FF45-1647-8C76-24AFD4D303AB}" srcOrd="2" destOrd="0" parTransId="{973F9779-1A9E-8B47-8352-2D125FDDC306}" sibTransId="{0D339916-BA4B-4447-9BB2-4E929E446B2D}"/>
    <dgm:cxn modelId="{BD615A92-ECC5-8449-9AEE-CDF0F6FC2D2B}" srcId="{A4ED7476-9E00-E543-88EA-4181FA6A996C}" destId="{05BE5347-F69C-9242-BF2C-A54A799D85D9}" srcOrd="1" destOrd="0" parTransId="{F9242804-D099-7140-96EF-CEBDCE928B9E}" sibTransId="{7AFE8083-6B5B-7D4C-8060-DC367A00B6CF}"/>
    <dgm:cxn modelId="{BF0478CB-B7AB-3544-8674-C78244DB05C8}" srcId="{A4ED7476-9E00-E543-88EA-4181FA6A996C}" destId="{79BAD63F-175E-FC49-BC68-BE23D3685D13}" srcOrd="0" destOrd="0" parTransId="{1CC25F2B-AA2A-7545-A5D1-C8A5B875C967}" sibTransId="{A9197434-659E-8B4B-A79B-3BA97AE3E426}"/>
    <dgm:cxn modelId="{44BBC1D8-C5F4-5E4F-8E27-BF3218183D2D}" type="presOf" srcId="{79BAD63F-175E-FC49-BC68-BE23D3685D13}" destId="{A47AE375-FEA6-BF47-BADF-7BDB9A7DCCA9}" srcOrd="0" destOrd="0" presId="urn:microsoft.com/office/officeart/2008/layout/LinedList"/>
    <dgm:cxn modelId="{38836FE7-F257-2649-BEC0-C1BC595B4233}" type="presOf" srcId="{A4ED7476-9E00-E543-88EA-4181FA6A996C}" destId="{F88696FA-668F-0A41-80E6-AFE252AC2C1D}" srcOrd="0" destOrd="0" presId="urn:microsoft.com/office/officeart/2008/layout/LinedList"/>
    <dgm:cxn modelId="{62088C3D-6F70-0247-88E5-328E848CBB18}" type="presParOf" srcId="{F88696FA-668F-0A41-80E6-AFE252AC2C1D}" destId="{8A84083A-5EBA-A945-9109-68010FD0114B}" srcOrd="0" destOrd="0" presId="urn:microsoft.com/office/officeart/2008/layout/LinedList"/>
    <dgm:cxn modelId="{4F682905-232D-924B-B4A8-B7249FE707A0}" type="presParOf" srcId="{F88696FA-668F-0A41-80E6-AFE252AC2C1D}" destId="{3C942EFE-9A7E-EA4D-9C14-D1B4829B26D2}" srcOrd="1" destOrd="0" presId="urn:microsoft.com/office/officeart/2008/layout/LinedList"/>
    <dgm:cxn modelId="{F62A932A-BDF6-FD40-9D71-39914C11C701}" type="presParOf" srcId="{3C942EFE-9A7E-EA4D-9C14-D1B4829B26D2}" destId="{A47AE375-FEA6-BF47-BADF-7BDB9A7DCCA9}" srcOrd="0" destOrd="0" presId="urn:microsoft.com/office/officeart/2008/layout/LinedList"/>
    <dgm:cxn modelId="{2005E7AF-3D21-C943-8353-678EF60CA447}" type="presParOf" srcId="{3C942EFE-9A7E-EA4D-9C14-D1B4829B26D2}" destId="{20226384-7476-8C46-B215-B064DD41D6F2}" srcOrd="1" destOrd="0" presId="urn:microsoft.com/office/officeart/2008/layout/LinedList"/>
    <dgm:cxn modelId="{A7BEE768-6D89-5143-8E2B-6378358D0E37}" type="presParOf" srcId="{F88696FA-668F-0A41-80E6-AFE252AC2C1D}" destId="{3E657D3F-BC08-BE44-ACB0-2BB755D9D12B}" srcOrd="2" destOrd="0" presId="urn:microsoft.com/office/officeart/2008/layout/LinedList"/>
    <dgm:cxn modelId="{94C79133-5B14-7342-B19E-8A13474A130C}" type="presParOf" srcId="{F88696FA-668F-0A41-80E6-AFE252AC2C1D}" destId="{C15B45E2-0C67-9A49-BDA3-BE74DA9951BE}" srcOrd="3" destOrd="0" presId="urn:microsoft.com/office/officeart/2008/layout/LinedList"/>
    <dgm:cxn modelId="{544DC461-A93A-2243-B7F7-F66449CEA5A5}" type="presParOf" srcId="{C15B45E2-0C67-9A49-BDA3-BE74DA9951BE}" destId="{C5D8C2E6-3C61-7B48-9772-73B5686E30A5}" srcOrd="0" destOrd="0" presId="urn:microsoft.com/office/officeart/2008/layout/LinedList"/>
    <dgm:cxn modelId="{335B92FF-E205-F940-AF40-3FCC11472292}" type="presParOf" srcId="{C15B45E2-0C67-9A49-BDA3-BE74DA9951BE}" destId="{34AE303F-BC97-E44E-A99C-25EBF618599A}" srcOrd="1" destOrd="0" presId="urn:microsoft.com/office/officeart/2008/layout/LinedList"/>
    <dgm:cxn modelId="{F586F221-0349-9849-A68A-E479D8048CE0}" type="presParOf" srcId="{F88696FA-668F-0A41-80E6-AFE252AC2C1D}" destId="{EC3C2399-CEE3-2A4A-9BCC-AB0BEDE709FC}" srcOrd="4" destOrd="0" presId="urn:microsoft.com/office/officeart/2008/layout/LinedList"/>
    <dgm:cxn modelId="{F3D2AA2A-4D2B-3E40-80BA-C9C850C16C5C}" type="presParOf" srcId="{F88696FA-668F-0A41-80E6-AFE252AC2C1D}" destId="{BF32C5B0-5508-AE45-A1F8-7E2210A39E5F}" srcOrd="5" destOrd="0" presId="urn:microsoft.com/office/officeart/2008/layout/LinedList"/>
    <dgm:cxn modelId="{99DF2C60-61CB-FA46-A949-F0FFFCC21EE8}" type="presParOf" srcId="{BF32C5B0-5508-AE45-A1F8-7E2210A39E5F}" destId="{BC9B6F9F-AB14-1D40-9289-6128F5C2F63A}" srcOrd="0" destOrd="0" presId="urn:microsoft.com/office/officeart/2008/layout/LinedList"/>
    <dgm:cxn modelId="{106B4BA1-91B9-EE49-B6C6-AA81D96DCFC8}" type="presParOf" srcId="{BF32C5B0-5508-AE45-A1F8-7E2210A39E5F}" destId="{045C1FF3-C992-334F-A473-ADE4AE9C2572}"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334238-12D7-4D9D-8670-E94DE4019B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F56A2BF-967D-4E94-B693-F60469978424}">
      <dgm:prSet/>
      <dgm:spPr/>
      <dgm:t>
        <a:bodyPr/>
        <a:lstStyle/>
        <a:p>
          <a:pPr>
            <a:lnSpc>
              <a:spcPct val="100000"/>
            </a:lnSpc>
          </a:pPr>
          <a:r>
            <a:rPr lang="en-US" b="1" dirty="0">
              <a:solidFill>
                <a:schemeClr val="bg1">
                  <a:lumMod val="95000"/>
                </a:schemeClr>
              </a:solidFill>
            </a:rPr>
            <a:t>In 2019, 12% of the </a:t>
          </a:r>
          <a:r>
            <a:rPr lang="en-US" b="1" i="0" dirty="0">
              <a:solidFill>
                <a:schemeClr val="bg1">
                  <a:lumMod val="95000"/>
                </a:schemeClr>
              </a:solidFill>
            </a:rPr>
            <a:t>deaths were attributed to air pollution.</a:t>
          </a:r>
          <a:endParaRPr lang="en-US" b="1" dirty="0">
            <a:solidFill>
              <a:schemeClr val="bg1">
                <a:lumMod val="95000"/>
              </a:schemeClr>
            </a:solidFill>
          </a:endParaRPr>
        </a:p>
      </dgm:t>
    </dgm:pt>
    <dgm:pt modelId="{AC6661F4-1E70-41FA-9658-C4FE013C0AF9}" type="parTrans" cxnId="{921DC696-926C-4C98-B830-8357125C19A9}">
      <dgm:prSet/>
      <dgm:spPr/>
      <dgm:t>
        <a:bodyPr/>
        <a:lstStyle/>
        <a:p>
          <a:endParaRPr lang="en-US" b="1"/>
        </a:p>
      </dgm:t>
    </dgm:pt>
    <dgm:pt modelId="{FD109A88-34AD-4867-8CC7-CBE7B2ABD778}" type="sibTrans" cxnId="{921DC696-926C-4C98-B830-8357125C19A9}">
      <dgm:prSet/>
      <dgm:spPr/>
      <dgm:t>
        <a:bodyPr/>
        <a:lstStyle/>
        <a:p>
          <a:endParaRPr lang="en-US" b="1"/>
        </a:p>
      </dgm:t>
    </dgm:pt>
    <dgm:pt modelId="{B8627FD6-DA40-4FEC-9ECE-CA5787E6E74F}">
      <dgm:prSet/>
      <dgm:spPr/>
      <dgm:t>
        <a:bodyPr/>
        <a:lstStyle/>
        <a:p>
          <a:pPr>
            <a:lnSpc>
              <a:spcPct val="100000"/>
            </a:lnSpc>
          </a:pPr>
          <a:r>
            <a:rPr lang="en-US" b="1" i="0" u="none" dirty="0"/>
            <a:t>Yearly range remains 12–13% (</a:t>
          </a:r>
          <a:r>
            <a:rPr lang="en-US" b="1" dirty="0"/>
            <a:t>4100-5000)</a:t>
          </a:r>
        </a:p>
      </dgm:t>
    </dgm:pt>
    <dgm:pt modelId="{9DC3B933-8F06-42E1-AAD2-B7895C0411F3}" type="parTrans" cxnId="{1E398951-D491-4396-8A9C-2319E09BCDA1}">
      <dgm:prSet/>
      <dgm:spPr/>
      <dgm:t>
        <a:bodyPr/>
        <a:lstStyle/>
        <a:p>
          <a:endParaRPr lang="en-US" b="1"/>
        </a:p>
      </dgm:t>
    </dgm:pt>
    <dgm:pt modelId="{DF6CA451-5E91-4FF2-9812-D12232680EAB}" type="sibTrans" cxnId="{1E398951-D491-4396-8A9C-2319E09BCDA1}">
      <dgm:prSet/>
      <dgm:spPr/>
      <dgm:t>
        <a:bodyPr/>
        <a:lstStyle/>
        <a:p>
          <a:endParaRPr lang="en-US" b="1"/>
        </a:p>
      </dgm:t>
    </dgm:pt>
    <dgm:pt modelId="{DFA8E813-DAE3-4508-BA10-6CB259485084}">
      <dgm:prSet/>
      <dgm:spPr/>
      <dgm:t>
        <a:bodyPr/>
        <a:lstStyle/>
        <a:p>
          <a:pPr>
            <a:lnSpc>
              <a:spcPct val="100000"/>
            </a:lnSpc>
          </a:pPr>
          <a:r>
            <a:rPr lang="en-US" b="1" dirty="0">
              <a:solidFill>
                <a:schemeClr val="bg1">
                  <a:lumMod val="95000"/>
                </a:schemeClr>
              </a:solidFill>
            </a:rPr>
            <a:t>Health costs - $388million (6% of GNI) in 2015 </a:t>
          </a:r>
        </a:p>
      </dgm:t>
    </dgm:pt>
    <dgm:pt modelId="{829367FC-3966-486B-87A5-915AB5CFD7ED}" type="parTrans" cxnId="{918BF341-9AC1-4FA0-99F7-DF6CF7355A8C}">
      <dgm:prSet/>
      <dgm:spPr/>
      <dgm:t>
        <a:bodyPr/>
        <a:lstStyle/>
        <a:p>
          <a:endParaRPr lang="en-US" b="1"/>
        </a:p>
      </dgm:t>
    </dgm:pt>
    <dgm:pt modelId="{2316B4B9-2849-471F-81FA-1DF3683D02BE}" type="sibTrans" cxnId="{918BF341-9AC1-4FA0-99F7-DF6CF7355A8C}">
      <dgm:prSet/>
      <dgm:spPr/>
      <dgm:t>
        <a:bodyPr/>
        <a:lstStyle/>
        <a:p>
          <a:endParaRPr lang="en-US" b="1"/>
        </a:p>
      </dgm:t>
    </dgm:pt>
    <dgm:pt modelId="{B52C6463-6EBD-446E-8E77-CE48CDE1CFA0}">
      <dgm:prSet/>
      <dgm:spPr/>
      <dgm:t>
        <a:bodyPr/>
        <a:lstStyle/>
        <a:p>
          <a:pPr>
            <a:lnSpc>
              <a:spcPct val="100000"/>
            </a:lnSpc>
          </a:pPr>
          <a:r>
            <a:rPr lang="en-US" b="1" dirty="0"/>
            <a:t>Major diseases: stroke, ischemic heart disease, lung cancer, COPD, asthma</a:t>
          </a:r>
          <a:br>
            <a:rPr lang="en-US" b="1" dirty="0"/>
          </a:br>
          <a:endParaRPr lang="en-US" b="1" dirty="0"/>
        </a:p>
      </dgm:t>
    </dgm:pt>
    <dgm:pt modelId="{F4124766-C67F-4462-92EB-A27A5CA24D67}" type="parTrans" cxnId="{1388E6F6-B70C-4D76-8D40-5DD742565478}">
      <dgm:prSet/>
      <dgm:spPr/>
      <dgm:t>
        <a:bodyPr/>
        <a:lstStyle/>
        <a:p>
          <a:endParaRPr lang="en-US" b="1"/>
        </a:p>
      </dgm:t>
    </dgm:pt>
    <dgm:pt modelId="{25857D51-27AC-42C4-9C9B-48EA9D9208D5}" type="sibTrans" cxnId="{1388E6F6-B70C-4D76-8D40-5DD742565478}">
      <dgm:prSet/>
      <dgm:spPr/>
      <dgm:t>
        <a:bodyPr/>
        <a:lstStyle/>
        <a:p>
          <a:endParaRPr lang="en-US" b="1"/>
        </a:p>
      </dgm:t>
    </dgm:pt>
    <dgm:pt modelId="{16D7E777-FC31-4F1D-907C-E8B74EAA6237}">
      <dgm:prSet/>
      <dgm:spPr/>
      <dgm:t>
        <a:bodyPr/>
        <a:lstStyle/>
        <a:p>
          <a:pPr>
            <a:lnSpc>
              <a:spcPct val="100000"/>
            </a:lnSpc>
          </a:pPr>
          <a:r>
            <a:rPr lang="en-US" b="1" dirty="0">
              <a:solidFill>
                <a:schemeClr val="bg1">
                  <a:lumMod val="95000"/>
                </a:schemeClr>
              </a:solidFill>
            </a:rPr>
            <a:t>Children under 5 are highly vulnerable: 10% of deaths linked to pollution; impacts neurodevelopment and raises asthma/cancer risk</a:t>
          </a:r>
        </a:p>
      </dgm:t>
    </dgm:pt>
    <dgm:pt modelId="{DCA0E350-9BF0-4E6D-A568-058C4B930BF0}" type="parTrans" cxnId="{8F38D062-ADB9-483C-A89C-B7CA4DB8CD41}">
      <dgm:prSet/>
      <dgm:spPr/>
      <dgm:t>
        <a:bodyPr/>
        <a:lstStyle/>
        <a:p>
          <a:endParaRPr lang="en-US" b="1"/>
        </a:p>
      </dgm:t>
    </dgm:pt>
    <dgm:pt modelId="{518361B0-4C3B-404C-A8D3-46BD1AB36AE5}" type="sibTrans" cxnId="{8F38D062-ADB9-483C-A89C-B7CA4DB8CD41}">
      <dgm:prSet/>
      <dgm:spPr/>
      <dgm:t>
        <a:bodyPr/>
        <a:lstStyle/>
        <a:p>
          <a:endParaRPr lang="en-US" b="1"/>
        </a:p>
      </dgm:t>
    </dgm:pt>
    <dgm:pt modelId="{90153394-1D29-4427-87B2-0152FA478896}" type="pres">
      <dgm:prSet presAssocID="{71334238-12D7-4D9D-8670-E94DE4019B83}" presName="root" presStyleCnt="0">
        <dgm:presLayoutVars>
          <dgm:dir/>
          <dgm:resizeHandles val="exact"/>
        </dgm:presLayoutVars>
      </dgm:prSet>
      <dgm:spPr/>
    </dgm:pt>
    <dgm:pt modelId="{BECAF52B-B6A2-417D-BD3A-57E8CAF3862A}" type="pres">
      <dgm:prSet presAssocID="{7F56A2BF-967D-4E94-B693-F60469978424}" presName="compNode" presStyleCnt="0"/>
      <dgm:spPr/>
    </dgm:pt>
    <dgm:pt modelId="{C89CC0A5-0BF8-4888-A0B9-48CD537B31C5}" type="pres">
      <dgm:prSet presAssocID="{7F56A2BF-967D-4E94-B693-F60469978424}" presName="bgRect" presStyleLbl="bgShp" presStyleIdx="0" presStyleCnt="5"/>
      <dgm:spPr>
        <a:solidFill>
          <a:srgbClr val="002060"/>
        </a:solidFill>
      </dgm:spPr>
    </dgm:pt>
    <dgm:pt modelId="{A8764780-5613-470F-8100-ED9C34B4F828}" type="pres">
      <dgm:prSet presAssocID="{7F56A2BF-967D-4E94-B693-F604699784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effectLst>
          <a:innerShdw blurRad="63500" dist="50800" dir="13500000">
            <a:schemeClr val="bg1">
              <a:alpha val="50000"/>
            </a:schemeClr>
          </a:innerShdw>
        </a:effectLst>
      </dgm:spPr>
      <dgm:extLst>
        <a:ext uri="{E40237B7-FDA0-4F09-8148-C483321AD2D9}">
          <dgm14:cNvPr xmlns:dgm14="http://schemas.microsoft.com/office/drawing/2010/diagram" id="0" name="" descr="Lungs"/>
        </a:ext>
      </dgm:extLst>
    </dgm:pt>
    <dgm:pt modelId="{D6718A72-8400-4172-85A1-2C50AAADF35F}" type="pres">
      <dgm:prSet presAssocID="{7F56A2BF-967D-4E94-B693-F60469978424}" presName="spaceRect" presStyleCnt="0"/>
      <dgm:spPr/>
    </dgm:pt>
    <dgm:pt modelId="{619A1E8A-A9B4-426B-91A4-013B40CA5E33}" type="pres">
      <dgm:prSet presAssocID="{7F56A2BF-967D-4E94-B693-F60469978424}" presName="parTx" presStyleLbl="revTx" presStyleIdx="0" presStyleCnt="5">
        <dgm:presLayoutVars>
          <dgm:chMax val="0"/>
          <dgm:chPref val="0"/>
        </dgm:presLayoutVars>
      </dgm:prSet>
      <dgm:spPr/>
    </dgm:pt>
    <dgm:pt modelId="{55CA6F38-DD36-4DAC-AA3C-3C983C684CDB}" type="pres">
      <dgm:prSet presAssocID="{FD109A88-34AD-4867-8CC7-CBE7B2ABD778}" presName="sibTrans" presStyleCnt="0"/>
      <dgm:spPr/>
    </dgm:pt>
    <dgm:pt modelId="{3125212E-F266-46EE-9213-23D82F7E0ECA}" type="pres">
      <dgm:prSet presAssocID="{B8627FD6-DA40-4FEC-9ECE-CA5787E6E74F}" presName="compNode" presStyleCnt="0"/>
      <dgm:spPr/>
    </dgm:pt>
    <dgm:pt modelId="{AD15235C-9293-4D37-ABDE-022CA4141655}" type="pres">
      <dgm:prSet presAssocID="{B8627FD6-DA40-4FEC-9ECE-CA5787E6E74F}" presName="bgRect" presStyleLbl="bgShp" presStyleIdx="1" presStyleCnt="5"/>
      <dgm:spPr>
        <a:solidFill>
          <a:srgbClr val="FFC000"/>
        </a:solidFill>
      </dgm:spPr>
    </dgm:pt>
    <dgm:pt modelId="{E3BC11DF-917F-4248-A670-030E138E5281}" type="pres">
      <dgm:prSet presAssocID="{B8627FD6-DA40-4FEC-9ECE-CA5787E6E7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D4FDF8C9-7BB7-4097-B5CE-64E0FEFACB01}" type="pres">
      <dgm:prSet presAssocID="{B8627FD6-DA40-4FEC-9ECE-CA5787E6E74F}" presName="spaceRect" presStyleCnt="0"/>
      <dgm:spPr/>
    </dgm:pt>
    <dgm:pt modelId="{C42A037A-98F8-47E8-A2E3-984E62F2A862}" type="pres">
      <dgm:prSet presAssocID="{B8627FD6-DA40-4FEC-9ECE-CA5787E6E74F}" presName="parTx" presStyleLbl="revTx" presStyleIdx="1" presStyleCnt="5">
        <dgm:presLayoutVars>
          <dgm:chMax val="0"/>
          <dgm:chPref val="0"/>
        </dgm:presLayoutVars>
      </dgm:prSet>
      <dgm:spPr/>
    </dgm:pt>
    <dgm:pt modelId="{27760528-1D9E-4269-9C2E-E82AF050E06D}" type="pres">
      <dgm:prSet presAssocID="{DF6CA451-5E91-4FF2-9812-D12232680EAB}" presName="sibTrans" presStyleCnt="0"/>
      <dgm:spPr/>
    </dgm:pt>
    <dgm:pt modelId="{2DEF3102-F7A4-4983-973F-E5CA07EE59E0}" type="pres">
      <dgm:prSet presAssocID="{DFA8E813-DAE3-4508-BA10-6CB259485084}" presName="compNode" presStyleCnt="0"/>
      <dgm:spPr/>
    </dgm:pt>
    <dgm:pt modelId="{58E7C389-B7F3-456E-8383-9FF1EE24CE29}" type="pres">
      <dgm:prSet presAssocID="{DFA8E813-DAE3-4508-BA10-6CB259485084}" presName="bgRect" presStyleLbl="bgShp" presStyleIdx="2" presStyleCnt="5"/>
      <dgm:spPr>
        <a:solidFill>
          <a:srgbClr val="002060"/>
        </a:solidFill>
      </dgm:spPr>
    </dgm:pt>
    <dgm:pt modelId="{7DB1498F-BC17-4124-8EF3-B14C211F865E}" type="pres">
      <dgm:prSet presAssocID="{DFA8E813-DAE3-4508-BA10-6CB25948508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C6DBDA69-529F-4509-87D1-49E75DC9174B}" type="pres">
      <dgm:prSet presAssocID="{DFA8E813-DAE3-4508-BA10-6CB259485084}" presName="spaceRect" presStyleCnt="0"/>
      <dgm:spPr/>
    </dgm:pt>
    <dgm:pt modelId="{E46A378D-6CCF-4E2C-A6F2-C670D3C33667}" type="pres">
      <dgm:prSet presAssocID="{DFA8E813-DAE3-4508-BA10-6CB259485084}" presName="parTx" presStyleLbl="revTx" presStyleIdx="2" presStyleCnt="5">
        <dgm:presLayoutVars>
          <dgm:chMax val="0"/>
          <dgm:chPref val="0"/>
        </dgm:presLayoutVars>
      </dgm:prSet>
      <dgm:spPr/>
    </dgm:pt>
    <dgm:pt modelId="{BAF73F37-A600-460C-804D-C2F804A1BA8B}" type="pres">
      <dgm:prSet presAssocID="{2316B4B9-2849-471F-81FA-1DF3683D02BE}" presName="sibTrans" presStyleCnt="0"/>
      <dgm:spPr/>
    </dgm:pt>
    <dgm:pt modelId="{7D0DEF50-A08F-4897-930E-1A98951F86FF}" type="pres">
      <dgm:prSet presAssocID="{B52C6463-6EBD-446E-8E77-CE48CDE1CFA0}" presName="compNode" presStyleCnt="0"/>
      <dgm:spPr/>
    </dgm:pt>
    <dgm:pt modelId="{9ED2F4D2-EFA6-4892-9EAA-7258614ED7FD}" type="pres">
      <dgm:prSet presAssocID="{B52C6463-6EBD-446E-8E77-CE48CDE1CFA0}" presName="bgRect" presStyleLbl="bgShp" presStyleIdx="3" presStyleCnt="5"/>
      <dgm:spPr>
        <a:solidFill>
          <a:srgbClr val="FFC000"/>
        </a:solidFill>
      </dgm:spPr>
    </dgm:pt>
    <dgm:pt modelId="{0B3A498A-777A-4F5C-AE65-8F8D7FB0183A}" type="pres">
      <dgm:prSet presAssocID="{B52C6463-6EBD-446E-8E77-CE48CDE1CFA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94ACE984-FE5B-47A7-A698-74F029B362CB}" type="pres">
      <dgm:prSet presAssocID="{B52C6463-6EBD-446E-8E77-CE48CDE1CFA0}" presName="spaceRect" presStyleCnt="0"/>
      <dgm:spPr/>
    </dgm:pt>
    <dgm:pt modelId="{F6D0B36D-218A-46F7-A512-FD16B19CB8C5}" type="pres">
      <dgm:prSet presAssocID="{B52C6463-6EBD-446E-8E77-CE48CDE1CFA0}" presName="parTx" presStyleLbl="revTx" presStyleIdx="3" presStyleCnt="5">
        <dgm:presLayoutVars>
          <dgm:chMax val="0"/>
          <dgm:chPref val="0"/>
        </dgm:presLayoutVars>
      </dgm:prSet>
      <dgm:spPr/>
    </dgm:pt>
    <dgm:pt modelId="{8F7E285B-8162-48BA-ACE0-24DD4A96C388}" type="pres">
      <dgm:prSet presAssocID="{25857D51-27AC-42C4-9C9B-48EA9D9208D5}" presName="sibTrans" presStyleCnt="0"/>
      <dgm:spPr/>
    </dgm:pt>
    <dgm:pt modelId="{FFFB5345-3847-4CE2-90E4-1CC729EF88F2}" type="pres">
      <dgm:prSet presAssocID="{16D7E777-FC31-4F1D-907C-E8B74EAA6237}" presName="compNode" presStyleCnt="0"/>
      <dgm:spPr/>
    </dgm:pt>
    <dgm:pt modelId="{A1B010DA-1D3C-4A02-8AA8-C524B083E583}" type="pres">
      <dgm:prSet presAssocID="{16D7E777-FC31-4F1D-907C-E8B74EAA6237}" presName="bgRect" presStyleLbl="bgShp" presStyleIdx="4" presStyleCnt="5"/>
      <dgm:spPr>
        <a:solidFill>
          <a:srgbClr val="002060"/>
        </a:solidFill>
      </dgm:spPr>
    </dgm:pt>
    <dgm:pt modelId="{1B20D15D-8064-45B0-9608-2BEEC1CAF1EF}" type="pres">
      <dgm:prSet presAssocID="{16D7E777-FC31-4F1D-907C-E8B74EAA623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rt Organ"/>
        </a:ext>
      </dgm:extLst>
    </dgm:pt>
    <dgm:pt modelId="{D8115734-0F09-4A1E-935F-DEBF32EE62A2}" type="pres">
      <dgm:prSet presAssocID="{16D7E777-FC31-4F1D-907C-E8B74EAA6237}" presName="spaceRect" presStyleCnt="0"/>
      <dgm:spPr/>
    </dgm:pt>
    <dgm:pt modelId="{2A7B6637-E439-44AC-8C81-720B338A5661}" type="pres">
      <dgm:prSet presAssocID="{16D7E777-FC31-4F1D-907C-E8B74EAA6237}" presName="parTx" presStyleLbl="revTx" presStyleIdx="4" presStyleCnt="5">
        <dgm:presLayoutVars>
          <dgm:chMax val="0"/>
          <dgm:chPref val="0"/>
        </dgm:presLayoutVars>
      </dgm:prSet>
      <dgm:spPr/>
    </dgm:pt>
  </dgm:ptLst>
  <dgm:cxnLst>
    <dgm:cxn modelId="{918BF341-9AC1-4FA0-99F7-DF6CF7355A8C}" srcId="{71334238-12D7-4D9D-8670-E94DE4019B83}" destId="{DFA8E813-DAE3-4508-BA10-6CB259485084}" srcOrd="2" destOrd="0" parTransId="{829367FC-3966-486B-87A5-915AB5CFD7ED}" sibTransId="{2316B4B9-2849-471F-81FA-1DF3683D02BE}"/>
    <dgm:cxn modelId="{8F38D062-ADB9-483C-A89C-B7CA4DB8CD41}" srcId="{71334238-12D7-4D9D-8670-E94DE4019B83}" destId="{16D7E777-FC31-4F1D-907C-E8B74EAA6237}" srcOrd="4" destOrd="0" parTransId="{DCA0E350-9BF0-4E6D-A568-058C4B930BF0}" sibTransId="{518361B0-4C3B-404C-A8D3-46BD1AB36AE5}"/>
    <dgm:cxn modelId="{88C9CB68-7B0A-A843-BACC-9DB35D5A4511}" type="presOf" srcId="{DFA8E813-DAE3-4508-BA10-6CB259485084}" destId="{E46A378D-6CCF-4E2C-A6F2-C670D3C33667}" srcOrd="0" destOrd="0" presId="urn:microsoft.com/office/officeart/2018/2/layout/IconVerticalSolidList"/>
    <dgm:cxn modelId="{1E398951-D491-4396-8A9C-2319E09BCDA1}" srcId="{71334238-12D7-4D9D-8670-E94DE4019B83}" destId="{B8627FD6-DA40-4FEC-9ECE-CA5787E6E74F}" srcOrd="1" destOrd="0" parTransId="{9DC3B933-8F06-42E1-AAD2-B7895C0411F3}" sibTransId="{DF6CA451-5E91-4FF2-9812-D12232680EAB}"/>
    <dgm:cxn modelId="{65B4CD8F-4634-2E4F-AA89-A0E9244D7423}" type="presOf" srcId="{71334238-12D7-4D9D-8670-E94DE4019B83}" destId="{90153394-1D29-4427-87B2-0152FA478896}" srcOrd="0" destOrd="0" presId="urn:microsoft.com/office/officeart/2018/2/layout/IconVerticalSolidList"/>
    <dgm:cxn modelId="{921DC696-926C-4C98-B830-8357125C19A9}" srcId="{71334238-12D7-4D9D-8670-E94DE4019B83}" destId="{7F56A2BF-967D-4E94-B693-F60469978424}" srcOrd="0" destOrd="0" parTransId="{AC6661F4-1E70-41FA-9658-C4FE013C0AF9}" sibTransId="{FD109A88-34AD-4867-8CC7-CBE7B2ABD778}"/>
    <dgm:cxn modelId="{07DBEBB3-F97C-E04D-BDB0-5BB66079FD3B}" type="presOf" srcId="{16D7E777-FC31-4F1D-907C-E8B74EAA6237}" destId="{2A7B6637-E439-44AC-8C81-720B338A5661}" srcOrd="0" destOrd="0" presId="urn:microsoft.com/office/officeart/2018/2/layout/IconVerticalSolidList"/>
    <dgm:cxn modelId="{1AFD65C6-0745-6140-B840-50866D84FEF6}" type="presOf" srcId="{B8627FD6-DA40-4FEC-9ECE-CA5787E6E74F}" destId="{C42A037A-98F8-47E8-A2E3-984E62F2A862}" srcOrd="0" destOrd="0" presId="urn:microsoft.com/office/officeart/2018/2/layout/IconVerticalSolidList"/>
    <dgm:cxn modelId="{EADDFFD5-004A-8C49-961A-468331BBDE66}" type="presOf" srcId="{B52C6463-6EBD-446E-8E77-CE48CDE1CFA0}" destId="{F6D0B36D-218A-46F7-A512-FD16B19CB8C5}" srcOrd="0" destOrd="0" presId="urn:microsoft.com/office/officeart/2018/2/layout/IconVerticalSolidList"/>
    <dgm:cxn modelId="{2F57B9DF-B0AE-9D49-9FE2-6CCDEB05C361}" type="presOf" srcId="{7F56A2BF-967D-4E94-B693-F60469978424}" destId="{619A1E8A-A9B4-426B-91A4-013B40CA5E33}" srcOrd="0" destOrd="0" presId="urn:microsoft.com/office/officeart/2018/2/layout/IconVerticalSolidList"/>
    <dgm:cxn modelId="{1388E6F6-B70C-4D76-8D40-5DD742565478}" srcId="{71334238-12D7-4D9D-8670-E94DE4019B83}" destId="{B52C6463-6EBD-446E-8E77-CE48CDE1CFA0}" srcOrd="3" destOrd="0" parTransId="{F4124766-C67F-4462-92EB-A27A5CA24D67}" sibTransId="{25857D51-27AC-42C4-9C9B-48EA9D9208D5}"/>
    <dgm:cxn modelId="{B30177F5-110B-BB43-91A5-3E96E7A9B9A4}" type="presParOf" srcId="{90153394-1D29-4427-87B2-0152FA478896}" destId="{BECAF52B-B6A2-417D-BD3A-57E8CAF3862A}" srcOrd="0" destOrd="0" presId="urn:microsoft.com/office/officeart/2018/2/layout/IconVerticalSolidList"/>
    <dgm:cxn modelId="{E28DDEAC-6C81-9A4E-8661-C6937898B896}" type="presParOf" srcId="{BECAF52B-B6A2-417D-BD3A-57E8CAF3862A}" destId="{C89CC0A5-0BF8-4888-A0B9-48CD537B31C5}" srcOrd="0" destOrd="0" presId="urn:microsoft.com/office/officeart/2018/2/layout/IconVerticalSolidList"/>
    <dgm:cxn modelId="{393358F4-8180-C54B-8EC1-E804B8E3FD43}" type="presParOf" srcId="{BECAF52B-B6A2-417D-BD3A-57E8CAF3862A}" destId="{A8764780-5613-470F-8100-ED9C34B4F828}" srcOrd="1" destOrd="0" presId="urn:microsoft.com/office/officeart/2018/2/layout/IconVerticalSolidList"/>
    <dgm:cxn modelId="{57F7E5F7-EB85-7A4F-9F30-3760CCA91E78}" type="presParOf" srcId="{BECAF52B-B6A2-417D-BD3A-57E8CAF3862A}" destId="{D6718A72-8400-4172-85A1-2C50AAADF35F}" srcOrd="2" destOrd="0" presId="urn:microsoft.com/office/officeart/2018/2/layout/IconVerticalSolidList"/>
    <dgm:cxn modelId="{AD3FA34C-269E-2748-93A3-B26FF5E8DBF4}" type="presParOf" srcId="{BECAF52B-B6A2-417D-BD3A-57E8CAF3862A}" destId="{619A1E8A-A9B4-426B-91A4-013B40CA5E33}" srcOrd="3" destOrd="0" presId="urn:microsoft.com/office/officeart/2018/2/layout/IconVerticalSolidList"/>
    <dgm:cxn modelId="{284F9190-EED6-2148-B196-16B2A6091A65}" type="presParOf" srcId="{90153394-1D29-4427-87B2-0152FA478896}" destId="{55CA6F38-DD36-4DAC-AA3C-3C983C684CDB}" srcOrd="1" destOrd="0" presId="urn:microsoft.com/office/officeart/2018/2/layout/IconVerticalSolidList"/>
    <dgm:cxn modelId="{5DEAC7E4-AF00-7545-B250-FA89A9658716}" type="presParOf" srcId="{90153394-1D29-4427-87B2-0152FA478896}" destId="{3125212E-F266-46EE-9213-23D82F7E0ECA}" srcOrd="2" destOrd="0" presId="urn:microsoft.com/office/officeart/2018/2/layout/IconVerticalSolidList"/>
    <dgm:cxn modelId="{5DCE80F3-F95C-FF49-8158-B7FB6181608D}" type="presParOf" srcId="{3125212E-F266-46EE-9213-23D82F7E0ECA}" destId="{AD15235C-9293-4D37-ABDE-022CA4141655}" srcOrd="0" destOrd="0" presId="urn:microsoft.com/office/officeart/2018/2/layout/IconVerticalSolidList"/>
    <dgm:cxn modelId="{A7A3ED72-4E75-8A43-9CBB-00B166B9F300}" type="presParOf" srcId="{3125212E-F266-46EE-9213-23D82F7E0ECA}" destId="{E3BC11DF-917F-4248-A670-030E138E5281}" srcOrd="1" destOrd="0" presId="urn:microsoft.com/office/officeart/2018/2/layout/IconVerticalSolidList"/>
    <dgm:cxn modelId="{3E28577A-59E1-D745-93AF-871813EDB4D2}" type="presParOf" srcId="{3125212E-F266-46EE-9213-23D82F7E0ECA}" destId="{D4FDF8C9-7BB7-4097-B5CE-64E0FEFACB01}" srcOrd="2" destOrd="0" presId="urn:microsoft.com/office/officeart/2018/2/layout/IconVerticalSolidList"/>
    <dgm:cxn modelId="{34181D66-D865-E54C-9F42-5F49E66291A7}" type="presParOf" srcId="{3125212E-F266-46EE-9213-23D82F7E0ECA}" destId="{C42A037A-98F8-47E8-A2E3-984E62F2A862}" srcOrd="3" destOrd="0" presId="urn:microsoft.com/office/officeart/2018/2/layout/IconVerticalSolidList"/>
    <dgm:cxn modelId="{517B636D-0F4F-5E4A-9991-DF27864A64EF}" type="presParOf" srcId="{90153394-1D29-4427-87B2-0152FA478896}" destId="{27760528-1D9E-4269-9C2E-E82AF050E06D}" srcOrd="3" destOrd="0" presId="urn:microsoft.com/office/officeart/2018/2/layout/IconVerticalSolidList"/>
    <dgm:cxn modelId="{459982FA-7B3C-F04E-A25A-981C54553028}" type="presParOf" srcId="{90153394-1D29-4427-87B2-0152FA478896}" destId="{2DEF3102-F7A4-4983-973F-E5CA07EE59E0}" srcOrd="4" destOrd="0" presId="urn:microsoft.com/office/officeart/2018/2/layout/IconVerticalSolidList"/>
    <dgm:cxn modelId="{03F53F60-3C76-9B4C-B2BC-A4F66D41B330}" type="presParOf" srcId="{2DEF3102-F7A4-4983-973F-E5CA07EE59E0}" destId="{58E7C389-B7F3-456E-8383-9FF1EE24CE29}" srcOrd="0" destOrd="0" presId="urn:microsoft.com/office/officeart/2018/2/layout/IconVerticalSolidList"/>
    <dgm:cxn modelId="{079C3F16-E0AB-B242-9A5A-195FBB120DA3}" type="presParOf" srcId="{2DEF3102-F7A4-4983-973F-E5CA07EE59E0}" destId="{7DB1498F-BC17-4124-8EF3-B14C211F865E}" srcOrd="1" destOrd="0" presId="urn:microsoft.com/office/officeart/2018/2/layout/IconVerticalSolidList"/>
    <dgm:cxn modelId="{22BBF4A8-5D07-054B-9515-1515CCAE876D}" type="presParOf" srcId="{2DEF3102-F7A4-4983-973F-E5CA07EE59E0}" destId="{C6DBDA69-529F-4509-87D1-49E75DC9174B}" srcOrd="2" destOrd="0" presId="urn:microsoft.com/office/officeart/2018/2/layout/IconVerticalSolidList"/>
    <dgm:cxn modelId="{17F14D6C-643B-1F40-983D-971A68083FDD}" type="presParOf" srcId="{2DEF3102-F7A4-4983-973F-E5CA07EE59E0}" destId="{E46A378D-6CCF-4E2C-A6F2-C670D3C33667}" srcOrd="3" destOrd="0" presId="urn:microsoft.com/office/officeart/2018/2/layout/IconVerticalSolidList"/>
    <dgm:cxn modelId="{073586D1-3174-4547-8BA3-B717EA3C95D8}" type="presParOf" srcId="{90153394-1D29-4427-87B2-0152FA478896}" destId="{BAF73F37-A600-460C-804D-C2F804A1BA8B}" srcOrd="5" destOrd="0" presId="urn:microsoft.com/office/officeart/2018/2/layout/IconVerticalSolidList"/>
    <dgm:cxn modelId="{C40C6EDB-1781-E84B-B3C9-B17B79872616}" type="presParOf" srcId="{90153394-1D29-4427-87B2-0152FA478896}" destId="{7D0DEF50-A08F-4897-930E-1A98951F86FF}" srcOrd="6" destOrd="0" presId="urn:microsoft.com/office/officeart/2018/2/layout/IconVerticalSolidList"/>
    <dgm:cxn modelId="{479149A2-CA7F-CA40-8CBE-79FEAB482C81}" type="presParOf" srcId="{7D0DEF50-A08F-4897-930E-1A98951F86FF}" destId="{9ED2F4D2-EFA6-4892-9EAA-7258614ED7FD}" srcOrd="0" destOrd="0" presId="urn:microsoft.com/office/officeart/2018/2/layout/IconVerticalSolidList"/>
    <dgm:cxn modelId="{41D806BC-C224-2B4F-835B-60D401B2A7D9}" type="presParOf" srcId="{7D0DEF50-A08F-4897-930E-1A98951F86FF}" destId="{0B3A498A-777A-4F5C-AE65-8F8D7FB0183A}" srcOrd="1" destOrd="0" presId="urn:microsoft.com/office/officeart/2018/2/layout/IconVerticalSolidList"/>
    <dgm:cxn modelId="{DFCB9C7B-41AA-9141-B28E-342EE430FB13}" type="presParOf" srcId="{7D0DEF50-A08F-4897-930E-1A98951F86FF}" destId="{94ACE984-FE5B-47A7-A698-74F029B362CB}" srcOrd="2" destOrd="0" presId="urn:microsoft.com/office/officeart/2018/2/layout/IconVerticalSolidList"/>
    <dgm:cxn modelId="{EC02E6DC-0B13-0042-93BF-6D6A202188DD}" type="presParOf" srcId="{7D0DEF50-A08F-4897-930E-1A98951F86FF}" destId="{F6D0B36D-218A-46F7-A512-FD16B19CB8C5}" srcOrd="3" destOrd="0" presId="urn:microsoft.com/office/officeart/2018/2/layout/IconVerticalSolidList"/>
    <dgm:cxn modelId="{755CEBF5-9E8C-0C4C-ACF1-8B1B74392A31}" type="presParOf" srcId="{90153394-1D29-4427-87B2-0152FA478896}" destId="{8F7E285B-8162-48BA-ACE0-24DD4A96C388}" srcOrd="7" destOrd="0" presId="urn:microsoft.com/office/officeart/2018/2/layout/IconVerticalSolidList"/>
    <dgm:cxn modelId="{895B44DE-A859-B74F-90C3-5114D7256043}" type="presParOf" srcId="{90153394-1D29-4427-87B2-0152FA478896}" destId="{FFFB5345-3847-4CE2-90E4-1CC729EF88F2}" srcOrd="8" destOrd="0" presId="urn:microsoft.com/office/officeart/2018/2/layout/IconVerticalSolidList"/>
    <dgm:cxn modelId="{A5692B08-3870-BA40-960B-2CA51A5E942C}" type="presParOf" srcId="{FFFB5345-3847-4CE2-90E4-1CC729EF88F2}" destId="{A1B010DA-1D3C-4A02-8AA8-C524B083E583}" srcOrd="0" destOrd="0" presId="urn:microsoft.com/office/officeart/2018/2/layout/IconVerticalSolidList"/>
    <dgm:cxn modelId="{BB4A17C8-ED94-8842-AF74-319B118300A9}" type="presParOf" srcId="{FFFB5345-3847-4CE2-90E4-1CC729EF88F2}" destId="{1B20D15D-8064-45B0-9608-2BEEC1CAF1EF}" srcOrd="1" destOrd="0" presId="urn:microsoft.com/office/officeart/2018/2/layout/IconVerticalSolidList"/>
    <dgm:cxn modelId="{0E3A24C5-34A8-E345-A75B-49100E314A0F}" type="presParOf" srcId="{FFFB5345-3847-4CE2-90E4-1CC729EF88F2}" destId="{D8115734-0F09-4A1E-935F-DEBF32EE62A2}" srcOrd="2" destOrd="0" presId="urn:microsoft.com/office/officeart/2018/2/layout/IconVerticalSolidList"/>
    <dgm:cxn modelId="{B7821528-7F31-CD4C-956D-081695B40E15}" type="presParOf" srcId="{FFFB5345-3847-4CE2-90E4-1CC729EF88F2}" destId="{2A7B6637-E439-44AC-8C81-720B338A5661}"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DC9E0-5335-6F4B-885F-922FB9CB68D2}">
      <dsp:nvSpPr>
        <dsp:cNvPr id="0" name=""/>
        <dsp:cNvSpPr/>
      </dsp:nvSpPr>
      <dsp:spPr>
        <a:xfrm>
          <a:off x="745" y="1471921"/>
          <a:ext cx="2905818" cy="1743491"/>
        </a:xfrm>
        <a:prstGeom prst="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Motor Vehicles</a:t>
          </a:r>
        </a:p>
      </dsp:txBody>
      <dsp:txXfrm>
        <a:off x="745" y="1471921"/>
        <a:ext cx="2905818" cy="1743491"/>
      </dsp:txXfrm>
    </dsp:sp>
    <dsp:sp modelId="{6DF59ECC-CF75-BE40-AC66-E4DBE417F931}">
      <dsp:nvSpPr>
        <dsp:cNvPr id="0" name=""/>
        <dsp:cNvSpPr/>
      </dsp:nvSpPr>
      <dsp:spPr>
        <a:xfrm>
          <a:off x="3197145" y="1471921"/>
          <a:ext cx="2905818" cy="1743491"/>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Coal-fired Power Plants &amp; Household Heating </a:t>
          </a:r>
        </a:p>
        <a:p>
          <a:pPr marL="0" lvl="0" indent="0" algn="ctr" defTabSz="1066800">
            <a:lnSpc>
              <a:spcPct val="90000"/>
            </a:lnSpc>
            <a:spcBef>
              <a:spcPct val="0"/>
            </a:spcBef>
            <a:spcAft>
              <a:spcPct val="35000"/>
            </a:spcAft>
            <a:buNone/>
          </a:pPr>
          <a:endParaRPr lang="en-US" sz="2400" b="1" kern="1200" dirty="0">
            <a:solidFill>
              <a:schemeClr val="bg1"/>
            </a:solidFill>
          </a:endParaRPr>
        </a:p>
      </dsp:txBody>
      <dsp:txXfrm>
        <a:off x="3197145" y="1471921"/>
        <a:ext cx="2905818" cy="1743491"/>
      </dsp:txXfrm>
    </dsp:sp>
    <dsp:sp modelId="{D753CF5F-DE7F-B94F-BE58-3145B67FAA5C}">
      <dsp:nvSpPr>
        <dsp:cNvPr id="0" name=""/>
        <dsp:cNvSpPr/>
      </dsp:nvSpPr>
      <dsp:spPr>
        <a:xfrm>
          <a:off x="745" y="3505994"/>
          <a:ext cx="2905818" cy="1743491"/>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u="none" kern="1200" dirty="0">
              <a:solidFill>
                <a:schemeClr val="bg1"/>
              </a:solidFill>
            </a:rPr>
            <a:t>Waste Burning and Landfill Fires</a:t>
          </a:r>
          <a:endParaRPr lang="en-US" sz="2400" b="1" kern="1200" dirty="0">
            <a:solidFill>
              <a:schemeClr val="bg1"/>
            </a:solidFill>
          </a:endParaRPr>
        </a:p>
      </dsp:txBody>
      <dsp:txXfrm>
        <a:off x="745" y="3505994"/>
        <a:ext cx="2905818" cy="1743491"/>
      </dsp:txXfrm>
    </dsp:sp>
    <dsp:sp modelId="{E83C5C55-917E-DD4A-B931-F01FD1417734}">
      <dsp:nvSpPr>
        <dsp:cNvPr id="0" name=""/>
        <dsp:cNvSpPr/>
      </dsp:nvSpPr>
      <dsp:spPr>
        <a:xfrm>
          <a:off x="3197145" y="3505994"/>
          <a:ext cx="2905818" cy="1743491"/>
        </a:xfrm>
        <a:prstGeom prst="rect">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u="none" kern="1200" dirty="0">
              <a:solidFill>
                <a:schemeClr val="bg1"/>
              </a:solidFill>
            </a:rPr>
            <a:t>Geographic &amp; Climatic Factors </a:t>
          </a:r>
          <a:endParaRPr lang="en-US" sz="2400" b="1" kern="1200" dirty="0">
            <a:solidFill>
              <a:schemeClr val="bg1"/>
            </a:solidFill>
          </a:endParaRPr>
        </a:p>
      </dsp:txBody>
      <dsp:txXfrm>
        <a:off x="3197145" y="3505994"/>
        <a:ext cx="2905818" cy="17434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0BFBE-65CA-4748-919F-E59F62DA323A}">
      <dsp:nvSpPr>
        <dsp:cNvPr id="0" name=""/>
        <dsp:cNvSpPr/>
      </dsp:nvSpPr>
      <dsp:spPr>
        <a:xfrm>
          <a:off x="0" y="0"/>
          <a:ext cx="5596467"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47172-96DB-4B4F-84D7-A835FEA747DB}">
      <dsp:nvSpPr>
        <dsp:cNvPr id="0" name=""/>
        <dsp:cNvSpPr/>
      </dsp:nvSpPr>
      <dsp:spPr>
        <a:xfrm>
          <a:off x="0" y="0"/>
          <a:ext cx="559646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60-87% of outdoor air pollution is attributed to motor vehicles</a:t>
          </a:r>
        </a:p>
      </dsp:txBody>
      <dsp:txXfrm>
        <a:off x="0" y="0"/>
        <a:ext cx="5596467" cy="1087834"/>
      </dsp:txXfrm>
    </dsp:sp>
    <dsp:sp modelId="{7DE86B8B-4588-014E-BFCF-D9E337E116A5}">
      <dsp:nvSpPr>
        <dsp:cNvPr id="0" name=""/>
        <dsp:cNvSpPr/>
      </dsp:nvSpPr>
      <dsp:spPr>
        <a:xfrm>
          <a:off x="0" y="1087834"/>
          <a:ext cx="5596467"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D6594-AC7F-494B-984C-522E394F0651}">
      <dsp:nvSpPr>
        <dsp:cNvPr id="0" name=""/>
        <dsp:cNvSpPr/>
      </dsp:nvSpPr>
      <dsp:spPr>
        <a:xfrm>
          <a:off x="0" y="1087834"/>
          <a:ext cx="559646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Most vehicles are old, and run on low-quality fuel</a:t>
          </a:r>
        </a:p>
      </dsp:txBody>
      <dsp:txXfrm>
        <a:off x="0" y="1087834"/>
        <a:ext cx="5596467" cy="1087834"/>
      </dsp:txXfrm>
    </dsp:sp>
    <dsp:sp modelId="{57118A6B-2F22-0E4C-8172-873B2FB9397B}">
      <dsp:nvSpPr>
        <dsp:cNvPr id="0" name=""/>
        <dsp:cNvSpPr/>
      </dsp:nvSpPr>
      <dsp:spPr>
        <a:xfrm>
          <a:off x="0" y="2175669"/>
          <a:ext cx="5596467"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26BCD-14BF-C34D-8F4A-3D67EC4CF501}">
      <dsp:nvSpPr>
        <dsp:cNvPr id="0" name=""/>
        <dsp:cNvSpPr/>
      </dsp:nvSpPr>
      <dsp:spPr>
        <a:xfrm>
          <a:off x="0" y="2175669"/>
          <a:ext cx="559646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Gasoline, some diesel, and a very few are hybrid used for vehicles</a:t>
          </a:r>
        </a:p>
      </dsp:txBody>
      <dsp:txXfrm>
        <a:off x="0" y="2175669"/>
        <a:ext cx="5596467" cy="1087834"/>
      </dsp:txXfrm>
    </dsp:sp>
    <dsp:sp modelId="{A0A28267-9AE4-1643-BBF7-FF2EFCB9959D}">
      <dsp:nvSpPr>
        <dsp:cNvPr id="0" name=""/>
        <dsp:cNvSpPr/>
      </dsp:nvSpPr>
      <dsp:spPr>
        <a:xfrm>
          <a:off x="0" y="3263503"/>
          <a:ext cx="5596467" cy="0"/>
        </a:xfrm>
        <a:prstGeom prst="line">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0BCE8C-1E5A-224B-91C6-ED9A4E98C56E}">
      <dsp:nvSpPr>
        <dsp:cNvPr id="0" name=""/>
        <dsp:cNvSpPr/>
      </dsp:nvSpPr>
      <dsp:spPr>
        <a:xfrm>
          <a:off x="0" y="3263503"/>
          <a:ext cx="5596467"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Vehicles do not undergo any technical inspections (</a:t>
          </a:r>
          <a:r>
            <a:rPr lang="en-US" sz="2000" i="0" kern="1200" dirty="0">
              <a:solidFill>
                <a:schemeClr val="bg1"/>
              </a:solidFill>
            </a:rPr>
            <a:t> abolished in 2012 due to corruption concerns, but reintroduced again in 2021)</a:t>
          </a:r>
          <a:endParaRPr lang="en-US" sz="2000" kern="1200" dirty="0">
            <a:solidFill>
              <a:schemeClr val="bg1"/>
            </a:solidFill>
          </a:endParaRPr>
        </a:p>
      </dsp:txBody>
      <dsp:txXfrm>
        <a:off x="0" y="3263503"/>
        <a:ext cx="5596467"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DE4B1-CF18-F241-9B65-B35FF44A1934}">
      <dsp:nvSpPr>
        <dsp:cNvPr id="0" name=""/>
        <dsp:cNvSpPr/>
      </dsp:nvSpPr>
      <dsp:spPr>
        <a:xfrm>
          <a:off x="0" y="84476"/>
          <a:ext cx="4563140" cy="1247873"/>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Combined Heat and Power Station</a:t>
          </a:r>
          <a:r>
            <a:rPr lang="en-US" sz="1900" kern="1200" dirty="0">
              <a:solidFill>
                <a:schemeClr val="tx1"/>
              </a:solidFill>
            </a:rPr>
            <a:t>- large stationary emissions about 240,000 tons annually, 55% of SO2,</a:t>
          </a:r>
          <a:r>
            <a:rPr lang="en-US" sz="1800" kern="1200" dirty="0">
              <a:solidFill>
                <a:schemeClr val="tx1"/>
              </a:solidFill>
            </a:rPr>
            <a:t> 2.5 million tons of coal </a:t>
          </a:r>
          <a:endParaRPr lang="en-US" sz="1000" kern="1200" dirty="0">
            <a:solidFill>
              <a:schemeClr val="tx1"/>
            </a:solidFill>
          </a:endParaRPr>
        </a:p>
      </dsp:txBody>
      <dsp:txXfrm>
        <a:off x="60916" y="145392"/>
        <a:ext cx="4441308" cy="1126041"/>
      </dsp:txXfrm>
    </dsp:sp>
    <dsp:sp modelId="{F2BBD563-6622-D049-B934-BB8BA9451EE9}">
      <dsp:nvSpPr>
        <dsp:cNvPr id="0" name=""/>
        <dsp:cNvSpPr/>
      </dsp:nvSpPr>
      <dsp:spPr>
        <a:xfrm>
          <a:off x="0" y="1261782"/>
          <a:ext cx="4563140" cy="1247873"/>
        </a:xfrm>
        <a:prstGeom prst="round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tx1"/>
              </a:solidFill>
            </a:rPr>
            <a:t>Household heating</a:t>
          </a:r>
          <a:r>
            <a:rPr lang="en-US" sz="1900" kern="1200" dirty="0">
              <a:solidFill>
                <a:schemeClr val="tx1"/>
              </a:solidFill>
            </a:rPr>
            <a:t> - 40% of urban residents use </a:t>
          </a:r>
          <a:r>
            <a:rPr lang="en-US" sz="1900" b="0" i="0" kern="1200" dirty="0">
              <a:solidFill>
                <a:schemeClr val="tx1"/>
              </a:solidFill>
            </a:rPr>
            <a:t>coal-fired stoves or boilers in winter</a:t>
          </a:r>
          <a:endParaRPr lang="en-US" sz="1900" kern="1200" dirty="0">
            <a:solidFill>
              <a:schemeClr val="tx1"/>
            </a:solidFill>
          </a:endParaRPr>
        </a:p>
      </dsp:txBody>
      <dsp:txXfrm>
        <a:off x="60916" y="1322698"/>
        <a:ext cx="4441308" cy="1126041"/>
      </dsp:txXfrm>
    </dsp:sp>
    <dsp:sp modelId="{63A037A9-2DCE-9646-98EE-0D926BA2DD25}">
      <dsp:nvSpPr>
        <dsp:cNvPr id="0" name=""/>
        <dsp:cNvSpPr/>
      </dsp:nvSpPr>
      <dsp:spPr>
        <a:xfrm>
          <a:off x="0" y="2522719"/>
          <a:ext cx="4563140" cy="1247873"/>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Gazprom's programs promoted the use of natural gas, but it did not result in a big shift from coal</a:t>
          </a:r>
        </a:p>
      </dsp:txBody>
      <dsp:txXfrm>
        <a:off x="60916" y="2583635"/>
        <a:ext cx="4441308" cy="1126041"/>
      </dsp:txXfrm>
    </dsp:sp>
    <dsp:sp modelId="{0F57BA07-0E30-C449-AD2F-D66606ABAF5F}">
      <dsp:nvSpPr>
        <dsp:cNvPr id="0" name=""/>
        <dsp:cNvSpPr/>
      </dsp:nvSpPr>
      <dsp:spPr>
        <a:xfrm>
          <a:off x="0" y="3783656"/>
          <a:ext cx="4563140" cy="1247873"/>
        </a:xfrm>
        <a:prstGeom prst="roundRect">
          <a:avLst/>
        </a:prstGeom>
        <a:solidFill>
          <a:schemeClr val="bg1">
            <a:lumMod val="8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solidFill>
            </a:rPr>
            <a:t>In January 2021, the local government called for the main heat and power plant to be converted from coal to natural gas, which is to be finalized in 2027.</a:t>
          </a:r>
        </a:p>
      </dsp:txBody>
      <dsp:txXfrm>
        <a:off x="60916" y="3844572"/>
        <a:ext cx="4441308" cy="1126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4083A-5EBA-A945-9109-68010FD0114B}">
      <dsp:nvSpPr>
        <dsp:cNvPr id="0" name=""/>
        <dsp:cNvSpPr/>
      </dsp:nvSpPr>
      <dsp:spPr>
        <a:xfrm>
          <a:off x="0" y="1803"/>
          <a:ext cx="64008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47AE375-FEA6-BF47-BADF-7BDB9A7DCCA9}">
      <dsp:nvSpPr>
        <dsp:cNvPr id="0" name=""/>
        <dsp:cNvSpPr/>
      </dsp:nvSpPr>
      <dsp:spPr>
        <a:xfrm>
          <a:off x="0" y="1803"/>
          <a:ext cx="6400800" cy="12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bg1"/>
              </a:solidFill>
            </a:rPr>
            <a:t>Open burning of household waste and periodic fires at the Bishkek landfill emit carcinogenic pollutants such as polycyclic aromatic hydrocarbons (PAHs).</a:t>
          </a:r>
          <a:endParaRPr lang="en-US" sz="2200" b="0" kern="1200" dirty="0">
            <a:solidFill>
              <a:schemeClr val="bg1"/>
            </a:solidFill>
          </a:endParaRPr>
        </a:p>
      </dsp:txBody>
      <dsp:txXfrm>
        <a:off x="0" y="1803"/>
        <a:ext cx="6400800" cy="1229904"/>
      </dsp:txXfrm>
    </dsp:sp>
    <dsp:sp modelId="{3E657D3F-BC08-BE44-ACB0-2BB755D9D12B}">
      <dsp:nvSpPr>
        <dsp:cNvPr id="0" name=""/>
        <dsp:cNvSpPr/>
      </dsp:nvSpPr>
      <dsp:spPr>
        <a:xfrm>
          <a:off x="0" y="1231707"/>
          <a:ext cx="64008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5D8C2E6-3C61-7B48-9772-73B5686E30A5}">
      <dsp:nvSpPr>
        <dsp:cNvPr id="0" name=""/>
        <dsp:cNvSpPr/>
      </dsp:nvSpPr>
      <dsp:spPr>
        <a:xfrm>
          <a:off x="0" y="1231707"/>
          <a:ext cx="6400800" cy="12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bg1"/>
              </a:solidFill>
            </a:rPr>
            <a:t>Basin topography and frequent winter temperature inversions trap pollutants, preventing dispersion.</a:t>
          </a:r>
          <a:endParaRPr lang="en-US" sz="2200" b="0" kern="1200" dirty="0">
            <a:solidFill>
              <a:schemeClr val="bg1"/>
            </a:solidFill>
          </a:endParaRPr>
        </a:p>
      </dsp:txBody>
      <dsp:txXfrm>
        <a:off x="0" y="1231707"/>
        <a:ext cx="6400800" cy="1229904"/>
      </dsp:txXfrm>
    </dsp:sp>
    <dsp:sp modelId="{EC3C2399-CEE3-2A4A-9BCC-AB0BEDE709FC}">
      <dsp:nvSpPr>
        <dsp:cNvPr id="0" name=""/>
        <dsp:cNvSpPr/>
      </dsp:nvSpPr>
      <dsp:spPr>
        <a:xfrm>
          <a:off x="0" y="2461611"/>
          <a:ext cx="6400800" cy="0"/>
        </a:xfrm>
        <a:prstGeom prst="lin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C9B6F9F-AB14-1D40-9289-6128F5C2F63A}">
      <dsp:nvSpPr>
        <dsp:cNvPr id="0" name=""/>
        <dsp:cNvSpPr/>
      </dsp:nvSpPr>
      <dsp:spPr>
        <a:xfrm>
          <a:off x="0" y="2461611"/>
          <a:ext cx="6400800" cy="12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dirty="0">
              <a:solidFill>
                <a:schemeClr val="bg1"/>
              </a:solidFill>
            </a:rPr>
            <a:t>Climate change is increasing the number of inversion days, prolonging high-pollution episodes.</a:t>
          </a:r>
          <a:endParaRPr lang="en-US" sz="2200" b="0" kern="1200" dirty="0">
            <a:solidFill>
              <a:schemeClr val="bg1"/>
            </a:solidFill>
          </a:endParaRPr>
        </a:p>
      </dsp:txBody>
      <dsp:txXfrm>
        <a:off x="0" y="2461611"/>
        <a:ext cx="6400800" cy="1229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CC0A5-0BF8-4888-A0B9-48CD537B31C5}">
      <dsp:nvSpPr>
        <dsp:cNvPr id="0" name=""/>
        <dsp:cNvSpPr/>
      </dsp:nvSpPr>
      <dsp:spPr>
        <a:xfrm>
          <a:off x="0" y="3399"/>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A8764780-5613-470F-8100-ED9C34B4F828}">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a:innerShdw blurRad="63500" dist="50800" dir="13500000">
            <a:schemeClr val="bg1">
              <a:alpha val="50000"/>
            </a:schemeClr>
          </a:innerShdw>
        </a:effectLst>
      </dsp:spPr>
      <dsp:style>
        <a:lnRef idx="2">
          <a:scrgbClr r="0" g="0" b="0"/>
        </a:lnRef>
        <a:fillRef idx="1">
          <a:scrgbClr r="0" g="0" b="0"/>
        </a:fillRef>
        <a:effectRef idx="0">
          <a:scrgbClr r="0" g="0" b="0"/>
        </a:effectRef>
        <a:fontRef idx="minor">
          <a:schemeClr val="lt1"/>
        </a:fontRef>
      </dsp:style>
    </dsp:sp>
    <dsp:sp modelId="{619A1E8A-A9B4-426B-91A4-013B40CA5E33}">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lumMod val="95000"/>
                </a:schemeClr>
              </a:solidFill>
            </a:rPr>
            <a:t>In 2019, 12% of the </a:t>
          </a:r>
          <a:r>
            <a:rPr lang="en-US" sz="1800" b="1" i="0" kern="1200" dirty="0">
              <a:solidFill>
                <a:schemeClr val="bg1">
                  <a:lumMod val="95000"/>
                </a:schemeClr>
              </a:solidFill>
            </a:rPr>
            <a:t>deaths were attributed to air pollution.</a:t>
          </a:r>
          <a:endParaRPr lang="en-US" sz="1800" b="1" kern="1200" dirty="0">
            <a:solidFill>
              <a:schemeClr val="bg1">
                <a:lumMod val="95000"/>
              </a:schemeClr>
            </a:solidFill>
          </a:endParaRPr>
        </a:p>
      </dsp:txBody>
      <dsp:txXfrm>
        <a:off x="836323" y="3399"/>
        <a:ext cx="9679276" cy="724089"/>
      </dsp:txXfrm>
    </dsp:sp>
    <dsp:sp modelId="{AD15235C-9293-4D37-ABDE-022CA4141655}">
      <dsp:nvSpPr>
        <dsp:cNvPr id="0" name=""/>
        <dsp:cNvSpPr/>
      </dsp:nvSpPr>
      <dsp:spPr>
        <a:xfrm>
          <a:off x="0" y="908511"/>
          <a:ext cx="10515600" cy="724089"/>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E3BC11DF-917F-4248-A670-030E138E528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2A037A-98F8-47E8-A2E3-984E62F2A86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b="1" i="0" u="none" kern="1200" dirty="0"/>
            <a:t>Yearly range remains 12–13% (</a:t>
          </a:r>
          <a:r>
            <a:rPr lang="en-US" sz="1800" b="1" kern="1200" dirty="0"/>
            <a:t>4100-5000)</a:t>
          </a:r>
        </a:p>
      </dsp:txBody>
      <dsp:txXfrm>
        <a:off x="836323" y="908511"/>
        <a:ext cx="9679276" cy="724089"/>
      </dsp:txXfrm>
    </dsp:sp>
    <dsp:sp modelId="{58E7C389-B7F3-456E-8383-9FF1EE24CE29}">
      <dsp:nvSpPr>
        <dsp:cNvPr id="0" name=""/>
        <dsp:cNvSpPr/>
      </dsp:nvSpPr>
      <dsp:spPr>
        <a:xfrm>
          <a:off x="0" y="1813624"/>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7DB1498F-BC17-4124-8EF3-B14C211F865E}">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A378D-6CCF-4E2C-A6F2-C670D3C3366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lumMod val="95000"/>
                </a:schemeClr>
              </a:solidFill>
            </a:rPr>
            <a:t>Health costs - $388million (6% of GNI) in 2015 </a:t>
          </a:r>
        </a:p>
      </dsp:txBody>
      <dsp:txXfrm>
        <a:off x="836323" y="1813624"/>
        <a:ext cx="9679276" cy="724089"/>
      </dsp:txXfrm>
    </dsp:sp>
    <dsp:sp modelId="{9ED2F4D2-EFA6-4892-9EAA-7258614ED7FD}">
      <dsp:nvSpPr>
        <dsp:cNvPr id="0" name=""/>
        <dsp:cNvSpPr/>
      </dsp:nvSpPr>
      <dsp:spPr>
        <a:xfrm>
          <a:off x="0" y="2718736"/>
          <a:ext cx="10515600" cy="724089"/>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0B3A498A-777A-4F5C-AE65-8F8D7FB0183A}">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D0B36D-218A-46F7-A512-FD16B19CB8C5}">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b="1" kern="1200" dirty="0"/>
            <a:t>Major diseases: stroke, ischemic heart disease, lung cancer, COPD, asthma</a:t>
          </a:r>
          <a:br>
            <a:rPr lang="en-US" sz="1800" b="1" kern="1200" dirty="0"/>
          </a:br>
          <a:endParaRPr lang="en-US" sz="1800" b="1" kern="1200" dirty="0"/>
        </a:p>
      </dsp:txBody>
      <dsp:txXfrm>
        <a:off x="836323" y="2718736"/>
        <a:ext cx="9679276" cy="724089"/>
      </dsp:txXfrm>
    </dsp:sp>
    <dsp:sp modelId="{A1B010DA-1D3C-4A02-8AA8-C524B083E583}">
      <dsp:nvSpPr>
        <dsp:cNvPr id="0" name=""/>
        <dsp:cNvSpPr/>
      </dsp:nvSpPr>
      <dsp:spPr>
        <a:xfrm>
          <a:off x="0" y="3623848"/>
          <a:ext cx="10515600" cy="724089"/>
        </a:xfrm>
        <a:prstGeom prst="roundRect">
          <a:avLst>
            <a:gd name="adj" fmla="val 10000"/>
          </a:avLst>
        </a:prstGeom>
        <a:solidFill>
          <a:srgbClr val="002060"/>
        </a:solidFill>
        <a:ln>
          <a:noFill/>
        </a:ln>
        <a:effectLst/>
      </dsp:spPr>
      <dsp:style>
        <a:lnRef idx="0">
          <a:scrgbClr r="0" g="0" b="0"/>
        </a:lnRef>
        <a:fillRef idx="1">
          <a:scrgbClr r="0" g="0" b="0"/>
        </a:fillRef>
        <a:effectRef idx="0">
          <a:scrgbClr r="0" g="0" b="0"/>
        </a:effectRef>
        <a:fontRef idx="minor"/>
      </dsp:style>
    </dsp:sp>
    <dsp:sp modelId="{1B20D15D-8064-45B0-9608-2BEEC1CAF1EF}">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B6637-E439-44AC-8C81-720B338A5661}">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chemeClr val="bg1">
                  <a:lumMod val="95000"/>
                </a:schemeClr>
              </a:solidFill>
            </a:rPr>
            <a:t>Children under 5 are highly vulnerable: 10% of deaths linked to pollution; impacts neurodevelopment and raises asthma/cancer risk</a:t>
          </a:r>
        </a:p>
      </dsp:txBody>
      <dsp:txXfrm>
        <a:off x="836323" y="3623848"/>
        <a:ext cx="9679276" cy="7240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8AC76-B0A8-1F4A-957D-9CBE56832977}" type="datetimeFigureOut">
              <a:rPr lang="en-US" smtClean="0"/>
              <a:t>9/17/2025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C252F-5D94-5A44-BB96-91174B2E77EF}" type="slidenum">
              <a:rPr lang="en-US" smtClean="0"/>
              <a:t>‹#›</a:t>
            </a:fld>
            <a:endParaRPr lang="en-US"/>
          </a:p>
        </p:txBody>
      </p:sp>
    </p:spTree>
    <p:extLst>
      <p:ext uri="{BB962C8B-B14F-4D97-AF65-F5344CB8AC3E}">
        <p14:creationId xmlns:p14="http://schemas.microsoft.com/office/powerpoint/2010/main" val="96514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most significant environmental threat, even though there is no large-scale industrial pollution, Bishkek ranked at the top of the World ranking in 2019</a:t>
            </a:r>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5</a:t>
            </a:fld>
            <a:endParaRPr lang="en-US"/>
          </a:p>
        </p:txBody>
      </p:sp>
    </p:spTree>
    <p:extLst>
      <p:ext uri="{BB962C8B-B14F-4D97-AF65-F5344CB8AC3E}">
        <p14:creationId xmlns:p14="http://schemas.microsoft.com/office/powerpoint/2010/main" val="56633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people are below the poverty line</a:t>
            </a:r>
            <a:r>
              <a:rPr lang="en-US" b="0" i="0" u="none" strike="noStrike" dirty="0">
                <a:solidFill>
                  <a:srgbClr val="000000"/>
                </a:solidFill>
                <a:effectLst/>
                <a:latin typeface="-webkit-standard"/>
              </a:rPr>
              <a:t> favoring cheap coal over cleaner gas</a:t>
            </a:r>
            <a:br>
              <a:rPr lang="en-US" b="0" i="0" u="none" strike="noStrike" dirty="0">
                <a:solidFill>
                  <a:srgbClr val="000000"/>
                </a:solidFill>
                <a:effectLst/>
                <a:latin typeface="-webkit-standard"/>
              </a:rPr>
            </a:br>
            <a:br>
              <a:rPr lang="en-US" b="0" i="0" u="none" strike="noStrike" dirty="0">
                <a:solidFill>
                  <a:srgbClr val="000000"/>
                </a:solidFill>
                <a:effectLst/>
                <a:latin typeface="-webkit-standard"/>
              </a:rPr>
            </a:br>
            <a:r>
              <a:rPr lang="en-US" dirty="0">
                <a:effectLst/>
                <a:latin typeface="Helvetica Neue" panose="02000503000000020004" pitchFamily="2" charset="0"/>
              </a:rPr>
              <a:t>In Kyrgyzstan, four cities have district heating systems, with electric boilers being the primary</a:t>
            </a:r>
          </a:p>
          <a:p>
            <a:r>
              <a:rPr lang="en-US" dirty="0">
                <a:effectLst/>
                <a:latin typeface="Helvetica Neue" panose="02000503000000020004" pitchFamily="2" charset="0"/>
              </a:rPr>
              <a:t>source of heat. However, the coal-powered DHC system in Bishkek, Kyrgyzstan, is</a:t>
            </a:r>
          </a:p>
          <a:p>
            <a:r>
              <a:rPr lang="en-US" dirty="0">
                <a:effectLst/>
                <a:latin typeface="Helvetica Neue" panose="02000503000000020004" pitchFamily="2" charset="0"/>
              </a:rPr>
              <a:t>responsible for most of the city's air pollution during the winter months </a:t>
            </a:r>
          </a:p>
          <a:p>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b="0" i="0" dirty="0">
                <a:solidFill>
                  <a:srgbClr val="212529"/>
                </a:solidFill>
                <a:effectLst/>
                <a:latin typeface="Lato" panose="020F0502020204030204" pitchFamily="34" charset="0"/>
              </a:rPr>
              <a:t>During the St. Petersburg International Economic Forum in June 2024, Kyrgyzstan and Russian Gazprom signed long-term contracts to supply gas to Kyrgyzstan until 2040.</a:t>
            </a:r>
            <a:br>
              <a:rPr lang="en-US" b="0" i="0" dirty="0">
                <a:solidFill>
                  <a:srgbClr val="212529"/>
                </a:solidFill>
                <a:effectLst/>
                <a:latin typeface="Lato" panose="020F0502020204030204" pitchFamily="34" charset="0"/>
              </a:rPr>
            </a:br>
            <a:br>
              <a:rPr lang="en-US" b="0" i="0" dirty="0">
                <a:solidFill>
                  <a:srgbClr val="212529"/>
                </a:solidFill>
                <a:effectLst/>
                <a:latin typeface="Lato" panose="020F0502020204030204" pitchFamily="34" charset="0"/>
              </a:rPr>
            </a:br>
            <a:r>
              <a:rPr lang="en-US" b="0" i="0" dirty="0">
                <a:solidFill>
                  <a:srgbClr val="212529"/>
                </a:solidFill>
                <a:effectLst/>
                <a:latin typeface="Lato" panose="020F0502020204030203" pitchFamily="34" charset="0"/>
              </a:rPr>
              <a:t>According to Gazprom Kyrgyzstan, the full conversion to gas of the Bishkek power station was planned in October 2027</a:t>
            </a:r>
            <a:endParaRPr lang="en-US" dirty="0"/>
          </a:p>
          <a:p>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8</a:t>
            </a:fld>
            <a:endParaRPr lang="en-US"/>
          </a:p>
        </p:txBody>
      </p:sp>
    </p:spTree>
    <p:extLst>
      <p:ext uri="{BB962C8B-B14F-4D97-AF65-F5344CB8AC3E}">
        <p14:creationId xmlns:p14="http://schemas.microsoft.com/office/powerpoint/2010/main" val="291448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9</a:t>
            </a:fld>
            <a:endParaRPr lang="en-US"/>
          </a:p>
        </p:txBody>
      </p:sp>
    </p:spTree>
    <p:extLst>
      <p:ext uri="{BB962C8B-B14F-4D97-AF65-F5344CB8AC3E}">
        <p14:creationId xmlns:p14="http://schemas.microsoft.com/office/powerpoint/2010/main" val="761636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2016 number of death </a:t>
            </a:r>
            <a:r>
              <a:rPr lang="en-US" dirty="0">
                <a:solidFill>
                  <a:srgbClr val="32343B"/>
                </a:solidFill>
                <a:effectLst/>
                <a:latin typeface="Avenir Next" panose="020B0503020202020204" pitchFamily="34" charset="0"/>
              </a:rPr>
              <a:t>was 33,475,</a:t>
            </a:r>
            <a:r>
              <a:rPr lang="en-US" dirty="0"/>
              <a:t> 7% 4032 percent of all deaths from particulate matter. 80% of the pollution death was due to air pollution</a:t>
            </a:r>
            <a:br>
              <a:rPr lang="en-US" dirty="0"/>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10</a:t>
            </a:fld>
            <a:endParaRPr lang="en-US"/>
          </a:p>
        </p:txBody>
      </p:sp>
    </p:spTree>
    <p:extLst>
      <p:ext uri="{BB962C8B-B14F-4D97-AF65-F5344CB8AC3E}">
        <p14:creationId xmlns:p14="http://schemas.microsoft.com/office/powerpoint/2010/main" val="2206425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11</a:t>
            </a:fld>
            <a:endParaRPr lang="en-US"/>
          </a:p>
        </p:txBody>
      </p:sp>
    </p:spTree>
    <p:extLst>
      <p:ext uri="{BB962C8B-B14F-4D97-AF65-F5344CB8AC3E}">
        <p14:creationId xmlns:p14="http://schemas.microsoft.com/office/powerpoint/2010/main" val="49953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C252F-5D94-5A44-BB96-91174B2E77EF}" type="slidenum">
              <a:rPr lang="en-US" smtClean="0"/>
              <a:t>13</a:t>
            </a:fld>
            <a:endParaRPr lang="en-US"/>
          </a:p>
        </p:txBody>
      </p:sp>
    </p:spTree>
    <p:extLst>
      <p:ext uri="{BB962C8B-B14F-4D97-AF65-F5344CB8AC3E}">
        <p14:creationId xmlns:p14="http://schemas.microsoft.com/office/powerpoint/2010/main" val="128156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B8C2-6184-2C03-1533-3934458E8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E101F0-331A-615E-CE80-16C450758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D90914-F3A7-FA48-8504-2B66008CD755}"/>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30084E4D-8447-42CF-E5DE-98F6EC8B8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76F73-989D-7DEF-3060-F0B61A8F890A}"/>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936557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A751-E4CE-D6C9-AEEE-35DF63E6EC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4D339-871F-14C7-1492-1EFD73636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EDF1-B792-F3C3-BD21-0594DEB52320}"/>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C1D8D05C-E764-88A8-C04D-536356703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BCA5D-AA58-3C6B-D668-AF28D6C10BF6}"/>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2739683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427BE9-A8F6-FDEA-E4E3-47DA9813FA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C4760-03C9-D1A7-4748-BDEB15F501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624CB-41BE-8175-58E5-BEBACF518D31}"/>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6F9C27B6-069C-71C1-EEBB-AFB5E51EE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7F8AB-9D6A-31F7-D73A-67F324E4D66E}"/>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30830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07CA-314D-5CA2-6779-6ADB1167EE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D3393-454E-F083-0A82-A8772F50B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FE7AC8-17E7-476A-827D-216A17C9C2FF}"/>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A2A80983-F3B1-49A4-69FE-5662D8B4F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050AD-1F0E-B391-BB3D-1909F6ACDD06}"/>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989022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80CE5-0E12-8EC3-4FB5-7D49255450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90C388-F5A0-FF4F-EA53-B891DF6FB1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FD961D-431F-FBA6-9ED8-5BA3049DA1ED}"/>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ABC15A5B-0D1F-61B3-8B3A-6FA6A85A2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CC09E-CDB2-6D78-308B-94B6E9223AD5}"/>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50481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592C-E688-C927-2085-78362B0DC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D5CA3-6D9F-C99B-C138-62B52C70C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CCC052-CD59-B1C9-B325-9E753A1EF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E5810-F93F-1F6A-281F-BD080110D5DF}"/>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6" name="Footer Placeholder 5">
            <a:extLst>
              <a:ext uri="{FF2B5EF4-FFF2-40B4-BE49-F238E27FC236}">
                <a16:creationId xmlns:a16="http://schemas.microsoft.com/office/drawing/2014/main" id="{5DE7B7F5-7B3C-3CFE-4BD4-1A6857C75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3AE3DA-7813-1158-42E0-F3EBA35FC7BF}"/>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672090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4ED16-7B39-013F-AC4C-E7A501885A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963F16-4601-934D-0910-E28C39866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82914-4BAB-E3BE-E726-0903C7F44D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C6EDE-8C0E-F03E-C187-7549C572D3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38BA1-7FA6-9B82-AD84-4C8ADC918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5201C5-FD7C-E6B2-CD79-09509B94DE43}"/>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8" name="Footer Placeholder 7">
            <a:extLst>
              <a:ext uri="{FF2B5EF4-FFF2-40B4-BE49-F238E27FC236}">
                <a16:creationId xmlns:a16="http://schemas.microsoft.com/office/drawing/2014/main" id="{BFCA8047-0F08-81F4-D032-5C8C3A6053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71064-60D1-C168-2282-900EB888F2AF}"/>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69247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97D5-EE00-DF9F-E873-42359E4199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858EA-8849-F084-62F1-1C9960BE12AA}"/>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4" name="Footer Placeholder 3">
            <a:extLst>
              <a:ext uri="{FF2B5EF4-FFF2-40B4-BE49-F238E27FC236}">
                <a16:creationId xmlns:a16="http://schemas.microsoft.com/office/drawing/2014/main" id="{281D1676-F69E-BF2D-FAC2-E60BE0050E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8459C-65AF-F469-0B28-A1ED64F026D6}"/>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294375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44A955-2B1F-356D-338F-7C3407D8B956}"/>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3" name="Footer Placeholder 2">
            <a:extLst>
              <a:ext uri="{FF2B5EF4-FFF2-40B4-BE49-F238E27FC236}">
                <a16:creationId xmlns:a16="http://schemas.microsoft.com/office/drawing/2014/main" id="{E59F84F1-F004-55A0-DF75-ED61E3ED8F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1C2560-2BDB-9C45-28F8-7DCC57A35108}"/>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223481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04A4E-2973-6FD8-5791-7D2CF4412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4571DB-ED62-8100-C9C4-0D4858455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E6E927-DBF9-F0F0-0922-B48EE4493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122F0-11A3-2D90-7E7F-5259EF072A9F}"/>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6" name="Footer Placeholder 5">
            <a:extLst>
              <a:ext uri="{FF2B5EF4-FFF2-40B4-BE49-F238E27FC236}">
                <a16:creationId xmlns:a16="http://schemas.microsoft.com/office/drawing/2014/main" id="{7D34F429-2D17-9FA1-3048-7831690D3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F43CE1-DBE5-C862-9244-5FB1375DF428}"/>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111154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27F9-2AB1-9B1A-B971-09E9028C8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E827DA-D34B-EADA-4F35-9040EA50C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3E2801-C166-32FB-2825-81546297F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78DE0B-263B-8B25-5901-546B0968C467}"/>
              </a:ext>
            </a:extLst>
          </p:cNvPr>
          <p:cNvSpPr>
            <a:spLocks noGrp="1"/>
          </p:cNvSpPr>
          <p:nvPr>
            <p:ph type="dt" sz="half" idx="10"/>
          </p:nvPr>
        </p:nvSpPr>
        <p:spPr/>
        <p:txBody>
          <a:bodyPr/>
          <a:lstStyle/>
          <a:p>
            <a:fld id="{B7DB5C7B-692E-C04C-B33B-EB8B93A805AE}" type="datetimeFigureOut">
              <a:rPr lang="en-US" smtClean="0"/>
              <a:t>9/17/2025</a:t>
            </a:fld>
            <a:endParaRPr lang="en-US"/>
          </a:p>
        </p:txBody>
      </p:sp>
      <p:sp>
        <p:nvSpPr>
          <p:cNvPr id="6" name="Footer Placeholder 5">
            <a:extLst>
              <a:ext uri="{FF2B5EF4-FFF2-40B4-BE49-F238E27FC236}">
                <a16:creationId xmlns:a16="http://schemas.microsoft.com/office/drawing/2014/main" id="{8087FE3E-73A6-5DB2-AA52-CC63D028D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2BB6F-E6A8-C3A1-D670-5828B4AEF9F4}"/>
              </a:ext>
            </a:extLst>
          </p:cNvPr>
          <p:cNvSpPr>
            <a:spLocks noGrp="1"/>
          </p:cNvSpPr>
          <p:nvPr>
            <p:ph type="sldNum" sz="quarter" idx="12"/>
          </p:nvPr>
        </p:nvSpPr>
        <p:spPr/>
        <p:txBody>
          <a:bodyPr/>
          <a:lstStyle/>
          <a:p>
            <a:fld id="{3E87FED4-04D9-1940-9457-11C0B3188C5F}" type="slidenum">
              <a:rPr lang="en-US" smtClean="0"/>
              <a:t>‹#›</a:t>
            </a:fld>
            <a:endParaRPr lang="en-US"/>
          </a:p>
        </p:txBody>
      </p:sp>
    </p:spTree>
    <p:extLst>
      <p:ext uri="{BB962C8B-B14F-4D97-AF65-F5344CB8AC3E}">
        <p14:creationId xmlns:p14="http://schemas.microsoft.com/office/powerpoint/2010/main" val="39801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77748-0165-1C2F-DE42-4D38807DFC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FAF545-D939-0FBA-239A-33671FC04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52F0-40E3-544E-720A-1AE78914B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7DB5C7B-692E-C04C-B33B-EB8B93A805AE}" type="datetimeFigureOut">
              <a:rPr lang="en-US" smtClean="0"/>
              <a:t>9/17/2025</a:t>
            </a:fld>
            <a:endParaRPr lang="en-US"/>
          </a:p>
        </p:txBody>
      </p:sp>
      <p:sp>
        <p:nvSpPr>
          <p:cNvPr id="5" name="Footer Placeholder 4">
            <a:extLst>
              <a:ext uri="{FF2B5EF4-FFF2-40B4-BE49-F238E27FC236}">
                <a16:creationId xmlns:a16="http://schemas.microsoft.com/office/drawing/2014/main" id="{2B651199-C200-787B-5FF0-A80626A78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8267096-8681-A7F2-3324-FEDA33C2B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87FED4-04D9-1940-9457-11C0B3188C5F}" type="slidenum">
              <a:rPr lang="en-US" smtClean="0"/>
              <a:t>‹#›</a:t>
            </a:fld>
            <a:endParaRPr lang="en-US"/>
          </a:p>
        </p:txBody>
      </p:sp>
    </p:spTree>
    <p:extLst>
      <p:ext uri="{BB962C8B-B14F-4D97-AF65-F5344CB8AC3E}">
        <p14:creationId xmlns:p14="http://schemas.microsoft.com/office/powerpoint/2010/main" val="2633710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e22.&#160;https:/doi.org/10.1002/puh2.22" TargetMode="External"/><Relationship Id="rId3" Type="http://schemas.openxmlformats.org/officeDocument/2006/relationships/image" Target="../media/image2.png"/><Relationship Id="rId7" Type="http://schemas.openxmlformats.org/officeDocument/2006/relationships/hyperlink" Target="https://doi.org/10.4209/aaqr.21033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unido.org/sites/default/files/files/2019-10/Kyrgyzstan%20HPAP.English.pdf" TargetMode="External"/><Relationship Id="rId11" Type="http://schemas.openxmlformats.org/officeDocument/2006/relationships/hyperlink" Target="https://data360.worldbank.org/en/economy/KGZ?tab=People&amp;utm_source=chatgpt.com" TargetMode="External"/><Relationship Id="rId5" Type="http://schemas.openxmlformats.org/officeDocument/2006/relationships/hyperlink" Target="https://www.undp.org/sites/g/files/zskgke326/files/2022-10/air_quality_in_bishkek_eng_1.pdf" TargetMode="External"/><Relationship Id="rId10" Type="http://schemas.openxmlformats.org/officeDocument/2006/relationships/hyperlink" Target="https://proxy.library.georgetown.edu/login?url=https://www.proquest.com/scholarly-journals/kyrgyzstan-profile/docview/1317112071/se-2" TargetMode="External"/><Relationship Id="rId4" Type="http://schemas.openxmlformats.org/officeDocument/2006/relationships/hyperlink" Target="https://www.who.int/publications/i/item/WHO-SDE-PHE-OEH-06-02" TargetMode="External"/><Relationship Id="rId9" Type="http://schemas.openxmlformats.org/officeDocument/2006/relationships/hyperlink" Target="https://www.nrel.gov/docs/fy23osti/81861.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s://www.youtube.com/watch?v=wrLZlEFid5I" TargetMode="External"/><Relationship Id="rId4" Type="http://schemas.openxmlformats.org/officeDocument/2006/relationships/diagramData" Target="../diagrams/data3.xm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A59A171-5330-47AA-6065-AA494B36D922}"/>
              </a:ext>
            </a:extLst>
          </p:cNvPr>
          <p:cNvSpPr txBox="1"/>
          <p:nvPr/>
        </p:nvSpPr>
        <p:spPr>
          <a:xfrm>
            <a:off x="3048000" y="2833318"/>
            <a:ext cx="6096000" cy="1200329"/>
          </a:xfrm>
          <a:prstGeom prst="rect">
            <a:avLst/>
          </a:prstGeom>
          <a:noFill/>
        </p:spPr>
        <p:txBody>
          <a:bodyPr wrap="square">
            <a:spAutoFit/>
          </a:bodyPr>
          <a:lstStyle/>
          <a:p>
            <a:pPr algn="l" rtl="0"/>
            <a:r>
              <a:rPr lang="en-US" b="0" i="0" dirty="0">
                <a:solidFill>
                  <a:srgbClr val="FFFFFF"/>
                </a:solidFill>
                <a:effectLst/>
              </a:rPr>
              <a:t>Air Pollution in </a:t>
            </a:r>
            <a:endParaRPr lang="en-US" dirty="0">
              <a:effectLst/>
            </a:endParaRPr>
          </a:p>
          <a:p>
            <a:pPr algn="l" rtl="0"/>
            <a:r>
              <a:rPr lang="en-US" b="0" i="1" dirty="0">
                <a:solidFill>
                  <a:srgbClr val="FFFFFF"/>
                </a:solidFill>
                <a:effectLst/>
              </a:rPr>
              <a:t>Gulzina Abdikarim </a:t>
            </a:r>
            <a:endParaRPr lang="en-US" dirty="0">
              <a:effectLst/>
            </a:endParaRPr>
          </a:p>
          <a:p>
            <a:pPr algn="ctr" rtl="0"/>
            <a:r>
              <a:rPr lang="en-US" b="0" i="0" dirty="0">
                <a:solidFill>
                  <a:srgbClr val="FFFFFF"/>
                </a:solidFill>
                <a:effectLst/>
              </a:rPr>
              <a:t>Bishkek, Kyrgyzstan</a:t>
            </a:r>
            <a:endParaRPr lang="en-US" dirty="0">
              <a:effectLst/>
            </a:endParaRPr>
          </a:p>
          <a:p>
            <a:pPr algn="ctr" rtl="0"/>
            <a:r>
              <a:rPr lang="en-US" b="0" i="0" dirty="0">
                <a:solidFill>
                  <a:srgbClr val="FFFFFF"/>
                </a:solidFill>
                <a:effectLst/>
              </a:rPr>
              <a:t>ECON -2675</a:t>
            </a:r>
            <a:endParaRPr lang="en-US" dirty="0">
              <a:effectLst/>
            </a:endParaRPr>
          </a:p>
        </p:txBody>
      </p:sp>
      <p:pic>
        <p:nvPicPr>
          <p:cNvPr id="15" name="Picture 14" descr="An aerial view of a city at night&#10;&#10;Description automatically generated">
            <a:extLst>
              <a:ext uri="{FF2B5EF4-FFF2-40B4-BE49-F238E27FC236}">
                <a16:creationId xmlns:a16="http://schemas.microsoft.com/office/drawing/2014/main" id="{5DE70ED4-2925-AC48-FD1A-9562B5DDC740}"/>
              </a:ext>
            </a:extLst>
          </p:cNvPr>
          <p:cNvPicPr>
            <a:picLocks noChangeAspect="1"/>
          </p:cNvPicPr>
          <p:nvPr/>
        </p:nvPicPr>
        <p:blipFill>
          <a:blip r:embed="rId2"/>
          <a:srcRect b="14240"/>
          <a:stretch/>
        </p:blipFill>
        <p:spPr>
          <a:xfrm>
            <a:off x="0" y="-96919"/>
            <a:ext cx="12186745" cy="6954919"/>
          </a:xfrm>
          <a:prstGeom prst="rect">
            <a:avLst/>
          </a:prstGeom>
        </p:spPr>
      </p:pic>
      <p:sp>
        <p:nvSpPr>
          <p:cNvPr id="16" name="Rectangle 15">
            <a:extLst>
              <a:ext uri="{FF2B5EF4-FFF2-40B4-BE49-F238E27FC236}">
                <a16:creationId xmlns:a16="http://schemas.microsoft.com/office/drawing/2014/main" id="{29B88810-FF1D-383D-A665-D81FE4A7726C}"/>
              </a:ext>
            </a:extLst>
          </p:cNvPr>
          <p:cNvSpPr/>
          <p:nvPr/>
        </p:nvSpPr>
        <p:spPr>
          <a:xfrm>
            <a:off x="5255" y="-96919"/>
            <a:ext cx="12186745" cy="6954919"/>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l" rtl="0"/>
            <a:endParaRPr lang="en-US" dirty="0">
              <a:effectLst/>
            </a:endParaRPr>
          </a:p>
        </p:txBody>
      </p:sp>
      <p:sp>
        <p:nvSpPr>
          <p:cNvPr id="18" name="TextBox 17">
            <a:extLst>
              <a:ext uri="{FF2B5EF4-FFF2-40B4-BE49-F238E27FC236}">
                <a16:creationId xmlns:a16="http://schemas.microsoft.com/office/drawing/2014/main" id="{E13240C4-C513-03B6-96A7-7ABB48200D88}"/>
              </a:ext>
            </a:extLst>
          </p:cNvPr>
          <p:cNvSpPr txBox="1"/>
          <p:nvPr/>
        </p:nvSpPr>
        <p:spPr>
          <a:xfrm>
            <a:off x="1068274" y="2595710"/>
            <a:ext cx="7841809" cy="1754326"/>
          </a:xfrm>
          <a:prstGeom prst="rect">
            <a:avLst/>
          </a:prstGeom>
          <a:noFill/>
        </p:spPr>
        <p:txBody>
          <a:bodyPr wrap="square">
            <a:spAutoFit/>
          </a:bodyPr>
          <a:lstStyle/>
          <a:p>
            <a:r>
              <a:rPr lang="en-US" sz="5400" b="1" dirty="0">
                <a:solidFill>
                  <a:srgbClr val="FFFFFF"/>
                </a:solidFill>
                <a:effectLst/>
                <a:latin typeface="Gotham Bold" pitchFamily="2" charset="0"/>
              </a:rPr>
              <a:t>Air Pollution in </a:t>
            </a:r>
          </a:p>
          <a:p>
            <a:r>
              <a:rPr lang="en-US" sz="5400" b="1" dirty="0">
                <a:solidFill>
                  <a:srgbClr val="FFFFFF"/>
                </a:solidFill>
                <a:effectLst/>
                <a:latin typeface="Gotham Bold" pitchFamily="2" charset="0"/>
              </a:rPr>
              <a:t>Bishkek, Kyrgyzstan</a:t>
            </a:r>
            <a:endParaRPr lang="en-US" sz="5400" b="1" dirty="0">
              <a:effectLst/>
              <a:latin typeface="Gotham Bold" pitchFamily="2" charset="0"/>
            </a:endParaRPr>
          </a:p>
        </p:txBody>
      </p:sp>
      <p:sp>
        <p:nvSpPr>
          <p:cNvPr id="19" name="TextBox 18">
            <a:extLst>
              <a:ext uri="{FF2B5EF4-FFF2-40B4-BE49-F238E27FC236}">
                <a16:creationId xmlns:a16="http://schemas.microsoft.com/office/drawing/2014/main" id="{964D32AE-8FFD-8D6C-19C1-AEB9F701FB28}"/>
              </a:ext>
            </a:extLst>
          </p:cNvPr>
          <p:cNvSpPr txBox="1"/>
          <p:nvPr/>
        </p:nvSpPr>
        <p:spPr>
          <a:xfrm>
            <a:off x="1068274" y="5392880"/>
            <a:ext cx="1993494" cy="369332"/>
          </a:xfrm>
          <a:prstGeom prst="rect">
            <a:avLst/>
          </a:prstGeom>
          <a:noFill/>
        </p:spPr>
        <p:txBody>
          <a:bodyPr wrap="none" rtlCol="0">
            <a:spAutoFit/>
          </a:bodyPr>
          <a:lstStyle/>
          <a:p>
            <a:r>
              <a:rPr lang="en-US" b="0" i="1" dirty="0">
                <a:solidFill>
                  <a:srgbClr val="FFFFFF"/>
                </a:solidFill>
                <a:effectLst/>
              </a:rPr>
              <a:t>Gulzina Abdikarim</a:t>
            </a:r>
            <a:endParaRPr lang="en-US" dirty="0">
              <a:effectLst/>
            </a:endParaRPr>
          </a:p>
        </p:txBody>
      </p:sp>
      <p:sp>
        <p:nvSpPr>
          <p:cNvPr id="21" name="TextBox 20">
            <a:extLst>
              <a:ext uri="{FF2B5EF4-FFF2-40B4-BE49-F238E27FC236}">
                <a16:creationId xmlns:a16="http://schemas.microsoft.com/office/drawing/2014/main" id="{73900319-D454-1252-3FF4-2EC172346C2D}"/>
              </a:ext>
            </a:extLst>
          </p:cNvPr>
          <p:cNvSpPr txBox="1"/>
          <p:nvPr/>
        </p:nvSpPr>
        <p:spPr>
          <a:xfrm>
            <a:off x="1068274" y="576594"/>
            <a:ext cx="6113720" cy="369332"/>
          </a:xfrm>
          <a:prstGeom prst="rect">
            <a:avLst/>
          </a:prstGeom>
          <a:noFill/>
        </p:spPr>
        <p:txBody>
          <a:bodyPr wrap="square">
            <a:spAutoFit/>
          </a:bodyPr>
          <a:lstStyle/>
          <a:p>
            <a:r>
              <a:rPr lang="en-US" b="0" i="0" dirty="0">
                <a:solidFill>
                  <a:srgbClr val="FFFFFF"/>
                </a:solidFill>
                <a:effectLst/>
              </a:rPr>
              <a:t>ECON -2675</a:t>
            </a:r>
            <a:endParaRPr lang="en-US" dirty="0"/>
          </a:p>
        </p:txBody>
      </p:sp>
    </p:spTree>
    <p:extLst>
      <p:ext uri="{BB962C8B-B14F-4D97-AF65-F5344CB8AC3E}">
        <p14:creationId xmlns:p14="http://schemas.microsoft.com/office/powerpoint/2010/main" val="274090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standing in front of smoke stacks&#10;&#10;Description automatically generated">
            <a:extLst>
              <a:ext uri="{FF2B5EF4-FFF2-40B4-BE49-F238E27FC236}">
                <a16:creationId xmlns:a16="http://schemas.microsoft.com/office/drawing/2014/main" id="{14DD280D-BA02-D20B-E189-B1C0077188FA}"/>
              </a:ext>
            </a:extLst>
          </p:cNvPr>
          <p:cNvPicPr>
            <a:picLocks noChangeAspect="1"/>
          </p:cNvPicPr>
          <p:nvPr/>
        </p:nvPicPr>
        <p:blipFill>
          <a:blip r:embed="rId3">
            <a:duotone>
              <a:schemeClr val="accent1">
                <a:shade val="45000"/>
                <a:satMod val="135000"/>
              </a:schemeClr>
              <a:prstClr val="white"/>
            </a:duotone>
            <a:alphaModFix amt="35000"/>
          </a:blip>
          <a:srcRect t="3846"/>
          <a:stretch>
            <a:fillRect/>
          </a:stretch>
        </p:blipFill>
        <p:spPr>
          <a:xfrm>
            <a:off x="-201695" y="0"/>
            <a:ext cx="12393695" cy="6971453"/>
          </a:xfrm>
          <a:prstGeom prst="rect">
            <a:avLst/>
          </a:prstGeom>
          <a:solidFill>
            <a:schemeClr val="tx1"/>
          </a:solidFill>
          <a:effectLst>
            <a:outerShdw blurRad="50800" dist="50800" dir="5400000" algn="ctr" rotWithShape="0">
              <a:srgbClr val="FF0000"/>
            </a:outerShdw>
          </a:effectLst>
        </p:spPr>
      </p:pic>
      <p:sp>
        <p:nvSpPr>
          <p:cNvPr id="2" name="Title 1">
            <a:extLst>
              <a:ext uri="{FF2B5EF4-FFF2-40B4-BE49-F238E27FC236}">
                <a16:creationId xmlns:a16="http://schemas.microsoft.com/office/drawing/2014/main" id="{D3D414DB-093E-0814-1DDA-0D80D7C27EB1}"/>
              </a:ext>
            </a:extLst>
          </p:cNvPr>
          <p:cNvSpPr>
            <a:spLocks noGrp="1"/>
          </p:cNvSpPr>
          <p:nvPr>
            <p:ph type="title"/>
          </p:nvPr>
        </p:nvSpPr>
        <p:spPr/>
        <p:txBody>
          <a:bodyPr/>
          <a:lstStyle/>
          <a:p>
            <a:r>
              <a:rPr lang="en-US" dirty="0">
                <a:solidFill>
                  <a:schemeClr val="bg1"/>
                </a:solidFill>
                <a:latin typeface="Gotham Bold" pitchFamily="2" charset="0"/>
              </a:rPr>
              <a:t>HEALTH IMPACTS </a:t>
            </a:r>
          </a:p>
        </p:txBody>
      </p:sp>
      <p:graphicFrame>
        <p:nvGraphicFramePr>
          <p:cNvPr id="6" name="Content Placeholder 2">
            <a:extLst>
              <a:ext uri="{FF2B5EF4-FFF2-40B4-BE49-F238E27FC236}">
                <a16:creationId xmlns:a16="http://schemas.microsoft.com/office/drawing/2014/main" id="{73930F2C-9C5C-67F9-D627-396A6DD2D31A}"/>
              </a:ext>
            </a:extLst>
          </p:cNvPr>
          <p:cNvGraphicFramePr>
            <a:graphicFrameLocks noGrp="1"/>
          </p:cNvGraphicFramePr>
          <p:nvPr>
            <p:ph idx="1"/>
            <p:extLst>
              <p:ext uri="{D42A27DB-BD31-4B8C-83A1-F6EECF244321}">
                <p14:modId xmlns:p14="http://schemas.microsoft.com/office/powerpoint/2010/main" val="4009445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C382E201-B063-AA96-D290-1B7DDAA121F0}"/>
              </a:ext>
            </a:extLst>
          </p:cNvPr>
          <p:cNvPicPr>
            <a:picLocks noChangeAspect="1"/>
          </p:cNvPicPr>
          <p:nvPr/>
        </p:nvPicPr>
        <p:blipFill>
          <a:blip r:embed="rId9"/>
          <a:srcRect l="3280" r="4970"/>
          <a:stretch/>
        </p:blipFill>
        <p:spPr>
          <a:xfrm>
            <a:off x="6120561" y="97949"/>
            <a:ext cx="5202759" cy="1660208"/>
          </a:xfrm>
          <a:prstGeom prst="rect">
            <a:avLst/>
          </a:prstGeom>
        </p:spPr>
      </p:pic>
    </p:spTree>
    <p:extLst>
      <p:ext uri="{BB962C8B-B14F-4D97-AF65-F5344CB8AC3E}">
        <p14:creationId xmlns:p14="http://schemas.microsoft.com/office/powerpoint/2010/main" val="122928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ild standing in front of smoke stacks&#10;&#10;Description automatically generated">
            <a:extLst>
              <a:ext uri="{FF2B5EF4-FFF2-40B4-BE49-F238E27FC236}">
                <a16:creationId xmlns:a16="http://schemas.microsoft.com/office/drawing/2014/main" id="{957242AA-EC23-17EE-CDE4-0C3CC0E7399F}"/>
              </a:ext>
            </a:extLst>
          </p:cNvPr>
          <p:cNvPicPr>
            <a:picLocks noChangeAspect="1"/>
          </p:cNvPicPr>
          <p:nvPr/>
        </p:nvPicPr>
        <p:blipFill>
          <a:blip r:embed="rId3">
            <a:duotone>
              <a:schemeClr val="accent1">
                <a:shade val="45000"/>
                <a:satMod val="135000"/>
              </a:schemeClr>
              <a:prstClr val="white"/>
            </a:duotone>
            <a:alphaModFix amt="35000"/>
          </a:blip>
          <a:srcRect t="3846"/>
          <a:stretch>
            <a:fillRect/>
          </a:stretch>
        </p:blipFill>
        <p:spPr>
          <a:xfrm>
            <a:off x="0" y="0"/>
            <a:ext cx="12393695" cy="6971453"/>
          </a:xfrm>
          <a:prstGeom prst="rect">
            <a:avLst/>
          </a:prstGeom>
          <a:solidFill>
            <a:schemeClr val="tx1"/>
          </a:solidFill>
          <a:effectLst>
            <a:outerShdw blurRad="50800" dist="50800" dir="5400000" algn="ctr" rotWithShape="0">
              <a:srgbClr val="FF0000"/>
            </a:outerShdw>
          </a:effectLst>
        </p:spPr>
      </p:pic>
      <p:sp>
        <p:nvSpPr>
          <p:cNvPr id="2" name="Title 1">
            <a:extLst>
              <a:ext uri="{FF2B5EF4-FFF2-40B4-BE49-F238E27FC236}">
                <a16:creationId xmlns:a16="http://schemas.microsoft.com/office/drawing/2014/main" id="{171CC872-FC52-060C-6B20-891AFBA05133}"/>
              </a:ext>
            </a:extLst>
          </p:cNvPr>
          <p:cNvSpPr>
            <a:spLocks noGrp="1"/>
          </p:cNvSpPr>
          <p:nvPr>
            <p:ph type="title"/>
          </p:nvPr>
        </p:nvSpPr>
        <p:spPr/>
        <p:txBody>
          <a:bodyPr/>
          <a:lstStyle/>
          <a:p>
            <a:pPr algn="l"/>
            <a:r>
              <a:rPr lang="en-US" sz="4400" b="1" i="0" u="none" strike="noStrike" dirty="0">
                <a:solidFill>
                  <a:schemeClr val="bg1">
                    <a:lumMod val="95000"/>
                  </a:schemeClr>
                </a:solidFill>
                <a:effectLst/>
                <a:latin typeface="Gotham Bold" pitchFamily="2" charset="0"/>
              </a:rPr>
              <a:t>GOVERNMENT MEASURES</a:t>
            </a:r>
          </a:p>
        </p:txBody>
      </p:sp>
      <p:sp>
        <p:nvSpPr>
          <p:cNvPr id="3" name="Content Placeholder 2">
            <a:extLst>
              <a:ext uri="{FF2B5EF4-FFF2-40B4-BE49-F238E27FC236}">
                <a16:creationId xmlns:a16="http://schemas.microsoft.com/office/drawing/2014/main" id="{BBB63F15-21EC-C381-396C-17C907D7C620}"/>
              </a:ext>
            </a:extLst>
          </p:cNvPr>
          <p:cNvSpPr>
            <a:spLocks noGrp="1"/>
          </p:cNvSpPr>
          <p:nvPr>
            <p:ph idx="1"/>
          </p:nvPr>
        </p:nvSpPr>
        <p:spPr>
          <a:xfrm>
            <a:off x="838200" y="1552576"/>
            <a:ext cx="10515600" cy="4351338"/>
          </a:xfrm>
        </p:spPr>
        <p:txBody>
          <a:bodyPr>
            <a:noAutofit/>
          </a:bodyPr>
          <a:lstStyle/>
          <a:p>
            <a:pPr algn="l">
              <a:buFont typeface="Arial" panose="020B0604020202020204" pitchFamily="34" charset="0"/>
              <a:buChar char="•"/>
            </a:pPr>
            <a:r>
              <a:rPr lang="en-US" sz="2000" b="1" i="0" u="none" strike="noStrike" dirty="0">
                <a:solidFill>
                  <a:schemeClr val="bg1">
                    <a:lumMod val="95000"/>
                  </a:schemeClr>
                </a:solidFill>
                <a:effectLst/>
              </a:rPr>
              <a:t>Development Program 2018–2022 – “Unity, Trust, Creation” – short-term national plan embedding environmental protection and cleaner energy.</a:t>
            </a:r>
          </a:p>
          <a:p>
            <a:pPr algn="l">
              <a:buFont typeface="Arial" panose="020B0604020202020204" pitchFamily="34" charset="0"/>
              <a:buChar char="•"/>
            </a:pPr>
            <a:r>
              <a:rPr lang="en-US" sz="2000" b="1" i="0" u="none" strike="noStrike" dirty="0">
                <a:solidFill>
                  <a:schemeClr val="bg1">
                    <a:lumMod val="95000"/>
                  </a:schemeClr>
                </a:solidFill>
                <a:effectLst/>
              </a:rPr>
              <a:t>National Development Strategy 2018–2040 – long-term roadmap linking clean air with energy transition, transport reform, and sustainable growth.</a:t>
            </a:r>
          </a:p>
          <a:p>
            <a:pPr algn="l">
              <a:buFont typeface="Arial" panose="020B0604020202020204" pitchFamily="34" charset="0"/>
              <a:buChar char="•"/>
            </a:pPr>
            <a:r>
              <a:rPr lang="en-US" sz="2000" b="1" i="0" u="none" strike="noStrike" dirty="0">
                <a:solidFill>
                  <a:schemeClr val="bg1">
                    <a:lumMod val="95000"/>
                  </a:schemeClr>
                </a:solidFill>
                <a:effectLst/>
              </a:rPr>
              <a:t>Action Plan of the SAEPF on Ecological Improvement in Bishkek 2018–2022 – modernizes and expands the air-quality monitoring network and creates a sustainable transport strategy for the city. </a:t>
            </a:r>
          </a:p>
          <a:p>
            <a:pPr algn="l">
              <a:buFont typeface="Arial" panose="020B0604020202020204" pitchFamily="34" charset="0"/>
              <a:buChar char="•"/>
            </a:pPr>
            <a:r>
              <a:rPr lang="en-US" sz="2000" b="1" i="0" u="none" strike="noStrike" dirty="0" err="1">
                <a:solidFill>
                  <a:schemeClr val="bg1">
                    <a:lumMod val="95000"/>
                  </a:schemeClr>
                </a:solidFill>
                <a:effectLst/>
              </a:rPr>
              <a:t>Kyrgyzhydromet</a:t>
            </a:r>
            <a:r>
              <a:rPr lang="en-US" sz="2000" b="1" i="0" u="none" strike="noStrike" dirty="0">
                <a:solidFill>
                  <a:schemeClr val="bg1">
                    <a:lumMod val="95000"/>
                  </a:schemeClr>
                </a:solidFill>
                <a:effectLst/>
              </a:rPr>
              <a:t> expansion –  50 PM₂.₅ sensors, one multi-pollutant station, and four new reference stations were installed. </a:t>
            </a:r>
          </a:p>
          <a:p>
            <a:pPr algn="l">
              <a:buFont typeface="Arial" panose="020B0604020202020204" pitchFamily="34" charset="0"/>
              <a:buChar char="•"/>
            </a:pPr>
            <a:r>
              <a:rPr lang="en-US" sz="2000" b="1" i="0" u="none" strike="noStrike" dirty="0">
                <a:solidFill>
                  <a:schemeClr val="bg1">
                    <a:lumMod val="95000"/>
                  </a:schemeClr>
                </a:solidFill>
                <a:effectLst/>
              </a:rPr>
              <a:t>Machine-learning forecasting system to predict PM₂.₅, NO₂, SO₂, and CO for early health alerts and policy</a:t>
            </a:r>
          </a:p>
          <a:p>
            <a:pPr algn="l">
              <a:buFont typeface="Arial" panose="020B0604020202020204" pitchFamily="34" charset="0"/>
              <a:buChar char="•"/>
            </a:pPr>
            <a:r>
              <a:rPr lang="en-US" sz="2000" b="1" i="0" u="none" strike="noStrike" dirty="0">
                <a:solidFill>
                  <a:schemeClr val="bg1">
                    <a:lumMod val="95000"/>
                  </a:schemeClr>
                </a:solidFill>
                <a:effectLst/>
              </a:rPr>
              <a:t>Seasonal electricity tariffs (low winter rates) make electric or heat-pump heating cheaper than coal.</a:t>
            </a:r>
          </a:p>
          <a:p>
            <a:pPr algn="l">
              <a:buFont typeface="Arial" panose="020B0604020202020204" pitchFamily="34" charset="0"/>
              <a:buChar char="•"/>
            </a:pPr>
            <a:r>
              <a:rPr lang="en-US" sz="2000" b="1" i="0" u="none" strike="noStrike" dirty="0">
                <a:solidFill>
                  <a:schemeClr val="bg1">
                    <a:lumMod val="95000"/>
                  </a:schemeClr>
                </a:solidFill>
                <a:effectLst/>
              </a:rPr>
              <a:t>Connection of homes to district heating and modernization of Bishkek’s CHP with higher stacks and better filtration of air</a:t>
            </a:r>
          </a:p>
        </p:txBody>
      </p:sp>
    </p:spTree>
    <p:extLst>
      <p:ext uri="{BB962C8B-B14F-4D97-AF65-F5344CB8AC3E}">
        <p14:creationId xmlns:p14="http://schemas.microsoft.com/office/powerpoint/2010/main" val="92583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hild standing in front of smoke stacks&#10;&#10;Description automatically generated">
            <a:extLst>
              <a:ext uri="{FF2B5EF4-FFF2-40B4-BE49-F238E27FC236}">
                <a16:creationId xmlns:a16="http://schemas.microsoft.com/office/drawing/2014/main" id="{FDC6C9B9-FFE8-ADED-38F5-6FFB34BD932F}"/>
              </a:ext>
            </a:extLst>
          </p:cNvPr>
          <p:cNvPicPr>
            <a:picLocks noChangeAspect="1"/>
          </p:cNvPicPr>
          <p:nvPr/>
        </p:nvPicPr>
        <p:blipFill>
          <a:blip r:embed="rId2">
            <a:duotone>
              <a:schemeClr val="accent1">
                <a:shade val="45000"/>
                <a:satMod val="135000"/>
              </a:schemeClr>
              <a:prstClr val="white"/>
            </a:duotone>
            <a:alphaModFix amt="35000"/>
          </a:blip>
          <a:srcRect t="3846"/>
          <a:stretch>
            <a:fillRect/>
          </a:stretch>
        </p:blipFill>
        <p:spPr>
          <a:xfrm>
            <a:off x="0" y="0"/>
            <a:ext cx="12393695" cy="6971453"/>
          </a:xfrm>
          <a:prstGeom prst="rect">
            <a:avLst/>
          </a:prstGeom>
          <a:solidFill>
            <a:schemeClr val="tx1"/>
          </a:solidFill>
          <a:effectLst>
            <a:outerShdw blurRad="50800" dist="50800" dir="5400000" algn="ctr" rotWithShape="0">
              <a:srgbClr val="FF0000"/>
            </a:outerShdw>
          </a:effectLst>
        </p:spPr>
      </p:pic>
      <p:sp>
        <p:nvSpPr>
          <p:cNvPr id="3" name="Content Placeholder 2">
            <a:extLst>
              <a:ext uri="{FF2B5EF4-FFF2-40B4-BE49-F238E27FC236}">
                <a16:creationId xmlns:a16="http://schemas.microsoft.com/office/drawing/2014/main" id="{D969B5C7-4594-9020-980E-396129D3B7E6}"/>
              </a:ext>
            </a:extLst>
          </p:cNvPr>
          <p:cNvSpPr>
            <a:spLocks noGrp="1"/>
          </p:cNvSpPr>
          <p:nvPr>
            <p:ph idx="1"/>
          </p:nvPr>
        </p:nvSpPr>
        <p:spPr>
          <a:xfrm>
            <a:off x="838200" y="1444625"/>
            <a:ext cx="11353800" cy="4351338"/>
          </a:xfrm>
        </p:spPr>
        <p:txBody>
          <a:bodyPr>
            <a:noAutofit/>
          </a:bodyPr>
          <a:lstStyle/>
          <a:p>
            <a:r>
              <a:rPr lang="en-US" sz="2400" b="1" i="0" u="none" strike="noStrike" dirty="0">
                <a:solidFill>
                  <a:schemeClr val="bg1">
                    <a:lumMod val="95000"/>
                  </a:schemeClr>
                </a:solidFill>
                <a:effectLst/>
              </a:rPr>
              <a:t>Energy-efficiency programs: building insulation incentives and enforcement of stricter building codes</a:t>
            </a:r>
          </a:p>
          <a:p>
            <a:pPr algn="l">
              <a:buFont typeface="Arial" panose="020B0604020202020204" pitchFamily="34" charset="0"/>
              <a:buChar char="•"/>
            </a:pPr>
            <a:r>
              <a:rPr lang="en-US" sz="2400" b="1" i="0" u="none" strike="noStrike" dirty="0">
                <a:solidFill>
                  <a:schemeClr val="bg1">
                    <a:lumMod val="95000"/>
                  </a:schemeClr>
                </a:solidFill>
                <a:effectLst/>
              </a:rPr>
              <a:t>Reintroduced mandatory vehicle inspections and maintenance to remove high-emission cars</a:t>
            </a:r>
          </a:p>
          <a:p>
            <a:pPr algn="l">
              <a:buFont typeface="Arial" panose="020B0604020202020204" pitchFamily="34" charset="0"/>
              <a:buChar char="•"/>
            </a:pPr>
            <a:r>
              <a:rPr lang="en-US" sz="2400" b="1" i="0" u="none" strike="noStrike" dirty="0">
                <a:solidFill>
                  <a:schemeClr val="bg1">
                    <a:lumMod val="95000"/>
                  </a:schemeClr>
                </a:solidFill>
                <a:effectLst/>
              </a:rPr>
              <a:t>Higher fuel-quality standards and restrictions on imports of old, polluting vehicles</a:t>
            </a:r>
          </a:p>
          <a:p>
            <a:pPr algn="l">
              <a:buFont typeface="Arial" panose="020B0604020202020204" pitchFamily="34" charset="0"/>
              <a:buChar char="•"/>
            </a:pPr>
            <a:r>
              <a:rPr lang="en-US" sz="2400" b="1" i="0" u="none" strike="noStrike" dirty="0">
                <a:solidFill>
                  <a:schemeClr val="bg1">
                    <a:lumMod val="95000"/>
                  </a:schemeClr>
                </a:solidFill>
                <a:effectLst/>
              </a:rPr>
              <a:t>Green public transport strategy with investments in electric/Euro-standard buses and safe cycling/walking networks.</a:t>
            </a:r>
          </a:p>
          <a:p>
            <a:pPr algn="l">
              <a:buFont typeface="Arial" panose="020B0604020202020204" pitchFamily="34" charset="0"/>
              <a:buChar char="•"/>
            </a:pPr>
            <a:r>
              <a:rPr lang="en-US" sz="2400" b="1" i="0" u="none" strike="noStrike" dirty="0">
                <a:solidFill>
                  <a:schemeClr val="bg1">
                    <a:lumMod val="95000"/>
                  </a:schemeClr>
                </a:solidFill>
                <a:effectLst/>
              </a:rPr>
              <a:t>Road paving and cleaning, suppression of landfill fires, and waste separation/recycling to cut dust and toxic smoke air</a:t>
            </a:r>
          </a:p>
          <a:p>
            <a:pPr algn="l">
              <a:buFont typeface="Arial" panose="020B0604020202020204" pitchFamily="34" charset="0"/>
              <a:buChar char="•"/>
            </a:pPr>
            <a:r>
              <a:rPr lang="en-US" sz="2400" b="1" i="0" u="none" strike="noStrike" dirty="0">
                <a:solidFill>
                  <a:schemeClr val="bg1">
                    <a:lumMod val="95000"/>
                  </a:schemeClr>
                </a:solidFill>
                <a:effectLst/>
              </a:rPr>
              <a:t>Enforced maximum allowable concentration (MAC) standards for PM₂.₅, NO₂, SO₂ and other pollutants from power plants81861</a:t>
            </a:r>
          </a:p>
          <a:p>
            <a:pPr algn="l">
              <a:buFont typeface="Arial" panose="020B0604020202020204" pitchFamily="34" charset="0"/>
              <a:buChar char="•"/>
            </a:pPr>
            <a:r>
              <a:rPr lang="en-US" sz="2400" b="1" i="0" u="none" strike="noStrike" dirty="0">
                <a:solidFill>
                  <a:schemeClr val="bg1">
                    <a:lumMod val="95000"/>
                  </a:schemeClr>
                </a:solidFill>
                <a:effectLst/>
              </a:rPr>
              <a:t>Support for clean-energy mandates, efficiency incentives, and combined heat-and-power modernization to</a:t>
            </a:r>
          </a:p>
          <a:p>
            <a:pPr algn="l">
              <a:buFont typeface="Arial" panose="020B0604020202020204" pitchFamily="34" charset="0"/>
              <a:buChar char="•"/>
            </a:pPr>
            <a:endParaRPr lang="en-US" sz="2400" b="1" dirty="0">
              <a:solidFill>
                <a:schemeClr val="bg1">
                  <a:lumMod val="95000"/>
                </a:schemeClr>
              </a:solidFill>
            </a:endParaRPr>
          </a:p>
        </p:txBody>
      </p:sp>
      <p:sp>
        <p:nvSpPr>
          <p:cNvPr id="4" name="Title 1">
            <a:extLst>
              <a:ext uri="{FF2B5EF4-FFF2-40B4-BE49-F238E27FC236}">
                <a16:creationId xmlns:a16="http://schemas.microsoft.com/office/drawing/2014/main" id="{3442B8DD-1BCD-0753-F973-0312ACD9E3EF}"/>
              </a:ext>
            </a:extLst>
          </p:cNvPr>
          <p:cNvSpPr>
            <a:spLocks noGrp="1"/>
          </p:cNvSpPr>
          <p:nvPr>
            <p:ph type="title"/>
          </p:nvPr>
        </p:nvSpPr>
        <p:spPr/>
        <p:txBody>
          <a:bodyPr/>
          <a:lstStyle/>
          <a:p>
            <a:pPr algn="l"/>
            <a:r>
              <a:rPr lang="en-US" sz="4400" b="1" i="0" u="none" strike="noStrike" dirty="0">
                <a:solidFill>
                  <a:schemeClr val="bg1">
                    <a:lumMod val="95000"/>
                  </a:schemeClr>
                </a:solidFill>
                <a:effectLst/>
                <a:latin typeface="Gotham Bold" pitchFamily="2" charset="0"/>
              </a:rPr>
              <a:t>GOVERNMENT MEASURES</a:t>
            </a:r>
          </a:p>
        </p:txBody>
      </p:sp>
    </p:spTree>
    <p:extLst>
      <p:ext uri="{BB962C8B-B14F-4D97-AF65-F5344CB8AC3E}">
        <p14:creationId xmlns:p14="http://schemas.microsoft.com/office/powerpoint/2010/main" val="340173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with a large building&#10;&#10;Description automatically generated with medium confidence">
            <a:extLst>
              <a:ext uri="{FF2B5EF4-FFF2-40B4-BE49-F238E27FC236}">
                <a16:creationId xmlns:a16="http://schemas.microsoft.com/office/drawing/2014/main" id="{8147C8D1-EA0C-A3C8-C3B1-409705B1D352}"/>
              </a:ext>
            </a:extLst>
          </p:cNvPr>
          <p:cNvPicPr>
            <a:picLocks noChangeAspect="1"/>
          </p:cNvPicPr>
          <p:nvPr/>
        </p:nvPicPr>
        <p:blipFill>
          <a:blip r:embed="rId3"/>
          <a:srcRect b="15422"/>
          <a:stretch/>
        </p:blipFill>
        <p:spPr>
          <a:xfrm>
            <a:off x="0" y="-1"/>
            <a:ext cx="12184912" cy="6858001"/>
          </a:xfrm>
          <a:prstGeom prst="rect">
            <a:avLst/>
          </a:prstGeom>
        </p:spPr>
      </p:pic>
      <p:sp>
        <p:nvSpPr>
          <p:cNvPr id="2" name="Title 1">
            <a:extLst>
              <a:ext uri="{FF2B5EF4-FFF2-40B4-BE49-F238E27FC236}">
                <a16:creationId xmlns:a16="http://schemas.microsoft.com/office/drawing/2014/main" id="{63F6ED0F-AC0D-8E60-50D3-F0C2731F2ECD}"/>
              </a:ext>
            </a:extLst>
          </p:cNvPr>
          <p:cNvSpPr>
            <a:spLocks noGrp="1"/>
          </p:cNvSpPr>
          <p:nvPr>
            <p:ph type="title"/>
          </p:nvPr>
        </p:nvSpPr>
        <p:spPr/>
        <p:txBody>
          <a:bodyPr/>
          <a:lstStyle/>
          <a:p>
            <a:r>
              <a:rPr lang="en-US" b="1" dirty="0"/>
              <a:t>References </a:t>
            </a:r>
          </a:p>
        </p:txBody>
      </p:sp>
      <p:sp>
        <p:nvSpPr>
          <p:cNvPr id="4" name="Rectangle 3">
            <a:extLst>
              <a:ext uri="{FF2B5EF4-FFF2-40B4-BE49-F238E27FC236}">
                <a16:creationId xmlns:a16="http://schemas.microsoft.com/office/drawing/2014/main" id="{EF0642F4-B855-8AB7-F7A5-389E58C92DB4}"/>
              </a:ext>
            </a:extLst>
          </p:cNvPr>
          <p:cNvSpPr/>
          <p:nvPr/>
        </p:nvSpPr>
        <p:spPr>
          <a:xfrm rot="10800000">
            <a:off x="14176" y="0"/>
            <a:ext cx="12177824" cy="6858001"/>
          </a:xfrm>
          <a:prstGeom prst="rect">
            <a:avLst/>
          </a:prstGeom>
          <a:gradFill flip="none" rotWithShape="1">
            <a:gsLst>
              <a:gs pos="30000">
                <a:schemeClr val="tx1">
                  <a:alpha val="49000"/>
                </a:schemeClr>
              </a:gs>
              <a:gs pos="68000">
                <a:schemeClr val="tx1"/>
              </a:gs>
              <a:gs pos="99000">
                <a:schemeClr val="tx1"/>
              </a:gs>
            </a:gsLst>
            <a:lin ang="2700000" scaled="1"/>
            <a:tileRect/>
          </a:gra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FE40D3-9CD4-E709-E348-28AC2A099953}"/>
              </a:ext>
            </a:extLst>
          </p:cNvPr>
          <p:cNvSpPr>
            <a:spLocks noGrp="1"/>
          </p:cNvSpPr>
          <p:nvPr>
            <p:ph idx="1"/>
          </p:nvPr>
        </p:nvSpPr>
        <p:spPr/>
        <p:txBody>
          <a:bodyPr>
            <a:normAutofit fontScale="40000" lnSpcReduction="20000"/>
          </a:bodyPr>
          <a:lstStyle/>
          <a:p>
            <a:r>
              <a:rPr lang="en-US" dirty="0">
                <a:solidFill>
                  <a:schemeClr val="bg1"/>
                </a:solidFill>
              </a:rPr>
              <a:t>Gurjar, B. R., Molina, L. T., &amp; Ojha, C. S. P. (2010). </a:t>
            </a:r>
            <a:r>
              <a:rPr lang="en-US" i="1" dirty="0">
                <a:solidFill>
                  <a:schemeClr val="bg1"/>
                </a:solidFill>
              </a:rPr>
              <a:t>Air Pollution: Health and Environmental Impacts.</a:t>
            </a:r>
            <a:r>
              <a:rPr lang="en-US" dirty="0">
                <a:solidFill>
                  <a:schemeClr val="bg1"/>
                </a:solidFill>
              </a:rPr>
              <a:t> Boca Raton, FL: CRC Press.</a:t>
            </a:r>
          </a:p>
          <a:p>
            <a:r>
              <a:rPr lang="en-US" dirty="0">
                <a:solidFill>
                  <a:schemeClr val="bg1"/>
                </a:solidFill>
              </a:rPr>
              <a:t>World Health Organization. (2006). </a:t>
            </a:r>
            <a:r>
              <a:rPr lang="en-US" i="1" dirty="0">
                <a:solidFill>
                  <a:schemeClr val="bg1"/>
                </a:solidFill>
              </a:rPr>
              <a:t>Air quality guidelines: Global update 2005.</a:t>
            </a:r>
            <a:r>
              <a:rPr lang="en-US" dirty="0">
                <a:solidFill>
                  <a:schemeClr val="bg1"/>
                </a:solidFill>
              </a:rPr>
              <a:t> Copenhagen: WHO Regional Office for Europe. </a:t>
            </a:r>
            <a:r>
              <a:rPr lang="en-US" dirty="0">
                <a:solidFill>
                  <a:schemeClr val="bg1"/>
                </a:solidFill>
                <a:hlinkClick r:id="rId4">
                  <a:extLst>
                    <a:ext uri="{A12FA001-AC4F-418D-AE19-62706E023703}">
                      <ahyp:hlinkClr xmlns:ahyp="http://schemas.microsoft.com/office/drawing/2018/hyperlinkcolor" val="tx"/>
                    </a:ext>
                  </a:extLst>
                </a:hlinkClick>
              </a:rPr>
              <a:t>https://www.who.int/publications/i/item/WHO-SDE-PHE-OEH-06-02</a:t>
            </a:r>
            <a:endParaRPr lang="en-US" dirty="0">
              <a:solidFill>
                <a:schemeClr val="bg1"/>
              </a:solidFill>
            </a:endParaRPr>
          </a:p>
          <a:p>
            <a:r>
              <a:rPr lang="en-US" b="0" i="0" u="none" strike="noStrike" dirty="0">
                <a:solidFill>
                  <a:schemeClr val="bg1"/>
                </a:solidFill>
                <a:effectLst/>
                <a:latin typeface="-webkit-standard"/>
              </a:rPr>
              <a:t>UNDP and UNEP. 2022. </a:t>
            </a:r>
            <a:r>
              <a:rPr lang="en-US" b="0" i="1" u="none" strike="noStrike" dirty="0">
                <a:solidFill>
                  <a:schemeClr val="bg1"/>
                </a:solidFill>
                <a:effectLst/>
              </a:rPr>
              <a:t>Air Quality in Bishkek: Assessment of Emission Sources and Road Map</a:t>
            </a:r>
            <a:r>
              <a:rPr lang="en-US" b="0" i="0" u="none" strike="noStrike" dirty="0">
                <a:solidFill>
                  <a:schemeClr val="bg1"/>
                </a:solidFill>
                <a:effectLst/>
                <a:latin typeface="-webkit-standard"/>
              </a:rPr>
              <a:t>. Bishkek, Kyrgyzstan: United Nations Development Programme &amp; United Nations Environment Programme. </a:t>
            </a:r>
            <a:r>
              <a:rPr lang="en-US" b="0" i="0" dirty="0">
                <a:solidFill>
                  <a:schemeClr val="bg1"/>
                </a:solidFill>
                <a:effectLst/>
                <a:hlinkClick r:id="rId5">
                  <a:extLst>
                    <a:ext uri="{A12FA001-AC4F-418D-AE19-62706E023703}">
                      <ahyp:hlinkClr xmlns:ahyp="http://schemas.microsoft.com/office/drawing/2018/hyperlinkcolor" val="tx"/>
                    </a:ext>
                  </a:extLst>
                </a:hlinkClick>
              </a:rPr>
              <a:t>https://www.undp.org/sites/g/files/zskgke326/files/2022-10/air_quality_in_bishkek_eng_1.pdf</a:t>
            </a:r>
            <a:r>
              <a:rPr lang="en-US" b="0" i="0" u="none" strike="noStrike" dirty="0">
                <a:solidFill>
                  <a:schemeClr val="bg1"/>
                </a:solidFill>
                <a:effectLst/>
                <a:latin typeface="-webkit-standard"/>
              </a:rPr>
              <a:t>.</a:t>
            </a:r>
            <a:endParaRPr lang="en-US" dirty="0">
              <a:solidFill>
                <a:schemeClr val="bg1"/>
              </a:solidFill>
            </a:endParaRPr>
          </a:p>
          <a:p>
            <a:r>
              <a:rPr lang="en-US" b="0" i="0" u="none" strike="noStrike" dirty="0">
                <a:solidFill>
                  <a:schemeClr val="bg1"/>
                </a:solidFill>
                <a:effectLst/>
                <a:latin typeface="-webkit-standard"/>
              </a:rPr>
              <a:t>United Nations Industrial Development Organization (UNIDO). 2019. </a:t>
            </a:r>
            <a:r>
              <a:rPr lang="en-US" b="0" i="1" u="none" strike="noStrike" dirty="0">
                <a:solidFill>
                  <a:schemeClr val="bg1"/>
                </a:solidFill>
                <a:effectLst/>
              </a:rPr>
              <a:t>Health and Pollution Action Plan: Kyrgyz Republic</a:t>
            </a:r>
            <a:r>
              <a:rPr lang="en-US" b="0" i="0" u="none" strike="noStrike" dirty="0">
                <a:solidFill>
                  <a:schemeClr val="bg1"/>
                </a:solidFill>
                <a:effectLst/>
                <a:latin typeface="-webkit-standard"/>
              </a:rPr>
              <a:t>. Vienna: UNIDO. Funded by the European Union and the United States Agency for International Development.  </a:t>
            </a:r>
            <a:r>
              <a:rPr lang="en-US" b="0" i="0" u="none" strike="noStrike" dirty="0">
                <a:solidFill>
                  <a:schemeClr val="bg1"/>
                </a:solidFill>
                <a:effectLst/>
                <a:latin typeface="-webkit-standard"/>
                <a:hlinkClick r:id="rId6">
                  <a:extLst>
                    <a:ext uri="{A12FA001-AC4F-418D-AE19-62706E023703}">
                      <ahyp:hlinkClr xmlns:ahyp="http://schemas.microsoft.com/office/drawing/2018/hyperlinkcolor" val="tx"/>
                    </a:ext>
                  </a:extLst>
                </a:hlinkClick>
              </a:rPr>
              <a:t>Link</a:t>
            </a:r>
            <a:endParaRPr lang="en-US" b="0" i="0" u="none" strike="noStrike" dirty="0">
              <a:solidFill>
                <a:schemeClr val="bg1"/>
              </a:solidFill>
              <a:effectLst/>
              <a:latin typeface="-webkit-standard"/>
            </a:endParaRPr>
          </a:p>
          <a:p>
            <a:r>
              <a:rPr lang="en-US" b="1" i="0" u="none" strike="noStrike" dirty="0">
                <a:solidFill>
                  <a:schemeClr val="bg1"/>
                </a:solidFill>
                <a:effectLst/>
              </a:rPr>
              <a:t>Isaev, </a:t>
            </a:r>
            <a:r>
              <a:rPr lang="en-US" b="1" i="0" u="none" strike="noStrike" dirty="0" err="1">
                <a:solidFill>
                  <a:schemeClr val="bg1"/>
                </a:solidFill>
                <a:effectLst/>
              </a:rPr>
              <a:t>Erkin</a:t>
            </a:r>
            <a:r>
              <a:rPr lang="en-US" b="1" i="0" u="none" strike="noStrike" dirty="0">
                <a:solidFill>
                  <a:schemeClr val="bg1"/>
                </a:solidFill>
                <a:effectLst/>
              </a:rPr>
              <a:t>, </a:t>
            </a:r>
            <a:r>
              <a:rPr lang="en-US" b="1" i="0" u="none" strike="noStrike" dirty="0" err="1">
                <a:solidFill>
                  <a:schemeClr val="bg1"/>
                </a:solidFill>
                <a:effectLst/>
              </a:rPr>
              <a:t>Boobek</a:t>
            </a:r>
            <a:r>
              <a:rPr lang="en-US" b="1" i="0" u="none" strike="noStrike" dirty="0">
                <a:solidFill>
                  <a:schemeClr val="bg1"/>
                </a:solidFill>
                <a:effectLst/>
              </a:rPr>
              <a:t> </a:t>
            </a:r>
            <a:r>
              <a:rPr lang="en-US" b="1" i="0" u="none" strike="noStrike" dirty="0" err="1">
                <a:solidFill>
                  <a:schemeClr val="bg1"/>
                </a:solidFill>
                <a:effectLst/>
              </a:rPr>
              <a:t>Ajikeev</a:t>
            </a:r>
            <a:r>
              <a:rPr lang="en-US" b="1" i="0" u="none" strike="noStrike" dirty="0">
                <a:solidFill>
                  <a:schemeClr val="bg1"/>
                </a:solidFill>
                <a:effectLst/>
              </a:rPr>
              <a:t>, </a:t>
            </a:r>
            <a:r>
              <a:rPr lang="en-US" b="1" i="0" u="none" strike="noStrike" dirty="0" err="1">
                <a:solidFill>
                  <a:schemeClr val="bg1"/>
                </a:solidFill>
                <a:effectLst/>
              </a:rPr>
              <a:t>Urmatbek</a:t>
            </a:r>
            <a:r>
              <a:rPr lang="en-US" b="1" i="0" u="none" strike="noStrike" dirty="0">
                <a:solidFill>
                  <a:schemeClr val="bg1"/>
                </a:solidFill>
                <a:effectLst/>
              </a:rPr>
              <a:t> </a:t>
            </a:r>
            <a:r>
              <a:rPr lang="en-US" b="1" i="0" u="none" strike="noStrike" dirty="0" err="1">
                <a:solidFill>
                  <a:schemeClr val="bg1"/>
                </a:solidFill>
                <a:effectLst/>
              </a:rPr>
              <a:t>Shamyrkanov</a:t>
            </a:r>
            <a:r>
              <a:rPr lang="en-US" b="1" i="0" u="none" strike="noStrike" dirty="0">
                <a:solidFill>
                  <a:schemeClr val="bg1"/>
                </a:solidFill>
                <a:effectLst/>
              </a:rPr>
              <a:t>, </a:t>
            </a:r>
            <a:r>
              <a:rPr lang="en-US" b="1" i="0" u="none" strike="noStrike" dirty="0" err="1">
                <a:solidFill>
                  <a:schemeClr val="bg1"/>
                </a:solidFill>
                <a:effectLst/>
              </a:rPr>
              <a:t>Kenjebek-uulu</a:t>
            </a:r>
            <a:r>
              <a:rPr lang="en-US" b="1" i="0" u="none" strike="noStrike" dirty="0">
                <a:solidFill>
                  <a:schemeClr val="bg1"/>
                </a:solidFill>
                <a:effectLst/>
              </a:rPr>
              <a:t> </a:t>
            </a:r>
            <a:r>
              <a:rPr lang="en-US" b="1" i="0" u="none" strike="noStrike" dirty="0" err="1">
                <a:solidFill>
                  <a:schemeClr val="bg1"/>
                </a:solidFill>
                <a:effectLst/>
              </a:rPr>
              <a:t>Kalnur</a:t>
            </a:r>
            <a:r>
              <a:rPr lang="en-US" b="1" i="0" u="none" strike="noStrike" dirty="0">
                <a:solidFill>
                  <a:schemeClr val="bg1"/>
                </a:solidFill>
                <a:effectLst/>
              </a:rPr>
              <a:t>, Karimov </a:t>
            </a:r>
            <a:r>
              <a:rPr lang="en-US" b="1" i="0" u="none" strike="noStrike" dirty="0" err="1">
                <a:solidFill>
                  <a:schemeClr val="bg1"/>
                </a:solidFill>
                <a:effectLst/>
              </a:rPr>
              <a:t>Maisalbek</a:t>
            </a:r>
            <a:r>
              <a:rPr lang="en-US" b="1" i="0" u="none" strike="noStrike" dirty="0">
                <a:solidFill>
                  <a:schemeClr val="bg1"/>
                </a:solidFill>
                <a:effectLst/>
              </a:rPr>
              <a:t>, and Roy C. Sidle.</a:t>
            </a:r>
            <a:r>
              <a:rPr lang="en-US" b="0" i="0" u="none" strike="noStrike" dirty="0">
                <a:solidFill>
                  <a:schemeClr val="bg1"/>
                </a:solidFill>
                <a:effectLst/>
                <a:latin typeface="-webkit-standard"/>
              </a:rPr>
              <a:t> “Impact of Climate Change and Air Pollution Forecasting Using Machine Learning Techniques in Bishkek.” </a:t>
            </a:r>
            <a:r>
              <a:rPr lang="en-US" b="0" i="1" u="none" strike="noStrike" dirty="0">
                <a:solidFill>
                  <a:schemeClr val="bg1"/>
                </a:solidFill>
                <a:effectLst/>
              </a:rPr>
              <a:t>Aerosol and Air Quality Research</a:t>
            </a:r>
            <a:r>
              <a:rPr lang="en-US" b="0" i="0" u="none" strike="noStrike" dirty="0">
                <a:solidFill>
                  <a:schemeClr val="bg1"/>
                </a:solidFill>
                <a:effectLst/>
                <a:latin typeface="-webkit-standard"/>
              </a:rPr>
              <a:t> 22, no. 3 (2022): 210336.</a:t>
            </a:r>
            <a:br>
              <a:rPr lang="en-US" dirty="0">
                <a:solidFill>
                  <a:schemeClr val="bg1"/>
                </a:solidFill>
              </a:rPr>
            </a:br>
            <a:r>
              <a:rPr lang="en-US" b="0" i="0" dirty="0">
                <a:solidFill>
                  <a:schemeClr val="bg1"/>
                </a:solidFill>
                <a:effectLst/>
                <a:hlinkClick r:id="rId7">
                  <a:extLst>
                    <a:ext uri="{A12FA001-AC4F-418D-AE19-62706E023703}">
                      <ahyp:hlinkClr xmlns:ahyp="http://schemas.microsoft.com/office/drawing/2018/hyperlinkcolor" val="tx"/>
                    </a:ext>
                  </a:extLst>
                </a:hlinkClick>
              </a:rPr>
              <a:t>https://doi.org/10.4209/aaqr.210336</a:t>
            </a:r>
            <a:endParaRPr lang="en-US" b="0" i="0" dirty="0">
              <a:solidFill>
                <a:schemeClr val="bg1"/>
              </a:solidFill>
              <a:effectLst/>
            </a:endParaRPr>
          </a:p>
          <a:p>
            <a:pPr algn="l"/>
            <a:r>
              <a:rPr lang="en-US" b="0" i="0" u="none" strike="noStrike" dirty="0" err="1">
                <a:solidFill>
                  <a:schemeClr val="bg1"/>
                </a:solidFill>
                <a:effectLst/>
              </a:rPr>
              <a:t>Dzushupov</a:t>
            </a:r>
            <a:r>
              <a:rPr lang="en-US" b="0" i="0" u="none" strike="noStrike" dirty="0">
                <a:solidFill>
                  <a:schemeClr val="bg1"/>
                </a:solidFill>
                <a:effectLst/>
              </a:rPr>
              <a:t>, K. O., </a:t>
            </a:r>
            <a:r>
              <a:rPr lang="en-US" b="0" i="0" u="none" strike="noStrike" dirty="0" err="1">
                <a:solidFill>
                  <a:schemeClr val="bg1"/>
                </a:solidFill>
                <a:effectLst/>
              </a:rPr>
              <a:t>Buban</a:t>
            </a:r>
            <a:r>
              <a:rPr lang="en-US" b="0" i="0" u="none" strike="noStrike" dirty="0">
                <a:solidFill>
                  <a:schemeClr val="bg1"/>
                </a:solidFill>
                <a:effectLst/>
              </a:rPr>
              <a:t>, J. M. A., </a:t>
            </a:r>
            <a:r>
              <a:rPr lang="en-US" b="0" i="0" u="none" strike="noStrike" dirty="0" err="1">
                <a:solidFill>
                  <a:schemeClr val="bg1"/>
                </a:solidFill>
                <a:effectLst/>
              </a:rPr>
              <a:t>Aidaraliev</a:t>
            </a:r>
            <a:r>
              <a:rPr lang="en-US" b="0" i="0" u="none" strike="noStrike" dirty="0">
                <a:solidFill>
                  <a:schemeClr val="bg1"/>
                </a:solidFill>
                <a:effectLst/>
              </a:rPr>
              <a:t>, A. A., Ahmadi, A., Chahal, P., Ibrahim, M., Lin, X., &amp; Kouwenhoven, M. B. N. (2022). Air pollution in Bishkek, Kyrgyzstan: Driving factors and state response. </a:t>
            </a:r>
            <a:r>
              <a:rPr lang="en-US" b="0" i="1" u="none" strike="noStrike" dirty="0">
                <a:solidFill>
                  <a:schemeClr val="bg1"/>
                </a:solidFill>
                <a:effectLst/>
              </a:rPr>
              <a:t>Public Health Challenges, 1</a:t>
            </a:r>
            <a:r>
              <a:rPr lang="en-US" b="0" i="0" u="none" strike="noStrike" dirty="0">
                <a:solidFill>
                  <a:schemeClr val="bg1"/>
                </a:solidFill>
                <a:effectLst/>
              </a:rPr>
              <a:t>(3), </a:t>
            </a:r>
            <a:r>
              <a:rPr lang="en-US" b="0" i="0" u="none" strike="noStrike" dirty="0">
                <a:solidFill>
                  <a:schemeClr val="bg1"/>
                </a:solidFill>
                <a:effectLst/>
                <a:hlinkClick r:id="rId8">
                  <a:extLst>
                    <a:ext uri="{A12FA001-AC4F-418D-AE19-62706E023703}">
                      <ahyp:hlinkClr xmlns:ahyp="http://schemas.microsoft.com/office/drawing/2018/hyperlinkcolor" val="tx"/>
                    </a:ext>
                  </a:extLst>
                </a:hlinkClick>
              </a:rPr>
              <a:t>e22. https://doi.org/10.1002/puh2.22</a:t>
            </a:r>
            <a:endParaRPr lang="en-US" b="0" i="0" u="none" strike="noStrike" dirty="0">
              <a:solidFill>
                <a:schemeClr val="bg1"/>
              </a:solidFill>
              <a:effectLst/>
            </a:endParaRPr>
          </a:p>
          <a:p>
            <a:pPr algn="l"/>
            <a:r>
              <a:rPr lang="en-US" b="0" i="0" u="none" strike="noStrike" dirty="0">
                <a:solidFill>
                  <a:schemeClr val="bg1"/>
                </a:solidFill>
                <a:effectLst/>
              </a:rPr>
              <a:t>Ness, J. E., Heath, G., &amp; Ravi, V. (2022). </a:t>
            </a:r>
            <a:r>
              <a:rPr lang="en-US" b="0" i="1" u="none" strike="noStrike" dirty="0">
                <a:solidFill>
                  <a:schemeClr val="bg1"/>
                </a:solidFill>
                <a:effectLst/>
              </a:rPr>
              <a:t>An overview of policies influencing air pollution from the electricity sector in Central Asia</a:t>
            </a:r>
            <a:r>
              <a:rPr lang="en-US" b="0" i="0" u="none" strike="noStrike" dirty="0">
                <a:solidFill>
                  <a:schemeClr val="bg1"/>
                </a:solidFill>
                <a:effectLst/>
              </a:rPr>
              <a:t> (NREL/TP-7A40-81861). National Renewable Energy Laboratory. </a:t>
            </a:r>
            <a:r>
              <a:rPr lang="en-US" b="0" i="0" u="none" strike="noStrike" dirty="0">
                <a:solidFill>
                  <a:schemeClr val="bg1"/>
                </a:solidFill>
                <a:effectLst/>
                <a:hlinkClick r:id="rId9">
                  <a:extLst>
                    <a:ext uri="{A12FA001-AC4F-418D-AE19-62706E023703}">
                      <ahyp:hlinkClr xmlns:ahyp="http://schemas.microsoft.com/office/drawing/2018/hyperlinkcolor" val="tx"/>
                    </a:ext>
                  </a:extLst>
                </a:hlinkClick>
              </a:rPr>
              <a:t>https://www.nrel.gov/docs/fy23osti/81861.pdf</a:t>
            </a:r>
            <a:endParaRPr lang="en-US" b="0" i="0" u="none" strike="noStrike" dirty="0">
              <a:solidFill>
                <a:schemeClr val="bg1"/>
              </a:solidFill>
              <a:effectLst/>
            </a:endParaRPr>
          </a:p>
          <a:p>
            <a:pPr algn="l"/>
            <a:r>
              <a:rPr lang="en-US" b="0" i="0" u="none" strike="noStrike" dirty="0" err="1">
                <a:solidFill>
                  <a:schemeClr val="bg1"/>
                </a:solidFill>
                <a:effectLst/>
              </a:rPr>
              <a:t>Isajev</a:t>
            </a:r>
            <a:r>
              <a:rPr lang="en-US" b="0" i="0" u="none" strike="noStrike" dirty="0">
                <a:solidFill>
                  <a:schemeClr val="bg1"/>
                </a:solidFill>
                <a:effectLst/>
              </a:rPr>
              <a:t>, E., </a:t>
            </a:r>
            <a:r>
              <a:rPr lang="en-US" b="0" i="0" u="none" strike="noStrike" dirty="0" err="1">
                <a:solidFill>
                  <a:schemeClr val="bg1"/>
                </a:solidFill>
                <a:effectLst/>
              </a:rPr>
              <a:t>Ajikeev</a:t>
            </a:r>
            <a:r>
              <a:rPr lang="en-US" b="0" i="0" u="none" strike="noStrike" dirty="0">
                <a:solidFill>
                  <a:schemeClr val="bg1"/>
                </a:solidFill>
                <a:effectLst/>
              </a:rPr>
              <a:t>, B., </a:t>
            </a:r>
            <a:r>
              <a:rPr lang="en-US" b="0" i="0" u="none" strike="noStrike" dirty="0" err="1">
                <a:solidFill>
                  <a:schemeClr val="bg1"/>
                </a:solidFill>
                <a:effectLst/>
              </a:rPr>
              <a:t>Shamyrkanov</a:t>
            </a:r>
            <a:r>
              <a:rPr lang="en-US" b="0" i="0" u="none" strike="noStrike" dirty="0">
                <a:solidFill>
                  <a:schemeClr val="bg1"/>
                </a:solidFill>
                <a:effectLst/>
              </a:rPr>
              <a:t>, U., </a:t>
            </a:r>
            <a:r>
              <a:rPr lang="en-US" b="0" i="0" u="none" strike="noStrike" dirty="0" err="1">
                <a:solidFill>
                  <a:schemeClr val="bg1"/>
                </a:solidFill>
                <a:effectLst/>
              </a:rPr>
              <a:t>Kenjebek-uulu</a:t>
            </a:r>
            <a:r>
              <a:rPr lang="en-US" b="0" i="0" u="none" strike="noStrike" dirty="0">
                <a:solidFill>
                  <a:schemeClr val="bg1"/>
                </a:solidFill>
                <a:effectLst/>
              </a:rPr>
              <a:t>, K., </a:t>
            </a:r>
            <a:r>
              <a:rPr lang="en-US" b="0" i="0" u="none" strike="noStrike" dirty="0" err="1">
                <a:solidFill>
                  <a:schemeClr val="bg1"/>
                </a:solidFill>
                <a:effectLst/>
              </a:rPr>
              <a:t>Maisalbek</a:t>
            </a:r>
            <a:r>
              <a:rPr lang="en-US" b="0" i="0" u="none" strike="noStrike" dirty="0">
                <a:solidFill>
                  <a:schemeClr val="bg1"/>
                </a:solidFill>
                <a:effectLst/>
              </a:rPr>
              <a:t>, K., &amp; Sidle, R. C. (2021). Impact of climate change and air pollution forecasting using machine learning techniques in Bishkek. </a:t>
            </a:r>
            <a:r>
              <a:rPr lang="en-US" b="0" i="1" u="none" strike="noStrike" dirty="0">
                <a:solidFill>
                  <a:schemeClr val="bg1"/>
                </a:solidFill>
                <a:effectLst/>
              </a:rPr>
              <a:t>Aerosol and Air Quality Research, 21</a:t>
            </a:r>
            <a:r>
              <a:rPr lang="en-US" b="0" i="0" u="none" strike="noStrike" dirty="0">
                <a:solidFill>
                  <a:schemeClr val="bg1"/>
                </a:solidFill>
                <a:effectLst/>
              </a:rPr>
              <a:t>(11), 210336. </a:t>
            </a:r>
            <a:r>
              <a:rPr lang="en-US" b="0" i="0" u="none" strike="noStrike" dirty="0">
                <a:solidFill>
                  <a:schemeClr val="bg1"/>
                </a:solidFill>
                <a:effectLst/>
                <a:hlinkClick r:id="rId7">
                  <a:extLst>
                    <a:ext uri="{A12FA001-AC4F-418D-AE19-62706E023703}">
                      <ahyp:hlinkClr xmlns:ahyp="http://schemas.microsoft.com/office/drawing/2018/hyperlinkcolor" val="tx"/>
                    </a:ext>
                  </a:extLst>
                </a:hlinkClick>
              </a:rPr>
              <a:t>https://doi.org/10.4209/aaqr.210336 </a:t>
            </a:r>
            <a:endParaRPr lang="en-US" b="0" i="0" u="none" strike="noStrike" dirty="0">
              <a:solidFill>
                <a:schemeClr val="bg1"/>
              </a:solidFill>
              <a:effectLst/>
            </a:endParaRPr>
          </a:p>
          <a:p>
            <a:pPr algn="l"/>
            <a:r>
              <a:rPr lang="en-US" b="0" i="0" dirty="0" err="1">
                <a:solidFill>
                  <a:schemeClr val="bg1"/>
                </a:solidFill>
                <a:effectLst/>
                <a:latin typeface="verdana" panose="020B0604030504040204" pitchFamily="34" charset="0"/>
              </a:rPr>
              <a:t>Debata</a:t>
            </a:r>
            <a:r>
              <a:rPr lang="en-US" b="0" i="0" dirty="0">
                <a:solidFill>
                  <a:schemeClr val="bg1"/>
                </a:solidFill>
                <a:effectLst/>
                <a:latin typeface="verdana" panose="020B0604030504040204" pitchFamily="34" charset="0"/>
              </a:rPr>
              <a:t>, M. R. (2006). KYRGYZSTAN: A PROFILE.</a:t>
            </a:r>
            <a:r>
              <a:rPr lang="en-US" b="0" i="1" dirty="0">
                <a:solidFill>
                  <a:schemeClr val="bg1"/>
                </a:solidFill>
                <a:effectLst/>
                <a:latin typeface="verdana" panose="020B0604030504040204" pitchFamily="34" charset="0"/>
              </a:rPr>
              <a:t> Himalayan and Central Asian Studies, 10</a:t>
            </a:r>
            <a:r>
              <a:rPr lang="en-US" b="0" i="0" dirty="0">
                <a:solidFill>
                  <a:schemeClr val="bg1"/>
                </a:solidFill>
                <a:effectLst/>
                <a:latin typeface="verdana" panose="020B0604030504040204" pitchFamily="34" charset="0"/>
              </a:rPr>
              <a:t>(2), 140-145. Retrieved from </a:t>
            </a:r>
            <a:r>
              <a:rPr lang="en-US" b="0" i="0" dirty="0">
                <a:solidFill>
                  <a:schemeClr val="bg1"/>
                </a:solidFill>
                <a:effectLst/>
                <a:latin typeface="verdana" panose="020B0604030504040204" pitchFamily="34" charset="0"/>
                <a:hlinkClick r:id="rId10">
                  <a:extLst>
                    <a:ext uri="{A12FA001-AC4F-418D-AE19-62706E023703}">
                      <ahyp:hlinkClr xmlns:ahyp="http://schemas.microsoft.com/office/drawing/2018/hyperlinkcolor" val="tx"/>
                    </a:ext>
                  </a:extLst>
                </a:hlinkClick>
              </a:rPr>
              <a:t>https://proxy.library.georgetown.edu/login?url=https://www.proquest.com/scholarly-journals/kyrgyzstan-profile/docview/1317112071/se-2</a:t>
            </a:r>
            <a:endParaRPr lang="en-US" b="0" i="0" dirty="0">
              <a:solidFill>
                <a:schemeClr val="bg1"/>
              </a:solidFill>
              <a:effectLst/>
              <a:latin typeface="verdana" panose="020B0604030504040204" pitchFamily="34" charset="0"/>
            </a:endParaRPr>
          </a:p>
          <a:p>
            <a:pPr algn="l"/>
            <a:r>
              <a:rPr lang="en-US" b="0" i="0" u="none" strike="noStrike" dirty="0">
                <a:solidFill>
                  <a:schemeClr val="bg1"/>
                </a:solidFill>
                <a:effectLst/>
                <a:latin typeface="-webkit-standard"/>
              </a:rPr>
              <a:t>The World Bank. (n.d.). </a:t>
            </a:r>
            <a:r>
              <a:rPr lang="en-US" b="0" i="1" u="none" strike="noStrike" dirty="0">
                <a:solidFill>
                  <a:schemeClr val="bg1"/>
                </a:solidFill>
                <a:effectLst/>
              </a:rPr>
              <a:t>People – Kyrgyz Republic</a:t>
            </a:r>
            <a:r>
              <a:rPr lang="en-US" b="0" i="0" u="none" strike="noStrike" dirty="0">
                <a:solidFill>
                  <a:schemeClr val="bg1"/>
                </a:solidFill>
                <a:effectLst/>
                <a:latin typeface="-webkit-standard"/>
              </a:rPr>
              <a:t>. Data360. Retrieved [date you accessed it], from </a:t>
            </a:r>
            <a:r>
              <a:rPr lang="en-US" b="0" i="0" dirty="0">
                <a:solidFill>
                  <a:schemeClr val="bg1"/>
                </a:solidFill>
                <a:effectLst/>
                <a:hlinkClick r:id="rId11">
                  <a:extLst>
                    <a:ext uri="{A12FA001-AC4F-418D-AE19-62706E023703}">
                      <ahyp:hlinkClr xmlns:ahyp="http://schemas.microsoft.com/office/drawing/2018/hyperlinkcolor" val="tx"/>
                    </a:ext>
                  </a:extLst>
                </a:hlinkClick>
              </a:rPr>
              <a:t>https://data360.worldbank.org/en/economy/KGZ?tab=People</a:t>
            </a:r>
            <a:endParaRPr lang="en-US" b="0" i="0" u="none" strike="noStrike" dirty="0">
              <a:solidFill>
                <a:schemeClr val="bg1"/>
              </a:solidFill>
              <a:effectLst/>
            </a:endParaRPr>
          </a:p>
          <a:p>
            <a:endParaRPr lang="en-US" dirty="0">
              <a:solidFill>
                <a:schemeClr val="bg1"/>
              </a:solidFill>
            </a:endParaRPr>
          </a:p>
          <a:p>
            <a:endParaRPr lang="en-US" dirty="0">
              <a:solidFill>
                <a:schemeClr val="bg1"/>
              </a:solidFill>
            </a:endParaRPr>
          </a:p>
        </p:txBody>
      </p:sp>
      <p:sp>
        <p:nvSpPr>
          <p:cNvPr id="6" name="Title 1">
            <a:extLst>
              <a:ext uri="{FF2B5EF4-FFF2-40B4-BE49-F238E27FC236}">
                <a16:creationId xmlns:a16="http://schemas.microsoft.com/office/drawing/2014/main" id="{5D70FB15-874D-0961-80C5-1E216804B00B}"/>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lumMod val="95000"/>
                  </a:schemeClr>
                </a:solidFill>
                <a:latin typeface="Gotham Bold" pitchFamily="2" charset="0"/>
              </a:rPr>
              <a:t>REFERENCES</a:t>
            </a:r>
          </a:p>
        </p:txBody>
      </p:sp>
    </p:spTree>
    <p:extLst>
      <p:ext uri="{BB962C8B-B14F-4D97-AF65-F5344CB8AC3E}">
        <p14:creationId xmlns:p14="http://schemas.microsoft.com/office/powerpoint/2010/main" val="280554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D265-6BD8-FE11-C51E-8F982427F78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693E268-BDDB-3E2E-8D4F-A331053A9086}"/>
              </a:ext>
            </a:extLst>
          </p:cNvPr>
          <p:cNvSpPr txBox="1"/>
          <p:nvPr/>
        </p:nvSpPr>
        <p:spPr>
          <a:xfrm>
            <a:off x="3048000" y="2833318"/>
            <a:ext cx="6096000" cy="1200329"/>
          </a:xfrm>
          <a:prstGeom prst="rect">
            <a:avLst/>
          </a:prstGeom>
          <a:noFill/>
        </p:spPr>
        <p:txBody>
          <a:bodyPr wrap="square">
            <a:spAutoFit/>
          </a:bodyPr>
          <a:lstStyle/>
          <a:p>
            <a:pPr algn="l" rtl="0"/>
            <a:r>
              <a:rPr lang="en-US" b="0" i="0" dirty="0">
                <a:solidFill>
                  <a:srgbClr val="FFFFFF"/>
                </a:solidFill>
                <a:effectLst/>
              </a:rPr>
              <a:t>Air Pollution in </a:t>
            </a:r>
            <a:endParaRPr lang="en-US" dirty="0">
              <a:effectLst/>
            </a:endParaRPr>
          </a:p>
          <a:p>
            <a:pPr algn="l" rtl="0"/>
            <a:r>
              <a:rPr lang="en-US" b="0" i="1" dirty="0">
                <a:solidFill>
                  <a:srgbClr val="FFFFFF"/>
                </a:solidFill>
                <a:effectLst/>
              </a:rPr>
              <a:t>Gulzina Abdikarim </a:t>
            </a:r>
            <a:endParaRPr lang="en-US" dirty="0">
              <a:effectLst/>
            </a:endParaRPr>
          </a:p>
          <a:p>
            <a:pPr algn="ctr" rtl="0"/>
            <a:r>
              <a:rPr lang="en-US" b="0" i="0" dirty="0">
                <a:solidFill>
                  <a:srgbClr val="FFFFFF"/>
                </a:solidFill>
                <a:effectLst/>
              </a:rPr>
              <a:t>Bishkek, Kyrgyzstan</a:t>
            </a:r>
            <a:endParaRPr lang="en-US" dirty="0">
              <a:effectLst/>
            </a:endParaRPr>
          </a:p>
          <a:p>
            <a:pPr algn="ctr" rtl="0"/>
            <a:r>
              <a:rPr lang="en-US" b="0" i="0" dirty="0">
                <a:solidFill>
                  <a:srgbClr val="FFFFFF"/>
                </a:solidFill>
                <a:effectLst/>
              </a:rPr>
              <a:t>ECON -2675</a:t>
            </a:r>
            <a:endParaRPr lang="en-US" dirty="0">
              <a:effectLst/>
            </a:endParaRPr>
          </a:p>
        </p:txBody>
      </p:sp>
      <p:pic>
        <p:nvPicPr>
          <p:cNvPr id="15" name="Picture 14" descr="An aerial view of a city at night&#10;&#10;Description automatically generated">
            <a:extLst>
              <a:ext uri="{FF2B5EF4-FFF2-40B4-BE49-F238E27FC236}">
                <a16:creationId xmlns:a16="http://schemas.microsoft.com/office/drawing/2014/main" id="{E825B474-9C87-38BB-ABD2-144C440ADE84}"/>
              </a:ext>
            </a:extLst>
          </p:cNvPr>
          <p:cNvPicPr>
            <a:picLocks noChangeAspect="1"/>
          </p:cNvPicPr>
          <p:nvPr/>
        </p:nvPicPr>
        <p:blipFill>
          <a:blip r:embed="rId2"/>
          <a:srcRect b="14240"/>
          <a:stretch/>
        </p:blipFill>
        <p:spPr>
          <a:xfrm>
            <a:off x="0" y="-96919"/>
            <a:ext cx="12186745" cy="6954919"/>
          </a:xfrm>
          <a:prstGeom prst="rect">
            <a:avLst/>
          </a:prstGeom>
        </p:spPr>
      </p:pic>
      <p:sp>
        <p:nvSpPr>
          <p:cNvPr id="16" name="Rectangle 15">
            <a:extLst>
              <a:ext uri="{FF2B5EF4-FFF2-40B4-BE49-F238E27FC236}">
                <a16:creationId xmlns:a16="http://schemas.microsoft.com/office/drawing/2014/main" id="{367C3F09-8674-151A-7525-E3A71E65514B}"/>
              </a:ext>
            </a:extLst>
          </p:cNvPr>
          <p:cNvSpPr/>
          <p:nvPr/>
        </p:nvSpPr>
        <p:spPr>
          <a:xfrm>
            <a:off x="5255" y="-96919"/>
            <a:ext cx="12186745" cy="6954919"/>
          </a:xfrm>
          <a:prstGeom prst="rect">
            <a:avLst/>
          </a:prstGeom>
          <a:solidFill>
            <a:schemeClr val="dk1">
              <a:alpha val="7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l" rtl="0"/>
            <a:endParaRPr lang="en-US" dirty="0">
              <a:effectLst/>
            </a:endParaRPr>
          </a:p>
        </p:txBody>
      </p:sp>
      <p:sp>
        <p:nvSpPr>
          <p:cNvPr id="18" name="TextBox 17">
            <a:extLst>
              <a:ext uri="{FF2B5EF4-FFF2-40B4-BE49-F238E27FC236}">
                <a16:creationId xmlns:a16="http://schemas.microsoft.com/office/drawing/2014/main" id="{087A5257-78CA-EFB5-0852-618CB51BA47A}"/>
              </a:ext>
            </a:extLst>
          </p:cNvPr>
          <p:cNvSpPr txBox="1"/>
          <p:nvPr/>
        </p:nvSpPr>
        <p:spPr>
          <a:xfrm>
            <a:off x="2172467" y="2595710"/>
            <a:ext cx="7841809" cy="1569660"/>
          </a:xfrm>
          <a:prstGeom prst="rect">
            <a:avLst/>
          </a:prstGeom>
          <a:noFill/>
        </p:spPr>
        <p:txBody>
          <a:bodyPr wrap="square">
            <a:spAutoFit/>
          </a:bodyPr>
          <a:lstStyle/>
          <a:p>
            <a:pPr algn="ctr"/>
            <a:r>
              <a:rPr lang="en-US" sz="9600" b="1" dirty="0">
                <a:solidFill>
                  <a:srgbClr val="FFFFFF"/>
                </a:solidFill>
                <a:effectLst/>
                <a:latin typeface="Gotham Bold" pitchFamily="2" charset="0"/>
              </a:rPr>
              <a:t>Thank You</a:t>
            </a:r>
            <a:endParaRPr lang="en-US" sz="9600" b="1" dirty="0">
              <a:effectLst/>
              <a:latin typeface="Gotham Bold" pitchFamily="2" charset="0"/>
            </a:endParaRPr>
          </a:p>
        </p:txBody>
      </p:sp>
      <p:sp>
        <p:nvSpPr>
          <p:cNvPr id="21" name="TextBox 20">
            <a:extLst>
              <a:ext uri="{FF2B5EF4-FFF2-40B4-BE49-F238E27FC236}">
                <a16:creationId xmlns:a16="http://schemas.microsoft.com/office/drawing/2014/main" id="{7A1BB64D-8E07-747A-5A87-1D7B25E39F84}"/>
              </a:ext>
            </a:extLst>
          </p:cNvPr>
          <p:cNvSpPr txBox="1"/>
          <p:nvPr/>
        </p:nvSpPr>
        <p:spPr>
          <a:xfrm>
            <a:off x="1068274" y="576594"/>
            <a:ext cx="6113720" cy="369332"/>
          </a:xfrm>
          <a:prstGeom prst="rect">
            <a:avLst/>
          </a:prstGeom>
          <a:noFill/>
        </p:spPr>
        <p:txBody>
          <a:bodyPr wrap="square">
            <a:spAutoFit/>
          </a:bodyPr>
          <a:lstStyle/>
          <a:p>
            <a:r>
              <a:rPr lang="en-US" b="0" i="0" dirty="0">
                <a:solidFill>
                  <a:srgbClr val="FFFFFF"/>
                </a:solidFill>
                <a:effectLst/>
              </a:rPr>
              <a:t>ECON -2675</a:t>
            </a:r>
            <a:endParaRPr lang="en-US" dirty="0"/>
          </a:p>
        </p:txBody>
      </p:sp>
    </p:spTree>
    <p:extLst>
      <p:ext uri="{BB962C8B-B14F-4D97-AF65-F5344CB8AC3E}">
        <p14:creationId xmlns:p14="http://schemas.microsoft.com/office/powerpoint/2010/main" val="398503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ity with a large building&#10;&#10;Description automatically generated with medium confidence">
            <a:extLst>
              <a:ext uri="{FF2B5EF4-FFF2-40B4-BE49-F238E27FC236}">
                <a16:creationId xmlns:a16="http://schemas.microsoft.com/office/drawing/2014/main" id="{4E19DF6D-7B13-57BD-2E39-A4AA5F8A9BE6}"/>
              </a:ext>
            </a:extLst>
          </p:cNvPr>
          <p:cNvPicPr>
            <a:picLocks noChangeAspect="1"/>
          </p:cNvPicPr>
          <p:nvPr/>
        </p:nvPicPr>
        <p:blipFill>
          <a:blip r:embed="rId2"/>
          <a:srcRect b="15422"/>
          <a:stretch/>
        </p:blipFill>
        <p:spPr>
          <a:xfrm>
            <a:off x="0" y="-1"/>
            <a:ext cx="12184912" cy="6858001"/>
          </a:xfrm>
          <a:prstGeom prst="rect">
            <a:avLst/>
          </a:prstGeom>
        </p:spPr>
      </p:pic>
      <p:sp>
        <p:nvSpPr>
          <p:cNvPr id="10" name="Rectangle 9">
            <a:extLst>
              <a:ext uri="{FF2B5EF4-FFF2-40B4-BE49-F238E27FC236}">
                <a16:creationId xmlns:a16="http://schemas.microsoft.com/office/drawing/2014/main" id="{AAA12DA2-8363-8328-8DC4-022EE40694A8}"/>
              </a:ext>
            </a:extLst>
          </p:cNvPr>
          <p:cNvSpPr/>
          <p:nvPr/>
        </p:nvSpPr>
        <p:spPr>
          <a:xfrm rot="10800000">
            <a:off x="7088" y="-1"/>
            <a:ext cx="12177824" cy="6858001"/>
          </a:xfrm>
          <a:prstGeom prst="rect">
            <a:avLst/>
          </a:prstGeom>
          <a:gradFill flip="none" rotWithShape="1">
            <a:gsLst>
              <a:gs pos="30000">
                <a:schemeClr val="tx1">
                  <a:alpha val="49000"/>
                </a:schemeClr>
              </a:gs>
              <a:gs pos="68000">
                <a:schemeClr val="tx1"/>
              </a:gs>
              <a:gs pos="99000">
                <a:schemeClr val="tx1"/>
              </a:gs>
            </a:gsLst>
            <a:lin ang="2700000" scaled="1"/>
            <a:tileRect/>
          </a:gra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1684655-1E0F-9241-ACE6-B533BCFAFEC2}"/>
              </a:ext>
            </a:extLst>
          </p:cNvPr>
          <p:cNvSpPr txBox="1"/>
          <p:nvPr/>
        </p:nvSpPr>
        <p:spPr>
          <a:xfrm>
            <a:off x="669851" y="2347894"/>
            <a:ext cx="6103088" cy="2585323"/>
          </a:xfrm>
          <a:prstGeom prst="rect">
            <a:avLst/>
          </a:prstGeom>
          <a:noFill/>
        </p:spPr>
        <p:txBody>
          <a:bodyPr wrap="square">
            <a:spAutoFit/>
          </a:bodyPr>
          <a:lstStyle/>
          <a:p>
            <a:pPr marL="285750" indent="-285750" algn="l" rtl="0">
              <a:buFont typeface="Wingdings" pitchFamily="2" charset="2"/>
              <a:buChar char="Ø"/>
            </a:pPr>
            <a:r>
              <a:rPr lang="en-US" b="0" i="0" dirty="0">
                <a:solidFill>
                  <a:srgbClr val="FFFFFF"/>
                </a:solidFill>
                <a:effectLst/>
                <a:latin typeface="Futura Md BT Medium" panose="020B0602020204020303" pitchFamily="34" charset="0"/>
              </a:rPr>
              <a:t>Kyrgyz Republic</a:t>
            </a:r>
          </a:p>
          <a:p>
            <a:pPr marL="285750" indent="-285750" algn="l" rtl="0">
              <a:buFont typeface="Wingdings" pitchFamily="2" charset="2"/>
              <a:buChar char="Ø"/>
            </a:pPr>
            <a:endParaRPr lang="en-US" dirty="0">
              <a:effectLst/>
              <a:latin typeface="Futura Md BT Medium" panose="020B0602020204020303" pitchFamily="34" charset="0"/>
            </a:endParaRPr>
          </a:p>
          <a:p>
            <a:pPr marL="285750" indent="-285750" algn="l" rtl="0">
              <a:buFont typeface="Wingdings" pitchFamily="2" charset="2"/>
              <a:buChar char="Ø"/>
            </a:pPr>
            <a:r>
              <a:rPr lang="en-US" b="0" i="0" dirty="0">
                <a:solidFill>
                  <a:srgbClr val="FFFFFF"/>
                </a:solidFill>
                <a:effectLst/>
                <a:latin typeface="Futura Md BT Medium" panose="020B0602020204020303" pitchFamily="34" charset="0"/>
              </a:rPr>
              <a:t>Air Pollution Overview </a:t>
            </a:r>
          </a:p>
          <a:p>
            <a:pPr marL="285750" indent="-285750" algn="l" rtl="0">
              <a:buFont typeface="Wingdings" pitchFamily="2" charset="2"/>
              <a:buChar char="Ø"/>
            </a:pPr>
            <a:endParaRPr lang="en-US" dirty="0">
              <a:effectLst/>
              <a:latin typeface="Futura Md BT Medium" panose="020B0602020204020303" pitchFamily="34" charset="0"/>
            </a:endParaRPr>
          </a:p>
          <a:p>
            <a:pPr marL="285750" indent="-285750" algn="l" rtl="0">
              <a:buFont typeface="Wingdings" pitchFamily="2" charset="2"/>
              <a:buChar char="Ø"/>
            </a:pPr>
            <a:r>
              <a:rPr lang="en-US" b="0" i="0" dirty="0">
                <a:solidFill>
                  <a:srgbClr val="FFFFFF"/>
                </a:solidFill>
                <a:effectLst/>
                <a:latin typeface="Futura Md BT Medium" panose="020B0602020204020303" pitchFamily="34" charset="0"/>
              </a:rPr>
              <a:t>Causes of Air Pollution in Bishkek</a:t>
            </a:r>
          </a:p>
          <a:p>
            <a:pPr marL="285750" indent="-285750" algn="l" rtl="0">
              <a:buFont typeface="Wingdings" pitchFamily="2" charset="2"/>
              <a:buChar char="Ø"/>
            </a:pPr>
            <a:endParaRPr lang="en-US" dirty="0">
              <a:effectLst/>
              <a:latin typeface="Futura Md BT Medium" panose="020B0602020204020303" pitchFamily="34" charset="0"/>
            </a:endParaRPr>
          </a:p>
          <a:p>
            <a:pPr marL="285750" indent="-285750" algn="l" rtl="0">
              <a:buFont typeface="Wingdings" pitchFamily="2" charset="2"/>
              <a:buChar char="Ø"/>
            </a:pPr>
            <a:r>
              <a:rPr lang="en-US" b="0" i="0" dirty="0">
                <a:solidFill>
                  <a:srgbClr val="FFFFFF"/>
                </a:solidFill>
                <a:effectLst/>
                <a:latin typeface="Futura Md BT Medium" panose="020B0602020204020303" pitchFamily="34" charset="0"/>
              </a:rPr>
              <a:t>Health Impacts</a:t>
            </a:r>
          </a:p>
          <a:p>
            <a:pPr marL="285750" indent="-285750" algn="l" rtl="0">
              <a:buFont typeface="Wingdings" pitchFamily="2" charset="2"/>
              <a:buChar char="Ø"/>
            </a:pPr>
            <a:endParaRPr lang="en-US" dirty="0">
              <a:effectLst/>
              <a:latin typeface="Futura Md BT Medium" panose="020B0602020204020303" pitchFamily="34" charset="0"/>
            </a:endParaRPr>
          </a:p>
          <a:p>
            <a:pPr marL="285750" indent="-285750" algn="l" rtl="0">
              <a:buFont typeface="Wingdings" pitchFamily="2" charset="2"/>
              <a:buChar char="Ø"/>
            </a:pPr>
            <a:r>
              <a:rPr lang="en-US" b="0" i="0" dirty="0">
                <a:solidFill>
                  <a:srgbClr val="FFFFFF"/>
                </a:solidFill>
                <a:effectLst/>
                <a:latin typeface="Futura Md BT Medium" panose="020B0602020204020303" pitchFamily="34" charset="0"/>
              </a:rPr>
              <a:t>Measures Taken by the Government</a:t>
            </a:r>
            <a:endParaRPr lang="en-US" dirty="0">
              <a:effectLst/>
              <a:latin typeface="Futura Md BT Medium" panose="020B0602020204020303" pitchFamily="34" charset="0"/>
            </a:endParaRPr>
          </a:p>
        </p:txBody>
      </p:sp>
      <p:sp>
        <p:nvSpPr>
          <p:cNvPr id="7" name="TextBox 6">
            <a:extLst>
              <a:ext uri="{FF2B5EF4-FFF2-40B4-BE49-F238E27FC236}">
                <a16:creationId xmlns:a16="http://schemas.microsoft.com/office/drawing/2014/main" id="{5215CEF4-5ADF-9D54-C4AC-73085E1F8503}"/>
              </a:ext>
            </a:extLst>
          </p:cNvPr>
          <p:cNvSpPr txBox="1"/>
          <p:nvPr/>
        </p:nvSpPr>
        <p:spPr>
          <a:xfrm>
            <a:off x="669851" y="1216898"/>
            <a:ext cx="6103088" cy="707886"/>
          </a:xfrm>
          <a:prstGeom prst="rect">
            <a:avLst/>
          </a:prstGeom>
          <a:noFill/>
        </p:spPr>
        <p:txBody>
          <a:bodyPr wrap="square">
            <a:spAutoFit/>
          </a:bodyPr>
          <a:lstStyle/>
          <a:p>
            <a:pPr algn="l" rtl="0"/>
            <a:r>
              <a:rPr lang="en-US" sz="4000" b="0" i="0" dirty="0">
                <a:solidFill>
                  <a:srgbClr val="FFFFFF"/>
                </a:solidFill>
                <a:effectLst/>
                <a:latin typeface="Gotham Bold" pitchFamily="2" charset="0"/>
              </a:rPr>
              <a:t>Table of Contents </a:t>
            </a:r>
            <a:endParaRPr lang="en-US" sz="4000" dirty="0">
              <a:effectLst/>
              <a:latin typeface="Gotham Bold" pitchFamily="2" charset="0"/>
            </a:endParaRPr>
          </a:p>
        </p:txBody>
      </p:sp>
    </p:spTree>
    <p:extLst>
      <p:ext uri="{BB962C8B-B14F-4D97-AF65-F5344CB8AC3E}">
        <p14:creationId xmlns:p14="http://schemas.microsoft.com/office/powerpoint/2010/main" val="107670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8D1DDFD-D7AA-313E-08B1-E76BD6E3A73C}"/>
              </a:ext>
            </a:extLst>
          </p:cNvPr>
          <p:cNvSpPr/>
          <p:nvPr/>
        </p:nvSpPr>
        <p:spPr>
          <a:xfrm>
            <a:off x="27646" y="3523645"/>
            <a:ext cx="12164354" cy="33343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C27E70C-5470-4262-B9CE-AE52C51CF4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4" name="Color">
              <a:extLst>
                <a:ext uri="{FF2B5EF4-FFF2-40B4-BE49-F238E27FC236}">
                  <a16:creationId xmlns:a16="http://schemas.microsoft.com/office/drawing/2014/main" id="{B5C7D35F-738C-47DF-AD6E-859806E46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740F8C8B-E52F-46CF-89C7-51C6A037CF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10" name="Picture 9" descr="A child standing in front of smoke stacks&#10;&#10;Description automatically generated">
            <a:extLst>
              <a:ext uri="{FF2B5EF4-FFF2-40B4-BE49-F238E27FC236}">
                <a16:creationId xmlns:a16="http://schemas.microsoft.com/office/drawing/2014/main" id="{C2950287-4440-2D5A-BBEC-6F9F1E93A26F}"/>
              </a:ext>
            </a:extLst>
          </p:cNvPr>
          <p:cNvPicPr>
            <a:picLocks noChangeAspect="1"/>
          </p:cNvPicPr>
          <p:nvPr/>
        </p:nvPicPr>
        <p:blipFill>
          <a:blip r:embed="rId2">
            <a:duotone>
              <a:schemeClr val="accent1">
                <a:shade val="45000"/>
                <a:satMod val="135000"/>
              </a:schemeClr>
              <a:prstClr val="white"/>
            </a:duotone>
            <a:alphaModFix amt="35000"/>
          </a:blip>
          <a:srcRect t="9311" b="39979"/>
          <a:stretch/>
        </p:blipFill>
        <p:spPr>
          <a:xfrm>
            <a:off x="-102374" y="-152981"/>
            <a:ext cx="12393695" cy="3676626"/>
          </a:xfrm>
          <a:prstGeom prst="rect">
            <a:avLst/>
          </a:prstGeom>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sx="1000" sy="1000" algn="ctr" rotWithShape="0">
              <a:srgbClr val="FF0000"/>
            </a:outerShdw>
          </a:effectLst>
        </p:spPr>
      </p:pic>
      <p:sp>
        <p:nvSpPr>
          <p:cNvPr id="2" name="Title 1">
            <a:extLst>
              <a:ext uri="{FF2B5EF4-FFF2-40B4-BE49-F238E27FC236}">
                <a16:creationId xmlns:a16="http://schemas.microsoft.com/office/drawing/2014/main" id="{B6E8C82D-7411-7F25-3DCF-D55F8A0DB5CA}"/>
              </a:ext>
            </a:extLst>
          </p:cNvPr>
          <p:cNvSpPr>
            <a:spLocks noGrp="1"/>
          </p:cNvSpPr>
          <p:nvPr>
            <p:ph type="title"/>
          </p:nvPr>
        </p:nvSpPr>
        <p:spPr>
          <a:xfrm>
            <a:off x="786384" y="841249"/>
            <a:ext cx="5692953" cy="2587131"/>
          </a:xfrm>
        </p:spPr>
        <p:txBody>
          <a:bodyPr anchor="b">
            <a:normAutofit/>
          </a:bodyPr>
          <a:lstStyle/>
          <a:p>
            <a:r>
              <a:rPr lang="en-US" sz="4800" b="0" i="0">
                <a:solidFill>
                  <a:schemeClr val="bg1"/>
                </a:solidFill>
                <a:effectLst/>
                <a:latin typeface="Gotham Bold" pitchFamily="2" charset="0"/>
              </a:rPr>
              <a:t>KYRGYZ REPUBLIC</a:t>
            </a:r>
            <a:endParaRPr lang="en-US" sz="4800">
              <a:solidFill>
                <a:schemeClr val="bg1"/>
              </a:solidFill>
              <a:latin typeface="Gotham Bold" pitchFamily="2" charset="0"/>
            </a:endParaRPr>
          </a:p>
        </p:txBody>
      </p:sp>
      <p:sp>
        <p:nvSpPr>
          <p:cNvPr id="3" name="Content Placeholder 2">
            <a:extLst>
              <a:ext uri="{FF2B5EF4-FFF2-40B4-BE49-F238E27FC236}">
                <a16:creationId xmlns:a16="http://schemas.microsoft.com/office/drawing/2014/main" id="{C71EF484-767B-7EF6-CC57-D1B9A01D25BD}"/>
              </a:ext>
            </a:extLst>
          </p:cNvPr>
          <p:cNvSpPr>
            <a:spLocks noGrp="1"/>
          </p:cNvSpPr>
          <p:nvPr>
            <p:ph idx="1"/>
          </p:nvPr>
        </p:nvSpPr>
        <p:spPr>
          <a:xfrm>
            <a:off x="786383" y="3835790"/>
            <a:ext cx="5692953" cy="2382129"/>
          </a:xfrm>
        </p:spPr>
        <p:txBody>
          <a:bodyPr anchor="ctr">
            <a:normAutofit fontScale="92500" lnSpcReduction="20000"/>
          </a:bodyPr>
          <a:lstStyle/>
          <a:p>
            <a:pPr rtl="0"/>
            <a:r>
              <a:rPr lang="en-US" sz="1300" b="1" i="0" dirty="0">
                <a:solidFill>
                  <a:schemeClr val="tx2"/>
                </a:solidFill>
                <a:effectLst/>
              </a:rPr>
              <a:t>Area: 199,951 sq km, 94 % of the country is covered by 88 mountains</a:t>
            </a:r>
          </a:p>
          <a:p>
            <a:pPr rtl="0"/>
            <a:r>
              <a:rPr lang="en-US" sz="1300" b="1" i="0" dirty="0">
                <a:solidFill>
                  <a:schemeClr val="tx2"/>
                </a:solidFill>
                <a:effectLst/>
              </a:rPr>
              <a:t>Capital: Bishkek,  Area 160sq km,  Population - 1.02 million, altitude 800m</a:t>
            </a:r>
            <a:endParaRPr lang="en-US" sz="1300" b="1" dirty="0">
              <a:solidFill>
                <a:schemeClr val="tx2"/>
              </a:solidFill>
              <a:effectLst/>
            </a:endParaRPr>
          </a:p>
          <a:p>
            <a:pPr rtl="0"/>
            <a:r>
              <a:rPr lang="en-US" sz="1300" b="1" i="0" dirty="0">
                <a:solidFill>
                  <a:schemeClr val="tx2"/>
                </a:solidFill>
                <a:effectLst/>
              </a:rPr>
              <a:t>Population: 7,2 million</a:t>
            </a:r>
          </a:p>
          <a:p>
            <a:pPr rtl="0"/>
            <a:r>
              <a:rPr lang="en-US" sz="1300" b="1" dirty="0">
                <a:solidFill>
                  <a:schemeClr val="tx2"/>
                </a:solidFill>
                <a:effectLst/>
              </a:rPr>
              <a:t>GDP per capita</a:t>
            </a:r>
            <a:r>
              <a:rPr lang="en-US" sz="1300" b="1" dirty="0">
                <a:effectLst/>
              </a:rPr>
              <a:t>: </a:t>
            </a:r>
            <a:r>
              <a:rPr lang="en-US" sz="1050" b="1" i="0" dirty="0">
                <a:effectLst/>
                <a:latin typeface="Open Sans" panose="020B0606030504020204" pitchFamily="34" charset="0"/>
              </a:rPr>
              <a:t>$2,419.27</a:t>
            </a:r>
            <a:endParaRPr lang="en-US" sz="1300" b="1" dirty="0">
              <a:effectLst/>
            </a:endParaRPr>
          </a:p>
          <a:p>
            <a:pPr rtl="0"/>
            <a:r>
              <a:rPr lang="en-US" sz="1300" b="1" i="0" dirty="0">
                <a:solidFill>
                  <a:schemeClr val="tx2"/>
                </a:solidFill>
                <a:effectLst/>
              </a:rPr>
              <a:t>Languages: Kyrgyz, Russian</a:t>
            </a:r>
            <a:endParaRPr lang="en-US" sz="1300" b="1" dirty="0">
              <a:solidFill>
                <a:schemeClr val="tx2"/>
              </a:solidFill>
              <a:effectLst/>
            </a:endParaRPr>
          </a:p>
          <a:p>
            <a:pPr rtl="0"/>
            <a:r>
              <a:rPr lang="en-US" sz="1300" b="1" i="0" dirty="0">
                <a:solidFill>
                  <a:schemeClr val="tx2"/>
                </a:solidFill>
                <a:effectLst/>
              </a:rPr>
              <a:t>Life expectancy: 67 years (men), 76 years (women)</a:t>
            </a:r>
            <a:br>
              <a:rPr lang="en-US" sz="1300" b="1" i="0" dirty="0">
                <a:solidFill>
                  <a:schemeClr val="tx2"/>
                </a:solidFill>
                <a:effectLst/>
              </a:rPr>
            </a:br>
            <a:br>
              <a:rPr lang="en-US" sz="1300" b="1" i="0" dirty="0">
                <a:solidFill>
                  <a:schemeClr val="tx2"/>
                </a:solidFill>
                <a:effectLst/>
              </a:rPr>
            </a:br>
            <a:r>
              <a:rPr lang="en-US" sz="1300" b="1" i="0" dirty="0">
                <a:solidFill>
                  <a:schemeClr val="tx2"/>
                </a:solidFill>
                <a:effectLst/>
              </a:rPr>
              <a:t>The most vulnerable to climate change effects due to high mountain geography, a water-dependent economy, natural hazard exposure, and limite</a:t>
            </a:r>
            <a:r>
              <a:rPr lang="en-US" sz="1300" b="1" dirty="0">
                <a:solidFill>
                  <a:schemeClr val="tx2"/>
                </a:solidFill>
              </a:rPr>
              <a:t>d capacity to adapt or rebuild. </a:t>
            </a:r>
            <a:br>
              <a:rPr lang="en-US" sz="1300" b="1" dirty="0">
                <a:solidFill>
                  <a:schemeClr val="tx2"/>
                </a:solidFill>
              </a:rPr>
            </a:br>
            <a:br>
              <a:rPr lang="en-US" sz="1300" b="1" dirty="0">
                <a:solidFill>
                  <a:schemeClr val="tx2"/>
                </a:solidFill>
              </a:rPr>
            </a:br>
            <a:r>
              <a:rPr lang="en-US" sz="1300" b="1" dirty="0">
                <a:solidFill>
                  <a:schemeClr val="tx2"/>
                </a:solidFill>
              </a:rPr>
              <a:t>(Source: World </a:t>
            </a:r>
            <a:r>
              <a:rPr lang="en-US" sz="1300" b="1" dirty="0"/>
              <a:t>Bank, </a:t>
            </a:r>
            <a:r>
              <a:rPr lang="en-US" sz="1400" b="1" i="0" dirty="0" err="1">
                <a:effectLst/>
              </a:rPr>
              <a:t>Debata</a:t>
            </a:r>
            <a:r>
              <a:rPr lang="en-US" sz="1400" b="1" i="0" dirty="0">
                <a:effectLst/>
              </a:rPr>
              <a:t>, M. R. 2006)</a:t>
            </a:r>
            <a:endParaRPr lang="en-US" sz="1300" b="1" dirty="0">
              <a:effectLst/>
            </a:endParaRPr>
          </a:p>
          <a:p>
            <a:endParaRPr lang="en-US" sz="1300" b="1" dirty="0">
              <a:solidFill>
                <a:schemeClr val="tx2"/>
              </a:solidFill>
            </a:endParaRPr>
          </a:p>
        </p:txBody>
      </p:sp>
      <p:pic>
        <p:nvPicPr>
          <p:cNvPr id="4" name="Picture 3">
            <a:extLst>
              <a:ext uri="{FF2B5EF4-FFF2-40B4-BE49-F238E27FC236}">
                <a16:creationId xmlns:a16="http://schemas.microsoft.com/office/drawing/2014/main" id="{4776598F-C6B3-A833-9CFA-5DFE2A31E560}"/>
              </a:ext>
            </a:extLst>
          </p:cNvPr>
          <p:cNvPicPr>
            <a:picLocks noChangeAspect="1"/>
          </p:cNvPicPr>
          <p:nvPr/>
        </p:nvPicPr>
        <p:blipFill>
          <a:blip r:embed="rId3"/>
          <a:stretch>
            <a:fillRect/>
          </a:stretch>
        </p:blipFill>
        <p:spPr>
          <a:xfrm>
            <a:off x="7264196" y="1750856"/>
            <a:ext cx="4730214" cy="3535835"/>
          </a:xfrm>
          <a:prstGeom prst="rect">
            <a:avLst/>
          </a:prstGeom>
        </p:spPr>
      </p:pic>
    </p:spTree>
    <p:extLst>
      <p:ext uri="{BB962C8B-B14F-4D97-AF65-F5344CB8AC3E}">
        <p14:creationId xmlns:p14="http://schemas.microsoft.com/office/powerpoint/2010/main" val="679094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hild standing in front of smoke stacks&#10;&#10;Description automatically generated">
            <a:extLst>
              <a:ext uri="{FF2B5EF4-FFF2-40B4-BE49-F238E27FC236}">
                <a16:creationId xmlns:a16="http://schemas.microsoft.com/office/drawing/2014/main" id="{BBBD23C6-453A-BA57-A206-106C56DE2527}"/>
              </a:ext>
            </a:extLst>
          </p:cNvPr>
          <p:cNvPicPr>
            <a:picLocks noChangeAspect="1"/>
          </p:cNvPicPr>
          <p:nvPr/>
        </p:nvPicPr>
        <p:blipFill>
          <a:blip r:embed="rId2">
            <a:duotone>
              <a:schemeClr val="accent1">
                <a:shade val="45000"/>
                <a:satMod val="135000"/>
              </a:schemeClr>
              <a:prstClr val="white"/>
            </a:duotone>
            <a:alphaModFix amt="35000"/>
          </a:blip>
          <a:srcRect t="3846"/>
          <a:stretch>
            <a:fillRect/>
          </a:stretch>
        </p:blipFill>
        <p:spPr>
          <a:xfrm>
            <a:off x="-201695" y="0"/>
            <a:ext cx="12393695" cy="6971453"/>
          </a:xfrm>
          <a:prstGeom prst="rect">
            <a:avLst/>
          </a:prstGeom>
          <a:solidFill>
            <a:schemeClr val="tx1"/>
          </a:solidFill>
          <a:effectLst>
            <a:outerShdw blurRad="50800" dist="38100" dir="5400000" algn="t" rotWithShape="0">
              <a:prstClr val="black">
                <a:alpha val="40000"/>
              </a:prstClr>
            </a:outerShdw>
          </a:effectLst>
        </p:spPr>
      </p:pic>
      <p:sp>
        <p:nvSpPr>
          <p:cNvPr id="2" name="Title 1">
            <a:extLst>
              <a:ext uri="{FF2B5EF4-FFF2-40B4-BE49-F238E27FC236}">
                <a16:creationId xmlns:a16="http://schemas.microsoft.com/office/drawing/2014/main" id="{DA5C0AA8-398B-6F40-39F3-F8CEB28C257A}"/>
              </a:ext>
            </a:extLst>
          </p:cNvPr>
          <p:cNvSpPr>
            <a:spLocks noGrp="1"/>
          </p:cNvSpPr>
          <p:nvPr>
            <p:ph type="title"/>
          </p:nvPr>
        </p:nvSpPr>
        <p:spPr/>
        <p:txBody>
          <a:bodyPr/>
          <a:lstStyle/>
          <a:p>
            <a:r>
              <a:rPr lang="en-US" dirty="0">
                <a:solidFill>
                  <a:schemeClr val="bg1"/>
                </a:solidFill>
                <a:latin typeface="Gotham Bold" pitchFamily="2" charset="0"/>
              </a:rPr>
              <a:t>AIR POLLUTION</a:t>
            </a:r>
          </a:p>
        </p:txBody>
      </p:sp>
      <p:pic>
        <p:nvPicPr>
          <p:cNvPr id="4" name="Content Placeholder 3">
            <a:extLst>
              <a:ext uri="{FF2B5EF4-FFF2-40B4-BE49-F238E27FC236}">
                <a16:creationId xmlns:a16="http://schemas.microsoft.com/office/drawing/2014/main" id="{F96291B5-3522-B78B-69A2-2C2475D3E294}"/>
              </a:ext>
            </a:extLst>
          </p:cNvPr>
          <p:cNvPicPr>
            <a:picLocks noGrp="1" noChangeAspect="1"/>
          </p:cNvPicPr>
          <p:nvPr>
            <p:ph idx="1"/>
          </p:nvPr>
        </p:nvPicPr>
        <p:blipFill>
          <a:blip r:embed="rId3"/>
          <a:stretch>
            <a:fillRect/>
          </a:stretch>
        </p:blipFill>
        <p:spPr>
          <a:xfrm>
            <a:off x="5477331" y="1690688"/>
            <a:ext cx="6426026" cy="4351338"/>
          </a:xfrm>
          <a:prstGeom prst="rect">
            <a:avLst/>
          </a:prstGeom>
        </p:spPr>
      </p:pic>
      <p:sp>
        <p:nvSpPr>
          <p:cNvPr id="5" name="TextBox 4">
            <a:extLst>
              <a:ext uri="{FF2B5EF4-FFF2-40B4-BE49-F238E27FC236}">
                <a16:creationId xmlns:a16="http://schemas.microsoft.com/office/drawing/2014/main" id="{B27A6648-B062-4592-6D5F-222ECA6B949E}"/>
              </a:ext>
            </a:extLst>
          </p:cNvPr>
          <p:cNvSpPr txBox="1"/>
          <p:nvPr/>
        </p:nvSpPr>
        <p:spPr>
          <a:xfrm>
            <a:off x="5668717" y="6066024"/>
            <a:ext cx="2076274" cy="369332"/>
          </a:xfrm>
          <a:prstGeom prst="rect">
            <a:avLst/>
          </a:prstGeom>
          <a:noFill/>
        </p:spPr>
        <p:txBody>
          <a:bodyPr wrap="none" rtlCol="0">
            <a:spAutoFit/>
          </a:bodyPr>
          <a:lstStyle/>
          <a:p>
            <a:r>
              <a:rPr lang="en-US" dirty="0">
                <a:solidFill>
                  <a:schemeClr val="bg1"/>
                </a:solidFill>
              </a:rPr>
              <a:t>Source: WHO 2023</a:t>
            </a:r>
          </a:p>
        </p:txBody>
      </p:sp>
      <p:sp>
        <p:nvSpPr>
          <p:cNvPr id="7" name="TextBox 6">
            <a:extLst>
              <a:ext uri="{FF2B5EF4-FFF2-40B4-BE49-F238E27FC236}">
                <a16:creationId xmlns:a16="http://schemas.microsoft.com/office/drawing/2014/main" id="{9EE9C43C-6117-96F6-14A3-4A3ED9966269}"/>
              </a:ext>
            </a:extLst>
          </p:cNvPr>
          <p:cNvSpPr txBox="1"/>
          <p:nvPr/>
        </p:nvSpPr>
        <p:spPr>
          <a:xfrm>
            <a:off x="838200" y="1666690"/>
            <a:ext cx="3691270" cy="5078313"/>
          </a:xfrm>
          <a:prstGeom prst="rect">
            <a:avLst/>
          </a:prstGeom>
          <a:noFill/>
        </p:spPr>
        <p:txBody>
          <a:bodyPr wrap="square">
            <a:spAutoFit/>
          </a:bodyPr>
          <a:lstStyle/>
          <a:p>
            <a:r>
              <a:rPr lang="en-US" i="0" u="none" strike="noStrike" dirty="0">
                <a:solidFill>
                  <a:schemeClr val="bg1"/>
                </a:solidFill>
                <a:effectLst/>
                <a:latin typeface="-webkit-standard"/>
              </a:rPr>
              <a:t>Air pollution is the contamination of the indoor or outdoor atmosphere by chemical, physical, or biological agents at concentrations that endanger human health, harm other living organisms, and damage the natural or built environment.</a:t>
            </a:r>
            <a:br>
              <a:rPr lang="en-US" i="0" u="none" strike="noStrike" dirty="0">
                <a:solidFill>
                  <a:schemeClr val="bg1"/>
                </a:solidFill>
                <a:effectLst/>
                <a:latin typeface="-webkit-standard"/>
              </a:rPr>
            </a:br>
            <a:br>
              <a:rPr lang="en-US" i="0" u="none" strike="noStrike" dirty="0">
                <a:solidFill>
                  <a:schemeClr val="bg1"/>
                </a:solidFill>
                <a:effectLst/>
                <a:latin typeface="-webkit-standard"/>
              </a:rPr>
            </a:br>
            <a:r>
              <a:rPr lang="en-US" i="0" u="none" strike="noStrike" dirty="0">
                <a:solidFill>
                  <a:schemeClr val="bg1"/>
                </a:solidFill>
                <a:effectLst/>
                <a:latin typeface="-webkit-standard"/>
              </a:rPr>
              <a:t>Pollutants include </a:t>
            </a:r>
            <a:r>
              <a:rPr lang="en-US" i="0" u="none" strike="noStrike" dirty="0">
                <a:solidFill>
                  <a:schemeClr val="bg1"/>
                </a:solidFill>
                <a:effectLst/>
              </a:rPr>
              <a:t>particulate matter (PM2.5 and PM10), nitrogen oxides (NOx), sulfur dioxide (SO₂), ozone (O₃), carbon monoxide (CO)</a:t>
            </a:r>
            <a:r>
              <a:rPr lang="en-US" i="0" u="none" strike="noStrike" dirty="0">
                <a:solidFill>
                  <a:schemeClr val="bg1"/>
                </a:solidFill>
                <a:effectLst/>
                <a:latin typeface="-webkit-standard"/>
              </a:rPr>
              <a:t> , and various volatile organic compounds (VOCs).</a:t>
            </a:r>
            <a:br>
              <a:rPr lang="en-US" i="0" u="none" strike="noStrike" dirty="0">
                <a:solidFill>
                  <a:schemeClr val="bg1"/>
                </a:solidFill>
                <a:effectLst/>
                <a:latin typeface="-webkit-standard"/>
              </a:rPr>
            </a:br>
            <a:br>
              <a:rPr lang="en-US" i="0" u="none" strike="noStrike" dirty="0">
                <a:solidFill>
                  <a:schemeClr val="bg1"/>
                </a:solidFill>
                <a:effectLst/>
                <a:latin typeface="-webkit-standard"/>
              </a:rPr>
            </a:br>
            <a:r>
              <a:rPr lang="en-US" b="0" i="0" u="none" strike="noStrike" dirty="0">
                <a:solidFill>
                  <a:schemeClr val="bg1"/>
                </a:solidFill>
                <a:effectLst/>
                <a:latin typeface="-webkit-standard"/>
              </a:rPr>
              <a:t>(Gurjar, Molina, and Ojha 2010; WHO 2006)</a:t>
            </a:r>
            <a:br>
              <a:rPr lang="en-US" i="0" u="none" strike="noStrike" dirty="0">
                <a:solidFill>
                  <a:schemeClr val="bg1"/>
                </a:solidFill>
                <a:effectLst/>
                <a:latin typeface="-webkit-standard"/>
              </a:rPr>
            </a:br>
            <a:endParaRPr lang="en-US" dirty="0">
              <a:solidFill>
                <a:schemeClr val="bg1"/>
              </a:solidFill>
            </a:endParaRPr>
          </a:p>
        </p:txBody>
      </p:sp>
    </p:spTree>
    <p:extLst>
      <p:ext uri="{BB962C8B-B14F-4D97-AF65-F5344CB8AC3E}">
        <p14:creationId xmlns:p14="http://schemas.microsoft.com/office/powerpoint/2010/main" val="322128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standing in front of smoke stacks&#10;&#10;Description automatically generated">
            <a:extLst>
              <a:ext uri="{FF2B5EF4-FFF2-40B4-BE49-F238E27FC236}">
                <a16:creationId xmlns:a16="http://schemas.microsoft.com/office/drawing/2014/main" id="{69EFA904-0EDB-F743-E6C1-BC2FB460D8BB}"/>
              </a:ext>
            </a:extLst>
          </p:cNvPr>
          <p:cNvPicPr>
            <a:picLocks noChangeAspect="1"/>
          </p:cNvPicPr>
          <p:nvPr/>
        </p:nvPicPr>
        <p:blipFill>
          <a:blip r:embed="rId3">
            <a:duotone>
              <a:schemeClr val="accent1">
                <a:shade val="45000"/>
                <a:satMod val="135000"/>
              </a:schemeClr>
              <a:prstClr val="white"/>
            </a:duotone>
            <a:alphaModFix amt="35000"/>
          </a:blip>
          <a:srcRect t="3846"/>
          <a:stretch>
            <a:fillRect/>
          </a:stretch>
        </p:blipFill>
        <p:spPr>
          <a:xfrm>
            <a:off x="-201695" y="0"/>
            <a:ext cx="12393695" cy="6971453"/>
          </a:xfrm>
          <a:prstGeom prst="rect">
            <a:avLst/>
          </a:prstGeom>
          <a:solidFill>
            <a:schemeClr val="tx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sx="1000" sy="1000" algn="ctr" rotWithShape="0">
              <a:srgbClr val="FF0000"/>
            </a:outerShdw>
          </a:effectLst>
        </p:spPr>
      </p:pic>
      <p:sp>
        <p:nvSpPr>
          <p:cNvPr id="2" name="Title 1">
            <a:extLst>
              <a:ext uri="{FF2B5EF4-FFF2-40B4-BE49-F238E27FC236}">
                <a16:creationId xmlns:a16="http://schemas.microsoft.com/office/drawing/2014/main" id="{80563EFA-9B19-2FB5-EC55-3F15FFB44AE0}"/>
              </a:ext>
            </a:extLst>
          </p:cNvPr>
          <p:cNvSpPr>
            <a:spLocks noGrp="1"/>
          </p:cNvSpPr>
          <p:nvPr>
            <p:ph type="title"/>
          </p:nvPr>
        </p:nvSpPr>
        <p:spPr/>
        <p:txBody>
          <a:bodyPr/>
          <a:lstStyle/>
          <a:p>
            <a:r>
              <a:rPr lang="en-US" dirty="0">
                <a:solidFill>
                  <a:schemeClr val="bg1"/>
                </a:solidFill>
                <a:latin typeface="Gotham Bold" pitchFamily="2" charset="0"/>
              </a:rPr>
              <a:t>AIR QUALITY IN BISHKEK</a:t>
            </a:r>
          </a:p>
        </p:txBody>
      </p:sp>
      <p:sp>
        <p:nvSpPr>
          <p:cNvPr id="3" name="Content Placeholder 2">
            <a:extLst>
              <a:ext uri="{FF2B5EF4-FFF2-40B4-BE49-F238E27FC236}">
                <a16:creationId xmlns:a16="http://schemas.microsoft.com/office/drawing/2014/main" id="{1C56F025-41D4-E935-AE74-D99B07AD914B}"/>
              </a:ext>
            </a:extLst>
          </p:cNvPr>
          <p:cNvSpPr>
            <a:spLocks noGrp="1"/>
          </p:cNvSpPr>
          <p:nvPr>
            <p:ph idx="1"/>
          </p:nvPr>
        </p:nvSpPr>
        <p:spPr>
          <a:xfrm>
            <a:off x="453189" y="1648829"/>
            <a:ext cx="7604961" cy="4351338"/>
          </a:xfrm>
        </p:spPr>
        <p:txBody>
          <a:bodyPr>
            <a:normAutofit/>
          </a:bodyPr>
          <a:lstStyle/>
          <a:p>
            <a:pPr marL="0" indent="0" algn="l">
              <a:buNone/>
            </a:pPr>
            <a:endParaRPr lang="en-US" sz="2000" b="0" i="0" u="none" strike="noStrike" dirty="0">
              <a:solidFill>
                <a:schemeClr val="bg1"/>
              </a:solidFill>
              <a:effectLst/>
            </a:endParaRPr>
          </a:p>
          <a:p>
            <a:pPr marL="0" indent="0" algn="l">
              <a:buNone/>
            </a:pPr>
            <a:r>
              <a:rPr lang="en-US" sz="2000" b="0" i="0" u="none" strike="noStrike" dirty="0">
                <a:solidFill>
                  <a:schemeClr val="bg1"/>
                </a:solidFill>
                <a:effectLst/>
              </a:rPr>
              <a:t>Bishkek was among the worst global cities for air pollution in </a:t>
            </a:r>
            <a:r>
              <a:rPr lang="en-US" sz="2000" b="1" i="0" u="none" strike="noStrike" dirty="0">
                <a:solidFill>
                  <a:schemeClr val="bg1"/>
                </a:solidFill>
                <a:effectLst/>
              </a:rPr>
              <a:t>2019</a:t>
            </a:r>
            <a:endParaRPr lang="en-US" sz="2000" b="0" i="0" u="none" strike="noStrike" dirty="0">
              <a:solidFill>
                <a:schemeClr val="bg1"/>
              </a:solidFill>
              <a:effectLst/>
            </a:endParaRPr>
          </a:p>
          <a:p>
            <a:pPr algn="l">
              <a:buFont typeface="Arial" panose="020B0604020202020204" pitchFamily="34" charset="0"/>
              <a:buChar char="•"/>
            </a:pPr>
            <a:r>
              <a:rPr lang="en-US" sz="2000" i="0" u="none" strike="noStrike" dirty="0">
                <a:solidFill>
                  <a:schemeClr val="bg1"/>
                </a:solidFill>
                <a:effectLst/>
              </a:rPr>
              <a:t>PM₂.₅ levels</a:t>
            </a:r>
          </a:p>
          <a:p>
            <a:pPr marL="742950" lvl="1" indent="-285750" algn="l">
              <a:buFont typeface="Arial" panose="020B0604020202020204" pitchFamily="34" charset="0"/>
              <a:buChar char="•"/>
            </a:pPr>
            <a:r>
              <a:rPr lang="en-US" sz="2000" i="0" u="none" strike="noStrike" dirty="0">
                <a:solidFill>
                  <a:schemeClr val="bg1"/>
                </a:solidFill>
                <a:effectLst/>
              </a:rPr>
              <a:t>Mid-Dec 2020: 184 µg/m³ (US AQI 234 – Very Unhealthy)</a:t>
            </a:r>
          </a:p>
          <a:p>
            <a:pPr marL="742950" lvl="1" indent="-285750" algn="l">
              <a:buFont typeface="Arial" panose="020B0604020202020204" pitchFamily="34" charset="0"/>
              <a:buChar char="•"/>
            </a:pPr>
            <a:r>
              <a:rPr lang="en-US" sz="2000" i="0" u="none" strike="noStrike" dirty="0">
                <a:solidFill>
                  <a:schemeClr val="bg1"/>
                </a:solidFill>
                <a:effectLst/>
              </a:rPr>
              <a:t>Early Dec 2020: “Hazardous” category</a:t>
            </a:r>
          </a:p>
          <a:p>
            <a:pPr marL="742950" lvl="1" indent="-285750" algn="l">
              <a:buFont typeface="Arial" panose="020B0604020202020204" pitchFamily="34" charset="0"/>
              <a:buChar char="•"/>
            </a:pPr>
            <a:r>
              <a:rPr lang="en-US" sz="2000" i="0" u="none" strike="noStrike" dirty="0">
                <a:solidFill>
                  <a:schemeClr val="bg1"/>
                </a:solidFill>
                <a:effectLst/>
              </a:rPr>
              <a:t>2019: 55.5–150.4 µg/m³ (Unhealthy)</a:t>
            </a:r>
          </a:p>
          <a:p>
            <a:pPr marL="742950" lvl="1" indent="-285750" algn="l">
              <a:buFont typeface="Arial" panose="020B0604020202020204" pitchFamily="34" charset="0"/>
              <a:buChar char="•"/>
            </a:pPr>
            <a:r>
              <a:rPr lang="en-US" sz="2000" i="0" u="none" strike="noStrike" dirty="0">
                <a:solidFill>
                  <a:schemeClr val="bg1"/>
                </a:solidFill>
                <a:effectLst/>
              </a:rPr>
              <a:t>April–Oct 2019: 12.1–35.4 µg/m³ (Moderate)</a:t>
            </a:r>
          </a:p>
          <a:p>
            <a:pPr algn="l">
              <a:buFont typeface="Arial" panose="020B0604020202020204" pitchFamily="34" charset="0"/>
              <a:buChar char="•"/>
            </a:pPr>
            <a:r>
              <a:rPr lang="en-US" sz="2000" dirty="0">
                <a:solidFill>
                  <a:schemeClr val="bg1"/>
                </a:solidFill>
              </a:rPr>
              <a:t>A</a:t>
            </a:r>
            <a:r>
              <a:rPr lang="en-US" sz="2000" i="0" u="none" strike="noStrike" dirty="0">
                <a:solidFill>
                  <a:schemeClr val="bg1"/>
                </a:solidFill>
                <a:effectLst/>
              </a:rPr>
              <a:t>nnual mean &lt; 10 µg/m³, 24-hr mean &lt; 25 µg/m³ far exceeded the WHO guidelines</a:t>
            </a:r>
            <a:br>
              <a:rPr lang="en-US" sz="2000" b="0" i="0" u="none" strike="noStrike" dirty="0">
                <a:solidFill>
                  <a:schemeClr val="bg1"/>
                </a:solidFill>
                <a:effectLst/>
              </a:rPr>
            </a:br>
            <a:endParaRPr lang="en-US" sz="2000" b="0" i="0" u="none" strike="noStrike" dirty="0">
              <a:solidFill>
                <a:schemeClr val="bg1"/>
              </a:solidFill>
              <a:effectLst/>
            </a:endParaRPr>
          </a:p>
          <a:p>
            <a:pPr marL="0" indent="0" algn="l">
              <a:buNone/>
            </a:pPr>
            <a:r>
              <a:rPr lang="en-US" sz="2000" b="0" i="1" u="none" strike="noStrike" dirty="0">
                <a:solidFill>
                  <a:schemeClr val="bg1"/>
                </a:solidFill>
                <a:effectLst/>
              </a:rPr>
              <a:t>(Source: </a:t>
            </a:r>
            <a:r>
              <a:rPr lang="en-US" sz="2000" b="0" i="1" u="none" strike="noStrike" dirty="0" err="1">
                <a:solidFill>
                  <a:schemeClr val="bg1"/>
                </a:solidFill>
                <a:effectLst/>
              </a:rPr>
              <a:t>IQAir</a:t>
            </a:r>
            <a:r>
              <a:rPr lang="en-US" sz="2000" b="0" i="1" u="none" strike="noStrike" dirty="0">
                <a:solidFill>
                  <a:schemeClr val="bg1"/>
                </a:solidFill>
                <a:effectLst/>
              </a:rPr>
              <a:t>, 2020)</a:t>
            </a:r>
            <a:endParaRPr lang="en-US" sz="2000" b="0" i="0" u="none" strike="noStrike" dirty="0">
              <a:solidFill>
                <a:schemeClr val="bg1"/>
              </a:solidFill>
              <a:effectLst/>
            </a:endParaRPr>
          </a:p>
          <a:p>
            <a:endParaRPr lang="en-US" sz="2000" dirty="0">
              <a:solidFill>
                <a:schemeClr val="bg1"/>
              </a:solidFill>
            </a:endParaRPr>
          </a:p>
        </p:txBody>
      </p:sp>
      <p:pic>
        <p:nvPicPr>
          <p:cNvPr id="4" name="Picture 3">
            <a:extLst>
              <a:ext uri="{FF2B5EF4-FFF2-40B4-BE49-F238E27FC236}">
                <a16:creationId xmlns:a16="http://schemas.microsoft.com/office/drawing/2014/main" id="{9A7C8FFE-84D6-E746-63F7-1255A39117CE}"/>
              </a:ext>
            </a:extLst>
          </p:cNvPr>
          <p:cNvPicPr>
            <a:picLocks noChangeAspect="1"/>
          </p:cNvPicPr>
          <p:nvPr/>
        </p:nvPicPr>
        <p:blipFill>
          <a:blip r:embed="rId4"/>
          <a:stretch>
            <a:fillRect/>
          </a:stretch>
        </p:blipFill>
        <p:spPr>
          <a:xfrm>
            <a:off x="8058150" y="1298066"/>
            <a:ext cx="3807562" cy="1920240"/>
          </a:xfrm>
          <a:prstGeom prst="rect">
            <a:avLst/>
          </a:prstGeom>
        </p:spPr>
      </p:pic>
      <p:sp>
        <p:nvSpPr>
          <p:cNvPr id="6" name="TextBox 5">
            <a:extLst>
              <a:ext uri="{FF2B5EF4-FFF2-40B4-BE49-F238E27FC236}">
                <a16:creationId xmlns:a16="http://schemas.microsoft.com/office/drawing/2014/main" id="{22731C07-50CF-B923-51A0-DDF170AA0CAB}"/>
              </a:ext>
            </a:extLst>
          </p:cNvPr>
          <p:cNvSpPr txBox="1"/>
          <p:nvPr/>
        </p:nvSpPr>
        <p:spPr>
          <a:xfrm>
            <a:off x="7991475" y="3270363"/>
            <a:ext cx="3429000" cy="369332"/>
          </a:xfrm>
          <a:prstGeom prst="rect">
            <a:avLst/>
          </a:prstGeom>
          <a:noFill/>
        </p:spPr>
        <p:txBody>
          <a:bodyPr wrap="square" rtlCol="0">
            <a:spAutoFit/>
          </a:bodyPr>
          <a:lstStyle/>
          <a:p>
            <a:r>
              <a:rPr lang="en-US" dirty="0">
                <a:solidFill>
                  <a:schemeClr val="bg1"/>
                </a:solidFill>
              </a:rPr>
              <a:t>Sept 15, 2025</a:t>
            </a:r>
          </a:p>
        </p:txBody>
      </p:sp>
      <p:pic>
        <p:nvPicPr>
          <p:cNvPr id="7" name="Picture 6">
            <a:extLst>
              <a:ext uri="{FF2B5EF4-FFF2-40B4-BE49-F238E27FC236}">
                <a16:creationId xmlns:a16="http://schemas.microsoft.com/office/drawing/2014/main" id="{DD6CB78F-B7AE-3E8D-78F6-2DB129339037}"/>
              </a:ext>
            </a:extLst>
          </p:cNvPr>
          <p:cNvPicPr>
            <a:picLocks noChangeAspect="1"/>
          </p:cNvPicPr>
          <p:nvPr/>
        </p:nvPicPr>
        <p:blipFill>
          <a:blip r:embed="rId5"/>
          <a:stretch>
            <a:fillRect/>
          </a:stretch>
        </p:blipFill>
        <p:spPr>
          <a:xfrm>
            <a:off x="8589112" y="3657270"/>
            <a:ext cx="3276600" cy="3124200"/>
          </a:xfrm>
          <a:prstGeom prst="rect">
            <a:avLst/>
          </a:prstGeom>
        </p:spPr>
      </p:pic>
      <p:sp>
        <p:nvSpPr>
          <p:cNvPr id="12" name="TextBox 11">
            <a:extLst>
              <a:ext uri="{FF2B5EF4-FFF2-40B4-BE49-F238E27FC236}">
                <a16:creationId xmlns:a16="http://schemas.microsoft.com/office/drawing/2014/main" id="{5B790225-F78E-A135-26D9-7E5EEF471FD6}"/>
              </a:ext>
            </a:extLst>
          </p:cNvPr>
          <p:cNvSpPr txBox="1"/>
          <p:nvPr/>
        </p:nvSpPr>
        <p:spPr>
          <a:xfrm>
            <a:off x="2887428" y="6426243"/>
            <a:ext cx="6215448" cy="369332"/>
          </a:xfrm>
          <a:prstGeom prst="rect">
            <a:avLst/>
          </a:prstGeom>
          <a:noFill/>
        </p:spPr>
        <p:txBody>
          <a:bodyPr wrap="square">
            <a:spAutoFit/>
          </a:bodyPr>
          <a:lstStyle/>
          <a:p>
            <a:r>
              <a:rPr lang="en-US" dirty="0">
                <a:solidFill>
                  <a:schemeClr val="bg1"/>
                </a:solidFill>
                <a:latin typeface="-webkit-standard"/>
              </a:rPr>
              <a:t>S</a:t>
            </a:r>
            <a:r>
              <a:rPr lang="en-US" b="0" i="0" u="none" strike="noStrike" dirty="0">
                <a:solidFill>
                  <a:schemeClr val="bg1"/>
                </a:solidFill>
                <a:effectLst/>
                <a:latin typeface="-webkit-standard"/>
              </a:rPr>
              <a:t>ources (</a:t>
            </a:r>
            <a:r>
              <a:rPr lang="en-US" b="0" i="0" u="none" strike="noStrike" dirty="0" err="1">
                <a:solidFill>
                  <a:schemeClr val="bg1"/>
                </a:solidFill>
                <a:effectLst/>
                <a:latin typeface="-webkit-standard"/>
              </a:rPr>
              <a:t>Guttikunda</a:t>
            </a:r>
            <a:r>
              <a:rPr lang="en-US" b="0" i="0" u="none" strike="noStrike" dirty="0">
                <a:solidFill>
                  <a:schemeClr val="bg1"/>
                </a:solidFill>
                <a:effectLst/>
                <a:latin typeface="-webkit-standard"/>
              </a:rPr>
              <a:t>, </a:t>
            </a:r>
            <a:r>
              <a:rPr lang="en-US" b="0" i="0" u="none" strike="noStrike" dirty="0" err="1">
                <a:solidFill>
                  <a:schemeClr val="bg1"/>
                </a:solidFill>
                <a:effectLst/>
                <a:latin typeface="-webkit-standard"/>
              </a:rPr>
              <a:t>Zlatev</a:t>
            </a:r>
            <a:r>
              <a:rPr lang="en-US" b="0" i="0" u="none" strike="noStrike" dirty="0">
                <a:solidFill>
                  <a:schemeClr val="bg1"/>
                </a:solidFill>
                <a:effectLst/>
                <a:latin typeface="-webkit-standard"/>
              </a:rPr>
              <a:t>, </a:t>
            </a:r>
            <a:r>
              <a:rPr lang="en-US" b="0" i="0" u="none" strike="noStrike" dirty="0" err="1">
                <a:solidFill>
                  <a:schemeClr val="bg1"/>
                </a:solidFill>
                <a:effectLst/>
                <a:latin typeface="-webkit-standard"/>
              </a:rPr>
              <a:t>Dammalapati</a:t>
            </a:r>
            <a:r>
              <a:rPr lang="en-US" b="0" i="0" u="none" strike="noStrike" dirty="0">
                <a:solidFill>
                  <a:schemeClr val="bg1"/>
                </a:solidFill>
                <a:effectLst/>
                <a:latin typeface="-webkit-standard"/>
              </a:rPr>
              <a:t>, &amp; Sahoo, 2022)</a:t>
            </a:r>
            <a:endParaRPr lang="en-US" dirty="0">
              <a:solidFill>
                <a:schemeClr val="bg1"/>
              </a:solidFill>
            </a:endParaRPr>
          </a:p>
        </p:txBody>
      </p:sp>
    </p:spTree>
    <p:extLst>
      <p:ext uri="{BB962C8B-B14F-4D97-AF65-F5344CB8AC3E}">
        <p14:creationId xmlns:p14="http://schemas.microsoft.com/office/powerpoint/2010/main" val="15339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CFCDAF-46CE-4056-866C-5EE9122FD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a:extLst>
              <a:ext uri="{FF2B5EF4-FFF2-40B4-BE49-F238E27FC236}">
                <a16:creationId xmlns:a16="http://schemas.microsoft.com/office/drawing/2014/main" id="{9F587EB1-1674-4B8B-88AD-2A81FFFB5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2814"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1594"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7274"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Picture 22" descr="A child standing in front of smoke stacks&#10;&#10;Description automatically generated">
            <a:extLst>
              <a:ext uri="{FF2B5EF4-FFF2-40B4-BE49-F238E27FC236}">
                <a16:creationId xmlns:a16="http://schemas.microsoft.com/office/drawing/2014/main" id="{A42F0AFD-B2A9-9277-00E8-7989A70EDA71}"/>
              </a:ext>
            </a:extLst>
          </p:cNvPr>
          <p:cNvPicPr>
            <a:picLocks noChangeAspect="1"/>
          </p:cNvPicPr>
          <p:nvPr/>
        </p:nvPicPr>
        <p:blipFill>
          <a:blip r:embed="rId2">
            <a:duotone>
              <a:schemeClr val="accent1">
                <a:shade val="45000"/>
                <a:satMod val="135000"/>
              </a:schemeClr>
              <a:prstClr val="white"/>
            </a:duotone>
            <a:alphaModFix amt="35000"/>
          </a:blip>
          <a:srcRect t="3846"/>
          <a:stretch>
            <a:fillRect/>
          </a:stretch>
        </p:blipFill>
        <p:spPr>
          <a:xfrm>
            <a:off x="-201695" y="0"/>
            <a:ext cx="12393695" cy="6971453"/>
          </a:xfrm>
          <a:prstGeom prst="rect">
            <a:avLst/>
          </a:prstGeom>
          <a:solidFill>
            <a:schemeClr val="tx1"/>
          </a:solidFill>
          <a:effectLst>
            <a:outerShdw blurRad="50800" dist="50800" dir="5400000" algn="ctr" rotWithShape="0">
              <a:srgbClr val="FF0000"/>
            </a:outerShdw>
          </a:effectLst>
        </p:spPr>
      </p:pic>
      <p:graphicFrame>
        <p:nvGraphicFramePr>
          <p:cNvPr id="17" name="Content Placeholder 16">
            <a:extLst>
              <a:ext uri="{FF2B5EF4-FFF2-40B4-BE49-F238E27FC236}">
                <a16:creationId xmlns:a16="http://schemas.microsoft.com/office/drawing/2014/main" id="{99F5ACD0-01A3-D026-C66C-ADFDFF1080D5}"/>
              </a:ext>
            </a:extLst>
          </p:cNvPr>
          <p:cNvGraphicFramePr>
            <a:graphicFrameLocks noGrp="1"/>
          </p:cNvGraphicFramePr>
          <p:nvPr>
            <p:ph idx="1"/>
            <p:extLst>
              <p:ext uri="{D42A27DB-BD31-4B8C-83A1-F6EECF244321}">
                <p14:modId xmlns:p14="http://schemas.microsoft.com/office/powerpoint/2010/main" val="505851336"/>
              </p:ext>
            </p:extLst>
          </p:nvPr>
        </p:nvGraphicFramePr>
        <p:xfrm>
          <a:off x="5707273" y="127715"/>
          <a:ext cx="6103709" cy="672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0B05611-1544-8921-E45A-B8CFB27F508F}"/>
              </a:ext>
            </a:extLst>
          </p:cNvPr>
          <p:cNvSpPr>
            <a:spLocks noGrp="1"/>
          </p:cNvSpPr>
          <p:nvPr>
            <p:ph type="title"/>
          </p:nvPr>
        </p:nvSpPr>
        <p:spPr>
          <a:xfrm>
            <a:off x="723708" y="758614"/>
            <a:ext cx="5257801" cy="5181523"/>
          </a:xfrm>
        </p:spPr>
        <p:txBody>
          <a:bodyPr anchor="b">
            <a:normAutofit fontScale="90000"/>
          </a:bodyPr>
          <a:lstStyle/>
          <a:p>
            <a:r>
              <a:rPr lang="en-US" sz="8000" dirty="0">
                <a:solidFill>
                  <a:srgbClr val="FFFFFF"/>
                </a:solidFill>
                <a:latin typeface="Gotham Bold" pitchFamily="2" charset="0"/>
              </a:rPr>
              <a:t>Main Causes </a:t>
            </a:r>
            <a:br>
              <a:rPr lang="en-US" sz="8000" dirty="0">
                <a:solidFill>
                  <a:srgbClr val="FFFFFF"/>
                </a:solidFill>
                <a:latin typeface="Gotham Bold" pitchFamily="2" charset="0"/>
              </a:rPr>
            </a:br>
            <a:r>
              <a:rPr lang="en-US" sz="8000" dirty="0">
                <a:solidFill>
                  <a:srgbClr val="FFFFFF"/>
                </a:solidFill>
                <a:latin typeface="Gotham Bold" pitchFamily="2" charset="0"/>
              </a:rPr>
              <a:t>of Air Pollution in Bishkek </a:t>
            </a:r>
          </a:p>
        </p:txBody>
      </p:sp>
    </p:spTree>
    <p:extLst>
      <p:ext uri="{BB962C8B-B14F-4D97-AF65-F5344CB8AC3E}">
        <p14:creationId xmlns:p14="http://schemas.microsoft.com/office/powerpoint/2010/main" val="30918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hild standing in front of smoke stacks&#10;&#10;Description automatically generated">
            <a:extLst>
              <a:ext uri="{FF2B5EF4-FFF2-40B4-BE49-F238E27FC236}">
                <a16:creationId xmlns:a16="http://schemas.microsoft.com/office/drawing/2014/main" id="{DED836DD-4E32-F9E6-84A9-CFF79052BD3A}"/>
              </a:ext>
            </a:extLst>
          </p:cNvPr>
          <p:cNvPicPr>
            <a:picLocks noChangeAspect="1"/>
          </p:cNvPicPr>
          <p:nvPr/>
        </p:nvPicPr>
        <p:blipFill>
          <a:blip r:embed="rId2">
            <a:duotone>
              <a:schemeClr val="accent1">
                <a:shade val="45000"/>
                <a:satMod val="135000"/>
              </a:schemeClr>
              <a:prstClr val="white"/>
            </a:duotone>
            <a:alphaModFix amt="35000"/>
          </a:blip>
          <a:srcRect t="3846"/>
          <a:stretch>
            <a:fillRect/>
          </a:stretch>
        </p:blipFill>
        <p:spPr>
          <a:xfrm>
            <a:off x="0" y="0"/>
            <a:ext cx="12393695" cy="6971453"/>
          </a:xfrm>
          <a:prstGeom prst="rect">
            <a:avLst/>
          </a:prstGeom>
          <a:solidFill>
            <a:schemeClr val="tx1"/>
          </a:solidFill>
          <a:effectLst>
            <a:outerShdw blurRad="50800" dist="50800" dir="5400000" algn="ctr" rotWithShape="0">
              <a:srgbClr val="FF0000"/>
            </a:outerShdw>
          </a:effectLst>
        </p:spPr>
      </p:pic>
      <p:sp>
        <p:nvSpPr>
          <p:cNvPr id="2" name="Title 1">
            <a:extLst>
              <a:ext uri="{FF2B5EF4-FFF2-40B4-BE49-F238E27FC236}">
                <a16:creationId xmlns:a16="http://schemas.microsoft.com/office/drawing/2014/main" id="{CBE8C826-27FD-BDB8-CA31-1A9B851C6B4C}"/>
              </a:ext>
            </a:extLst>
          </p:cNvPr>
          <p:cNvSpPr>
            <a:spLocks noGrp="1"/>
          </p:cNvSpPr>
          <p:nvPr>
            <p:ph type="title"/>
          </p:nvPr>
        </p:nvSpPr>
        <p:spPr/>
        <p:txBody>
          <a:bodyPr/>
          <a:lstStyle/>
          <a:p>
            <a:r>
              <a:rPr lang="en-US" b="1" dirty="0">
                <a:solidFill>
                  <a:schemeClr val="bg1"/>
                </a:solidFill>
                <a:latin typeface="Gotham Bold" pitchFamily="2" charset="0"/>
              </a:rPr>
              <a:t>MOTOR</a:t>
            </a:r>
            <a:r>
              <a:rPr lang="en-US" b="1" dirty="0">
                <a:solidFill>
                  <a:srgbClr val="002060"/>
                </a:solidFill>
                <a:latin typeface="Gotham Bold" pitchFamily="2" charset="0"/>
              </a:rPr>
              <a:t> </a:t>
            </a:r>
            <a:r>
              <a:rPr lang="en-US" b="1" dirty="0">
                <a:solidFill>
                  <a:schemeClr val="bg1"/>
                </a:solidFill>
                <a:latin typeface="Gotham Bold" pitchFamily="2" charset="0"/>
              </a:rPr>
              <a:t>VEHICLES</a:t>
            </a:r>
          </a:p>
        </p:txBody>
      </p:sp>
      <p:graphicFrame>
        <p:nvGraphicFramePr>
          <p:cNvPr id="11" name="Content Placeholder 2">
            <a:extLst>
              <a:ext uri="{FF2B5EF4-FFF2-40B4-BE49-F238E27FC236}">
                <a16:creationId xmlns:a16="http://schemas.microsoft.com/office/drawing/2014/main" id="{7A32EDCB-3592-0297-190C-166DFFB5A767}"/>
              </a:ext>
            </a:extLst>
          </p:cNvPr>
          <p:cNvGraphicFramePr>
            <a:graphicFrameLocks noGrp="1"/>
          </p:cNvGraphicFramePr>
          <p:nvPr>
            <p:ph idx="1"/>
            <p:extLst>
              <p:ext uri="{D42A27DB-BD31-4B8C-83A1-F6EECF244321}">
                <p14:modId xmlns:p14="http://schemas.microsoft.com/office/powerpoint/2010/main" val="552120745"/>
              </p:ext>
            </p:extLst>
          </p:nvPr>
        </p:nvGraphicFramePr>
        <p:xfrm>
          <a:off x="838200" y="1825625"/>
          <a:ext cx="559646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7010EEA-FF07-A5DF-AC3E-2245DEC44371}"/>
              </a:ext>
            </a:extLst>
          </p:cNvPr>
          <p:cNvPicPr>
            <a:picLocks noChangeAspect="1"/>
          </p:cNvPicPr>
          <p:nvPr/>
        </p:nvPicPr>
        <p:blipFill>
          <a:blip r:embed="rId8"/>
          <a:stretch>
            <a:fillRect/>
          </a:stretch>
        </p:blipFill>
        <p:spPr>
          <a:xfrm>
            <a:off x="6853767" y="1858328"/>
            <a:ext cx="4919133" cy="2716536"/>
          </a:xfrm>
          <a:prstGeom prst="rect">
            <a:avLst/>
          </a:prstGeom>
        </p:spPr>
      </p:pic>
      <p:sp>
        <p:nvSpPr>
          <p:cNvPr id="6" name="TextBox 5">
            <a:extLst>
              <a:ext uri="{FF2B5EF4-FFF2-40B4-BE49-F238E27FC236}">
                <a16:creationId xmlns:a16="http://schemas.microsoft.com/office/drawing/2014/main" id="{83C75A46-B1FB-A44D-8BBC-0D336B3D46A9}"/>
              </a:ext>
            </a:extLst>
          </p:cNvPr>
          <p:cNvSpPr txBox="1"/>
          <p:nvPr/>
        </p:nvSpPr>
        <p:spPr>
          <a:xfrm>
            <a:off x="6684432" y="5167312"/>
            <a:ext cx="4919133" cy="646331"/>
          </a:xfrm>
          <a:prstGeom prst="rect">
            <a:avLst/>
          </a:prstGeom>
          <a:noFill/>
        </p:spPr>
        <p:txBody>
          <a:bodyPr wrap="square">
            <a:spAutoFit/>
          </a:bodyPr>
          <a:lstStyle/>
          <a:p>
            <a:r>
              <a:rPr lang="en-US" b="0" i="0" u="none" strike="noStrike" dirty="0">
                <a:solidFill>
                  <a:schemeClr val="bg1"/>
                </a:solidFill>
                <a:effectLst/>
                <a:latin typeface="-webkit-standard"/>
              </a:rPr>
              <a:t>(Source: UNIDO, </a:t>
            </a:r>
            <a:r>
              <a:rPr lang="en-US" b="0" i="1" u="none" strike="noStrike" dirty="0">
                <a:solidFill>
                  <a:schemeClr val="bg1"/>
                </a:solidFill>
                <a:effectLst/>
              </a:rPr>
              <a:t>Health and Pollution Action Plan – Kyrgyz Republic</a:t>
            </a:r>
            <a:r>
              <a:rPr lang="en-US" b="0" i="0" u="none" strike="noStrike" dirty="0">
                <a:solidFill>
                  <a:schemeClr val="bg1"/>
                </a:solidFill>
                <a:effectLst/>
                <a:latin typeface="-webkit-standard"/>
              </a:rPr>
              <a:t>, 2019)</a:t>
            </a:r>
            <a:endParaRPr lang="en-US" dirty="0">
              <a:solidFill>
                <a:schemeClr val="bg1"/>
              </a:solidFill>
            </a:endParaRPr>
          </a:p>
        </p:txBody>
      </p:sp>
    </p:spTree>
    <p:extLst>
      <p:ext uri="{BB962C8B-B14F-4D97-AF65-F5344CB8AC3E}">
        <p14:creationId xmlns:p14="http://schemas.microsoft.com/office/powerpoint/2010/main" val="111798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ild standing in front of smoke stacks&#10;&#10;Description automatically generated">
            <a:extLst>
              <a:ext uri="{FF2B5EF4-FFF2-40B4-BE49-F238E27FC236}">
                <a16:creationId xmlns:a16="http://schemas.microsoft.com/office/drawing/2014/main" id="{45B5CCCD-7858-A48C-D811-24B42CB9955D}"/>
              </a:ext>
            </a:extLst>
          </p:cNvPr>
          <p:cNvPicPr>
            <a:picLocks noChangeAspect="1"/>
          </p:cNvPicPr>
          <p:nvPr/>
        </p:nvPicPr>
        <p:blipFill>
          <a:blip r:embed="rId3">
            <a:duotone>
              <a:schemeClr val="accent1">
                <a:shade val="45000"/>
                <a:satMod val="135000"/>
              </a:schemeClr>
              <a:prstClr val="white"/>
            </a:duotone>
            <a:alphaModFix amt="35000"/>
          </a:blip>
          <a:srcRect t="3846"/>
          <a:stretch>
            <a:fillRect/>
          </a:stretch>
        </p:blipFill>
        <p:spPr>
          <a:xfrm>
            <a:off x="-100848" y="-4332"/>
            <a:ext cx="12393695" cy="6971453"/>
          </a:xfrm>
          <a:prstGeom prst="rect">
            <a:avLst/>
          </a:prstGeom>
          <a:solidFill>
            <a:schemeClr val="tx1"/>
          </a:solidFill>
          <a:effectLst>
            <a:outerShdw blurRad="50800" dist="50800" dir="5400000" algn="ctr" rotWithShape="0">
              <a:srgbClr val="FF0000"/>
            </a:outerShdw>
          </a:effectLst>
        </p:spPr>
      </p:pic>
      <p:sp>
        <p:nvSpPr>
          <p:cNvPr id="2" name="Title 1">
            <a:extLst>
              <a:ext uri="{FF2B5EF4-FFF2-40B4-BE49-F238E27FC236}">
                <a16:creationId xmlns:a16="http://schemas.microsoft.com/office/drawing/2014/main" id="{CC9F8517-7688-74A6-2A54-CDD44F5B69A7}"/>
              </a:ext>
            </a:extLst>
          </p:cNvPr>
          <p:cNvSpPr>
            <a:spLocks noGrp="1"/>
          </p:cNvSpPr>
          <p:nvPr>
            <p:ph type="title"/>
          </p:nvPr>
        </p:nvSpPr>
        <p:spPr/>
        <p:txBody>
          <a:bodyPr/>
          <a:lstStyle/>
          <a:p>
            <a:r>
              <a:rPr lang="en-US" b="1" dirty="0">
                <a:solidFill>
                  <a:schemeClr val="bg1">
                    <a:lumMod val="95000"/>
                  </a:schemeClr>
                </a:solidFill>
              </a:rPr>
              <a:t>HEATING </a:t>
            </a:r>
            <a:endParaRPr lang="en-US" dirty="0">
              <a:solidFill>
                <a:schemeClr val="bg1">
                  <a:lumMod val="95000"/>
                </a:schemeClr>
              </a:solidFill>
            </a:endParaRPr>
          </a:p>
        </p:txBody>
      </p:sp>
      <p:graphicFrame>
        <p:nvGraphicFramePr>
          <p:cNvPr id="1034" name="Content Placeholder 2">
            <a:extLst>
              <a:ext uri="{FF2B5EF4-FFF2-40B4-BE49-F238E27FC236}">
                <a16:creationId xmlns:a16="http://schemas.microsoft.com/office/drawing/2014/main" id="{EBB4F709-0D62-48DB-8DF9-F69717E702B4}"/>
              </a:ext>
            </a:extLst>
          </p:cNvPr>
          <p:cNvGraphicFramePr>
            <a:graphicFrameLocks noGrp="1"/>
          </p:cNvGraphicFramePr>
          <p:nvPr>
            <p:ph idx="1"/>
            <p:extLst>
              <p:ext uri="{D42A27DB-BD31-4B8C-83A1-F6EECF244321}">
                <p14:modId xmlns:p14="http://schemas.microsoft.com/office/powerpoint/2010/main" val="3711403293"/>
              </p:ext>
            </p:extLst>
          </p:nvPr>
        </p:nvGraphicFramePr>
        <p:xfrm>
          <a:off x="838200" y="1825624"/>
          <a:ext cx="4563140" cy="5032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30" name="Picture 6" descr="Smog over Bishkek. How a Green City Became the Most Polluted City in the  World - CABAR.asia">
            <a:extLst>
              <a:ext uri="{FF2B5EF4-FFF2-40B4-BE49-F238E27FC236}">
                <a16:creationId xmlns:a16="http://schemas.microsoft.com/office/drawing/2014/main" id="{227FD210-A525-D332-6035-46B727048A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6340" y="1823779"/>
            <a:ext cx="5807827"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275C2DE-4AC6-6890-7B54-B956B024C218}"/>
              </a:ext>
            </a:extLst>
          </p:cNvPr>
          <p:cNvSpPr txBox="1"/>
          <p:nvPr/>
        </p:nvSpPr>
        <p:spPr>
          <a:xfrm>
            <a:off x="6096000" y="6308209"/>
            <a:ext cx="6096000" cy="369332"/>
          </a:xfrm>
          <a:prstGeom prst="rect">
            <a:avLst/>
          </a:prstGeom>
          <a:noFill/>
        </p:spPr>
        <p:txBody>
          <a:bodyPr wrap="square">
            <a:spAutoFit/>
          </a:bodyPr>
          <a:lstStyle/>
          <a:p>
            <a:r>
              <a:rPr lang="en-US" sz="1800" b="0" i="1" u="none" strike="noStrike" dirty="0" err="1">
                <a:solidFill>
                  <a:schemeClr val="bg1"/>
                </a:solidFill>
                <a:effectLst/>
                <a:latin typeface="Skolar-Light-Cyrillic"/>
              </a:rPr>
              <a:t>CABAR.asia</a:t>
            </a:r>
            <a:endParaRPr lang="en-US" dirty="0">
              <a:solidFill>
                <a:schemeClr val="bg1"/>
              </a:solidFill>
            </a:endParaRPr>
          </a:p>
        </p:txBody>
      </p:sp>
      <p:sp>
        <p:nvSpPr>
          <p:cNvPr id="7" name="TextBox 6">
            <a:extLst>
              <a:ext uri="{FF2B5EF4-FFF2-40B4-BE49-F238E27FC236}">
                <a16:creationId xmlns:a16="http://schemas.microsoft.com/office/drawing/2014/main" id="{5A103CC8-B232-DBF0-4229-9BFFB23C44BE}"/>
              </a:ext>
            </a:extLst>
          </p:cNvPr>
          <p:cNvSpPr txBox="1"/>
          <p:nvPr/>
        </p:nvSpPr>
        <p:spPr>
          <a:xfrm>
            <a:off x="838199" y="1321355"/>
            <a:ext cx="11065934" cy="646331"/>
          </a:xfrm>
          <a:prstGeom prst="rect">
            <a:avLst/>
          </a:prstGeom>
          <a:noFill/>
        </p:spPr>
        <p:txBody>
          <a:bodyPr wrap="square">
            <a:spAutoFit/>
          </a:bodyPr>
          <a:lstStyle/>
          <a:p>
            <a:r>
              <a:rPr lang="en-US" b="1" dirty="0">
                <a:solidFill>
                  <a:schemeClr val="bg1"/>
                </a:solidFill>
              </a:rPr>
              <a:t>Kyrgyzstan ranks 15</a:t>
            </a:r>
            <a:r>
              <a:rPr lang="en-US" b="1" baseline="30000" dirty="0">
                <a:solidFill>
                  <a:schemeClr val="bg1"/>
                </a:solidFill>
              </a:rPr>
              <a:t>th</a:t>
            </a:r>
            <a:r>
              <a:rPr lang="en-US" b="1" dirty="0">
                <a:solidFill>
                  <a:schemeClr val="bg1"/>
                </a:solidFill>
              </a:rPr>
              <a:t> globally for coal resources, which explains why the main source of heating in cold winter seasons is not gas</a:t>
            </a:r>
          </a:p>
        </p:txBody>
      </p:sp>
      <p:sp>
        <p:nvSpPr>
          <p:cNvPr id="10" name="TextBox 9">
            <a:hlinkClick r:id="rId10"/>
            <a:extLst>
              <a:ext uri="{FF2B5EF4-FFF2-40B4-BE49-F238E27FC236}">
                <a16:creationId xmlns:a16="http://schemas.microsoft.com/office/drawing/2014/main" id="{959461B8-685E-51BE-B4DC-390F7A5493D6}"/>
              </a:ext>
            </a:extLst>
          </p:cNvPr>
          <p:cNvSpPr txBox="1"/>
          <p:nvPr/>
        </p:nvSpPr>
        <p:spPr>
          <a:xfrm>
            <a:off x="7315200" y="6308209"/>
            <a:ext cx="6251944" cy="369332"/>
          </a:xfrm>
          <a:prstGeom prst="rect">
            <a:avLst/>
          </a:prstGeom>
          <a:noFill/>
        </p:spPr>
        <p:txBody>
          <a:bodyPr wrap="square">
            <a:spAutoFit/>
          </a:bodyPr>
          <a:lstStyle/>
          <a:p>
            <a:r>
              <a:rPr lang="en-US" dirty="0">
                <a:solidFill>
                  <a:schemeClr val="bg1"/>
                </a:solidFill>
              </a:rPr>
              <a:t>https://</a:t>
            </a:r>
            <a:r>
              <a:rPr lang="en-US" dirty="0" err="1">
                <a:solidFill>
                  <a:schemeClr val="bg1"/>
                </a:solidFill>
              </a:rPr>
              <a:t>www.youtube.com</a:t>
            </a:r>
            <a:r>
              <a:rPr lang="en-US" dirty="0">
                <a:solidFill>
                  <a:schemeClr val="bg1"/>
                </a:solidFill>
              </a:rPr>
              <a:t>/</a:t>
            </a:r>
            <a:r>
              <a:rPr lang="en-US" dirty="0" err="1">
                <a:solidFill>
                  <a:schemeClr val="bg1"/>
                </a:solidFill>
              </a:rPr>
              <a:t>watch?v</a:t>
            </a:r>
            <a:r>
              <a:rPr lang="en-US" dirty="0">
                <a:solidFill>
                  <a:schemeClr val="bg1"/>
                </a:solidFill>
              </a:rPr>
              <a:t>=wrLZlEFid5I</a:t>
            </a:r>
          </a:p>
        </p:txBody>
      </p:sp>
    </p:spTree>
    <p:extLst>
      <p:ext uri="{BB962C8B-B14F-4D97-AF65-F5344CB8AC3E}">
        <p14:creationId xmlns:p14="http://schemas.microsoft.com/office/powerpoint/2010/main" val="3546690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808C-01D3-B683-BB80-93A9C36B22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BC8C25B-D274-0FCC-3D86-D076AFC725F6}"/>
              </a:ext>
            </a:extLst>
          </p:cNvPr>
          <p:cNvSpPr>
            <a:spLocks noGrp="1"/>
          </p:cNvSpPr>
          <p:nvPr>
            <p:ph idx="1"/>
          </p:nvPr>
        </p:nvSpPr>
        <p:spPr/>
        <p:txBody>
          <a:bodyPr/>
          <a:lstStyle/>
          <a:p>
            <a:endParaRPr lang="en-US"/>
          </a:p>
        </p:txBody>
      </p:sp>
      <p:pic>
        <p:nvPicPr>
          <p:cNvPr id="4" name="Picture 3" descr="A child standing in front of smoke stacks&#10;&#10;Description automatically generated">
            <a:extLst>
              <a:ext uri="{FF2B5EF4-FFF2-40B4-BE49-F238E27FC236}">
                <a16:creationId xmlns:a16="http://schemas.microsoft.com/office/drawing/2014/main" id="{5942B25F-EE3E-D244-E3E8-C2C3B4B68A2D}"/>
              </a:ext>
            </a:extLst>
          </p:cNvPr>
          <p:cNvPicPr>
            <a:picLocks noChangeAspect="1"/>
          </p:cNvPicPr>
          <p:nvPr/>
        </p:nvPicPr>
        <p:blipFill>
          <a:blip r:embed="rId3">
            <a:duotone>
              <a:schemeClr val="accent1">
                <a:shade val="45000"/>
                <a:satMod val="135000"/>
              </a:schemeClr>
              <a:prstClr val="white"/>
            </a:duotone>
            <a:alphaModFix amt="35000"/>
          </a:blip>
          <a:srcRect t="3846"/>
          <a:stretch>
            <a:fillRect/>
          </a:stretch>
        </p:blipFill>
        <p:spPr>
          <a:xfrm>
            <a:off x="0" y="0"/>
            <a:ext cx="12393695" cy="6971453"/>
          </a:xfrm>
          <a:prstGeom prst="rect">
            <a:avLst/>
          </a:prstGeom>
          <a:solidFill>
            <a:schemeClr val="tx1"/>
          </a:solidFill>
          <a:effectLst>
            <a:outerShdw blurRad="50800" dist="50800" dir="5400000" algn="ctr" rotWithShape="0">
              <a:srgbClr val="FF0000"/>
            </a:outerShdw>
          </a:effectLst>
        </p:spPr>
      </p:pic>
      <p:graphicFrame>
        <p:nvGraphicFramePr>
          <p:cNvPr id="9" name="Diagram 8">
            <a:extLst>
              <a:ext uri="{FF2B5EF4-FFF2-40B4-BE49-F238E27FC236}">
                <a16:creationId xmlns:a16="http://schemas.microsoft.com/office/drawing/2014/main" id="{C198A21F-6609-3513-60DC-9A2A4C68D416}"/>
              </a:ext>
            </a:extLst>
          </p:cNvPr>
          <p:cNvGraphicFramePr/>
          <p:nvPr>
            <p:extLst>
              <p:ext uri="{D42A27DB-BD31-4B8C-83A1-F6EECF244321}">
                <p14:modId xmlns:p14="http://schemas.microsoft.com/office/powerpoint/2010/main" val="2612751023"/>
              </p:ext>
            </p:extLst>
          </p:nvPr>
        </p:nvGraphicFramePr>
        <p:xfrm>
          <a:off x="838200" y="2280725"/>
          <a:ext cx="6400800" cy="3693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DEE898F7-4045-5BED-D8D0-E5CBBD875954}"/>
              </a:ext>
            </a:extLst>
          </p:cNvPr>
          <p:cNvSpPr txBox="1"/>
          <p:nvPr/>
        </p:nvSpPr>
        <p:spPr>
          <a:xfrm>
            <a:off x="1084882" y="311705"/>
            <a:ext cx="10515600" cy="1446550"/>
          </a:xfrm>
          <a:prstGeom prst="rect">
            <a:avLst/>
          </a:prstGeom>
          <a:noFill/>
        </p:spPr>
        <p:txBody>
          <a:bodyPr wrap="square">
            <a:spAutoFit/>
          </a:bodyPr>
          <a:lstStyle/>
          <a:p>
            <a:r>
              <a:rPr lang="en-US" sz="4400" b="1" dirty="0">
                <a:solidFill>
                  <a:schemeClr val="bg1"/>
                </a:solidFill>
                <a:latin typeface="Gotham Bold" pitchFamily="2" charset="0"/>
              </a:rPr>
              <a:t>H</a:t>
            </a:r>
            <a:r>
              <a:rPr lang="en-US" sz="4400" b="1" i="0" u="none" strike="noStrike" dirty="0">
                <a:solidFill>
                  <a:schemeClr val="bg1"/>
                </a:solidFill>
                <a:effectLst/>
                <a:latin typeface="Gotham Bold" pitchFamily="2" charset="0"/>
              </a:rPr>
              <a:t>OUSEHOLD WASTE &amp; GEOGRAPHIC FACTORS</a:t>
            </a:r>
            <a:endParaRPr lang="en-US" sz="4400" dirty="0">
              <a:solidFill>
                <a:schemeClr val="bg1"/>
              </a:solidFill>
              <a:latin typeface="Gotham Bold" pitchFamily="2" charset="0"/>
            </a:endParaRPr>
          </a:p>
        </p:txBody>
      </p:sp>
    </p:spTree>
    <p:extLst>
      <p:ext uri="{BB962C8B-B14F-4D97-AF65-F5344CB8AC3E}">
        <p14:creationId xmlns:p14="http://schemas.microsoft.com/office/powerpoint/2010/main" val="2577754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1782</TotalTime>
  <Words>1732</Words>
  <Application>Microsoft Office PowerPoint</Application>
  <PresentationFormat>Widescreen</PresentationFormat>
  <Paragraphs>117</Paragraphs>
  <Slides>14</Slides>
  <Notes>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14</vt:i4>
      </vt:variant>
    </vt:vector>
  </HeadingPairs>
  <TitlesOfParts>
    <vt:vector size="29" baseType="lpstr">
      <vt:lpstr>Aptos</vt:lpstr>
      <vt:lpstr>Aptos Display</vt:lpstr>
      <vt:lpstr>Arial</vt:lpstr>
      <vt:lpstr>Avenir Next</vt:lpstr>
      <vt:lpstr>Calibri</vt:lpstr>
      <vt:lpstr>Futura Md BT Medium</vt:lpstr>
      <vt:lpstr>Gotham Bold</vt:lpstr>
      <vt:lpstr>Helvetica Neue</vt:lpstr>
      <vt:lpstr>Lato</vt:lpstr>
      <vt:lpstr>Open Sans</vt:lpstr>
      <vt:lpstr>Skolar-Light-Cyrillic</vt:lpstr>
      <vt:lpstr>verdana</vt:lpstr>
      <vt:lpstr>-webkit-standard</vt:lpstr>
      <vt:lpstr>Wingdings</vt:lpstr>
      <vt:lpstr>Office Theme</vt:lpstr>
      <vt:lpstr>PowerPoint Presentation</vt:lpstr>
      <vt:lpstr>PowerPoint Presentation</vt:lpstr>
      <vt:lpstr>KYRGYZ REPUBLIC</vt:lpstr>
      <vt:lpstr>AIR POLLUTION</vt:lpstr>
      <vt:lpstr>AIR QUALITY IN BISHKEK</vt:lpstr>
      <vt:lpstr>Main Causes  of Air Pollution in Bishkek </vt:lpstr>
      <vt:lpstr>MOTOR VEHICLES</vt:lpstr>
      <vt:lpstr>HEATING </vt:lpstr>
      <vt:lpstr>PowerPoint Presentation</vt:lpstr>
      <vt:lpstr>HEALTH IMPACTS </vt:lpstr>
      <vt:lpstr>GOVERNMENT MEASURES</vt:lpstr>
      <vt:lpstr>GOVERNMENT MEASURES</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Gulzina Abdikarim kyzy</dc:creator>
  <cp:lastModifiedBy>Dennis McCornac</cp:lastModifiedBy>
  <cp:revision>5</cp:revision>
  <dcterms:created xsi:type="dcterms:W3CDTF">2025-09-15T10:36:26Z</dcterms:created>
  <dcterms:modified xsi:type="dcterms:W3CDTF">2025-09-17T05:12:00Z</dcterms:modified>
</cp:coreProperties>
</file>