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Open Sauce" panose="020B0604020202020204" charset="0"/>
      <p:regular r:id="rId15"/>
    </p:embeddedFont>
    <p:embeddedFont>
      <p:font typeface="Open Sauce Bold" panose="020B0604020202020204" charset="0"/>
      <p:regular r:id="rId16"/>
    </p:embeddedFont>
    <p:embeddedFont>
      <p:font typeface="Open Sauce Bold Italics" panose="020B0604020202020204" charset="0"/>
      <p:regular r:id="rId17"/>
    </p:embeddedFont>
    <p:embeddedFont>
      <p:font typeface="Open Sauce Italics"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1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4.jpe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73613" y="4552425"/>
            <a:ext cx="8147454" cy="3377337"/>
            <a:chOff x="0" y="0"/>
            <a:chExt cx="1469584" cy="609182"/>
          </a:xfrm>
        </p:grpSpPr>
        <p:sp>
          <p:nvSpPr>
            <p:cNvPr id="3" name="Freeform 3"/>
            <p:cNvSpPr/>
            <p:nvPr/>
          </p:nvSpPr>
          <p:spPr>
            <a:xfrm>
              <a:off x="0" y="0"/>
              <a:ext cx="1469584" cy="609182"/>
            </a:xfrm>
            <a:custGeom>
              <a:avLst/>
              <a:gdLst/>
              <a:ahLst/>
              <a:cxnLst/>
              <a:rect l="l" t="t" r="r" b="b"/>
              <a:pathLst>
                <a:path w="1469584" h="609182">
                  <a:moveTo>
                    <a:pt x="19005" y="0"/>
                  </a:moveTo>
                  <a:lnTo>
                    <a:pt x="1450579" y="0"/>
                  </a:lnTo>
                  <a:cubicBezTo>
                    <a:pt x="1455620" y="0"/>
                    <a:pt x="1460454" y="2002"/>
                    <a:pt x="1464018" y="5566"/>
                  </a:cubicBezTo>
                  <a:cubicBezTo>
                    <a:pt x="1467582" y="9130"/>
                    <a:pt x="1469584" y="13964"/>
                    <a:pt x="1469584" y="19005"/>
                  </a:cubicBezTo>
                  <a:lnTo>
                    <a:pt x="1469584" y="590177"/>
                  </a:lnTo>
                  <a:cubicBezTo>
                    <a:pt x="1469584" y="595217"/>
                    <a:pt x="1467582" y="600051"/>
                    <a:pt x="1464018" y="603615"/>
                  </a:cubicBezTo>
                  <a:cubicBezTo>
                    <a:pt x="1460454" y="607179"/>
                    <a:pt x="1455620" y="609182"/>
                    <a:pt x="1450579" y="609182"/>
                  </a:cubicBezTo>
                  <a:lnTo>
                    <a:pt x="19005" y="609182"/>
                  </a:lnTo>
                  <a:cubicBezTo>
                    <a:pt x="13964" y="609182"/>
                    <a:pt x="9130" y="607179"/>
                    <a:pt x="5566" y="603615"/>
                  </a:cubicBezTo>
                  <a:cubicBezTo>
                    <a:pt x="2002" y="600051"/>
                    <a:pt x="0" y="595217"/>
                    <a:pt x="0" y="590177"/>
                  </a:cubicBezTo>
                  <a:lnTo>
                    <a:pt x="0" y="19005"/>
                  </a:lnTo>
                  <a:cubicBezTo>
                    <a:pt x="0" y="13964"/>
                    <a:pt x="2002" y="9130"/>
                    <a:pt x="5566" y="5566"/>
                  </a:cubicBezTo>
                  <a:cubicBezTo>
                    <a:pt x="9130" y="2002"/>
                    <a:pt x="13964" y="0"/>
                    <a:pt x="19005" y="0"/>
                  </a:cubicBezTo>
                  <a:close/>
                </a:path>
              </a:pathLst>
            </a:custGeom>
            <a:blipFill>
              <a:blip r:embed="rId2"/>
              <a:stretch>
                <a:fillRect t="-60423"/>
              </a:stretch>
            </a:blipFill>
          </p:spPr>
          <p:txBody>
            <a:bodyPr/>
            <a:lstStyle/>
            <a:p>
              <a:endParaRPr lang="en-US"/>
            </a:p>
          </p:txBody>
        </p:sp>
      </p:grpSp>
      <p:grpSp>
        <p:nvGrpSpPr>
          <p:cNvPr id="4" name="Group 4"/>
          <p:cNvGrpSpPr/>
          <p:nvPr/>
        </p:nvGrpSpPr>
        <p:grpSpPr>
          <a:xfrm>
            <a:off x="10513259" y="4937066"/>
            <a:ext cx="5601128" cy="3377337"/>
            <a:chOff x="0" y="0"/>
            <a:chExt cx="1010294" cy="609182"/>
          </a:xfrm>
        </p:grpSpPr>
        <p:sp>
          <p:nvSpPr>
            <p:cNvPr id="5" name="Freeform 5"/>
            <p:cNvSpPr/>
            <p:nvPr/>
          </p:nvSpPr>
          <p:spPr>
            <a:xfrm>
              <a:off x="0" y="0"/>
              <a:ext cx="1010294" cy="609182"/>
            </a:xfrm>
            <a:custGeom>
              <a:avLst/>
              <a:gdLst/>
              <a:ahLst/>
              <a:cxnLst/>
              <a:rect l="l" t="t" r="r" b="b"/>
              <a:pathLst>
                <a:path w="1010294" h="609182">
                  <a:moveTo>
                    <a:pt x="27644" y="0"/>
                  </a:moveTo>
                  <a:lnTo>
                    <a:pt x="982650" y="0"/>
                  </a:lnTo>
                  <a:cubicBezTo>
                    <a:pt x="989982" y="0"/>
                    <a:pt x="997013" y="2912"/>
                    <a:pt x="1002198" y="8097"/>
                  </a:cubicBezTo>
                  <a:cubicBezTo>
                    <a:pt x="1007382" y="13281"/>
                    <a:pt x="1010294" y="20312"/>
                    <a:pt x="1010294" y="27644"/>
                  </a:cubicBezTo>
                  <a:lnTo>
                    <a:pt x="1010294" y="581538"/>
                  </a:lnTo>
                  <a:cubicBezTo>
                    <a:pt x="1010294" y="588869"/>
                    <a:pt x="1007382" y="595901"/>
                    <a:pt x="1002198" y="601085"/>
                  </a:cubicBezTo>
                  <a:cubicBezTo>
                    <a:pt x="997013" y="606269"/>
                    <a:pt x="989982" y="609182"/>
                    <a:pt x="982650" y="609182"/>
                  </a:cubicBezTo>
                  <a:lnTo>
                    <a:pt x="27644" y="609182"/>
                  </a:lnTo>
                  <a:cubicBezTo>
                    <a:pt x="20312" y="609182"/>
                    <a:pt x="13281" y="606269"/>
                    <a:pt x="8097" y="601085"/>
                  </a:cubicBezTo>
                  <a:cubicBezTo>
                    <a:pt x="2912" y="595901"/>
                    <a:pt x="0" y="588869"/>
                    <a:pt x="0" y="581538"/>
                  </a:cubicBezTo>
                  <a:lnTo>
                    <a:pt x="0" y="27644"/>
                  </a:lnTo>
                  <a:cubicBezTo>
                    <a:pt x="0" y="20312"/>
                    <a:pt x="2912" y="13281"/>
                    <a:pt x="8097" y="8097"/>
                  </a:cubicBezTo>
                  <a:cubicBezTo>
                    <a:pt x="13281" y="2912"/>
                    <a:pt x="20312" y="0"/>
                    <a:pt x="27644" y="0"/>
                  </a:cubicBezTo>
                  <a:close/>
                </a:path>
              </a:pathLst>
            </a:custGeom>
            <a:blipFill>
              <a:blip r:embed="rId3"/>
              <a:stretch>
                <a:fillRect t="-53652" b="-53652"/>
              </a:stretch>
            </a:blipFill>
          </p:spPr>
          <p:txBody>
            <a:bodyPr/>
            <a:lstStyle/>
            <a:p>
              <a:endParaRPr lang="en-US"/>
            </a:p>
          </p:txBody>
        </p:sp>
      </p:grpSp>
      <p:grpSp>
        <p:nvGrpSpPr>
          <p:cNvPr id="6" name="Group 6"/>
          <p:cNvGrpSpPr/>
          <p:nvPr/>
        </p:nvGrpSpPr>
        <p:grpSpPr>
          <a:xfrm>
            <a:off x="8272919" y="814766"/>
            <a:ext cx="1742162" cy="427869"/>
            <a:chOff x="0" y="0"/>
            <a:chExt cx="458841" cy="112690"/>
          </a:xfrm>
        </p:grpSpPr>
        <p:sp>
          <p:nvSpPr>
            <p:cNvPr id="7" name="Freeform 7"/>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8" name="TextBox 8"/>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grpSp>
        <p:nvGrpSpPr>
          <p:cNvPr id="9" name="Group 9"/>
          <p:cNvGrpSpPr/>
          <p:nvPr/>
        </p:nvGrpSpPr>
        <p:grpSpPr>
          <a:xfrm>
            <a:off x="1028700" y="5318517"/>
            <a:ext cx="2871433" cy="427869"/>
            <a:chOff x="0" y="0"/>
            <a:chExt cx="756262" cy="112690"/>
          </a:xfrm>
        </p:grpSpPr>
        <p:sp>
          <p:nvSpPr>
            <p:cNvPr id="10" name="Freeform 10"/>
            <p:cNvSpPr/>
            <p:nvPr/>
          </p:nvSpPr>
          <p:spPr>
            <a:xfrm>
              <a:off x="0" y="0"/>
              <a:ext cx="756262" cy="112690"/>
            </a:xfrm>
            <a:custGeom>
              <a:avLst/>
              <a:gdLst/>
              <a:ahLst/>
              <a:cxnLst/>
              <a:rect l="l" t="t" r="r" b="b"/>
              <a:pathLst>
                <a:path w="756262" h="112690">
                  <a:moveTo>
                    <a:pt x="56345" y="0"/>
                  </a:moveTo>
                  <a:lnTo>
                    <a:pt x="699917" y="0"/>
                  </a:lnTo>
                  <a:cubicBezTo>
                    <a:pt x="731036" y="0"/>
                    <a:pt x="756262" y="25226"/>
                    <a:pt x="756262" y="56345"/>
                  </a:cubicBezTo>
                  <a:lnTo>
                    <a:pt x="756262" y="56345"/>
                  </a:lnTo>
                  <a:cubicBezTo>
                    <a:pt x="756262" y="71288"/>
                    <a:pt x="750326" y="85620"/>
                    <a:pt x="739759" y="96187"/>
                  </a:cubicBezTo>
                  <a:cubicBezTo>
                    <a:pt x="729193" y="106753"/>
                    <a:pt x="714861" y="112690"/>
                    <a:pt x="699917"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11" name="TextBox 11"/>
            <p:cNvSpPr txBox="1"/>
            <p:nvPr/>
          </p:nvSpPr>
          <p:spPr>
            <a:xfrm>
              <a:off x="0" y="-28575"/>
              <a:ext cx="756262" cy="141265"/>
            </a:xfrm>
            <a:prstGeom prst="rect">
              <a:avLst/>
            </a:prstGeom>
          </p:spPr>
          <p:txBody>
            <a:bodyPr lIns="50800" tIns="50800" rIns="50800" bIns="50800" rtlCol="0" anchor="ctr"/>
            <a:lstStyle/>
            <a:p>
              <a:pPr algn="ctr">
                <a:lnSpc>
                  <a:spcPts val="2240"/>
                </a:lnSpc>
              </a:pPr>
              <a:endParaRPr/>
            </a:p>
          </p:txBody>
        </p:sp>
      </p:grpSp>
      <p:grpSp>
        <p:nvGrpSpPr>
          <p:cNvPr id="12" name="Group 12"/>
          <p:cNvGrpSpPr/>
          <p:nvPr/>
        </p:nvGrpSpPr>
        <p:grpSpPr>
          <a:xfrm>
            <a:off x="15040072" y="7120441"/>
            <a:ext cx="2219228" cy="427869"/>
            <a:chOff x="0" y="0"/>
            <a:chExt cx="584488" cy="112690"/>
          </a:xfrm>
        </p:grpSpPr>
        <p:sp>
          <p:nvSpPr>
            <p:cNvPr id="13" name="Freeform 13"/>
            <p:cNvSpPr/>
            <p:nvPr/>
          </p:nvSpPr>
          <p:spPr>
            <a:xfrm>
              <a:off x="0" y="0"/>
              <a:ext cx="584488" cy="112690"/>
            </a:xfrm>
            <a:custGeom>
              <a:avLst/>
              <a:gdLst/>
              <a:ahLst/>
              <a:cxnLst/>
              <a:rect l="l" t="t" r="r" b="b"/>
              <a:pathLst>
                <a:path w="584488" h="112690">
                  <a:moveTo>
                    <a:pt x="56345" y="0"/>
                  </a:moveTo>
                  <a:lnTo>
                    <a:pt x="528143" y="0"/>
                  </a:lnTo>
                  <a:cubicBezTo>
                    <a:pt x="543087" y="0"/>
                    <a:pt x="557418" y="5936"/>
                    <a:pt x="567985" y="16503"/>
                  </a:cubicBezTo>
                  <a:cubicBezTo>
                    <a:pt x="578552" y="27070"/>
                    <a:pt x="584488" y="41401"/>
                    <a:pt x="584488" y="56345"/>
                  </a:cubicBezTo>
                  <a:lnTo>
                    <a:pt x="584488" y="56345"/>
                  </a:lnTo>
                  <a:cubicBezTo>
                    <a:pt x="584488" y="87463"/>
                    <a:pt x="559262" y="112690"/>
                    <a:pt x="528143" y="112690"/>
                  </a:cubicBezTo>
                  <a:lnTo>
                    <a:pt x="56345" y="112690"/>
                  </a:lnTo>
                  <a:cubicBezTo>
                    <a:pt x="25226" y="112690"/>
                    <a:pt x="0" y="87463"/>
                    <a:pt x="0" y="56345"/>
                  </a:cubicBezTo>
                  <a:lnTo>
                    <a:pt x="0" y="56345"/>
                  </a:lnTo>
                  <a:cubicBezTo>
                    <a:pt x="0" y="25226"/>
                    <a:pt x="25226" y="0"/>
                    <a:pt x="56345" y="0"/>
                  </a:cubicBezTo>
                  <a:close/>
                </a:path>
              </a:pathLst>
            </a:custGeom>
            <a:solidFill>
              <a:srgbClr val="4B3C3D"/>
            </a:solidFill>
          </p:spPr>
          <p:txBody>
            <a:bodyPr/>
            <a:lstStyle/>
            <a:p>
              <a:endParaRPr lang="en-US"/>
            </a:p>
          </p:txBody>
        </p:sp>
        <p:sp>
          <p:nvSpPr>
            <p:cNvPr id="14" name="TextBox 14"/>
            <p:cNvSpPr txBox="1"/>
            <p:nvPr/>
          </p:nvSpPr>
          <p:spPr>
            <a:xfrm>
              <a:off x="0" y="-28575"/>
              <a:ext cx="584488" cy="141265"/>
            </a:xfrm>
            <a:prstGeom prst="rect">
              <a:avLst/>
            </a:prstGeom>
          </p:spPr>
          <p:txBody>
            <a:bodyPr lIns="50800" tIns="50800" rIns="50800" bIns="50800" rtlCol="0" anchor="ctr"/>
            <a:lstStyle/>
            <a:p>
              <a:pPr algn="ctr">
                <a:lnSpc>
                  <a:spcPts val="2240"/>
                </a:lnSpc>
              </a:pPr>
              <a:endParaRPr/>
            </a:p>
          </p:txBody>
        </p:sp>
      </p:grpSp>
      <p:sp>
        <p:nvSpPr>
          <p:cNvPr id="15" name="TextBox 15"/>
          <p:cNvSpPr txBox="1"/>
          <p:nvPr/>
        </p:nvSpPr>
        <p:spPr>
          <a:xfrm>
            <a:off x="4770983" y="1329439"/>
            <a:ext cx="8746035" cy="2974257"/>
          </a:xfrm>
          <a:prstGeom prst="rect">
            <a:avLst/>
          </a:prstGeom>
        </p:spPr>
        <p:txBody>
          <a:bodyPr lIns="0" tIns="0" rIns="0" bIns="0" rtlCol="0" anchor="t">
            <a:spAutoFit/>
          </a:bodyPr>
          <a:lstStyle/>
          <a:p>
            <a:pPr algn="ctr">
              <a:lnSpc>
                <a:spcPts val="11939"/>
              </a:lnSpc>
              <a:spcBef>
                <a:spcPct val="0"/>
              </a:spcBef>
            </a:pPr>
            <a:r>
              <a:rPr lang="en-US" sz="8528" spc="-682">
                <a:solidFill>
                  <a:srgbClr val="4B3C3D"/>
                </a:solidFill>
                <a:latin typeface="Open Sauce"/>
                <a:ea typeface="Open Sauce"/>
                <a:cs typeface="Open Sauce"/>
                <a:sym typeface="Open Sauce"/>
              </a:rPr>
              <a:t>Ambient Air Pollution in France</a:t>
            </a:r>
          </a:p>
        </p:txBody>
      </p:sp>
      <p:sp>
        <p:nvSpPr>
          <p:cNvPr id="16" name="TextBox 16"/>
          <p:cNvSpPr txBox="1"/>
          <p:nvPr/>
        </p:nvSpPr>
        <p:spPr>
          <a:xfrm>
            <a:off x="6904620" y="9017635"/>
            <a:ext cx="4478761" cy="240731"/>
          </a:xfrm>
          <a:prstGeom prst="rect">
            <a:avLst/>
          </a:prstGeom>
        </p:spPr>
        <p:txBody>
          <a:bodyPr lIns="0" tIns="0" rIns="0" bIns="0" rtlCol="0" anchor="t">
            <a:spAutoFit/>
          </a:bodyPr>
          <a:lstStyle/>
          <a:p>
            <a:pPr algn="ctr">
              <a:lnSpc>
                <a:spcPts val="1960"/>
              </a:lnSpc>
              <a:spcBef>
                <a:spcPct val="0"/>
              </a:spcBef>
            </a:pPr>
            <a:r>
              <a:rPr lang="en-US" sz="1400" i="1" spc="-70">
                <a:solidFill>
                  <a:srgbClr val="968C90"/>
                </a:solidFill>
                <a:latin typeface="Open Sauce Italics"/>
                <a:ea typeface="Open Sauce Italics"/>
                <a:cs typeface="Open Sauce Italics"/>
                <a:sym typeface="Open Sauce Italics"/>
              </a:rPr>
              <a:t>Understanding the Impact and How We Can Help</a:t>
            </a:r>
          </a:p>
        </p:txBody>
      </p:sp>
      <p:sp>
        <p:nvSpPr>
          <p:cNvPr id="17" name="TextBox 17"/>
          <p:cNvSpPr txBox="1"/>
          <p:nvPr/>
        </p:nvSpPr>
        <p:spPr>
          <a:xfrm>
            <a:off x="1223108" y="5397832"/>
            <a:ext cx="2482617" cy="240665"/>
          </a:xfrm>
          <a:prstGeom prst="rect">
            <a:avLst/>
          </a:prstGeom>
        </p:spPr>
        <p:txBody>
          <a:bodyPr lIns="0" tIns="0" rIns="0" bIns="0" rtlCol="0" anchor="t">
            <a:spAutoFit/>
          </a:bodyPr>
          <a:lstStyle/>
          <a:p>
            <a:pPr algn="ctr">
              <a:lnSpc>
                <a:spcPts val="1960"/>
              </a:lnSpc>
              <a:spcBef>
                <a:spcPct val="0"/>
              </a:spcBef>
            </a:pPr>
            <a:r>
              <a:rPr lang="en-US" sz="1400" spc="-70">
                <a:solidFill>
                  <a:srgbClr val="4B3C3D"/>
                </a:solidFill>
                <a:latin typeface="Open Sauce"/>
                <a:ea typeface="Open Sauce"/>
                <a:cs typeface="Open Sauce"/>
                <a:sym typeface="Open Sauce"/>
              </a:rPr>
              <a:t>Causes, Effects, and Solutions</a:t>
            </a:r>
          </a:p>
        </p:txBody>
      </p:sp>
      <p:sp>
        <p:nvSpPr>
          <p:cNvPr id="18" name="TextBox 18"/>
          <p:cNvSpPr txBox="1"/>
          <p:nvPr/>
        </p:nvSpPr>
        <p:spPr>
          <a:xfrm>
            <a:off x="15283890" y="7199756"/>
            <a:ext cx="1731593" cy="240665"/>
          </a:xfrm>
          <a:prstGeom prst="rect">
            <a:avLst/>
          </a:prstGeom>
        </p:spPr>
        <p:txBody>
          <a:bodyPr lIns="0" tIns="0" rIns="0" bIns="0" rtlCol="0" anchor="t">
            <a:spAutoFit/>
          </a:bodyPr>
          <a:lstStyle/>
          <a:p>
            <a:pPr algn="ctr">
              <a:lnSpc>
                <a:spcPts val="1960"/>
              </a:lnSpc>
              <a:spcBef>
                <a:spcPct val="0"/>
              </a:spcBef>
            </a:pPr>
            <a:r>
              <a:rPr lang="en-US" sz="1400" spc="-70">
                <a:solidFill>
                  <a:srgbClr val="FFFFFF"/>
                </a:solidFill>
                <a:latin typeface="Open Sauce"/>
                <a:ea typeface="Open Sauce"/>
                <a:cs typeface="Open Sauce"/>
                <a:sym typeface="Open Sauce"/>
              </a:rPr>
              <a:t>September 16,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517138" y="1028700"/>
            <a:ext cx="1742162" cy="427869"/>
            <a:chOff x="0" y="0"/>
            <a:chExt cx="458841" cy="112690"/>
          </a:xfrm>
        </p:grpSpPr>
        <p:sp>
          <p:nvSpPr>
            <p:cNvPr id="3" name="Freeform 3"/>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4" name="TextBox 4"/>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5" name="Freeform 5"/>
          <p:cNvSpPr/>
          <p:nvPr/>
        </p:nvSpPr>
        <p:spPr>
          <a:xfrm>
            <a:off x="15751569" y="1155751"/>
            <a:ext cx="154386" cy="183001"/>
          </a:xfrm>
          <a:custGeom>
            <a:avLst/>
            <a:gdLst/>
            <a:ahLst/>
            <a:cxnLst/>
            <a:rect l="l" t="t" r="r" b="b"/>
            <a:pathLst>
              <a:path w="154386" h="183001">
                <a:moveTo>
                  <a:pt x="0" y="0"/>
                </a:moveTo>
                <a:lnTo>
                  <a:pt x="154386" y="0"/>
                </a:lnTo>
                <a:lnTo>
                  <a:pt x="154386" y="183000"/>
                </a:lnTo>
                <a:lnTo>
                  <a:pt x="0" y="183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0208404" y="4211362"/>
            <a:ext cx="7050896" cy="1838325"/>
          </a:xfrm>
          <a:prstGeom prst="rect">
            <a:avLst/>
          </a:prstGeom>
        </p:spPr>
        <p:txBody>
          <a:bodyPr lIns="0" tIns="0" rIns="0" bIns="0" rtlCol="0" anchor="t">
            <a:spAutoFit/>
          </a:bodyPr>
          <a:lstStyle/>
          <a:p>
            <a:pPr algn="l">
              <a:lnSpc>
                <a:spcPts val="7200"/>
              </a:lnSpc>
            </a:pPr>
            <a:r>
              <a:rPr lang="en-US" sz="6000" b="1" spc="-480">
                <a:solidFill>
                  <a:srgbClr val="4B3C3D"/>
                </a:solidFill>
                <a:latin typeface="Open Sauce Bold"/>
                <a:ea typeface="Open Sauce Bold"/>
                <a:cs typeface="Open Sauce Bold"/>
                <a:sym typeface="Open Sauce Bold"/>
              </a:rPr>
              <a:t>Policy Roadmap:</a:t>
            </a:r>
            <a:r>
              <a:rPr lang="en-US" sz="6000" spc="-480">
                <a:solidFill>
                  <a:srgbClr val="4B3C3D"/>
                </a:solidFill>
                <a:latin typeface="Open Sauce"/>
                <a:ea typeface="Open Sauce"/>
                <a:cs typeface="Open Sauce"/>
                <a:sym typeface="Open Sauce"/>
              </a:rPr>
              <a:t> Near-Term Actions</a:t>
            </a:r>
          </a:p>
        </p:txBody>
      </p:sp>
      <p:sp>
        <p:nvSpPr>
          <p:cNvPr id="7" name="TextBox 7"/>
          <p:cNvSpPr txBox="1"/>
          <p:nvPr/>
        </p:nvSpPr>
        <p:spPr>
          <a:xfrm>
            <a:off x="15905955" y="1112631"/>
            <a:ext cx="1118915" cy="240665"/>
          </a:xfrm>
          <a:prstGeom prst="rect">
            <a:avLst/>
          </a:prstGeom>
        </p:spPr>
        <p:txBody>
          <a:bodyPr lIns="0" tIns="0" rIns="0" bIns="0" rtlCol="0" anchor="t">
            <a:spAutoFit/>
          </a:bodyPr>
          <a:lstStyle/>
          <a:p>
            <a:pPr algn="r">
              <a:lnSpc>
                <a:spcPts val="1960"/>
              </a:lnSpc>
              <a:spcBef>
                <a:spcPct val="0"/>
              </a:spcBef>
            </a:pPr>
            <a:r>
              <a:rPr lang="en-US" sz="1400" spc="-70">
                <a:solidFill>
                  <a:srgbClr val="4B3C3D"/>
                </a:solidFill>
                <a:latin typeface="Open Sauce"/>
                <a:ea typeface="Open Sauce"/>
                <a:cs typeface="Open Sauce"/>
                <a:sym typeface="Open Sauce"/>
              </a:rPr>
              <a:t>Liceria &amp; Co.</a:t>
            </a:r>
          </a:p>
        </p:txBody>
      </p:sp>
      <p:sp>
        <p:nvSpPr>
          <p:cNvPr id="8" name="TextBox 8"/>
          <p:cNvSpPr txBox="1"/>
          <p:nvPr/>
        </p:nvSpPr>
        <p:spPr>
          <a:xfrm>
            <a:off x="10208404" y="987602"/>
            <a:ext cx="4478761" cy="365694"/>
          </a:xfrm>
          <a:prstGeom prst="rect">
            <a:avLst/>
          </a:prstGeom>
        </p:spPr>
        <p:txBody>
          <a:bodyPr lIns="0" tIns="0" rIns="0" bIns="0" rtlCol="0" anchor="t">
            <a:spAutoFit/>
          </a:bodyPr>
          <a:lstStyle/>
          <a:p>
            <a:pPr algn="l">
              <a:lnSpc>
                <a:spcPts val="2939"/>
              </a:lnSpc>
              <a:spcBef>
                <a:spcPct val="0"/>
              </a:spcBef>
            </a:pPr>
            <a:r>
              <a:rPr lang="en-US" sz="2099" b="1" i="1" spc="-104">
                <a:solidFill>
                  <a:srgbClr val="968C90"/>
                </a:solidFill>
                <a:latin typeface="Open Sauce Bold Italics"/>
                <a:ea typeface="Open Sauce Bold Italics"/>
                <a:cs typeface="Open Sauce Bold Italics"/>
                <a:sym typeface="Open Sauce Bold Italics"/>
              </a:rPr>
              <a:t>Real-World Impact</a:t>
            </a:r>
          </a:p>
        </p:txBody>
      </p:sp>
      <p:grpSp>
        <p:nvGrpSpPr>
          <p:cNvPr id="9" name="Group 9"/>
          <p:cNvGrpSpPr/>
          <p:nvPr/>
        </p:nvGrpSpPr>
        <p:grpSpPr>
          <a:xfrm>
            <a:off x="1028700" y="1028700"/>
            <a:ext cx="8115300" cy="8229600"/>
            <a:chOff x="0" y="0"/>
            <a:chExt cx="2137363" cy="2167467"/>
          </a:xfrm>
        </p:grpSpPr>
        <p:sp>
          <p:nvSpPr>
            <p:cNvPr id="10" name="Freeform 10"/>
            <p:cNvSpPr/>
            <p:nvPr/>
          </p:nvSpPr>
          <p:spPr>
            <a:xfrm>
              <a:off x="0" y="0"/>
              <a:ext cx="2137363" cy="2167467"/>
            </a:xfrm>
            <a:custGeom>
              <a:avLst/>
              <a:gdLst/>
              <a:ahLst/>
              <a:cxnLst/>
              <a:rect l="l" t="t" r="r" b="b"/>
              <a:pathLst>
                <a:path w="2137363" h="2167467">
                  <a:moveTo>
                    <a:pt x="23850" y="0"/>
                  </a:moveTo>
                  <a:lnTo>
                    <a:pt x="2113513" y="0"/>
                  </a:lnTo>
                  <a:cubicBezTo>
                    <a:pt x="2119839" y="0"/>
                    <a:pt x="2125905" y="2513"/>
                    <a:pt x="2130378" y="6985"/>
                  </a:cubicBezTo>
                  <a:cubicBezTo>
                    <a:pt x="2134850" y="11458"/>
                    <a:pt x="2137363" y="17524"/>
                    <a:pt x="2137363" y="23850"/>
                  </a:cubicBezTo>
                  <a:lnTo>
                    <a:pt x="2137363" y="2143617"/>
                  </a:lnTo>
                  <a:cubicBezTo>
                    <a:pt x="2137363" y="2149942"/>
                    <a:pt x="2134850" y="2156009"/>
                    <a:pt x="2130378" y="2160481"/>
                  </a:cubicBezTo>
                  <a:cubicBezTo>
                    <a:pt x="2125905" y="2164954"/>
                    <a:pt x="2119839" y="2167467"/>
                    <a:pt x="2113513" y="2167467"/>
                  </a:cubicBezTo>
                  <a:lnTo>
                    <a:pt x="23850" y="2167467"/>
                  </a:lnTo>
                  <a:cubicBezTo>
                    <a:pt x="17524" y="2167467"/>
                    <a:pt x="11458" y="2164954"/>
                    <a:pt x="6985" y="2160481"/>
                  </a:cubicBezTo>
                  <a:cubicBezTo>
                    <a:pt x="2513" y="2156009"/>
                    <a:pt x="0" y="2149942"/>
                    <a:pt x="0" y="2143617"/>
                  </a:cubicBezTo>
                  <a:lnTo>
                    <a:pt x="0" y="23850"/>
                  </a:lnTo>
                  <a:cubicBezTo>
                    <a:pt x="0" y="17524"/>
                    <a:pt x="2513" y="11458"/>
                    <a:pt x="6985" y="6985"/>
                  </a:cubicBezTo>
                  <a:cubicBezTo>
                    <a:pt x="11458" y="2513"/>
                    <a:pt x="17524" y="0"/>
                    <a:pt x="23850" y="0"/>
                  </a:cubicBezTo>
                  <a:close/>
                </a:path>
              </a:pathLst>
            </a:custGeom>
            <a:solidFill>
              <a:srgbClr val="DBD2D2"/>
            </a:solidFill>
          </p:spPr>
          <p:txBody>
            <a:bodyPr/>
            <a:lstStyle/>
            <a:p>
              <a:endParaRPr lang="en-US"/>
            </a:p>
          </p:txBody>
        </p:sp>
        <p:sp>
          <p:nvSpPr>
            <p:cNvPr id="11" name="TextBox 11"/>
            <p:cNvSpPr txBox="1"/>
            <p:nvPr/>
          </p:nvSpPr>
          <p:spPr>
            <a:xfrm>
              <a:off x="0" y="-28575"/>
              <a:ext cx="2137363" cy="2196042"/>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1261887" y="1534160"/>
            <a:ext cx="7648925" cy="7180580"/>
          </a:xfrm>
          <a:prstGeom prst="rect">
            <a:avLst/>
          </a:prstGeom>
        </p:spPr>
        <p:txBody>
          <a:bodyPr lIns="0" tIns="0" rIns="0" bIns="0" rtlCol="0" anchor="t">
            <a:spAutoFit/>
          </a:bodyPr>
          <a:lstStyle/>
          <a:p>
            <a:pPr marL="496571" lvl="1" indent="-248285" algn="l">
              <a:lnSpc>
                <a:spcPts val="3220"/>
              </a:lnSpc>
              <a:buFont typeface="Arial"/>
              <a:buChar char="•"/>
            </a:pPr>
            <a:r>
              <a:rPr lang="en-US" sz="2300" spc="-115">
                <a:solidFill>
                  <a:srgbClr val="4B3C3D"/>
                </a:solidFill>
                <a:latin typeface="Open Sauce"/>
                <a:ea typeface="Open Sauce"/>
                <a:cs typeface="Open Sauce"/>
                <a:sym typeface="Open Sauce"/>
              </a:rPr>
              <a:t>Optimize alerts with rapid, evidence-based triggers (Alari et al., 2021)</a:t>
            </a:r>
          </a:p>
          <a:p>
            <a:pPr algn="l">
              <a:lnSpc>
                <a:spcPts val="3220"/>
              </a:lnSpc>
            </a:pPr>
            <a:endParaRPr lang="en-US" sz="2300" spc="-115">
              <a:solidFill>
                <a:srgbClr val="4B3C3D"/>
              </a:solidFill>
              <a:latin typeface="Open Sauce"/>
              <a:ea typeface="Open Sauce"/>
              <a:cs typeface="Open Sauce"/>
              <a:sym typeface="Open Sauce"/>
            </a:endParaRPr>
          </a:p>
          <a:p>
            <a:pPr marL="496571" lvl="1" indent="-248285" algn="l">
              <a:lnSpc>
                <a:spcPts val="3220"/>
              </a:lnSpc>
              <a:buFont typeface="Arial"/>
              <a:buChar char="•"/>
            </a:pPr>
            <a:r>
              <a:rPr lang="en-US" sz="2300" spc="-115">
                <a:solidFill>
                  <a:srgbClr val="4B3C3D"/>
                </a:solidFill>
                <a:latin typeface="Open Sauce"/>
                <a:ea typeface="Open Sauce"/>
                <a:cs typeface="Open Sauce"/>
                <a:sym typeface="Open Sauce"/>
              </a:rPr>
              <a:t>Expand and tighten LEZ where modeling shows net health gains (Host et al., 2020)</a:t>
            </a:r>
          </a:p>
          <a:p>
            <a:pPr algn="l">
              <a:lnSpc>
                <a:spcPts val="3220"/>
              </a:lnSpc>
            </a:pPr>
            <a:endParaRPr lang="en-US" sz="2300" spc="-115">
              <a:solidFill>
                <a:srgbClr val="4B3C3D"/>
              </a:solidFill>
              <a:latin typeface="Open Sauce"/>
              <a:ea typeface="Open Sauce"/>
              <a:cs typeface="Open Sauce"/>
              <a:sym typeface="Open Sauce"/>
            </a:endParaRPr>
          </a:p>
          <a:p>
            <a:pPr marL="496571" lvl="1" indent="-248285" algn="l">
              <a:lnSpc>
                <a:spcPts val="3220"/>
              </a:lnSpc>
              <a:buFont typeface="Arial"/>
              <a:buChar char="•"/>
            </a:pPr>
            <a:r>
              <a:rPr lang="en-US" sz="2300" spc="-115">
                <a:solidFill>
                  <a:srgbClr val="4B3C3D"/>
                </a:solidFill>
                <a:latin typeface="Open Sauce"/>
                <a:ea typeface="Open Sauce"/>
                <a:cs typeface="Open Sauce"/>
                <a:sym typeface="Open Sauce"/>
              </a:rPr>
              <a:t>Equity checks in every phase; invest in alternatives to driving (Moreno et al., 2022)</a:t>
            </a:r>
          </a:p>
          <a:p>
            <a:pPr algn="l">
              <a:lnSpc>
                <a:spcPts val="3220"/>
              </a:lnSpc>
            </a:pPr>
            <a:endParaRPr lang="en-US" sz="2300" spc="-115">
              <a:solidFill>
                <a:srgbClr val="4B3C3D"/>
              </a:solidFill>
              <a:latin typeface="Open Sauce"/>
              <a:ea typeface="Open Sauce"/>
              <a:cs typeface="Open Sauce"/>
              <a:sym typeface="Open Sauce"/>
            </a:endParaRPr>
          </a:p>
          <a:p>
            <a:pPr marL="496571" lvl="1" indent="-248285" algn="l">
              <a:lnSpc>
                <a:spcPts val="3220"/>
              </a:lnSpc>
              <a:buFont typeface="Arial"/>
              <a:buChar char="•"/>
            </a:pPr>
            <a:r>
              <a:rPr lang="en-US" sz="2300" spc="-115">
                <a:solidFill>
                  <a:srgbClr val="4B3C3D"/>
                </a:solidFill>
                <a:latin typeface="Open Sauce"/>
                <a:ea typeface="Open Sauce"/>
                <a:cs typeface="Open Sauce"/>
                <a:sym typeface="Open Sauce"/>
              </a:rPr>
              <a:t>Seasonal wood-burning restrictions and appliance upgrades (Weber et al., 2021)</a:t>
            </a:r>
          </a:p>
          <a:p>
            <a:pPr algn="l">
              <a:lnSpc>
                <a:spcPts val="3220"/>
              </a:lnSpc>
            </a:pPr>
            <a:endParaRPr lang="en-US" sz="2300" spc="-115">
              <a:solidFill>
                <a:srgbClr val="4B3C3D"/>
              </a:solidFill>
              <a:latin typeface="Open Sauce"/>
              <a:ea typeface="Open Sauce"/>
              <a:cs typeface="Open Sauce"/>
              <a:sym typeface="Open Sauce"/>
            </a:endParaRPr>
          </a:p>
          <a:p>
            <a:pPr marL="496571" lvl="1" indent="-248285" algn="l">
              <a:lnSpc>
                <a:spcPts val="3220"/>
              </a:lnSpc>
              <a:buFont typeface="Arial"/>
              <a:buChar char="•"/>
            </a:pPr>
            <a:r>
              <a:rPr lang="en-US" sz="2300" spc="-115">
                <a:solidFill>
                  <a:srgbClr val="4B3C3D"/>
                </a:solidFill>
                <a:latin typeface="Open Sauce"/>
                <a:ea typeface="Open Sauce"/>
                <a:cs typeface="Open Sauce"/>
                <a:sym typeface="Open Sauce"/>
              </a:rPr>
              <a:t>Pilot particle-number limits and UFP-oriented street measures (Abbou et al., 2024)</a:t>
            </a:r>
          </a:p>
          <a:p>
            <a:pPr algn="l">
              <a:lnSpc>
                <a:spcPts val="3220"/>
              </a:lnSpc>
            </a:pPr>
            <a:endParaRPr lang="en-US" sz="2300" spc="-115">
              <a:solidFill>
                <a:srgbClr val="4B3C3D"/>
              </a:solidFill>
              <a:latin typeface="Open Sauce"/>
              <a:ea typeface="Open Sauce"/>
              <a:cs typeface="Open Sauce"/>
              <a:sym typeface="Open Sauce"/>
            </a:endParaRPr>
          </a:p>
          <a:p>
            <a:pPr marL="496571" lvl="1" indent="-248285" algn="l">
              <a:lnSpc>
                <a:spcPts val="3220"/>
              </a:lnSpc>
              <a:buFont typeface="Arial"/>
              <a:buChar char="•"/>
            </a:pPr>
            <a:r>
              <a:rPr lang="en-US" sz="2300" spc="-115">
                <a:solidFill>
                  <a:srgbClr val="4B3C3D"/>
                </a:solidFill>
                <a:latin typeface="Open Sauce"/>
                <a:ea typeface="Open Sauce"/>
                <a:cs typeface="Open Sauce"/>
                <a:sym typeface="Open Sauce"/>
              </a:rPr>
              <a:t>Prioritize high-risk patients in exposure-reduction programs (Hamroun et al., 2024)</a:t>
            </a:r>
          </a:p>
          <a:p>
            <a:pPr algn="l">
              <a:lnSpc>
                <a:spcPts val="3220"/>
              </a:lnSpc>
              <a:spcBef>
                <a:spcPct val="0"/>
              </a:spcBef>
            </a:pPr>
            <a:endParaRPr lang="en-US" sz="2300" spc="-115">
              <a:solidFill>
                <a:srgbClr val="4B3C3D"/>
              </a:solidFill>
              <a:latin typeface="Open Sauce"/>
              <a:ea typeface="Open Sauce"/>
              <a:cs typeface="Open Sauce"/>
              <a:sym typeface="Open Sauce"/>
            </a:endParaRPr>
          </a:p>
        </p:txBody>
      </p:sp>
      <p:grpSp>
        <p:nvGrpSpPr>
          <p:cNvPr id="13" name="Group 13"/>
          <p:cNvGrpSpPr/>
          <p:nvPr/>
        </p:nvGrpSpPr>
        <p:grpSpPr>
          <a:xfrm>
            <a:off x="10208404" y="6066113"/>
            <a:ext cx="7050896" cy="3192187"/>
            <a:chOff x="0" y="0"/>
            <a:chExt cx="1271794" cy="575786"/>
          </a:xfrm>
        </p:grpSpPr>
        <p:sp>
          <p:nvSpPr>
            <p:cNvPr id="14" name="Freeform 14"/>
            <p:cNvSpPr/>
            <p:nvPr/>
          </p:nvSpPr>
          <p:spPr>
            <a:xfrm>
              <a:off x="0" y="0"/>
              <a:ext cx="1271794" cy="575786"/>
            </a:xfrm>
            <a:custGeom>
              <a:avLst/>
              <a:gdLst/>
              <a:ahLst/>
              <a:cxnLst/>
              <a:rect l="l" t="t" r="r" b="b"/>
              <a:pathLst>
                <a:path w="1271794" h="575786">
                  <a:moveTo>
                    <a:pt x="21960" y="0"/>
                  </a:moveTo>
                  <a:lnTo>
                    <a:pt x="1249834" y="0"/>
                  </a:lnTo>
                  <a:cubicBezTo>
                    <a:pt x="1261962" y="0"/>
                    <a:pt x="1271794" y="9832"/>
                    <a:pt x="1271794" y="21960"/>
                  </a:cubicBezTo>
                  <a:lnTo>
                    <a:pt x="1271794" y="553825"/>
                  </a:lnTo>
                  <a:cubicBezTo>
                    <a:pt x="1271794" y="559650"/>
                    <a:pt x="1269480" y="565235"/>
                    <a:pt x="1265362" y="569354"/>
                  </a:cubicBezTo>
                  <a:cubicBezTo>
                    <a:pt x="1261244" y="573472"/>
                    <a:pt x="1255658" y="575786"/>
                    <a:pt x="1249834" y="575786"/>
                  </a:cubicBezTo>
                  <a:lnTo>
                    <a:pt x="21960" y="575786"/>
                  </a:lnTo>
                  <a:cubicBezTo>
                    <a:pt x="9832" y="575786"/>
                    <a:pt x="0" y="565954"/>
                    <a:pt x="0" y="553825"/>
                  </a:cubicBezTo>
                  <a:lnTo>
                    <a:pt x="0" y="21960"/>
                  </a:lnTo>
                  <a:cubicBezTo>
                    <a:pt x="0" y="9832"/>
                    <a:pt x="9832" y="0"/>
                    <a:pt x="21960" y="0"/>
                  </a:cubicBezTo>
                  <a:close/>
                </a:path>
              </a:pathLst>
            </a:custGeom>
            <a:blipFill>
              <a:blip r:embed="rId4"/>
              <a:stretch>
                <a:fillRect t="-23580" b="-23580"/>
              </a:stretch>
            </a:blip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30057" y="1028700"/>
            <a:ext cx="3357681" cy="3151615"/>
            <a:chOff x="0" y="0"/>
            <a:chExt cx="605636" cy="568467"/>
          </a:xfrm>
        </p:grpSpPr>
        <p:sp>
          <p:nvSpPr>
            <p:cNvPr id="3" name="Freeform 3"/>
            <p:cNvSpPr/>
            <p:nvPr/>
          </p:nvSpPr>
          <p:spPr>
            <a:xfrm>
              <a:off x="0" y="0"/>
              <a:ext cx="605636" cy="568467"/>
            </a:xfrm>
            <a:custGeom>
              <a:avLst/>
              <a:gdLst/>
              <a:ahLst/>
              <a:cxnLst/>
              <a:rect l="l" t="t" r="r" b="b"/>
              <a:pathLst>
                <a:path w="605636" h="568467">
                  <a:moveTo>
                    <a:pt x="46115" y="0"/>
                  </a:moveTo>
                  <a:lnTo>
                    <a:pt x="559522" y="0"/>
                  </a:lnTo>
                  <a:cubicBezTo>
                    <a:pt x="584990" y="0"/>
                    <a:pt x="605636" y="20646"/>
                    <a:pt x="605636" y="46115"/>
                  </a:cubicBezTo>
                  <a:lnTo>
                    <a:pt x="605636" y="522353"/>
                  </a:lnTo>
                  <a:cubicBezTo>
                    <a:pt x="605636" y="547821"/>
                    <a:pt x="584990" y="568467"/>
                    <a:pt x="559522" y="568467"/>
                  </a:cubicBezTo>
                  <a:lnTo>
                    <a:pt x="46115" y="568467"/>
                  </a:lnTo>
                  <a:cubicBezTo>
                    <a:pt x="20646" y="568467"/>
                    <a:pt x="0" y="547821"/>
                    <a:pt x="0" y="522353"/>
                  </a:cubicBezTo>
                  <a:lnTo>
                    <a:pt x="0" y="46115"/>
                  </a:lnTo>
                  <a:cubicBezTo>
                    <a:pt x="0" y="20646"/>
                    <a:pt x="20646" y="0"/>
                    <a:pt x="46115" y="0"/>
                  </a:cubicBezTo>
                  <a:close/>
                </a:path>
              </a:pathLst>
            </a:custGeom>
            <a:blipFill>
              <a:blip r:embed="rId2"/>
              <a:stretch>
                <a:fillRect l="-20441" r="-20441"/>
              </a:stretch>
            </a:blipFill>
          </p:spPr>
          <p:txBody>
            <a:bodyPr/>
            <a:lstStyle/>
            <a:p>
              <a:endParaRPr lang="en-US"/>
            </a:p>
          </p:txBody>
        </p:sp>
      </p:grpSp>
      <p:grpSp>
        <p:nvGrpSpPr>
          <p:cNvPr id="4" name="Group 4"/>
          <p:cNvGrpSpPr/>
          <p:nvPr/>
        </p:nvGrpSpPr>
        <p:grpSpPr>
          <a:xfrm>
            <a:off x="1028700" y="1028700"/>
            <a:ext cx="1742162" cy="427869"/>
            <a:chOff x="0" y="0"/>
            <a:chExt cx="458841" cy="112690"/>
          </a:xfrm>
        </p:grpSpPr>
        <p:sp>
          <p:nvSpPr>
            <p:cNvPr id="5" name="Freeform 5"/>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6" name="TextBox 6"/>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7" name="Freeform 7"/>
          <p:cNvSpPr/>
          <p:nvPr/>
        </p:nvSpPr>
        <p:spPr>
          <a:xfrm>
            <a:off x="1263130" y="1155751"/>
            <a:ext cx="154386" cy="183001"/>
          </a:xfrm>
          <a:custGeom>
            <a:avLst/>
            <a:gdLst/>
            <a:ahLst/>
            <a:cxnLst/>
            <a:rect l="l" t="t" r="r" b="b"/>
            <a:pathLst>
              <a:path w="154386" h="183001">
                <a:moveTo>
                  <a:pt x="0" y="0"/>
                </a:moveTo>
                <a:lnTo>
                  <a:pt x="154386" y="0"/>
                </a:lnTo>
                <a:lnTo>
                  <a:pt x="154386" y="183000"/>
                </a:lnTo>
                <a:lnTo>
                  <a:pt x="0" y="183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9215838" y="1028700"/>
            <a:ext cx="3357681" cy="3151615"/>
            <a:chOff x="0" y="0"/>
            <a:chExt cx="605636" cy="568467"/>
          </a:xfrm>
        </p:grpSpPr>
        <p:sp>
          <p:nvSpPr>
            <p:cNvPr id="9" name="Freeform 9"/>
            <p:cNvSpPr/>
            <p:nvPr/>
          </p:nvSpPr>
          <p:spPr>
            <a:xfrm>
              <a:off x="0" y="0"/>
              <a:ext cx="605636" cy="568467"/>
            </a:xfrm>
            <a:custGeom>
              <a:avLst/>
              <a:gdLst/>
              <a:ahLst/>
              <a:cxnLst/>
              <a:rect l="l" t="t" r="r" b="b"/>
              <a:pathLst>
                <a:path w="605636" h="568467">
                  <a:moveTo>
                    <a:pt x="46115" y="0"/>
                  </a:moveTo>
                  <a:lnTo>
                    <a:pt x="559522" y="0"/>
                  </a:lnTo>
                  <a:cubicBezTo>
                    <a:pt x="584990" y="0"/>
                    <a:pt x="605636" y="20646"/>
                    <a:pt x="605636" y="46115"/>
                  </a:cubicBezTo>
                  <a:lnTo>
                    <a:pt x="605636" y="522353"/>
                  </a:lnTo>
                  <a:cubicBezTo>
                    <a:pt x="605636" y="547821"/>
                    <a:pt x="584990" y="568467"/>
                    <a:pt x="559522" y="568467"/>
                  </a:cubicBezTo>
                  <a:lnTo>
                    <a:pt x="46115" y="568467"/>
                  </a:lnTo>
                  <a:cubicBezTo>
                    <a:pt x="20646" y="568467"/>
                    <a:pt x="0" y="547821"/>
                    <a:pt x="0" y="522353"/>
                  </a:cubicBezTo>
                  <a:lnTo>
                    <a:pt x="0" y="46115"/>
                  </a:lnTo>
                  <a:cubicBezTo>
                    <a:pt x="0" y="20646"/>
                    <a:pt x="20646" y="0"/>
                    <a:pt x="46115" y="0"/>
                  </a:cubicBezTo>
                  <a:close/>
                </a:path>
              </a:pathLst>
            </a:custGeom>
            <a:blipFill>
              <a:blip r:embed="rId5"/>
              <a:stretch>
                <a:fillRect t="-21117" b="-21117"/>
              </a:stretch>
            </a:blipFill>
          </p:spPr>
          <p:txBody>
            <a:bodyPr/>
            <a:lstStyle/>
            <a:p>
              <a:endParaRPr lang="en-US"/>
            </a:p>
          </p:txBody>
        </p:sp>
      </p:grpSp>
      <p:grpSp>
        <p:nvGrpSpPr>
          <p:cNvPr id="10" name="Group 10"/>
          <p:cNvGrpSpPr/>
          <p:nvPr/>
        </p:nvGrpSpPr>
        <p:grpSpPr>
          <a:xfrm>
            <a:off x="1028700" y="2464342"/>
            <a:ext cx="2173256" cy="1715973"/>
            <a:chOff x="0" y="0"/>
            <a:chExt cx="572380" cy="451943"/>
          </a:xfrm>
        </p:grpSpPr>
        <p:sp>
          <p:nvSpPr>
            <p:cNvPr id="11" name="Freeform 11"/>
            <p:cNvSpPr/>
            <p:nvPr/>
          </p:nvSpPr>
          <p:spPr>
            <a:xfrm>
              <a:off x="0" y="0"/>
              <a:ext cx="572380" cy="451943"/>
            </a:xfrm>
            <a:custGeom>
              <a:avLst/>
              <a:gdLst/>
              <a:ahLst/>
              <a:cxnLst/>
              <a:rect l="l" t="t" r="r" b="b"/>
              <a:pathLst>
                <a:path w="572380" h="451943">
                  <a:moveTo>
                    <a:pt x="89059" y="0"/>
                  </a:moveTo>
                  <a:lnTo>
                    <a:pt x="483321" y="0"/>
                  </a:lnTo>
                  <a:cubicBezTo>
                    <a:pt x="532507" y="0"/>
                    <a:pt x="572380" y="39873"/>
                    <a:pt x="572380" y="89059"/>
                  </a:cubicBezTo>
                  <a:lnTo>
                    <a:pt x="572380" y="362884"/>
                  </a:lnTo>
                  <a:cubicBezTo>
                    <a:pt x="572380" y="386504"/>
                    <a:pt x="562997" y="409157"/>
                    <a:pt x="546295" y="425859"/>
                  </a:cubicBezTo>
                  <a:cubicBezTo>
                    <a:pt x="529594" y="442560"/>
                    <a:pt x="506941" y="451943"/>
                    <a:pt x="483321" y="451943"/>
                  </a:cubicBezTo>
                  <a:lnTo>
                    <a:pt x="89059" y="451943"/>
                  </a:lnTo>
                  <a:cubicBezTo>
                    <a:pt x="65439" y="451943"/>
                    <a:pt x="42787" y="442560"/>
                    <a:pt x="26085" y="425859"/>
                  </a:cubicBezTo>
                  <a:cubicBezTo>
                    <a:pt x="9383" y="409157"/>
                    <a:pt x="0" y="386504"/>
                    <a:pt x="0" y="362884"/>
                  </a:cubicBezTo>
                  <a:lnTo>
                    <a:pt x="0" y="89059"/>
                  </a:lnTo>
                  <a:cubicBezTo>
                    <a:pt x="0" y="65439"/>
                    <a:pt x="9383" y="42787"/>
                    <a:pt x="26085" y="26085"/>
                  </a:cubicBezTo>
                  <a:cubicBezTo>
                    <a:pt x="42787" y="9383"/>
                    <a:pt x="65439" y="0"/>
                    <a:pt x="89059" y="0"/>
                  </a:cubicBezTo>
                  <a:close/>
                </a:path>
              </a:pathLst>
            </a:custGeom>
            <a:solidFill>
              <a:srgbClr val="4B3C3D"/>
            </a:solidFill>
          </p:spPr>
          <p:txBody>
            <a:bodyPr/>
            <a:lstStyle/>
            <a:p>
              <a:endParaRPr lang="en-US"/>
            </a:p>
          </p:txBody>
        </p:sp>
        <p:sp>
          <p:nvSpPr>
            <p:cNvPr id="12" name="TextBox 12"/>
            <p:cNvSpPr txBox="1"/>
            <p:nvPr/>
          </p:nvSpPr>
          <p:spPr>
            <a:xfrm>
              <a:off x="0" y="-28575"/>
              <a:ext cx="572380" cy="480518"/>
            </a:xfrm>
            <a:prstGeom prst="rect">
              <a:avLst/>
            </a:prstGeom>
          </p:spPr>
          <p:txBody>
            <a:bodyPr lIns="50800" tIns="50800" rIns="50800" bIns="50800" rtlCol="0" anchor="ctr"/>
            <a:lstStyle/>
            <a:p>
              <a:pPr algn="ctr">
                <a:lnSpc>
                  <a:spcPts val="1960"/>
                </a:lnSpc>
              </a:pPr>
              <a:endParaRPr/>
            </a:p>
          </p:txBody>
        </p:sp>
      </p:grpSp>
      <p:grpSp>
        <p:nvGrpSpPr>
          <p:cNvPr id="13" name="Group 13"/>
          <p:cNvGrpSpPr/>
          <p:nvPr/>
        </p:nvGrpSpPr>
        <p:grpSpPr>
          <a:xfrm>
            <a:off x="9215838" y="5143500"/>
            <a:ext cx="8043462" cy="4114800"/>
            <a:chOff x="0" y="0"/>
            <a:chExt cx="2118443" cy="1083733"/>
          </a:xfrm>
        </p:grpSpPr>
        <p:sp>
          <p:nvSpPr>
            <p:cNvPr id="14" name="Freeform 14"/>
            <p:cNvSpPr/>
            <p:nvPr/>
          </p:nvSpPr>
          <p:spPr>
            <a:xfrm>
              <a:off x="0" y="0"/>
              <a:ext cx="2118443" cy="1083733"/>
            </a:xfrm>
            <a:custGeom>
              <a:avLst/>
              <a:gdLst/>
              <a:ahLst/>
              <a:cxnLst/>
              <a:rect l="l" t="t" r="r" b="b"/>
              <a:pathLst>
                <a:path w="2118443" h="1083733">
                  <a:moveTo>
                    <a:pt x="24063" y="0"/>
                  </a:moveTo>
                  <a:lnTo>
                    <a:pt x="2094380" y="0"/>
                  </a:lnTo>
                  <a:cubicBezTo>
                    <a:pt x="2100762" y="0"/>
                    <a:pt x="2106882" y="2535"/>
                    <a:pt x="2111395" y="7048"/>
                  </a:cubicBezTo>
                  <a:cubicBezTo>
                    <a:pt x="2115907" y="11560"/>
                    <a:pt x="2118443" y="17681"/>
                    <a:pt x="2118443" y="24063"/>
                  </a:cubicBezTo>
                  <a:lnTo>
                    <a:pt x="2118443" y="1059671"/>
                  </a:lnTo>
                  <a:cubicBezTo>
                    <a:pt x="2118443" y="1066052"/>
                    <a:pt x="2115907" y="1072173"/>
                    <a:pt x="2111395" y="1076686"/>
                  </a:cubicBezTo>
                  <a:cubicBezTo>
                    <a:pt x="2106882" y="1081198"/>
                    <a:pt x="2100762" y="1083733"/>
                    <a:pt x="2094380" y="1083733"/>
                  </a:cubicBezTo>
                  <a:lnTo>
                    <a:pt x="24063" y="1083733"/>
                  </a:lnTo>
                  <a:cubicBezTo>
                    <a:pt x="17681" y="1083733"/>
                    <a:pt x="11560" y="1081198"/>
                    <a:pt x="7048" y="1076686"/>
                  </a:cubicBezTo>
                  <a:cubicBezTo>
                    <a:pt x="2535" y="1072173"/>
                    <a:pt x="0" y="1066052"/>
                    <a:pt x="0" y="1059671"/>
                  </a:cubicBezTo>
                  <a:lnTo>
                    <a:pt x="0" y="24063"/>
                  </a:lnTo>
                  <a:cubicBezTo>
                    <a:pt x="0" y="17681"/>
                    <a:pt x="2535" y="11560"/>
                    <a:pt x="7048" y="7048"/>
                  </a:cubicBezTo>
                  <a:cubicBezTo>
                    <a:pt x="11560" y="2535"/>
                    <a:pt x="17681" y="0"/>
                    <a:pt x="24063" y="0"/>
                  </a:cubicBezTo>
                  <a:close/>
                </a:path>
              </a:pathLst>
            </a:custGeom>
            <a:solidFill>
              <a:srgbClr val="4B3C3D"/>
            </a:solidFill>
          </p:spPr>
          <p:txBody>
            <a:bodyPr/>
            <a:lstStyle/>
            <a:p>
              <a:endParaRPr lang="en-US"/>
            </a:p>
          </p:txBody>
        </p:sp>
        <p:sp>
          <p:nvSpPr>
            <p:cNvPr id="15" name="TextBox 15"/>
            <p:cNvSpPr txBox="1"/>
            <p:nvPr/>
          </p:nvSpPr>
          <p:spPr>
            <a:xfrm>
              <a:off x="0" y="-28575"/>
              <a:ext cx="2118443" cy="1112308"/>
            </a:xfrm>
            <a:prstGeom prst="rect">
              <a:avLst/>
            </a:prstGeom>
          </p:spPr>
          <p:txBody>
            <a:bodyPr lIns="50800" tIns="50800" rIns="50800" bIns="50800" rtlCol="0" anchor="ctr"/>
            <a:lstStyle/>
            <a:p>
              <a:pPr algn="ctr">
                <a:lnSpc>
                  <a:spcPts val="1960"/>
                </a:lnSpc>
              </a:pPr>
              <a:endParaRPr/>
            </a:p>
          </p:txBody>
        </p:sp>
      </p:grpSp>
      <p:grpSp>
        <p:nvGrpSpPr>
          <p:cNvPr id="16" name="Group 16"/>
          <p:cNvGrpSpPr/>
          <p:nvPr/>
        </p:nvGrpSpPr>
        <p:grpSpPr>
          <a:xfrm>
            <a:off x="9584655" y="5448295"/>
            <a:ext cx="7305828" cy="3505210"/>
            <a:chOff x="0" y="0"/>
            <a:chExt cx="1317777" cy="632247"/>
          </a:xfrm>
        </p:grpSpPr>
        <p:sp>
          <p:nvSpPr>
            <p:cNvPr id="17" name="Freeform 17"/>
            <p:cNvSpPr/>
            <p:nvPr/>
          </p:nvSpPr>
          <p:spPr>
            <a:xfrm>
              <a:off x="0" y="0"/>
              <a:ext cx="1317777" cy="632247"/>
            </a:xfrm>
            <a:custGeom>
              <a:avLst/>
              <a:gdLst/>
              <a:ahLst/>
              <a:cxnLst/>
              <a:rect l="l" t="t" r="r" b="b"/>
              <a:pathLst>
                <a:path w="1317777" h="632247">
                  <a:moveTo>
                    <a:pt x="21194" y="0"/>
                  </a:moveTo>
                  <a:lnTo>
                    <a:pt x="1296583" y="0"/>
                  </a:lnTo>
                  <a:cubicBezTo>
                    <a:pt x="1308288" y="0"/>
                    <a:pt x="1317777" y="9489"/>
                    <a:pt x="1317777" y="21194"/>
                  </a:cubicBezTo>
                  <a:lnTo>
                    <a:pt x="1317777" y="611053"/>
                  </a:lnTo>
                  <a:cubicBezTo>
                    <a:pt x="1317777" y="622758"/>
                    <a:pt x="1308288" y="632247"/>
                    <a:pt x="1296583" y="632247"/>
                  </a:cubicBezTo>
                  <a:lnTo>
                    <a:pt x="21194" y="632247"/>
                  </a:lnTo>
                  <a:cubicBezTo>
                    <a:pt x="9489" y="632247"/>
                    <a:pt x="0" y="622758"/>
                    <a:pt x="0" y="611053"/>
                  </a:cubicBezTo>
                  <a:lnTo>
                    <a:pt x="0" y="21194"/>
                  </a:lnTo>
                  <a:cubicBezTo>
                    <a:pt x="0" y="9489"/>
                    <a:pt x="9489" y="0"/>
                    <a:pt x="21194" y="0"/>
                  </a:cubicBezTo>
                  <a:close/>
                </a:path>
              </a:pathLst>
            </a:custGeom>
            <a:blipFill>
              <a:blip r:embed="rId6"/>
              <a:stretch>
                <a:fillRect t="-8620" b="-8620"/>
              </a:stretch>
            </a:blipFill>
          </p:spPr>
          <p:txBody>
            <a:bodyPr/>
            <a:lstStyle/>
            <a:p>
              <a:endParaRPr lang="en-US"/>
            </a:p>
          </p:txBody>
        </p:sp>
      </p:grpSp>
      <p:grpSp>
        <p:nvGrpSpPr>
          <p:cNvPr id="18" name="Group 18"/>
          <p:cNvGrpSpPr/>
          <p:nvPr/>
        </p:nvGrpSpPr>
        <p:grpSpPr>
          <a:xfrm>
            <a:off x="13901619" y="1028700"/>
            <a:ext cx="3357681" cy="3151615"/>
            <a:chOff x="0" y="0"/>
            <a:chExt cx="605636" cy="568467"/>
          </a:xfrm>
        </p:grpSpPr>
        <p:sp>
          <p:nvSpPr>
            <p:cNvPr id="19" name="Freeform 19"/>
            <p:cNvSpPr/>
            <p:nvPr/>
          </p:nvSpPr>
          <p:spPr>
            <a:xfrm>
              <a:off x="0" y="0"/>
              <a:ext cx="605636" cy="568467"/>
            </a:xfrm>
            <a:custGeom>
              <a:avLst/>
              <a:gdLst/>
              <a:ahLst/>
              <a:cxnLst/>
              <a:rect l="l" t="t" r="r" b="b"/>
              <a:pathLst>
                <a:path w="605636" h="568467">
                  <a:moveTo>
                    <a:pt x="46115" y="0"/>
                  </a:moveTo>
                  <a:lnTo>
                    <a:pt x="559522" y="0"/>
                  </a:lnTo>
                  <a:cubicBezTo>
                    <a:pt x="584990" y="0"/>
                    <a:pt x="605636" y="20646"/>
                    <a:pt x="605636" y="46115"/>
                  </a:cubicBezTo>
                  <a:lnTo>
                    <a:pt x="605636" y="522353"/>
                  </a:lnTo>
                  <a:cubicBezTo>
                    <a:pt x="605636" y="547821"/>
                    <a:pt x="584990" y="568467"/>
                    <a:pt x="559522" y="568467"/>
                  </a:cubicBezTo>
                  <a:lnTo>
                    <a:pt x="46115" y="568467"/>
                  </a:lnTo>
                  <a:cubicBezTo>
                    <a:pt x="20646" y="568467"/>
                    <a:pt x="0" y="547821"/>
                    <a:pt x="0" y="522353"/>
                  </a:cubicBezTo>
                  <a:lnTo>
                    <a:pt x="0" y="46115"/>
                  </a:lnTo>
                  <a:cubicBezTo>
                    <a:pt x="0" y="20646"/>
                    <a:pt x="20646" y="0"/>
                    <a:pt x="46115" y="0"/>
                  </a:cubicBezTo>
                  <a:close/>
                </a:path>
              </a:pathLst>
            </a:custGeom>
            <a:blipFill>
              <a:blip r:embed="rId7"/>
              <a:stretch>
                <a:fillRect r="-40882"/>
              </a:stretch>
            </a:blipFill>
          </p:spPr>
          <p:txBody>
            <a:bodyPr/>
            <a:lstStyle/>
            <a:p>
              <a:endParaRPr lang="en-US"/>
            </a:p>
          </p:txBody>
        </p:sp>
      </p:grpSp>
      <p:sp>
        <p:nvSpPr>
          <p:cNvPr id="20" name="TextBox 20"/>
          <p:cNvSpPr txBox="1"/>
          <p:nvPr/>
        </p:nvSpPr>
        <p:spPr>
          <a:xfrm>
            <a:off x="1028700" y="4924425"/>
            <a:ext cx="6859038" cy="1980032"/>
          </a:xfrm>
          <a:prstGeom prst="rect">
            <a:avLst/>
          </a:prstGeom>
        </p:spPr>
        <p:txBody>
          <a:bodyPr lIns="0" tIns="0" rIns="0" bIns="0" rtlCol="0" anchor="t">
            <a:spAutoFit/>
          </a:bodyPr>
          <a:lstStyle/>
          <a:p>
            <a:pPr algn="l">
              <a:lnSpc>
                <a:spcPts val="16243"/>
              </a:lnSpc>
              <a:spcBef>
                <a:spcPct val="0"/>
              </a:spcBef>
            </a:pPr>
            <a:r>
              <a:rPr lang="en-US" sz="11602" spc="-928">
                <a:solidFill>
                  <a:srgbClr val="4B3C3D"/>
                </a:solidFill>
                <a:latin typeface="Open Sauce"/>
                <a:ea typeface="Open Sauce"/>
                <a:cs typeface="Open Sauce"/>
                <a:sym typeface="Open Sauce"/>
              </a:rPr>
              <a:t>Conclusion</a:t>
            </a:r>
          </a:p>
        </p:txBody>
      </p:sp>
      <p:sp>
        <p:nvSpPr>
          <p:cNvPr id="21" name="TextBox 21"/>
          <p:cNvSpPr txBox="1"/>
          <p:nvPr/>
        </p:nvSpPr>
        <p:spPr>
          <a:xfrm>
            <a:off x="1417516" y="1112631"/>
            <a:ext cx="1118915" cy="240665"/>
          </a:xfrm>
          <a:prstGeom prst="rect">
            <a:avLst/>
          </a:prstGeom>
        </p:spPr>
        <p:txBody>
          <a:bodyPr lIns="0" tIns="0" rIns="0" bIns="0" rtlCol="0" anchor="t">
            <a:spAutoFit/>
          </a:bodyPr>
          <a:lstStyle/>
          <a:p>
            <a:pPr algn="r">
              <a:lnSpc>
                <a:spcPts val="1960"/>
              </a:lnSpc>
              <a:spcBef>
                <a:spcPct val="0"/>
              </a:spcBef>
            </a:pPr>
            <a:r>
              <a:rPr lang="en-US" sz="1400" spc="-70">
                <a:solidFill>
                  <a:srgbClr val="4B3C3D"/>
                </a:solidFill>
                <a:latin typeface="Open Sauce"/>
                <a:ea typeface="Open Sauce"/>
                <a:cs typeface="Open Sauce"/>
                <a:sym typeface="Open Sauce"/>
              </a:rPr>
              <a:t>Liceria &amp; Co.</a:t>
            </a:r>
          </a:p>
        </p:txBody>
      </p:sp>
      <p:sp>
        <p:nvSpPr>
          <p:cNvPr id="22" name="TextBox 22"/>
          <p:cNvSpPr txBox="1"/>
          <p:nvPr/>
        </p:nvSpPr>
        <p:spPr>
          <a:xfrm>
            <a:off x="1361106" y="2929964"/>
            <a:ext cx="1508443" cy="737103"/>
          </a:xfrm>
          <a:prstGeom prst="rect">
            <a:avLst/>
          </a:prstGeom>
        </p:spPr>
        <p:txBody>
          <a:bodyPr lIns="0" tIns="0" rIns="0" bIns="0" rtlCol="0" anchor="t">
            <a:spAutoFit/>
          </a:bodyPr>
          <a:lstStyle/>
          <a:p>
            <a:pPr algn="ctr">
              <a:lnSpc>
                <a:spcPts val="2939"/>
              </a:lnSpc>
              <a:spcBef>
                <a:spcPct val="0"/>
              </a:spcBef>
            </a:pPr>
            <a:r>
              <a:rPr lang="en-US" sz="2099" b="1" i="1" spc="-104">
                <a:solidFill>
                  <a:srgbClr val="DBD2D2"/>
                </a:solidFill>
                <a:latin typeface="Open Sauce Bold Italics"/>
                <a:ea typeface="Open Sauce Bold Italics"/>
                <a:cs typeface="Open Sauce Bold Italics"/>
                <a:sym typeface="Open Sauce Bold Italics"/>
              </a:rPr>
              <a:t>What We Got</a:t>
            </a:r>
          </a:p>
        </p:txBody>
      </p:sp>
      <p:sp>
        <p:nvSpPr>
          <p:cNvPr id="23" name="TextBox 23"/>
          <p:cNvSpPr txBox="1"/>
          <p:nvPr/>
        </p:nvSpPr>
        <p:spPr>
          <a:xfrm>
            <a:off x="1131783" y="6842130"/>
            <a:ext cx="6796548" cy="2111375"/>
          </a:xfrm>
          <a:prstGeom prst="rect">
            <a:avLst/>
          </a:prstGeom>
        </p:spPr>
        <p:txBody>
          <a:bodyPr lIns="0" tIns="0" rIns="0" bIns="0" rtlCol="0" anchor="t">
            <a:spAutoFit/>
          </a:bodyPr>
          <a:lstStyle/>
          <a:p>
            <a:pPr algn="l">
              <a:lnSpc>
                <a:spcPts val="2800"/>
              </a:lnSpc>
              <a:spcBef>
                <a:spcPct val="0"/>
              </a:spcBef>
            </a:pPr>
            <a:r>
              <a:rPr lang="en-US" sz="2000" spc="-100">
                <a:solidFill>
                  <a:srgbClr val="000000"/>
                </a:solidFill>
                <a:latin typeface="Open Sauce"/>
                <a:ea typeface="Open Sauce"/>
                <a:cs typeface="Open Sauce"/>
                <a:sym typeface="Open Sauce"/>
              </a:rPr>
              <a:t>France’s ambient air pollution story, rooted in long-standing traffic and residential wood-burning sources with a post-lockdown rise in ultrafine particles, now shows unequal health harms and policy responses (alerts and low/limited emission zones), summing to persistent causes, clear effects, and targeted yet evolving controls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172825" cy="10287000"/>
            <a:chOff x="0" y="0"/>
            <a:chExt cx="2354110" cy="2167467"/>
          </a:xfrm>
        </p:grpSpPr>
        <p:sp>
          <p:nvSpPr>
            <p:cNvPr id="3" name="Freeform 3"/>
            <p:cNvSpPr/>
            <p:nvPr/>
          </p:nvSpPr>
          <p:spPr>
            <a:xfrm>
              <a:off x="0" y="0"/>
              <a:ext cx="2354110" cy="2167467"/>
            </a:xfrm>
            <a:custGeom>
              <a:avLst/>
              <a:gdLst/>
              <a:ahLst/>
              <a:cxnLst/>
              <a:rect l="l" t="t" r="r" b="b"/>
              <a:pathLst>
                <a:path w="2354110" h="2167467">
                  <a:moveTo>
                    <a:pt x="17323" y="0"/>
                  </a:moveTo>
                  <a:lnTo>
                    <a:pt x="2336786" y="0"/>
                  </a:lnTo>
                  <a:cubicBezTo>
                    <a:pt x="2341381" y="0"/>
                    <a:pt x="2345787" y="1825"/>
                    <a:pt x="2349036" y="5074"/>
                  </a:cubicBezTo>
                  <a:cubicBezTo>
                    <a:pt x="2352285" y="8323"/>
                    <a:pt x="2354110" y="12729"/>
                    <a:pt x="2354110" y="17323"/>
                  </a:cubicBezTo>
                  <a:lnTo>
                    <a:pt x="2354110" y="2150144"/>
                  </a:lnTo>
                  <a:cubicBezTo>
                    <a:pt x="2354110" y="2159711"/>
                    <a:pt x="2346354" y="2167467"/>
                    <a:pt x="2336786" y="2167467"/>
                  </a:cubicBezTo>
                  <a:lnTo>
                    <a:pt x="17323" y="2167467"/>
                  </a:lnTo>
                  <a:cubicBezTo>
                    <a:pt x="12729" y="2167467"/>
                    <a:pt x="8323" y="2165642"/>
                    <a:pt x="5074" y="2162393"/>
                  </a:cubicBezTo>
                  <a:cubicBezTo>
                    <a:pt x="1825" y="2159144"/>
                    <a:pt x="0" y="2154738"/>
                    <a:pt x="0" y="2150144"/>
                  </a:cubicBezTo>
                  <a:lnTo>
                    <a:pt x="0" y="17323"/>
                  </a:lnTo>
                  <a:cubicBezTo>
                    <a:pt x="0" y="12729"/>
                    <a:pt x="1825" y="8323"/>
                    <a:pt x="5074" y="5074"/>
                  </a:cubicBezTo>
                  <a:cubicBezTo>
                    <a:pt x="8323" y="1825"/>
                    <a:pt x="12729" y="0"/>
                    <a:pt x="17323" y="0"/>
                  </a:cubicBezTo>
                  <a:close/>
                </a:path>
              </a:pathLst>
            </a:custGeom>
            <a:solidFill>
              <a:srgbClr val="DBD2D2"/>
            </a:solidFill>
          </p:spPr>
          <p:txBody>
            <a:bodyPr/>
            <a:lstStyle/>
            <a:p>
              <a:endParaRPr lang="en-US"/>
            </a:p>
          </p:txBody>
        </p:sp>
        <p:sp>
          <p:nvSpPr>
            <p:cNvPr id="4" name="TextBox 4"/>
            <p:cNvSpPr txBox="1"/>
            <p:nvPr/>
          </p:nvSpPr>
          <p:spPr>
            <a:xfrm>
              <a:off x="0" y="-28575"/>
              <a:ext cx="2354110" cy="2196042"/>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a:off x="11437178" y="412472"/>
            <a:ext cx="5822122" cy="5274785"/>
          </a:xfrm>
          <a:custGeom>
            <a:avLst/>
            <a:gdLst/>
            <a:ahLst/>
            <a:cxnLst/>
            <a:rect l="l" t="t" r="r" b="b"/>
            <a:pathLst>
              <a:path w="5822122" h="5274785">
                <a:moveTo>
                  <a:pt x="0" y="0"/>
                </a:moveTo>
                <a:lnTo>
                  <a:pt x="5822122" y="0"/>
                </a:lnTo>
                <a:lnTo>
                  <a:pt x="5822122" y="5274785"/>
                </a:lnTo>
                <a:lnTo>
                  <a:pt x="0" y="5274785"/>
                </a:lnTo>
                <a:lnTo>
                  <a:pt x="0" y="0"/>
                </a:lnTo>
                <a:close/>
              </a:path>
            </a:pathLst>
          </a:custGeom>
          <a:blipFill>
            <a:blip r:embed="rId2"/>
            <a:stretch>
              <a:fillRect l="-16847" r="-16847"/>
            </a:stretch>
          </a:blipFill>
        </p:spPr>
        <p:txBody>
          <a:bodyPr/>
          <a:lstStyle/>
          <a:p>
            <a:endParaRPr lang="en-US"/>
          </a:p>
        </p:txBody>
      </p:sp>
      <p:sp>
        <p:nvSpPr>
          <p:cNvPr id="6" name="TextBox 6"/>
          <p:cNvSpPr txBox="1"/>
          <p:nvPr/>
        </p:nvSpPr>
        <p:spPr>
          <a:xfrm>
            <a:off x="321043" y="612775"/>
            <a:ext cx="10530739" cy="9494837"/>
          </a:xfrm>
          <a:prstGeom prst="rect">
            <a:avLst/>
          </a:prstGeom>
        </p:spPr>
        <p:txBody>
          <a:bodyPr lIns="0" tIns="0" rIns="0" bIns="0" rtlCol="0" anchor="t">
            <a:spAutoFit/>
          </a:bodyPr>
          <a:lstStyle/>
          <a:p>
            <a:pPr marL="620713" lvl="1" indent="-310357" algn="l">
              <a:lnSpc>
                <a:spcPts val="4025"/>
              </a:lnSpc>
              <a:buFont typeface="Arial"/>
              <a:buChar char="•"/>
            </a:pPr>
            <a:r>
              <a:rPr lang="en-US" sz="2875" spc="-143">
                <a:solidFill>
                  <a:srgbClr val="4B3C3D"/>
                </a:solidFill>
                <a:latin typeface="Open Sauce"/>
                <a:ea typeface="Open Sauce"/>
                <a:cs typeface="Open Sauce"/>
                <a:sym typeface="Open Sauce"/>
              </a:rPr>
              <a:t>Alari, A. et al. (2021). Paris air-quality alerts and premature mortality. Environment International.</a:t>
            </a:r>
          </a:p>
          <a:p>
            <a:pPr algn="l">
              <a:lnSpc>
                <a:spcPts val="4025"/>
              </a:lnSpc>
            </a:pPr>
            <a:endParaRPr lang="en-US" sz="2875" spc="-143">
              <a:solidFill>
                <a:srgbClr val="4B3C3D"/>
              </a:solidFill>
              <a:latin typeface="Open Sauce"/>
              <a:ea typeface="Open Sauce"/>
              <a:cs typeface="Open Sauce"/>
              <a:sym typeface="Open Sauce"/>
            </a:endParaRPr>
          </a:p>
          <a:p>
            <a:pPr marL="620713" lvl="1" indent="-310357" algn="l">
              <a:lnSpc>
                <a:spcPts val="4025"/>
              </a:lnSpc>
              <a:buFont typeface="Arial"/>
              <a:buChar char="•"/>
            </a:pPr>
            <a:r>
              <a:rPr lang="en-US" sz="2875" spc="-143">
                <a:solidFill>
                  <a:srgbClr val="4B3C3D"/>
                </a:solidFill>
                <a:latin typeface="Open Sauce"/>
                <a:ea typeface="Open Sauce"/>
                <a:cs typeface="Open Sauce"/>
                <a:sym typeface="Open Sauce"/>
              </a:rPr>
              <a:t>Host, S. et al. (2020). Health benefits from alternative LEZ designs in Greater Paris. Environmental Research.</a:t>
            </a:r>
          </a:p>
          <a:p>
            <a:pPr algn="l">
              <a:lnSpc>
                <a:spcPts val="4025"/>
              </a:lnSpc>
            </a:pPr>
            <a:endParaRPr lang="en-US" sz="2875" spc="-143">
              <a:solidFill>
                <a:srgbClr val="4B3C3D"/>
              </a:solidFill>
              <a:latin typeface="Open Sauce"/>
              <a:ea typeface="Open Sauce"/>
              <a:cs typeface="Open Sauce"/>
              <a:sym typeface="Open Sauce"/>
            </a:endParaRPr>
          </a:p>
          <a:p>
            <a:pPr marL="620713" lvl="1" indent="-310357" algn="l">
              <a:lnSpc>
                <a:spcPts val="4025"/>
              </a:lnSpc>
              <a:buFont typeface="Arial"/>
              <a:buChar char="•"/>
            </a:pPr>
            <a:r>
              <a:rPr lang="en-US" sz="2875" spc="-143">
                <a:solidFill>
                  <a:srgbClr val="4B3C3D"/>
                </a:solidFill>
                <a:latin typeface="Open Sauce"/>
                <a:ea typeface="Open Sauce"/>
                <a:cs typeface="Open Sauce"/>
                <a:sym typeface="Open Sauce"/>
              </a:rPr>
              <a:t>Moreno, T. et al. (2022). Equity impacts of LEZ on NO₂/PM₂.₅ and health in Paris. Air Quality, Atmosphere &amp; Health.</a:t>
            </a:r>
          </a:p>
          <a:p>
            <a:pPr algn="l">
              <a:lnSpc>
                <a:spcPts val="4025"/>
              </a:lnSpc>
            </a:pPr>
            <a:endParaRPr lang="en-US" sz="2875" spc="-143">
              <a:solidFill>
                <a:srgbClr val="4B3C3D"/>
              </a:solidFill>
              <a:latin typeface="Open Sauce"/>
              <a:ea typeface="Open Sauce"/>
              <a:cs typeface="Open Sauce"/>
              <a:sym typeface="Open Sauce"/>
            </a:endParaRPr>
          </a:p>
          <a:p>
            <a:pPr marL="620713" lvl="1" indent="-310357" algn="l">
              <a:lnSpc>
                <a:spcPts val="4025"/>
              </a:lnSpc>
              <a:buFont typeface="Arial"/>
              <a:buChar char="•"/>
            </a:pPr>
            <a:r>
              <a:rPr lang="en-US" sz="2875" spc="-143">
                <a:solidFill>
                  <a:srgbClr val="4B3C3D"/>
                </a:solidFill>
                <a:latin typeface="Open Sauce"/>
                <a:ea typeface="Open Sauce"/>
                <a:cs typeface="Open Sauce"/>
                <a:sym typeface="Open Sauce"/>
              </a:rPr>
              <a:t>Weber, S. et al. (2021). Oxidative potential and source apportionment of Paris PM₁₀. Atmospheric Chemistry and Physics.</a:t>
            </a:r>
          </a:p>
          <a:p>
            <a:pPr algn="l">
              <a:lnSpc>
                <a:spcPts val="4025"/>
              </a:lnSpc>
            </a:pPr>
            <a:endParaRPr lang="en-US" sz="2875" spc="-143">
              <a:solidFill>
                <a:srgbClr val="4B3C3D"/>
              </a:solidFill>
              <a:latin typeface="Open Sauce"/>
              <a:ea typeface="Open Sauce"/>
              <a:cs typeface="Open Sauce"/>
              <a:sym typeface="Open Sauce"/>
            </a:endParaRPr>
          </a:p>
          <a:p>
            <a:pPr marL="620713" lvl="1" indent="-310357" algn="l">
              <a:lnSpc>
                <a:spcPts val="4025"/>
              </a:lnSpc>
              <a:buFont typeface="Arial"/>
              <a:buChar char="•"/>
            </a:pPr>
            <a:r>
              <a:rPr lang="en-US" sz="2875" spc="-143">
                <a:solidFill>
                  <a:srgbClr val="4B3C3D"/>
                </a:solidFill>
                <a:latin typeface="Open Sauce"/>
                <a:ea typeface="Open Sauce"/>
                <a:cs typeface="Open Sauce"/>
                <a:sym typeface="Open Sauce"/>
              </a:rPr>
              <a:t>Abbou, R. et al. (2024). Trends in ultrafine particle counts in Paris, 2020–2022. Aerosol and Air Quality Research.</a:t>
            </a:r>
          </a:p>
          <a:p>
            <a:pPr algn="l">
              <a:lnSpc>
                <a:spcPts val="4025"/>
              </a:lnSpc>
            </a:pPr>
            <a:endParaRPr lang="en-US" sz="2875" spc="-143">
              <a:solidFill>
                <a:srgbClr val="4B3C3D"/>
              </a:solidFill>
              <a:latin typeface="Open Sauce"/>
              <a:ea typeface="Open Sauce"/>
              <a:cs typeface="Open Sauce"/>
              <a:sym typeface="Open Sauce"/>
            </a:endParaRPr>
          </a:p>
          <a:p>
            <a:pPr marL="620713" lvl="1" indent="-310357" algn="l">
              <a:lnSpc>
                <a:spcPts val="4025"/>
              </a:lnSpc>
              <a:buFont typeface="Arial"/>
              <a:buChar char="•"/>
            </a:pPr>
            <a:r>
              <a:rPr lang="en-US" sz="2875" spc="-143">
                <a:solidFill>
                  <a:srgbClr val="4B3C3D"/>
                </a:solidFill>
                <a:latin typeface="Open Sauce"/>
                <a:ea typeface="Open Sauce"/>
                <a:cs typeface="Open Sauce"/>
                <a:sym typeface="Open Sauce"/>
              </a:rPr>
              <a:t>Hamroun, A. et al. (2024). Multi-pollutant exposure and mortality in a French dialysis cohort. Frontiers in Public Health.</a:t>
            </a:r>
          </a:p>
          <a:p>
            <a:pPr algn="l">
              <a:lnSpc>
                <a:spcPts val="4025"/>
              </a:lnSpc>
              <a:spcBef>
                <a:spcPct val="0"/>
              </a:spcBef>
            </a:pPr>
            <a:endParaRPr lang="en-US" sz="2875" spc="-143">
              <a:solidFill>
                <a:srgbClr val="4B3C3D"/>
              </a:solidFill>
              <a:latin typeface="Open Sauce"/>
              <a:ea typeface="Open Sauce"/>
              <a:cs typeface="Open Sauce"/>
              <a:sym typeface="Open Sauce"/>
            </a:endParaRPr>
          </a:p>
        </p:txBody>
      </p:sp>
      <p:sp>
        <p:nvSpPr>
          <p:cNvPr id="7" name="TextBox 7"/>
          <p:cNvSpPr txBox="1"/>
          <p:nvPr/>
        </p:nvSpPr>
        <p:spPr>
          <a:xfrm>
            <a:off x="11437178" y="6672599"/>
            <a:ext cx="8082327" cy="923925"/>
          </a:xfrm>
          <a:prstGeom prst="rect">
            <a:avLst/>
          </a:prstGeom>
        </p:spPr>
        <p:txBody>
          <a:bodyPr lIns="0" tIns="0" rIns="0" bIns="0" rtlCol="0" anchor="t">
            <a:spAutoFit/>
          </a:bodyPr>
          <a:lstStyle/>
          <a:p>
            <a:pPr algn="l">
              <a:lnSpc>
                <a:spcPts val="7200"/>
              </a:lnSpc>
            </a:pPr>
            <a:r>
              <a:rPr lang="en-US" sz="6000" b="1" spc="-480">
                <a:solidFill>
                  <a:srgbClr val="4B3C3D"/>
                </a:solidFill>
                <a:latin typeface="Open Sauce Bold"/>
                <a:ea typeface="Open Sauce Bold"/>
                <a:cs typeface="Open Sauce Bold"/>
                <a:sym typeface="Open Sauce Bold"/>
              </a:rPr>
              <a:t>Citations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04314" y="2926348"/>
            <a:ext cx="5354986" cy="1730489"/>
            <a:chOff x="0" y="0"/>
            <a:chExt cx="965897" cy="312134"/>
          </a:xfrm>
        </p:grpSpPr>
        <p:sp>
          <p:nvSpPr>
            <p:cNvPr id="3" name="Freeform 3"/>
            <p:cNvSpPr/>
            <p:nvPr/>
          </p:nvSpPr>
          <p:spPr>
            <a:xfrm>
              <a:off x="0" y="0"/>
              <a:ext cx="965897" cy="312134"/>
            </a:xfrm>
            <a:custGeom>
              <a:avLst/>
              <a:gdLst/>
              <a:ahLst/>
              <a:cxnLst/>
              <a:rect l="l" t="t" r="r" b="b"/>
              <a:pathLst>
                <a:path w="965897" h="312134">
                  <a:moveTo>
                    <a:pt x="28915" y="0"/>
                  </a:moveTo>
                  <a:lnTo>
                    <a:pt x="936982" y="0"/>
                  </a:lnTo>
                  <a:cubicBezTo>
                    <a:pt x="952951" y="0"/>
                    <a:pt x="965897" y="12946"/>
                    <a:pt x="965897" y="28915"/>
                  </a:cubicBezTo>
                  <a:lnTo>
                    <a:pt x="965897" y="283219"/>
                  </a:lnTo>
                  <a:cubicBezTo>
                    <a:pt x="965897" y="290888"/>
                    <a:pt x="962851" y="298243"/>
                    <a:pt x="957428" y="303665"/>
                  </a:cubicBezTo>
                  <a:cubicBezTo>
                    <a:pt x="952005" y="309088"/>
                    <a:pt x="944651" y="312134"/>
                    <a:pt x="936982" y="312134"/>
                  </a:cubicBezTo>
                  <a:lnTo>
                    <a:pt x="28915" y="312134"/>
                  </a:lnTo>
                  <a:cubicBezTo>
                    <a:pt x="12946" y="312134"/>
                    <a:pt x="0" y="299189"/>
                    <a:pt x="0" y="283219"/>
                  </a:cubicBezTo>
                  <a:lnTo>
                    <a:pt x="0" y="28915"/>
                  </a:lnTo>
                  <a:cubicBezTo>
                    <a:pt x="0" y="21246"/>
                    <a:pt x="3046" y="13892"/>
                    <a:pt x="8469" y="8469"/>
                  </a:cubicBezTo>
                  <a:cubicBezTo>
                    <a:pt x="13892" y="3046"/>
                    <a:pt x="21246" y="0"/>
                    <a:pt x="28915" y="0"/>
                  </a:cubicBezTo>
                  <a:close/>
                </a:path>
              </a:pathLst>
            </a:custGeom>
            <a:blipFill>
              <a:blip r:embed="rId2"/>
              <a:stretch>
                <a:fillRect t="-104724" b="-104724"/>
              </a:stretch>
            </a:blipFill>
          </p:spPr>
          <p:txBody>
            <a:bodyPr/>
            <a:lstStyle/>
            <a:p>
              <a:endParaRPr lang="en-US"/>
            </a:p>
          </p:txBody>
        </p:sp>
      </p:grpSp>
      <p:grpSp>
        <p:nvGrpSpPr>
          <p:cNvPr id="4" name="Group 4"/>
          <p:cNvGrpSpPr/>
          <p:nvPr/>
        </p:nvGrpSpPr>
        <p:grpSpPr>
          <a:xfrm>
            <a:off x="8272919" y="814766"/>
            <a:ext cx="1742162" cy="427869"/>
            <a:chOff x="0" y="0"/>
            <a:chExt cx="458841" cy="112690"/>
          </a:xfrm>
        </p:grpSpPr>
        <p:sp>
          <p:nvSpPr>
            <p:cNvPr id="5" name="Freeform 5"/>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6" name="TextBox 6"/>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7" name="Freeform 7"/>
          <p:cNvSpPr/>
          <p:nvPr/>
        </p:nvSpPr>
        <p:spPr>
          <a:xfrm>
            <a:off x="8507350" y="941816"/>
            <a:ext cx="154386" cy="183001"/>
          </a:xfrm>
          <a:custGeom>
            <a:avLst/>
            <a:gdLst/>
            <a:ahLst/>
            <a:cxnLst/>
            <a:rect l="l" t="t" r="r" b="b"/>
            <a:pathLst>
              <a:path w="154386" h="183001">
                <a:moveTo>
                  <a:pt x="0" y="0"/>
                </a:moveTo>
                <a:lnTo>
                  <a:pt x="154386" y="0"/>
                </a:lnTo>
                <a:lnTo>
                  <a:pt x="154386" y="183001"/>
                </a:lnTo>
                <a:lnTo>
                  <a:pt x="0" y="183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1904314" y="5514036"/>
            <a:ext cx="5354986" cy="3744264"/>
            <a:chOff x="0" y="0"/>
            <a:chExt cx="965897" cy="675366"/>
          </a:xfrm>
        </p:grpSpPr>
        <p:sp>
          <p:nvSpPr>
            <p:cNvPr id="9" name="Freeform 9"/>
            <p:cNvSpPr/>
            <p:nvPr/>
          </p:nvSpPr>
          <p:spPr>
            <a:xfrm>
              <a:off x="0" y="0"/>
              <a:ext cx="965897" cy="675366"/>
            </a:xfrm>
            <a:custGeom>
              <a:avLst/>
              <a:gdLst/>
              <a:ahLst/>
              <a:cxnLst/>
              <a:rect l="l" t="t" r="r" b="b"/>
              <a:pathLst>
                <a:path w="965897" h="675366">
                  <a:moveTo>
                    <a:pt x="28915" y="0"/>
                  </a:moveTo>
                  <a:lnTo>
                    <a:pt x="936982" y="0"/>
                  </a:lnTo>
                  <a:cubicBezTo>
                    <a:pt x="952951" y="0"/>
                    <a:pt x="965897" y="12946"/>
                    <a:pt x="965897" y="28915"/>
                  </a:cubicBezTo>
                  <a:lnTo>
                    <a:pt x="965897" y="646451"/>
                  </a:lnTo>
                  <a:cubicBezTo>
                    <a:pt x="965897" y="654119"/>
                    <a:pt x="962851" y="661474"/>
                    <a:pt x="957428" y="666897"/>
                  </a:cubicBezTo>
                  <a:cubicBezTo>
                    <a:pt x="952005" y="672319"/>
                    <a:pt x="944651" y="675366"/>
                    <a:pt x="936982" y="675366"/>
                  </a:cubicBezTo>
                  <a:lnTo>
                    <a:pt x="28915" y="675366"/>
                  </a:lnTo>
                  <a:cubicBezTo>
                    <a:pt x="12946" y="675366"/>
                    <a:pt x="0" y="662420"/>
                    <a:pt x="0" y="646451"/>
                  </a:cubicBezTo>
                  <a:lnTo>
                    <a:pt x="0" y="28915"/>
                  </a:lnTo>
                  <a:cubicBezTo>
                    <a:pt x="0" y="21246"/>
                    <a:pt x="3046" y="13892"/>
                    <a:pt x="8469" y="8469"/>
                  </a:cubicBezTo>
                  <a:cubicBezTo>
                    <a:pt x="13892" y="3046"/>
                    <a:pt x="21246" y="0"/>
                    <a:pt x="28915" y="0"/>
                  </a:cubicBezTo>
                  <a:close/>
                </a:path>
              </a:pathLst>
            </a:custGeom>
            <a:blipFill>
              <a:blip r:embed="rId5"/>
              <a:stretch>
                <a:fillRect l="-2473" r="-2473"/>
              </a:stretch>
            </a:blipFill>
          </p:spPr>
          <p:txBody>
            <a:bodyPr/>
            <a:lstStyle/>
            <a:p>
              <a:endParaRPr lang="en-US"/>
            </a:p>
          </p:txBody>
        </p:sp>
      </p:grpSp>
      <p:grpSp>
        <p:nvGrpSpPr>
          <p:cNvPr id="10" name="Group 10"/>
          <p:cNvGrpSpPr/>
          <p:nvPr/>
        </p:nvGrpSpPr>
        <p:grpSpPr>
          <a:xfrm>
            <a:off x="8998648" y="5514036"/>
            <a:ext cx="2148809" cy="3744264"/>
            <a:chOff x="0" y="0"/>
            <a:chExt cx="387588" cy="675366"/>
          </a:xfrm>
        </p:grpSpPr>
        <p:sp>
          <p:nvSpPr>
            <p:cNvPr id="11" name="Freeform 11"/>
            <p:cNvSpPr/>
            <p:nvPr/>
          </p:nvSpPr>
          <p:spPr>
            <a:xfrm>
              <a:off x="0" y="0"/>
              <a:ext cx="387588" cy="675366"/>
            </a:xfrm>
            <a:custGeom>
              <a:avLst/>
              <a:gdLst/>
              <a:ahLst/>
              <a:cxnLst/>
              <a:rect l="l" t="t" r="r" b="b"/>
              <a:pathLst>
                <a:path w="387588" h="675366">
                  <a:moveTo>
                    <a:pt x="72058" y="0"/>
                  </a:moveTo>
                  <a:lnTo>
                    <a:pt x="315530" y="0"/>
                  </a:lnTo>
                  <a:cubicBezTo>
                    <a:pt x="355327" y="0"/>
                    <a:pt x="387588" y="32261"/>
                    <a:pt x="387588" y="72058"/>
                  </a:cubicBezTo>
                  <a:lnTo>
                    <a:pt x="387588" y="603308"/>
                  </a:lnTo>
                  <a:cubicBezTo>
                    <a:pt x="387588" y="643104"/>
                    <a:pt x="355327" y="675366"/>
                    <a:pt x="315530" y="675366"/>
                  </a:cubicBezTo>
                  <a:lnTo>
                    <a:pt x="72058" y="675366"/>
                  </a:lnTo>
                  <a:cubicBezTo>
                    <a:pt x="32261" y="675366"/>
                    <a:pt x="0" y="643104"/>
                    <a:pt x="0" y="603308"/>
                  </a:cubicBezTo>
                  <a:lnTo>
                    <a:pt x="0" y="72058"/>
                  </a:lnTo>
                  <a:cubicBezTo>
                    <a:pt x="0" y="32261"/>
                    <a:pt x="32261" y="0"/>
                    <a:pt x="72058" y="0"/>
                  </a:cubicBezTo>
                  <a:close/>
                </a:path>
              </a:pathLst>
            </a:custGeom>
            <a:blipFill>
              <a:blip r:embed="rId6"/>
              <a:stretch>
                <a:fillRect r="-195336"/>
              </a:stretch>
            </a:blipFill>
          </p:spPr>
          <p:txBody>
            <a:bodyPr/>
            <a:lstStyle/>
            <a:p>
              <a:endParaRPr lang="en-US"/>
            </a:p>
          </p:txBody>
        </p:sp>
      </p:grpSp>
      <p:sp>
        <p:nvSpPr>
          <p:cNvPr id="12" name="Freeform 12"/>
          <p:cNvSpPr/>
          <p:nvPr/>
        </p:nvSpPr>
        <p:spPr>
          <a:xfrm>
            <a:off x="2131099" y="5514036"/>
            <a:ext cx="4998785" cy="3744264"/>
          </a:xfrm>
          <a:custGeom>
            <a:avLst/>
            <a:gdLst/>
            <a:ahLst/>
            <a:cxnLst/>
            <a:rect l="l" t="t" r="r" b="b"/>
            <a:pathLst>
              <a:path w="4998785" h="3744264">
                <a:moveTo>
                  <a:pt x="0" y="0"/>
                </a:moveTo>
                <a:lnTo>
                  <a:pt x="4998786" y="0"/>
                </a:lnTo>
                <a:lnTo>
                  <a:pt x="4998786" y="3744264"/>
                </a:lnTo>
                <a:lnTo>
                  <a:pt x="0" y="3744264"/>
                </a:lnTo>
                <a:lnTo>
                  <a:pt x="0" y="0"/>
                </a:lnTo>
                <a:close/>
              </a:path>
            </a:pathLst>
          </a:custGeom>
          <a:blipFill>
            <a:blip r:embed="rId7"/>
            <a:stretch>
              <a:fillRect/>
            </a:stretch>
          </a:blipFill>
        </p:spPr>
        <p:txBody>
          <a:bodyPr/>
          <a:lstStyle/>
          <a:p>
            <a:endParaRPr lang="en-US"/>
          </a:p>
        </p:txBody>
      </p:sp>
      <p:sp>
        <p:nvSpPr>
          <p:cNvPr id="13" name="TextBox 13"/>
          <p:cNvSpPr txBox="1"/>
          <p:nvPr/>
        </p:nvSpPr>
        <p:spPr>
          <a:xfrm>
            <a:off x="1028700" y="2456468"/>
            <a:ext cx="10118757" cy="2698110"/>
          </a:xfrm>
          <a:prstGeom prst="rect">
            <a:avLst/>
          </a:prstGeom>
        </p:spPr>
        <p:txBody>
          <a:bodyPr lIns="0" tIns="0" rIns="0" bIns="0" rtlCol="0" anchor="t">
            <a:spAutoFit/>
          </a:bodyPr>
          <a:lstStyle/>
          <a:p>
            <a:pPr algn="ctr">
              <a:lnSpc>
                <a:spcPts val="21409"/>
              </a:lnSpc>
            </a:pPr>
            <a:r>
              <a:rPr lang="en-US" sz="17840" spc="-1427">
                <a:solidFill>
                  <a:srgbClr val="4B3C3D"/>
                </a:solidFill>
                <a:latin typeface="Open Sauce"/>
                <a:ea typeface="Open Sauce"/>
                <a:cs typeface="Open Sauce"/>
                <a:sym typeface="Open Sauce"/>
              </a:rPr>
              <a:t>Thank You</a:t>
            </a:r>
          </a:p>
        </p:txBody>
      </p:sp>
      <p:sp>
        <p:nvSpPr>
          <p:cNvPr id="14" name="TextBox 14"/>
          <p:cNvSpPr txBox="1"/>
          <p:nvPr/>
        </p:nvSpPr>
        <p:spPr>
          <a:xfrm>
            <a:off x="8661736" y="898697"/>
            <a:ext cx="1118915" cy="240665"/>
          </a:xfrm>
          <a:prstGeom prst="rect">
            <a:avLst/>
          </a:prstGeom>
        </p:spPr>
        <p:txBody>
          <a:bodyPr lIns="0" tIns="0" rIns="0" bIns="0" rtlCol="0" anchor="t">
            <a:spAutoFit/>
          </a:bodyPr>
          <a:lstStyle/>
          <a:p>
            <a:pPr algn="r">
              <a:lnSpc>
                <a:spcPts val="1960"/>
              </a:lnSpc>
              <a:spcBef>
                <a:spcPct val="0"/>
              </a:spcBef>
            </a:pPr>
            <a:r>
              <a:rPr lang="en-US" sz="1400" spc="-70">
                <a:solidFill>
                  <a:srgbClr val="4B3C3D"/>
                </a:solidFill>
                <a:latin typeface="Open Sauce"/>
                <a:ea typeface="Open Sauce"/>
                <a:cs typeface="Open Sauce"/>
                <a:sym typeface="Open Sauce"/>
              </a:rPr>
              <a:t>Liceria &amp; Co.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34857" y="1028700"/>
            <a:ext cx="8824443" cy="5104906"/>
            <a:chOff x="0" y="0"/>
            <a:chExt cx="1591695" cy="920789"/>
          </a:xfrm>
        </p:grpSpPr>
        <p:sp>
          <p:nvSpPr>
            <p:cNvPr id="3" name="Freeform 3"/>
            <p:cNvSpPr/>
            <p:nvPr/>
          </p:nvSpPr>
          <p:spPr>
            <a:xfrm>
              <a:off x="0" y="0"/>
              <a:ext cx="1591695" cy="920789"/>
            </a:xfrm>
            <a:custGeom>
              <a:avLst/>
              <a:gdLst/>
              <a:ahLst/>
              <a:cxnLst/>
              <a:rect l="l" t="t" r="r" b="b"/>
              <a:pathLst>
                <a:path w="1591695" h="920789">
                  <a:moveTo>
                    <a:pt x="17547" y="0"/>
                  </a:moveTo>
                  <a:lnTo>
                    <a:pt x="1574148" y="0"/>
                  </a:lnTo>
                  <a:cubicBezTo>
                    <a:pt x="1583839" y="0"/>
                    <a:pt x="1591695" y="7856"/>
                    <a:pt x="1591695" y="17547"/>
                  </a:cubicBezTo>
                  <a:lnTo>
                    <a:pt x="1591695" y="903243"/>
                  </a:lnTo>
                  <a:cubicBezTo>
                    <a:pt x="1591695" y="907896"/>
                    <a:pt x="1589846" y="912359"/>
                    <a:pt x="1586555" y="915650"/>
                  </a:cubicBezTo>
                  <a:cubicBezTo>
                    <a:pt x="1583265" y="918941"/>
                    <a:pt x="1578802" y="920789"/>
                    <a:pt x="1574148" y="920789"/>
                  </a:cubicBezTo>
                  <a:lnTo>
                    <a:pt x="17547" y="920789"/>
                  </a:lnTo>
                  <a:cubicBezTo>
                    <a:pt x="7856" y="920789"/>
                    <a:pt x="0" y="912933"/>
                    <a:pt x="0" y="903243"/>
                  </a:cubicBezTo>
                  <a:lnTo>
                    <a:pt x="0" y="17547"/>
                  </a:lnTo>
                  <a:cubicBezTo>
                    <a:pt x="0" y="7856"/>
                    <a:pt x="7856" y="0"/>
                    <a:pt x="17547" y="0"/>
                  </a:cubicBezTo>
                  <a:close/>
                </a:path>
              </a:pathLst>
            </a:custGeom>
            <a:blipFill>
              <a:blip r:embed="rId2"/>
              <a:stretch>
                <a:fillRect t="-7584" b="-7584"/>
              </a:stretch>
            </a:blipFill>
          </p:spPr>
          <p:txBody>
            <a:bodyPr/>
            <a:lstStyle/>
            <a:p>
              <a:endParaRPr lang="en-US"/>
            </a:p>
          </p:txBody>
        </p:sp>
      </p:grpSp>
      <p:grpSp>
        <p:nvGrpSpPr>
          <p:cNvPr id="4" name="Group 4"/>
          <p:cNvGrpSpPr/>
          <p:nvPr/>
        </p:nvGrpSpPr>
        <p:grpSpPr>
          <a:xfrm>
            <a:off x="13011955" y="6481134"/>
            <a:ext cx="4247345" cy="2777166"/>
            <a:chOff x="0" y="0"/>
            <a:chExt cx="766108" cy="500927"/>
          </a:xfrm>
        </p:grpSpPr>
        <p:sp>
          <p:nvSpPr>
            <p:cNvPr id="5" name="Freeform 5"/>
            <p:cNvSpPr/>
            <p:nvPr/>
          </p:nvSpPr>
          <p:spPr>
            <a:xfrm>
              <a:off x="0" y="0"/>
              <a:ext cx="766108" cy="500927"/>
            </a:xfrm>
            <a:custGeom>
              <a:avLst/>
              <a:gdLst/>
              <a:ahLst/>
              <a:cxnLst/>
              <a:rect l="l" t="t" r="r" b="b"/>
              <a:pathLst>
                <a:path w="766108" h="500927">
                  <a:moveTo>
                    <a:pt x="36455" y="0"/>
                  </a:moveTo>
                  <a:lnTo>
                    <a:pt x="729653" y="0"/>
                  </a:lnTo>
                  <a:cubicBezTo>
                    <a:pt x="739321" y="0"/>
                    <a:pt x="748594" y="3841"/>
                    <a:pt x="755431" y="10678"/>
                  </a:cubicBezTo>
                  <a:cubicBezTo>
                    <a:pt x="762267" y="17514"/>
                    <a:pt x="766108" y="26787"/>
                    <a:pt x="766108" y="36455"/>
                  </a:cubicBezTo>
                  <a:lnTo>
                    <a:pt x="766108" y="464472"/>
                  </a:lnTo>
                  <a:cubicBezTo>
                    <a:pt x="766108" y="474140"/>
                    <a:pt x="762267" y="483413"/>
                    <a:pt x="755431" y="490249"/>
                  </a:cubicBezTo>
                  <a:cubicBezTo>
                    <a:pt x="748594" y="497086"/>
                    <a:pt x="739321" y="500927"/>
                    <a:pt x="729653" y="500927"/>
                  </a:cubicBezTo>
                  <a:lnTo>
                    <a:pt x="36455" y="500927"/>
                  </a:lnTo>
                  <a:cubicBezTo>
                    <a:pt x="26787" y="500927"/>
                    <a:pt x="17514" y="497086"/>
                    <a:pt x="10678" y="490249"/>
                  </a:cubicBezTo>
                  <a:cubicBezTo>
                    <a:pt x="3841" y="483413"/>
                    <a:pt x="0" y="474140"/>
                    <a:pt x="0" y="464472"/>
                  </a:cubicBezTo>
                  <a:lnTo>
                    <a:pt x="0" y="36455"/>
                  </a:lnTo>
                  <a:cubicBezTo>
                    <a:pt x="0" y="26787"/>
                    <a:pt x="3841" y="17514"/>
                    <a:pt x="10678" y="10678"/>
                  </a:cubicBezTo>
                  <a:cubicBezTo>
                    <a:pt x="17514" y="3841"/>
                    <a:pt x="26787" y="0"/>
                    <a:pt x="36455" y="0"/>
                  </a:cubicBezTo>
                  <a:close/>
                </a:path>
              </a:pathLst>
            </a:custGeom>
            <a:blipFill>
              <a:blip r:embed="rId3"/>
              <a:stretch>
                <a:fillRect t="-947" b="-947"/>
              </a:stretch>
            </a:blipFill>
          </p:spPr>
          <p:txBody>
            <a:bodyPr/>
            <a:lstStyle/>
            <a:p>
              <a:endParaRPr lang="en-US"/>
            </a:p>
          </p:txBody>
        </p:sp>
      </p:grpSp>
      <p:grpSp>
        <p:nvGrpSpPr>
          <p:cNvPr id="6" name="Group 6"/>
          <p:cNvGrpSpPr/>
          <p:nvPr/>
        </p:nvGrpSpPr>
        <p:grpSpPr>
          <a:xfrm>
            <a:off x="8434857" y="6481134"/>
            <a:ext cx="4247345" cy="2777166"/>
            <a:chOff x="0" y="0"/>
            <a:chExt cx="766108" cy="500927"/>
          </a:xfrm>
        </p:grpSpPr>
        <p:sp>
          <p:nvSpPr>
            <p:cNvPr id="7" name="Freeform 7"/>
            <p:cNvSpPr/>
            <p:nvPr/>
          </p:nvSpPr>
          <p:spPr>
            <a:xfrm>
              <a:off x="0" y="0"/>
              <a:ext cx="766108" cy="500927"/>
            </a:xfrm>
            <a:custGeom>
              <a:avLst/>
              <a:gdLst/>
              <a:ahLst/>
              <a:cxnLst/>
              <a:rect l="l" t="t" r="r" b="b"/>
              <a:pathLst>
                <a:path w="766108" h="500927">
                  <a:moveTo>
                    <a:pt x="36455" y="0"/>
                  </a:moveTo>
                  <a:lnTo>
                    <a:pt x="729653" y="0"/>
                  </a:lnTo>
                  <a:cubicBezTo>
                    <a:pt x="739321" y="0"/>
                    <a:pt x="748594" y="3841"/>
                    <a:pt x="755431" y="10678"/>
                  </a:cubicBezTo>
                  <a:cubicBezTo>
                    <a:pt x="762267" y="17514"/>
                    <a:pt x="766108" y="26787"/>
                    <a:pt x="766108" y="36455"/>
                  </a:cubicBezTo>
                  <a:lnTo>
                    <a:pt x="766108" y="464472"/>
                  </a:lnTo>
                  <a:cubicBezTo>
                    <a:pt x="766108" y="474140"/>
                    <a:pt x="762267" y="483413"/>
                    <a:pt x="755431" y="490249"/>
                  </a:cubicBezTo>
                  <a:cubicBezTo>
                    <a:pt x="748594" y="497086"/>
                    <a:pt x="739321" y="500927"/>
                    <a:pt x="729653" y="500927"/>
                  </a:cubicBezTo>
                  <a:lnTo>
                    <a:pt x="36455" y="500927"/>
                  </a:lnTo>
                  <a:cubicBezTo>
                    <a:pt x="26787" y="500927"/>
                    <a:pt x="17514" y="497086"/>
                    <a:pt x="10678" y="490249"/>
                  </a:cubicBezTo>
                  <a:cubicBezTo>
                    <a:pt x="3841" y="483413"/>
                    <a:pt x="0" y="474140"/>
                    <a:pt x="0" y="464472"/>
                  </a:cubicBezTo>
                  <a:lnTo>
                    <a:pt x="0" y="36455"/>
                  </a:lnTo>
                  <a:cubicBezTo>
                    <a:pt x="0" y="26787"/>
                    <a:pt x="3841" y="17514"/>
                    <a:pt x="10678" y="10678"/>
                  </a:cubicBezTo>
                  <a:cubicBezTo>
                    <a:pt x="17514" y="3841"/>
                    <a:pt x="26787" y="0"/>
                    <a:pt x="36455" y="0"/>
                  </a:cubicBezTo>
                  <a:close/>
                </a:path>
              </a:pathLst>
            </a:custGeom>
            <a:blipFill>
              <a:blip r:embed="rId4"/>
              <a:stretch>
                <a:fillRect t="-947" b="-947"/>
              </a:stretch>
            </a:blipFill>
          </p:spPr>
          <p:txBody>
            <a:bodyPr/>
            <a:lstStyle/>
            <a:p>
              <a:endParaRPr lang="en-US"/>
            </a:p>
          </p:txBody>
        </p:sp>
      </p:grpSp>
      <p:grpSp>
        <p:nvGrpSpPr>
          <p:cNvPr id="8" name="Group 8"/>
          <p:cNvGrpSpPr/>
          <p:nvPr/>
        </p:nvGrpSpPr>
        <p:grpSpPr>
          <a:xfrm>
            <a:off x="1028700" y="973800"/>
            <a:ext cx="1742162" cy="427869"/>
            <a:chOff x="0" y="0"/>
            <a:chExt cx="458841" cy="112690"/>
          </a:xfrm>
        </p:grpSpPr>
        <p:sp>
          <p:nvSpPr>
            <p:cNvPr id="9" name="Freeform 9"/>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10" name="TextBox 10"/>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11" name="Freeform 11"/>
          <p:cNvSpPr/>
          <p:nvPr/>
        </p:nvSpPr>
        <p:spPr>
          <a:xfrm>
            <a:off x="1263130" y="1100851"/>
            <a:ext cx="154386" cy="183001"/>
          </a:xfrm>
          <a:custGeom>
            <a:avLst/>
            <a:gdLst/>
            <a:ahLst/>
            <a:cxnLst/>
            <a:rect l="l" t="t" r="r" b="b"/>
            <a:pathLst>
              <a:path w="154386" h="183001">
                <a:moveTo>
                  <a:pt x="0" y="0"/>
                </a:moveTo>
                <a:lnTo>
                  <a:pt x="154386" y="0"/>
                </a:lnTo>
                <a:lnTo>
                  <a:pt x="154386" y="183001"/>
                </a:lnTo>
                <a:lnTo>
                  <a:pt x="0" y="1830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p:nvPr/>
        </p:nvGrpSpPr>
        <p:grpSpPr>
          <a:xfrm>
            <a:off x="1028700" y="5396066"/>
            <a:ext cx="6438702" cy="3862234"/>
            <a:chOff x="0" y="0"/>
            <a:chExt cx="1695790" cy="1017214"/>
          </a:xfrm>
        </p:grpSpPr>
        <p:sp>
          <p:nvSpPr>
            <p:cNvPr id="13" name="Freeform 13"/>
            <p:cNvSpPr/>
            <p:nvPr/>
          </p:nvSpPr>
          <p:spPr>
            <a:xfrm>
              <a:off x="0" y="0"/>
              <a:ext cx="1695790" cy="1017214"/>
            </a:xfrm>
            <a:custGeom>
              <a:avLst/>
              <a:gdLst/>
              <a:ahLst/>
              <a:cxnLst/>
              <a:rect l="l" t="t" r="r" b="b"/>
              <a:pathLst>
                <a:path w="1695790" h="1017214">
                  <a:moveTo>
                    <a:pt x="30060" y="0"/>
                  </a:moveTo>
                  <a:lnTo>
                    <a:pt x="1665730" y="0"/>
                  </a:lnTo>
                  <a:cubicBezTo>
                    <a:pt x="1673702" y="0"/>
                    <a:pt x="1681348" y="3167"/>
                    <a:pt x="1686985" y="8804"/>
                  </a:cubicBezTo>
                  <a:cubicBezTo>
                    <a:pt x="1692623" y="14442"/>
                    <a:pt x="1695790" y="22088"/>
                    <a:pt x="1695790" y="30060"/>
                  </a:cubicBezTo>
                  <a:lnTo>
                    <a:pt x="1695790" y="987154"/>
                  </a:lnTo>
                  <a:cubicBezTo>
                    <a:pt x="1695790" y="995126"/>
                    <a:pt x="1692623" y="1002772"/>
                    <a:pt x="1686985" y="1008410"/>
                  </a:cubicBezTo>
                  <a:cubicBezTo>
                    <a:pt x="1681348" y="1014047"/>
                    <a:pt x="1673702" y="1017214"/>
                    <a:pt x="1665730" y="1017214"/>
                  </a:cubicBezTo>
                  <a:lnTo>
                    <a:pt x="30060" y="1017214"/>
                  </a:lnTo>
                  <a:cubicBezTo>
                    <a:pt x="22088" y="1017214"/>
                    <a:pt x="14442" y="1014047"/>
                    <a:pt x="8804" y="1008410"/>
                  </a:cubicBezTo>
                  <a:cubicBezTo>
                    <a:pt x="3167" y="1002772"/>
                    <a:pt x="0" y="995126"/>
                    <a:pt x="0" y="987154"/>
                  </a:cubicBezTo>
                  <a:lnTo>
                    <a:pt x="0" y="30060"/>
                  </a:lnTo>
                  <a:cubicBezTo>
                    <a:pt x="0" y="22088"/>
                    <a:pt x="3167" y="14442"/>
                    <a:pt x="8804" y="8804"/>
                  </a:cubicBezTo>
                  <a:cubicBezTo>
                    <a:pt x="14442" y="3167"/>
                    <a:pt x="22088" y="0"/>
                    <a:pt x="30060" y="0"/>
                  </a:cubicBezTo>
                  <a:close/>
                </a:path>
              </a:pathLst>
            </a:custGeom>
            <a:solidFill>
              <a:srgbClr val="4B3C3D"/>
            </a:solidFill>
          </p:spPr>
          <p:txBody>
            <a:bodyPr/>
            <a:lstStyle/>
            <a:p>
              <a:endParaRPr lang="en-US"/>
            </a:p>
          </p:txBody>
        </p:sp>
        <p:sp>
          <p:nvSpPr>
            <p:cNvPr id="14" name="TextBox 14"/>
            <p:cNvSpPr txBox="1"/>
            <p:nvPr/>
          </p:nvSpPr>
          <p:spPr>
            <a:xfrm>
              <a:off x="0" y="-28575"/>
              <a:ext cx="1695790" cy="1045789"/>
            </a:xfrm>
            <a:prstGeom prst="rect">
              <a:avLst/>
            </a:prstGeom>
          </p:spPr>
          <p:txBody>
            <a:bodyPr lIns="50800" tIns="50800" rIns="50800" bIns="50800" rtlCol="0" anchor="ctr"/>
            <a:lstStyle/>
            <a:p>
              <a:pPr algn="ctr">
                <a:lnSpc>
                  <a:spcPts val="1960"/>
                </a:lnSpc>
              </a:pPr>
              <a:endParaRPr/>
            </a:p>
          </p:txBody>
        </p:sp>
      </p:grpSp>
      <p:sp>
        <p:nvSpPr>
          <p:cNvPr id="15" name="TextBox 15"/>
          <p:cNvSpPr txBox="1"/>
          <p:nvPr/>
        </p:nvSpPr>
        <p:spPr>
          <a:xfrm>
            <a:off x="1028700" y="2490301"/>
            <a:ext cx="7406157" cy="1772888"/>
          </a:xfrm>
          <a:prstGeom prst="rect">
            <a:avLst/>
          </a:prstGeom>
        </p:spPr>
        <p:txBody>
          <a:bodyPr lIns="0" tIns="0" rIns="0" bIns="0" rtlCol="0" anchor="t">
            <a:spAutoFit/>
          </a:bodyPr>
          <a:lstStyle/>
          <a:p>
            <a:pPr algn="l">
              <a:lnSpc>
                <a:spcPts val="14508"/>
              </a:lnSpc>
              <a:spcBef>
                <a:spcPct val="0"/>
              </a:spcBef>
            </a:pPr>
            <a:r>
              <a:rPr lang="en-US" sz="10363" spc="-829">
                <a:solidFill>
                  <a:srgbClr val="4B3C3D"/>
                </a:solidFill>
                <a:latin typeface="Open Sauce"/>
                <a:ea typeface="Open Sauce"/>
                <a:cs typeface="Open Sauce"/>
                <a:sym typeface="Open Sauce"/>
              </a:rPr>
              <a:t>Introduction</a:t>
            </a:r>
          </a:p>
        </p:txBody>
      </p:sp>
      <p:sp>
        <p:nvSpPr>
          <p:cNvPr id="16" name="TextBox 16"/>
          <p:cNvSpPr txBox="1"/>
          <p:nvPr/>
        </p:nvSpPr>
        <p:spPr>
          <a:xfrm>
            <a:off x="4868164" y="981075"/>
            <a:ext cx="2599238" cy="365694"/>
          </a:xfrm>
          <a:prstGeom prst="rect">
            <a:avLst/>
          </a:prstGeom>
        </p:spPr>
        <p:txBody>
          <a:bodyPr lIns="0" tIns="0" rIns="0" bIns="0" rtlCol="0" anchor="t">
            <a:spAutoFit/>
          </a:bodyPr>
          <a:lstStyle/>
          <a:p>
            <a:pPr algn="l">
              <a:lnSpc>
                <a:spcPts val="2939"/>
              </a:lnSpc>
              <a:spcBef>
                <a:spcPct val="0"/>
              </a:spcBef>
            </a:pPr>
            <a:r>
              <a:rPr lang="en-US" sz="2099" b="1" i="1" spc="-104">
                <a:solidFill>
                  <a:srgbClr val="968C90"/>
                </a:solidFill>
                <a:latin typeface="Open Sauce Bold Italics"/>
                <a:ea typeface="Open Sauce Bold Italics"/>
                <a:cs typeface="Open Sauce Bold Italics"/>
                <a:sym typeface="Open Sauce Bold Italics"/>
              </a:rPr>
              <a:t>What is Air Pollution?</a:t>
            </a:r>
          </a:p>
        </p:txBody>
      </p:sp>
      <p:sp>
        <p:nvSpPr>
          <p:cNvPr id="17" name="TextBox 17"/>
          <p:cNvSpPr txBox="1"/>
          <p:nvPr/>
        </p:nvSpPr>
        <p:spPr>
          <a:xfrm>
            <a:off x="2085935" y="5552358"/>
            <a:ext cx="4324231" cy="3511550"/>
          </a:xfrm>
          <a:prstGeom prst="rect">
            <a:avLst/>
          </a:prstGeom>
        </p:spPr>
        <p:txBody>
          <a:bodyPr lIns="0" tIns="0" rIns="0" bIns="0" rtlCol="0" anchor="t">
            <a:spAutoFit/>
          </a:bodyPr>
          <a:lstStyle/>
          <a:p>
            <a:pPr algn="l">
              <a:lnSpc>
                <a:spcPts val="2799"/>
              </a:lnSpc>
            </a:pPr>
            <a:r>
              <a:rPr lang="en-US" sz="1999" spc="-99">
                <a:solidFill>
                  <a:srgbClr val="FFFFFF"/>
                </a:solidFill>
                <a:latin typeface="Open Sauce"/>
                <a:ea typeface="Open Sauce"/>
                <a:cs typeface="Open Sauce"/>
                <a:sym typeface="Open Sauce"/>
              </a:rPr>
              <a:t>Ambient air pollution in France, NO2, PM2.5, and ultrafine particles from traffic and residential wood burning, is a major non-climate environmental health risk</a:t>
            </a:r>
          </a:p>
          <a:p>
            <a:pPr algn="l">
              <a:lnSpc>
                <a:spcPts val="2799"/>
              </a:lnSpc>
            </a:pPr>
            <a:endParaRPr lang="en-US" sz="1999" spc="-99">
              <a:solidFill>
                <a:srgbClr val="FFFFFF"/>
              </a:solidFill>
              <a:latin typeface="Open Sauce"/>
              <a:ea typeface="Open Sauce"/>
              <a:cs typeface="Open Sauce"/>
              <a:sym typeface="Open Sauce"/>
            </a:endParaRPr>
          </a:p>
          <a:p>
            <a:pPr algn="l">
              <a:lnSpc>
                <a:spcPts val="2799"/>
              </a:lnSpc>
              <a:spcBef>
                <a:spcPct val="0"/>
              </a:spcBef>
            </a:pPr>
            <a:r>
              <a:rPr lang="en-US" sz="1999" spc="-99">
                <a:solidFill>
                  <a:srgbClr val="FFFFFF"/>
                </a:solidFill>
                <a:latin typeface="Open Sauce"/>
                <a:ea typeface="Open Sauce"/>
                <a:cs typeface="Open Sauce"/>
                <a:sym typeface="Open Sauce"/>
              </a:rPr>
              <a:t>Impacts are unequal, and authorities are responding with alerts and low-/limited-emission zones to cut exposure</a:t>
            </a:r>
          </a:p>
        </p:txBody>
      </p:sp>
      <p:sp>
        <p:nvSpPr>
          <p:cNvPr id="18" name="TextBox 18"/>
          <p:cNvSpPr txBox="1"/>
          <p:nvPr/>
        </p:nvSpPr>
        <p:spPr>
          <a:xfrm>
            <a:off x="1417516" y="1057731"/>
            <a:ext cx="1118915" cy="240665"/>
          </a:xfrm>
          <a:prstGeom prst="rect">
            <a:avLst/>
          </a:prstGeom>
        </p:spPr>
        <p:txBody>
          <a:bodyPr lIns="0" tIns="0" rIns="0" bIns="0" rtlCol="0" anchor="t">
            <a:spAutoFit/>
          </a:bodyPr>
          <a:lstStyle/>
          <a:p>
            <a:pPr algn="r">
              <a:lnSpc>
                <a:spcPts val="1960"/>
              </a:lnSpc>
              <a:spcBef>
                <a:spcPct val="0"/>
              </a:spcBef>
            </a:pPr>
            <a:r>
              <a:rPr lang="en-US" sz="1400" spc="-70">
                <a:solidFill>
                  <a:srgbClr val="4B3C3D"/>
                </a:solidFill>
                <a:latin typeface="Open Sauce"/>
                <a:ea typeface="Open Sauce"/>
                <a:cs typeface="Open Sauce"/>
                <a:sym typeface="Open Sauce"/>
              </a:rPr>
              <a:t>Liceria &amp; Co.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6358394" cy="8198897"/>
            <a:chOff x="0" y="0"/>
            <a:chExt cx="1146885" cy="1478863"/>
          </a:xfrm>
        </p:grpSpPr>
        <p:sp>
          <p:nvSpPr>
            <p:cNvPr id="3" name="Freeform 3"/>
            <p:cNvSpPr/>
            <p:nvPr/>
          </p:nvSpPr>
          <p:spPr>
            <a:xfrm>
              <a:off x="0" y="0"/>
              <a:ext cx="1146885" cy="1478863"/>
            </a:xfrm>
            <a:custGeom>
              <a:avLst/>
              <a:gdLst/>
              <a:ahLst/>
              <a:cxnLst/>
              <a:rect l="l" t="t" r="r" b="b"/>
              <a:pathLst>
                <a:path w="1146885" h="1478863">
                  <a:moveTo>
                    <a:pt x="30440" y="0"/>
                  </a:moveTo>
                  <a:lnTo>
                    <a:pt x="1116445" y="0"/>
                  </a:lnTo>
                  <a:cubicBezTo>
                    <a:pt x="1133257" y="0"/>
                    <a:pt x="1146885" y="13628"/>
                    <a:pt x="1146885" y="30440"/>
                  </a:cubicBezTo>
                  <a:lnTo>
                    <a:pt x="1146885" y="1448423"/>
                  </a:lnTo>
                  <a:cubicBezTo>
                    <a:pt x="1146885" y="1465235"/>
                    <a:pt x="1133257" y="1478863"/>
                    <a:pt x="1116445" y="1478863"/>
                  </a:cubicBezTo>
                  <a:lnTo>
                    <a:pt x="30440" y="1478863"/>
                  </a:lnTo>
                  <a:cubicBezTo>
                    <a:pt x="13628" y="1478863"/>
                    <a:pt x="0" y="1465235"/>
                    <a:pt x="0" y="1448423"/>
                  </a:cubicBezTo>
                  <a:lnTo>
                    <a:pt x="0" y="30440"/>
                  </a:lnTo>
                  <a:cubicBezTo>
                    <a:pt x="0" y="13628"/>
                    <a:pt x="13628" y="0"/>
                    <a:pt x="30440" y="0"/>
                  </a:cubicBezTo>
                  <a:close/>
                </a:path>
              </a:pathLst>
            </a:custGeom>
            <a:blipFill>
              <a:blip r:embed="rId2"/>
              <a:stretch>
                <a:fillRect t="-6504" b="-6504"/>
              </a:stretch>
            </a:blipFill>
          </p:spPr>
          <p:txBody>
            <a:bodyPr/>
            <a:lstStyle/>
            <a:p>
              <a:endParaRPr lang="en-US"/>
            </a:p>
          </p:txBody>
        </p:sp>
      </p:grpSp>
      <p:sp>
        <p:nvSpPr>
          <p:cNvPr id="4" name="TextBox 4"/>
          <p:cNvSpPr txBox="1"/>
          <p:nvPr/>
        </p:nvSpPr>
        <p:spPr>
          <a:xfrm>
            <a:off x="8272919" y="1952140"/>
            <a:ext cx="10015081" cy="1704975"/>
          </a:xfrm>
          <a:prstGeom prst="rect">
            <a:avLst/>
          </a:prstGeom>
        </p:spPr>
        <p:txBody>
          <a:bodyPr lIns="0" tIns="0" rIns="0" bIns="0" rtlCol="0" anchor="t">
            <a:spAutoFit/>
          </a:bodyPr>
          <a:lstStyle/>
          <a:p>
            <a:pPr algn="l">
              <a:lnSpc>
                <a:spcPts val="6720"/>
              </a:lnSpc>
            </a:pPr>
            <a:r>
              <a:rPr lang="en-US" sz="5600" spc="-448">
                <a:solidFill>
                  <a:srgbClr val="4B3C3D"/>
                </a:solidFill>
                <a:latin typeface="Open Sauce"/>
                <a:ea typeface="Open Sauce"/>
                <a:cs typeface="Open Sauce"/>
                <a:sym typeface="Open Sauce"/>
              </a:rPr>
              <a:t>Paris Air-Quality Alerts: Do They Save Lives?</a:t>
            </a:r>
          </a:p>
        </p:txBody>
      </p:sp>
      <p:grpSp>
        <p:nvGrpSpPr>
          <p:cNvPr id="5" name="Group 5"/>
          <p:cNvGrpSpPr/>
          <p:nvPr/>
        </p:nvGrpSpPr>
        <p:grpSpPr>
          <a:xfrm>
            <a:off x="8272919" y="4162211"/>
            <a:ext cx="8986381" cy="5096089"/>
            <a:chOff x="0" y="0"/>
            <a:chExt cx="1142209" cy="647736"/>
          </a:xfrm>
        </p:grpSpPr>
        <p:sp>
          <p:nvSpPr>
            <p:cNvPr id="6" name="Freeform 6"/>
            <p:cNvSpPr/>
            <p:nvPr/>
          </p:nvSpPr>
          <p:spPr>
            <a:xfrm>
              <a:off x="0" y="0"/>
              <a:ext cx="1142209" cy="647736"/>
            </a:xfrm>
            <a:custGeom>
              <a:avLst/>
              <a:gdLst/>
              <a:ahLst/>
              <a:cxnLst/>
              <a:rect l="l" t="t" r="r" b="b"/>
              <a:pathLst>
                <a:path w="1142209" h="647736">
                  <a:moveTo>
                    <a:pt x="21538" y="0"/>
                  </a:moveTo>
                  <a:lnTo>
                    <a:pt x="1120671" y="0"/>
                  </a:lnTo>
                  <a:cubicBezTo>
                    <a:pt x="1126384" y="0"/>
                    <a:pt x="1131862" y="2269"/>
                    <a:pt x="1135901" y="6308"/>
                  </a:cubicBezTo>
                  <a:cubicBezTo>
                    <a:pt x="1139940" y="10347"/>
                    <a:pt x="1142209" y="15826"/>
                    <a:pt x="1142209" y="21538"/>
                  </a:cubicBezTo>
                  <a:lnTo>
                    <a:pt x="1142209" y="626198"/>
                  </a:lnTo>
                  <a:cubicBezTo>
                    <a:pt x="1142209" y="631910"/>
                    <a:pt x="1139940" y="637388"/>
                    <a:pt x="1135901" y="641427"/>
                  </a:cubicBezTo>
                  <a:cubicBezTo>
                    <a:pt x="1131862" y="645467"/>
                    <a:pt x="1126384" y="647736"/>
                    <a:pt x="1120671" y="647736"/>
                  </a:cubicBezTo>
                  <a:lnTo>
                    <a:pt x="21538" y="647736"/>
                  </a:lnTo>
                  <a:cubicBezTo>
                    <a:pt x="15826" y="647736"/>
                    <a:pt x="10347" y="645467"/>
                    <a:pt x="6308" y="641427"/>
                  </a:cubicBezTo>
                  <a:cubicBezTo>
                    <a:pt x="2269" y="637388"/>
                    <a:pt x="0" y="631910"/>
                    <a:pt x="0" y="626198"/>
                  </a:cubicBezTo>
                  <a:lnTo>
                    <a:pt x="0" y="21538"/>
                  </a:lnTo>
                  <a:cubicBezTo>
                    <a:pt x="0" y="15826"/>
                    <a:pt x="2269" y="10347"/>
                    <a:pt x="6308" y="6308"/>
                  </a:cubicBezTo>
                  <a:cubicBezTo>
                    <a:pt x="10347" y="2269"/>
                    <a:pt x="15826" y="0"/>
                    <a:pt x="21538" y="0"/>
                  </a:cubicBezTo>
                  <a:close/>
                </a:path>
              </a:pathLst>
            </a:custGeom>
            <a:solidFill>
              <a:srgbClr val="DBD2D2"/>
            </a:solidFill>
          </p:spPr>
          <p:txBody>
            <a:bodyPr/>
            <a:lstStyle/>
            <a:p>
              <a:endParaRPr lang="en-US"/>
            </a:p>
          </p:txBody>
        </p:sp>
        <p:sp>
          <p:nvSpPr>
            <p:cNvPr id="7" name="TextBox 7"/>
            <p:cNvSpPr txBox="1"/>
            <p:nvPr/>
          </p:nvSpPr>
          <p:spPr>
            <a:xfrm>
              <a:off x="0" y="-28575"/>
              <a:ext cx="1142209" cy="676311"/>
            </a:xfrm>
            <a:prstGeom prst="rect">
              <a:avLst/>
            </a:prstGeom>
          </p:spPr>
          <p:txBody>
            <a:bodyPr lIns="50800" tIns="50800" rIns="50800" bIns="50800" rtlCol="0" anchor="ctr"/>
            <a:lstStyle/>
            <a:p>
              <a:pPr algn="ctr">
                <a:lnSpc>
                  <a:spcPts val="1960"/>
                </a:lnSpc>
              </a:pPr>
              <a:endParaRPr/>
            </a:p>
          </p:txBody>
        </p:sp>
      </p:grpSp>
      <p:sp>
        <p:nvSpPr>
          <p:cNvPr id="8" name="TextBox 8"/>
          <p:cNvSpPr txBox="1"/>
          <p:nvPr/>
        </p:nvSpPr>
        <p:spPr>
          <a:xfrm>
            <a:off x="9144000" y="4554082"/>
            <a:ext cx="6947087" cy="4264721"/>
          </a:xfrm>
          <a:prstGeom prst="rect">
            <a:avLst/>
          </a:prstGeom>
        </p:spPr>
        <p:txBody>
          <a:bodyPr lIns="0" tIns="0" rIns="0" bIns="0" rtlCol="0" anchor="t">
            <a:spAutoFit/>
          </a:bodyPr>
          <a:lstStyle/>
          <a:p>
            <a:pPr marL="587806" lvl="1" indent="-293903" algn="l">
              <a:lnSpc>
                <a:spcPts val="3811"/>
              </a:lnSpc>
              <a:buFont typeface="Arial"/>
              <a:buChar char="•"/>
            </a:pPr>
            <a:r>
              <a:rPr lang="en-US" sz="2722" spc="-136">
                <a:solidFill>
                  <a:srgbClr val="4B3C3D"/>
                </a:solidFill>
                <a:latin typeface="Open Sauce"/>
                <a:ea typeface="Open Sauce"/>
                <a:cs typeface="Open Sauce"/>
                <a:sym typeface="Open Sauce"/>
              </a:rPr>
              <a:t>Paris operates an Air-Quality Alert (AQA) system for high-pollution episodes (Alari et al., 2021)</a:t>
            </a:r>
          </a:p>
          <a:p>
            <a:pPr marL="587806" lvl="1" indent="-293903" algn="l">
              <a:lnSpc>
                <a:spcPts val="3811"/>
              </a:lnSpc>
              <a:buFont typeface="Arial"/>
              <a:buChar char="•"/>
            </a:pPr>
            <a:r>
              <a:rPr lang="en-US" sz="2722" spc="-136">
                <a:solidFill>
                  <a:srgbClr val="4B3C3D"/>
                </a:solidFill>
                <a:latin typeface="Open Sauce"/>
                <a:ea typeface="Open Sauce"/>
                <a:cs typeface="Open Sauce"/>
                <a:sym typeface="Open Sauce"/>
              </a:rPr>
              <a:t>Study evaluates cause-specific premature mortality during alerts (Alari et al., 2021)</a:t>
            </a:r>
          </a:p>
          <a:p>
            <a:pPr marL="587806" lvl="1" indent="-293903" algn="l">
              <a:lnSpc>
                <a:spcPts val="3811"/>
              </a:lnSpc>
              <a:spcBef>
                <a:spcPct val="0"/>
              </a:spcBef>
              <a:buFont typeface="Arial"/>
              <a:buChar char="•"/>
            </a:pPr>
            <a:r>
              <a:rPr lang="en-US" sz="2722" spc="-136">
                <a:solidFill>
                  <a:srgbClr val="4B3C3D"/>
                </a:solidFill>
                <a:latin typeface="Open Sauce"/>
                <a:ea typeface="Open Sauce"/>
                <a:cs typeface="Open Sauce"/>
                <a:sym typeface="Open Sauce"/>
              </a:rPr>
              <a:t>Findings inform timing of traffic restrictions and public health advisories (Alari et al., 2021)</a:t>
            </a:r>
          </a:p>
        </p:txBody>
      </p:sp>
      <p:grpSp>
        <p:nvGrpSpPr>
          <p:cNvPr id="9" name="Group 9"/>
          <p:cNvGrpSpPr/>
          <p:nvPr/>
        </p:nvGrpSpPr>
        <p:grpSpPr>
          <a:xfrm>
            <a:off x="8272919" y="1028700"/>
            <a:ext cx="1742162" cy="427869"/>
            <a:chOff x="0" y="0"/>
            <a:chExt cx="458841" cy="112690"/>
          </a:xfrm>
        </p:grpSpPr>
        <p:sp>
          <p:nvSpPr>
            <p:cNvPr id="10" name="Freeform 10"/>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11" name="TextBox 11"/>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57394" y="2672180"/>
            <a:ext cx="7201906" cy="5114627"/>
            <a:chOff x="0" y="0"/>
            <a:chExt cx="1299032" cy="922543"/>
          </a:xfrm>
        </p:grpSpPr>
        <p:sp>
          <p:nvSpPr>
            <p:cNvPr id="3" name="Freeform 3"/>
            <p:cNvSpPr/>
            <p:nvPr/>
          </p:nvSpPr>
          <p:spPr>
            <a:xfrm>
              <a:off x="0" y="0"/>
              <a:ext cx="1299032" cy="922543"/>
            </a:xfrm>
            <a:custGeom>
              <a:avLst/>
              <a:gdLst/>
              <a:ahLst/>
              <a:cxnLst/>
              <a:rect l="l" t="t" r="r" b="b"/>
              <a:pathLst>
                <a:path w="1299032" h="922543">
                  <a:moveTo>
                    <a:pt x="21500" y="0"/>
                  </a:moveTo>
                  <a:lnTo>
                    <a:pt x="1277532" y="0"/>
                  </a:lnTo>
                  <a:cubicBezTo>
                    <a:pt x="1289406" y="0"/>
                    <a:pt x="1299032" y="9626"/>
                    <a:pt x="1299032" y="21500"/>
                  </a:cubicBezTo>
                  <a:lnTo>
                    <a:pt x="1299032" y="901043"/>
                  </a:lnTo>
                  <a:cubicBezTo>
                    <a:pt x="1299032" y="912917"/>
                    <a:pt x="1289406" y="922543"/>
                    <a:pt x="1277532" y="922543"/>
                  </a:cubicBezTo>
                  <a:lnTo>
                    <a:pt x="21500" y="922543"/>
                  </a:lnTo>
                  <a:cubicBezTo>
                    <a:pt x="9626" y="922543"/>
                    <a:pt x="0" y="912917"/>
                    <a:pt x="0" y="901043"/>
                  </a:cubicBezTo>
                  <a:lnTo>
                    <a:pt x="0" y="21500"/>
                  </a:lnTo>
                  <a:cubicBezTo>
                    <a:pt x="0" y="9626"/>
                    <a:pt x="9626" y="0"/>
                    <a:pt x="21500" y="0"/>
                  </a:cubicBezTo>
                  <a:close/>
                </a:path>
              </a:pathLst>
            </a:custGeom>
            <a:blipFill>
              <a:blip r:embed="rId2"/>
              <a:stretch>
                <a:fillRect l="-3360" r="-3360"/>
              </a:stretch>
            </a:blipFill>
          </p:spPr>
          <p:txBody>
            <a:bodyPr/>
            <a:lstStyle/>
            <a:p>
              <a:endParaRPr lang="en-US"/>
            </a:p>
          </p:txBody>
        </p:sp>
      </p:grpSp>
      <p:grpSp>
        <p:nvGrpSpPr>
          <p:cNvPr id="4" name="Group 4"/>
          <p:cNvGrpSpPr/>
          <p:nvPr/>
        </p:nvGrpSpPr>
        <p:grpSpPr>
          <a:xfrm>
            <a:off x="1028700" y="814766"/>
            <a:ext cx="1742162" cy="427869"/>
            <a:chOff x="0" y="0"/>
            <a:chExt cx="458841" cy="112690"/>
          </a:xfrm>
        </p:grpSpPr>
        <p:sp>
          <p:nvSpPr>
            <p:cNvPr id="5" name="Freeform 5"/>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6" name="TextBox 6"/>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7" name="TextBox 7"/>
          <p:cNvSpPr txBox="1"/>
          <p:nvPr/>
        </p:nvSpPr>
        <p:spPr>
          <a:xfrm>
            <a:off x="1495063" y="6968829"/>
            <a:ext cx="7000265" cy="1479312"/>
          </a:xfrm>
          <a:prstGeom prst="rect">
            <a:avLst/>
          </a:prstGeom>
        </p:spPr>
        <p:txBody>
          <a:bodyPr lIns="0" tIns="0" rIns="0" bIns="0" rtlCol="0" anchor="t">
            <a:spAutoFit/>
          </a:bodyPr>
          <a:lstStyle/>
          <a:p>
            <a:pPr algn="l">
              <a:lnSpc>
                <a:spcPts val="1960"/>
              </a:lnSpc>
              <a:spcBef>
                <a:spcPct val="0"/>
              </a:spcBef>
            </a:pPr>
            <a:r>
              <a:rPr lang="en-US" sz="1400" spc="-70">
                <a:solidFill>
                  <a:srgbClr val="FFFFFF"/>
                </a:solidFill>
                <a:latin typeface="Open Sauce"/>
                <a:ea typeface="Open Sauce"/>
                <a:cs typeface="Open Sauce"/>
                <a:sym typeface="Open Sauce"/>
              </a:rPr>
              <a:t>Air pollution can occur naturally through events like wildfires, volcanic eruptions, and dust storms. Wildfires produce smoke and fine particulate matter, worsening air quality and respiratory conditions. Volcanic eruptions release sulfur dioxide and ash, leading to acid rain and climate effects. Dust storms lift fine particles into the air, causing visibility issues and respiratory hazards. While these sources are beyond human control, climate change and deforestation can intensify their impact.</a:t>
            </a:r>
          </a:p>
        </p:txBody>
      </p:sp>
      <p:sp>
        <p:nvSpPr>
          <p:cNvPr id="8" name="TextBox 8"/>
          <p:cNvSpPr txBox="1"/>
          <p:nvPr/>
        </p:nvSpPr>
        <p:spPr>
          <a:xfrm>
            <a:off x="1506911" y="6416251"/>
            <a:ext cx="7000265" cy="365694"/>
          </a:xfrm>
          <a:prstGeom prst="rect">
            <a:avLst/>
          </a:prstGeom>
        </p:spPr>
        <p:txBody>
          <a:bodyPr lIns="0" tIns="0" rIns="0" bIns="0" rtlCol="0" anchor="t">
            <a:spAutoFit/>
          </a:bodyPr>
          <a:lstStyle/>
          <a:p>
            <a:pPr algn="l">
              <a:lnSpc>
                <a:spcPts val="2939"/>
              </a:lnSpc>
              <a:spcBef>
                <a:spcPct val="0"/>
              </a:spcBef>
            </a:pPr>
            <a:r>
              <a:rPr lang="en-US" sz="2099" spc="-104">
                <a:solidFill>
                  <a:srgbClr val="FFFFFF"/>
                </a:solidFill>
                <a:latin typeface="Open Sauce"/>
                <a:ea typeface="Open Sauce"/>
                <a:cs typeface="Open Sauce"/>
                <a:sym typeface="Open Sauce"/>
              </a:rPr>
              <a:t>Natural Sources</a:t>
            </a:r>
          </a:p>
        </p:txBody>
      </p:sp>
      <p:grpSp>
        <p:nvGrpSpPr>
          <p:cNvPr id="9" name="Group 9"/>
          <p:cNvGrpSpPr/>
          <p:nvPr/>
        </p:nvGrpSpPr>
        <p:grpSpPr>
          <a:xfrm>
            <a:off x="794443" y="4449360"/>
            <a:ext cx="8349557" cy="5096089"/>
            <a:chOff x="0" y="0"/>
            <a:chExt cx="1061266" cy="647736"/>
          </a:xfrm>
        </p:grpSpPr>
        <p:sp>
          <p:nvSpPr>
            <p:cNvPr id="10" name="Freeform 10"/>
            <p:cNvSpPr/>
            <p:nvPr/>
          </p:nvSpPr>
          <p:spPr>
            <a:xfrm>
              <a:off x="0" y="0"/>
              <a:ext cx="1061266" cy="647736"/>
            </a:xfrm>
            <a:custGeom>
              <a:avLst/>
              <a:gdLst/>
              <a:ahLst/>
              <a:cxnLst/>
              <a:rect l="l" t="t" r="r" b="b"/>
              <a:pathLst>
                <a:path w="1061266" h="647736">
                  <a:moveTo>
                    <a:pt x="23181" y="0"/>
                  </a:moveTo>
                  <a:lnTo>
                    <a:pt x="1038086" y="0"/>
                  </a:lnTo>
                  <a:cubicBezTo>
                    <a:pt x="1050888" y="0"/>
                    <a:pt x="1061266" y="10378"/>
                    <a:pt x="1061266" y="23181"/>
                  </a:cubicBezTo>
                  <a:lnTo>
                    <a:pt x="1061266" y="624555"/>
                  </a:lnTo>
                  <a:cubicBezTo>
                    <a:pt x="1061266" y="637357"/>
                    <a:pt x="1050888" y="647736"/>
                    <a:pt x="1038086" y="647736"/>
                  </a:cubicBezTo>
                  <a:lnTo>
                    <a:pt x="23181" y="647736"/>
                  </a:lnTo>
                  <a:cubicBezTo>
                    <a:pt x="10378" y="647736"/>
                    <a:pt x="0" y="637357"/>
                    <a:pt x="0" y="624555"/>
                  </a:cubicBezTo>
                  <a:lnTo>
                    <a:pt x="0" y="23181"/>
                  </a:lnTo>
                  <a:cubicBezTo>
                    <a:pt x="0" y="10378"/>
                    <a:pt x="10378" y="0"/>
                    <a:pt x="23181" y="0"/>
                  </a:cubicBezTo>
                  <a:close/>
                </a:path>
              </a:pathLst>
            </a:custGeom>
            <a:solidFill>
              <a:srgbClr val="DBD2D2"/>
            </a:solidFill>
          </p:spPr>
          <p:txBody>
            <a:bodyPr/>
            <a:lstStyle/>
            <a:p>
              <a:endParaRPr lang="en-US"/>
            </a:p>
          </p:txBody>
        </p:sp>
        <p:sp>
          <p:nvSpPr>
            <p:cNvPr id="11" name="TextBox 11"/>
            <p:cNvSpPr txBox="1"/>
            <p:nvPr/>
          </p:nvSpPr>
          <p:spPr>
            <a:xfrm>
              <a:off x="0" y="-28575"/>
              <a:ext cx="1061266" cy="676311"/>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1028700" y="1429167"/>
            <a:ext cx="4802044" cy="2486025"/>
          </a:xfrm>
          <a:prstGeom prst="rect">
            <a:avLst/>
          </a:prstGeom>
        </p:spPr>
        <p:txBody>
          <a:bodyPr lIns="0" tIns="0" rIns="0" bIns="0" rtlCol="0" anchor="t">
            <a:spAutoFit/>
          </a:bodyPr>
          <a:lstStyle/>
          <a:p>
            <a:pPr algn="l">
              <a:lnSpc>
                <a:spcPts val="6599"/>
              </a:lnSpc>
            </a:pPr>
            <a:r>
              <a:rPr lang="en-US" sz="5499" spc="-439">
                <a:solidFill>
                  <a:srgbClr val="4B3C3D"/>
                </a:solidFill>
                <a:latin typeface="Open Sauce"/>
                <a:ea typeface="Open Sauce"/>
                <a:cs typeface="Open Sauce"/>
                <a:sym typeface="Open Sauce"/>
              </a:rPr>
              <a:t>Designing LEZ for Health Gains (Greater Paris)</a:t>
            </a:r>
          </a:p>
        </p:txBody>
      </p:sp>
      <p:sp>
        <p:nvSpPr>
          <p:cNvPr id="13" name="TextBox 13"/>
          <p:cNvSpPr txBox="1"/>
          <p:nvPr/>
        </p:nvSpPr>
        <p:spPr>
          <a:xfrm>
            <a:off x="1603794" y="4831706"/>
            <a:ext cx="6454779" cy="3947856"/>
          </a:xfrm>
          <a:prstGeom prst="rect">
            <a:avLst/>
          </a:prstGeom>
        </p:spPr>
        <p:txBody>
          <a:bodyPr lIns="0" tIns="0" rIns="0" bIns="0" rtlCol="0" anchor="t">
            <a:spAutoFit/>
          </a:bodyPr>
          <a:lstStyle/>
          <a:p>
            <a:pPr marL="609395" lvl="1" indent="-304698" algn="l">
              <a:lnSpc>
                <a:spcPts val="3951"/>
              </a:lnSpc>
              <a:buFont typeface="Arial"/>
              <a:buChar char="•"/>
            </a:pPr>
            <a:r>
              <a:rPr lang="en-US" sz="2822" spc="-141">
                <a:solidFill>
                  <a:srgbClr val="4B3C3D"/>
                </a:solidFill>
                <a:latin typeface="Open Sauce"/>
                <a:ea typeface="Open Sauce"/>
                <a:cs typeface="Open Sauce"/>
                <a:sym typeface="Open Sauce"/>
              </a:rPr>
              <a:t>Modeled LEZ scenarios show reductions in NO₂/PM₂.₅ and related health gains (Host et al., 2020)</a:t>
            </a:r>
          </a:p>
          <a:p>
            <a:pPr marL="609395" lvl="1" indent="-304698" algn="l">
              <a:lnSpc>
                <a:spcPts val="3951"/>
              </a:lnSpc>
              <a:buFont typeface="Arial"/>
              <a:buChar char="•"/>
            </a:pPr>
            <a:r>
              <a:rPr lang="en-US" sz="2822" spc="-141">
                <a:solidFill>
                  <a:srgbClr val="4B3C3D"/>
                </a:solidFill>
                <a:latin typeface="Open Sauce"/>
                <a:ea typeface="Open Sauce"/>
                <a:cs typeface="Open Sauce"/>
                <a:sym typeface="Open Sauce"/>
              </a:rPr>
              <a:t>Broader zones and stricter standards yield larger benefits (Host et al., 2020)</a:t>
            </a:r>
          </a:p>
          <a:p>
            <a:pPr marL="609395" lvl="1" indent="-304698" algn="l">
              <a:lnSpc>
                <a:spcPts val="3951"/>
              </a:lnSpc>
              <a:spcBef>
                <a:spcPct val="0"/>
              </a:spcBef>
              <a:buFont typeface="Arial"/>
              <a:buChar char="•"/>
            </a:pPr>
            <a:r>
              <a:rPr lang="en-US" sz="2822" spc="-141">
                <a:solidFill>
                  <a:srgbClr val="4B3C3D"/>
                </a:solidFill>
                <a:latin typeface="Open Sauce"/>
                <a:ea typeface="Open Sauce"/>
                <a:cs typeface="Open Sauce"/>
                <a:sym typeface="Open Sauce"/>
              </a:rPr>
              <a:t>Results help set ambition levels for Crit’Air restrictions (Host et al., 2020)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1028700"/>
            <a:ext cx="6600212" cy="4505442"/>
            <a:chOff x="0" y="0"/>
            <a:chExt cx="1001511" cy="683652"/>
          </a:xfrm>
        </p:grpSpPr>
        <p:sp>
          <p:nvSpPr>
            <p:cNvPr id="3" name="Freeform 3"/>
            <p:cNvSpPr/>
            <p:nvPr/>
          </p:nvSpPr>
          <p:spPr>
            <a:xfrm>
              <a:off x="0" y="0"/>
              <a:ext cx="1001511" cy="683652"/>
            </a:xfrm>
            <a:custGeom>
              <a:avLst/>
              <a:gdLst/>
              <a:ahLst/>
              <a:cxnLst/>
              <a:rect l="l" t="t" r="r" b="b"/>
              <a:pathLst>
                <a:path w="1001511" h="683652">
                  <a:moveTo>
                    <a:pt x="23460" y="0"/>
                  </a:moveTo>
                  <a:lnTo>
                    <a:pt x="978051" y="0"/>
                  </a:lnTo>
                  <a:cubicBezTo>
                    <a:pt x="991007" y="0"/>
                    <a:pt x="1001511" y="10503"/>
                    <a:pt x="1001511" y="23460"/>
                  </a:cubicBezTo>
                  <a:lnTo>
                    <a:pt x="1001511" y="660192"/>
                  </a:lnTo>
                  <a:cubicBezTo>
                    <a:pt x="1001511" y="673149"/>
                    <a:pt x="991007" y="683652"/>
                    <a:pt x="978051" y="683652"/>
                  </a:cubicBezTo>
                  <a:lnTo>
                    <a:pt x="23460" y="683652"/>
                  </a:lnTo>
                  <a:cubicBezTo>
                    <a:pt x="17238" y="683652"/>
                    <a:pt x="11271" y="681180"/>
                    <a:pt x="6871" y="676781"/>
                  </a:cubicBezTo>
                  <a:cubicBezTo>
                    <a:pt x="2472" y="672381"/>
                    <a:pt x="0" y="666414"/>
                    <a:pt x="0" y="660192"/>
                  </a:cubicBezTo>
                  <a:lnTo>
                    <a:pt x="0" y="23460"/>
                  </a:lnTo>
                  <a:cubicBezTo>
                    <a:pt x="0" y="10503"/>
                    <a:pt x="10503" y="0"/>
                    <a:pt x="23460" y="0"/>
                  </a:cubicBezTo>
                  <a:close/>
                </a:path>
              </a:pathLst>
            </a:custGeom>
            <a:blipFill>
              <a:blip r:embed="rId2"/>
              <a:stretch>
                <a:fillRect l="-1289" r="-1289"/>
              </a:stretch>
            </a:blipFill>
          </p:spPr>
          <p:txBody>
            <a:bodyPr/>
            <a:lstStyle/>
            <a:p>
              <a:endParaRPr lang="en-US"/>
            </a:p>
          </p:txBody>
        </p:sp>
      </p:grpSp>
      <p:grpSp>
        <p:nvGrpSpPr>
          <p:cNvPr id="4" name="Group 4"/>
          <p:cNvGrpSpPr/>
          <p:nvPr/>
        </p:nvGrpSpPr>
        <p:grpSpPr>
          <a:xfrm>
            <a:off x="8272919" y="1028700"/>
            <a:ext cx="1742162" cy="427869"/>
            <a:chOff x="0" y="0"/>
            <a:chExt cx="458841" cy="112690"/>
          </a:xfrm>
        </p:grpSpPr>
        <p:sp>
          <p:nvSpPr>
            <p:cNvPr id="5" name="Freeform 5"/>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6" name="TextBox 6"/>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7" name="Freeform 7"/>
          <p:cNvSpPr/>
          <p:nvPr/>
        </p:nvSpPr>
        <p:spPr>
          <a:xfrm>
            <a:off x="8507350" y="1155751"/>
            <a:ext cx="154386" cy="183001"/>
          </a:xfrm>
          <a:custGeom>
            <a:avLst/>
            <a:gdLst/>
            <a:ahLst/>
            <a:cxnLst/>
            <a:rect l="l" t="t" r="r" b="b"/>
            <a:pathLst>
              <a:path w="154386" h="183001">
                <a:moveTo>
                  <a:pt x="0" y="0"/>
                </a:moveTo>
                <a:lnTo>
                  <a:pt x="154386" y="0"/>
                </a:lnTo>
                <a:lnTo>
                  <a:pt x="154386" y="183000"/>
                </a:lnTo>
                <a:lnTo>
                  <a:pt x="0" y="183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028700" y="1028700"/>
            <a:ext cx="6149223" cy="8229600"/>
            <a:chOff x="0" y="0"/>
            <a:chExt cx="1619549" cy="2167467"/>
          </a:xfrm>
        </p:grpSpPr>
        <p:sp>
          <p:nvSpPr>
            <p:cNvPr id="9" name="Freeform 9"/>
            <p:cNvSpPr/>
            <p:nvPr/>
          </p:nvSpPr>
          <p:spPr>
            <a:xfrm>
              <a:off x="0" y="0"/>
              <a:ext cx="1619549" cy="2167467"/>
            </a:xfrm>
            <a:custGeom>
              <a:avLst/>
              <a:gdLst/>
              <a:ahLst/>
              <a:cxnLst/>
              <a:rect l="l" t="t" r="r" b="b"/>
              <a:pathLst>
                <a:path w="1619549" h="2167467">
                  <a:moveTo>
                    <a:pt x="31475" y="0"/>
                  </a:moveTo>
                  <a:lnTo>
                    <a:pt x="1588073" y="0"/>
                  </a:lnTo>
                  <a:cubicBezTo>
                    <a:pt x="1605457" y="0"/>
                    <a:pt x="1619549" y="14092"/>
                    <a:pt x="1619549" y="31475"/>
                  </a:cubicBezTo>
                  <a:lnTo>
                    <a:pt x="1619549" y="2135992"/>
                  </a:lnTo>
                  <a:cubicBezTo>
                    <a:pt x="1619549" y="2144339"/>
                    <a:pt x="1616232" y="2152345"/>
                    <a:pt x="1610330" y="2158248"/>
                  </a:cubicBezTo>
                  <a:cubicBezTo>
                    <a:pt x="1604427" y="2164151"/>
                    <a:pt x="1596421" y="2167467"/>
                    <a:pt x="1588073" y="2167467"/>
                  </a:cubicBezTo>
                  <a:lnTo>
                    <a:pt x="31475" y="2167467"/>
                  </a:lnTo>
                  <a:cubicBezTo>
                    <a:pt x="23127" y="2167467"/>
                    <a:pt x="15122" y="2164151"/>
                    <a:pt x="9219" y="2158248"/>
                  </a:cubicBezTo>
                  <a:cubicBezTo>
                    <a:pt x="3316" y="2152345"/>
                    <a:pt x="0" y="2144339"/>
                    <a:pt x="0" y="2135992"/>
                  </a:cubicBezTo>
                  <a:lnTo>
                    <a:pt x="0" y="31475"/>
                  </a:lnTo>
                  <a:cubicBezTo>
                    <a:pt x="0" y="23127"/>
                    <a:pt x="3316" y="15122"/>
                    <a:pt x="9219" y="9219"/>
                  </a:cubicBezTo>
                  <a:cubicBezTo>
                    <a:pt x="15122" y="3316"/>
                    <a:pt x="23127" y="0"/>
                    <a:pt x="31475" y="0"/>
                  </a:cubicBezTo>
                  <a:close/>
                </a:path>
              </a:pathLst>
            </a:custGeom>
            <a:solidFill>
              <a:srgbClr val="4B3C3D"/>
            </a:solidFill>
          </p:spPr>
          <p:txBody>
            <a:bodyPr/>
            <a:lstStyle/>
            <a:p>
              <a:endParaRPr lang="en-US"/>
            </a:p>
          </p:txBody>
        </p:sp>
        <p:sp>
          <p:nvSpPr>
            <p:cNvPr id="10" name="TextBox 10"/>
            <p:cNvSpPr txBox="1"/>
            <p:nvPr/>
          </p:nvSpPr>
          <p:spPr>
            <a:xfrm>
              <a:off x="0" y="-28575"/>
              <a:ext cx="1619549" cy="2196042"/>
            </a:xfrm>
            <a:prstGeom prst="rect">
              <a:avLst/>
            </a:prstGeom>
          </p:spPr>
          <p:txBody>
            <a:bodyPr lIns="50800" tIns="50800" rIns="50800" bIns="50800" rtlCol="0" anchor="ctr"/>
            <a:lstStyle/>
            <a:p>
              <a:pPr algn="ctr">
                <a:lnSpc>
                  <a:spcPts val="1960"/>
                </a:lnSpc>
              </a:pPr>
              <a:endParaRPr/>
            </a:p>
          </p:txBody>
        </p:sp>
      </p:grpSp>
      <p:sp>
        <p:nvSpPr>
          <p:cNvPr id="11" name="TextBox 11"/>
          <p:cNvSpPr txBox="1"/>
          <p:nvPr/>
        </p:nvSpPr>
        <p:spPr>
          <a:xfrm>
            <a:off x="8272919" y="5901458"/>
            <a:ext cx="10015081" cy="2571750"/>
          </a:xfrm>
          <a:prstGeom prst="rect">
            <a:avLst/>
          </a:prstGeom>
        </p:spPr>
        <p:txBody>
          <a:bodyPr lIns="0" tIns="0" rIns="0" bIns="0" rtlCol="0" anchor="t">
            <a:spAutoFit/>
          </a:bodyPr>
          <a:lstStyle/>
          <a:p>
            <a:pPr algn="l">
              <a:lnSpc>
                <a:spcPts val="10199"/>
              </a:lnSpc>
            </a:pPr>
            <a:r>
              <a:rPr lang="en-US" sz="8499" spc="-679">
                <a:solidFill>
                  <a:srgbClr val="4B3C3D"/>
                </a:solidFill>
                <a:latin typeface="Open Sauce"/>
                <a:ea typeface="Open Sauce"/>
                <a:cs typeface="Open Sauce"/>
                <a:sym typeface="Open Sauce"/>
              </a:rPr>
              <a:t>Equity Lens: Who Benefits From LEZ?</a:t>
            </a:r>
          </a:p>
        </p:txBody>
      </p:sp>
      <p:sp>
        <p:nvSpPr>
          <p:cNvPr id="12" name="TextBox 12"/>
          <p:cNvSpPr txBox="1"/>
          <p:nvPr/>
        </p:nvSpPr>
        <p:spPr>
          <a:xfrm>
            <a:off x="8661736" y="1112631"/>
            <a:ext cx="1118915" cy="240665"/>
          </a:xfrm>
          <a:prstGeom prst="rect">
            <a:avLst/>
          </a:prstGeom>
        </p:spPr>
        <p:txBody>
          <a:bodyPr lIns="0" tIns="0" rIns="0" bIns="0" rtlCol="0" anchor="t">
            <a:spAutoFit/>
          </a:bodyPr>
          <a:lstStyle/>
          <a:p>
            <a:pPr algn="r">
              <a:lnSpc>
                <a:spcPts val="1960"/>
              </a:lnSpc>
              <a:spcBef>
                <a:spcPct val="0"/>
              </a:spcBef>
            </a:pPr>
            <a:r>
              <a:rPr lang="en-US" sz="1400" spc="-70">
                <a:solidFill>
                  <a:srgbClr val="4B3C3D"/>
                </a:solidFill>
                <a:latin typeface="Open Sauce"/>
                <a:ea typeface="Open Sauce"/>
                <a:cs typeface="Open Sauce"/>
                <a:sym typeface="Open Sauce"/>
              </a:rPr>
              <a:t>Liceria &amp; Co.</a:t>
            </a:r>
          </a:p>
        </p:txBody>
      </p:sp>
      <p:sp>
        <p:nvSpPr>
          <p:cNvPr id="13" name="TextBox 13"/>
          <p:cNvSpPr txBox="1"/>
          <p:nvPr/>
        </p:nvSpPr>
        <p:spPr>
          <a:xfrm>
            <a:off x="1847150" y="2134235"/>
            <a:ext cx="4512324" cy="5980430"/>
          </a:xfrm>
          <a:prstGeom prst="rect">
            <a:avLst/>
          </a:prstGeom>
        </p:spPr>
        <p:txBody>
          <a:bodyPr lIns="0" tIns="0" rIns="0" bIns="0" rtlCol="0" anchor="t">
            <a:spAutoFit/>
          </a:bodyPr>
          <a:lstStyle/>
          <a:p>
            <a:pPr marL="496574" lvl="1" indent="-248287" algn="l">
              <a:lnSpc>
                <a:spcPts val="3220"/>
              </a:lnSpc>
              <a:buFont typeface="Arial"/>
              <a:buChar char="•"/>
            </a:pPr>
            <a:r>
              <a:rPr lang="en-US" sz="2300" spc="-115">
                <a:solidFill>
                  <a:srgbClr val="FFFFFF"/>
                </a:solidFill>
                <a:latin typeface="Open Sauce"/>
                <a:ea typeface="Open Sauce"/>
                <a:cs typeface="Open Sauce"/>
                <a:sym typeface="Open Sauce"/>
              </a:rPr>
              <a:t>Health-impact assessment across neighborhoods by deprivation (Moreno et al., 2022)</a:t>
            </a:r>
          </a:p>
          <a:p>
            <a:pPr algn="l">
              <a:lnSpc>
                <a:spcPts val="3220"/>
              </a:lnSpc>
            </a:pPr>
            <a:endParaRPr lang="en-US" sz="2300" spc="-115">
              <a:solidFill>
                <a:srgbClr val="FFFFFF"/>
              </a:solidFill>
              <a:latin typeface="Open Sauce"/>
              <a:ea typeface="Open Sauce"/>
              <a:cs typeface="Open Sauce"/>
              <a:sym typeface="Open Sauce"/>
            </a:endParaRPr>
          </a:p>
          <a:p>
            <a:pPr marL="496574" lvl="1" indent="-248287" algn="l">
              <a:lnSpc>
                <a:spcPts val="3220"/>
              </a:lnSpc>
              <a:buFont typeface="Arial"/>
              <a:buChar char="•"/>
            </a:pPr>
            <a:r>
              <a:rPr lang="en-US" sz="2300" spc="-115">
                <a:solidFill>
                  <a:srgbClr val="FFFFFF"/>
                </a:solidFill>
                <a:latin typeface="Open Sauce"/>
                <a:ea typeface="Open Sauce"/>
                <a:cs typeface="Open Sauce"/>
                <a:sym typeface="Open Sauce"/>
              </a:rPr>
              <a:t>LEZ designs can reduce childhood asthma and premature adult mortality, with equity implications (Moreno et al., 2022)</a:t>
            </a:r>
          </a:p>
          <a:p>
            <a:pPr algn="l">
              <a:lnSpc>
                <a:spcPts val="3220"/>
              </a:lnSpc>
            </a:pPr>
            <a:endParaRPr lang="en-US" sz="2300" spc="-115">
              <a:solidFill>
                <a:srgbClr val="FFFFFF"/>
              </a:solidFill>
              <a:latin typeface="Open Sauce"/>
              <a:ea typeface="Open Sauce"/>
              <a:cs typeface="Open Sauce"/>
              <a:sym typeface="Open Sauce"/>
            </a:endParaRPr>
          </a:p>
          <a:p>
            <a:pPr marL="496574" lvl="1" indent="-248287" algn="l">
              <a:lnSpc>
                <a:spcPts val="3220"/>
              </a:lnSpc>
              <a:buFont typeface="Arial"/>
              <a:buChar char="•"/>
            </a:pPr>
            <a:r>
              <a:rPr lang="en-US" sz="2300" spc="-115">
                <a:solidFill>
                  <a:srgbClr val="FFFFFF"/>
                </a:solidFill>
                <a:latin typeface="Open Sauce"/>
                <a:ea typeface="Open Sauce"/>
                <a:cs typeface="Open Sauce"/>
                <a:sym typeface="Open Sauce"/>
              </a:rPr>
              <a:t>Complementary investments (transit, active mobility) improve fairness (Moreno et al., 2022)</a:t>
            </a:r>
          </a:p>
          <a:p>
            <a:pPr algn="l">
              <a:lnSpc>
                <a:spcPts val="3220"/>
              </a:lnSpc>
              <a:spcBef>
                <a:spcPct val="0"/>
              </a:spcBef>
            </a:pPr>
            <a:endParaRPr lang="en-US" sz="2300" spc="-115">
              <a:solidFill>
                <a:srgbClr val="FFFFFF"/>
              </a:solidFill>
              <a:latin typeface="Open Sauce"/>
              <a:ea typeface="Open Sauce"/>
              <a:cs typeface="Open Sauce"/>
              <a:sym typeface="Open Sau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101157"/>
            <a:ext cx="6821719" cy="3647172"/>
            <a:chOff x="0" y="0"/>
            <a:chExt cx="1230457" cy="657853"/>
          </a:xfrm>
        </p:grpSpPr>
        <p:sp>
          <p:nvSpPr>
            <p:cNvPr id="3" name="Freeform 3"/>
            <p:cNvSpPr/>
            <p:nvPr/>
          </p:nvSpPr>
          <p:spPr>
            <a:xfrm>
              <a:off x="0" y="0"/>
              <a:ext cx="1230457" cy="657853"/>
            </a:xfrm>
            <a:custGeom>
              <a:avLst/>
              <a:gdLst/>
              <a:ahLst/>
              <a:cxnLst/>
              <a:rect l="l" t="t" r="r" b="b"/>
              <a:pathLst>
                <a:path w="1230457" h="657853">
                  <a:moveTo>
                    <a:pt x="22698" y="0"/>
                  </a:moveTo>
                  <a:lnTo>
                    <a:pt x="1207759" y="0"/>
                  </a:lnTo>
                  <a:cubicBezTo>
                    <a:pt x="1220295" y="0"/>
                    <a:pt x="1230457" y="10162"/>
                    <a:pt x="1230457" y="22698"/>
                  </a:cubicBezTo>
                  <a:lnTo>
                    <a:pt x="1230457" y="635155"/>
                  </a:lnTo>
                  <a:cubicBezTo>
                    <a:pt x="1230457" y="641175"/>
                    <a:pt x="1228065" y="646948"/>
                    <a:pt x="1223809" y="651205"/>
                  </a:cubicBezTo>
                  <a:cubicBezTo>
                    <a:pt x="1219552" y="655461"/>
                    <a:pt x="1213779" y="657853"/>
                    <a:pt x="1207759" y="657853"/>
                  </a:cubicBezTo>
                  <a:lnTo>
                    <a:pt x="22698" y="657853"/>
                  </a:lnTo>
                  <a:cubicBezTo>
                    <a:pt x="10162" y="657853"/>
                    <a:pt x="0" y="647691"/>
                    <a:pt x="0" y="635155"/>
                  </a:cubicBezTo>
                  <a:lnTo>
                    <a:pt x="0" y="22698"/>
                  </a:lnTo>
                  <a:cubicBezTo>
                    <a:pt x="0" y="10162"/>
                    <a:pt x="10162" y="0"/>
                    <a:pt x="22698" y="0"/>
                  </a:cubicBezTo>
                  <a:close/>
                </a:path>
              </a:pathLst>
            </a:custGeom>
            <a:blipFill>
              <a:blip r:embed="rId2"/>
              <a:stretch>
                <a:fillRect b="-21778"/>
              </a:stretch>
            </a:blipFill>
          </p:spPr>
          <p:txBody>
            <a:bodyPr/>
            <a:lstStyle/>
            <a:p>
              <a:endParaRPr lang="en-US"/>
            </a:p>
          </p:txBody>
        </p:sp>
      </p:grpSp>
      <p:grpSp>
        <p:nvGrpSpPr>
          <p:cNvPr id="4" name="Group 4"/>
          <p:cNvGrpSpPr/>
          <p:nvPr/>
        </p:nvGrpSpPr>
        <p:grpSpPr>
          <a:xfrm>
            <a:off x="1028700" y="1035227"/>
            <a:ext cx="1742162" cy="427869"/>
            <a:chOff x="0" y="0"/>
            <a:chExt cx="458841" cy="112690"/>
          </a:xfrm>
        </p:grpSpPr>
        <p:sp>
          <p:nvSpPr>
            <p:cNvPr id="5" name="Freeform 5"/>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6" name="TextBox 6"/>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grpSp>
        <p:nvGrpSpPr>
          <p:cNvPr id="7" name="Group 7"/>
          <p:cNvGrpSpPr/>
          <p:nvPr/>
        </p:nvGrpSpPr>
        <p:grpSpPr>
          <a:xfrm>
            <a:off x="9144000" y="1028700"/>
            <a:ext cx="8115300" cy="2459372"/>
            <a:chOff x="0" y="0"/>
            <a:chExt cx="2137363" cy="647736"/>
          </a:xfrm>
        </p:grpSpPr>
        <p:sp>
          <p:nvSpPr>
            <p:cNvPr id="8" name="Freeform 8"/>
            <p:cNvSpPr/>
            <p:nvPr/>
          </p:nvSpPr>
          <p:spPr>
            <a:xfrm>
              <a:off x="0" y="0"/>
              <a:ext cx="2137363" cy="647736"/>
            </a:xfrm>
            <a:custGeom>
              <a:avLst/>
              <a:gdLst/>
              <a:ahLst/>
              <a:cxnLst/>
              <a:rect l="l" t="t" r="r" b="b"/>
              <a:pathLst>
                <a:path w="2137363" h="647736">
                  <a:moveTo>
                    <a:pt x="23850" y="0"/>
                  </a:moveTo>
                  <a:lnTo>
                    <a:pt x="2113513" y="0"/>
                  </a:lnTo>
                  <a:cubicBezTo>
                    <a:pt x="2119839" y="0"/>
                    <a:pt x="2125905" y="2513"/>
                    <a:pt x="2130378" y="6985"/>
                  </a:cubicBezTo>
                  <a:cubicBezTo>
                    <a:pt x="2134850" y="11458"/>
                    <a:pt x="2137363" y="17524"/>
                    <a:pt x="2137363" y="23850"/>
                  </a:cubicBezTo>
                  <a:lnTo>
                    <a:pt x="2137363" y="623886"/>
                  </a:lnTo>
                  <a:cubicBezTo>
                    <a:pt x="2137363" y="630211"/>
                    <a:pt x="2134850" y="636278"/>
                    <a:pt x="2130378" y="640750"/>
                  </a:cubicBezTo>
                  <a:cubicBezTo>
                    <a:pt x="2125905" y="645223"/>
                    <a:pt x="2119839" y="647736"/>
                    <a:pt x="2113513" y="647736"/>
                  </a:cubicBezTo>
                  <a:lnTo>
                    <a:pt x="23850" y="647736"/>
                  </a:lnTo>
                  <a:cubicBezTo>
                    <a:pt x="17524" y="647736"/>
                    <a:pt x="11458" y="645223"/>
                    <a:pt x="6985" y="640750"/>
                  </a:cubicBezTo>
                  <a:cubicBezTo>
                    <a:pt x="2513" y="636278"/>
                    <a:pt x="0" y="630211"/>
                    <a:pt x="0" y="623886"/>
                  </a:cubicBezTo>
                  <a:lnTo>
                    <a:pt x="0" y="23850"/>
                  </a:lnTo>
                  <a:cubicBezTo>
                    <a:pt x="0" y="17524"/>
                    <a:pt x="2513" y="11458"/>
                    <a:pt x="6985" y="6985"/>
                  </a:cubicBezTo>
                  <a:cubicBezTo>
                    <a:pt x="11458" y="2513"/>
                    <a:pt x="17524" y="0"/>
                    <a:pt x="23850" y="0"/>
                  </a:cubicBezTo>
                  <a:close/>
                </a:path>
              </a:pathLst>
            </a:custGeom>
            <a:solidFill>
              <a:srgbClr val="4B3C3D"/>
            </a:solidFill>
          </p:spPr>
          <p:txBody>
            <a:bodyPr/>
            <a:lstStyle/>
            <a:p>
              <a:endParaRPr lang="en-US"/>
            </a:p>
          </p:txBody>
        </p:sp>
        <p:sp>
          <p:nvSpPr>
            <p:cNvPr id="9" name="TextBox 9"/>
            <p:cNvSpPr txBox="1"/>
            <p:nvPr/>
          </p:nvSpPr>
          <p:spPr>
            <a:xfrm>
              <a:off x="0" y="-28575"/>
              <a:ext cx="2137363" cy="676311"/>
            </a:xfrm>
            <a:prstGeom prst="rect">
              <a:avLst/>
            </a:prstGeom>
          </p:spPr>
          <p:txBody>
            <a:bodyPr lIns="50800" tIns="50800" rIns="50800" bIns="50800" rtlCol="0" anchor="ctr"/>
            <a:lstStyle/>
            <a:p>
              <a:pPr algn="ctr">
                <a:lnSpc>
                  <a:spcPts val="1960"/>
                </a:lnSpc>
              </a:pPr>
              <a:endParaRPr/>
            </a:p>
          </p:txBody>
        </p:sp>
      </p:grpSp>
      <p:grpSp>
        <p:nvGrpSpPr>
          <p:cNvPr id="10" name="Group 10"/>
          <p:cNvGrpSpPr/>
          <p:nvPr/>
        </p:nvGrpSpPr>
        <p:grpSpPr>
          <a:xfrm>
            <a:off x="9144000" y="6907868"/>
            <a:ext cx="8115300" cy="2459372"/>
            <a:chOff x="0" y="0"/>
            <a:chExt cx="2137363" cy="647736"/>
          </a:xfrm>
        </p:grpSpPr>
        <p:sp>
          <p:nvSpPr>
            <p:cNvPr id="11" name="Freeform 11"/>
            <p:cNvSpPr/>
            <p:nvPr/>
          </p:nvSpPr>
          <p:spPr>
            <a:xfrm>
              <a:off x="0" y="0"/>
              <a:ext cx="2137363" cy="647736"/>
            </a:xfrm>
            <a:custGeom>
              <a:avLst/>
              <a:gdLst/>
              <a:ahLst/>
              <a:cxnLst/>
              <a:rect l="l" t="t" r="r" b="b"/>
              <a:pathLst>
                <a:path w="2137363" h="647736">
                  <a:moveTo>
                    <a:pt x="23850" y="0"/>
                  </a:moveTo>
                  <a:lnTo>
                    <a:pt x="2113513" y="0"/>
                  </a:lnTo>
                  <a:cubicBezTo>
                    <a:pt x="2119839" y="0"/>
                    <a:pt x="2125905" y="2513"/>
                    <a:pt x="2130378" y="6985"/>
                  </a:cubicBezTo>
                  <a:cubicBezTo>
                    <a:pt x="2134850" y="11458"/>
                    <a:pt x="2137363" y="17524"/>
                    <a:pt x="2137363" y="23850"/>
                  </a:cubicBezTo>
                  <a:lnTo>
                    <a:pt x="2137363" y="623886"/>
                  </a:lnTo>
                  <a:cubicBezTo>
                    <a:pt x="2137363" y="630211"/>
                    <a:pt x="2134850" y="636278"/>
                    <a:pt x="2130378" y="640750"/>
                  </a:cubicBezTo>
                  <a:cubicBezTo>
                    <a:pt x="2125905" y="645223"/>
                    <a:pt x="2119839" y="647736"/>
                    <a:pt x="2113513" y="647736"/>
                  </a:cubicBezTo>
                  <a:lnTo>
                    <a:pt x="23850" y="647736"/>
                  </a:lnTo>
                  <a:cubicBezTo>
                    <a:pt x="17524" y="647736"/>
                    <a:pt x="11458" y="645223"/>
                    <a:pt x="6985" y="640750"/>
                  </a:cubicBezTo>
                  <a:cubicBezTo>
                    <a:pt x="2513" y="636278"/>
                    <a:pt x="0" y="630211"/>
                    <a:pt x="0" y="623886"/>
                  </a:cubicBezTo>
                  <a:lnTo>
                    <a:pt x="0" y="23850"/>
                  </a:lnTo>
                  <a:cubicBezTo>
                    <a:pt x="0" y="17524"/>
                    <a:pt x="2513" y="11458"/>
                    <a:pt x="6985" y="6985"/>
                  </a:cubicBezTo>
                  <a:cubicBezTo>
                    <a:pt x="11458" y="2513"/>
                    <a:pt x="17524" y="0"/>
                    <a:pt x="23850" y="0"/>
                  </a:cubicBezTo>
                  <a:close/>
                </a:path>
              </a:pathLst>
            </a:custGeom>
            <a:solidFill>
              <a:srgbClr val="4B3C3D"/>
            </a:solidFill>
          </p:spPr>
          <p:txBody>
            <a:bodyPr/>
            <a:lstStyle/>
            <a:p>
              <a:endParaRPr lang="en-US"/>
            </a:p>
          </p:txBody>
        </p:sp>
        <p:sp>
          <p:nvSpPr>
            <p:cNvPr id="12" name="TextBox 12"/>
            <p:cNvSpPr txBox="1"/>
            <p:nvPr/>
          </p:nvSpPr>
          <p:spPr>
            <a:xfrm>
              <a:off x="0" y="-28575"/>
              <a:ext cx="2137363" cy="676311"/>
            </a:xfrm>
            <a:prstGeom prst="rect">
              <a:avLst/>
            </a:prstGeom>
          </p:spPr>
          <p:txBody>
            <a:bodyPr lIns="50800" tIns="50800" rIns="50800" bIns="50800" rtlCol="0" anchor="ctr"/>
            <a:lstStyle/>
            <a:p>
              <a:pPr algn="ctr">
                <a:lnSpc>
                  <a:spcPts val="1960"/>
                </a:lnSpc>
              </a:pPr>
              <a:endParaRPr/>
            </a:p>
          </p:txBody>
        </p:sp>
      </p:grpSp>
      <p:grpSp>
        <p:nvGrpSpPr>
          <p:cNvPr id="13" name="Group 13"/>
          <p:cNvGrpSpPr/>
          <p:nvPr/>
        </p:nvGrpSpPr>
        <p:grpSpPr>
          <a:xfrm>
            <a:off x="9144000" y="3968284"/>
            <a:ext cx="8115300" cy="2459372"/>
            <a:chOff x="0" y="0"/>
            <a:chExt cx="2137363" cy="647736"/>
          </a:xfrm>
        </p:grpSpPr>
        <p:sp>
          <p:nvSpPr>
            <p:cNvPr id="14" name="Freeform 14"/>
            <p:cNvSpPr/>
            <p:nvPr/>
          </p:nvSpPr>
          <p:spPr>
            <a:xfrm>
              <a:off x="0" y="0"/>
              <a:ext cx="2137363" cy="647736"/>
            </a:xfrm>
            <a:custGeom>
              <a:avLst/>
              <a:gdLst/>
              <a:ahLst/>
              <a:cxnLst/>
              <a:rect l="l" t="t" r="r" b="b"/>
              <a:pathLst>
                <a:path w="2137363" h="647736">
                  <a:moveTo>
                    <a:pt x="23850" y="0"/>
                  </a:moveTo>
                  <a:lnTo>
                    <a:pt x="2113513" y="0"/>
                  </a:lnTo>
                  <a:cubicBezTo>
                    <a:pt x="2119839" y="0"/>
                    <a:pt x="2125905" y="2513"/>
                    <a:pt x="2130378" y="6985"/>
                  </a:cubicBezTo>
                  <a:cubicBezTo>
                    <a:pt x="2134850" y="11458"/>
                    <a:pt x="2137363" y="17524"/>
                    <a:pt x="2137363" y="23850"/>
                  </a:cubicBezTo>
                  <a:lnTo>
                    <a:pt x="2137363" y="623886"/>
                  </a:lnTo>
                  <a:cubicBezTo>
                    <a:pt x="2137363" y="630211"/>
                    <a:pt x="2134850" y="636278"/>
                    <a:pt x="2130378" y="640750"/>
                  </a:cubicBezTo>
                  <a:cubicBezTo>
                    <a:pt x="2125905" y="645223"/>
                    <a:pt x="2119839" y="647736"/>
                    <a:pt x="2113513" y="647736"/>
                  </a:cubicBezTo>
                  <a:lnTo>
                    <a:pt x="23850" y="647736"/>
                  </a:lnTo>
                  <a:cubicBezTo>
                    <a:pt x="17524" y="647736"/>
                    <a:pt x="11458" y="645223"/>
                    <a:pt x="6985" y="640750"/>
                  </a:cubicBezTo>
                  <a:cubicBezTo>
                    <a:pt x="2513" y="636278"/>
                    <a:pt x="0" y="630211"/>
                    <a:pt x="0" y="623886"/>
                  </a:cubicBezTo>
                  <a:lnTo>
                    <a:pt x="0" y="23850"/>
                  </a:lnTo>
                  <a:cubicBezTo>
                    <a:pt x="0" y="17524"/>
                    <a:pt x="2513" y="11458"/>
                    <a:pt x="6985" y="6985"/>
                  </a:cubicBezTo>
                  <a:cubicBezTo>
                    <a:pt x="11458" y="2513"/>
                    <a:pt x="17524" y="0"/>
                    <a:pt x="23850" y="0"/>
                  </a:cubicBezTo>
                  <a:close/>
                </a:path>
              </a:pathLst>
            </a:custGeom>
            <a:solidFill>
              <a:srgbClr val="DBD2D2"/>
            </a:solidFill>
          </p:spPr>
          <p:txBody>
            <a:bodyPr/>
            <a:lstStyle/>
            <a:p>
              <a:endParaRPr lang="en-US"/>
            </a:p>
          </p:txBody>
        </p:sp>
        <p:sp>
          <p:nvSpPr>
            <p:cNvPr id="15" name="TextBox 15"/>
            <p:cNvSpPr txBox="1"/>
            <p:nvPr/>
          </p:nvSpPr>
          <p:spPr>
            <a:xfrm>
              <a:off x="0" y="-28575"/>
              <a:ext cx="2137363" cy="676311"/>
            </a:xfrm>
            <a:prstGeom prst="rect">
              <a:avLst/>
            </a:prstGeom>
          </p:spPr>
          <p:txBody>
            <a:bodyPr lIns="50800" tIns="50800" rIns="50800" bIns="50800" rtlCol="0" anchor="ctr"/>
            <a:lstStyle/>
            <a:p>
              <a:pPr algn="ctr">
                <a:lnSpc>
                  <a:spcPts val="1960"/>
                </a:lnSpc>
              </a:pPr>
              <a:endParaRPr/>
            </a:p>
          </p:txBody>
        </p:sp>
      </p:grpSp>
      <p:sp>
        <p:nvSpPr>
          <p:cNvPr id="16" name="TextBox 16"/>
          <p:cNvSpPr txBox="1"/>
          <p:nvPr/>
        </p:nvSpPr>
        <p:spPr>
          <a:xfrm>
            <a:off x="1028700" y="6732701"/>
            <a:ext cx="8115300" cy="2752725"/>
          </a:xfrm>
          <a:prstGeom prst="rect">
            <a:avLst/>
          </a:prstGeom>
        </p:spPr>
        <p:txBody>
          <a:bodyPr lIns="0" tIns="0" rIns="0" bIns="0" rtlCol="0" anchor="t">
            <a:spAutoFit/>
          </a:bodyPr>
          <a:lstStyle/>
          <a:p>
            <a:pPr algn="l">
              <a:lnSpc>
                <a:spcPts val="7200"/>
              </a:lnSpc>
            </a:pPr>
            <a:r>
              <a:rPr lang="en-US" sz="6000" spc="-480">
                <a:solidFill>
                  <a:srgbClr val="4B3C3D"/>
                </a:solidFill>
                <a:latin typeface="Open Sauce"/>
                <a:ea typeface="Open Sauce"/>
                <a:cs typeface="Open Sauce"/>
                <a:sym typeface="Open Sauce"/>
              </a:rPr>
              <a:t>What Makes Paris PM Toxic? (Oxidative Potential)</a:t>
            </a:r>
          </a:p>
        </p:txBody>
      </p:sp>
      <p:sp>
        <p:nvSpPr>
          <p:cNvPr id="17" name="TextBox 17"/>
          <p:cNvSpPr txBox="1"/>
          <p:nvPr/>
        </p:nvSpPr>
        <p:spPr>
          <a:xfrm>
            <a:off x="4787746" y="987602"/>
            <a:ext cx="3062673" cy="365694"/>
          </a:xfrm>
          <a:prstGeom prst="rect">
            <a:avLst/>
          </a:prstGeom>
        </p:spPr>
        <p:txBody>
          <a:bodyPr lIns="0" tIns="0" rIns="0" bIns="0" rtlCol="0" anchor="t">
            <a:spAutoFit/>
          </a:bodyPr>
          <a:lstStyle/>
          <a:p>
            <a:pPr algn="l">
              <a:lnSpc>
                <a:spcPts val="2939"/>
              </a:lnSpc>
              <a:spcBef>
                <a:spcPct val="0"/>
              </a:spcBef>
            </a:pPr>
            <a:r>
              <a:rPr lang="en-US" sz="2099" b="1" i="1" spc="-104">
                <a:solidFill>
                  <a:srgbClr val="968C90"/>
                </a:solidFill>
                <a:latin typeface="Open Sauce Bold Italics"/>
                <a:ea typeface="Open Sauce Bold Italics"/>
                <a:cs typeface="Open Sauce Bold Italics"/>
                <a:sym typeface="Open Sauce Bold Italics"/>
              </a:rPr>
              <a:t>The Planet Under Threat</a:t>
            </a:r>
          </a:p>
        </p:txBody>
      </p:sp>
      <p:sp>
        <p:nvSpPr>
          <p:cNvPr id="18" name="TextBox 18"/>
          <p:cNvSpPr txBox="1"/>
          <p:nvPr/>
        </p:nvSpPr>
        <p:spPr>
          <a:xfrm>
            <a:off x="9770561" y="1714034"/>
            <a:ext cx="6891974" cy="701675"/>
          </a:xfrm>
          <a:prstGeom prst="rect">
            <a:avLst/>
          </a:prstGeom>
        </p:spPr>
        <p:txBody>
          <a:bodyPr lIns="0" tIns="0" rIns="0" bIns="0" rtlCol="0" anchor="t">
            <a:spAutoFit/>
          </a:bodyPr>
          <a:lstStyle/>
          <a:p>
            <a:pPr algn="l">
              <a:lnSpc>
                <a:spcPts val="2800"/>
              </a:lnSpc>
              <a:spcBef>
                <a:spcPct val="0"/>
              </a:spcBef>
            </a:pPr>
            <a:r>
              <a:rPr lang="en-US" sz="2000" spc="-100">
                <a:solidFill>
                  <a:srgbClr val="FFFFFF"/>
                </a:solidFill>
                <a:latin typeface="Open Sauce"/>
                <a:ea typeface="Open Sauce"/>
                <a:cs typeface="Open Sauce"/>
                <a:sym typeface="Open Sauce"/>
              </a:rPr>
              <a:t>Source-apportioned oxidative potential of PM₁₀ highlights traffic and residential wood burning (Weber et al., 2021)</a:t>
            </a:r>
          </a:p>
        </p:txBody>
      </p:sp>
      <p:sp>
        <p:nvSpPr>
          <p:cNvPr id="19" name="TextBox 19"/>
          <p:cNvSpPr txBox="1"/>
          <p:nvPr/>
        </p:nvSpPr>
        <p:spPr>
          <a:xfrm>
            <a:off x="9770561" y="7562964"/>
            <a:ext cx="6891974" cy="1054100"/>
          </a:xfrm>
          <a:prstGeom prst="rect">
            <a:avLst/>
          </a:prstGeom>
        </p:spPr>
        <p:txBody>
          <a:bodyPr lIns="0" tIns="0" rIns="0" bIns="0" rtlCol="0" anchor="t">
            <a:spAutoFit/>
          </a:bodyPr>
          <a:lstStyle/>
          <a:p>
            <a:pPr algn="l">
              <a:lnSpc>
                <a:spcPts val="2800"/>
              </a:lnSpc>
            </a:pPr>
            <a:r>
              <a:rPr lang="en-US" sz="2000" spc="-100">
                <a:solidFill>
                  <a:srgbClr val="FFFFFF"/>
                </a:solidFill>
                <a:latin typeface="Open Sauce"/>
                <a:ea typeface="Open Sauce"/>
                <a:cs typeface="Open Sauce"/>
                <a:sym typeface="Open Sauce"/>
              </a:rPr>
              <a:t>Policy: target non-exhaust traffic (brake/tire) and wood-burning appliances (Weber et al., 2021)</a:t>
            </a:r>
          </a:p>
          <a:p>
            <a:pPr algn="l">
              <a:lnSpc>
                <a:spcPts val="2800"/>
              </a:lnSpc>
              <a:spcBef>
                <a:spcPct val="0"/>
              </a:spcBef>
            </a:pPr>
            <a:endParaRPr lang="en-US" sz="2000" spc="-100">
              <a:solidFill>
                <a:srgbClr val="FFFFFF"/>
              </a:solidFill>
              <a:latin typeface="Open Sauce"/>
              <a:ea typeface="Open Sauce"/>
              <a:cs typeface="Open Sauce"/>
              <a:sym typeface="Open Sauce"/>
            </a:endParaRPr>
          </a:p>
        </p:txBody>
      </p:sp>
      <p:sp>
        <p:nvSpPr>
          <p:cNvPr id="20" name="TextBox 20"/>
          <p:cNvSpPr txBox="1"/>
          <p:nvPr/>
        </p:nvSpPr>
        <p:spPr>
          <a:xfrm>
            <a:off x="9770561" y="4993116"/>
            <a:ext cx="6891974" cy="701675"/>
          </a:xfrm>
          <a:prstGeom prst="rect">
            <a:avLst/>
          </a:prstGeom>
        </p:spPr>
        <p:txBody>
          <a:bodyPr lIns="0" tIns="0" rIns="0" bIns="0" rtlCol="0" anchor="t">
            <a:spAutoFit/>
          </a:bodyPr>
          <a:lstStyle/>
          <a:p>
            <a:pPr algn="l">
              <a:lnSpc>
                <a:spcPts val="2800"/>
              </a:lnSpc>
              <a:spcBef>
                <a:spcPct val="0"/>
              </a:spcBef>
            </a:pPr>
            <a:r>
              <a:rPr lang="en-US" sz="2000" spc="-100">
                <a:solidFill>
                  <a:srgbClr val="4B3C3D"/>
                </a:solidFill>
                <a:latin typeface="Open Sauce"/>
                <a:ea typeface="Open Sauce"/>
                <a:cs typeface="Open Sauce"/>
                <a:sym typeface="Open Sauce"/>
              </a:rPr>
              <a:t>Toxicity is not just about mass; source matters for biological activity (Weber et al., 2021)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5042764"/>
            <a:ext cx="7422661" cy="4215536"/>
            <a:chOff x="0" y="0"/>
            <a:chExt cx="1338851" cy="760371"/>
          </a:xfrm>
        </p:grpSpPr>
        <p:sp>
          <p:nvSpPr>
            <p:cNvPr id="3" name="Freeform 3"/>
            <p:cNvSpPr/>
            <p:nvPr/>
          </p:nvSpPr>
          <p:spPr>
            <a:xfrm>
              <a:off x="0" y="0"/>
              <a:ext cx="1338851" cy="760371"/>
            </a:xfrm>
            <a:custGeom>
              <a:avLst/>
              <a:gdLst/>
              <a:ahLst/>
              <a:cxnLst/>
              <a:rect l="l" t="t" r="r" b="b"/>
              <a:pathLst>
                <a:path w="1338851" h="760371">
                  <a:moveTo>
                    <a:pt x="20860" y="0"/>
                  </a:moveTo>
                  <a:lnTo>
                    <a:pt x="1317990" y="0"/>
                  </a:lnTo>
                  <a:cubicBezTo>
                    <a:pt x="1323523" y="0"/>
                    <a:pt x="1328829" y="2198"/>
                    <a:pt x="1332741" y="6110"/>
                  </a:cubicBezTo>
                  <a:cubicBezTo>
                    <a:pt x="1336653" y="10022"/>
                    <a:pt x="1338851" y="15328"/>
                    <a:pt x="1338851" y="20860"/>
                  </a:cubicBezTo>
                  <a:lnTo>
                    <a:pt x="1338851" y="739510"/>
                  </a:lnTo>
                  <a:cubicBezTo>
                    <a:pt x="1338851" y="745043"/>
                    <a:pt x="1336653" y="750349"/>
                    <a:pt x="1332741" y="754261"/>
                  </a:cubicBezTo>
                  <a:cubicBezTo>
                    <a:pt x="1328829" y="758173"/>
                    <a:pt x="1323523" y="760371"/>
                    <a:pt x="1317990" y="760371"/>
                  </a:cubicBezTo>
                  <a:lnTo>
                    <a:pt x="20860" y="760371"/>
                  </a:lnTo>
                  <a:cubicBezTo>
                    <a:pt x="15328" y="760371"/>
                    <a:pt x="10022" y="758173"/>
                    <a:pt x="6110" y="754261"/>
                  </a:cubicBezTo>
                  <a:cubicBezTo>
                    <a:pt x="2198" y="750349"/>
                    <a:pt x="0" y="745043"/>
                    <a:pt x="0" y="739510"/>
                  </a:cubicBezTo>
                  <a:lnTo>
                    <a:pt x="0" y="20860"/>
                  </a:lnTo>
                  <a:cubicBezTo>
                    <a:pt x="0" y="15328"/>
                    <a:pt x="2198" y="10022"/>
                    <a:pt x="6110" y="6110"/>
                  </a:cubicBezTo>
                  <a:cubicBezTo>
                    <a:pt x="10022" y="2198"/>
                    <a:pt x="15328" y="0"/>
                    <a:pt x="20860" y="0"/>
                  </a:cubicBezTo>
                  <a:close/>
                </a:path>
              </a:pathLst>
            </a:custGeom>
            <a:blipFill>
              <a:blip r:embed="rId2"/>
              <a:stretch>
                <a:fillRect t="-38639" b="-105067"/>
              </a:stretch>
            </a:blipFill>
          </p:spPr>
          <p:txBody>
            <a:bodyPr/>
            <a:lstStyle/>
            <a:p>
              <a:endParaRPr lang="en-US"/>
            </a:p>
          </p:txBody>
        </p:sp>
      </p:grpSp>
      <p:grpSp>
        <p:nvGrpSpPr>
          <p:cNvPr id="4" name="Group 4"/>
          <p:cNvGrpSpPr/>
          <p:nvPr/>
        </p:nvGrpSpPr>
        <p:grpSpPr>
          <a:xfrm>
            <a:off x="15517138" y="1028700"/>
            <a:ext cx="1742162" cy="427869"/>
            <a:chOff x="0" y="0"/>
            <a:chExt cx="458841" cy="112690"/>
          </a:xfrm>
        </p:grpSpPr>
        <p:sp>
          <p:nvSpPr>
            <p:cNvPr id="5" name="Freeform 5"/>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6" name="TextBox 6"/>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7" name="TextBox 7"/>
          <p:cNvSpPr txBox="1"/>
          <p:nvPr/>
        </p:nvSpPr>
        <p:spPr>
          <a:xfrm>
            <a:off x="1028700" y="900965"/>
            <a:ext cx="7422661" cy="2752725"/>
          </a:xfrm>
          <a:prstGeom prst="rect">
            <a:avLst/>
          </a:prstGeom>
        </p:spPr>
        <p:txBody>
          <a:bodyPr lIns="0" tIns="0" rIns="0" bIns="0" rtlCol="0" anchor="t">
            <a:spAutoFit/>
          </a:bodyPr>
          <a:lstStyle/>
          <a:p>
            <a:pPr algn="l">
              <a:lnSpc>
                <a:spcPts val="7200"/>
              </a:lnSpc>
            </a:pPr>
            <a:r>
              <a:rPr lang="en-US" sz="6000" b="1" spc="-480">
                <a:solidFill>
                  <a:srgbClr val="4B3C3D"/>
                </a:solidFill>
                <a:latin typeface="Open Sauce Bold"/>
                <a:ea typeface="Open Sauce Bold"/>
                <a:cs typeface="Open Sauce Bold"/>
                <a:sym typeface="Open Sauce Bold"/>
              </a:rPr>
              <a:t>Ultrafine Particles (UFP) 2020–2022: </a:t>
            </a:r>
            <a:r>
              <a:rPr lang="en-US" sz="6000" i="1" u="sng" spc="-480">
                <a:solidFill>
                  <a:srgbClr val="4B3C3D"/>
                </a:solidFill>
                <a:latin typeface="Open Sauce Italics"/>
                <a:ea typeface="Open Sauce Italics"/>
                <a:cs typeface="Open Sauce Italics"/>
                <a:sym typeface="Open Sauce Italics"/>
              </a:rPr>
              <a:t>A Rising Concern</a:t>
            </a:r>
          </a:p>
        </p:txBody>
      </p:sp>
      <p:sp>
        <p:nvSpPr>
          <p:cNvPr id="8" name="TextBox 8"/>
          <p:cNvSpPr txBox="1"/>
          <p:nvPr/>
        </p:nvSpPr>
        <p:spPr>
          <a:xfrm>
            <a:off x="9628940" y="981075"/>
            <a:ext cx="3539219" cy="365694"/>
          </a:xfrm>
          <a:prstGeom prst="rect">
            <a:avLst/>
          </a:prstGeom>
        </p:spPr>
        <p:txBody>
          <a:bodyPr lIns="0" tIns="0" rIns="0" bIns="0" rtlCol="0" anchor="t">
            <a:spAutoFit/>
          </a:bodyPr>
          <a:lstStyle/>
          <a:p>
            <a:pPr algn="l">
              <a:lnSpc>
                <a:spcPts val="2939"/>
              </a:lnSpc>
              <a:spcBef>
                <a:spcPct val="0"/>
              </a:spcBef>
            </a:pPr>
            <a:r>
              <a:rPr lang="en-US" sz="2099" b="1" i="1" spc="-104">
                <a:solidFill>
                  <a:srgbClr val="4B3C3D"/>
                </a:solidFill>
                <a:latin typeface="Open Sauce Bold Italics"/>
                <a:ea typeface="Open Sauce Bold Italics"/>
                <a:cs typeface="Open Sauce Bold Italics"/>
                <a:sym typeface="Open Sauce Bold Italics"/>
              </a:rPr>
              <a:t>The Cost of Air Pollution</a:t>
            </a:r>
          </a:p>
        </p:txBody>
      </p:sp>
      <p:grpSp>
        <p:nvGrpSpPr>
          <p:cNvPr id="9" name="Group 9"/>
          <p:cNvGrpSpPr/>
          <p:nvPr/>
        </p:nvGrpSpPr>
        <p:grpSpPr>
          <a:xfrm>
            <a:off x="9594797" y="2274236"/>
            <a:ext cx="3573362" cy="3197756"/>
            <a:chOff x="0" y="0"/>
            <a:chExt cx="941132" cy="842207"/>
          </a:xfrm>
        </p:grpSpPr>
        <p:sp>
          <p:nvSpPr>
            <p:cNvPr id="10" name="Freeform 10"/>
            <p:cNvSpPr/>
            <p:nvPr/>
          </p:nvSpPr>
          <p:spPr>
            <a:xfrm>
              <a:off x="0" y="0"/>
              <a:ext cx="941132" cy="842207"/>
            </a:xfrm>
            <a:custGeom>
              <a:avLst/>
              <a:gdLst/>
              <a:ahLst/>
              <a:cxnLst/>
              <a:rect l="l" t="t" r="r" b="b"/>
              <a:pathLst>
                <a:path w="941132" h="842207">
                  <a:moveTo>
                    <a:pt x="54164" y="0"/>
                  </a:moveTo>
                  <a:lnTo>
                    <a:pt x="886968" y="0"/>
                  </a:lnTo>
                  <a:cubicBezTo>
                    <a:pt x="916882" y="0"/>
                    <a:pt x="941132" y="24250"/>
                    <a:pt x="941132" y="54164"/>
                  </a:cubicBezTo>
                  <a:lnTo>
                    <a:pt x="941132" y="788043"/>
                  </a:lnTo>
                  <a:cubicBezTo>
                    <a:pt x="941132" y="817957"/>
                    <a:pt x="916882" y="842207"/>
                    <a:pt x="886968" y="842207"/>
                  </a:cubicBezTo>
                  <a:lnTo>
                    <a:pt x="54164" y="842207"/>
                  </a:lnTo>
                  <a:cubicBezTo>
                    <a:pt x="24250" y="842207"/>
                    <a:pt x="0" y="817957"/>
                    <a:pt x="0" y="788043"/>
                  </a:cubicBezTo>
                  <a:lnTo>
                    <a:pt x="0" y="54164"/>
                  </a:lnTo>
                  <a:cubicBezTo>
                    <a:pt x="0" y="24250"/>
                    <a:pt x="24250" y="0"/>
                    <a:pt x="54164" y="0"/>
                  </a:cubicBezTo>
                  <a:close/>
                </a:path>
              </a:pathLst>
            </a:custGeom>
            <a:solidFill>
              <a:srgbClr val="DBD2D2"/>
            </a:solidFill>
          </p:spPr>
          <p:txBody>
            <a:bodyPr/>
            <a:lstStyle/>
            <a:p>
              <a:endParaRPr lang="en-US"/>
            </a:p>
          </p:txBody>
        </p:sp>
        <p:sp>
          <p:nvSpPr>
            <p:cNvPr id="11" name="TextBox 11"/>
            <p:cNvSpPr txBox="1"/>
            <p:nvPr/>
          </p:nvSpPr>
          <p:spPr>
            <a:xfrm>
              <a:off x="0" y="-28575"/>
              <a:ext cx="941132" cy="870782"/>
            </a:xfrm>
            <a:prstGeom prst="rect">
              <a:avLst/>
            </a:prstGeom>
          </p:spPr>
          <p:txBody>
            <a:bodyPr lIns="50800" tIns="50800" rIns="50800" bIns="50800" rtlCol="0" anchor="ctr"/>
            <a:lstStyle/>
            <a:p>
              <a:pPr algn="ctr">
                <a:lnSpc>
                  <a:spcPts val="1960"/>
                </a:lnSpc>
              </a:pPr>
              <a:endParaRPr/>
            </a:p>
          </p:txBody>
        </p:sp>
      </p:grpSp>
      <p:sp>
        <p:nvSpPr>
          <p:cNvPr id="12" name="TextBox 12"/>
          <p:cNvSpPr txBox="1"/>
          <p:nvPr/>
        </p:nvSpPr>
        <p:spPr>
          <a:xfrm>
            <a:off x="10141374" y="2761917"/>
            <a:ext cx="2514350" cy="2111375"/>
          </a:xfrm>
          <a:prstGeom prst="rect">
            <a:avLst/>
          </a:prstGeom>
        </p:spPr>
        <p:txBody>
          <a:bodyPr lIns="0" tIns="0" rIns="0" bIns="0" rtlCol="0" anchor="t">
            <a:spAutoFit/>
          </a:bodyPr>
          <a:lstStyle/>
          <a:p>
            <a:pPr algn="l">
              <a:lnSpc>
                <a:spcPts val="2800"/>
              </a:lnSpc>
              <a:spcBef>
                <a:spcPct val="0"/>
              </a:spcBef>
            </a:pPr>
            <a:r>
              <a:rPr lang="en-US" sz="2000" spc="-100">
                <a:solidFill>
                  <a:srgbClr val="4B3C3D"/>
                </a:solidFill>
                <a:latin typeface="Open Sauce"/>
                <a:ea typeface="Open Sauce"/>
                <a:cs typeface="Open Sauce"/>
                <a:sym typeface="Open Sauce"/>
              </a:rPr>
              <a:t>Street-level monitoring shows UFP counts increased as activity rebounded post-lockdowns (Abbou et al., 2024)</a:t>
            </a:r>
          </a:p>
        </p:txBody>
      </p:sp>
      <p:grpSp>
        <p:nvGrpSpPr>
          <p:cNvPr id="13" name="Group 13"/>
          <p:cNvGrpSpPr/>
          <p:nvPr/>
        </p:nvGrpSpPr>
        <p:grpSpPr>
          <a:xfrm>
            <a:off x="13685938" y="2274236"/>
            <a:ext cx="3573362" cy="3197756"/>
            <a:chOff x="0" y="0"/>
            <a:chExt cx="941132" cy="842207"/>
          </a:xfrm>
        </p:grpSpPr>
        <p:sp>
          <p:nvSpPr>
            <p:cNvPr id="14" name="Freeform 14"/>
            <p:cNvSpPr/>
            <p:nvPr/>
          </p:nvSpPr>
          <p:spPr>
            <a:xfrm>
              <a:off x="0" y="0"/>
              <a:ext cx="941132" cy="842207"/>
            </a:xfrm>
            <a:custGeom>
              <a:avLst/>
              <a:gdLst/>
              <a:ahLst/>
              <a:cxnLst/>
              <a:rect l="l" t="t" r="r" b="b"/>
              <a:pathLst>
                <a:path w="941132" h="842207">
                  <a:moveTo>
                    <a:pt x="54164" y="0"/>
                  </a:moveTo>
                  <a:lnTo>
                    <a:pt x="886968" y="0"/>
                  </a:lnTo>
                  <a:cubicBezTo>
                    <a:pt x="916882" y="0"/>
                    <a:pt x="941132" y="24250"/>
                    <a:pt x="941132" y="54164"/>
                  </a:cubicBezTo>
                  <a:lnTo>
                    <a:pt x="941132" y="788043"/>
                  </a:lnTo>
                  <a:cubicBezTo>
                    <a:pt x="941132" y="817957"/>
                    <a:pt x="916882" y="842207"/>
                    <a:pt x="886968" y="842207"/>
                  </a:cubicBezTo>
                  <a:lnTo>
                    <a:pt x="54164" y="842207"/>
                  </a:lnTo>
                  <a:cubicBezTo>
                    <a:pt x="24250" y="842207"/>
                    <a:pt x="0" y="817957"/>
                    <a:pt x="0" y="788043"/>
                  </a:cubicBezTo>
                  <a:lnTo>
                    <a:pt x="0" y="54164"/>
                  </a:lnTo>
                  <a:cubicBezTo>
                    <a:pt x="0" y="24250"/>
                    <a:pt x="24250" y="0"/>
                    <a:pt x="54164" y="0"/>
                  </a:cubicBezTo>
                  <a:close/>
                </a:path>
              </a:pathLst>
            </a:custGeom>
            <a:solidFill>
              <a:srgbClr val="4B3C3D"/>
            </a:solidFill>
          </p:spPr>
          <p:txBody>
            <a:bodyPr/>
            <a:lstStyle/>
            <a:p>
              <a:endParaRPr lang="en-US"/>
            </a:p>
          </p:txBody>
        </p:sp>
        <p:sp>
          <p:nvSpPr>
            <p:cNvPr id="15" name="TextBox 15"/>
            <p:cNvSpPr txBox="1"/>
            <p:nvPr/>
          </p:nvSpPr>
          <p:spPr>
            <a:xfrm>
              <a:off x="0" y="-28575"/>
              <a:ext cx="941132" cy="870782"/>
            </a:xfrm>
            <a:prstGeom prst="rect">
              <a:avLst/>
            </a:prstGeom>
          </p:spPr>
          <p:txBody>
            <a:bodyPr lIns="50800" tIns="50800" rIns="50800" bIns="50800" rtlCol="0" anchor="ctr"/>
            <a:lstStyle/>
            <a:p>
              <a:pPr algn="ctr">
                <a:lnSpc>
                  <a:spcPts val="1960"/>
                </a:lnSpc>
              </a:pPr>
              <a:endParaRPr/>
            </a:p>
          </p:txBody>
        </p:sp>
      </p:grpSp>
      <p:sp>
        <p:nvSpPr>
          <p:cNvPr id="16" name="TextBox 16"/>
          <p:cNvSpPr txBox="1"/>
          <p:nvPr/>
        </p:nvSpPr>
        <p:spPr>
          <a:xfrm>
            <a:off x="14215444" y="2820707"/>
            <a:ext cx="2514350" cy="1758950"/>
          </a:xfrm>
          <a:prstGeom prst="rect">
            <a:avLst/>
          </a:prstGeom>
        </p:spPr>
        <p:txBody>
          <a:bodyPr lIns="0" tIns="0" rIns="0" bIns="0" rtlCol="0" anchor="t">
            <a:spAutoFit/>
          </a:bodyPr>
          <a:lstStyle/>
          <a:p>
            <a:pPr algn="l">
              <a:lnSpc>
                <a:spcPts val="2800"/>
              </a:lnSpc>
              <a:spcBef>
                <a:spcPct val="0"/>
              </a:spcBef>
            </a:pPr>
            <a:r>
              <a:rPr lang="en-US" sz="2000" spc="-100">
                <a:solidFill>
                  <a:srgbClr val="DBD2D2"/>
                </a:solidFill>
                <a:latin typeface="Open Sauce"/>
                <a:ea typeface="Open Sauce"/>
                <a:cs typeface="Open Sauce"/>
                <a:sym typeface="Open Sauce"/>
              </a:rPr>
              <a:t>UFP are numerous, penetrate deeply, and are not covered by mass-based limits (Abbou et al., 2024)</a:t>
            </a:r>
          </a:p>
        </p:txBody>
      </p:sp>
      <p:grpSp>
        <p:nvGrpSpPr>
          <p:cNvPr id="17" name="Group 17"/>
          <p:cNvGrpSpPr/>
          <p:nvPr/>
        </p:nvGrpSpPr>
        <p:grpSpPr>
          <a:xfrm>
            <a:off x="11632279" y="6060544"/>
            <a:ext cx="3573362" cy="3197756"/>
            <a:chOff x="0" y="0"/>
            <a:chExt cx="941132" cy="842207"/>
          </a:xfrm>
        </p:grpSpPr>
        <p:sp>
          <p:nvSpPr>
            <p:cNvPr id="18" name="Freeform 18"/>
            <p:cNvSpPr/>
            <p:nvPr/>
          </p:nvSpPr>
          <p:spPr>
            <a:xfrm>
              <a:off x="0" y="0"/>
              <a:ext cx="941132" cy="842207"/>
            </a:xfrm>
            <a:custGeom>
              <a:avLst/>
              <a:gdLst/>
              <a:ahLst/>
              <a:cxnLst/>
              <a:rect l="l" t="t" r="r" b="b"/>
              <a:pathLst>
                <a:path w="941132" h="842207">
                  <a:moveTo>
                    <a:pt x="54164" y="0"/>
                  </a:moveTo>
                  <a:lnTo>
                    <a:pt x="886968" y="0"/>
                  </a:lnTo>
                  <a:cubicBezTo>
                    <a:pt x="916882" y="0"/>
                    <a:pt x="941132" y="24250"/>
                    <a:pt x="941132" y="54164"/>
                  </a:cubicBezTo>
                  <a:lnTo>
                    <a:pt x="941132" y="788043"/>
                  </a:lnTo>
                  <a:cubicBezTo>
                    <a:pt x="941132" y="817957"/>
                    <a:pt x="916882" y="842207"/>
                    <a:pt x="886968" y="842207"/>
                  </a:cubicBezTo>
                  <a:lnTo>
                    <a:pt x="54164" y="842207"/>
                  </a:lnTo>
                  <a:cubicBezTo>
                    <a:pt x="24250" y="842207"/>
                    <a:pt x="0" y="817957"/>
                    <a:pt x="0" y="788043"/>
                  </a:cubicBezTo>
                  <a:lnTo>
                    <a:pt x="0" y="54164"/>
                  </a:lnTo>
                  <a:cubicBezTo>
                    <a:pt x="0" y="24250"/>
                    <a:pt x="24250" y="0"/>
                    <a:pt x="54164" y="0"/>
                  </a:cubicBezTo>
                  <a:close/>
                </a:path>
              </a:pathLst>
            </a:custGeom>
            <a:solidFill>
              <a:srgbClr val="DBD2D2"/>
            </a:solidFill>
          </p:spPr>
          <p:txBody>
            <a:bodyPr/>
            <a:lstStyle/>
            <a:p>
              <a:endParaRPr lang="en-US"/>
            </a:p>
          </p:txBody>
        </p:sp>
        <p:sp>
          <p:nvSpPr>
            <p:cNvPr id="19" name="TextBox 19"/>
            <p:cNvSpPr txBox="1"/>
            <p:nvPr/>
          </p:nvSpPr>
          <p:spPr>
            <a:xfrm>
              <a:off x="0" y="-28575"/>
              <a:ext cx="941132" cy="870782"/>
            </a:xfrm>
            <a:prstGeom prst="rect">
              <a:avLst/>
            </a:prstGeom>
          </p:spPr>
          <p:txBody>
            <a:bodyPr lIns="50800" tIns="50800" rIns="50800" bIns="50800" rtlCol="0" anchor="ctr"/>
            <a:lstStyle/>
            <a:p>
              <a:pPr algn="ctr">
                <a:lnSpc>
                  <a:spcPts val="1960"/>
                </a:lnSpc>
              </a:pPr>
              <a:endParaRPr/>
            </a:p>
          </p:txBody>
        </p:sp>
      </p:grpSp>
      <p:sp>
        <p:nvSpPr>
          <p:cNvPr id="20" name="TextBox 20"/>
          <p:cNvSpPr txBox="1"/>
          <p:nvPr/>
        </p:nvSpPr>
        <p:spPr>
          <a:xfrm>
            <a:off x="12161785" y="6756135"/>
            <a:ext cx="2514350" cy="1758950"/>
          </a:xfrm>
          <a:prstGeom prst="rect">
            <a:avLst/>
          </a:prstGeom>
        </p:spPr>
        <p:txBody>
          <a:bodyPr lIns="0" tIns="0" rIns="0" bIns="0" rtlCol="0" anchor="t">
            <a:spAutoFit/>
          </a:bodyPr>
          <a:lstStyle/>
          <a:p>
            <a:pPr algn="l">
              <a:lnSpc>
                <a:spcPts val="2800"/>
              </a:lnSpc>
              <a:spcBef>
                <a:spcPct val="0"/>
              </a:spcBef>
            </a:pPr>
            <a:r>
              <a:rPr lang="en-US" sz="2000" spc="-100">
                <a:solidFill>
                  <a:srgbClr val="000000"/>
                </a:solidFill>
                <a:latin typeface="Open Sauce"/>
                <a:ea typeface="Open Sauce"/>
                <a:cs typeface="Open Sauce"/>
                <a:sym typeface="Open Sauce"/>
              </a:rPr>
              <a:t>Implication: expand monitoring and address engine-out and non-exhaust UFP (Abbou et al., 2024)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05316" y="3749719"/>
            <a:ext cx="7053984" cy="5508581"/>
            <a:chOff x="0" y="0"/>
            <a:chExt cx="1272351" cy="993602"/>
          </a:xfrm>
        </p:grpSpPr>
        <p:sp>
          <p:nvSpPr>
            <p:cNvPr id="3" name="Freeform 3"/>
            <p:cNvSpPr/>
            <p:nvPr/>
          </p:nvSpPr>
          <p:spPr>
            <a:xfrm>
              <a:off x="0" y="0"/>
              <a:ext cx="1272351" cy="993602"/>
            </a:xfrm>
            <a:custGeom>
              <a:avLst/>
              <a:gdLst/>
              <a:ahLst/>
              <a:cxnLst/>
              <a:rect l="l" t="t" r="r" b="b"/>
              <a:pathLst>
                <a:path w="1272351" h="993602">
                  <a:moveTo>
                    <a:pt x="21950" y="0"/>
                  </a:moveTo>
                  <a:lnTo>
                    <a:pt x="1250401" y="0"/>
                  </a:lnTo>
                  <a:cubicBezTo>
                    <a:pt x="1256222" y="0"/>
                    <a:pt x="1261805" y="2313"/>
                    <a:pt x="1265922" y="6429"/>
                  </a:cubicBezTo>
                  <a:cubicBezTo>
                    <a:pt x="1270038" y="10546"/>
                    <a:pt x="1272351" y="16129"/>
                    <a:pt x="1272351" y="21950"/>
                  </a:cubicBezTo>
                  <a:lnTo>
                    <a:pt x="1272351" y="971651"/>
                  </a:lnTo>
                  <a:cubicBezTo>
                    <a:pt x="1272351" y="983774"/>
                    <a:pt x="1262524" y="993602"/>
                    <a:pt x="1250401" y="993602"/>
                  </a:cubicBezTo>
                  <a:lnTo>
                    <a:pt x="21950" y="993602"/>
                  </a:lnTo>
                  <a:cubicBezTo>
                    <a:pt x="16129" y="993602"/>
                    <a:pt x="10546" y="991289"/>
                    <a:pt x="6429" y="987172"/>
                  </a:cubicBezTo>
                  <a:cubicBezTo>
                    <a:pt x="2313" y="983056"/>
                    <a:pt x="0" y="977473"/>
                    <a:pt x="0" y="971651"/>
                  </a:cubicBezTo>
                  <a:lnTo>
                    <a:pt x="0" y="21950"/>
                  </a:lnTo>
                  <a:cubicBezTo>
                    <a:pt x="0" y="16129"/>
                    <a:pt x="2313" y="10546"/>
                    <a:pt x="6429" y="6429"/>
                  </a:cubicBezTo>
                  <a:cubicBezTo>
                    <a:pt x="10546" y="2313"/>
                    <a:pt x="16129" y="0"/>
                    <a:pt x="21950" y="0"/>
                  </a:cubicBezTo>
                  <a:close/>
                </a:path>
              </a:pathLst>
            </a:custGeom>
            <a:blipFill>
              <a:blip r:embed="rId2"/>
              <a:stretch>
                <a:fillRect l="-24259" r="-24259"/>
              </a:stretch>
            </a:blipFill>
          </p:spPr>
          <p:txBody>
            <a:bodyPr/>
            <a:lstStyle/>
            <a:p>
              <a:endParaRPr lang="en-US"/>
            </a:p>
          </p:txBody>
        </p:sp>
      </p:grpSp>
      <p:grpSp>
        <p:nvGrpSpPr>
          <p:cNvPr id="4" name="Group 4"/>
          <p:cNvGrpSpPr/>
          <p:nvPr/>
        </p:nvGrpSpPr>
        <p:grpSpPr>
          <a:xfrm>
            <a:off x="1028700" y="1028700"/>
            <a:ext cx="1742162" cy="427869"/>
            <a:chOff x="0" y="0"/>
            <a:chExt cx="458841" cy="112690"/>
          </a:xfrm>
        </p:grpSpPr>
        <p:sp>
          <p:nvSpPr>
            <p:cNvPr id="5" name="Freeform 5"/>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6" name="TextBox 6"/>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7" name="Freeform 7"/>
          <p:cNvSpPr/>
          <p:nvPr/>
        </p:nvSpPr>
        <p:spPr>
          <a:xfrm>
            <a:off x="1263130" y="1155751"/>
            <a:ext cx="154386" cy="183001"/>
          </a:xfrm>
          <a:custGeom>
            <a:avLst/>
            <a:gdLst/>
            <a:ahLst/>
            <a:cxnLst/>
            <a:rect l="l" t="t" r="r" b="b"/>
            <a:pathLst>
              <a:path w="154386" h="183001">
                <a:moveTo>
                  <a:pt x="0" y="0"/>
                </a:moveTo>
                <a:lnTo>
                  <a:pt x="154386" y="0"/>
                </a:lnTo>
                <a:lnTo>
                  <a:pt x="154386" y="183000"/>
                </a:lnTo>
                <a:lnTo>
                  <a:pt x="0" y="183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5086350" y="1028700"/>
            <a:ext cx="4057650" cy="1935567"/>
            <a:chOff x="0" y="0"/>
            <a:chExt cx="731892" cy="349125"/>
          </a:xfrm>
        </p:grpSpPr>
        <p:sp>
          <p:nvSpPr>
            <p:cNvPr id="9" name="Freeform 9"/>
            <p:cNvSpPr/>
            <p:nvPr/>
          </p:nvSpPr>
          <p:spPr>
            <a:xfrm>
              <a:off x="0" y="0"/>
              <a:ext cx="731892" cy="349125"/>
            </a:xfrm>
            <a:custGeom>
              <a:avLst/>
              <a:gdLst/>
              <a:ahLst/>
              <a:cxnLst/>
              <a:rect l="l" t="t" r="r" b="b"/>
              <a:pathLst>
                <a:path w="731892" h="349125">
                  <a:moveTo>
                    <a:pt x="38160" y="0"/>
                  </a:moveTo>
                  <a:lnTo>
                    <a:pt x="693732" y="0"/>
                  </a:lnTo>
                  <a:cubicBezTo>
                    <a:pt x="714807" y="0"/>
                    <a:pt x="731892" y="17085"/>
                    <a:pt x="731892" y="38160"/>
                  </a:cubicBezTo>
                  <a:lnTo>
                    <a:pt x="731892" y="310965"/>
                  </a:lnTo>
                  <a:cubicBezTo>
                    <a:pt x="731892" y="332040"/>
                    <a:pt x="714807" y="349125"/>
                    <a:pt x="693732" y="349125"/>
                  </a:cubicBezTo>
                  <a:lnTo>
                    <a:pt x="38160" y="349125"/>
                  </a:lnTo>
                  <a:cubicBezTo>
                    <a:pt x="17085" y="349125"/>
                    <a:pt x="0" y="332040"/>
                    <a:pt x="0" y="310965"/>
                  </a:cubicBezTo>
                  <a:lnTo>
                    <a:pt x="0" y="38160"/>
                  </a:lnTo>
                  <a:cubicBezTo>
                    <a:pt x="0" y="17085"/>
                    <a:pt x="17085" y="0"/>
                    <a:pt x="38160" y="0"/>
                  </a:cubicBezTo>
                  <a:close/>
                </a:path>
              </a:pathLst>
            </a:custGeom>
            <a:blipFill>
              <a:blip r:embed="rId5"/>
              <a:stretch>
                <a:fillRect t="-8829" b="-8829"/>
              </a:stretch>
            </a:blipFill>
          </p:spPr>
          <p:txBody>
            <a:bodyPr/>
            <a:lstStyle/>
            <a:p>
              <a:endParaRPr lang="en-US"/>
            </a:p>
          </p:txBody>
        </p:sp>
      </p:grpSp>
      <p:sp>
        <p:nvSpPr>
          <p:cNvPr id="10" name="TextBox 10"/>
          <p:cNvSpPr txBox="1"/>
          <p:nvPr/>
        </p:nvSpPr>
        <p:spPr>
          <a:xfrm>
            <a:off x="10205316" y="1019175"/>
            <a:ext cx="7053984" cy="2638425"/>
          </a:xfrm>
          <a:prstGeom prst="rect">
            <a:avLst/>
          </a:prstGeom>
        </p:spPr>
        <p:txBody>
          <a:bodyPr lIns="0" tIns="0" rIns="0" bIns="0" rtlCol="0" anchor="t">
            <a:spAutoFit/>
          </a:bodyPr>
          <a:lstStyle/>
          <a:p>
            <a:pPr algn="l">
              <a:lnSpc>
                <a:spcPts val="6959"/>
              </a:lnSpc>
            </a:pPr>
            <a:r>
              <a:rPr lang="en-US" sz="5799" b="1" spc="-463">
                <a:solidFill>
                  <a:srgbClr val="4B3C3D"/>
                </a:solidFill>
                <a:latin typeface="Open Sauce Bold"/>
                <a:ea typeface="Open Sauce Bold"/>
                <a:cs typeface="Open Sauce Bold"/>
                <a:sym typeface="Open Sauce Bold"/>
              </a:rPr>
              <a:t>Vulnerable Populations:</a:t>
            </a:r>
            <a:r>
              <a:rPr lang="en-US" sz="5799" spc="-463">
                <a:solidFill>
                  <a:srgbClr val="4B3C3D"/>
                </a:solidFill>
                <a:latin typeface="Open Sauce"/>
                <a:ea typeface="Open Sauce"/>
                <a:cs typeface="Open Sauce"/>
                <a:sym typeface="Open Sauce"/>
              </a:rPr>
              <a:t> </a:t>
            </a:r>
            <a:r>
              <a:rPr lang="en-US" sz="5799" i="1" u="sng" spc="-463">
                <a:solidFill>
                  <a:srgbClr val="4B3C3D"/>
                </a:solidFill>
                <a:latin typeface="Open Sauce Italics"/>
                <a:ea typeface="Open Sauce Italics"/>
                <a:cs typeface="Open Sauce Italics"/>
                <a:sym typeface="Open Sauce Italics"/>
              </a:rPr>
              <a:t>Dialysis Cohort</a:t>
            </a:r>
          </a:p>
        </p:txBody>
      </p:sp>
      <p:sp>
        <p:nvSpPr>
          <p:cNvPr id="11" name="TextBox 11"/>
          <p:cNvSpPr txBox="1"/>
          <p:nvPr/>
        </p:nvSpPr>
        <p:spPr>
          <a:xfrm>
            <a:off x="1417516" y="1112631"/>
            <a:ext cx="1118915" cy="240665"/>
          </a:xfrm>
          <a:prstGeom prst="rect">
            <a:avLst/>
          </a:prstGeom>
        </p:spPr>
        <p:txBody>
          <a:bodyPr lIns="0" tIns="0" rIns="0" bIns="0" rtlCol="0" anchor="t">
            <a:spAutoFit/>
          </a:bodyPr>
          <a:lstStyle/>
          <a:p>
            <a:pPr algn="r">
              <a:lnSpc>
                <a:spcPts val="1960"/>
              </a:lnSpc>
              <a:spcBef>
                <a:spcPct val="0"/>
              </a:spcBef>
            </a:pPr>
            <a:r>
              <a:rPr lang="en-US" sz="1400" spc="-70">
                <a:solidFill>
                  <a:srgbClr val="4B3C3D"/>
                </a:solidFill>
                <a:latin typeface="Open Sauce"/>
                <a:ea typeface="Open Sauce"/>
                <a:cs typeface="Open Sauce"/>
                <a:sym typeface="Open Sauce"/>
              </a:rPr>
              <a:t>Liceria &amp; Co.</a:t>
            </a:r>
          </a:p>
        </p:txBody>
      </p:sp>
      <p:sp>
        <p:nvSpPr>
          <p:cNvPr id="12" name="TextBox 12"/>
          <p:cNvSpPr txBox="1"/>
          <p:nvPr/>
        </p:nvSpPr>
        <p:spPr>
          <a:xfrm>
            <a:off x="1028700" y="2227164"/>
            <a:ext cx="2079013" cy="737235"/>
          </a:xfrm>
          <a:prstGeom prst="rect">
            <a:avLst/>
          </a:prstGeom>
        </p:spPr>
        <p:txBody>
          <a:bodyPr lIns="0" tIns="0" rIns="0" bIns="0" rtlCol="0" anchor="t">
            <a:spAutoFit/>
          </a:bodyPr>
          <a:lstStyle/>
          <a:p>
            <a:pPr algn="l">
              <a:lnSpc>
                <a:spcPts val="2939"/>
              </a:lnSpc>
              <a:spcBef>
                <a:spcPct val="0"/>
              </a:spcBef>
            </a:pPr>
            <a:r>
              <a:rPr lang="en-US" sz="2099" b="1" i="1" spc="-104">
                <a:solidFill>
                  <a:srgbClr val="968C90"/>
                </a:solidFill>
                <a:latin typeface="Open Sauce Bold Italics"/>
                <a:ea typeface="Open Sauce Bold Italics"/>
                <a:cs typeface="Open Sauce Bold Italics"/>
                <a:sym typeface="Open Sauce Bold Italics"/>
              </a:rPr>
              <a:t>Multi Pollutant Exposure</a:t>
            </a:r>
          </a:p>
        </p:txBody>
      </p:sp>
      <p:grpSp>
        <p:nvGrpSpPr>
          <p:cNvPr id="13" name="Group 13"/>
          <p:cNvGrpSpPr/>
          <p:nvPr/>
        </p:nvGrpSpPr>
        <p:grpSpPr>
          <a:xfrm>
            <a:off x="715471" y="3749719"/>
            <a:ext cx="8428529" cy="5703782"/>
            <a:chOff x="0" y="0"/>
            <a:chExt cx="11238039" cy="7605043"/>
          </a:xfrm>
        </p:grpSpPr>
        <p:grpSp>
          <p:nvGrpSpPr>
            <p:cNvPr id="14" name="Group 14"/>
            <p:cNvGrpSpPr/>
            <p:nvPr/>
          </p:nvGrpSpPr>
          <p:grpSpPr>
            <a:xfrm>
              <a:off x="0" y="0"/>
              <a:ext cx="11238039" cy="7605043"/>
              <a:chOff x="0" y="0"/>
              <a:chExt cx="2137363" cy="1446403"/>
            </a:xfrm>
          </p:grpSpPr>
          <p:sp>
            <p:nvSpPr>
              <p:cNvPr id="15" name="Freeform 15"/>
              <p:cNvSpPr/>
              <p:nvPr/>
            </p:nvSpPr>
            <p:spPr>
              <a:xfrm>
                <a:off x="0" y="0"/>
                <a:ext cx="2137363" cy="1446403"/>
              </a:xfrm>
              <a:custGeom>
                <a:avLst/>
                <a:gdLst/>
                <a:ahLst/>
                <a:cxnLst/>
                <a:rect l="l" t="t" r="r" b="b"/>
                <a:pathLst>
                  <a:path w="2137363" h="1446403">
                    <a:moveTo>
                      <a:pt x="22963" y="0"/>
                    </a:moveTo>
                    <a:lnTo>
                      <a:pt x="2114399" y="0"/>
                    </a:lnTo>
                    <a:cubicBezTo>
                      <a:pt x="2120490" y="0"/>
                      <a:pt x="2126331" y="2419"/>
                      <a:pt x="2130637" y="6726"/>
                    </a:cubicBezTo>
                    <a:cubicBezTo>
                      <a:pt x="2134944" y="11032"/>
                      <a:pt x="2137363" y="16873"/>
                      <a:pt x="2137363" y="22963"/>
                    </a:cubicBezTo>
                    <a:lnTo>
                      <a:pt x="2137363" y="1423440"/>
                    </a:lnTo>
                    <a:cubicBezTo>
                      <a:pt x="2137363" y="1436122"/>
                      <a:pt x="2127082" y="1446403"/>
                      <a:pt x="2114399" y="1446403"/>
                    </a:cubicBezTo>
                    <a:lnTo>
                      <a:pt x="22963" y="1446403"/>
                    </a:lnTo>
                    <a:cubicBezTo>
                      <a:pt x="10281" y="1446403"/>
                      <a:pt x="0" y="1436122"/>
                      <a:pt x="0" y="1423440"/>
                    </a:cubicBezTo>
                    <a:lnTo>
                      <a:pt x="0" y="22963"/>
                    </a:lnTo>
                    <a:cubicBezTo>
                      <a:pt x="0" y="10281"/>
                      <a:pt x="10281" y="0"/>
                      <a:pt x="22963" y="0"/>
                    </a:cubicBezTo>
                    <a:close/>
                  </a:path>
                </a:pathLst>
              </a:custGeom>
              <a:solidFill>
                <a:srgbClr val="DBD2D2"/>
              </a:solidFill>
            </p:spPr>
            <p:txBody>
              <a:bodyPr/>
              <a:lstStyle/>
              <a:p>
                <a:endParaRPr lang="en-US"/>
              </a:p>
            </p:txBody>
          </p:sp>
          <p:sp>
            <p:nvSpPr>
              <p:cNvPr id="16" name="TextBox 16"/>
              <p:cNvSpPr txBox="1"/>
              <p:nvPr/>
            </p:nvSpPr>
            <p:spPr>
              <a:xfrm>
                <a:off x="0" y="-28575"/>
                <a:ext cx="2137363" cy="1474978"/>
              </a:xfrm>
              <a:prstGeom prst="rect">
                <a:avLst/>
              </a:prstGeom>
            </p:spPr>
            <p:txBody>
              <a:bodyPr lIns="50800" tIns="50800" rIns="50800" bIns="50800" rtlCol="0" anchor="ctr"/>
              <a:lstStyle/>
              <a:p>
                <a:pPr algn="ctr">
                  <a:lnSpc>
                    <a:spcPts val="1960"/>
                  </a:lnSpc>
                </a:pPr>
                <a:endParaRPr/>
              </a:p>
            </p:txBody>
          </p:sp>
        </p:grpSp>
        <p:sp>
          <p:nvSpPr>
            <p:cNvPr id="17" name="TextBox 17"/>
            <p:cNvSpPr txBox="1"/>
            <p:nvPr/>
          </p:nvSpPr>
          <p:spPr>
            <a:xfrm>
              <a:off x="973225" y="584130"/>
              <a:ext cx="9291588" cy="6389158"/>
            </a:xfrm>
            <a:prstGeom prst="rect">
              <a:avLst/>
            </a:prstGeom>
          </p:spPr>
          <p:txBody>
            <a:bodyPr lIns="0" tIns="0" rIns="0" bIns="0" rtlCol="0" anchor="t">
              <a:spAutoFit/>
            </a:bodyPr>
            <a:lstStyle/>
            <a:p>
              <a:pPr marL="539749" lvl="1" indent="-269875" algn="l">
                <a:lnSpc>
                  <a:spcPts val="3499"/>
                </a:lnSpc>
                <a:buFont typeface="Arial"/>
                <a:buChar char="•"/>
              </a:pPr>
              <a:r>
                <a:rPr lang="en-US" sz="2499" spc="-124">
                  <a:solidFill>
                    <a:srgbClr val="4B3C3D"/>
                  </a:solidFill>
                  <a:latin typeface="Open Sauce"/>
                  <a:ea typeface="Open Sauce"/>
                  <a:cs typeface="Open Sauce"/>
                  <a:sym typeface="Open Sauce"/>
                </a:rPr>
                <a:t>Nationwide cohort on dialysis shows higher mortality with multi-pollutant exposure (Hamroun et al., 2024)</a:t>
              </a:r>
            </a:p>
            <a:p>
              <a:pPr algn="l">
                <a:lnSpc>
                  <a:spcPts val="3499"/>
                </a:lnSpc>
              </a:pPr>
              <a:endParaRPr lang="en-US" sz="2499" spc="-124">
                <a:solidFill>
                  <a:srgbClr val="4B3C3D"/>
                </a:solidFill>
                <a:latin typeface="Open Sauce"/>
                <a:ea typeface="Open Sauce"/>
                <a:cs typeface="Open Sauce"/>
                <a:sym typeface="Open Sauce"/>
              </a:endParaRPr>
            </a:p>
            <a:p>
              <a:pPr marL="539749" lvl="1" indent="-269875" algn="l">
                <a:lnSpc>
                  <a:spcPts val="3499"/>
                </a:lnSpc>
                <a:buFont typeface="Arial"/>
                <a:buChar char="•"/>
              </a:pPr>
              <a:r>
                <a:rPr lang="en-US" sz="2499" spc="-124">
                  <a:solidFill>
                    <a:srgbClr val="4B3C3D"/>
                  </a:solidFill>
                  <a:latin typeface="Open Sauce"/>
                  <a:ea typeface="Open Sauce"/>
                  <a:cs typeface="Open Sauce"/>
                  <a:sym typeface="Open Sauce"/>
                </a:rPr>
                <a:t>Risks emerge from combined pollutants, not single-pollutant views (Hamroun et al., 2024)</a:t>
              </a:r>
            </a:p>
            <a:p>
              <a:pPr algn="l">
                <a:lnSpc>
                  <a:spcPts val="3499"/>
                </a:lnSpc>
              </a:pPr>
              <a:endParaRPr lang="en-US" sz="2499" spc="-124">
                <a:solidFill>
                  <a:srgbClr val="4B3C3D"/>
                </a:solidFill>
                <a:latin typeface="Open Sauce"/>
                <a:ea typeface="Open Sauce"/>
                <a:cs typeface="Open Sauce"/>
                <a:sym typeface="Open Sauce"/>
              </a:endParaRPr>
            </a:p>
            <a:p>
              <a:pPr marL="539749" lvl="1" indent="-269875" algn="l">
                <a:lnSpc>
                  <a:spcPts val="3499"/>
                </a:lnSpc>
                <a:buFont typeface="Arial"/>
                <a:buChar char="•"/>
              </a:pPr>
              <a:r>
                <a:rPr lang="en-US" sz="2499" spc="-124">
                  <a:solidFill>
                    <a:srgbClr val="4B3C3D"/>
                  </a:solidFill>
                  <a:latin typeface="Open Sauce"/>
                  <a:ea typeface="Open Sauce"/>
                  <a:cs typeface="Open Sauce"/>
                  <a:sym typeface="Open Sauce"/>
                </a:rPr>
                <a:t>Policy: multi-pollutant management and protection for high-risk groups (Hamroun et al., 2024)</a:t>
              </a:r>
            </a:p>
            <a:p>
              <a:pPr algn="l">
                <a:lnSpc>
                  <a:spcPts val="3499"/>
                </a:lnSpc>
                <a:spcBef>
                  <a:spcPct val="0"/>
                </a:spcBef>
              </a:pPr>
              <a:endParaRPr lang="en-US" sz="2499" spc="-124">
                <a:solidFill>
                  <a:srgbClr val="4B3C3D"/>
                </a:solidFill>
                <a:latin typeface="Open Sauce"/>
                <a:ea typeface="Open Sauce"/>
                <a:cs typeface="Open Sauce"/>
                <a:sym typeface="Open Sauce"/>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7828607" cy="8229600"/>
            <a:chOff x="0" y="0"/>
            <a:chExt cx="1412072" cy="1484401"/>
          </a:xfrm>
        </p:grpSpPr>
        <p:sp>
          <p:nvSpPr>
            <p:cNvPr id="3" name="Freeform 3"/>
            <p:cNvSpPr/>
            <p:nvPr/>
          </p:nvSpPr>
          <p:spPr>
            <a:xfrm>
              <a:off x="0" y="0"/>
              <a:ext cx="1412072" cy="1484401"/>
            </a:xfrm>
            <a:custGeom>
              <a:avLst/>
              <a:gdLst/>
              <a:ahLst/>
              <a:cxnLst/>
              <a:rect l="l" t="t" r="r" b="b"/>
              <a:pathLst>
                <a:path w="1412072" h="1484401">
                  <a:moveTo>
                    <a:pt x="19779" y="0"/>
                  </a:moveTo>
                  <a:lnTo>
                    <a:pt x="1392294" y="0"/>
                  </a:lnTo>
                  <a:cubicBezTo>
                    <a:pt x="1397539" y="0"/>
                    <a:pt x="1402570" y="2084"/>
                    <a:pt x="1406279" y="5793"/>
                  </a:cubicBezTo>
                  <a:cubicBezTo>
                    <a:pt x="1409989" y="9502"/>
                    <a:pt x="1412072" y="14533"/>
                    <a:pt x="1412072" y="19779"/>
                  </a:cubicBezTo>
                  <a:lnTo>
                    <a:pt x="1412072" y="1464622"/>
                  </a:lnTo>
                  <a:cubicBezTo>
                    <a:pt x="1412072" y="1469868"/>
                    <a:pt x="1409989" y="1474899"/>
                    <a:pt x="1406279" y="1478608"/>
                  </a:cubicBezTo>
                  <a:cubicBezTo>
                    <a:pt x="1402570" y="1482317"/>
                    <a:pt x="1397539" y="1484401"/>
                    <a:pt x="1392294" y="1484401"/>
                  </a:cubicBezTo>
                  <a:lnTo>
                    <a:pt x="19779" y="1484401"/>
                  </a:lnTo>
                  <a:cubicBezTo>
                    <a:pt x="14533" y="1484401"/>
                    <a:pt x="9502" y="1482317"/>
                    <a:pt x="5793" y="1478608"/>
                  </a:cubicBezTo>
                  <a:cubicBezTo>
                    <a:pt x="2084" y="1474899"/>
                    <a:pt x="0" y="1469868"/>
                    <a:pt x="0" y="1464622"/>
                  </a:cubicBezTo>
                  <a:lnTo>
                    <a:pt x="0" y="19779"/>
                  </a:lnTo>
                  <a:cubicBezTo>
                    <a:pt x="0" y="14533"/>
                    <a:pt x="2084" y="9502"/>
                    <a:pt x="5793" y="5793"/>
                  </a:cubicBezTo>
                  <a:cubicBezTo>
                    <a:pt x="9502" y="2084"/>
                    <a:pt x="14533" y="0"/>
                    <a:pt x="19779" y="0"/>
                  </a:cubicBezTo>
                  <a:close/>
                </a:path>
              </a:pathLst>
            </a:custGeom>
            <a:blipFill>
              <a:blip r:embed="rId2"/>
              <a:stretch>
                <a:fillRect l="-30285" r="-30285"/>
              </a:stretch>
            </a:blipFill>
          </p:spPr>
          <p:txBody>
            <a:bodyPr/>
            <a:lstStyle/>
            <a:p>
              <a:endParaRPr lang="en-US"/>
            </a:p>
          </p:txBody>
        </p:sp>
      </p:grpSp>
      <p:grpSp>
        <p:nvGrpSpPr>
          <p:cNvPr id="4" name="Group 4"/>
          <p:cNvGrpSpPr/>
          <p:nvPr/>
        </p:nvGrpSpPr>
        <p:grpSpPr>
          <a:xfrm>
            <a:off x="15517138" y="1028700"/>
            <a:ext cx="1742162" cy="427869"/>
            <a:chOff x="0" y="0"/>
            <a:chExt cx="458841" cy="112690"/>
          </a:xfrm>
        </p:grpSpPr>
        <p:sp>
          <p:nvSpPr>
            <p:cNvPr id="5" name="Freeform 5"/>
            <p:cNvSpPr/>
            <p:nvPr/>
          </p:nvSpPr>
          <p:spPr>
            <a:xfrm>
              <a:off x="0" y="0"/>
              <a:ext cx="458841" cy="112690"/>
            </a:xfrm>
            <a:custGeom>
              <a:avLst/>
              <a:gdLst/>
              <a:ahLst/>
              <a:cxnLst/>
              <a:rect l="l" t="t" r="r" b="b"/>
              <a:pathLst>
                <a:path w="458841" h="112690">
                  <a:moveTo>
                    <a:pt x="56345" y="0"/>
                  </a:moveTo>
                  <a:lnTo>
                    <a:pt x="402496" y="0"/>
                  </a:lnTo>
                  <a:cubicBezTo>
                    <a:pt x="433614" y="0"/>
                    <a:pt x="458841" y="25226"/>
                    <a:pt x="458841" y="56345"/>
                  </a:cubicBezTo>
                  <a:lnTo>
                    <a:pt x="458841" y="56345"/>
                  </a:lnTo>
                  <a:cubicBezTo>
                    <a:pt x="458841" y="71288"/>
                    <a:pt x="452905" y="85620"/>
                    <a:pt x="442338" y="96187"/>
                  </a:cubicBezTo>
                  <a:cubicBezTo>
                    <a:pt x="431771" y="106753"/>
                    <a:pt x="417440" y="112690"/>
                    <a:pt x="402496" y="112690"/>
                  </a:cubicBezTo>
                  <a:lnTo>
                    <a:pt x="56345" y="112690"/>
                  </a:lnTo>
                  <a:cubicBezTo>
                    <a:pt x="25226" y="112690"/>
                    <a:pt x="0" y="87463"/>
                    <a:pt x="0" y="56345"/>
                  </a:cubicBezTo>
                  <a:lnTo>
                    <a:pt x="0" y="56345"/>
                  </a:lnTo>
                  <a:cubicBezTo>
                    <a:pt x="0" y="25226"/>
                    <a:pt x="25226" y="0"/>
                    <a:pt x="56345" y="0"/>
                  </a:cubicBezTo>
                  <a:close/>
                </a:path>
              </a:pathLst>
            </a:custGeom>
            <a:solidFill>
              <a:srgbClr val="DBD2D2"/>
            </a:solidFill>
          </p:spPr>
          <p:txBody>
            <a:bodyPr/>
            <a:lstStyle/>
            <a:p>
              <a:endParaRPr lang="en-US"/>
            </a:p>
          </p:txBody>
        </p:sp>
        <p:sp>
          <p:nvSpPr>
            <p:cNvPr id="6" name="TextBox 6"/>
            <p:cNvSpPr txBox="1"/>
            <p:nvPr/>
          </p:nvSpPr>
          <p:spPr>
            <a:xfrm>
              <a:off x="0" y="-28575"/>
              <a:ext cx="458841" cy="141265"/>
            </a:xfrm>
            <a:prstGeom prst="rect">
              <a:avLst/>
            </a:prstGeom>
          </p:spPr>
          <p:txBody>
            <a:bodyPr lIns="50800" tIns="50800" rIns="50800" bIns="50800" rtlCol="0" anchor="ctr"/>
            <a:lstStyle/>
            <a:p>
              <a:pPr algn="ctr">
                <a:lnSpc>
                  <a:spcPts val="2240"/>
                </a:lnSpc>
              </a:pPr>
              <a:endParaRPr/>
            </a:p>
          </p:txBody>
        </p:sp>
      </p:grpSp>
      <p:sp>
        <p:nvSpPr>
          <p:cNvPr id="7" name="Freeform 7"/>
          <p:cNvSpPr/>
          <p:nvPr/>
        </p:nvSpPr>
        <p:spPr>
          <a:xfrm>
            <a:off x="15751569" y="1155751"/>
            <a:ext cx="154386" cy="183001"/>
          </a:xfrm>
          <a:custGeom>
            <a:avLst/>
            <a:gdLst/>
            <a:ahLst/>
            <a:cxnLst/>
            <a:rect l="l" t="t" r="r" b="b"/>
            <a:pathLst>
              <a:path w="154386" h="183001">
                <a:moveTo>
                  <a:pt x="0" y="0"/>
                </a:moveTo>
                <a:lnTo>
                  <a:pt x="154386" y="0"/>
                </a:lnTo>
                <a:lnTo>
                  <a:pt x="154386" y="183000"/>
                </a:lnTo>
                <a:lnTo>
                  <a:pt x="0" y="183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10205673" y="6596320"/>
            <a:ext cx="8082327" cy="2752725"/>
          </a:xfrm>
          <a:prstGeom prst="rect">
            <a:avLst/>
          </a:prstGeom>
        </p:spPr>
        <p:txBody>
          <a:bodyPr lIns="0" tIns="0" rIns="0" bIns="0" rtlCol="0" anchor="t">
            <a:spAutoFit/>
          </a:bodyPr>
          <a:lstStyle/>
          <a:p>
            <a:pPr algn="l">
              <a:lnSpc>
                <a:spcPts val="7200"/>
              </a:lnSpc>
            </a:pPr>
            <a:r>
              <a:rPr lang="en-US" sz="6000" spc="-480">
                <a:solidFill>
                  <a:srgbClr val="4B3C3D"/>
                </a:solidFill>
                <a:latin typeface="Open Sauce"/>
                <a:ea typeface="Open Sauce"/>
                <a:cs typeface="Open Sauce"/>
                <a:sym typeface="Open Sauce"/>
              </a:rPr>
              <a:t>How France Is Addressing the Problem (Synthesis)</a:t>
            </a:r>
          </a:p>
        </p:txBody>
      </p:sp>
      <p:sp>
        <p:nvSpPr>
          <p:cNvPr id="9" name="TextBox 9"/>
          <p:cNvSpPr txBox="1"/>
          <p:nvPr/>
        </p:nvSpPr>
        <p:spPr>
          <a:xfrm>
            <a:off x="10205673" y="981075"/>
            <a:ext cx="2431423" cy="737103"/>
          </a:xfrm>
          <a:prstGeom prst="rect">
            <a:avLst/>
          </a:prstGeom>
        </p:spPr>
        <p:txBody>
          <a:bodyPr lIns="0" tIns="0" rIns="0" bIns="0" rtlCol="0" anchor="t">
            <a:spAutoFit/>
          </a:bodyPr>
          <a:lstStyle/>
          <a:p>
            <a:pPr algn="l">
              <a:lnSpc>
                <a:spcPts val="2939"/>
              </a:lnSpc>
              <a:spcBef>
                <a:spcPct val="0"/>
              </a:spcBef>
            </a:pPr>
            <a:r>
              <a:rPr lang="en-US" sz="2099" b="1" i="1" spc="-104">
                <a:solidFill>
                  <a:srgbClr val="968C90"/>
                </a:solidFill>
                <a:latin typeface="Open Sauce Bold Italics"/>
                <a:ea typeface="Open Sauce Bold Italics"/>
                <a:cs typeface="Open Sauce Bold Italics"/>
                <a:sym typeface="Open Sauce Bold Italics"/>
              </a:rPr>
              <a:t>Personal Actions for a Cleaner Future</a:t>
            </a:r>
          </a:p>
        </p:txBody>
      </p:sp>
      <p:sp>
        <p:nvSpPr>
          <p:cNvPr id="10" name="TextBox 10"/>
          <p:cNvSpPr txBox="1"/>
          <p:nvPr/>
        </p:nvSpPr>
        <p:spPr>
          <a:xfrm>
            <a:off x="10205673" y="2027495"/>
            <a:ext cx="7348390" cy="4578350"/>
          </a:xfrm>
          <a:prstGeom prst="rect">
            <a:avLst/>
          </a:prstGeom>
        </p:spPr>
        <p:txBody>
          <a:bodyPr lIns="0" tIns="0" rIns="0" bIns="0" rtlCol="0" anchor="t">
            <a:spAutoFit/>
          </a:bodyPr>
          <a:lstStyle/>
          <a:p>
            <a:pPr marL="431801" lvl="1" indent="-215900" algn="l">
              <a:lnSpc>
                <a:spcPts val="2800"/>
              </a:lnSpc>
              <a:buFont typeface="Arial"/>
              <a:buChar char="•"/>
            </a:pPr>
            <a:r>
              <a:rPr lang="en-US" sz="2000" b="1" spc="-100">
                <a:solidFill>
                  <a:srgbClr val="000000"/>
                </a:solidFill>
                <a:latin typeface="Open Sauce Bold"/>
                <a:ea typeface="Open Sauce Bold"/>
                <a:cs typeface="Open Sauce Bold"/>
                <a:sym typeface="Open Sauce Bold"/>
              </a:rPr>
              <a:t>Episodes: </a:t>
            </a:r>
            <a:r>
              <a:rPr lang="en-US" sz="2000" spc="-100">
                <a:solidFill>
                  <a:srgbClr val="000000"/>
                </a:solidFill>
                <a:latin typeface="Open Sauce"/>
                <a:ea typeface="Open Sauce"/>
                <a:cs typeface="Open Sauce"/>
                <a:sym typeface="Open Sauce"/>
              </a:rPr>
              <a:t>Alerts with temporary traffic measures and targeted health guidance (Alari et al., 2021)</a:t>
            </a:r>
          </a:p>
          <a:p>
            <a:pPr marL="431801" lvl="1" indent="-215900" algn="l">
              <a:lnSpc>
                <a:spcPts val="2800"/>
              </a:lnSpc>
              <a:buFont typeface="Arial"/>
              <a:buChar char="•"/>
            </a:pPr>
            <a:r>
              <a:rPr lang="en-US" sz="2000" b="1" spc="-100">
                <a:solidFill>
                  <a:srgbClr val="000000"/>
                </a:solidFill>
                <a:latin typeface="Open Sauce Bold"/>
                <a:ea typeface="Open Sauce Bold"/>
                <a:cs typeface="Open Sauce Bold"/>
                <a:sym typeface="Open Sauce Bold"/>
              </a:rPr>
              <a:t>Structure:</a:t>
            </a:r>
            <a:r>
              <a:rPr lang="en-US" sz="2000" spc="-100">
                <a:solidFill>
                  <a:srgbClr val="000000"/>
                </a:solidFill>
                <a:latin typeface="Open Sauce"/>
                <a:ea typeface="Open Sauce"/>
                <a:cs typeface="Open Sauce"/>
                <a:sym typeface="Open Sauce"/>
              </a:rPr>
              <a:t> LEZ scale/criteria tuned for maximum health benefit (Host et al., 2020)</a:t>
            </a:r>
          </a:p>
          <a:p>
            <a:pPr marL="431801" lvl="1" indent="-215900" algn="l">
              <a:lnSpc>
                <a:spcPts val="2800"/>
              </a:lnSpc>
              <a:buFont typeface="Arial"/>
              <a:buChar char="•"/>
            </a:pPr>
            <a:r>
              <a:rPr lang="en-US" sz="2000" b="1" spc="-100">
                <a:solidFill>
                  <a:srgbClr val="000000"/>
                </a:solidFill>
                <a:latin typeface="Open Sauce Bold"/>
                <a:ea typeface="Open Sauce Bold"/>
                <a:cs typeface="Open Sauce Bold"/>
                <a:sym typeface="Open Sauce Bold"/>
              </a:rPr>
              <a:t>Equity:</a:t>
            </a:r>
            <a:r>
              <a:rPr lang="en-US" sz="2000" spc="-100">
                <a:solidFill>
                  <a:srgbClr val="000000"/>
                </a:solidFill>
                <a:latin typeface="Open Sauce"/>
                <a:ea typeface="Open Sauce"/>
                <a:cs typeface="Open Sauce"/>
                <a:sym typeface="Open Sauce"/>
              </a:rPr>
              <a:t> Pair LEZ with transit/active mobility to spread benefits fairly (Moreno et al., 2022)</a:t>
            </a:r>
          </a:p>
          <a:p>
            <a:pPr marL="431801" lvl="1" indent="-215900" algn="l">
              <a:lnSpc>
                <a:spcPts val="2800"/>
              </a:lnSpc>
              <a:buFont typeface="Arial"/>
              <a:buChar char="•"/>
            </a:pPr>
            <a:r>
              <a:rPr lang="en-US" sz="2000" b="1" spc="-100">
                <a:solidFill>
                  <a:srgbClr val="000000"/>
                </a:solidFill>
                <a:latin typeface="Open Sauce Bold"/>
                <a:ea typeface="Open Sauce Bold"/>
                <a:cs typeface="Open Sauce Bold"/>
                <a:sym typeface="Open Sauce Bold"/>
              </a:rPr>
              <a:t>Sources:</a:t>
            </a:r>
            <a:r>
              <a:rPr lang="en-US" sz="2000" spc="-100">
                <a:solidFill>
                  <a:srgbClr val="000000"/>
                </a:solidFill>
                <a:latin typeface="Open Sauce"/>
                <a:ea typeface="Open Sauce"/>
                <a:cs typeface="Open Sauce"/>
                <a:sym typeface="Open Sauce"/>
              </a:rPr>
              <a:t> Tackle wood burning and non-exhaust traffic toxicity (Weber et al., 2021)</a:t>
            </a:r>
          </a:p>
          <a:p>
            <a:pPr marL="431801" lvl="1" indent="-215900" algn="l">
              <a:lnSpc>
                <a:spcPts val="2800"/>
              </a:lnSpc>
              <a:buFont typeface="Arial"/>
              <a:buChar char="•"/>
            </a:pPr>
            <a:r>
              <a:rPr lang="en-US" sz="2000" b="1" spc="-100">
                <a:solidFill>
                  <a:srgbClr val="000000"/>
                </a:solidFill>
                <a:latin typeface="Open Sauce Bold"/>
                <a:ea typeface="Open Sauce Bold"/>
                <a:cs typeface="Open Sauce Bold"/>
                <a:sym typeface="Open Sauce Bold"/>
              </a:rPr>
              <a:t>New metrics: </a:t>
            </a:r>
            <a:r>
              <a:rPr lang="en-US" sz="2000" spc="-100">
                <a:solidFill>
                  <a:srgbClr val="000000"/>
                </a:solidFill>
                <a:latin typeface="Open Sauce"/>
                <a:ea typeface="Open Sauce"/>
                <a:cs typeface="Open Sauce"/>
                <a:sym typeface="Open Sauce"/>
              </a:rPr>
              <a:t>Add UFP monitoring and controls (Abbou et al., 2024)</a:t>
            </a:r>
          </a:p>
          <a:p>
            <a:pPr marL="431801" lvl="1" indent="-215900" algn="l">
              <a:lnSpc>
                <a:spcPts val="2800"/>
              </a:lnSpc>
              <a:buFont typeface="Arial"/>
              <a:buChar char="•"/>
            </a:pPr>
            <a:r>
              <a:rPr lang="en-US" sz="2000" b="1" spc="-100">
                <a:solidFill>
                  <a:srgbClr val="000000"/>
                </a:solidFill>
                <a:latin typeface="Open Sauce Bold"/>
                <a:ea typeface="Open Sauce Bold"/>
                <a:cs typeface="Open Sauce Bold"/>
                <a:sym typeface="Open Sauce Bold"/>
              </a:rPr>
              <a:t>Protection:</a:t>
            </a:r>
            <a:r>
              <a:rPr lang="en-US" sz="2000" spc="-100">
                <a:solidFill>
                  <a:srgbClr val="000000"/>
                </a:solidFill>
                <a:latin typeface="Open Sauce"/>
                <a:ea typeface="Open Sauce"/>
                <a:cs typeface="Open Sauce"/>
                <a:sym typeface="Open Sauce"/>
              </a:rPr>
              <a:t> Multi-pollutant management for vulnerable groups (Hamroun et al., 2024)</a:t>
            </a:r>
          </a:p>
          <a:p>
            <a:pPr algn="l">
              <a:lnSpc>
                <a:spcPts val="2800"/>
              </a:lnSpc>
              <a:spcBef>
                <a:spcPct val="0"/>
              </a:spcBef>
            </a:pPr>
            <a:endParaRPr lang="en-US" sz="2000" spc="-100">
              <a:solidFill>
                <a:srgbClr val="000000"/>
              </a:solidFill>
              <a:latin typeface="Open Sauce"/>
              <a:ea typeface="Open Sauce"/>
              <a:cs typeface="Open Sauce"/>
              <a:sym typeface="Open Sauc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985</Words>
  <Application>Microsoft Office PowerPoint</Application>
  <PresentationFormat>Custom</PresentationFormat>
  <Paragraphs>85</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Open Sauce Bold</vt:lpstr>
      <vt:lpstr>Open Sauce</vt:lpstr>
      <vt:lpstr>Calibri</vt:lpstr>
      <vt:lpstr>Open Sauce Bold Italics</vt:lpstr>
      <vt:lpstr>Open Sauce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Emissions</dc:title>
  <dc:creator>DCM</dc:creator>
  <cp:lastModifiedBy>Dennis McCornac</cp:lastModifiedBy>
  <cp:revision>1</cp:revision>
  <dcterms:created xsi:type="dcterms:W3CDTF">2006-08-16T00:00:00Z</dcterms:created>
  <dcterms:modified xsi:type="dcterms:W3CDTF">2025-09-18T06:30:48Z</dcterms:modified>
  <dc:identifier>DAGzQ5z6CWA</dc:identifier>
</cp:coreProperties>
</file>