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753600" cy="7315200"/>
  <p:notesSz cx="6858000" cy="9144000"/>
  <p:embeddedFontLst>
    <p:embeddedFont>
      <p:font typeface="Arimo" panose="020B0604020202020204" charset="0"/>
      <p:regular r:id="rId18"/>
    </p:embeddedFont>
    <p:embeddedFont>
      <p:font typeface="Open Sauce" panose="020B0604020202020204" charset="0"/>
      <p:regular r:id="rId19"/>
    </p:embeddedFont>
    <p:embeddedFont>
      <p:font typeface="Open Sauce Bold" panose="020B0604020202020204" charset="0"/>
      <p:regular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0" d="100"/>
          <a:sy n="60" d="100"/>
        </p:scale>
        <p:origin x="155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01.10.2025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everyone. My name is Alibek , and today I will present on one of the most pressing environmental issues in Kazakhstan: urban air pollution. While climate change is often discussed, air pollution is the immediate crisis that affects the health, economy, and daily life of millions of Kazakh citizens.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Kazakhstan is not ignoring the issue. In 2021, the government adopted a new Ecological Code, which requires industries to implement Best Available Techniques and links their operating permits to environmental performance. More air quality monitoring stations have been installed in Almaty, Astana, and other big cities, so data is becoming more transparent. Kazakhstan also launched a carbon emissions trading system, which indirectly supports cleaner fuels and energy efficiency. And some gasification projects are underway: in Almaty, the notorious coal-fired CHP-2 is being converted to gas, and in Astana, the Saryarka pipeline is helping households shift from coal to cleaner heating. These are positive steps — but they’re still only the beginning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Despite progress, serious challenges remain. First, coal dependence is still high — many households and entire power stations burn coal. Second, the cost of modernization is enormous: billions are needed to upgrade CHP-2, expand gas pipelines, and replace old vehicles. Speaking of vehicles, the average age of cars in Kazakhstan is over 20 years, and poor fuel quality adds to the emissions problem. Enforcement is another barrier: even with more monitoring stations, industries often delay or avoid compliance. And finally, geography itself is an obstacle — Almaty’s mountain basin traps air, meaning even small emissions build up into severe smog. These challenges explain why solutions have been so slow, despite official policies.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To conclude, Kazakhstan’s urban air pollution is not just an environmental nuisance — it is a serious public health crisis and an economic burden. Each year, thousands of premature deaths and billions in lost productivity show the cost of inaction.</a:t>
            </a:r>
          </a:p>
          <a:p>
            <a:endParaRPr lang="en-US"/>
          </a:p>
          <a:p>
            <a:r>
              <a:rPr lang="en-US"/>
              <a:t>We’ve seen that while the government has introduced policies — like the Ecological Code, gasification projects, and more monitoring — progress is held back by coal dependence, outdated vehicles, and weak enforcement.</a:t>
            </a:r>
          </a:p>
          <a:p>
            <a:endParaRPr lang="en-US"/>
          </a:p>
          <a:p>
            <a:r>
              <a:rPr lang="en-US"/>
              <a:t>This leaves Kazakhstan at a crossroads. Continue with business as usual, and cities like Almaty risk becoming permanently trapped in smog. Or take the transition path, following examples like Beijing, which managed to cut its pollution nearly in half in just a decade.</a:t>
            </a:r>
          </a:p>
          <a:p>
            <a:endParaRPr lang="en-US"/>
          </a:p>
          <a:p>
            <a:r>
              <a:rPr lang="en-US"/>
              <a:t>The lesson from environmental economics is clear: the benefits of action outweigh the costs. Cleaner air means healthier people, stronger productivity, and a more sustainable future for Kazakhstan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Air pollution in Kazakhstan is not just a local problem. It’s part of the broader environmental challenges the world faces: climate change, water scarcity, and pollution are all interconnected. What happens in Almaty shows how quickly human activity can push a city beyond its environmental carrying capacity. So when we look at smog in Kazakhstan, we’re really looking at a small version of the global sustainability problem.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From an economics perspective, air pollution is a negative externality. Polluters like coal plants or old cars pay for their fuel and maintenance, but they don’t pay for the hospital bills, lost productivity, or premature deaths caused by their emissions. This means the private cost of energy or transport is much lower than the true social cost. As a result, the market produces too much pollution. It’s also a kind of tragedy of the commons: when everyone drives their old car, the collective air quality suffers, and everyone pays the price.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Air pollution is a major health risk. In Kazakhstan, exposure to PM2.5 particles is far above the World Health Organization guideline. This puts children, the elderly, and vulnerable groups at greater risk of asthma, heart disease, and even early death. It also carries heavy economic costs, including productivity loss and billions in healthcare spending.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costs of air pollution are staggering. More than 10,000 premature deaths every year in Kazakhstan are linked to poor air quality. The economic cost is estimated at over 10.5 billion dollars annually due to lost productivity and healthcare expenses. Beyond numbers, this reduces the quality of life and even drives people to leave polluted regions.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Here’s the data. WHO says the safe limit for PM₂.₅ is just 5 micrograms per cubic meter. In reality, Almaty averages around 35 and Astana around 22. That’s several times higher — and in winter, daily levels can be 10 to 17 times the safe limit. If we look at days over the safe daily threshold, Almaty exceeded it on 217 days a year — that’s about 60% of the time. Astana exceeded it on 151 days. These are not occasional spikes — this is a chronic, year-round problem, especially in the cold season.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where does this pollution come from? First, coal-fired power plants — in Almaty, CHP-2 is infamous as one of the city’s single largest sources of PM₂.₅. Second, many households still burn coal or even raw waste for heating, especially in suburban districts. Third, old vehicles and traffic congestion release nitrogen dioxide and particulates into the air — Almaty actually records the highest NO₂ levels in Kazakhstan. Finally, the mountain basin effect means that once pollution is created, it stays trapped over the city. These four factors together explain why Almaty’s smog is so persistent, especially in winter.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Air pollution is not limited to Almaty. In Temirtau, home to the country’s largest steel plant, residents have witnessed black snow — snow literally falling covered in soot. Studies estimate pollution from this plant alone has caused about 3,000 premature deaths and nearly $4 billion in damages since the 1990s. Nearby Karaganda also suffers from high levels of emissions due to mining and smelting. And cities like Ust-Kamenogorsk and Shymkent are equally notorious for industrial air pollution. So this is not just a big city smog problem — it is also a legacy of Kazakhstan’s industrial structure.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why doesn’t the government just solve the pollution problem? Because abatement is costly. Converting Almaty’s CHP-2 from coal to gas costs hundreds of millions of dollars. Expanding gas pipelines, investing in renewables, and scrapping old vehicles all require large upfront spending.</a:t>
            </a:r>
          </a:p>
          <a:p>
            <a:endParaRPr lang="en-US"/>
          </a:p>
          <a:p>
            <a:r>
              <a:rPr lang="en-US"/>
              <a:t>But when we compare these costs to the benefits, the picture changes. Cleaner air could prevent 8,000 to 10,000 premature deaths every year. It could save Kazakhstan around $10.5 billion annually in healthcare costs and lost productivity. That’s more than the cost of modernization. In other words, the benefits outweigh the costs, making pollution control economically efficient as well as morally urgent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sv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2.sv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www.google.com/url?sa=i&amp;url=https%3A%2F%2Fzonakz.net%2F2016%2F04%2F20%2Fsmog-on-the-almaty%2F&amp;psig=AOvVaw3eD-qKJmqFagFk0-IHU4Q3&amp;ust=1758047512268000&amp;source=images&amp;cd=vfe&amp;opi=89978449&amp;ved=0CBUQjRxqFwoTCKiPi7-z248DFQAAAAAdAAAAABAW" TargetMode="External"/><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9753600" cy="7315200"/>
          </a:xfrm>
          <a:custGeom>
            <a:avLst/>
            <a:gdLst/>
            <a:ahLst/>
            <a:cxnLst/>
            <a:rect l="l" t="t" r="r" b="b"/>
            <a:pathLst>
              <a:path w="9753600" h="7315200">
                <a:moveTo>
                  <a:pt x="0" y="0"/>
                </a:moveTo>
                <a:lnTo>
                  <a:pt x="9753600" y="0"/>
                </a:lnTo>
                <a:lnTo>
                  <a:pt x="9753600" y="7315200"/>
                </a:lnTo>
                <a:lnTo>
                  <a:pt x="0" y="7315200"/>
                </a:lnTo>
                <a:lnTo>
                  <a:pt x="0" y="0"/>
                </a:lnTo>
                <a:close/>
              </a:path>
            </a:pathLst>
          </a:custGeom>
          <a:blipFill>
            <a:blip r:embed="rId3"/>
            <a:stretch>
              <a:fillRect t="-47146" b="-47146"/>
            </a:stretch>
          </a:blipFill>
        </p:spPr>
        <p:txBody>
          <a:bodyPr/>
          <a:lstStyle/>
          <a:p>
            <a:endParaRPr lang="en-US"/>
          </a:p>
        </p:txBody>
      </p:sp>
      <p:grpSp>
        <p:nvGrpSpPr>
          <p:cNvPr id="3" name="Group 3"/>
          <p:cNvGrpSpPr/>
          <p:nvPr/>
        </p:nvGrpSpPr>
        <p:grpSpPr>
          <a:xfrm>
            <a:off x="1798" y="0"/>
            <a:ext cx="9751802" cy="1151273"/>
            <a:chOff x="0" y="0"/>
            <a:chExt cx="3611778" cy="426397"/>
          </a:xfrm>
        </p:grpSpPr>
        <p:sp>
          <p:nvSpPr>
            <p:cNvPr id="4" name="Freeform 4"/>
            <p:cNvSpPr/>
            <p:nvPr/>
          </p:nvSpPr>
          <p:spPr>
            <a:xfrm>
              <a:off x="0" y="0"/>
              <a:ext cx="3611778" cy="426397"/>
            </a:xfrm>
            <a:custGeom>
              <a:avLst/>
              <a:gdLst/>
              <a:ahLst/>
              <a:cxnLst/>
              <a:rect l="l" t="t" r="r" b="b"/>
              <a:pathLst>
                <a:path w="3611778" h="426397">
                  <a:moveTo>
                    <a:pt x="0" y="0"/>
                  </a:moveTo>
                  <a:lnTo>
                    <a:pt x="3611778" y="0"/>
                  </a:lnTo>
                  <a:lnTo>
                    <a:pt x="3611778" y="426397"/>
                  </a:lnTo>
                  <a:lnTo>
                    <a:pt x="0" y="426397"/>
                  </a:lnTo>
                  <a:close/>
                </a:path>
              </a:pathLst>
            </a:custGeom>
            <a:solidFill>
              <a:srgbClr val="E9E6D8"/>
            </a:solidFill>
          </p:spPr>
          <p:txBody>
            <a:bodyPr/>
            <a:lstStyle/>
            <a:p>
              <a:endParaRPr lang="en-US"/>
            </a:p>
          </p:txBody>
        </p:sp>
        <p:sp>
          <p:nvSpPr>
            <p:cNvPr id="5" name="TextBox 5"/>
            <p:cNvSpPr txBox="1"/>
            <p:nvPr/>
          </p:nvSpPr>
          <p:spPr>
            <a:xfrm>
              <a:off x="0" y="9525"/>
              <a:ext cx="3611778" cy="416872"/>
            </a:xfrm>
            <a:prstGeom prst="rect">
              <a:avLst/>
            </a:prstGeom>
          </p:spPr>
          <p:txBody>
            <a:bodyPr lIns="50800" tIns="50800" rIns="50800" bIns="50800" rtlCol="0" anchor="ctr"/>
            <a:lstStyle/>
            <a:p>
              <a:pPr algn="ctr">
                <a:lnSpc>
                  <a:spcPts val="1759"/>
                </a:lnSpc>
              </a:pPr>
              <a:endParaRPr/>
            </a:p>
          </p:txBody>
        </p:sp>
      </p:grpSp>
      <p:grpSp>
        <p:nvGrpSpPr>
          <p:cNvPr id="6" name="Group 6"/>
          <p:cNvGrpSpPr/>
          <p:nvPr/>
        </p:nvGrpSpPr>
        <p:grpSpPr>
          <a:xfrm>
            <a:off x="-182882" y="3906942"/>
            <a:ext cx="6545516" cy="3578947"/>
            <a:chOff x="0" y="0"/>
            <a:chExt cx="2424265" cy="1325536"/>
          </a:xfrm>
        </p:grpSpPr>
        <p:sp>
          <p:nvSpPr>
            <p:cNvPr id="7" name="Freeform 7"/>
            <p:cNvSpPr/>
            <p:nvPr/>
          </p:nvSpPr>
          <p:spPr>
            <a:xfrm>
              <a:off x="0" y="0"/>
              <a:ext cx="2424265" cy="1325536"/>
            </a:xfrm>
            <a:custGeom>
              <a:avLst/>
              <a:gdLst/>
              <a:ahLst/>
              <a:cxnLst/>
              <a:rect l="l" t="t" r="r" b="b"/>
              <a:pathLst>
                <a:path w="2424265" h="1325536">
                  <a:moveTo>
                    <a:pt x="0" y="0"/>
                  </a:moveTo>
                  <a:lnTo>
                    <a:pt x="2424265" y="0"/>
                  </a:lnTo>
                  <a:lnTo>
                    <a:pt x="2424265" y="1325536"/>
                  </a:lnTo>
                  <a:lnTo>
                    <a:pt x="0" y="1325536"/>
                  </a:lnTo>
                  <a:close/>
                </a:path>
              </a:pathLst>
            </a:custGeom>
            <a:solidFill>
              <a:srgbClr val="364017"/>
            </a:solidFill>
          </p:spPr>
          <p:txBody>
            <a:bodyPr/>
            <a:lstStyle/>
            <a:p>
              <a:endParaRPr lang="en-US"/>
            </a:p>
          </p:txBody>
        </p:sp>
        <p:sp>
          <p:nvSpPr>
            <p:cNvPr id="8" name="TextBox 8"/>
            <p:cNvSpPr txBox="1"/>
            <p:nvPr/>
          </p:nvSpPr>
          <p:spPr>
            <a:xfrm>
              <a:off x="0" y="9525"/>
              <a:ext cx="2424265" cy="1316011"/>
            </a:xfrm>
            <a:prstGeom prst="rect">
              <a:avLst/>
            </a:prstGeom>
          </p:spPr>
          <p:txBody>
            <a:bodyPr lIns="50800" tIns="50800" rIns="50800" bIns="50800" rtlCol="0" anchor="ctr"/>
            <a:lstStyle/>
            <a:p>
              <a:pPr algn="ctr">
                <a:lnSpc>
                  <a:spcPts val="1759"/>
                </a:lnSpc>
              </a:pPr>
              <a:endParaRPr/>
            </a:p>
          </p:txBody>
        </p:sp>
      </p:grpSp>
      <p:sp>
        <p:nvSpPr>
          <p:cNvPr id="9" name="TextBox 9"/>
          <p:cNvSpPr txBox="1"/>
          <p:nvPr/>
        </p:nvSpPr>
        <p:spPr>
          <a:xfrm>
            <a:off x="805619" y="4253975"/>
            <a:ext cx="5153972" cy="1771650"/>
          </a:xfrm>
          <a:prstGeom prst="rect">
            <a:avLst/>
          </a:prstGeom>
        </p:spPr>
        <p:txBody>
          <a:bodyPr lIns="0" tIns="0" rIns="0" bIns="0" rtlCol="0" anchor="t">
            <a:spAutoFit/>
          </a:bodyPr>
          <a:lstStyle/>
          <a:p>
            <a:pPr algn="l">
              <a:lnSpc>
                <a:spcPts val="4500"/>
              </a:lnSpc>
            </a:pPr>
            <a:r>
              <a:rPr lang="en-US" sz="4500" spc="-225">
                <a:solidFill>
                  <a:srgbClr val="E9E6D8"/>
                </a:solidFill>
                <a:latin typeface="Arimo"/>
                <a:ea typeface="Arimo"/>
                <a:cs typeface="Arimo"/>
                <a:sym typeface="Arimo"/>
              </a:rPr>
              <a:t>KAZAKHSTAN’S URBAN AIR POLLUTION</a:t>
            </a:r>
          </a:p>
        </p:txBody>
      </p:sp>
      <p:sp>
        <p:nvSpPr>
          <p:cNvPr id="10" name="Freeform 10"/>
          <p:cNvSpPr/>
          <p:nvPr/>
        </p:nvSpPr>
        <p:spPr>
          <a:xfrm>
            <a:off x="4992290" y="4406244"/>
            <a:ext cx="547823" cy="547823"/>
          </a:xfrm>
          <a:custGeom>
            <a:avLst/>
            <a:gdLst/>
            <a:ahLst/>
            <a:cxnLst/>
            <a:rect l="l" t="t" r="r" b="b"/>
            <a:pathLst>
              <a:path w="547823" h="547823">
                <a:moveTo>
                  <a:pt x="0" y="0"/>
                </a:moveTo>
                <a:lnTo>
                  <a:pt x="547823" y="0"/>
                </a:lnTo>
                <a:lnTo>
                  <a:pt x="547823" y="547822"/>
                </a:lnTo>
                <a:lnTo>
                  <a:pt x="0" y="547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TextBox 11"/>
          <p:cNvSpPr txBox="1"/>
          <p:nvPr/>
        </p:nvSpPr>
        <p:spPr>
          <a:xfrm>
            <a:off x="733318" y="524827"/>
            <a:ext cx="3437880" cy="365760"/>
          </a:xfrm>
          <a:prstGeom prst="rect">
            <a:avLst/>
          </a:prstGeom>
        </p:spPr>
        <p:txBody>
          <a:bodyPr lIns="0" tIns="0" rIns="0" bIns="0" rtlCol="0" anchor="t">
            <a:spAutoFit/>
          </a:bodyPr>
          <a:lstStyle/>
          <a:p>
            <a:pPr algn="l">
              <a:lnSpc>
                <a:spcPts val="2940"/>
              </a:lnSpc>
              <a:spcBef>
                <a:spcPct val="0"/>
              </a:spcBef>
            </a:pPr>
            <a:r>
              <a:rPr lang="en-US" sz="2100" spc="-63">
                <a:solidFill>
                  <a:srgbClr val="364017"/>
                </a:solidFill>
                <a:latin typeface="Arimo"/>
                <a:ea typeface="Arimo"/>
                <a:cs typeface="Arimo"/>
                <a:sym typeface="Arimo"/>
              </a:rPr>
              <a:t>Alibek Zhanabergenov</a:t>
            </a:r>
          </a:p>
        </p:txBody>
      </p:sp>
      <p:sp>
        <p:nvSpPr>
          <p:cNvPr id="12" name="TextBox 12"/>
          <p:cNvSpPr txBox="1"/>
          <p:nvPr/>
        </p:nvSpPr>
        <p:spPr>
          <a:xfrm>
            <a:off x="7076302" y="524827"/>
            <a:ext cx="1947576" cy="365760"/>
          </a:xfrm>
          <a:prstGeom prst="rect">
            <a:avLst/>
          </a:prstGeom>
        </p:spPr>
        <p:txBody>
          <a:bodyPr lIns="0" tIns="0" rIns="0" bIns="0" rtlCol="0" anchor="t">
            <a:spAutoFit/>
          </a:bodyPr>
          <a:lstStyle/>
          <a:p>
            <a:pPr algn="r">
              <a:lnSpc>
                <a:spcPts val="2940"/>
              </a:lnSpc>
              <a:spcBef>
                <a:spcPct val="0"/>
              </a:spcBef>
            </a:pPr>
            <a:r>
              <a:rPr lang="en-US" sz="2100" spc="-63">
                <a:solidFill>
                  <a:srgbClr val="364017"/>
                </a:solidFill>
                <a:latin typeface="Arimo"/>
                <a:ea typeface="Arimo"/>
                <a:cs typeface="Arimo"/>
                <a:sym typeface="Arimo"/>
              </a:rPr>
              <a:t>15.09.2025</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253923" y="3657600"/>
            <a:ext cx="4692930" cy="3488763"/>
            <a:chOff x="0" y="0"/>
            <a:chExt cx="1738122" cy="1292134"/>
          </a:xfrm>
        </p:grpSpPr>
        <p:sp>
          <p:nvSpPr>
            <p:cNvPr id="3" name="Freeform 3"/>
            <p:cNvSpPr/>
            <p:nvPr/>
          </p:nvSpPr>
          <p:spPr>
            <a:xfrm>
              <a:off x="0" y="0"/>
              <a:ext cx="1738122" cy="1292135"/>
            </a:xfrm>
            <a:custGeom>
              <a:avLst/>
              <a:gdLst/>
              <a:ahLst/>
              <a:cxnLst/>
              <a:rect l="l" t="t" r="r" b="b"/>
              <a:pathLst>
                <a:path w="1738122" h="1292135">
                  <a:moveTo>
                    <a:pt x="0" y="0"/>
                  </a:moveTo>
                  <a:lnTo>
                    <a:pt x="1738122" y="0"/>
                  </a:lnTo>
                  <a:lnTo>
                    <a:pt x="1738122" y="1292135"/>
                  </a:lnTo>
                  <a:lnTo>
                    <a:pt x="0" y="1292135"/>
                  </a:lnTo>
                  <a:close/>
                </a:path>
              </a:pathLst>
            </a:custGeom>
            <a:solidFill>
              <a:srgbClr val="364017"/>
            </a:solidFill>
          </p:spPr>
          <p:txBody>
            <a:bodyPr/>
            <a:lstStyle/>
            <a:p>
              <a:endParaRPr lang="en-US"/>
            </a:p>
          </p:txBody>
        </p:sp>
        <p:sp>
          <p:nvSpPr>
            <p:cNvPr id="4" name="TextBox 4"/>
            <p:cNvSpPr txBox="1"/>
            <p:nvPr/>
          </p:nvSpPr>
          <p:spPr>
            <a:xfrm>
              <a:off x="0" y="9525"/>
              <a:ext cx="1738122" cy="1282609"/>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4876800" y="168837"/>
            <a:ext cx="4692930" cy="6977526"/>
            <a:chOff x="0" y="0"/>
            <a:chExt cx="1738122" cy="2584269"/>
          </a:xfrm>
        </p:grpSpPr>
        <p:sp>
          <p:nvSpPr>
            <p:cNvPr id="6" name="Freeform 6"/>
            <p:cNvSpPr/>
            <p:nvPr/>
          </p:nvSpPr>
          <p:spPr>
            <a:xfrm>
              <a:off x="0" y="0"/>
              <a:ext cx="1738122" cy="2584269"/>
            </a:xfrm>
            <a:custGeom>
              <a:avLst/>
              <a:gdLst/>
              <a:ahLst/>
              <a:cxnLst/>
              <a:rect l="l" t="t" r="r" b="b"/>
              <a:pathLst>
                <a:path w="1738122" h="2584269">
                  <a:moveTo>
                    <a:pt x="0" y="0"/>
                  </a:moveTo>
                  <a:lnTo>
                    <a:pt x="1738122" y="0"/>
                  </a:lnTo>
                  <a:lnTo>
                    <a:pt x="1738122" y="2584269"/>
                  </a:lnTo>
                  <a:lnTo>
                    <a:pt x="0" y="2584269"/>
                  </a:lnTo>
                  <a:close/>
                </a:path>
              </a:pathLst>
            </a:custGeom>
            <a:solidFill>
              <a:srgbClr val="515146"/>
            </a:solidFill>
          </p:spPr>
          <p:txBody>
            <a:bodyPr/>
            <a:lstStyle/>
            <a:p>
              <a:endParaRPr lang="en-US"/>
            </a:p>
          </p:txBody>
        </p:sp>
        <p:sp>
          <p:nvSpPr>
            <p:cNvPr id="7" name="TextBox 7"/>
            <p:cNvSpPr txBox="1"/>
            <p:nvPr/>
          </p:nvSpPr>
          <p:spPr>
            <a:xfrm>
              <a:off x="0" y="9525"/>
              <a:ext cx="1738122" cy="2574744"/>
            </a:xfrm>
            <a:prstGeom prst="rect">
              <a:avLst/>
            </a:prstGeom>
          </p:spPr>
          <p:txBody>
            <a:bodyPr lIns="50800" tIns="50800" rIns="50800" bIns="50800" rtlCol="0" anchor="ctr"/>
            <a:lstStyle/>
            <a:p>
              <a:pPr algn="ctr">
                <a:lnSpc>
                  <a:spcPts val="1759"/>
                </a:lnSpc>
              </a:pPr>
              <a:endParaRPr/>
            </a:p>
          </p:txBody>
        </p:sp>
      </p:grpSp>
      <p:grpSp>
        <p:nvGrpSpPr>
          <p:cNvPr id="8" name="Group 8"/>
          <p:cNvGrpSpPr/>
          <p:nvPr/>
        </p:nvGrpSpPr>
        <p:grpSpPr>
          <a:xfrm>
            <a:off x="4876800" y="3657600"/>
            <a:ext cx="4692930" cy="3488763"/>
            <a:chOff x="0" y="0"/>
            <a:chExt cx="940359" cy="699071"/>
          </a:xfrm>
        </p:grpSpPr>
        <p:sp>
          <p:nvSpPr>
            <p:cNvPr id="9" name="Freeform 9"/>
            <p:cNvSpPr/>
            <p:nvPr/>
          </p:nvSpPr>
          <p:spPr>
            <a:xfrm>
              <a:off x="0" y="0"/>
              <a:ext cx="940359" cy="699071"/>
            </a:xfrm>
            <a:custGeom>
              <a:avLst/>
              <a:gdLst/>
              <a:ahLst/>
              <a:cxnLst/>
              <a:rect l="l" t="t" r="r" b="b"/>
              <a:pathLst>
                <a:path w="940359" h="699071">
                  <a:moveTo>
                    <a:pt x="0" y="0"/>
                  </a:moveTo>
                  <a:lnTo>
                    <a:pt x="940359" y="0"/>
                  </a:lnTo>
                  <a:lnTo>
                    <a:pt x="940359" y="699071"/>
                  </a:lnTo>
                  <a:lnTo>
                    <a:pt x="0" y="699071"/>
                  </a:lnTo>
                  <a:close/>
                </a:path>
              </a:pathLst>
            </a:custGeom>
            <a:blipFill>
              <a:blip r:embed="rId3"/>
              <a:stretch>
                <a:fillRect l="-17891" r="-17891"/>
              </a:stretch>
            </a:blipFill>
          </p:spPr>
          <p:txBody>
            <a:bodyPr/>
            <a:lstStyle/>
            <a:p>
              <a:endParaRPr lang="en-US"/>
            </a:p>
          </p:txBody>
        </p:sp>
      </p:grpSp>
      <p:grpSp>
        <p:nvGrpSpPr>
          <p:cNvPr id="10" name="Group 10"/>
          <p:cNvGrpSpPr/>
          <p:nvPr/>
        </p:nvGrpSpPr>
        <p:grpSpPr>
          <a:xfrm>
            <a:off x="253923" y="168837"/>
            <a:ext cx="4622877" cy="3488763"/>
            <a:chOff x="0" y="0"/>
            <a:chExt cx="926322" cy="699071"/>
          </a:xfrm>
        </p:grpSpPr>
        <p:sp>
          <p:nvSpPr>
            <p:cNvPr id="11" name="Freeform 11"/>
            <p:cNvSpPr/>
            <p:nvPr/>
          </p:nvSpPr>
          <p:spPr>
            <a:xfrm>
              <a:off x="0" y="0"/>
              <a:ext cx="926322" cy="699071"/>
            </a:xfrm>
            <a:custGeom>
              <a:avLst/>
              <a:gdLst/>
              <a:ahLst/>
              <a:cxnLst/>
              <a:rect l="l" t="t" r="r" b="b"/>
              <a:pathLst>
                <a:path w="926322" h="699071">
                  <a:moveTo>
                    <a:pt x="0" y="0"/>
                  </a:moveTo>
                  <a:lnTo>
                    <a:pt x="926322" y="0"/>
                  </a:lnTo>
                  <a:lnTo>
                    <a:pt x="926322" y="699071"/>
                  </a:lnTo>
                  <a:lnTo>
                    <a:pt x="0" y="699071"/>
                  </a:lnTo>
                  <a:close/>
                </a:path>
              </a:pathLst>
            </a:custGeom>
            <a:blipFill>
              <a:blip r:embed="rId4"/>
              <a:stretch>
                <a:fillRect l="-16785" r="-16785"/>
              </a:stretch>
            </a:blipFill>
          </p:spPr>
          <p:txBody>
            <a:bodyPr/>
            <a:lstStyle/>
            <a:p>
              <a:endParaRPr lang="en-US"/>
            </a:p>
          </p:txBody>
        </p:sp>
      </p:grpSp>
      <p:sp>
        <p:nvSpPr>
          <p:cNvPr id="12" name="TextBox 12"/>
          <p:cNvSpPr txBox="1"/>
          <p:nvPr/>
        </p:nvSpPr>
        <p:spPr>
          <a:xfrm>
            <a:off x="626744" y="3823372"/>
            <a:ext cx="3947288" cy="3176270"/>
          </a:xfrm>
          <a:prstGeom prst="rect">
            <a:avLst/>
          </a:prstGeom>
        </p:spPr>
        <p:txBody>
          <a:bodyPr lIns="0" tIns="0" rIns="0" bIns="0" rtlCol="0" anchor="t">
            <a:spAutoFit/>
          </a:bodyPr>
          <a:lstStyle/>
          <a:p>
            <a:pPr algn="l">
              <a:lnSpc>
                <a:spcPts val="6160"/>
              </a:lnSpc>
            </a:pPr>
            <a:r>
              <a:rPr lang="en-US" sz="5600" spc="-168">
                <a:solidFill>
                  <a:srgbClr val="E9E6D8"/>
                </a:solidFill>
                <a:latin typeface="Arimo"/>
                <a:ea typeface="Arimo"/>
                <a:cs typeface="Arimo"/>
                <a:sym typeface="Arimo"/>
              </a:rPr>
              <a:t>Industrial Hotspots beyond Almaty</a:t>
            </a:r>
          </a:p>
        </p:txBody>
      </p:sp>
      <p:sp>
        <p:nvSpPr>
          <p:cNvPr id="13" name="TextBox 13"/>
          <p:cNvSpPr txBox="1"/>
          <p:nvPr/>
        </p:nvSpPr>
        <p:spPr>
          <a:xfrm>
            <a:off x="4946853" y="187887"/>
            <a:ext cx="4622877" cy="3348355"/>
          </a:xfrm>
          <a:prstGeom prst="rect">
            <a:avLst/>
          </a:prstGeom>
        </p:spPr>
        <p:txBody>
          <a:bodyPr lIns="0" tIns="0" rIns="0" bIns="0" rtlCol="0" anchor="t">
            <a:spAutoFit/>
          </a:bodyPr>
          <a:lstStyle/>
          <a:p>
            <a:pPr algn="just">
              <a:lnSpc>
                <a:spcPts val="2089"/>
              </a:lnSpc>
            </a:pPr>
            <a:r>
              <a:rPr lang="en-US" sz="1899" spc="-56">
                <a:solidFill>
                  <a:srgbClr val="FFFFFF"/>
                </a:solidFill>
                <a:latin typeface="Open Sauce"/>
                <a:ea typeface="Open Sauce"/>
                <a:cs typeface="Open Sauce"/>
                <a:sym typeface="Open Sauce"/>
              </a:rPr>
              <a:t>Temirtau (top left photo) – home to the largest steel plant, one of the biggest single polluters in the Central Asian region.  It has caused over $4 billion in damages and 3000 premature deaths since the 1990s.</a:t>
            </a:r>
          </a:p>
          <a:p>
            <a:pPr algn="just">
              <a:lnSpc>
                <a:spcPts val="2089"/>
              </a:lnSpc>
            </a:pPr>
            <a:endParaRPr lang="en-US" sz="1899" spc="-56">
              <a:solidFill>
                <a:srgbClr val="FFFFFF"/>
              </a:solidFill>
              <a:latin typeface="Open Sauce"/>
              <a:ea typeface="Open Sauce"/>
              <a:cs typeface="Open Sauce"/>
              <a:sym typeface="Open Sauce"/>
            </a:endParaRPr>
          </a:p>
          <a:p>
            <a:pPr algn="just">
              <a:lnSpc>
                <a:spcPts val="2089"/>
              </a:lnSpc>
            </a:pPr>
            <a:r>
              <a:rPr lang="en-US" sz="1899" spc="-56">
                <a:solidFill>
                  <a:srgbClr val="FFFFFF"/>
                </a:solidFill>
                <a:latin typeface="Open Sauce"/>
                <a:ea typeface="Open Sauce"/>
                <a:cs typeface="Open Sauce"/>
                <a:sym typeface="Open Sauce"/>
              </a:rPr>
              <a:t>Karagandy (bottom right photo) is famous for its vast emissions from mining and smelting activities.</a:t>
            </a:r>
          </a:p>
          <a:p>
            <a:pPr algn="just">
              <a:lnSpc>
                <a:spcPts val="2089"/>
              </a:lnSpc>
            </a:pPr>
            <a:endParaRPr lang="en-US" sz="1899" spc="-56">
              <a:solidFill>
                <a:srgbClr val="FFFFFF"/>
              </a:solidFill>
              <a:latin typeface="Open Sauce"/>
              <a:ea typeface="Open Sauce"/>
              <a:cs typeface="Open Sauce"/>
              <a:sym typeface="Open Sauce"/>
            </a:endParaRPr>
          </a:p>
          <a:p>
            <a:pPr algn="just">
              <a:lnSpc>
                <a:spcPts val="2089"/>
              </a:lnSpc>
            </a:pPr>
            <a:r>
              <a:rPr lang="en-US" sz="1899" spc="-56">
                <a:solidFill>
                  <a:srgbClr val="FFFFFF"/>
                </a:solidFill>
                <a:latin typeface="Open Sauce"/>
                <a:ea typeface="Open Sauce"/>
                <a:cs typeface="Open Sauce"/>
                <a:sym typeface="Open Sauce"/>
              </a:rPr>
              <a:t>The emissions from these industrial giants have been linked to heavy health impacts.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4737569" y="0"/>
            <a:ext cx="5016031" cy="7315200"/>
            <a:chOff x="0" y="0"/>
            <a:chExt cx="1822094" cy="2657277"/>
          </a:xfrm>
        </p:grpSpPr>
        <p:sp>
          <p:nvSpPr>
            <p:cNvPr id="3" name="Freeform 3"/>
            <p:cNvSpPr/>
            <p:nvPr/>
          </p:nvSpPr>
          <p:spPr>
            <a:xfrm>
              <a:off x="0" y="0"/>
              <a:ext cx="1822094" cy="2657277"/>
            </a:xfrm>
            <a:custGeom>
              <a:avLst/>
              <a:gdLst/>
              <a:ahLst/>
              <a:cxnLst/>
              <a:rect l="l" t="t" r="r" b="b"/>
              <a:pathLst>
                <a:path w="1822094" h="2657277">
                  <a:moveTo>
                    <a:pt x="0" y="0"/>
                  </a:moveTo>
                  <a:lnTo>
                    <a:pt x="1822094" y="0"/>
                  </a:lnTo>
                  <a:lnTo>
                    <a:pt x="1822094" y="2657277"/>
                  </a:lnTo>
                  <a:lnTo>
                    <a:pt x="0" y="2657277"/>
                  </a:lnTo>
                  <a:close/>
                </a:path>
              </a:pathLst>
            </a:custGeom>
            <a:solidFill>
              <a:srgbClr val="515146"/>
            </a:solidFill>
          </p:spPr>
          <p:txBody>
            <a:bodyPr/>
            <a:lstStyle/>
            <a:p>
              <a:endParaRPr lang="en-US"/>
            </a:p>
          </p:txBody>
        </p:sp>
        <p:sp>
          <p:nvSpPr>
            <p:cNvPr id="4" name="TextBox 4"/>
            <p:cNvSpPr txBox="1"/>
            <p:nvPr/>
          </p:nvSpPr>
          <p:spPr>
            <a:xfrm>
              <a:off x="0" y="9525"/>
              <a:ext cx="1822094" cy="2647752"/>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0" y="0"/>
            <a:ext cx="4876800" cy="3376302"/>
            <a:chOff x="0" y="0"/>
            <a:chExt cx="1771518" cy="1226456"/>
          </a:xfrm>
        </p:grpSpPr>
        <p:sp>
          <p:nvSpPr>
            <p:cNvPr id="6" name="Freeform 6"/>
            <p:cNvSpPr/>
            <p:nvPr/>
          </p:nvSpPr>
          <p:spPr>
            <a:xfrm>
              <a:off x="0" y="0"/>
              <a:ext cx="1771518" cy="1226456"/>
            </a:xfrm>
            <a:custGeom>
              <a:avLst/>
              <a:gdLst/>
              <a:ahLst/>
              <a:cxnLst/>
              <a:rect l="l" t="t" r="r" b="b"/>
              <a:pathLst>
                <a:path w="1771518" h="1226456">
                  <a:moveTo>
                    <a:pt x="0" y="0"/>
                  </a:moveTo>
                  <a:lnTo>
                    <a:pt x="1771518" y="0"/>
                  </a:lnTo>
                  <a:lnTo>
                    <a:pt x="1771518" y="1226456"/>
                  </a:lnTo>
                  <a:lnTo>
                    <a:pt x="0" y="1226456"/>
                  </a:lnTo>
                  <a:close/>
                </a:path>
              </a:pathLst>
            </a:custGeom>
            <a:solidFill>
              <a:srgbClr val="364017"/>
            </a:solidFill>
          </p:spPr>
          <p:txBody>
            <a:bodyPr/>
            <a:lstStyle/>
            <a:p>
              <a:endParaRPr lang="en-US"/>
            </a:p>
          </p:txBody>
        </p:sp>
        <p:sp>
          <p:nvSpPr>
            <p:cNvPr id="7" name="TextBox 7"/>
            <p:cNvSpPr txBox="1"/>
            <p:nvPr/>
          </p:nvSpPr>
          <p:spPr>
            <a:xfrm>
              <a:off x="0" y="9525"/>
              <a:ext cx="1771518" cy="1216931"/>
            </a:xfrm>
            <a:prstGeom prst="rect">
              <a:avLst/>
            </a:prstGeom>
          </p:spPr>
          <p:txBody>
            <a:bodyPr lIns="50800" tIns="50800" rIns="50800" bIns="50800" rtlCol="0" anchor="ctr"/>
            <a:lstStyle/>
            <a:p>
              <a:pPr algn="ctr">
                <a:lnSpc>
                  <a:spcPts val="1759"/>
                </a:lnSpc>
              </a:pPr>
              <a:endParaRPr/>
            </a:p>
          </p:txBody>
        </p:sp>
      </p:grpSp>
      <p:grpSp>
        <p:nvGrpSpPr>
          <p:cNvPr id="8" name="Group 8"/>
          <p:cNvGrpSpPr/>
          <p:nvPr/>
        </p:nvGrpSpPr>
        <p:grpSpPr>
          <a:xfrm>
            <a:off x="0" y="2750518"/>
            <a:ext cx="4876800" cy="4471353"/>
            <a:chOff x="0" y="0"/>
            <a:chExt cx="1042069" cy="955434"/>
          </a:xfrm>
        </p:grpSpPr>
        <p:sp>
          <p:nvSpPr>
            <p:cNvPr id="9" name="Freeform 9"/>
            <p:cNvSpPr/>
            <p:nvPr/>
          </p:nvSpPr>
          <p:spPr>
            <a:xfrm>
              <a:off x="0" y="0"/>
              <a:ext cx="1042069" cy="955434"/>
            </a:xfrm>
            <a:custGeom>
              <a:avLst/>
              <a:gdLst/>
              <a:ahLst/>
              <a:cxnLst/>
              <a:rect l="l" t="t" r="r" b="b"/>
              <a:pathLst>
                <a:path w="1042069" h="955434">
                  <a:moveTo>
                    <a:pt x="0" y="0"/>
                  </a:moveTo>
                  <a:lnTo>
                    <a:pt x="1042069" y="0"/>
                  </a:lnTo>
                  <a:lnTo>
                    <a:pt x="1042069" y="955434"/>
                  </a:lnTo>
                  <a:lnTo>
                    <a:pt x="0" y="955434"/>
                  </a:lnTo>
                  <a:close/>
                </a:path>
              </a:pathLst>
            </a:custGeom>
            <a:blipFill>
              <a:blip r:embed="rId3"/>
              <a:stretch>
                <a:fillRect l="-18764" r="-18764"/>
              </a:stretch>
            </a:blipFill>
          </p:spPr>
          <p:txBody>
            <a:bodyPr/>
            <a:lstStyle/>
            <a:p>
              <a:endParaRPr lang="en-US"/>
            </a:p>
          </p:txBody>
        </p:sp>
      </p:grpSp>
      <p:sp>
        <p:nvSpPr>
          <p:cNvPr id="10" name="TextBox 10"/>
          <p:cNvSpPr txBox="1"/>
          <p:nvPr/>
        </p:nvSpPr>
        <p:spPr>
          <a:xfrm>
            <a:off x="479297" y="191307"/>
            <a:ext cx="3918207" cy="2432991"/>
          </a:xfrm>
          <a:prstGeom prst="rect">
            <a:avLst/>
          </a:prstGeom>
        </p:spPr>
        <p:txBody>
          <a:bodyPr lIns="0" tIns="0" rIns="0" bIns="0" rtlCol="0" anchor="t">
            <a:spAutoFit/>
          </a:bodyPr>
          <a:lstStyle/>
          <a:p>
            <a:pPr algn="l">
              <a:lnSpc>
                <a:spcPts val="6280"/>
              </a:lnSpc>
            </a:pPr>
            <a:r>
              <a:rPr lang="en-US" sz="5709" spc="-171">
                <a:solidFill>
                  <a:srgbClr val="FFFFFF"/>
                </a:solidFill>
                <a:latin typeface="Arimo"/>
                <a:ea typeface="Arimo"/>
                <a:cs typeface="Arimo"/>
                <a:sym typeface="Arimo"/>
              </a:rPr>
              <a:t>Why Action Makes Sense</a:t>
            </a:r>
          </a:p>
        </p:txBody>
      </p:sp>
      <p:sp>
        <p:nvSpPr>
          <p:cNvPr id="11" name="TextBox 11"/>
          <p:cNvSpPr txBox="1"/>
          <p:nvPr/>
        </p:nvSpPr>
        <p:spPr>
          <a:xfrm>
            <a:off x="4963113" y="410535"/>
            <a:ext cx="4690419" cy="2216150"/>
          </a:xfrm>
          <a:prstGeom prst="rect">
            <a:avLst/>
          </a:prstGeom>
        </p:spPr>
        <p:txBody>
          <a:bodyPr lIns="0" tIns="0" rIns="0" bIns="0" rtlCol="0" anchor="t">
            <a:spAutoFit/>
          </a:bodyPr>
          <a:lstStyle/>
          <a:p>
            <a:pPr algn="just">
              <a:lnSpc>
                <a:spcPts val="2199"/>
              </a:lnSpc>
            </a:pPr>
            <a:r>
              <a:rPr lang="en-US" sz="1999" b="1" spc="-59">
                <a:solidFill>
                  <a:srgbClr val="E9E6D8"/>
                </a:solidFill>
                <a:latin typeface="Open Sauce Bold"/>
                <a:ea typeface="Open Sauce Bold"/>
                <a:cs typeface="Open Sauce Bold"/>
                <a:sym typeface="Open Sauce Bold"/>
              </a:rPr>
              <a:t>Costs of action:</a:t>
            </a:r>
          </a:p>
          <a:p>
            <a:pPr marL="431799" lvl="1" indent="-215899" algn="just">
              <a:lnSpc>
                <a:spcPts val="2199"/>
              </a:lnSpc>
              <a:buAutoNum type="arabicPeriod"/>
            </a:pPr>
            <a:r>
              <a:rPr lang="en-US" sz="1999" spc="-59">
                <a:solidFill>
                  <a:srgbClr val="E9E6D8"/>
                </a:solidFill>
                <a:latin typeface="Open Sauce"/>
                <a:ea typeface="Open Sauce"/>
                <a:cs typeface="Open Sauce"/>
                <a:sym typeface="Open Sauce"/>
              </a:rPr>
              <a:t> Modernizing CHP-2 (Almaty) and many other coal plants</a:t>
            </a:r>
          </a:p>
          <a:p>
            <a:pPr marL="431799" lvl="1" indent="-215899" algn="just">
              <a:lnSpc>
                <a:spcPts val="2199"/>
              </a:lnSpc>
              <a:buAutoNum type="arabicPeriod"/>
            </a:pPr>
            <a:r>
              <a:rPr lang="en-US" sz="1999" spc="-59">
                <a:solidFill>
                  <a:srgbClr val="E9E6D8"/>
                </a:solidFill>
                <a:latin typeface="Open Sauce"/>
                <a:ea typeface="Open Sauce"/>
                <a:cs typeface="Open Sauce"/>
                <a:sym typeface="Open Sauce"/>
              </a:rPr>
              <a:t> Expanding the gas pipelines and renewables</a:t>
            </a:r>
          </a:p>
          <a:p>
            <a:pPr marL="431799" lvl="1" indent="-215899" algn="just">
              <a:lnSpc>
                <a:spcPts val="2199"/>
              </a:lnSpc>
              <a:buAutoNum type="arabicPeriod"/>
            </a:pPr>
            <a:r>
              <a:rPr lang="en-US" sz="1999" spc="-59">
                <a:solidFill>
                  <a:srgbClr val="E9E6D8"/>
                </a:solidFill>
                <a:latin typeface="Open Sauce"/>
                <a:ea typeface="Open Sauce"/>
                <a:cs typeface="Open Sauce"/>
                <a:sym typeface="Open Sauce"/>
              </a:rPr>
              <a:t> Banning old cars and upgrading fuel standards</a:t>
            </a:r>
          </a:p>
          <a:p>
            <a:pPr algn="just">
              <a:lnSpc>
                <a:spcPts val="2199"/>
              </a:lnSpc>
            </a:pPr>
            <a:endParaRPr lang="en-US" sz="1999" spc="-59">
              <a:solidFill>
                <a:srgbClr val="E9E6D8"/>
              </a:solidFill>
              <a:latin typeface="Open Sauce"/>
              <a:ea typeface="Open Sauce"/>
              <a:cs typeface="Open Sauce"/>
              <a:sym typeface="Open Sauce"/>
            </a:endParaRPr>
          </a:p>
        </p:txBody>
      </p:sp>
      <p:sp>
        <p:nvSpPr>
          <p:cNvPr id="12" name="TextBox 12"/>
          <p:cNvSpPr txBox="1"/>
          <p:nvPr/>
        </p:nvSpPr>
        <p:spPr>
          <a:xfrm>
            <a:off x="4963113" y="4670198"/>
            <a:ext cx="4690419" cy="2007598"/>
          </a:xfrm>
          <a:prstGeom prst="rect">
            <a:avLst/>
          </a:prstGeom>
        </p:spPr>
        <p:txBody>
          <a:bodyPr lIns="0" tIns="0" rIns="0" bIns="0" rtlCol="0" anchor="t">
            <a:spAutoFit/>
          </a:bodyPr>
          <a:lstStyle/>
          <a:p>
            <a:pPr algn="just">
              <a:lnSpc>
                <a:spcPts val="2286"/>
              </a:lnSpc>
            </a:pPr>
            <a:r>
              <a:rPr lang="en-US" sz="2078" b="1" spc="-62">
                <a:solidFill>
                  <a:srgbClr val="E9E6D8"/>
                </a:solidFill>
                <a:latin typeface="Open Sauce Bold"/>
                <a:ea typeface="Open Sauce Bold"/>
                <a:cs typeface="Open Sauce Bold"/>
                <a:sym typeface="Open Sauce Bold"/>
              </a:rPr>
              <a:t>Benefits of action:</a:t>
            </a:r>
          </a:p>
          <a:p>
            <a:pPr marL="448761" lvl="1" indent="-224380" algn="just">
              <a:lnSpc>
                <a:spcPts val="2286"/>
              </a:lnSpc>
              <a:buAutoNum type="arabicPeriod"/>
            </a:pPr>
            <a:r>
              <a:rPr lang="en-US" sz="2078" spc="-62">
                <a:solidFill>
                  <a:srgbClr val="E9E6D8"/>
                </a:solidFill>
                <a:latin typeface="Open Sauce"/>
                <a:ea typeface="Open Sauce"/>
                <a:cs typeface="Open Sauce"/>
                <a:sym typeface="Open Sauce"/>
              </a:rPr>
              <a:t> reduces 8,000-10,000 premature deaths annually</a:t>
            </a:r>
          </a:p>
          <a:p>
            <a:pPr marL="448761" lvl="1" indent="-224380" algn="just">
              <a:lnSpc>
                <a:spcPts val="2286"/>
              </a:lnSpc>
              <a:buAutoNum type="arabicPeriod"/>
            </a:pPr>
            <a:r>
              <a:rPr lang="en-US" sz="2078" spc="-62">
                <a:solidFill>
                  <a:srgbClr val="E9E6D8"/>
                </a:solidFill>
                <a:latin typeface="Open Sauce"/>
                <a:ea typeface="Open Sauce"/>
                <a:cs typeface="Open Sauce"/>
                <a:sym typeface="Open Sauce"/>
              </a:rPr>
              <a:t> $10 billion saved in healthcare and productivity</a:t>
            </a:r>
          </a:p>
          <a:p>
            <a:pPr marL="448761" lvl="1" indent="-224380" algn="just">
              <a:lnSpc>
                <a:spcPts val="2286"/>
              </a:lnSpc>
              <a:buAutoNum type="arabicPeriod"/>
            </a:pPr>
            <a:r>
              <a:rPr lang="en-US" sz="2078" spc="-62">
                <a:solidFill>
                  <a:srgbClr val="E9E6D8"/>
                </a:solidFill>
                <a:latin typeface="Open Sauce"/>
                <a:ea typeface="Open Sauce"/>
                <a:cs typeface="Open Sauce"/>
                <a:sym typeface="Open Sauce"/>
              </a:rPr>
              <a:t> Higher life expectancy and more livable cities</a:t>
            </a:r>
          </a:p>
        </p:txBody>
      </p:sp>
      <p:sp>
        <p:nvSpPr>
          <p:cNvPr id="13" name="TextBox 13"/>
          <p:cNvSpPr txBox="1"/>
          <p:nvPr/>
        </p:nvSpPr>
        <p:spPr>
          <a:xfrm>
            <a:off x="5979882" y="3441474"/>
            <a:ext cx="2656880" cy="419100"/>
          </a:xfrm>
          <a:prstGeom prst="rect">
            <a:avLst/>
          </a:prstGeom>
        </p:spPr>
        <p:txBody>
          <a:bodyPr lIns="0" tIns="0" rIns="0" bIns="0" rtlCol="0" anchor="t">
            <a:spAutoFit/>
          </a:bodyPr>
          <a:lstStyle/>
          <a:p>
            <a:pPr algn="ctr">
              <a:lnSpc>
                <a:spcPts val="3299"/>
              </a:lnSpc>
              <a:spcBef>
                <a:spcPct val="0"/>
              </a:spcBef>
            </a:pPr>
            <a:r>
              <a:rPr lang="en-US" sz="2999" spc="-89">
                <a:solidFill>
                  <a:srgbClr val="FFFFFF"/>
                </a:solidFill>
                <a:latin typeface="Open Sauce"/>
                <a:ea typeface="Open Sauce"/>
                <a:cs typeface="Open Sauce"/>
                <a:sym typeface="Open Sauce"/>
              </a:rPr>
              <a:t>Benefits &gt; Cost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4737569" y="966869"/>
            <a:ext cx="5016031" cy="5381462"/>
            <a:chOff x="0" y="0"/>
            <a:chExt cx="1787745" cy="1917987"/>
          </a:xfrm>
        </p:grpSpPr>
        <p:sp>
          <p:nvSpPr>
            <p:cNvPr id="3" name="Freeform 3"/>
            <p:cNvSpPr/>
            <p:nvPr/>
          </p:nvSpPr>
          <p:spPr>
            <a:xfrm>
              <a:off x="0" y="0"/>
              <a:ext cx="1787745" cy="1917987"/>
            </a:xfrm>
            <a:custGeom>
              <a:avLst/>
              <a:gdLst/>
              <a:ahLst/>
              <a:cxnLst/>
              <a:rect l="l" t="t" r="r" b="b"/>
              <a:pathLst>
                <a:path w="1787745" h="1917987">
                  <a:moveTo>
                    <a:pt x="0" y="0"/>
                  </a:moveTo>
                  <a:lnTo>
                    <a:pt x="1787745" y="0"/>
                  </a:lnTo>
                  <a:lnTo>
                    <a:pt x="1787745" y="1917987"/>
                  </a:lnTo>
                  <a:lnTo>
                    <a:pt x="0" y="1917987"/>
                  </a:lnTo>
                  <a:close/>
                </a:path>
              </a:pathLst>
            </a:custGeom>
            <a:solidFill>
              <a:srgbClr val="515146"/>
            </a:solidFill>
          </p:spPr>
          <p:txBody>
            <a:bodyPr/>
            <a:lstStyle/>
            <a:p>
              <a:endParaRPr lang="en-US"/>
            </a:p>
          </p:txBody>
        </p:sp>
        <p:sp>
          <p:nvSpPr>
            <p:cNvPr id="4" name="TextBox 4"/>
            <p:cNvSpPr txBox="1"/>
            <p:nvPr/>
          </p:nvSpPr>
          <p:spPr>
            <a:xfrm>
              <a:off x="0" y="9525"/>
              <a:ext cx="1787745" cy="1908462"/>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0" y="966869"/>
            <a:ext cx="4876800" cy="2231774"/>
            <a:chOff x="0" y="0"/>
            <a:chExt cx="1738122" cy="795418"/>
          </a:xfrm>
        </p:grpSpPr>
        <p:sp>
          <p:nvSpPr>
            <p:cNvPr id="6" name="Freeform 6"/>
            <p:cNvSpPr/>
            <p:nvPr/>
          </p:nvSpPr>
          <p:spPr>
            <a:xfrm>
              <a:off x="0" y="0"/>
              <a:ext cx="1738122" cy="795418"/>
            </a:xfrm>
            <a:custGeom>
              <a:avLst/>
              <a:gdLst/>
              <a:ahLst/>
              <a:cxnLst/>
              <a:rect l="l" t="t" r="r" b="b"/>
              <a:pathLst>
                <a:path w="1738122" h="795418">
                  <a:moveTo>
                    <a:pt x="0" y="0"/>
                  </a:moveTo>
                  <a:lnTo>
                    <a:pt x="1738122" y="0"/>
                  </a:lnTo>
                  <a:lnTo>
                    <a:pt x="1738122" y="795418"/>
                  </a:lnTo>
                  <a:lnTo>
                    <a:pt x="0" y="795418"/>
                  </a:lnTo>
                  <a:close/>
                </a:path>
              </a:pathLst>
            </a:custGeom>
            <a:solidFill>
              <a:srgbClr val="364017"/>
            </a:solidFill>
          </p:spPr>
          <p:txBody>
            <a:bodyPr/>
            <a:lstStyle/>
            <a:p>
              <a:endParaRPr lang="en-US"/>
            </a:p>
          </p:txBody>
        </p:sp>
        <p:sp>
          <p:nvSpPr>
            <p:cNvPr id="7" name="TextBox 7"/>
            <p:cNvSpPr txBox="1"/>
            <p:nvPr/>
          </p:nvSpPr>
          <p:spPr>
            <a:xfrm>
              <a:off x="0" y="9525"/>
              <a:ext cx="1738122" cy="785893"/>
            </a:xfrm>
            <a:prstGeom prst="rect">
              <a:avLst/>
            </a:prstGeom>
          </p:spPr>
          <p:txBody>
            <a:bodyPr lIns="50800" tIns="50800" rIns="50800" bIns="50800" rtlCol="0" anchor="ctr"/>
            <a:lstStyle/>
            <a:p>
              <a:pPr algn="ctr">
                <a:lnSpc>
                  <a:spcPts val="1759"/>
                </a:lnSpc>
              </a:pPr>
              <a:endParaRPr/>
            </a:p>
          </p:txBody>
        </p:sp>
      </p:grpSp>
      <p:grpSp>
        <p:nvGrpSpPr>
          <p:cNvPr id="8" name="Group 8"/>
          <p:cNvGrpSpPr/>
          <p:nvPr/>
        </p:nvGrpSpPr>
        <p:grpSpPr>
          <a:xfrm>
            <a:off x="0" y="3198643"/>
            <a:ext cx="4876800" cy="3149689"/>
            <a:chOff x="0" y="0"/>
            <a:chExt cx="1022425" cy="660335"/>
          </a:xfrm>
        </p:grpSpPr>
        <p:sp>
          <p:nvSpPr>
            <p:cNvPr id="9" name="Freeform 9"/>
            <p:cNvSpPr/>
            <p:nvPr/>
          </p:nvSpPr>
          <p:spPr>
            <a:xfrm>
              <a:off x="0" y="0"/>
              <a:ext cx="1022425" cy="660335"/>
            </a:xfrm>
            <a:custGeom>
              <a:avLst/>
              <a:gdLst/>
              <a:ahLst/>
              <a:cxnLst/>
              <a:rect l="l" t="t" r="r" b="b"/>
              <a:pathLst>
                <a:path w="1022425" h="660335">
                  <a:moveTo>
                    <a:pt x="0" y="0"/>
                  </a:moveTo>
                  <a:lnTo>
                    <a:pt x="1022425" y="0"/>
                  </a:lnTo>
                  <a:lnTo>
                    <a:pt x="1022425" y="660335"/>
                  </a:lnTo>
                  <a:lnTo>
                    <a:pt x="0" y="660335"/>
                  </a:lnTo>
                  <a:close/>
                </a:path>
              </a:pathLst>
            </a:custGeom>
            <a:blipFill>
              <a:blip r:embed="rId3"/>
              <a:stretch>
                <a:fillRect l="-14585" r="-14585"/>
              </a:stretch>
            </a:blipFill>
          </p:spPr>
          <p:txBody>
            <a:bodyPr/>
            <a:lstStyle/>
            <a:p>
              <a:endParaRPr lang="en-US"/>
            </a:p>
          </p:txBody>
        </p:sp>
      </p:grpSp>
      <p:sp>
        <p:nvSpPr>
          <p:cNvPr id="10" name="TextBox 10"/>
          <p:cNvSpPr txBox="1"/>
          <p:nvPr/>
        </p:nvSpPr>
        <p:spPr>
          <a:xfrm>
            <a:off x="479297" y="1092190"/>
            <a:ext cx="3918207" cy="1865329"/>
          </a:xfrm>
          <a:prstGeom prst="rect">
            <a:avLst/>
          </a:prstGeom>
        </p:spPr>
        <p:txBody>
          <a:bodyPr lIns="0" tIns="0" rIns="0" bIns="0" rtlCol="0" anchor="t">
            <a:spAutoFit/>
          </a:bodyPr>
          <a:lstStyle/>
          <a:p>
            <a:pPr algn="l">
              <a:lnSpc>
                <a:spcPts val="4813"/>
              </a:lnSpc>
            </a:pPr>
            <a:r>
              <a:rPr lang="en-US" sz="4376" spc="-131">
                <a:solidFill>
                  <a:srgbClr val="FFFFFF"/>
                </a:solidFill>
                <a:latin typeface="Arimo"/>
                <a:ea typeface="Arimo"/>
                <a:cs typeface="Arimo"/>
                <a:sym typeface="Arimo"/>
              </a:rPr>
              <a:t>Policy Response from the Kazakh Government</a:t>
            </a:r>
          </a:p>
        </p:txBody>
      </p:sp>
      <p:sp>
        <p:nvSpPr>
          <p:cNvPr id="11" name="TextBox 11"/>
          <p:cNvSpPr txBox="1"/>
          <p:nvPr/>
        </p:nvSpPr>
        <p:spPr>
          <a:xfrm>
            <a:off x="4888212" y="1092190"/>
            <a:ext cx="4714744" cy="5185156"/>
          </a:xfrm>
          <a:prstGeom prst="rect">
            <a:avLst/>
          </a:prstGeom>
        </p:spPr>
        <p:txBody>
          <a:bodyPr lIns="0" tIns="0" rIns="0" bIns="0" rtlCol="0" anchor="t">
            <a:spAutoFit/>
          </a:bodyPr>
          <a:lstStyle/>
          <a:p>
            <a:pPr marL="474979" lvl="1" indent="-237490" algn="just">
              <a:lnSpc>
                <a:spcPts val="2419"/>
              </a:lnSpc>
              <a:buFont typeface="Arial"/>
              <a:buChar char="•"/>
            </a:pPr>
            <a:r>
              <a:rPr lang="en-US" sz="2199" spc="-65">
                <a:solidFill>
                  <a:srgbClr val="F4F4F4"/>
                </a:solidFill>
                <a:latin typeface="Open Sauce"/>
                <a:ea typeface="Open Sauce"/>
                <a:cs typeface="Open Sauce"/>
                <a:sym typeface="Open Sauce"/>
              </a:rPr>
              <a:t>The 2021 Environmental Code introduced stricter rules, requiring industries to use Best Available Techniques (BAT).</a:t>
            </a:r>
          </a:p>
          <a:p>
            <a:pPr algn="just">
              <a:lnSpc>
                <a:spcPts val="2419"/>
              </a:lnSpc>
            </a:pPr>
            <a:endParaRPr lang="en-US" sz="2199" spc="-65">
              <a:solidFill>
                <a:srgbClr val="F4F4F4"/>
              </a:solidFill>
              <a:latin typeface="Open Sauce"/>
              <a:ea typeface="Open Sauce"/>
              <a:cs typeface="Open Sauce"/>
              <a:sym typeface="Open Sauce"/>
            </a:endParaRPr>
          </a:p>
          <a:p>
            <a:pPr marL="474979" lvl="1" indent="-237490" algn="just">
              <a:lnSpc>
                <a:spcPts val="2419"/>
              </a:lnSpc>
              <a:buFont typeface="Arial"/>
              <a:buChar char="•"/>
            </a:pPr>
            <a:r>
              <a:rPr lang="en-US" sz="2199" spc="-65">
                <a:solidFill>
                  <a:srgbClr val="F4F4F4"/>
                </a:solidFill>
                <a:latin typeface="Open Sauce"/>
                <a:ea typeface="Open Sauce"/>
                <a:cs typeface="Open Sauce"/>
                <a:sym typeface="Open Sauce"/>
              </a:rPr>
              <a:t>Integrated permits now link environmental performance with industrial operations.</a:t>
            </a:r>
          </a:p>
          <a:p>
            <a:pPr algn="just">
              <a:lnSpc>
                <a:spcPts val="2419"/>
              </a:lnSpc>
            </a:pPr>
            <a:endParaRPr lang="en-US" sz="2199" spc="-65">
              <a:solidFill>
                <a:srgbClr val="F4F4F4"/>
              </a:solidFill>
              <a:latin typeface="Open Sauce"/>
              <a:ea typeface="Open Sauce"/>
              <a:cs typeface="Open Sauce"/>
              <a:sym typeface="Open Sauce"/>
            </a:endParaRPr>
          </a:p>
          <a:p>
            <a:pPr marL="474979" lvl="1" indent="-237490" algn="just">
              <a:lnSpc>
                <a:spcPts val="2419"/>
              </a:lnSpc>
              <a:buFont typeface="Arial"/>
              <a:buChar char="•"/>
            </a:pPr>
            <a:r>
              <a:rPr lang="en-US" sz="2199" spc="-65">
                <a:solidFill>
                  <a:srgbClr val="F4F4F4"/>
                </a:solidFill>
                <a:latin typeface="Open Sauce"/>
                <a:ea typeface="Open Sauce"/>
                <a:cs typeface="Open Sauce"/>
                <a:sym typeface="Open Sauce"/>
              </a:rPr>
              <a:t>Expansion of air quality monitoring stations across major cities.</a:t>
            </a:r>
          </a:p>
          <a:p>
            <a:pPr algn="just">
              <a:lnSpc>
                <a:spcPts val="2419"/>
              </a:lnSpc>
            </a:pPr>
            <a:endParaRPr lang="en-US" sz="2199" spc="-65">
              <a:solidFill>
                <a:srgbClr val="F4F4F4"/>
              </a:solidFill>
              <a:latin typeface="Open Sauce"/>
              <a:ea typeface="Open Sauce"/>
              <a:cs typeface="Open Sauce"/>
              <a:sym typeface="Open Sauce"/>
            </a:endParaRPr>
          </a:p>
          <a:p>
            <a:pPr marL="474979" lvl="1" indent="-237490" algn="just">
              <a:lnSpc>
                <a:spcPts val="2419"/>
              </a:lnSpc>
              <a:buFont typeface="Arial"/>
              <a:buChar char="•"/>
            </a:pPr>
            <a:r>
              <a:rPr lang="en-US" sz="2199" spc="-65">
                <a:solidFill>
                  <a:srgbClr val="F4F4F4"/>
                </a:solidFill>
                <a:latin typeface="Open Sauce"/>
                <a:ea typeface="Open Sauce"/>
                <a:cs typeface="Open Sauce"/>
                <a:sym typeface="Open Sauce"/>
              </a:rPr>
              <a:t>The Carbon Emissions Trading System (ETS) indirectly supports cleaner fuels and efficiency</a:t>
            </a:r>
          </a:p>
          <a:p>
            <a:pPr algn="l">
              <a:lnSpc>
                <a:spcPts val="2353"/>
              </a:lnSpc>
            </a:pPr>
            <a:endParaRPr lang="en-US" sz="2199" spc="-65">
              <a:solidFill>
                <a:srgbClr val="F4F4F4"/>
              </a:solidFill>
              <a:latin typeface="Open Sauce"/>
              <a:ea typeface="Open Sauce"/>
              <a:cs typeface="Open Sauce"/>
              <a:sym typeface="Open Sauc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731520" y="506553"/>
            <a:ext cx="8290560" cy="1877186"/>
            <a:chOff x="0" y="0"/>
            <a:chExt cx="1806222" cy="408973"/>
          </a:xfrm>
        </p:grpSpPr>
        <p:sp>
          <p:nvSpPr>
            <p:cNvPr id="3" name="Freeform 3"/>
            <p:cNvSpPr/>
            <p:nvPr/>
          </p:nvSpPr>
          <p:spPr>
            <a:xfrm>
              <a:off x="0" y="0"/>
              <a:ext cx="1806222" cy="408973"/>
            </a:xfrm>
            <a:custGeom>
              <a:avLst/>
              <a:gdLst/>
              <a:ahLst/>
              <a:cxnLst/>
              <a:rect l="l" t="t" r="r" b="b"/>
              <a:pathLst>
                <a:path w="1806222" h="408973">
                  <a:moveTo>
                    <a:pt x="0" y="0"/>
                  </a:moveTo>
                  <a:lnTo>
                    <a:pt x="1806222" y="0"/>
                  </a:lnTo>
                  <a:lnTo>
                    <a:pt x="1806222" y="408973"/>
                  </a:lnTo>
                  <a:lnTo>
                    <a:pt x="0" y="408973"/>
                  </a:lnTo>
                  <a:close/>
                </a:path>
              </a:pathLst>
            </a:custGeom>
            <a:blipFill>
              <a:blip r:embed="rId3"/>
              <a:stretch>
                <a:fillRect t="-97124" b="-97124"/>
              </a:stretch>
            </a:blipFill>
          </p:spPr>
          <p:txBody>
            <a:bodyPr/>
            <a:lstStyle/>
            <a:p>
              <a:endParaRPr lang="en-US"/>
            </a:p>
          </p:txBody>
        </p:sp>
      </p:grpSp>
      <p:grpSp>
        <p:nvGrpSpPr>
          <p:cNvPr id="4" name="Group 4"/>
          <p:cNvGrpSpPr/>
          <p:nvPr/>
        </p:nvGrpSpPr>
        <p:grpSpPr>
          <a:xfrm>
            <a:off x="0" y="2288422"/>
            <a:ext cx="9753600" cy="4295258"/>
            <a:chOff x="0" y="0"/>
            <a:chExt cx="3612444" cy="1590836"/>
          </a:xfrm>
        </p:grpSpPr>
        <p:sp>
          <p:nvSpPr>
            <p:cNvPr id="5" name="Freeform 5"/>
            <p:cNvSpPr/>
            <p:nvPr/>
          </p:nvSpPr>
          <p:spPr>
            <a:xfrm>
              <a:off x="0" y="0"/>
              <a:ext cx="3612445" cy="1590836"/>
            </a:xfrm>
            <a:custGeom>
              <a:avLst/>
              <a:gdLst/>
              <a:ahLst/>
              <a:cxnLst/>
              <a:rect l="l" t="t" r="r" b="b"/>
              <a:pathLst>
                <a:path w="3612445" h="1590836">
                  <a:moveTo>
                    <a:pt x="0" y="0"/>
                  </a:moveTo>
                  <a:lnTo>
                    <a:pt x="3612445" y="0"/>
                  </a:lnTo>
                  <a:lnTo>
                    <a:pt x="3612445" y="1590836"/>
                  </a:lnTo>
                  <a:lnTo>
                    <a:pt x="0" y="1590836"/>
                  </a:lnTo>
                  <a:close/>
                </a:path>
              </a:pathLst>
            </a:custGeom>
            <a:solidFill>
              <a:srgbClr val="515146"/>
            </a:solidFill>
          </p:spPr>
          <p:txBody>
            <a:bodyPr/>
            <a:lstStyle/>
            <a:p>
              <a:endParaRPr lang="en-US"/>
            </a:p>
          </p:txBody>
        </p:sp>
        <p:sp>
          <p:nvSpPr>
            <p:cNvPr id="6" name="TextBox 6"/>
            <p:cNvSpPr txBox="1"/>
            <p:nvPr/>
          </p:nvSpPr>
          <p:spPr>
            <a:xfrm>
              <a:off x="0" y="9525"/>
              <a:ext cx="3612444" cy="1581311"/>
            </a:xfrm>
            <a:prstGeom prst="rect">
              <a:avLst/>
            </a:prstGeom>
          </p:spPr>
          <p:txBody>
            <a:bodyPr lIns="50800" tIns="50800" rIns="50800" bIns="50800" rtlCol="0" anchor="ctr"/>
            <a:lstStyle/>
            <a:p>
              <a:pPr algn="ctr">
                <a:lnSpc>
                  <a:spcPts val="1759"/>
                </a:lnSpc>
              </a:pPr>
              <a:endParaRPr/>
            </a:p>
          </p:txBody>
        </p:sp>
      </p:grpSp>
      <p:grpSp>
        <p:nvGrpSpPr>
          <p:cNvPr id="7" name="Group 7"/>
          <p:cNvGrpSpPr/>
          <p:nvPr/>
        </p:nvGrpSpPr>
        <p:grpSpPr>
          <a:xfrm>
            <a:off x="0" y="1671874"/>
            <a:ext cx="5484607" cy="2147629"/>
            <a:chOff x="0" y="0"/>
            <a:chExt cx="2031336" cy="795418"/>
          </a:xfrm>
        </p:grpSpPr>
        <p:sp>
          <p:nvSpPr>
            <p:cNvPr id="8" name="Freeform 8"/>
            <p:cNvSpPr/>
            <p:nvPr/>
          </p:nvSpPr>
          <p:spPr>
            <a:xfrm>
              <a:off x="0" y="0"/>
              <a:ext cx="2031336" cy="795418"/>
            </a:xfrm>
            <a:custGeom>
              <a:avLst/>
              <a:gdLst/>
              <a:ahLst/>
              <a:cxnLst/>
              <a:rect l="l" t="t" r="r" b="b"/>
              <a:pathLst>
                <a:path w="2031336" h="795418">
                  <a:moveTo>
                    <a:pt x="0" y="0"/>
                  </a:moveTo>
                  <a:lnTo>
                    <a:pt x="2031336" y="0"/>
                  </a:lnTo>
                  <a:lnTo>
                    <a:pt x="2031336" y="795418"/>
                  </a:lnTo>
                  <a:lnTo>
                    <a:pt x="0" y="795418"/>
                  </a:lnTo>
                  <a:close/>
                </a:path>
              </a:pathLst>
            </a:custGeom>
            <a:solidFill>
              <a:srgbClr val="364017"/>
            </a:solidFill>
          </p:spPr>
          <p:txBody>
            <a:bodyPr/>
            <a:lstStyle/>
            <a:p>
              <a:endParaRPr lang="en-US"/>
            </a:p>
          </p:txBody>
        </p:sp>
        <p:sp>
          <p:nvSpPr>
            <p:cNvPr id="9" name="TextBox 9"/>
            <p:cNvSpPr txBox="1"/>
            <p:nvPr/>
          </p:nvSpPr>
          <p:spPr>
            <a:xfrm>
              <a:off x="0" y="9525"/>
              <a:ext cx="2031336" cy="785893"/>
            </a:xfrm>
            <a:prstGeom prst="rect">
              <a:avLst/>
            </a:prstGeom>
          </p:spPr>
          <p:txBody>
            <a:bodyPr lIns="50800" tIns="50800" rIns="50800" bIns="50800" rtlCol="0" anchor="ctr"/>
            <a:lstStyle/>
            <a:p>
              <a:pPr algn="ctr">
                <a:lnSpc>
                  <a:spcPts val="1759"/>
                </a:lnSpc>
              </a:pPr>
              <a:endParaRPr/>
            </a:p>
          </p:txBody>
        </p:sp>
      </p:grpSp>
      <p:sp>
        <p:nvSpPr>
          <p:cNvPr id="10" name="TextBox 10"/>
          <p:cNvSpPr txBox="1"/>
          <p:nvPr/>
        </p:nvSpPr>
        <p:spPr>
          <a:xfrm>
            <a:off x="731520" y="1948129"/>
            <a:ext cx="4200553" cy="1614170"/>
          </a:xfrm>
          <a:prstGeom prst="rect">
            <a:avLst/>
          </a:prstGeom>
        </p:spPr>
        <p:txBody>
          <a:bodyPr lIns="0" tIns="0" rIns="0" bIns="0" rtlCol="0" anchor="t">
            <a:spAutoFit/>
          </a:bodyPr>
          <a:lstStyle/>
          <a:p>
            <a:pPr algn="l">
              <a:lnSpc>
                <a:spcPts val="6160"/>
              </a:lnSpc>
            </a:pPr>
            <a:r>
              <a:rPr lang="en-US" sz="5600" spc="-168">
                <a:solidFill>
                  <a:srgbClr val="FFF4EA"/>
                </a:solidFill>
                <a:latin typeface="Arimo"/>
                <a:ea typeface="Arimo"/>
                <a:cs typeface="Arimo"/>
                <a:sym typeface="Arimo"/>
              </a:rPr>
              <a:t>Remaining Challenges</a:t>
            </a:r>
          </a:p>
        </p:txBody>
      </p:sp>
      <p:sp>
        <p:nvSpPr>
          <p:cNvPr id="11" name="TextBox 11"/>
          <p:cNvSpPr txBox="1"/>
          <p:nvPr/>
        </p:nvSpPr>
        <p:spPr>
          <a:xfrm>
            <a:off x="448172" y="3976630"/>
            <a:ext cx="4588264" cy="2526029"/>
          </a:xfrm>
          <a:prstGeom prst="rect">
            <a:avLst/>
          </a:prstGeom>
        </p:spPr>
        <p:txBody>
          <a:bodyPr lIns="0" tIns="0" rIns="0" bIns="0" rtlCol="0" anchor="t">
            <a:spAutoFit/>
          </a:bodyPr>
          <a:lstStyle/>
          <a:p>
            <a:pPr marL="397622" lvl="1" indent="-198811" algn="just">
              <a:lnSpc>
                <a:spcPts val="2025"/>
              </a:lnSpc>
              <a:buFont typeface="Arial"/>
              <a:buChar char="•"/>
            </a:pPr>
            <a:r>
              <a:rPr lang="en-US" sz="1841" spc="-55">
                <a:solidFill>
                  <a:srgbClr val="FFFFFF"/>
                </a:solidFill>
                <a:latin typeface="Open Sauce"/>
                <a:ea typeface="Open Sauce"/>
                <a:cs typeface="Open Sauce"/>
                <a:sym typeface="Open Sauce"/>
              </a:rPr>
              <a:t>Slow coal-to-gas transition. It leaves many households dependent on coal.</a:t>
            </a:r>
          </a:p>
          <a:p>
            <a:pPr marL="397622" lvl="1" indent="-198811" algn="just">
              <a:lnSpc>
                <a:spcPts val="2025"/>
              </a:lnSpc>
              <a:buFont typeface="Arial"/>
              <a:buChar char="•"/>
            </a:pPr>
            <a:r>
              <a:rPr lang="en-US" sz="1841" spc="-55">
                <a:solidFill>
                  <a:srgbClr val="FFFFFF"/>
                </a:solidFill>
                <a:latin typeface="Open Sauce"/>
                <a:ea typeface="Open Sauce"/>
                <a:cs typeface="Open Sauce"/>
                <a:sym typeface="Open Sauce"/>
              </a:rPr>
              <a:t>Industrial modernization is costly, with compliance remaining uneven.</a:t>
            </a:r>
          </a:p>
          <a:p>
            <a:pPr marL="397622" lvl="1" indent="-198811" algn="just">
              <a:lnSpc>
                <a:spcPts val="2025"/>
              </a:lnSpc>
              <a:buFont typeface="Arial"/>
              <a:buChar char="•"/>
            </a:pPr>
            <a:r>
              <a:rPr lang="en-US" sz="1841" spc="-55">
                <a:solidFill>
                  <a:srgbClr val="FFFFFF"/>
                </a:solidFill>
                <a:latin typeface="Open Sauce"/>
                <a:ea typeface="Open Sauce"/>
                <a:cs typeface="Open Sauce"/>
                <a:sym typeface="Open Sauce"/>
              </a:rPr>
              <a:t>An old vehicle fleet and poor fuel quality exacerbate urban pollution.</a:t>
            </a:r>
          </a:p>
          <a:p>
            <a:pPr marL="397622" lvl="1" indent="-198811" algn="just">
              <a:lnSpc>
                <a:spcPts val="2025"/>
              </a:lnSpc>
              <a:buFont typeface="Arial"/>
              <a:buChar char="•"/>
            </a:pPr>
            <a:r>
              <a:rPr lang="en-US" sz="1841" spc="-55">
                <a:solidFill>
                  <a:srgbClr val="FFFFFF"/>
                </a:solidFill>
                <a:latin typeface="Open Sauce"/>
                <a:ea typeface="Open Sauce"/>
                <a:cs typeface="Open Sauce"/>
                <a:sym typeface="Open Sauce"/>
              </a:rPr>
              <a:t>Monitoring gaps outside large cities unfortunately hide the true scale of pollution</a:t>
            </a:r>
          </a:p>
          <a:p>
            <a:pPr algn="just">
              <a:lnSpc>
                <a:spcPts val="2025"/>
              </a:lnSpc>
            </a:pPr>
            <a:endParaRPr lang="en-US" sz="1841" spc="-55">
              <a:solidFill>
                <a:srgbClr val="FFFFFF"/>
              </a:solidFill>
              <a:latin typeface="Open Sauce"/>
              <a:ea typeface="Open Sauce"/>
              <a:cs typeface="Open Sauce"/>
              <a:sym typeface="Open Sauce"/>
            </a:endParaRPr>
          </a:p>
        </p:txBody>
      </p:sp>
      <p:grpSp>
        <p:nvGrpSpPr>
          <p:cNvPr id="12" name="Group 12"/>
          <p:cNvGrpSpPr/>
          <p:nvPr/>
        </p:nvGrpSpPr>
        <p:grpSpPr>
          <a:xfrm>
            <a:off x="5484607" y="1671874"/>
            <a:ext cx="3537473" cy="4180286"/>
            <a:chOff x="0" y="0"/>
            <a:chExt cx="770691" cy="910738"/>
          </a:xfrm>
        </p:grpSpPr>
        <p:sp>
          <p:nvSpPr>
            <p:cNvPr id="13" name="Freeform 13"/>
            <p:cNvSpPr/>
            <p:nvPr/>
          </p:nvSpPr>
          <p:spPr>
            <a:xfrm>
              <a:off x="0" y="0"/>
              <a:ext cx="770691" cy="910738"/>
            </a:xfrm>
            <a:custGeom>
              <a:avLst/>
              <a:gdLst/>
              <a:ahLst/>
              <a:cxnLst/>
              <a:rect l="l" t="t" r="r" b="b"/>
              <a:pathLst>
                <a:path w="770691" h="910738">
                  <a:moveTo>
                    <a:pt x="0" y="0"/>
                  </a:moveTo>
                  <a:lnTo>
                    <a:pt x="770691" y="0"/>
                  </a:lnTo>
                  <a:lnTo>
                    <a:pt x="770691" y="910738"/>
                  </a:lnTo>
                  <a:lnTo>
                    <a:pt x="0" y="910738"/>
                  </a:lnTo>
                  <a:close/>
                </a:path>
              </a:pathLst>
            </a:custGeom>
            <a:blipFill>
              <a:blip r:embed="rId4"/>
              <a:stretch>
                <a:fillRect t="-13467" b="-13467"/>
              </a:stretch>
            </a:blipFill>
          </p:spPr>
          <p:txBody>
            <a:bodyPr/>
            <a:lstStyle/>
            <a:p>
              <a:endParaRPr lang="en-US"/>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370957" y="305394"/>
            <a:ext cx="9011687" cy="6704412"/>
            <a:chOff x="0" y="0"/>
            <a:chExt cx="3337662" cy="2483116"/>
          </a:xfrm>
        </p:grpSpPr>
        <p:sp>
          <p:nvSpPr>
            <p:cNvPr id="3" name="Freeform 3"/>
            <p:cNvSpPr/>
            <p:nvPr/>
          </p:nvSpPr>
          <p:spPr>
            <a:xfrm>
              <a:off x="0" y="0"/>
              <a:ext cx="3337662" cy="2483116"/>
            </a:xfrm>
            <a:custGeom>
              <a:avLst/>
              <a:gdLst/>
              <a:ahLst/>
              <a:cxnLst/>
              <a:rect l="l" t="t" r="r" b="b"/>
              <a:pathLst>
                <a:path w="3337662" h="2483116">
                  <a:moveTo>
                    <a:pt x="0" y="0"/>
                  </a:moveTo>
                  <a:lnTo>
                    <a:pt x="3337662" y="0"/>
                  </a:lnTo>
                  <a:lnTo>
                    <a:pt x="3337662" y="2483116"/>
                  </a:lnTo>
                  <a:lnTo>
                    <a:pt x="0" y="2483116"/>
                  </a:lnTo>
                  <a:close/>
                </a:path>
              </a:pathLst>
            </a:custGeom>
            <a:solidFill>
              <a:srgbClr val="515146"/>
            </a:solidFill>
          </p:spPr>
          <p:txBody>
            <a:bodyPr/>
            <a:lstStyle/>
            <a:p>
              <a:endParaRPr lang="en-US"/>
            </a:p>
          </p:txBody>
        </p:sp>
        <p:sp>
          <p:nvSpPr>
            <p:cNvPr id="4" name="TextBox 4"/>
            <p:cNvSpPr txBox="1"/>
            <p:nvPr/>
          </p:nvSpPr>
          <p:spPr>
            <a:xfrm>
              <a:off x="0" y="9525"/>
              <a:ext cx="3337662" cy="2473591"/>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731520" y="1197748"/>
            <a:ext cx="8290560" cy="4205832"/>
            <a:chOff x="0" y="0"/>
            <a:chExt cx="1806222" cy="916303"/>
          </a:xfrm>
        </p:grpSpPr>
        <p:sp>
          <p:nvSpPr>
            <p:cNvPr id="6" name="Freeform 6"/>
            <p:cNvSpPr/>
            <p:nvPr/>
          </p:nvSpPr>
          <p:spPr>
            <a:xfrm>
              <a:off x="0" y="0"/>
              <a:ext cx="1806222" cy="916303"/>
            </a:xfrm>
            <a:custGeom>
              <a:avLst/>
              <a:gdLst/>
              <a:ahLst/>
              <a:cxnLst/>
              <a:rect l="l" t="t" r="r" b="b"/>
              <a:pathLst>
                <a:path w="1806222" h="916303">
                  <a:moveTo>
                    <a:pt x="0" y="0"/>
                  </a:moveTo>
                  <a:lnTo>
                    <a:pt x="1806222" y="0"/>
                  </a:lnTo>
                  <a:lnTo>
                    <a:pt x="1806222" y="916303"/>
                  </a:lnTo>
                  <a:lnTo>
                    <a:pt x="0" y="916303"/>
                  </a:lnTo>
                  <a:close/>
                </a:path>
              </a:pathLst>
            </a:custGeom>
            <a:blipFill>
              <a:blip r:embed="rId3"/>
              <a:stretch>
                <a:fillRect t="-15542" b="-15542"/>
              </a:stretch>
            </a:blipFill>
          </p:spPr>
          <p:txBody>
            <a:bodyPr/>
            <a:lstStyle/>
            <a:p>
              <a:endParaRPr lang="en-US"/>
            </a:p>
          </p:txBody>
        </p:sp>
      </p:grpSp>
      <p:sp>
        <p:nvSpPr>
          <p:cNvPr id="7" name="Freeform 7"/>
          <p:cNvSpPr/>
          <p:nvPr/>
        </p:nvSpPr>
        <p:spPr>
          <a:xfrm>
            <a:off x="3453668" y="646580"/>
            <a:ext cx="488016" cy="488016"/>
          </a:xfrm>
          <a:custGeom>
            <a:avLst/>
            <a:gdLst/>
            <a:ahLst/>
            <a:cxnLst/>
            <a:rect l="l" t="t" r="r" b="b"/>
            <a:pathLst>
              <a:path w="488016" h="488016">
                <a:moveTo>
                  <a:pt x="0" y="0"/>
                </a:moveTo>
                <a:lnTo>
                  <a:pt x="488016" y="0"/>
                </a:lnTo>
                <a:lnTo>
                  <a:pt x="488016" y="488015"/>
                </a:lnTo>
                <a:lnTo>
                  <a:pt x="0" y="4880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973099" y="5109228"/>
            <a:ext cx="5807402" cy="1548131"/>
          </a:xfrm>
          <a:prstGeom prst="rect">
            <a:avLst/>
          </a:prstGeom>
        </p:spPr>
        <p:txBody>
          <a:bodyPr lIns="0" tIns="0" rIns="0" bIns="0" rtlCol="0" anchor="t">
            <a:spAutoFit/>
          </a:bodyPr>
          <a:lstStyle/>
          <a:p>
            <a:pPr algn="ctr">
              <a:lnSpc>
                <a:spcPts val="12319"/>
              </a:lnSpc>
              <a:spcBef>
                <a:spcPct val="0"/>
              </a:spcBef>
            </a:pPr>
            <a:r>
              <a:rPr lang="en-US" sz="8799" spc="-263">
                <a:solidFill>
                  <a:srgbClr val="FFF4EA"/>
                </a:solidFill>
                <a:latin typeface="Arimo"/>
                <a:ea typeface="Arimo"/>
                <a:cs typeface="Arimo"/>
                <a:sym typeface="Arimo"/>
              </a:rPr>
              <a:t>Thank You</a:t>
            </a:r>
          </a:p>
        </p:txBody>
      </p:sp>
      <p:sp>
        <p:nvSpPr>
          <p:cNvPr id="9" name="TextBox 9"/>
          <p:cNvSpPr txBox="1"/>
          <p:nvPr/>
        </p:nvSpPr>
        <p:spPr>
          <a:xfrm>
            <a:off x="731520" y="683895"/>
            <a:ext cx="2722148" cy="365760"/>
          </a:xfrm>
          <a:prstGeom prst="rect">
            <a:avLst/>
          </a:prstGeom>
        </p:spPr>
        <p:txBody>
          <a:bodyPr lIns="0" tIns="0" rIns="0" bIns="0" rtlCol="0" anchor="t">
            <a:spAutoFit/>
          </a:bodyPr>
          <a:lstStyle/>
          <a:p>
            <a:pPr algn="l">
              <a:lnSpc>
                <a:spcPts val="2940"/>
              </a:lnSpc>
              <a:spcBef>
                <a:spcPct val="0"/>
              </a:spcBef>
            </a:pPr>
            <a:r>
              <a:rPr lang="en-US" sz="2100" spc="-63">
                <a:solidFill>
                  <a:srgbClr val="FFF4EA"/>
                </a:solidFill>
                <a:latin typeface="Arimo"/>
                <a:ea typeface="Arimo"/>
                <a:cs typeface="Arimo"/>
                <a:sym typeface="Arimo"/>
              </a:rPr>
              <a:t>Alibek Zhanabergenov</a:t>
            </a:r>
          </a:p>
        </p:txBody>
      </p:sp>
      <p:sp>
        <p:nvSpPr>
          <p:cNvPr id="10" name="TextBox 10"/>
          <p:cNvSpPr txBox="1"/>
          <p:nvPr/>
        </p:nvSpPr>
        <p:spPr>
          <a:xfrm>
            <a:off x="7074504" y="683895"/>
            <a:ext cx="1947576" cy="365760"/>
          </a:xfrm>
          <a:prstGeom prst="rect">
            <a:avLst/>
          </a:prstGeom>
        </p:spPr>
        <p:txBody>
          <a:bodyPr lIns="0" tIns="0" rIns="0" bIns="0" rtlCol="0" anchor="t">
            <a:spAutoFit/>
          </a:bodyPr>
          <a:lstStyle/>
          <a:p>
            <a:pPr algn="r">
              <a:lnSpc>
                <a:spcPts val="2940"/>
              </a:lnSpc>
              <a:spcBef>
                <a:spcPct val="0"/>
              </a:spcBef>
            </a:pPr>
            <a:r>
              <a:rPr lang="en-US" sz="2100" spc="-63">
                <a:solidFill>
                  <a:srgbClr val="FFF4EA"/>
                </a:solidFill>
                <a:latin typeface="Arimo"/>
                <a:ea typeface="Arimo"/>
                <a:cs typeface="Arimo"/>
                <a:sym typeface="Arimo"/>
              </a:rPr>
              <a:t>15.09.2025</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sp>
        <p:nvSpPr>
          <p:cNvPr id="2" name="TextBox 2"/>
          <p:cNvSpPr txBox="1"/>
          <p:nvPr/>
        </p:nvSpPr>
        <p:spPr>
          <a:xfrm>
            <a:off x="4042251" y="511175"/>
            <a:ext cx="1669098" cy="355600"/>
          </a:xfrm>
          <a:prstGeom prst="rect">
            <a:avLst/>
          </a:prstGeom>
        </p:spPr>
        <p:txBody>
          <a:bodyPr lIns="0" tIns="0" rIns="0" bIns="0" rtlCol="0" anchor="t">
            <a:spAutoFit/>
          </a:bodyPr>
          <a:lstStyle/>
          <a:p>
            <a:pPr algn="ctr">
              <a:lnSpc>
                <a:spcPts val="2749"/>
              </a:lnSpc>
              <a:spcBef>
                <a:spcPct val="0"/>
              </a:spcBef>
            </a:pPr>
            <a:r>
              <a:rPr lang="en-US" sz="2499" spc="-74">
                <a:solidFill>
                  <a:srgbClr val="000000"/>
                </a:solidFill>
                <a:latin typeface="Open Sauce"/>
                <a:ea typeface="Open Sauce"/>
                <a:cs typeface="Open Sauce"/>
                <a:sym typeface="Open Sauce"/>
              </a:rPr>
              <a:t>References</a:t>
            </a:r>
          </a:p>
        </p:txBody>
      </p:sp>
      <p:sp>
        <p:nvSpPr>
          <p:cNvPr id="3" name="TextBox 3"/>
          <p:cNvSpPr txBox="1"/>
          <p:nvPr/>
        </p:nvSpPr>
        <p:spPr>
          <a:xfrm>
            <a:off x="0" y="750570"/>
            <a:ext cx="9753600" cy="6174740"/>
          </a:xfrm>
          <a:prstGeom prst="rect">
            <a:avLst/>
          </a:prstGeom>
        </p:spPr>
        <p:txBody>
          <a:bodyPr lIns="0" tIns="0" rIns="0" bIns="0" rtlCol="0" anchor="t">
            <a:spAutoFit/>
          </a:bodyPr>
          <a:lstStyle/>
          <a:p>
            <a:pPr algn="ctr">
              <a:lnSpc>
                <a:spcPts val="1869"/>
              </a:lnSpc>
            </a:pPr>
            <a:endParaRPr/>
          </a:p>
          <a:p>
            <a:pPr algn="ctr">
              <a:lnSpc>
                <a:spcPts val="1869"/>
              </a:lnSpc>
            </a:pPr>
            <a:r>
              <a:rPr lang="en-US" sz="1699" spc="-50">
                <a:solidFill>
                  <a:srgbClr val="000000"/>
                </a:solidFill>
                <a:latin typeface="Open Sauce"/>
                <a:ea typeface="Open Sauce"/>
                <a:cs typeface="Open Sauce"/>
                <a:sym typeface="Open Sauce"/>
              </a:rPr>
              <a:t>Asia Society. “ETS Status: Kazakhstan.” Asia Society, http://asiasociety.org/policy-institute/ets-status-kazakhstan. Accessed 16 September 2025.</a:t>
            </a:r>
          </a:p>
          <a:p>
            <a:pPr algn="ctr">
              <a:lnSpc>
                <a:spcPts val="1869"/>
              </a:lnSpc>
            </a:pPr>
            <a:r>
              <a:rPr lang="en-US" sz="1699" spc="-50">
                <a:solidFill>
                  <a:srgbClr val="000000"/>
                </a:solidFill>
                <a:latin typeface="Open Sauce"/>
                <a:ea typeface="Open Sauce"/>
                <a:cs typeface="Open Sauce"/>
                <a:sym typeface="Open Sauce"/>
              </a:rPr>
              <a:t>IQAir. “2024 World Air Quality Report.” IQAir, IQAir, https://www.iqair.com/world-air-quality-report. Accessed 15 September 2025.</a:t>
            </a:r>
          </a:p>
          <a:p>
            <a:pPr algn="ctr">
              <a:lnSpc>
                <a:spcPts val="1869"/>
              </a:lnSpc>
            </a:pPr>
            <a:r>
              <a:rPr lang="en-US" sz="1699" spc="-50">
                <a:solidFill>
                  <a:srgbClr val="000000"/>
                </a:solidFill>
                <a:latin typeface="Open Sauce"/>
                <a:ea typeface="Open Sauce"/>
                <a:cs typeface="Open Sauce"/>
                <a:sym typeface="Open Sauce"/>
              </a:rPr>
              <a:t>Kerimray, Aiymgul, et al. “Trends and Health Impacts of Major Urban Air Pollutants in Kazakhstan.” Journal of the Air &amp; Waste Management Association, vol. 70, no. 11, 2020, pp. 1148–1164, https://www.tandfonline.com/doi/full/10.1080/10962247.2020.1813837.</a:t>
            </a:r>
          </a:p>
          <a:p>
            <a:pPr algn="ctr">
              <a:lnSpc>
                <a:spcPts val="1869"/>
              </a:lnSpc>
            </a:pPr>
            <a:r>
              <a:rPr lang="en-US" sz="1699" spc="-50">
                <a:solidFill>
                  <a:srgbClr val="000000"/>
                </a:solidFill>
                <a:latin typeface="Open Sauce"/>
                <a:ea typeface="Open Sauce"/>
                <a:cs typeface="Open Sauce"/>
                <a:sym typeface="Open Sauce"/>
              </a:rPr>
              <a:t>Republic of Kazakhstan. Ecological Code of the Republic of Kazakhstan No. 400-VI (2021) – English Version. Biological Weapons Convention Implementation Support Unit, 2021. Ecological Code of the Republic of Kazakhstan No. 400-VI (2021) – English Version, https://bwcimplementation.org/sites/default/files/resource/KAZ_Ecological%20Code%20of%20the%20Republic%20of%20Kazakhstan_No.%20400-VI%20-%202021_EN.pdf.</a:t>
            </a:r>
          </a:p>
          <a:p>
            <a:pPr algn="ctr">
              <a:lnSpc>
                <a:spcPts val="1869"/>
              </a:lnSpc>
            </a:pPr>
            <a:r>
              <a:rPr lang="en-US" sz="1699" spc="-50">
                <a:solidFill>
                  <a:srgbClr val="000000"/>
                </a:solidFill>
                <a:latin typeface="Open Sauce"/>
                <a:ea typeface="Open Sauce"/>
                <a:cs typeface="Open Sauce"/>
                <a:sym typeface="Open Sauce"/>
              </a:rPr>
              <a:t>Republic Of Kazakhstan. Environmental Code of the Republic of Kazakhstan. No. 400-VI, as Amended 2021. IEA, 2021. Environmental Code of the Republic of Kazakhstan. No. 400-VI, as Amended 2021, https://www.iea.org/policies/12917-environmental-code-of-the-republic-of-kazakhstan-400-vi-as-amended.</a:t>
            </a:r>
          </a:p>
          <a:p>
            <a:pPr algn="ctr">
              <a:lnSpc>
                <a:spcPts val="1869"/>
              </a:lnSpc>
            </a:pPr>
            <a:r>
              <a:rPr lang="en-US" sz="1699" spc="-50">
                <a:solidFill>
                  <a:srgbClr val="000000"/>
                </a:solidFill>
                <a:latin typeface="Open Sauce"/>
                <a:ea typeface="Open Sauce"/>
                <a:cs typeface="Open Sauce"/>
                <a:sym typeface="Open Sauce"/>
              </a:rPr>
              <a:t>Samruk Kazyna. “Head of Samruk-Energy inspects modernization progress at Almaty CHP-2 and CHP-3.” Samruk-Energy, 13 September 2025, https://www.samruk-energy.kz/en/press-center/news/2339-head-of-samruk-energy-inspects-modernization-progress-at-almaty-chp-2-and-chp-3.</a:t>
            </a:r>
          </a:p>
          <a:p>
            <a:pPr algn="ctr">
              <a:lnSpc>
                <a:spcPts val="1869"/>
              </a:lnSpc>
              <a:spcBef>
                <a:spcPct val="0"/>
              </a:spcBef>
            </a:pPr>
            <a:r>
              <a:rPr lang="en-US" sz="1699" spc="-50">
                <a:solidFill>
                  <a:srgbClr val="000000"/>
                </a:solidFill>
                <a:latin typeface="Open Sauce"/>
                <a:ea typeface="Open Sauce"/>
                <a:cs typeface="Open Sauce"/>
                <a:sym typeface="Open Sauce"/>
              </a:rPr>
              <a:t>World Bank. “Kazakhstan Discusses Actions to Reduce Air Pollution with Partners.” World Bank, 2023, https://www.worldbank.org/en/news/press-release/2023/04/25/kazakhstan-discusses-actions-to-reduce-air-pollution-with-partners. Accessed 15 September 2025.</a:t>
            </a:r>
          </a:p>
          <a:p>
            <a:pPr algn="ctr">
              <a:lnSpc>
                <a:spcPts val="1869"/>
              </a:lnSpc>
              <a:spcBef>
                <a:spcPct val="0"/>
              </a:spcBef>
            </a:pPr>
            <a:r>
              <a:rPr lang="en-US" sz="1699" spc="-50">
                <a:solidFill>
                  <a:srgbClr val="000000"/>
                </a:solidFill>
                <a:latin typeface="Open Sauce"/>
                <a:ea typeface="Open Sauce"/>
                <a:cs typeface="Open Sauce"/>
                <a:sym typeface="Open Sauce"/>
              </a:rPr>
              <a:t>World Bank. “World Bank Document.” World Bank Document, https://documents1.worldbank.org/curated/en/099345012232191779/pdf/P1708700d2bd3a09093fa0cd27991d0662.pdf. Accessed 16 September 2025.</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364017"/>
        </a:solidFill>
        <a:effectLst/>
      </p:bgPr>
    </p:bg>
    <p:spTree>
      <p:nvGrpSpPr>
        <p:cNvPr id="1" name=""/>
        <p:cNvGrpSpPr/>
        <p:nvPr/>
      </p:nvGrpSpPr>
      <p:grpSpPr>
        <a:xfrm>
          <a:off x="0" y="0"/>
          <a:ext cx="0" cy="0"/>
          <a:chOff x="0" y="0"/>
          <a:chExt cx="0" cy="0"/>
        </a:xfrm>
      </p:grpSpPr>
      <p:grpSp>
        <p:nvGrpSpPr>
          <p:cNvPr id="2" name="Group 2"/>
          <p:cNvGrpSpPr/>
          <p:nvPr/>
        </p:nvGrpSpPr>
        <p:grpSpPr>
          <a:xfrm>
            <a:off x="731520" y="4592736"/>
            <a:ext cx="8290560" cy="2722464"/>
            <a:chOff x="0" y="0"/>
            <a:chExt cx="3070578" cy="1008320"/>
          </a:xfrm>
        </p:grpSpPr>
        <p:sp>
          <p:nvSpPr>
            <p:cNvPr id="3" name="Freeform 3"/>
            <p:cNvSpPr/>
            <p:nvPr/>
          </p:nvSpPr>
          <p:spPr>
            <a:xfrm>
              <a:off x="0" y="0"/>
              <a:ext cx="3070578" cy="1008320"/>
            </a:xfrm>
            <a:custGeom>
              <a:avLst/>
              <a:gdLst/>
              <a:ahLst/>
              <a:cxnLst/>
              <a:rect l="l" t="t" r="r" b="b"/>
              <a:pathLst>
                <a:path w="3070578" h="1008320">
                  <a:moveTo>
                    <a:pt x="0" y="0"/>
                  </a:moveTo>
                  <a:lnTo>
                    <a:pt x="3070578" y="0"/>
                  </a:lnTo>
                  <a:lnTo>
                    <a:pt x="3070578" y="1008320"/>
                  </a:lnTo>
                  <a:lnTo>
                    <a:pt x="0" y="1008320"/>
                  </a:lnTo>
                  <a:close/>
                </a:path>
              </a:pathLst>
            </a:custGeom>
            <a:solidFill>
              <a:srgbClr val="515146"/>
            </a:solidFill>
          </p:spPr>
          <p:txBody>
            <a:bodyPr/>
            <a:lstStyle/>
            <a:p>
              <a:endParaRPr lang="en-US"/>
            </a:p>
          </p:txBody>
        </p:sp>
        <p:sp>
          <p:nvSpPr>
            <p:cNvPr id="4" name="TextBox 4"/>
            <p:cNvSpPr txBox="1"/>
            <p:nvPr/>
          </p:nvSpPr>
          <p:spPr>
            <a:xfrm>
              <a:off x="0" y="9525"/>
              <a:ext cx="3070578" cy="998795"/>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731520" y="689034"/>
            <a:ext cx="8290560" cy="3349298"/>
            <a:chOff x="0" y="0"/>
            <a:chExt cx="1806222" cy="729695"/>
          </a:xfrm>
        </p:grpSpPr>
        <p:sp>
          <p:nvSpPr>
            <p:cNvPr id="6" name="Freeform 6"/>
            <p:cNvSpPr/>
            <p:nvPr/>
          </p:nvSpPr>
          <p:spPr>
            <a:xfrm>
              <a:off x="0" y="0"/>
              <a:ext cx="1806222" cy="729695"/>
            </a:xfrm>
            <a:custGeom>
              <a:avLst/>
              <a:gdLst/>
              <a:ahLst/>
              <a:cxnLst/>
              <a:rect l="l" t="t" r="r" b="b"/>
              <a:pathLst>
                <a:path w="1806222" h="729695">
                  <a:moveTo>
                    <a:pt x="0" y="0"/>
                  </a:moveTo>
                  <a:lnTo>
                    <a:pt x="1806222" y="0"/>
                  </a:lnTo>
                  <a:lnTo>
                    <a:pt x="1806222" y="729695"/>
                  </a:lnTo>
                  <a:lnTo>
                    <a:pt x="0" y="729695"/>
                  </a:lnTo>
                  <a:close/>
                </a:path>
              </a:pathLst>
            </a:custGeom>
            <a:blipFill>
              <a:blip r:embed="rId3"/>
              <a:stretch>
                <a:fillRect t="-47620" b="-47620"/>
              </a:stretch>
            </a:blipFill>
          </p:spPr>
          <p:txBody>
            <a:bodyPr/>
            <a:lstStyle/>
            <a:p>
              <a:endParaRPr lang="en-US"/>
            </a:p>
          </p:txBody>
        </p:sp>
      </p:grpSp>
      <p:sp>
        <p:nvSpPr>
          <p:cNvPr id="7" name="TextBox 7"/>
          <p:cNvSpPr txBox="1"/>
          <p:nvPr/>
        </p:nvSpPr>
        <p:spPr>
          <a:xfrm>
            <a:off x="994313" y="4969718"/>
            <a:ext cx="2735157" cy="1978025"/>
          </a:xfrm>
          <a:prstGeom prst="rect">
            <a:avLst/>
          </a:prstGeom>
        </p:spPr>
        <p:txBody>
          <a:bodyPr lIns="0" tIns="0" rIns="0" bIns="0" rtlCol="0" anchor="t">
            <a:spAutoFit/>
          </a:bodyPr>
          <a:lstStyle/>
          <a:p>
            <a:pPr algn="l">
              <a:lnSpc>
                <a:spcPts val="3850"/>
              </a:lnSpc>
            </a:pPr>
            <a:r>
              <a:rPr lang="en-US" sz="3500" spc="-105">
                <a:solidFill>
                  <a:srgbClr val="FFFFFF"/>
                </a:solidFill>
                <a:latin typeface="Arimo"/>
                <a:ea typeface="Arimo"/>
                <a:cs typeface="Arimo"/>
                <a:sym typeface="Arimo"/>
              </a:rPr>
              <a:t>Global Environmental Challenge</a:t>
            </a:r>
          </a:p>
          <a:p>
            <a:pPr algn="l">
              <a:lnSpc>
                <a:spcPts val="3850"/>
              </a:lnSpc>
            </a:pPr>
            <a:endParaRPr lang="en-US" sz="3500" spc="-105">
              <a:solidFill>
                <a:srgbClr val="FFFFFF"/>
              </a:solidFill>
              <a:latin typeface="Arimo"/>
              <a:ea typeface="Arimo"/>
              <a:cs typeface="Arimo"/>
              <a:sym typeface="Arimo"/>
            </a:endParaRPr>
          </a:p>
        </p:txBody>
      </p:sp>
      <p:sp>
        <p:nvSpPr>
          <p:cNvPr id="8" name="TextBox 8"/>
          <p:cNvSpPr txBox="1"/>
          <p:nvPr/>
        </p:nvSpPr>
        <p:spPr>
          <a:xfrm>
            <a:off x="4616387" y="4979243"/>
            <a:ext cx="4265431" cy="1727200"/>
          </a:xfrm>
          <a:prstGeom prst="rect">
            <a:avLst/>
          </a:prstGeom>
        </p:spPr>
        <p:txBody>
          <a:bodyPr lIns="0" tIns="0" rIns="0" bIns="0" rtlCol="0" anchor="t">
            <a:spAutoFit/>
          </a:bodyPr>
          <a:lstStyle/>
          <a:p>
            <a:pPr marL="539749" lvl="1" indent="-269875" algn="just">
              <a:lnSpc>
                <a:spcPts val="2749"/>
              </a:lnSpc>
              <a:buFont typeface="Arial"/>
              <a:buChar char="•"/>
            </a:pPr>
            <a:r>
              <a:rPr lang="en-US" sz="2499" spc="-74">
                <a:solidFill>
                  <a:srgbClr val="FFFFFF"/>
                </a:solidFill>
                <a:latin typeface="Open Sauce"/>
                <a:ea typeface="Open Sauce"/>
                <a:cs typeface="Open Sauce"/>
                <a:sym typeface="Open Sauce"/>
              </a:rPr>
              <a:t>Interconnected Crisis</a:t>
            </a:r>
          </a:p>
          <a:p>
            <a:pPr marL="539749" lvl="1" indent="-269875" algn="just">
              <a:lnSpc>
                <a:spcPts val="2749"/>
              </a:lnSpc>
              <a:buFont typeface="Arial"/>
              <a:buChar char="•"/>
            </a:pPr>
            <a:r>
              <a:rPr lang="en-US" sz="2499" spc="-74">
                <a:solidFill>
                  <a:srgbClr val="FFFFFF"/>
                </a:solidFill>
                <a:latin typeface="Open Sauce"/>
                <a:ea typeface="Open Sauce"/>
                <a:cs typeface="Open Sauce"/>
                <a:sym typeface="Open Sauce"/>
              </a:rPr>
              <a:t>Almaty’s smog is a local crisis with global lessons</a:t>
            </a:r>
          </a:p>
          <a:p>
            <a:pPr marL="539749" lvl="1" indent="-269875" algn="just">
              <a:lnSpc>
                <a:spcPts val="2749"/>
              </a:lnSpc>
              <a:buFont typeface="Arial"/>
              <a:buChar char="•"/>
            </a:pPr>
            <a:r>
              <a:rPr lang="en-US" sz="2499" spc="-74">
                <a:solidFill>
                  <a:srgbClr val="FFFFFF"/>
                </a:solidFill>
                <a:latin typeface="Open Sauce"/>
                <a:ea typeface="Open Sauce"/>
                <a:cs typeface="Open Sauce"/>
                <a:sym typeface="Open Sauce"/>
              </a:rPr>
              <a:t>Exceeds environmental carrying capacity</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364017"/>
        </a:solidFill>
        <a:effectLst/>
      </p:bgPr>
    </p:bg>
    <p:spTree>
      <p:nvGrpSpPr>
        <p:cNvPr id="1" name=""/>
        <p:cNvGrpSpPr/>
        <p:nvPr/>
      </p:nvGrpSpPr>
      <p:grpSpPr>
        <a:xfrm>
          <a:off x="0" y="0"/>
          <a:ext cx="0" cy="0"/>
          <a:chOff x="0" y="0"/>
          <a:chExt cx="0" cy="0"/>
        </a:xfrm>
      </p:grpSpPr>
      <p:grpSp>
        <p:nvGrpSpPr>
          <p:cNvPr id="2" name="Group 2"/>
          <p:cNvGrpSpPr/>
          <p:nvPr/>
        </p:nvGrpSpPr>
        <p:grpSpPr>
          <a:xfrm>
            <a:off x="731520" y="4592736"/>
            <a:ext cx="8290560" cy="2722464"/>
            <a:chOff x="0" y="0"/>
            <a:chExt cx="3070578" cy="1008320"/>
          </a:xfrm>
        </p:grpSpPr>
        <p:sp>
          <p:nvSpPr>
            <p:cNvPr id="3" name="Freeform 3"/>
            <p:cNvSpPr/>
            <p:nvPr/>
          </p:nvSpPr>
          <p:spPr>
            <a:xfrm>
              <a:off x="0" y="0"/>
              <a:ext cx="3070578" cy="1008320"/>
            </a:xfrm>
            <a:custGeom>
              <a:avLst/>
              <a:gdLst/>
              <a:ahLst/>
              <a:cxnLst/>
              <a:rect l="l" t="t" r="r" b="b"/>
              <a:pathLst>
                <a:path w="3070578" h="1008320">
                  <a:moveTo>
                    <a:pt x="0" y="0"/>
                  </a:moveTo>
                  <a:lnTo>
                    <a:pt x="3070578" y="0"/>
                  </a:lnTo>
                  <a:lnTo>
                    <a:pt x="3070578" y="1008320"/>
                  </a:lnTo>
                  <a:lnTo>
                    <a:pt x="0" y="1008320"/>
                  </a:lnTo>
                  <a:close/>
                </a:path>
              </a:pathLst>
            </a:custGeom>
            <a:solidFill>
              <a:srgbClr val="515146"/>
            </a:solidFill>
          </p:spPr>
          <p:txBody>
            <a:bodyPr/>
            <a:lstStyle/>
            <a:p>
              <a:endParaRPr lang="en-US"/>
            </a:p>
          </p:txBody>
        </p:sp>
        <p:sp>
          <p:nvSpPr>
            <p:cNvPr id="4" name="TextBox 4"/>
            <p:cNvSpPr txBox="1"/>
            <p:nvPr/>
          </p:nvSpPr>
          <p:spPr>
            <a:xfrm>
              <a:off x="0" y="9525"/>
              <a:ext cx="3070578" cy="998795"/>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0" y="536724"/>
            <a:ext cx="9753600" cy="4056012"/>
            <a:chOff x="0" y="0"/>
            <a:chExt cx="1806222" cy="751113"/>
          </a:xfrm>
        </p:grpSpPr>
        <p:sp>
          <p:nvSpPr>
            <p:cNvPr id="6" name="Freeform 6"/>
            <p:cNvSpPr/>
            <p:nvPr/>
          </p:nvSpPr>
          <p:spPr>
            <a:xfrm>
              <a:off x="0" y="0"/>
              <a:ext cx="1806222" cy="751113"/>
            </a:xfrm>
            <a:custGeom>
              <a:avLst/>
              <a:gdLst/>
              <a:ahLst/>
              <a:cxnLst/>
              <a:rect l="l" t="t" r="r" b="b"/>
              <a:pathLst>
                <a:path w="1806222" h="751113">
                  <a:moveTo>
                    <a:pt x="0" y="0"/>
                  </a:moveTo>
                  <a:lnTo>
                    <a:pt x="1806222" y="0"/>
                  </a:lnTo>
                  <a:lnTo>
                    <a:pt x="1806222" y="751113"/>
                  </a:lnTo>
                  <a:lnTo>
                    <a:pt x="0" y="751113"/>
                  </a:lnTo>
                  <a:close/>
                </a:path>
              </a:pathLst>
            </a:custGeom>
            <a:blipFill>
              <a:blip r:embed="rId3"/>
              <a:stretch>
                <a:fillRect t="-52111" b="-52111"/>
              </a:stretch>
            </a:blipFill>
          </p:spPr>
          <p:txBody>
            <a:bodyPr/>
            <a:lstStyle/>
            <a:p>
              <a:endParaRPr lang="en-US"/>
            </a:p>
          </p:txBody>
        </p:sp>
      </p:grpSp>
      <p:sp>
        <p:nvSpPr>
          <p:cNvPr id="7" name="TextBox 7"/>
          <p:cNvSpPr txBox="1"/>
          <p:nvPr/>
        </p:nvSpPr>
        <p:spPr>
          <a:xfrm>
            <a:off x="731520" y="5204556"/>
            <a:ext cx="8290560" cy="1400399"/>
          </a:xfrm>
          <a:prstGeom prst="rect">
            <a:avLst/>
          </a:prstGeom>
        </p:spPr>
        <p:txBody>
          <a:bodyPr lIns="0" tIns="0" rIns="0" bIns="0" rtlCol="0" anchor="t">
            <a:spAutoFit/>
          </a:bodyPr>
          <a:lstStyle/>
          <a:p>
            <a:pPr marL="549605" lvl="1" indent="-274802" algn="just">
              <a:lnSpc>
                <a:spcPts val="2800"/>
              </a:lnSpc>
              <a:buFont typeface="Arial"/>
              <a:buChar char="•"/>
            </a:pPr>
            <a:r>
              <a:rPr lang="en-US" sz="2545" spc="-76">
                <a:solidFill>
                  <a:srgbClr val="FFFFFF"/>
                </a:solidFill>
                <a:latin typeface="Open Sauce"/>
                <a:ea typeface="Open Sauce"/>
                <a:cs typeface="Open Sauce"/>
                <a:sym typeface="Open Sauce"/>
              </a:rPr>
              <a:t>Negative Externality: costs on society, not polluters</a:t>
            </a:r>
          </a:p>
          <a:p>
            <a:pPr marL="549605" lvl="1" indent="-274802" algn="just">
              <a:lnSpc>
                <a:spcPts val="2800"/>
              </a:lnSpc>
              <a:buFont typeface="Arial"/>
              <a:buChar char="•"/>
            </a:pPr>
            <a:r>
              <a:rPr lang="en-US" sz="2545" spc="-76">
                <a:solidFill>
                  <a:srgbClr val="FFFFFF"/>
                </a:solidFill>
                <a:latin typeface="Open Sauce"/>
                <a:ea typeface="Open Sauce"/>
                <a:cs typeface="Open Sauce"/>
                <a:sym typeface="Open Sauce"/>
              </a:rPr>
              <a:t>Private cost &lt; Social cost = pervasive pollution</a:t>
            </a:r>
          </a:p>
          <a:p>
            <a:pPr marL="549605" lvl="1" indent="-274802" algn="just">
              <a:lnSpc>
                <a:spcPts val="2800"/>
              </a:lnSpc>
              <a:buFont typeface="Arial"/>
              <a:buChar char="•"/>
            </a:pPr>
            <a:r>
              <a:rPr lang="en-US" sz="2545" spc="-76">
                <a:solidFill>
                  <a:srgbClr val="FFFFFF"/>
                </a:solidFill>
                <a:latin typeface="Open Sauce"/>
                <a:ea typeface="Open Sauce"/>
                <a:cs typeface="Open Sauce"/>
                <a:sym typeface="Open Sauce"/>
              </a:rPr>
              <a:t>Example: coal power and cars, but harmful externalities</a:t>
            </a:r>
          </a:p>
        </p:txBody>
      </p:sp>
      <p:sp>
        <p:nvSpPr>
          <p:cNvPr id="8" name="TextBox 8"/>
          <p:cNvSpPr txBox="1"/>
          <p:nvPr/>
        </p:nvSpPr>
        <p:spPr>
          <a:xfrm>
            <a:off x="3042381" y="125930"/>
            <a:ext cx="3148012" cy="313690"/>
          </a:xfrm>
          <a:prstGeom prst="rect">
            <a:avLst/>
          </a:prstGeom>
        </p:spPr>
        <p:txBody>
          <a:bodyPr lIns="0" tIns="0" rIns="0" bIns="0" rtlCol="0" anchor="t">
            <a:spAutoFit/>
          </a:bodyPr>
          <a:lstStyle/>
          <a:p>
            <a:pPr algn="ctr">
              <a:lnSpc>
                <a:spcPts val="2419"/>
              </a:lnSpc>
              <a:spcBef>
                <a:spcPct val="0"/>
              </a:spcBef>
            </a:pPr>
            <a:r>
              <a:rPr lang="en-US" sz="2199" spc="-65">
                <a:solidFill>
                  <a:srgbClr val="FFFFFF"/>
                </a:solidFill>
                <a:latin typeface="Open Sauce"/>
                <a:ea typeface="Open Sauce"/>
                <a:cs typeface="Open Sauce"/>
                <a:sym typeface="Open Sauce"/>
              </a:rPr>
              <a:t>Pollution = Market Failure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364017"/>
        </a:solidFill>
        <a:effectLst/>
      </p:bgPr>
    </p:bg>
    <p:spTree>
      <p:nvGrpSpPr>
        <p:cNvPr id="1" name=""/>
        <p:cNvGrpSpPr/>
        <p:nvPr/>
      </p:nvGrpSpPr>
      <p:grpSpPr>
        <a:xfrm>
          <a:off x="0" y="0"/>
          <a:ext cx="0" cy="0"/>
          <a:chOff x="0" y="0"/>
          <a:chExt cx="0" cy="0"/>
        </a:xfrm>
      </p:grpSpPr>
      <p:grpSp>
        <p:nvGrpSpPr>
          <p:cNvPr id="2" name="Group 2"/>
          <p:cNvGrpSpPr/>
          <p:nvPr/>
        </p:nvGrpSpPr>
        <p:grpSpPr>
          <a:xfrm>
            <a:off x="731520" y="4375147"/>
            <a:ext cx="8290560" cy="2722464"/>
            <a:chOff x="0" y="0"/>
            <a:chExt cx="3070578" cy="1008320"/>
          </a:xfrm>
        </p:grpSpPr>
        <p:sp>
          <p:nvSpPr>
            <p:cNvPr id="3" name="Freeform 3"/>
            <p:cNvSpPr/>
            <p:nvPr/>
          </p:nvSpPr>
          <p:spPr>
            <a:xfrm>
              <a:off x="0" y="0"/>
              <a:ext cx="3070578" cy="1008320"/>
            </a:xfrm>
            <a:custGeom>
              <a:avLst/>
              <a:gdLst/>
              <a:ahLst/>
              <a:cxnLst/>
              <a:rect l="l" t="t" r="r" b="b"/>
              <a:pathLst>
                <a:path w="3070578" h="1008320">
                  <a:moveTo>
                    <a:pt x="0" y="0"/>
                  </a:moveTo>
                  <a:lnTo>
                    <a:pt x="3070578" y="0"/>
                  </a:lnTo>
                  <a:lnTo>
                    <a:pt x="3070578" y="1008320"/>
                  </a:lnTo>
                  <a:lnTo>
                    <a:pt x="0" y="1008320"/>
                  </a:lnTo>
                  <a:close/>
                </a:path>
              </a:pathLst>
            </a:custGeom>
            <a:solidFill>
              <a:srgbClr val="515146"/>
            </a:solidFill>
          </p:spPr>
          <p:txBody>
            <a:bodyPr/>
            <a:lstStyle/>
            <a:p>
              <a:endParaRPr lang="en-US"/>
            </a:p>
          </p:txBody>
        </p:sp>
        <p:sp>
          <p:nvSpPr>
            <p:cNvPr id="4" name="TextBox 4"/>
            <p:cNvSpPr txBox="1"/>
            <p:nvPr/>
          </p:nvSpPr>
          <p:spPr>
            <a:xfrm>
              <a:off x="0" y="9525"/>
              <a:ext cx="3070578" cy="998795"/>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731520" y="0"/>
            <a:ext cx="8290560" cy="4375147"/>
            <a:chOff x="0" y="0"/>
            <a:chExt cx="1806222" cy="953191"/>
          </a:xfrm>
        </p:grpSpPr>
        <p:sp>
          <p:nvSpPr>
            <p:cNvPr id="6" name="Freeform 6"/>
            <p:cNvSpPr/>
            <p:nvPr/>
          </p:nvSpPr>
          <p:spPr>
            <a:xfrm>
              <a:off x="0" y="0"/>
              <a:ext cx="1806222" cy="953191"/>
            </a:xfrm>
            <a:custGeom>
              <a:avLst/>
              <a:gdLst/>
              <a:ahLst/>
              <a:cxnLst/>
              <a:rect l="l" t="t" r="r" b="b"/>
              <a:pathLst>
                <a:path w="1806222" h="953191">
                  <a:moveTo>
                    <a:pt x="0" y="0"/>
                  </a:moveTo>
                  <a:lnTo>
                    <a:pt x="1806222" y="0"/>
                  </a:lnTo>
                  <a:lnTo>
                    <a:pt x="1806222" y="953191"/>
                  </a:lnTo>
                  <a:lnTo>
                    <a:pt x="0" y="953191"/>
                  </a:lnTo>
                  <a:close/>
                </a:path>
              </a:pathLst>
            </a:custGeom>
            <a:blipFill>
              <a:blip r:embed="rId3"/>
              <a:stretch>
                <a:fillRect t="-12887" b="-12887"/>
              </a:stretch>
            </a:blipFill>
          </p:spPr>
          <p:txBody>
            <a:bodyPr/>
            <a:lstStyle/>
            <a:p>
              <a:endParaRPr lang="en-US"/>
            </a:p>
          </p:txBody>
        </p:sp>
      </p:grpSp>
      <p:sp>
        <p:nvSpPr>
          <p:cNvPr id="7" name="TextBox 7"/>
          <p:cNvSpPr txBox="1"/>
          <p:nvPr/>
        </p:nvSpPr>
        <p:spPr>
          <a:xfrm>
            <a:off x="1112996" y="4676660"/>
            <a:ext cx="2946661" cy="2395220"/>
          </a:xfrm>
          <a:prstGeom prst="rect">
            <a:avLst/>
          </a:prstGeom>
        </p:spPr>
        <p:txBody>
          <a:bodyPr lIns="0" tIns="0" rIns="0" bIns="0" rtlCol="0" anchor="t">
            <a:spAutoFit/>
          </a:bodyPr>
          <a:lstStyle/>
          <a:p>
            <a:pPr algn="l">
              <a:lnSpc>
                <a:spcPts val="6160"/>
              </a:lnSpc>
            </a:pPr>
            <a:r>
              <a:rPr lang="en-US" sz="5600" spc="-168">
                <a:solidFill>
                  <a:srgbClr val="FFFFFF"/>
                </a:solidFill>
                <a:latin typeface="Arimo"/>
                <a:ea typeface="Arimo"/>
                <a:cs typeface="Arimo"/>
                <a:sym typeface="Arimo"/>
              </a:rPr>
              <a:t>Why Air Pollution Matters</a:t>
            </a:r>
          </a:p>
        </p:txBody>
      </p:sp>
      <p:sp>
        <p:nvSpPr>
          <p:cNvPr id="8" name="TextBox 8"/>
          <p:cNvSpPr txBox="1"/>
          <p:nvPr/>
        </p:nvSpPr>
        <p:spPr>
          <a:xfrm>
            <a:off x="4876800" y="4676991"/>
            <a:ext cx="3911351" cy="2420620"/>
          </a:xfrm>
          <a:prstGeom prst="rect">
            <a:avLst/>
          </a:prstGeom>
        </p:spPr>
        <p:txBody>
          <a:bodyPr lIns="0" tIns="0" rIns="0" bIns="0" rtlCol="0" anchor="t">
            <a:spAutoFit/>
          </a:bodyPr>
          <a:lstStyle/>
          <a:p>
            <a:pPr marL="345439" lvl="1" indent="-172720" algn="just">
              <a:lnSpc>
                <a:spcPts val="1759"/>
              </a:lnSpc>
              <a:buFont typeface="Arial"/>
              <a:buChar char="•"/>
            </a:pPr>
            <a:r>
              <a:rPr lang="en-US" sz="1599" spc="-47">
                <a:solidFill>
                  <a:srgbClr val="FFFFFF"/>
                </a:solidFill>
                <a:latin typeface="Open Sauce"/>
                <a:ea typeface="Open Sauce"/>
                <a:cs typeface="Open Sauce"/>
                <a:sym typeface="Open Sauce"/>
              </a:rPr>
              <a:t>Major Health Risk (respiratory and heart diseases)</a:t>
            </a:r>
          </a:p>
          <a:p>
            <a:pPr algn="just">
              <a:lnSpc>
                <a:spcPts val="1759"/>
              </a:lnSpc>
            </a:pPr>
            <a:endParaRPr lang="en-US" sz="1599" spc="-47">
              <a:solidFill>
                <a:srgbClr val="FFFFFF"/>
              </a:solidFill>
              <a:latin typeface="Open Sauce"/>
              <a:ea typeface="Open Sauce"/>
              <a:cs typeface="Open Sauce"/>
              <a:sym typeface="Open Sauce"/>
            </a:endParaRPr>
          </a:p>
          <a:p>
            <a:pPr marL="345439" lvl="1" indent="-172720" algn="just">
              <a:lnSpc>
                <a:spcPts val="1759"/>
              </a:lnSpc>
              <a:buFont typeface="Arial"/>
              <a:buChar char="•"/>
            </a:pPr>
            <a:r>
              <a:rPr lang="en-US" sz="1599" spc="-47">
                <a:solidFill>
                  <a:srgbClr val="FFFFFF"/>
                </a:solidFill>
                <a:latin typeface="Open Sauce"/>
                <a:ea typeface="Open Sauce"/>
                <a:cs typeface="Open Sauce"/>
                <a:sym typeface="Open Sauce"/>
              </a:rPr>
              <a:t>PM2.5 is far above the WHO guideline</a:t>
            </a:r>
          </a:p>
          <a:p>
            <a:pPr algn="just">
              <a:lnSpc>
                <a:spcPts val="1759"/>
              </a:lnSpc>
            </a:pPr>
            <a:endParaRPr lang="en-US" sz="1599" spc="-47">
              <a:solidFill>
                <a:srgbClr val="FFFFFF"/>
              </a:solidFill>
              <a:latin typeface="Open Sauce"/>
              <a:ea typeface="Open Sauce"/>
              <a:cs typeface="Open Sauce"/>
              <a:sym typeface="Open Sauce"/>
            </a:endParaRPr>
          </a:p>
          <a:p>
            <a:pPr marL="345439" lvl="1" indent="-172720" algn="just">
              <a:lnSpc>
                <a:spcPts val="1759"/>
              </a:lnSpc>
              <a:buFont typeface="Arial"/>
              <a:buChar char="•"/>
            </a:pPr>
            <a:r>
              <a:rPr lang="en-US" sz="1599" spc="-47">
                <a:solidFill>
                  <a:srgbClr val="FFFFFF"/>
                </a:solidFill>
                <a:latin typeface="Open Sauce"/>
                <a:ea typeface="Open Sauce"/>
                <a:cs typeface="Open Sauce"/>
                <a:sym typeface="Open Sauce"/>
              </a:rPr>
              <a:t>Disproportionately impacts children and the elderly</a:t>
            </a:r>
          </a:p>
          <a:p>
            <a:pPr algn="just">
              <a:lnSpc>
                <a:spcPts val="1759"/>
              </a:lnSpc>
            </a:pPr>
            <a:endParaRPr lang="en-US" sz="1599" spc="-47">
              <a:solidFill>
                <a:srgbClr val="FFFFFF"/>
              </a:solidFill>
              <a:latin typeface="Open Sauce"/>
              <a:ea typeface="Open Sauce"/>
              <a:cs typeface="Open Sauce"/>
              <a:sym typeface="Open Sauce"/>
            </a:endParaRPr>
          </a:p>
          <a:p>
            <a:pPr marL="345439" lvl="1" indent="-172720" algn="just">
              <a:lnSpc>
                <a:spcPts val="1759"/>
              </a:lnSpc>
              <a:buFont typeface="Arial"/>
              <a:buChar char="•"/>
            </a:pPr>
            <a:r>
              <a:rPr lang="en-US" sz="1599" spc="-47">
                <a:solidFill>
                  <a:srgbClr val="FFFFFF"/>
                </a:solidFill>
                <a:latin typeface="Open Sauce"/>
                <a:ea typeface="Open Sauce"/>
                <a:cs typeface="Open Sauce"/>
                <a:sym typeface="Open Sauce"/>
              </a:rPr>
              <a:t>Results in economic losses from reduced healthcare and productivity</a:t>
            </a:r>
          </a:p>
          <a:p>
            <a:pPr algn="just">
              <a:lnSpc>
                <a:spcPts val="1759"/>
              </a:lnSpc>
            </a:pPr>
            <a:endParaRPr lang="en-US" sz="1599" spc="-47">
              <a:solidFill>
                <a:srgbClr val="FFFFFF"/>
              </a:solidFill>
              <a:latin typeface="Open Sauce"/>
              <a:ea typeface="Open Sauce"/>
              <a:cs typeface="Open Sauce"/>
              <a:sym typeface="Open Sauce"/>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4737569" y="966869"/>
            <a:ext cx="5016031" cy="5381462"/>
            <a:chOff x="0" y="0"/>
            <a:chExt cx="1787745" cy="1917987"/>
          </a:xfrm>
        </p:grpSpPr>
        <p:sp>
          <p:nvSpPr>
            <p:cNvPr id="3" name="Freeform 3"/>
            <p:cNvSpPr/>
            <p:nvPr/>
          </p:nvSpPr>
          <p:spPr>
            <a:xfrm>
              <a:off x="0" y="0"/>
              <a:ext cx="1787745" cy="1917987"/>
            </a:xfrm>
            <a:custGeom>
              <a:avLst/>
              <a:gdLst/>
              <a:ahLst/>
              <a:cxnLst/>
              <a:rect l="l" t="t" r="r" b="b"/>
              <a:pathLst>
                <a:path w="1787745" h="1917987">
                  <a:moveTo>
                    <a:pt x="0" y="0"/>
                  </a:moveTo>
                  <a:lnTo>
                    <a:pt x="1787745" y="0"/>
                  </a:lnTo>
                  <a:lnTo>
                    <a:pt x="1787745" y="1917987"/>
                  </a:lnTo>
                  <a:lnTo>
                    <a:pt x="0" y="1917987"/>
                  </a:lnTo>
                  <a:close/>
                </a:path>
              </a:pathLst>
            </a:custGeom>
            <a:solidFill>
              <a:srgbClr val="515146"/>
            </a:solidFill>
          </p:spPr>
          <p:txBody>
            <a:bodyPr/>
            <a:lstStyle/>
            <a:p>
              <a:endParaRPr lang="en-US"/>
            </a:p>
          </p:txBody>
        </p:sp>
        <p:sp>
          <p:nvSpPr>
            <p:cNvPr id="4" name="TextBox 4"/>
            <p:cNvSpPr txBox="1"/>
            <p:nvPr/>
          </p:nvSpPr>
          <p:spPr>
            <a:xfrm>
              <a:off x="0" y="9525"/>
              <a:ext cx="1787745" cy="1908462"/>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0" y="966869"/>
            <a:ext cx="4876800" cy="2231774"/>
            <a:chOff x="0" y="0"/>
            <a:chExt cx="1738122" cy="795418"/>
          </a:xfrm>
        </p:grpSpPr>
        <p:sp>
          <p:nvSpPr>
            <p:cNvPr id="6" name="Freeform 6"/>
            <p:cNvSpPr/>
            <p:nvPr/>
          </p:nvSpPr>
          <p:spPr>
            <a:xfrm>
              <a:off x="0" y="0"/>
              <a:ext cx="1738122" cy="795418"/>
            </a:xfrm>
            <a:custGeom>
              <a:avLst/>
              <a:gdLst/>
              <a:ahLst/>
              <a:cxnLst/>
              <a:rect l="l" t="t" r="r" b="b"/>
              <a:pathLst>
                <a:path w="1738122" h="795418">
                  <a:moveTo>
                    <a:pt x="0" y="0"/>
                  </a:moveTo>
                  <a:lnTo>
                    <a:pt x="1738122" y="0"/>
                  </a:lnTo>
                  <a:lnTo>
                    <a:pt x="1738122" y="795418"/>
                  </a:lnTo>
                  <a:lnTo>
                    <a:pt x="0" y="795418"/>
                  </a:lnTo>
                  <a:close/>
                </a:path>
              </a:pathLst>
            </a:custGeom>
            <a:solidFill>
              <a:srgbClr val="364017"/>
            </a:solidFill>
          </p:spPr>
          <p:txBody>
            <a:bodyPr/>
            <a:lstStyle/>
            <a:p>
              <a:endParaRPr lang="en-US"/>
            </a:p>
          </p:txBody>
        </p:sp>
        <p:sp>
          <p:nvSpPr>
            <p:cNvPr id="7" name="TextBox 7"/>
            <p:cNvSpPr txBox="1"/>
            <p:nvPr/>
          </p:nvSpPr>
          <p:spPr>
            <a:xfrm>
              <a:off x="0" y="9525"/>
              <a:ext cx="1738122" cy="785893"/>
            </a:xfrm>
            <a:prstGeom prst="rect">
              <a:avLst/>
            </a:prstGeom>
          </p:spPr>
          <p:txBody>
            <a:bodyPr lIns="50800" tIns="50800" rIns="50800" bIns="50800" rtlCol="0" anchor="ctr"/>
            <a:lstStyle/>
            <a:p>
              <a:pPr algn="ctr">
                <a:lnSpc>
                  <a:spcPts val="1759"/>
                </a:lnSpc>
              </a:pPr>
              <a:endParaRPr/>
            </a:p>
          </p:txBody>
        </p:sp>
      </p:grpSp>
      <p:grpSp>
        <p:nvGrpSpPr>
          <p:cNvPr id="8" name="Group 8"/>
          <p:cNvGrpSpPr/>
          <p:nvPr/>
        </p:nvGrpSpPr>
        <p:grpSpPr>
          <a:xfrm>
            <a:off x="0" y="3198643"/>
            <a:ext cx="4876800" cy="3149689"/>
            <a:chOff x="0" y="0"/>
            <a:chExt cx="1022425" cy="660335"/>
          </a:xfrm>
        </p:grpSpPr>
        <p:sp>
          <p:nvSpPr>
            <p:cNvPr id="9" name="Freeform 9"/>
            <p:cNvSpPr/>
            <p:nvPr/>
          </p:nvSpPr>
          <p:spPr>
            <a:xfrm>
              <a:off x="0" y="0"/>
              <a:ext cx="1022425" cy="660335"/>
            </a:xfrm>
            <a:custGeom>
              <a:avLst/>
              <a:gdLst/>
              <a:ahLst/>
              <a:cxnLst/>
              <a:rect l="l" t="t" r="r" b="b"/>
              <a:pathLst>
                <a:path w="1022425" h="660335">
                  <a:moveTo>
                    <a:pt x="0" y="0"/>
                  </a:moveTo>
                  <a:lnTo>
                    <a:pt x="1022425" y="0"/>
                  </a:lnTo>
                  <a:lnTo>
                    <a:pt x="1022425" y="660335"/>
                  </a:lnTo>
                  <a:lnTo>
                    <a:pt x="0" y="660335"/>
                  </a:lnTo>
                  <a:close/>
                </a:path>
              </a:pathLst>
            </a:custGeom>
            <a:blipFill>
              <a:blip r:embed="rId3"/>
              <a:stretch>
                <a:fillRect l="-13318" r="-13318"/>
              </a:stretch>
            </a:blipFill>
          </p:spPr>
          <p:txBody>
            <a:bodyPr/>
            <a:lstStyle/>
            <a:p>
              <a:endParaRPr lang="en-US"/>
            </a:p>
          </p:txBody>
        </p:sp>
      </p:grpSp>
      <p:sp>
        <p:nvSpPr>
          <p:cNvPr id="10" name="TextBox 10"/>
          <p:cNvSpPr txBox="1"/>
          <p:nvPr/>
        </p:nvSpPr>
        <p:spPr>
          <a:xfrm>
            <a:off x="479297" y="1344801"/>
            <a:ext cx="3918207" cy="1256030"/>
          </a:xfrm>
          <a:prstGeom prst="rect">
            <a:avLst/>
          </a:prstGeom>
        </p:spPr>
        <p:txBody>
          <a:bodyPr lIns="0" tIns="0" rIns="0" bIns="0" rtlCol="0" anchor="t">
            <a:spAutoFit/>
          </a:bodyPr>
          <a:lstStyle/>
          <a:p>
            <a:pPr algn="l">
              <a:lnSpc>
                <a:spcPts val="4840"/>
              </a:lnSpc>
            </a:pPr>
            <a:r>
              <a:rPr lang="en-US" sz="4400" spc="-132">
                <a:solidFill>
                  <a:srgbClr val="FFFFFF"/>
                </a:solidFill>
                <a:latin typeface="Arimo"/>
                <a:ea typeface="Arimo"/>
                <a:cs typeface="Arimo"/>
                <a:sym typeface="Arimo"/>
              </a:rPr>
              <a:t>Human and Economic Costs</a:t>
            </a:r>
          </a:p>
        </p:txBody>
      </p:sp>
      <p:sp>
        <p:nvSpPr>
          <p:cNvPr id="11" name="TextBox 11"/>
          <p:cNvSpPr txBox="1"/>
          <p:nvPr/>
        </p:nvSpPr>
        <p:spPr>
          <a:xfrm>
            <a:off x="4888212" y="1082665"/>
            <a:ext cx="4714744" cy="4736021"/>
          </a:xfrm>
          <a:prstGeom prst="rect">
            <a:avLst/>
          </a:prstGeom>
        </p:spPr>
        <p:txBody>
          <a:bodyPr lIns="0" tIns="0" rIns="0" bIns="0" rtlCol="0" anchor="t">
            <a:spAutoFit/>
          </a:bodyPr>
          <a:lstStyle/>
          <a:p>
            <a:pPr algn="just">
              <a:lnSpc>
                <a:spcPts val="2310"/>
              </a:lnSpc>
            </a:pPr>
            <a:r>
              <a:rPr lang="en-US" sz="2100" spc="-63">
                <a:solidFill>
                  <a:srgbClr val="F4F4F4"/>
                </a:solidFill>
                <a:latin typeface="Open Sauce"/>
                <a:ea typeface="Open Sauce"/>
                <a:cs typeface="Open Sauce"/>
                <a:sym typeface="Open Sauce"/>
              </a:rPr>
              <a:t>Air pollution has several negative effects:</a:t>
            </a:r>
          </a:p>
          <a:p>
            <a:pPr algn="just">
              <a:lnSpc>
                <a:spcPts val="2247"/>
              </a:lnSpc>
            </a:pPr>
            <a:endParaRPr lang="en-US" sz="2100" spc="-63">
              <a:solidFill>
                <a:srgbClr val="F4F4F4"/>
              </a:solidFill>
              <a:latin typeface="Open Sauce"/>
              <a:ea typeface="Open Sauce"/>
              <a:cs typeface="Open Sauce"/>
              <a:sym typeface="Open Sauce"/>
            </a:endParaRPr>
          </a:p>
          <a:p>
            <a:pPr marL="453390" lvl="1" indent="-226695" algn="l">
              <a:lnSpc>
                <a:spcPts val="2247"/>
              </a:lnSpc>
              <a:buFont typeface="Arial"/>
              <a:buChar char="•"/>
            </a:pPr>
            <a:r>
              <a:rPr lang="en-US" sz="2100" spc="-63">
                <a:solidFill>
                  <a:srgbClr val="F4F4F4"/>
                </a:solidFill>
                <a:latin typeface="Open Sauce"/>
                <a:ea typeface="Open Sauce"/>
                <a:cs typeface="Open Sauce"/>
                <a:sym typeface="Open Sauce"/>
              </a:rPr>
              <a:t>Health: More cases of heart disease and early mortality. Air pollution contributes to more than 10,000 premature deaths annually</a:t>
            </a:r>
          </a:p>
          <a:p>
            <a:pPr algn="l">
              <a:lnSpc>
                <a:spcPts val="2247"/>
              </a:lnSpc>
            </a:pPr>
            <a:endParaRPr lang="en-US" sz="2100" spc="-63">
              <a:solidFill>
                <a:srgbClr val="F4F4F4"/>
              </a:solidFill>
              <a:latin typeface="Open Sauce"/>
              <a:ea typeface="Open Sauce"/>
              <a:cs typeface="Open Sauce"/>
              <a:sym typeface="Open Sauce"/>
            </a:endParaRPr>
          </a:p>
          <a:p>
            <a:pPr marL="453390" lvl="1" indent="-226695" algn="l">
              <a:lnSpc>
                <a:spcPts val="2247"/>
              </a:lnSpc>
              <a:buFont typeface="Arial"/>
              <a:buChar char="•"/>
            </a:pPr>
            <a:r>
              <a:rPr lang="en-US" sz="2100" spc="-63">
                <a:solidFill>
                  <a:srgbClr val="F4F4F4"/>
                </a:solidFill>
                <a:latin typeface="Open Sauce"/>
                <a:ea typeface="Open Sauce"/>
                <a:cs typeface="Open Sauce"/>
                <a:sym typeface="Open Sauce"/>
              </a:rPr>
              <a:t>Economic: Lost economic benefit from sick workers and additional spending on healthcare. It takes roughly $10.5 billion from the Kazakh economy</a:t>
            </a:r>
          </a:p>
          <a:p>
            <a:pPr algn="l">
              <a:lnSpc>
                <a:spcPts val="2247"/>
              </a:lnSpc>
            </a:pPr>
            <a:endParaRPr lang="en-US" sz="2100" spc="-63">
              <a:solidFill>
                <a:srgbClr val="F4F4F4"/>
              </a:solidFill>
              <a:latin typeface="Open Sauce"/>
              <a:ea typeface="Open Sauce"/>
              <a:cs typeface="Open Sauce"/>
              <a:sym typeface="Open Sauce"/>
            </a:endParaRPr>
          </a:p>
          <a:p>
            <a:pPr marL="453390" lvl="1" indent="-226695" algn="l">
              <a:lnSpc>
                <a:spcPts val="2247"/>
              </a:lnSpc>
              <a:buFont typeface="Arial"/>
              <a:buChar char="•"/>
            </a:pPr>
            <a:r>
              <a:rPr lang="en-US" sz="2100" spc="-63">
                <a:solidFill>
                  <a:srgbClr val="F4F4F4"/>
                </a:solidFill>
                <a:latin typeface="Open Sauce"/>
                <a:ea typeface="Open Sauce"/>
                <a:cs typeface="Open Sauce"/>
                <a:sym typeface="Open Sauce"/>
              </a:rPr>
              <a:t>Societal: Reduced quality of life and emigration from the heavily polluted areas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grpSp>
        <p:nvGrpSpPr>
          <p:cNvPr id="2" name="Group 2"/>
          <p:cNvGrpSpPr/>
          <p:nvPr/>
        </p:nvGrpSpPr>
        <p:grpSpPr>
          <a:xfrm>
            <a:off x="184355" y="168837"/>
            <a:ext cx="5805136" cy="3527957"/>
            <a:chOff x="0" y="0"/>
            <a:chExt cx="2150050" cy="1306651"/>
          </a:xfrm>
        </p:grpSpPr>
        <p:sp>
          <p:nvSpPr>
            <p:cNvPr id="3" name="Freeform 3"/>
            <p:cNvSpPr/>
            <p:nvPr/>
          </p:nvSpPr>
          <p:spPr>
            <a:xfrm>
              <a:off x="0" y="0"/>
              <a:ext cx="2150051" cy="1306651"/>
            </a:xfrm>
            <a:custGeom>
              <a:avLst/>
              <a:gdLst/>
              <a:ahLst/>
              <a:cxnLst/>
              <a:rect l="l" t="t" r="r" b="b"/>
              <a:pathLst>
                <a:path w="2150051" h="1306651">
                  <a:moveTo>
                    <a:pt x="0" y="0"/>
                  </a:moveTo>
                  <a:lnTo>
                    <a:pt x="2150051" y="0"/>
                  </a:lnTo>
                  <a:lnTo>
                    <a:pt x="2150051" y="1306651"/>
                  </a:lnTo>
                  <a:lnTo>
                    <a:pt x="0" y="1306651"/>
                  </a:lnTo>
                  <a:close/>
                </a:path>
              </a:pathLst>
            </a:custGeom>
            <a:solidFill>
              <a:srgbClr val="364017"/>
            </a:solidFill>
          </p:spPr>
          <p:txBody>
            <a:bodyPr/>
            <a:lstStyle/>
            <a:p>
              <a:endParaRPr lang="en-US"/>
            </a:p>
          </p:txBody>
        </p:sp>
        <p:sp>
          <p:nvSpPr>
            <p:cNvPr id="4" name="TextBox 4"/>
            <p:cNvSpPr txBox="1"/>
            <p:nvPr/>
          </p:nvSpPr>
          <p:spPr>
            <a:xfrm>
              <a:off x="0" y="9525"/>
              <a:ext cx="2150050" cy="1297126"/>
            </a:xfrm>
            <a:prstGeom prst="rect">
              <a:avLst/>
            </a:prstGeom>
          </p:spPr>
          <p:txBody>
            <a:bodyPr lIns="50800" tIns="50800" rIns="50800" bIns="50800" rtlCol="0" anchor="ctr"/>
            <a:lstStyle/>
            <a:p>
              <a:pPr algn="ctr">
                <a:lnSpc>
                  <a:spcPts val="1759"/>
                </a:lnSpc>
              </a:pPr>
              <a:endParaRPr/>
            </a:p>
          </p:txBody>
        </p:sp>
      </p:grpSp>
      <p:grpSp>
        <p:nvGrpSpPr>
          <p:cNvPr id="5" name="Group 5"/>
          <p:cNvGrpSpPr/>
          <p:nvPr/>
        </p:nvGrpSpPr>
        <p:grpSpPr>
          <a:xfrm>
            <a:off x="5294541" y="168837"/>
            <a:ext cx="4318128" cy="6977526"/>
            <a:chOff x="0" y="0"/>
            <a:chExt cx="1599307" cy="2584269"/>
          </a:xfrm>
        </p:grpSpPr>
        <p:sp>
          <p:nvSpPr>
            <p:cNvPr id="6" name="Freeform 6"/>
            <p:cNvSpPr/>
            <p:nvPr/>
          </p:nvSpPr>
          <p:spPr>
            <a:xfrm>
              <a:off x="0" y="0"/>
              <a:ext cx="1599307" cy="2584269"/>
            </a:xfrm>
            <a:custGeom>
              <a:avLst/>
              <a:gdLst/>
              <a:ahLst/>
              <a:cxnLst/>
              <a:rect l="l" t="t" r="r" b="b"/>
              <a:pathLst>
                <a:path w="1599307" h="2584269">
                  <a:moveTo>
                    <a:pt x="0" y="0"/>
                  </a:moveTo>
                  <a:lnTo>
                    <a:pt x="1599307" y="0"/>
                  </a:lnTo>
                  <a:lnTo>
                    <a:pt x="1599307" y="2584269"/>
                  </a:lnTo>
                  <a:lnTo>
                    <a:pt x="0" y="2584269"/>
                  </a:lnTo>
                  <a:close/>
                </a:path>
              </a:pathLst>
            </a:custGeom>
            <a:solidFill>
              <a:srgbClr val="515146"/>
            </a:solidFill>
          </p:spPr>
          <p:txBody>
            <a:bodyPr/>
            <a:lstStyle/>
            <a:p>
              <a:endParaRPr lang="en-US"/>
            </a:p>
          </p:txBody>
        </p:sp>
        <p:sp>
          <p:nvSpPr>
            <p:cNvPr id="7" name="TextBox 7"/>
            <p:cNvSpPr txBox="1"/>
            <p:nvPr/>
          </p:nvSpPr>
          <p:spPr>
            <a:xfrm>
              <a:off x="0" y="9525"/>
              <a:ext cx="1599307" cy="2574744"/>
            </a:xfrm>
            <a:prstGeom prst="rect">
              <a:avLst/>
            </a:prstGeom>
          </p:spPr>
          <p:txBody>
            <a:bodyPr lIns="50800" tIns="50800" rIns="50800" bIns="50800" rtlCol="0" anchor="ctr"/>
            <a:lstStyle/>
            <a:p>
              <a:pPr algn="ctr">
                <a:lnSpc>
                  <a:spcPts val="1759"/>
                </a:lnSpc>
              </a:pPr>
              <a:endParaRPr/>
            </a:p>
          </p:txBody>
        </p:sp>
      </p:grpSp>
      <p:grpSp>
        <p:nvGrpSpPr>
          <p:cNvPr id="8" name="Group 8"/>
          <p:cNvGrpSpPr/>
          <p:nvPr/>
        </p:nvGrpSpPr>
        <p:grpSpPr>
          <a:xfrm>
            <a:off x="5294541" y="310876"/>
            <a:ext cx="3727539" cy="6272804"/>
            <a:chOff x="0" y="0"/>
            <a:chExt cx="812100" cy="1366624"/>
          </a:xfrm>
        </p:grpSpPr>
        <p:sp>
          <p:nvSpPr>
            <p:cNvPr id="9" name="Freeform 9">
              <a:hlinkClick r:id="rId3" tooltip="https://www.google.com/url?sa=i&amp;url=https%3A%2F%2Fzonakz.net%2F2016%2F04%2F20%2Fsmog-on-the-almaty%2F&amp;psig=AOvVaw3eD-qKJmqFagFk0-IHU4Q3&amp;ust=1758047512268000&amp;source=images&amp;cd=vfe&amp;opi=89978449&amp;ved=0CBUQjRxqFwoTCKiPi7-z248DFQAAAAAdAAAAABAW"/>
            </p:cNvPr>
            <p:cNvSpPr/>
            <p:nvPr/>
          </p:nvSpPr>
          <p:spPr>
            <a:xfrm>
              <a:off x="0" y="0"/>
              <a:ext cx="812100" cy="1366624"/>
            </a:xfrm>
            <a:custGeom>
              <a:avLst/>
              <a:gdLst/>
              <a:ahLst/>
              <a:cxnLst/>
              <a:rect l="l" t="t" r="r" b="b"/>
              <a:pathLst>
                <a:path w="812100" h="1366624">
                  <a:moveTo>
                    <a:pt x="0" y="0"/>
                  </a:moveTo>
                  <a:lnTo>
                    <a:pt x="812100" y="0"/>
                  </a:lnTo>
                  <a:lnTo>
                    <a:pt x="812100" y="1366624"/>
                  </a:lnTo>
                  <a:lnTo>
                    <a:pt x="0" y="1366624"/>
                  </a:lnTo>
                  <a:close/>
                </a:path>
              </a:pathLst>
            </a:custGeom>
            <a:blipFill>
              <a:blip r:embed="rId4"/>
              <a:stretch>
                <a:fillRect l="-98594" r="-98594"/>
              </a:stretch>
            </a:blipFill>
          </p:spPr>
          <p:txBody>
            <a:bodyPr/>
            <a:lstStyle/>
            <a:p>
              <a:endParaRPr lang="en-US"/>
            </a:p>
          </p:txBody>
        </p:sp>
      </p:grpSp>
      <p:sp>
        <p:nvSpPr>
          <p:cNvPr id="10" name="TextBox 10"/>
          <p:cNvSpPr txBox="1"/>
          <p:nvPr/>
        </p:nvSpPr>
        <p:spPr>
          <a:xfrm>
            <a:off x="425479" y="917446"/>
            <a:ext cx="4701475" cy="1435100"/>
          </a:xfrm>
          <a:prstGeom prst="rect">
            <a:avLst/>
          </a:prstGeom>
        </p:spPr>
        <p:txBody>
          <a:bodyPr lIns="0" tIns="0" rIns="0" bIns="0" rtlCol="0" anchor="t">
            <a:spAutoFit/>
          </a:bodyPr>
          <a:lstStyle/>
          <a:p>
            <a:pPr algn="l">
              <a:lnSpc>
                <a:spcPts val="5500"/>
              </a:lnSpc>
            </a:pPr>
            <a:r>
              <a:rPr lang="en-US" sz="5000" spc="-150">
                <a:solidFill>
                  <a:srgbClr val="F4F4F4"/>
                </a:solidFill>
                <a:latin typeface="Arimo"/>
                <a:ea typeface="Arimo"/>
                <a:cs typeface="Arimo"/>
                <a:sym typeface="Arimo"/>
              </a:rPr>
              <a:t>Air Quality Snapshot</a:t>
            </a:r>
          </a:p>
        </p:txBody>
      </p:sp>
      <p:sp>
        <p:nvSpPr>
          <p:cNvPr id="11" name="TextBox 11"/>
          <p:cNvSpPr txBox="1"/>
          <p:nvPr/>
        </p:nvSpPr>
        <p:spPr>
          <a:xfrm>
            <a:off x="-112085" y="4241240"/>
            <a:ext cx="5406626" cy="2061855"/>
          </a:xfrm>
          <a:prstGeom prst="rect">
            <a:avLst/>
          </a:prstGeom>
        </p:spPr>
        <p:txBody>
          <a:bodyPr lIns="0" tIns="0" rIns="0" bIns="0" rtlCol="0" anchor="t">
            <a:spAutoFit/>
          </a:bodyPr>
          <a:lstStyle/>
          <a:p>
            <a:pPr marL="399579" lvl="1" indent="-199790" algn="l">
              <a:lnSpc>
                <a:spcPts val="2035"/>
              </a:lnSpc>
              <a:buFont typeface="Arial"/>
              <a:buChar char="•"/>
            </a:pPr>
            <a:r>
              <a:rPr lang="en-US" sz="1850" spc="-55">
                <a:solidFill>
                  <a:srgbClr val="515146"/>
                </a:solidFill>
                <a:latin typeface="Open Sauce"/>
                <a:ea typeface="Open Sauce"/>
                <a:cs typeface="Open Sauce"/>
                <a:sym typeface="Open Sauce"/>
              </a:rPr>
              <a:t>PM2.5 concentration exceeds </a:t>
            </a:r>
            <a:r>
              <a:rPr lang="en-US" sz="1850" b="1" spc="-55">
                <a:solidFill>
                  <a:srgbClr val="515146"/>
                </a:solidFill>
                <a:latin typeface="Open Sauce Bold"/>
                <a:ea typeface="Open Sauce Bold"/>
                <a:cs typeface="Open Sauce Bold"/>
                <a:sym typeface="Open Sauce Bold"/>
              </a:rPr>
              <a:t>6-17 times</a:t>
            </a:r>
            <a:r>
              <a:rPr lang="en-US" sz="1850" spc="-55">
                <a:solidFill>
                  <a:srgbClr val="515146"/>
                </a:solidFill>
                <a:latin typeface="Open Sauce"/>
                <a:ea typeface="Open Sauce"/>
                <a:cs typeface="Open Sauce"/>
                <a:sym typeface="Open Sauce"/>
              </a:rPr>
              <a:t> the World Health Organization‘s (WHO) standard (winter peaks)</a:t>
            </a:r>
          </a:p>
          <a:p>
            <a:pPr marL="399579" lvl="1" indent="-199790" algn="l">
              <a:lnSpc>
                <a:spcPts val="2035"/>
              </a:lnSpc>
              <a:buFont typeface="Arial"/>
              <a:buChar char="•"/>
            </a:pPr>
            <a:r>
              <a:rPr lang="en-US" sz="1850" spc="-55">
                <a:solidFill>
                  <a:srgbClr val="515146"/>
                </a:solidFill>
                <a:latin typeface="Open Sauce"/>
                <a:ea typeface="Open Sauce"/>
                <a:cs typeface="Open Sauce"/>
                <a:sym typeface="Open Sauce"/>
              </a:rPr>
              <a:t>Almaty: avg. 35 ug/m3 (annually)</a:t>
            </a:r>
          </a:p>
          <a:p>
            <a:pPr marL="399579" lvl="1" indent="-199790" algn="l">
              <a:lnSpc>
                <a:spcPts val="2035"/>
              </a:lnSpc>
              <a:buFont typeface="Arial"/>
              <a:buChar char="•"/>
            </a:pPr>
            <a:r>
              <a:rPr lang="en-US" sz="1850" spc="-55">
                <a:solidFill>
                  <a:srgbClr val="515146"/>
                </a:solidFill>
                <a:latin typeface="Open Sauce"/>
                <a:ea typeface="Open Sauce"/>
                <a:cs typeface="Open Sauce"/>
                <a:sym typeface="Open Sauce"/>
              </a:rPr>
              <a:t>Astana: avg. 22 ug/m3 (annually)</a:t>
            </a:r>
          </a:p>
          <a:p>
            <a:pPr marL="399579" lvl="1" indent="-199790" algn="l">
              <a:lnSpc>
                <a:spcPts val="2035"/>
              </a:lnSpc>
              <a:buFont typeface="Arial"/>
              <a:buChar char="•"/>
            </a:pPr>
            <a:r>
              <a:rPr lang="en-US" sz="1850" spc="-55">
                <a:solidFill>
                  <a:srgbClr val="515146"/>
                </a:solidFill>
                <a:latin typeface="Open Sauce"/>
                <a:ea typeface="Open Sauce"/>
                <a:cs typeface="Open Sauce"/>
                <a:sym typeface="Open Sauce"/>
              </a:rPr>
              <a:t>Almaty: </a:t>
            </a:r>
            <a:r>
              <a:rPr lang="en-US" sz="1850" b="1" spc="-55">
                <a:solidFill>
                  <a:srgbClr val="515146"/>
                </a:solidFill>
                <a:latin typeface="Open Sauce Bold"/>
                <a:ea typeface="Open Sauce Bold"/>
                <a:cs typeface="Open Sauce Bold"/>
                <a:sym typeface="Open Sauce Bold"/>
              </a:rPr>
              <a:t>217 days/year</a:t>
            </a:r>
            <a:r>
              <a:rPr lang="en-US" sz="1850" spc="-55">
                <a:solidFill>
                  <a:srgbClr val="515146"/>
                </a:solidFill>
                <a:latin typeface="Open Sauce"/>
                <a:ea typeface="Open Sauce"/>
                <a:cs typeface="Open Sauce"/>
                <a:sym typeface="Open Sauce"/>
              </a:rPr>
              <a:t> above safe daily limit</a:t>
            </a:r>
          </a:p>
          <a:p>
            <a:pPr marL="399579" lvl="1" indent="-199790" algn="l">
              <a:lnSpc>
                <a:spcPts val="2035"/>
              </a:lnSpc>
              <a:buFont typeface="Arial"/>
              <a:buChar char="•"/>
            </a:pPr>
            <a:r>
              <a:rPr lang="en-US" sz="1850" spc="-55">
                <a:solidFill>
                  <a:srgbClr val="515146"/>
                </a:solidFill>
                <a:latin typeface="Open Sauce"/>
                <a:ea typeface="Open Sauce"/>
                <a:cs typeface="Open Sauce"/>
                <a:sym typeface="Open Sauce"/>
              </a:rPr>
              <a:t>Astana: </a:t>
            </a:r>
            <a:r>
              <a:rPr lang="en-US" sz="1850" b="1" spc="-55">
                <a:solidFill>
                  <a:srgbClr val="515146"/>
                </a:solidFill>
                <a:latin typeface="Open Sauce Bold"/>
                <a:ea typeface="Open Sauce Bold"/>
                <a:cs typeface="Open Sauce Bold"/>
                <a:sym typeface="Open Sauce Bold"/>
              </a:rPr>
              <a:t>151 days/year</a:t>
            </a:r>
            <a:r>
              <a:rPr lang="en-US" sz="1850" spc="-55">
                <a:solidFill>
                  <a:srgbClr val="515146"/>
                </a:solidFill>
                <a:latin typeface="Open Sauce"/>
                <a:ea typeface="Open Sauce"/>
                <a:cs typeface="Open Sauce"/>
                <a:sym typeface="Open Sauce"/>
              </a:rPr>
              <a:t> above safe daily limit</a:t>
            </a:r>
          </a:p>
          <a:p>
            <a:pPr algn="l">
              <a:lnSpc>
                <a:spcPts val="2035"/>
              </a:lnSpc>
            </a:pPr>
            <a:endParaRPr lang="en-US" sz="1850" spc="-55">
              <a:solidFill>
                <a:srgbClr val="515146"/>
              </a:solidFill>
              <a:latin typeface="Open Sauce"/>
              <a:ea typeface="Open Sauce"/>
              <a:cs typeface="Open Sauce"/>
              <a:sym typeface="Open Sauce"/>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364017"/>
        </a:solidFill>
        <a:effectLst/>
      </p:bgPr>
    </p:bg>
    <p:spTree>
      <p:nvGrpSpPr>
        <p:cNvPr id="1" name=""/>
        <p:cNvGrpSpPr/>
        <p:nvPr/>
      </p:nvGrpSpPr>
      <p:grpSpPr>
        <a:xfrm>
          <a:off x="0" y="0"/>
          <a:ext cx="0" cy="0"/>
          <a:chOff x="0" y="0"/>
          <a:chExt cx="0" cy="0"/>
        </a:xfrm>
      </p:grpSpPr>
      <p:grpSp>
        <p:nvGrpSpPr>
          <p:cNvPr id="2" name="Group 2"/>
          <p:cNvGrpSpPr/>
          <p:nvPr/>
        </p:nvGrpSpPr>
        <p:grpSpPr>
          <a:xfrm>
            <a:off x="531536" y="80756"/>
            <a:ext cx="8216882" cy="754201"/>
            <a:chOff x="0" y="0"/>
            <a:chExt cx="3043290" cy="279334"/>
          </a:xfrm>
        </p:grpSpPr>
        <p:sp>
          <p:nvSpPr>
            <p:cNvPr id="3" name="Freeform 3"/>
            <p:cNvSpPr/>
            <p:nvPr/>
          </p:nvSpPr>
          <p:spPr>
            <a:xfrm>
              <a:off x="0" y="0"/>
              <a:ext cx="3043290" cy="279334"/>
            </a:xfrm>
            <a:custGeom>
              <a:avLst/>
              <a:gdLst/>
              <a:ahLst/>
              <a:cxnLst/>
              <a:rect l="l" t="t" r="r" b="b"/>
              <a:pathLst>
                <a:path w="3043290" h="279334">
                  <a:moveTo>
                    <a:pt x="0" y="0"/>
                  </a:moveTo>
                  <a:lnTo>
                    <a:pt x="3043290" y="0"/>
                  </a:lnTo>
                  <a:lnTo>
                    <a:pt x="3043290" y="279334"/>
                  </a:lnTo>
                  <a:lnTo>
                    <a:pt x="0" y="279334"/>
                  </a:lnTo>
                  <a:close/>
                </a:path>
              </a:pathLst>
            </a:custGeom>
            <a:solidFill>
              <a:srgbClr val="515146"/>
            </a:solidFill>
          </p:spPr>
          <p:txBody>
            <a:bodyPr/>
            <a:lstStyle/>
            <a:p>
              <a:endParaRPr lang="en-US"/>
            </a:p>
          </p:txBody>
        </p:sp>
        <p:sp>
          <p:nvSpPr>
            <p:cNvPr id="4" name="TextBox 4"/>
            <p:cNvSpPr txBox="1"/>
            <p:nvPr/>
          </p:nvSpPr>
          <p:spPr>
            <a:xfrm>
              <a:off x="0" y="9525"/>
              <a:ext cx="3043290" cy="269809"/>
            </a:xfrm>
            <a:prstGeom prst="rect">
              <a:avLst/>
            </a:prstGeom>
          </p:spPr>
          <p:txBody>
            <a:bodyPr lIns="50800" tIns="50800" rIns="50800" bIns="50800" rtlCol="0" anchor="ctr"/>
            <a:lstStyle/>
            <a:p>
              <a:pPr algn="ctr">
                <a:lnSpc>
                  <a:spcPts val="1759"/>
                </a:lnSpc>
              </a:pPr>
              <a:endParaRPr/>
            </a:p>
          </p:txBody>
        </p:sp>
      </p:grpSp>
      <p:sp>
        <p:nvSpPr>
          <p:cNvPr id="5" name="Freeform 5"/>
          <p:cNvSpPr/>
          <p:nvPr/>
        </p:nvSpPr>
        <p:spPr>
          <a:xfrm>
            <a:off x="853402" y="1403555"/>
            <a:ext cx="8046795" cy="5180125"/>
          </a:xfrm>
          <a:custGeom>
            <a:avLst/>
            <a:gdLst/>
            <a:ahLst/>
            <a:cxnLst/>
            <a:rect l="l" t="t" r="r" b="b"/>
            <a:pathLst>
              <a:path w="8046795" h="5180125">
                <a:moveTo>
                  <a:pt x="0" y="0"/>
                </a:moveTo>
                <a:lnTo>
                  <a:pt x="8046796" y="0"/>
                </a:lnTo>
                <a:lnTo>
                  <a:pt x="8046796" y="5180125"/>
                </a:lnTo>
                <a:lnTo>
                  <a:pt x="0" y="5180125"/>
                </a:lnTo>
                <a:lnTo>
                  <a:pt x="0" y="0"/>
                </a:lnTo>
                <a:close/>
              </a:path>
            </a:pathLst>
          </a:custGeom>
          <a:blipFill>
            <a:blip r:embed="rId2"/>
            <a:stretch>
              <a:fillRect/>
            </a:stretch>
          </a:blipFill>
        </p:spPr>
        <p:txBody>
          <a:bodyPr/>
          <a:lstStyle/>
          <a:p>
            <a:endParaRPr lang="en-US"/>
          </a:p>
        </p:txBody>
      </p:sp>
      <p:sp>
        <p:nvSpPr>
          <p:cNvPr id="6" name="TextBox 6"/>
          <p:cNvSpPr txBox="1"/>
          <p:nvPr/>
        </p:nvSpPr>
        <p:spPr>
          <a:xfrm>
            <a:off x="3403469" y="109331"/>
            <a:ext cx="2946661" cy="574675"/>
          </a:xfrm>
          <a:prstGeom prst="rect">
            <a:avLst/>
          </a:prstGeom>
        </p:spPr>
        <p:txBody>
          <a:bodyPr lIns="0" tIns="0" rIns="0" bIns="0" rtlCol="0" anchor="t">
            <a:spAutoFit/>
          </a:bodyPr>
          <a:lstStyle/>
          <a:p>
            <a:pPr algn="l">
              <a:lnSpc>
                <a:spcPts val="4399"/>
              </a:lnSpc>
            </a:pPr>
            <a:r>
              <a:rPr lang="en-US" sz="3999" spc="-119">
                <a:solidFill>
                  <a:srgbClr val="FFFFFF"/>
                </a:solidFill>
                <a:latin typeface="Arimo"/>
                <a:ea typeface="Arimo"/>
                <a:cs typeface="Arimo"/>
                <a:sym typeface="Arimo"/>
              </a:rPr>
              <a:t>Chart #1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sp>
        <p:nvSpPr>
          <p:cNvPr id="2" name="TextBox 2"/>
          <p:cNvSpPr txBox="1"/>
          <p:nvPr/>
        </p:nvSpPr>
        <p:spPr>
          <a:xfrm>
            <a:off x="731520" y="1854798"/>
            <a:ext cx="3019159" cy="2395220"/>
          </a:xfrm>
          <a:prstGeom prst="rect">
            <a:avLst/>
          </a:prstGeom>
        </p:spPr>
        <p:txBody>
          <a:bodyPr lIns="0" tIns="0" rIns="0" bIns="0" rtlCol="0" anchor="t">
            <a:spAutoFit/>
          </a:bodyPr>
          <a:lstStyle/>
          <a:p>
            <a:pPr algn="l">
              <a:lnSpc>
                <a:spcPts val="6160"/>
              </a:lnSpc>
            </a:pPr>
            <a:r>
              <a:rPr lang="en-US" sz="5600" spc="-168">
                <a:solidFill>
                  <a:srgbClr val="515146"/>
                </a:solidFill>
                <a:latin typeface="Arimo"/>
                <a:ea typeface="Arimo"/>
                <a:cs typeface="Arimo"/>
                <a:sym typeface="Arimo"/>
              </a:rPr>
              <a:t>Almaty’s Pollution Sources</a:t>
            </a:r>
          </a:p>
        </p:txBody>
      </p:sp>
      <p:grpSp>
        <p:nvGrpSpPr>
          <p:cNvPr id="3" name="Group 3"/>
          <p:cNvGrpSpPr/>
          <p:nvPr/>
        </p:nvGrpSpPr>
        <p:grpSpPr>
          <a:xfrm>
            <a:off x="0" y="4742048"/>
            <a:ext cx="9753600" cy="2725688"/>
            <a:chOff x="0" y="0"/>
            <a:chExt cx="3612444" cy="1009514"/>
          </a:xfrm>
        </p:grpSpPr>
        <p:sp>
          <p:nvSpPr>
            <p:cNvPr id="4" name="Freeform 4"/>
            <p:cNvSpPr/>
            <p:nvPr/>
          </p:nvSpPr>
          <p:spPr>
            <a:xfrm>
              <a:off x="0" y="0"/>
              <a:ext cx="3612445" cy="1009514"/>
            </a:xfrm>
            <a:custGeom>
              <a:avLst/>
              <a:gdLst/>
              <a:ahLst/>
              <a:cxnLst/>
              <a:rect l="l" t="t" r="r" b="b"/>
              <a:pathLst>
                <a:path w="3612445" h="1009514">
                  <a:moveTo>
                    <a:pt x="0" y="0"/>
                  </a:moveTo>
                  <a:lnTo>
                    <a:pt x="3612445" y="0"/>
                  </a:lnTo>
                  <a:lnTo>
                    <a:pt x="3612445" y="1009514"/>
                  </a:lnTo>
                  <a:lnTo>
                    <a:pt x="0" y="1009514"/>
                  </a:lnTo>
                  <a:close/>
                </a:path>
              </a:pathLst>
            </a:custGeom>
            <a:solidFill>
              <a:srgbClr val="515146"/>
            </a:solidFill>
          </p:spPr>
          <p:txBody>
            <a:bodyPr/>
            <a:lstStyle/>
            <a:p>
              <a:endParaRPr lang="en-US"/>
            </a:p>
          </p:txBody>
        </p:sp>
        <p:sp>
          <p:nvSpPr>
            <p:cNvPr id="5" name="TextBox 5"/>
            <p:cNvSpPr txBox="1"/>
            <p:nvPr/>
          </p:nvSpPr>
          <p:spPr>
            <a:xfrm>
              <a:off x="0" y="9525"/>
              <a:ext cx="3612444" cy="999989"/>
            </a:xfrm>
            <a:prstGeom prst="rect">
              <a:avLst/>
            </a:prstGeom>
          </p:spPr>
          <p:txBody>
            <a:bodyPr lIns="50800" tIns="50800" rIns="50800" bIns="50800" rtlCol="0" anchor="ctr"/>
            <a:lstStyle/>
            <a:p>
              <a:pPr algn="ctr">
                <a:lnSpc>
                  <a:spcPts val="1759"/>
                </a:lnSpc>
              </a:pPr>
              <a:endParaRPr/>
            </a:p>
          </p:txBody>
        </p:sp>
      </p:grpSp>
      <p:grpSp>
        <p:nvGrpSpPr>
          <p:cNvPr id="6" name="Group 6"/>
          <p:cNvGrpSpPr/>
          <p:nvPr/>
        </p:nvGrpSpPr>
        <p:grpSpPr>
          <a:xfrm>
            <a:off x="4143868" y="822614"/>
            <a:ext cx="5609732" cy="3919434"/>
            <a:chOff x="0" y="0"/>
            <a:chExt cx="1080649" cy="755033"/>
          </a:xfrm>
        </p:grpSpPr>
        <p:sp>
          <p:nvSpPr>
            <p:cNvPr id="7" name="Freeform 7"/>
            <p:cNvSpPr/>
            <p:nvPr/>
          </p:nvSpPr>
          <p:spPr>
            <a:xfrm>
              <a:off x="0" y="0"/>
              <a:ext cx="1080649" cy="755033"/>
            </a:xfrm>
            <a:custGeom>
              <a:avLst/>
              <a:gdLst/>
              <a:ahLst/>
              <a:cxnLst/>
              <a:rect l="l" t="t" r="r" b="b"/>
              <a:pathLst>
                <a:path w="1080649" h="755033">
                  <a:moveTo>
                    <a:pt x="0" y="0"/>
                  </a:moveTo>
                  <a:lnTo>
                    <a:pt x="1080649" y="0"/>
                  </a:lnTo>
                  <a:lnTo>
                    <a:pt x="1080649" y="755033"/>
                  </a:lnTo>
                  <a:lnTo>
                    <a:pt x="0" y="755033"/>
                  </a:lnTo>
                  <a:close/>
                </a:path>
              </a:pathLst>
            </a:custGeom>
            <a:blipFill>
              <a:blip r:embed="rId3"/>
              <a:stretch>
                <a:fillRect l="-2434" r="-2434"/>
              </a:stretch>
            </a:blipFill>
          </p:spPr>
          <p:txBody>
            <a:bodyPr/>
            <a:lstStyle/>
            <a:p>
              <a:endParaRPr lang="en-US"/>
            </a:p>
          </p:txBody>
        </p:sp>
      </p:grpSp>
      <p:sp>
        <p:nvSpPr>
          <p:cNvPr id="8" name="Freeform 8"/>
          <p:cNvSpPr/>
          <p:nvPr/>
        </p:nvSpPr>
        <p:spPr>
          <a:xfrm>
            <a:off x="3384357" y="1913108"/>
            <a:ext cx="547823" cy="547823"/>
          </a:xfrm>
          <a:custGeom>
            <a:avLst/>
            <a:gdLst/>
            <a:ahLst/>
            <a:cxnLst/>
            <a:rect l="l" t="t" r="r" b="b"/>
            <a:pathLst>
              <a:path w="547823" h="547823">
                <a:moveTo>
                  <a:pt x="0" y="0"/>
                </a:moveTo>
                <a:lnTo>
                  <a:pt x="547823" y="0"/>
                </a:lnTo>
                <a:lnTo>
                  <a:pt x="547823" y="547822"/>
                </a:lnTo>
                <a:lnTo>
                  <a:pt x="0" y="5478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546234" y="5462905"/>
            <a:ext cx="4261693" cy="926252"/>
          </a:xfrm>
          <a:prstGeom prst="rect">
            <a:avLst/>
          </a:prstGeom>
        </p:spPr>
        <p:txBody>
          <a:bodyPr lIns="0" tIns="0" rIns="0" bIns="0" rtlCol="0" anchor="t">
            <a:spAutoFit/>
          </a:bodyPr>
          <a:lstStyle/>
          <a:p>
            <a:pPr marL="363413" lvl="1" indent="-181707" algn="ctr">
              <a:lnSpc>
                <a:spcPts val="1851"/>
              </a:lnSpc>
              <a:buFont typeface="Arial"/>
              <a:buChar char="•"/>
            </a:pPr>
            <a:r>
              <a:rPr lang="en-US" sz="1683" b="1" spc="-50">
                <a:solidFill>
                  <a:srgbClr val="FFF4EA"/>
                </a:solidFill>
                <a:latin typeface="Open Sauce Bold"/>
                <a:ea typeface="Open Sauce Bold"/>
                <a:cs typeface="Open Sauce Bold"/>
                <a:sym typeface="Open Sauce Bold"/>
              </a:rPr>
              <a:t>Coal-fired CHP plants</a:t>
            </a:r>
          </a:p>
          <a:p>
            <a:pPr algn="ctr">
              <a:lnSpc>
                <a:spcPts val="1851"/>
              </a:lnSpc>
            </a:pPr>
            <a:endParaRPr lang="en-US" sz="1683" b="1" spc="-50">
              <a:solidFill>
                <a:srgbClr val="FFF4EA"/>
              </a:solidFill>
              <a:latin typeface="Open Sauce Bold"/>
              <a:ea typeface="Open Sauce Bold"/>
              <a:cs typeface="Open Sauce Bold"/>
              <a:sym typeface="Open Sauce Bold"/>
            </a:endParaRPr>
          </a:p>
          <a:p>
            <a:pPr marL="363413" lvl="1" indent="-181707" algn="ctr">
              <a:lnSpc>
                <a:spcPts val="1851"/>
              </a:lnSpc>
              <a:spcBef>
                <a:spcPct val="0"/>
              </a:spcBef>
              <a:buFont typeface="Arial"/>
              <a:buChar char="•"/>
            </a:pPr>
            <a:r>
              <a:rPr lang="en-US" sz="1683" b="1" spc="-50">
                <a:solidFill>
                  <a:srgbClr val="FFF4EA"/>
                </a:solidFill>
                <a:latin typeface="Open Sauce Bold"/>
                <a:ea typeface="Open Sauce Bold"/>
                <a:cs typeface="Open Sauce Bold"/>
                <a:sym typeface="Open Sauce Bold"/>
              </a:rPr>
              <a:t>Household coal/low-quality fuel heating </a:t>
            </a:r>
          </a:p>
        </p:txBody>
      </p:sp>
      <p:sp>
        <p:nvSpPr>
          <p:cNvPr id="10" name="TextBox 10"/>
          <p:cNvSpPr txBox="1"/>
          <p:nvPr/>
        </p:nvSpPr>
        <p:spPr>
          <a:xfrm>
            <a:off x="4876800" y="5462905"/>
            <a:ext cx="4261693" cy="926252"/>
          </a:xfrm>
          <a:prstGeom prst="rect">
            <a:avLst/>
          </a:prstGeom>
        </p:spPr>
        <p:txBody>
          <a:bodyPr lIns="0" tIns="0" rIns="0" bIns="0" rtlCol="0" anchor="t">
            <a:spAutoFit/>
          </a:bodyPr>
          <a:lstStyle/>
          <a:p>
            <a:pPr marL="363413" lvl="1" indent="-181707" algn="ctr">
              <a:lnSpc>
                <a:spcPts val="1851"/>
              </a:lnSpc>
              <a:buFont typeface="Arial"/>
              <a:buChar char="•"/>
            </a:pPr>
            <a:r>
              <a:rPr lang="en-US" sz="1683" b="1" spc="-50">
                <a:solidFill>
                  <a:srgbClr val="FFF4EA"/>
                </a:solidFill>
                <a:latin typeface="Open Sauce Bold"/>
                <a:ea typeface="Open Sauce Bold"/>
                <a:cs typeface="Open Sauce Bold"/>
                <a:sym typeface="Open Sauce Bold"/>
              </a:rPr>
              <a:t>Old vehicles and traffic congestion</a:t>
            </a:r>
          </a:p>
          <a:p>
            <a:pPr algn="ctr">
              <a:lnSpc>
                <a:spcPts val="1851"/>
              </a:lnSpc>
            </a:pPr>
            <a:endParaRPr lang="en-US" sz="1683" b="1" spc="-50">
              <a:solidFill>
                <a:srgbClr val="FFF4EA"/>
              </a:solidFill>
              <a:latin typeface="Open Sauce Bold"/>
              <a:ea typeface="Open Sauce Bold"/>
              <a:cs typeface="Open Sauce Bold"/>
              <a:sym typeface="Open Sauce Bold"/>
            </a:endParaRPr>
          </a:p>
          <a:p>
            <a:pPr algn="ctr">
              <a:lnSpc>
                <a:spcPts val="1851"/>
              </a:lnSpc>
            </a:pPr>
            <a:endParaRPr lang="en-US" sz="1683" b="1" spc="-50">
              <a:solidFill>
                <a:srgbClr val="FFF4EA"/>
              </a:solidFill>
              <a:latin typeface="Open Sauce Bold"/>
              <a:ea typeface="Open Sauce Bold"/>
              <a:cs typeface="Open Sauce Bold"/>
              <a:sym typeface="Open Sauce Bold"/>
            </a:endParaRPr>
          </a:p>
          <a:p>
            <a:pPr marL="363413" lvl="1" indent="-181707" algn="ctr">
              <a:lnSpc>
                <a:spcPts val="1851"/>
              </a:lnSpc>
              <a:spcBef>
                <a:spcPct val="0"/>
              </a:spcBef>
              <a:buFont typeface="Arial"/>
              <a:buChar char="•"/>
            </a:pPr>
            <a:r>
              <a:rPr lang="en-US" sz="1683" b="1" spc="-50">
                <a:solidFill>
                  <a:srgbClr val="FFF4EA"/>
                </a:solidFill>
                <a:latin typeface="Open Sauce Bold"/>
                <a:ea typeface="Open Sauce Bold"/>
                <a:cs typeface="Open Sauce Bold"/>
                <a:sym typeface="Open Sauce Bold"/>
              </a:rPr>
              <a:t>Mountain basin traps polluted air</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9E6D8"/>
        </a:solidFill>
        <a:effectLst/>
      </p:bgPr>
    </p:bg>
    <p:spTree>
      <p:nvGrpSpPr>
        <p:cNvPr id="1" name=""/>
        <p:cNvGrpSpPr/>
        <p:nvPr/>
      </p:nvGrpSpPr>
      <p:grpSpPr>
        <a:xfrm>
          <a:off x="0" y="0"/>
          <a:ext cx="0" cy="0"/>
          <a:chOff x="0" y="0"/>
          <a:chExt cx="0" cy="0"/>
        </a:xfrm>
      </p:grpSpPr>
      <p:sp>
        <p:nvSpPr>
          <p:cNvPr id="2" name="Freeform 2"/>
          <p:cNvSpPr/>
          <p:nvPr/>
        </p:nvSpPr>
        <p:spPr>
          <a:xfrm>
            <a:off x="83698" y="956688"/>
            <a:ext cx="9456732" cy="5626992"/>
          </a:xfrm>
          <a:custGeom>
            <a:avLst/>
            <a:gdLst/>
            <a:ahLst/>
            <a:cxnLst/>
            <a:rect l="l" t="t" r="r" b="b"/>
            <a:pathLst>
              <a:path w="9456732" h="5626992">
                <a:moveTo>
                  <a:pt x="0" y="0"/>
                </a:moveTo>
                <a:lnTo>
                  <a:pt x="9456732" y="0"/>
                </a:lnTo>
                <a:lnTo>
                  <a:pt x="9456732" y="5626992"/>
                </a:lnTo>
                <a:lnTo>
                  <a:pt x="0" y="5626992"/>
                </a:lnTo>
                <a:lnTo>
                  <a:pt x="0" y="0"/>
                </a:lnTo>
                <a:close/>
              </a:path>
            </a:pathLst>
          </a:custGeom>
          <a:blipFill>
            <a:blip r:embed="rId2"/>
            <a:stretch>
              <a:fillRect l="-2891" r="-2891"/>
            </a:stretch>
          </a:blipFill>
        </p:spPr>
        <p:txBody>
          <a:bodyPr/>
          <a:lstStyle/>
          <a:p>
            <a:endParaRPr lang="en-US"/>
          </a:p>
        </p:txBody>
      </p:sp>
      <p:sp>
        <p:nvSpPr>
          <p:cNvPr id="3" name="TextBox 3"/>
          <p:cNvSpPr txBox="1"/>
          <p:nvPr/>
        </p:nvSpPr>
        <p:spPr>
          <a:xfrm>
            <a:off x="83698" y="269364"/>
            <a:ext cx="9327259" cy="282575"/>
          </a:xfrm>
          <a:prstGeom prst="rect">
            <a:avLst/>
          </a:prstGeom>
        </p:spPr>
        <p:txBody>
          <a:bodyPr lIns="0" tIns="0" rIns="0" bIns="0" rtlCol="0" anchor="t">
            <a:spAutoFit/>
          </a:bodyPr>
          <a:lstStyle/>
          <a:p>
            <a:pPr algn="ctr">
              <a:lnSpc>
                <a:spcPts val="2199"/>
              </a:lnSpc>
              <a:spcBef>
                <a:spcPct val="0"/>
              </a:spcBef>
            </a:pPr>
            <a:r>
              <a:rPr lang="en-US" sz="1999" b="1" spc="-59">
                <a:solidFill>
                  <a:srgbClr val="000000"/>
                </a:solidFill>
                <a:latin typeface="Open Sauce Bold"/>
                <a:ea typeface="Open Sauce Bold"/>
                <a:cs typeface="Open Sauce Bold"/>
                <a:sym typeface="Open Sauce Bold"/>
              </a:rPr>
              <a:t>CHP-2 Plant in Almaty</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2134</Words>
  <Application>Microsoft Office PowerPoint</Application>
  <PresentationFormat>Custom</PresentationFormat>
  <Paragraphs>129</Paragraphs>
  <Slides>15</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15</vt:i4>
      </vt:variant>
    </vt:vector>
  </HeadingPairs>
  <TitlesOfParts>
    <vt:vector size="21" baseType="lpstr">
      <vt:lpstr>Calibri</vt:lpstr>
      <vt:lpstr>Arial</vt:lpstr>
      <vt:lpstr>Open Sauce</vt:lpstr>
      <vt:lpstr>Open Sauce Bold</vt:lpstr>
      <vt:lpstr>Arimo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Grey Simple Pollution Presentation</dc:title>
  <dc:creator>DCM</dc:creator>
  <cp:lastModifiedBy>Dennis McCornac</cp:lastModifiedBy>
  <cp:revision>1</cp:revision>
  <dcterms:created xsi:type="dcterms:W3CDTF">2006-08-16T00:00:00Z</dcterms:created>
  <dcterms:modified xsi:type="dcterms:W3CDTF">2025-10-01T05:00:04Z</dcterms:modified>
  <dc:identifier>DAGzEhThNCA</dc:identifier>
</cp:coreProperties>
</file>