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4" r:id="rId6"/>
    <p:sldId id="266" r:id="rId7"/>
    <p:sldId id="268" r:id="rId8"/>
    <p:sldId id="267" r:id="rId9"/>
    <p:sldId id="269" r:id="rId10"/>
    <p:sldId id="270" r:id="rId11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6"/>
    <p:restoredTop sz="94813"/>
  </p:normalViewPr>
  <p:slideViewPr>
    <p:cSldViewPr snapToGrid="0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BFC0D-3C23-E449-B044-6EF3C5ED23D7}" type="datetimeFigureOut">
              <a:rPr lang="en-QA" smtClean="0"/>
              <a:t>09/18/2025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7237-2ED6-6F44-B21F-C187EDED5AF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66185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QA" dirty="0"/>
              <a:t>ontext/overview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7237-2ED6-6F44-B21F-C187EDED5AFF}" type="slidenum">
              <a:rPr lang="en-QA" smtClean="0"/>
              <a:t>3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93389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QA" dirty="0"/>
              <a:t>Scale of the problem of water scarcity.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7237-2ED6-6F44-B21F-C187EDED5AFF}" type="slidenum">
              <a:rPr lang="en-QA" smtClean="0"/>
              <a:t>4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437110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QA" dirty="0"/>
              <a:t>ain drivers of water scarcity: agriculture, refugees, </a:t>
            </a:r>
            <a:r>
              <a:rPr lang="en-US" dirty="0"/>
              <a:t>and geopolitical</a:t>
            </a:r>
            <a:r>
              <a:rPr lang="en-QA" dirty="0"/>
              <a:t> tension.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7237-2ED6-6F44-B21F-C187EDED5AFF}" type="slidenum">
              <a:rPr lang="en-QA" smtClean="0"/>
              <a:t>5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67605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C5037-CE85-FA55-81B2-805296503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4F585A-B1E3-D340-6ADF-D940C23E4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1A536-D965-8855-3425-3EB0CFD62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consequences</a:t>
            </a:r>
            <a:endParaRPr lang="en-Q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202B4-32EE-580A-0645-E5D0E0932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47237-2ED6-6F44-B21F-C187EDED5AFF}" type="slidenum">
              <a:rPr kumimoji="0" lang="en-Q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Q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699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438CE-04FD-1D33-4092-6FA9B966B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47E4EA-8B2E-D679-6705-311B9C75A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E478E-496F-236E-176F-C3BED036D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response</a:t>
            </a:r>
            <a:endParaRPr lang="en-Q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5219A-A212-F52D-31F6-E77A53F69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47237-2ED6-6F44-B21F-C187EDED5AFF}" type="slidenum">
              <a:rPr kumimoji="0" lang="en-Q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Q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41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QA" dirty="0"/>
              <a:t>Global intervention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7237-2ED6-6F44-B21F-C187EDED5AFF}" type="slidenum">
              <a:rPr lang="en-QA" smtClean="0"/>
              <a:t>8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314227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QA" dirty="0"/>
              <a:t>hallenges.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7237-2ED6-6F44-B21F-C187EDED5AFF}" type="slidenum">
              <a:rPr lang="en-QA" smtClean="0"/>
              <a:t>9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88740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C310D-E6AA-4C26-4F74-5C7488471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73639-2AB7-687D-8039-7F24A5551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82E5F-E129-F6E5-B5D4-411839E3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CE35-5554-2D45-9F7F-F95EDD075A25}" type="datetime1">
              <a:rPr lang="en-US" smtClean="0"/>
              <a:t>9/18/2025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40923-8706-9E35-B9B3-05D3D521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E0174-1229-EFF1-4E76-39A9748F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728-8695-9640-9341-C950465C8F41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2010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FCFB-2EAC-59F3-ED1A-53B532C02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20722-2836-85DC-634E-1030853C5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73135-0377-F290-31A5-ECBF0B42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AE04-0D91-5244-886C-2273EEBCF61E}" type="datetime1">
              <a:rPr lang="en-US" smtClean="0"/>
              <a:t>9/18/2025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8067-A0AB-DC50-8872-25C23D79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F96D5-917E-5BCB-289E-0FBEDF79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728-8695-9640-9341-C950465C8F41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3609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00AC8-7918-6DD7-2F62-850188AD9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960D6-B1E2-BA55-1AA9-F52AC0CF6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D9745-C447-C090-783F-191EB19A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2620-E598-C842-A797-BAA398FA5C0C}" type="datetime1">
              <a:rPr lang="en-US" smtClean="0"/>
              <a:t>9/18/2025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CA3E-3E04-ABAE-208B-FD3BAFEC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6F228-CE23-1A81-0F8D-E130EA46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728-8695-9640-9341-C950465C8F41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9932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661C-6A10-DA9E-A9A5-E71A3AC9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156BF-E8B6-DEA7-730F-E10BB9FA2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355B1-950A-FB2D-EAB2-02564610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9A37-ADF1-F749-AC85-8232F77252FE}" type="datetime1">
              <a:rPr lang="en-US" smtClean="0"/>
              <a:t>9/18/2025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337E8-2F33-E42B-BD64-06CA0D38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65643-1DC1-6C83-A015-A404107F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728-8695-9640-9341-C950465C8F41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51333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A4ED-BCE2-B973-931F-091E7B06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F0AFC-9554-6933-717F-18B5A9F5C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07BF3-B81F-B373-9929-D23F82D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250C-9B01-1547-BE47-CDED1DFA8460}" type="datetime1">
              <a:rPr lang="en-US" smtClean="0"/>
              <a:t>9/18/2025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F6AF8-DC10-FD61-3980-C3416528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136F1-B602-E16B-1096-FFA0BD75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728-8695-9640-9341-C950465C8F41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84812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BE8C-E9DC-643F-1D77-10C8F1B1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F2DFF-1EE3-CD14-30A3-1A2AE0F7A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6A350-BF72-5E80-91D0-B3547FA13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50E50-D590-7DDA-47C4-F85B1DCD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9C1E-7D96-4547-8200-5373AD572A5A}" type="datetime1">
              <a:rPr lang="en-US" smtClean="0"/>
              <a:t>9/18/2025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63DE6-6D9E-D648-6B99-E25F6398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3669F-375C-FC13-EE15-94B747ED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728-8695-9640-9341-C950465C8F41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6800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5D27D-3F62-1609-65E0-553D11A6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2E286-BF6F-ED27-71D5-91B1D97EB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E71D4-A7E8-0868-BE50-F768F109E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C9405-04C8-4097-692F-C6F9F0CBD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D42743-190F-03C3-CA5C-8DA9DA443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56FBD-89C4-C7DA-DFEE-2B730728E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FE70-2F93-9745-9D29-45531523950B}" type="datetime1">
              <a:rPr lang="en-US" smtClean="0"/>
              <a:t>9/18/2025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E2126-69B5-5E2D-D37B-2585000F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A25795-8C30-25A1-5A7E-26D90709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728-8695-9640-9341-C950465C8F41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8854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AA9A-7332-AACA-8AAE-0115DB79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BD323-AB0E-9431-990E-805C5373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09D4-37A1-ED41-B3EB-EA609ECE7051}" type="datetime1">
              <a:rPr lang="en-US" smtClean="0"/>
              <a:t>9/18/2025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C8426-CFFC-8FF2-D3AB-1916D504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10EAA-155F-281C-C8C0-8813EB08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728-8695-9640-9341-C950465C8F41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540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EDFF5-C16F-44C9-DB41-E4C8489F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3D0F-DE0A-2949-9D51-B2A24B4C3B9A}" type="datetime1">
              <a:rPr lang="en-US" smtClean="0"/>
              <a:t>9/18/2025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EFDC6-F2A4-3745-CCD6-E70171C0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1567A-C648-A085-FAB8-7934521A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728-8695-9640-9341-C950465C8F41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9973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EA01-C5FA-8180-BAB5-53676374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119F0-2E3C-59A4-7F90-6FA8106EC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2D7E3-549A-8D4A-BAB5-9E88569D4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3630F-40F4-6562-5CF7-97B63BF2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479C-DDFB-9942-8E3A-48D3C062B1BE}" type="datetime1">
              <a:rPr lang="en-US" smtClean="0"/>
              <a:t>9/18/2025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FCF02-2EBE-4723-100F-6EE3255B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6F6F2-134F-0162-464B-5F87D3D1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728-8695-9640-9341-C950465C8F41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85849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0E52-A90D-34EB-B512-656BEC8E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229F9D-4896-F1CF-3DBA-DB066ECB5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3AFC5-3A3F-9904-12B5-4D7114723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91432-CD87-AC95-6DD2-4F627A67C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91F4-542F-2743-98B9-54BE67F5479C}" type="datetime1">
              <a:rPr lang="en-US" smtClean="0"/>
              <a:t>9/18/2025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49795-0333-A86C-CD4E-1EB7EC58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BA507-D748-20A2-2B11-75CDBE45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728-8695-9640-9341-C950465C8F41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49650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4FEAB-D252-F9C4-6D83-2B9090BDC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72E93-DE8C-D462-EA16-94E2C4DFE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F0FAD-FA81-CB70-DF0A-14CA3DF54A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703DA-EC60-AD4E-A474-3E8CB581F967}" type="datetime1">
              <a:rPr lang="en-US" smtClean="0"/>
              <a:t>9/18/2025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AAED2-765E-D76F-A99C-1870AC593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65BA1-7862-B2A4-2512-92A9CA684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665728-8695-9640-9341-C950465C8F41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18243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vVeUNqR9Asc5OmRiGGm09cUfB3gaFguz2HtBy1MjcAM/edit?usp=sha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7732B-EAF9-9CAB-6E26-EE4FC80A3A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73A7C-F682-8F29-D809-90870BE01C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Q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F1FE89-8F9E-833E-6459-ADAB323D4C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B1FB07-6AE6-143A-8113-C91FA5A3E880}"/>
              </a:ext>
            </a:extLst>
          </p:cNvPr>
          <p:cNvSpPr txBox="1"/>
          <p:nvPr/>
        </p:nvSpPr>
        <p:spPr>
          <a:xfrm>
            <a:off x="1875357" y="2601903"/>
            <a:ext cx="8441285" cy="11387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Q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Scarcity:</a:t>
            </a:r>
            <a:r>
              <a:rPr lang="en-Q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Jordan’s Ongoing Crisis</a:t>
            </a:r>
          </a:p>
          <a:p>
            <a:pPr algn="ctr"/>
            <a:r>
              <a:rPr lang="en-Q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Shahd Enizah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50ACE-50CA-673A-455F-CF9EB661FD88}"/>
              </a:ext>
            </a:extLst>
          </p:cNvPr>
          <p:cNvSpPr txBox="1"/>
          <p:nvPr/>
        </p:nvSpPr>
        <p:spPr>
          <a:xfrm>
            <a:off x="124953" y="6487722"/>
            <a:ext cx="16243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(Mutaz Al-Alawi 2025)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7471A-7E7E-9130-CCF3-C9D40F20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4129" y="6330409"/>
            <a:ext cx="2743200" cy="365125"/>
          </a:xfrm>
        </p:spPr>
        <p:txBody>
          <a:bodyPr/>
          <a:lstStyle/>
          <a:p>
            <a:fld id="{FA665728-8695-9640-9341-C950465C8F41}" type="slidenum">
              <a:rPr lang="en-QA" sz="2400" smtClean="0">
                <a:solidFill>
                  <a:schemeClr val="bg1"/>
                </a:solidFill>
              </a:rPr>
              <a:t>1</a:t>
            </a:fld>
            <a:endParaRPr lang="en-Q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7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ACBA4-9DF5-970E-E993-7E8A2DDA3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Q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endParaRPr lang="en-QA" dirty="0"/>
          </a:p>
          <a:p>
            <a:pPr marL="0" indent="0">
              <a:buNone/>
            </a:pPr>
            <a:r>
              <a:rPr lang="en-Q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citations can be found here: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https://docs.google.com/document/d/1vVeUNqR9Asc5OmRiGGm09cUfB3gaFguz2HtBy1MjcAM/edit?usp=sharing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Q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9BD4A-73C0-959E-87EE-BBC29750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728-8695-9640-9341-C950465C8F41}" type="slidenum">
              <a:rPr lang="en-QA" smtClean="0"/>
              <a:t>10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99004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E9090-0400-2CB5-1925-B100CA29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55785"/>
            <a:ext cx="3888526" cy="1800526"/>
          </a:xfrm>
        </p:spPr>
        <p:txBody>
          <a:bodyPr>
            <a:normAutofit/>
          </a:bodyPr>
          <a:lstStyle/>
          <a:p>
            <a:r>
              <a:rPr lang="en-Q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EB8F7-814E-F78D-A9EB-C82D17DFD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" y="2267211"/>
            <a:ext cx="4513787" cy="390975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Q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marL="514350" indent="-514350">
              <a:buAutoNum type="arabicPeriod"/>
            </a:pPr>
            <a:r>
              <a:rPr lang="en-Q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Scale of the Problem </a:t>
            </a:r>
          </a:p>
          <a:p>
            <a:pPr marL="514350" indent="-514350">
              <a:buAutoNum type="arabicPeriod"/>
            </a:pPr>
            <a:r>
              <a:rPr lang="en-Q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Drivers of Water Scarcity </a:t>
            </a:r>
          </a:p>
          <a:p>
            <a:pPr marL="514350" indent="-514350">
              <a:buAutoNum type="arabicPeriod"/>
            </a:pPr>
            <a:r>
              <a:rPr lang="en-Q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</a:p>
          <a:p>
            <a:pPr marL="514350" indent="-514350">
              <a:buAutoNum type="arabicPeriod"/>
            </a:pPr>
            <a:r>
              <a:rPr lang="en-Q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Response</a:t>
            </a:r>
          </a:p>
          <a:p>
            <a:pPr marL="514350" indent="-514350">
              <a:buAutoNum type="arabicPeriod"/>
            </a:pPr>
            <a:r>
              <a:rPr lang="en-Q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Intervention </a:t>
            </a:r>
          </a:p>
          <a:p>
            <a:pPr marL="514350" indent="-514350">
              <a:buAutoNum type="arabicPeriod"/>
            </a:pPr>
            <a:r>
              <a:rPr lang="en-Q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</p:txBody>
      </p:sp>
      <p:pic>
        <p:nvPicPr>
          <p:cNvPr id="6" name="Picture 5" descr="A red green and white flag&#10;&#10;Description automatically generated">
            <a:extLst>
              <a:ext uri="{FF2B5EF4-FFF2-40B4-BE49-F238E27FC236}">
                <a16:creationId xmlns:a16="http://schemas.microsoft.com/office/drawing/2014/main" id="{C4DF8EEB-436F-61F3-6108-44700BA97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827444"/>
            <a:ext cx="4747547" cy="5231456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B348A32B-5203-8284-E598-0D1EE446A1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112718" cy="311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85E8B-68FD-81DA-5A18-593F6E5B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9318"/>
            <a:ext cx="2743200" cy="332157"/>
          </a:xfrm>
        </p:spPr>
        <p:txBody>
          <a:bodyPr/>
          <a:lstStyle/>
          <a:p>
            <a:fld id="{FA665728-8695-9640-9341-C950465C8F41}" type="slidenum">
              <a:rPr lang="en-QA" smtClean="0"/>
              <a:t>2</a:t>
            </a:fld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391244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18EC61F9-D333-6F78-99D9-D1FA31969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232" y="1017538"/>
            <a:ext cx="4840649" cy="449657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Borders</a:t>
            </a:r>
            <a:r>
              <a:rPr lang="en-Q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Syria, Palestine, Iraq &amp; Saudi Arabia.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landlocked! Aqaba ; the northern arm of the Red Sea.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 climate northwest, and desert climate in the south and east of Jordan.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seasonal rainfall due to regional variation! {Valleys, highlands, Badia}.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million people, over 3.7 million of whom are refugees.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levels between 300 mm and less than 100mm.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2DABD-7DBE-555B-C771-8EAB6258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6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665728-8695-9640-9341-C950465C8F41}" type="slidenum">
              <a:rPr lang="en-QA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QA" sz="1100">
              <a:solidFill>
                <a:srgbClr val="FFFFFF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F2FF5DC-DF44-1797-E73B-B0B812B80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195115" cy="640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22D783-DDAA-35B0-186E-0AD88FCD1B8B}"/>
              </a:ext>
            </a:extLst>
          </p:cNvPr>
          <p:cNvSpPr txBox="1"/>
          <p:nvPr/>
        </p:nvSpPr>
        <p:spPr>
          <a:xfrm>
            <a:off x="52126" y="6459376"/>
            <a:ext cx="5764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(Al-Sharif et al. 2020), (UNICEF 2022), ("The Climate of Jordan" 2023), (UNICEF 2023) </a:t>
            </a:r>
          </a:p>
          <a:p>
            <a:endParaRPr lang="en-Q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6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43FFD-0F73-720E-2EB2-BDFCB91B3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8465604E-5D9B-4D31-7526-353831308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171F998C-7E27-2724-527D-0AB0DBE39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232" y="708080"/>
            <a:ext cx="4931088" cy="5441839"/>
          </a:xfrm>
        </p:spPr>
        <p:txBody>
          <a:bodyPr>
            <a:normAutofit/>
          </a:bodyPr>
          <a:lstStyle/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5AFD15B8-B2AA-C385-BEC4-6B86C2AF4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F87FB84-7739-EB0D-1CB9-8B803A1CD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E9F03-5492-FF09-94F0-37F45F10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6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A665728-8695-9640-9341-C950465C8F41}" type="slidenum">
              <a:rPr kumimoji="0" lang="en-QA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QA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C0E66-FB2C-CA42-3C20-9C0A076AFFE8}"/>
              </a:ext>
            </a:extLst>
          </p:cNvPr>
          <p:cNvSpPr txBox="1"/>
          <p:nvPr/>
        </p:nvSpPr>
        <p:spPr>
          <a:xfrm>
            <a:off x="38857" y="6391155"/>
            <a:ext cx="8076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(Ministry of Water and Irrigation 2022), (</a:t>
            </a:r>
            <a:r>
              <a:rPr lang="en-US" sz="1200" dirty="0" err="1">
                <a:solidFill>
                  <a:schemeClr val="bg1"/>
                </a:solidFill>
              </a:rPr>
              <a:t>Fanack</a:t>
            </a:r>
            <a:r>
              <a:rPr lang="en-US" sz="1200" dirty="0">
                <a:solidFill>
                  <a:schemeClr val="bg1"/>
                </a:solidFill>
              </a:rPr>
              <a:t> Water 2022), (Aviram, Hindi, and Abu </a:t>
            </a:r>
            <a:r>
              <a:rPr lang="en-US" sz="1200" dirty="0" err="1">
                <a:solidFill>
                  <a:schemeClr val="bg1"/>
                </a:solidFill>
              </a:rPr>
              <a:t>Hammour</a:t>
            </a:r>
            <a:r>
              <a:rPr lang="en-US" sz="1200" dirty="0">
                <a:solidFill>
                  <a:schemeClr val="bg1"/>
                </a:solidFill>
              </a:rPr>
              <a:t> 2020),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(Ersan 2024), (Deutsche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Rohstoffagentur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2017). </a:t>
            </a:r>
            <a:endParaRPr kumimoji="0" lang="en-QA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Content Placeholder 11" descr="A graph of water levels&#10;&#10;Description automatically generated">
            <a:extLst>
              <a:ext uri="{FF2B5EF4-FFF2-40B4-BE49-F238E27FC236}">
                <a16:creationId xmlns:a16="http://schemas.microsoft.com/office/drawing/2014/main" id="{9DEAD28B-3B34-7114-4B34-3DDBBC3D7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3" y="778587"/>
            <a:ext cx="6446739" cy="4351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C9F1CC-C715-08C6-10AB-ED66A7D3C6F7}"/>
              </a:ext>
            </a:extLst>
          </p:cNvPr>
          <p:cNvSpPr txBox="1"/>
          <p:nvPr/>
        </p:nvSpPr>
        <p:spPr>
          <a:xfrm>
            <a:off x="1266301" y="4962845"/>
            <a:ext cx="4459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Jordan’s Surface Water Budget (2012–2022)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465E8-088D-4706-5CB9-4B21B8973060}"/>
              </a:ext>
            </a:extLst>
          </p:cNvPr>
          <p:cNvSpPr txBox="1"/>
          <p:nvPr/>
        </p:nvSpPr>
        <p:spPr>
          <a:xfrm>
            <a:off x="6885663" y="889842"/>
            <a:ext cx="472821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most water-scarce country in the world, with less than 100 m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capita.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control over rivers! The Jordan River declined by 10% due to Israel’s diversion projects. Syria’s diversion projects &amp; Yarmouk River.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needs exceed resources by more than 26 percent as of 2025.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Overexploitation of aquifers due to high demands! +37% in 2014.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 Aquifer with Saudi Arabia; fossil water (non-renewable).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9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13CC13-3492-94B8-9DAC-95DF5C832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40673C28-A46F-93BB-FD1D-E12C55830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278DBC70-FA5C-B53E-7466-A93E90C17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232" y="708080"/>
            <a:ext cx="4931088" cy="5441839"/>
          </a:xfrm>
        </p:spPr>
        <p:txBody>
          <a:bodyPr>
            <a:normAutofit/>
          </a:bodyPr>
          <a:lstStyle/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525C729D-D22A-A5B8-F3B8-51181278C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61312072-98CB-D40B-4913-C81779C60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EB3BC-C9EB-62D9-3677-E10056B9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6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A665728-8695-9640-9341-C950465C8F41}" type="slidenum">
              <a:rPr kumimoji="0" lang="en-QA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QA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16F0C-5CEF-FBCB-7745-1D0FD1958625}"/>
              </a:ext>
            </a:extLst>
          </p:cNvPr>
          <p:cNvSpPr txBox="1"/>
          <p:nvPr/>
        </p:nvSpPr>
        <p:spPr>
          <a:xfrm>
            <a:off x="38858" y="6391155"/>
            <a:ext cx="8115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(Deutsche </a:t>
            </a:r>
            <a:r>
              <a:rPr lang="en-US" sz="1200" dirty="0" err="1">
                <a:solidFill>
                  <a:schemeClr val="bg1"/>
                </a:solidFill>
              </a:rPr>
              <a:t>Rohstoffagentur</a:t>
            </a:r>
            <a:r>
              <a:rPr lang="en-US" sz="1200" dirty="0">
                <a:solidFill>
                  <a:schemeClr val="bg1"/>
                </a:solidFill>
              </a:rPr>
              <a:t> 2017), (Al-</a:t>
            </a:r>
            <a:r>
              <a:rPr lang="en-US" sz="1200" dirty="0" err="1">
                <a:solidFill>
                  <a:schemeClr val="bg1"/>
                </a:solidFill>
              </a:rPr>
              <a:t>Zoubi</a:t>
            </a:r>
            <a:r>
              <a:rPr lang="en-US" sz="1200" dirty="0">
                <a:solidFill>
                  <a:schemeClr val="bg1"/>
                </a:solidFill>
              </a:rPr>
              <a:t> et al. 2018), (</a:t>
            </a:r>
            <a:r>
              <a:rPr lang="en-US" sz="1200" dirty="0" err="1">
                <a:solidFill>
                  <a:schemeClr val="bg1"/>
                </a:solidFill>
              </a:rPr>
              <a:t>Moujahed</a:t>
            </a:r>
            <a:r>
              <a:rPr lang="en-US" sz="1200" dirty="0">
                <a:solidFill>
                  <a:schemeClr val="bg1"/>
                </a:solidFill>
              </a:rPr>
              <a:t> et al. 2018) </a:t>
            </a:r>
            <a:endParaRPr kumimoji="0" lang="en-QA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F3084-FA79-FBE8-9134-D6F95B87671B}"/>
              </a:ext>
            </a:extLst>
          </p:cNvPr>
          <p:cNvSpPr txBox="1"/>
          <p:nvPr/>
        </p:nvSpPr>
        <p:spPr>
          <a:xfrm>
            <a:off x="1522105" y="5170874"/>
            <a:ext cx="321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Water Use Per Sector in Jordan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42FBF-8FD8-2ED8-24A7-DE2363A853AA}"/>
              </a:ext>
            </a:extLst>
          </p:cNvPr>
          <p:cNvSpPr txBox="1"/>
          <p:nvPr/>
        </p:nvSpPr>
        <p:spPr>
          <a:xfrm>
            <a:off x="6874667" y="1261083"/>
            <a:ext cx="472821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uses ~ 43% in 2017). GDP contribution &lt; 5%.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Syrian Crisis (1.6 M); from 160 m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capita to &lt;100 m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Unpredictable rainfall events since the 80s due to climate change.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Exploitation of aquifers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through illegal drilling.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Water 15 03729 g009">
            <a:extLst>
              <a:ext uri="{FF2B5EF4-FFF2-40B4-BE49-F238E27FC236}">
                <a16:creationId xmlns:a16="http://schemas.microsoft.com/office/drawing/2014/main" id="{064AEAB1-24CE-4AD9-A53F-819EE99E6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256238"/>
            <a:ext cx="6324346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7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8E74DD-08CC-36CB-34F8-799BF72DF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71208A8C-B492-EAB4-EDF4-0CA707ADF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A1072E59-35CD-C733-F522-8E7BF9064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232" y="708080"/>
            <a:ext cx="4931088" cy="5441839"/>
          </a:xfrm>
        </p:spPr>
        <p:txBody>
          <a:bodyPr>
            <a:normAutofit/>
          </a:bodyPr>
          <a:lstStyle/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48AF2F70-3D16-7C4D-42CB-85626FC6F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D81EFEA3-385D-F9A0-2F31-7766277EB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ED32F-5D92-B2AE-F095-EA51055F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6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A665728-8695-9640-9341-C950465C8F41}" type="slidenum">
              <a:rPr kumimoji="0" lang="en-QA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QA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C4D99-B52B-D11D-B914-17487437553C}"/>
              </a:ext>
            </a:extLst>
          </p:cNvPr>
          <p:cNvSpPr txBox="1"/>
          <p:nvPr/>
        </p:nvSpPr>
        <p:spPr>
          <a:xfrm>
            <a:off x="38858" y="6478889"/>
            <a:ext cx="8115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(Al-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Kharabsheh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et al. 2016), (Lieberman 2021)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3E7C5A-6FD5-AB5B-EB5E-3DDCB6ABD0B8}"/>
              </a:ext>
            </a:extLst>
          </p:cNvPr>
          <p:cNvSpPr txBox="1"/>
          <p:nvPr/>
        </p:nvSpPr>
        <p:spPr>
          <a:xfrm>
            <a:off x="4804913" y="545045"/>
            <a:ext cx="519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Cost of Syrian Refugees on the Water Sector</a:t>
            </a:r>
            <a:r>
              <a:rPr lang="en-US" i="1" dirty="0">
                <a:solidFill>
                  <a:prstClr val="black"/>
                </a:solidFill>
                <a:latin typeface="Aptos" panose="02110004020202020204"/>
              </a:rPr>
              <a:t> (2015)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BE0E3-52CB-4E43-ED65-20D00669FC5A}"/>
              </a:ext>
            </a:extLst>
          </p:cNvPr>
          <p:cNvSpPr txBox="1"/>
          <p:nvPr/>
        </p:nvSpPr>
        <p:spPr>
          <a:xfrm>
            <a:off x="243837" y="4045817"/>
            <a:ext cx="105713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Jordan’s safe groundwater yield is ~275 MCM/year → refugees alone were adding ~15% extra demand.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Additional costs of approx. 970 million USD from refugees alone!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Access to the municipal water network is only 24 hours a week; less in rural areas!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Need to purchase desalinated water from Israel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$130 million USD for 200 MCM. </a:t>
            </a:r>
          </a:p>
        </p:txBody>
      </p:sp>
      <p:pic>
        <p:nvPicPr>
          <p:cNvPr id="6" name="Picture 5" descr="A table with numbers and numbers&#10;&#10;Description automatically generated">
            <a:extLst>
              <a:ext uri="{FF2B5EF4-FFF2-40B4-BE49-F238E27FC236}">
                <a16:creationId xmlns:a16="http://schemas.microsoft.com/office/drawing/2014/main" id="{3C23846F-FA68-2F0C-7F0A-77E9C9889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260" y="931963"/>
            <a:ext cx="7772400" cy="28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5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403640-239D-F5C0-FE0C-272568B8A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Jordan&amp;#039;s National Water Strategy 2023-2040 - Resilient water solutions  against climate change">
            <a:extLst>
              <a:ext uri="{FF2B5EF4-FFF2-40B4-BE49-F238E27FC236}">
                <a16:creationId xmlns:a16="http://schemas.microsoft.com/office/drawing/2014/main" id="{597C22A7-A29F-7931-5C76-FA128C287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842" y="373379"/>
            <a:ext cx="4282934" cy="565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7C9EF-3E69-D8F1-B0FB-6A095E82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A665728-8695-9640-9341-C950465C8F41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6A3773-BBB3-E446-CAF7-80ABFEFF9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" y="6478997"/>
            <a:ext cx="10743990" cy="341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(Al-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Kharabsheh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et al. 2016), (Lieberman 2021), (RWS-CCAF 2023).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0C52A-2A87-D407-C0D8-559B305362DD}"/>
              </a:ext>
            </a:extLst>
          </p:cNvPr>
          <p:cNvSpPr txBox="1"/>
          <p:nvPr/>
        </p:nvSpPr>
        <p:spPr>
          <a:xfrm>
            <a:off x="4976618" y="565365"/>
            <a:ext cx="72440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Water Strategy 2023–2040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cut non-revenue water by 25%.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Disi Water Conveyance Project (2013)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Carrier / Aqaba–Amman Desalination &amp; Conveyance Project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Wastewater Treatment &amp; Reuse</a:t>
            </a:r>
            <a:endParaRPr lang="en-Q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DISI Mudawarra – Amman Water Conveyance Project">
            <a:extLst>
              <a:ext uri="{FF2B5EF4-FFF2-40B4-BE49-F238E27FC236}">
                <a16:creationId xmlns:a16="http://schemas.microsoft.com/office/drawing/2014/main" id="{9752108C-27B7-E4B4-E7DC-0646F7652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1" r="-4227"/>
          <a:stretch/>
        </p:blipFill>
        <p:spPr bwMode="auto">
          <a:xfrm>
            <a:off x="4951931" y="2778083"/>
            <a:ext cx="7344663" cy="320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6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5" name="Rectangle 16394">
            <a:extLst>
              <a:ext uri="{FF2B5EF4-FFF2-40B4-BE49-F238E27FC236}">
                <a16:creationId xmlns:a16="http://schemas.microsoft.com/office/drawing/2014/main" id="{9B6A81E7-2A43-4366-8431-1FA7A780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0" name="Picture 6" descr="A boy drinks a glass of water">
            <a:extLst>
              <a:ext uri="{FF2B5EF4-FFF2-40B4-BE49-F238E27FC236}">
                <a16:creationId xmlns:a16="http://schemas.microsoft.com/office/drawing/2014/main" id="{317D5A1B-1F54-57EB-62CE-F09AF4C7D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5" r="-1" b="-1"/>
          <a:stretch>
            <a:fillRect/>
          </a:stretch>
        </p:blipFill>
        <p:spPr bwMode="auto">
          <a:xfrm>
            <a:off x="20" y="10"/>
            <a:ext cx="54098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7" name="Rectangle 16396">
            <a:extLst>
              <a:ext uri="{FF2B5EF4-FFF2-40B4-BE49-F238E27FC236}">
                <a16:creationId xmlns:a16="http://schemas.microsoft.com/office/drawing/2014/main" id="{D09B7001-6C15-47E8-8C3B-A6EB53C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9" name="Rectangle 16398">
            <a:extLst>
              <a:ext uri="{FF2B5EF4-FFF2-40B4-BE49-F238E27FC236}">
                <a16:creationId xmlns:a16="http://schemas.microsoft.com/office/drawing/2014/main" id="{7D3D7337-C310-4B2B-BE2D-98E9D6EC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565" y="685800"/>
            <a:ext cx="5409636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2948D-5CE4-1E1B-6179-1E3C477B5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034" y="1024759"/>
            <a:ext cx="4471165" cy="4508816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Japan International Cooperation Agency (JICA) grant of 8.7 million dollars. </a:t>
            </a:r>
          </a:p>
          <a:p>
            <a:pPr algn="just"/>
            <a:endParaRPr lang="en-US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GU-Q signed an agreement with JICA to enhance the capacity of Jordanian officials to design, manage, and oversee Public–Private Partnerships (PPPs). Offers policy &amp; capacity building services!</a:t>
            </a:r>
          </a:p>
          <a:p>
            <a:pPr algn="just"/>
            <a:endParaRPr lang="en-US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Water Supply, Sanitation, and Hygiene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WASH 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UNHCR</a:t>
            </a:r>
          </a:p>
          <a:p>
            <a:pPr algn="just"/>
            <a:endParaRPr lang="en-Q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USAID Jordan Water Efficiency and Conservation</a:t>
            </a:r>
          </a:p>
          <a:p>
            <a:pPr algn="just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Israel–Jordan Water Sharing (1994 Treaty)</a:t>
            </a:r>
            <a:endParaRPr lang="en-Q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4F899-5241-3C70-9E0E-C4D9D580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57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665728-8695-9640-9341-C950465C8F41}" type="slidenum">
              <a:rPr lang="en-QA" sz="900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QA" sz="900">
              <a:solidFill>
                <a:srgbClr val="595959"/>
              </a:solidFill>
            </a:endParaRPr>
          </a:p>
        </p:txBody>
      </p:sp>
      <p:sp>
        <p:nvSpPr>
          <p:cNvPr id="5" name="Process 4">
            <a:extLst>
              <a:ext uri="{FF2B5EF4-FFF2-40B4-BE49-F238E27FC236}">
                <a16:creationId xmlns:a16="http://schemas.microsoft.com/office/drawing/2014/main" id="{AFE234DB-F7D4-13DC-E841-FDB8316B9300}"/>
              </a:ext>
            </a:extLst>
          </p:cNvPr>
          <p:cNvSpPr/>
          <p:nvPr/>
        </p:nvSpPr>
        <p:spPr>
          <a:xfrm>
            <a:off x="0" y="6356350"/>
            <a:ext cx="12302359" cy="501640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(Georgetown University 2023), (Ministry of Planning and International Cooperation 2025), (International Trade Administration 2024), (Peace Treaty between Israel and Jordan 1994), (</a:t>
            </a:r>
            <a:r>
              <a:rPr lang="en-US" sz="1200" dirty="0" err="1"/>
              <a:t>MarketShare</a:t>
            </a:r>
            <a:r>
              <a:rPr lang="en-US" sz="1200" dirty="0"/>
              <a:t> Associates 2022), (UNHCR 2023), (UNICEF 2023).  </a:t>
            </a:r>
            <a:endParaRPr lang="en-QA" sz="1200" dirty="0"/>
          </a:p>
        </p:txBody>
      </p:sp>
    </p:spTree>
    <p:extLst>
      <p:ext uri="{BB962C8B-B14F-4D97-AF65-F5344CB8AC3E}">
        <p14:creationId xmlns:p14="http://schemas.microsoft.com/office/powerpoint/2010/main" val="185402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3820-F1B0-A3CC-370F-C6E13AE5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BA4F-4617-BA2A-629A-EE944A09A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complications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Red–Dead Sea Conveyance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Pollutants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70% of freshwater sources are contaminated.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Continuous migrations of refugees  potential migrations from the Gaza Strip.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Desalination difficulties  financial &amp; technical constraints.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21C30-E10E-DE66-96C9-5AE7BCEB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5728-8695-9640-9341-C950465C8F41}" type="slidenum">
              <a:rPr lang="en-QA" smtClean="0"/>
              <a:t>9</a:t>
            </a:fld>
            <a:endParaRPr lang="en-QA"/>
          </a:p>
        </p:txBody>
      </p:sp>
      <p:sp>
        <p:nvSpPr>
          <p:cNvPr id="5" name="Process 4">
            <a:extLst>
              <a:ext uri="{FF2B5EF4-FFF2-40B4-BE49-F238E27FC236}">
                <a16:creationId xmlns:a16="http://schemas.microsoft.com/office/drawing/2014/main" id="{266614EF-76B7-E464-4BB0-2982BF54F145}"/>
              </a:ext>
            </a:extLst>
          </p:cNvPr>
          <p:cNvSpPr/>
          <p:nvPr/>
        </p:nvSpPr>
        <p:spPr>
          <a:xfrm>
            <a:off x="0" y="6356350"/>
            <a:ext cx="12302359" cy="501640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(Al </a:t>
            </a:r>
            <a:r>
              <a:rPr lang="en-US" sz="1200" dirty="0" err="1"/>
              <a:t>Sabaileh</a:t>
            </a:r>
            <a:r>
              <a:rPr lang="en-US" sz="1200" dirty="0"/>
              <a:t> 2023), (Stoian 2023), (Ismail 2023)</a:t>
            </a:r>
            <a:endParaRPr lang="en-QA" sz="1200" dirty="0"/>
          </a:p>
        </p:txBody>
      </p:sp>
    </p:spTree>
    <p:extLst>
      <p:ext uri="{BB962C8B-B14F-4D97-AF65-F5344CB8AC3E}">
        <p14:creationId xmlns:p14="http://schemas.microsoft.com/office/powerpoint/2010/main" val="784747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5635</TotalTime>
  <Words>709</Words>
  <Application>Microsoft Office PowerPoint</Application>
  <PresentationFormat>Widescreen</PresentationFormat>
  <Paragraphs>112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Office Theme</vt:lpstr>
      <vt:lpstr>PowerPoint Presentation</vt:lpstr>
      <vt:lpstr>Adenda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Shahd E'nizah</dc:creator>
  <cp:lastModifiedBy>Dennis McCornac</cp:lastModifiedBy>
  <cp:revision>2</cp:revision>
  <dcterms:created xsi:type="dcterms:W3CDTF">2025-09-12T15:23:48Z</dcterms:created>
  <dcterms:modified xsi:type="dcterms:W3CDTF">2025-09-18T06:55:55Z</dcterms:modified>
</cp:coreProperties>
</file>