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58"/>
  </p:notesMasterIdLst>
  <p:handoutMasterIdLst>
    <p:handoutMasterId r:id="rId59"/>
  </p:handoutMasterIdLst>
  <p:sldIdLst>
    <p:sldId id="340" r:id="rId2"/>
    <p:sldId id="327" r:id="rId3"/>
    <p:sldId id="326" r:id="rId4"/>
    <p:sldId id="256" r:id="rId5"/>
    <p:sldId id="319" r:id="rId6"/>
    <p:sldId id="418" r:id="rId7"/>
    <p:sldId id="499" r:id="rId8"/>
    <p:sldId id="289" r:id="rId9"/>
    <p:sldId id="325" r:id="rId10"/>
    <p:sldId id="415" r:id="rId11"/>
    <p:sldId id="416" r:id="rId12"/>
    <p:sldId id="492" r:id="rId13"/>
    <p:sldId id="281" r:id="rId14"/>
    <p:sldId id="487" r:id="rId15"/>
    <p:sldId id="486" r:id="rId16"/>
    <p:sldId id="280" r:id="rId17"/>
    <p:sldId id="488" r:id="rId18"/>
    <p:sldId id="498" r:id="rId19"/>
    <p:sldId id="489" r:id="rId20"/>
    <p:sldId id="481" r:id="rId21"/>
    <p:sldId id="493" r:id="rId22"/>
    <p:sldId id="434" r:id="rId23"/>
    <p:sldId id="460" r:id="rId24"/>
    <p:sldId id="268" r:id="rId25"/>
    <p:sldId id="376" r:id="rId26"/>
    <p:sldId id="341" r:id="rId27"/>
    <p:sldId id="267" r:id="rId28"/>
    <p:sldId id="455" r:id="rId29"/>
    <p:sldId id="456" r:id="rId30"/>
    <p:sldId id="453" r:id="rId31"/>
    <p:sldId id="454" r:id="rId32"/>
    <p:sldId id="458" r:id="rId33"/>
    <p:sldId id="483" r:id="rId34"/>
    <p:sldId id="490" r:id="rId35"/>
    <p:sldId id="491" r:id="rId36"/>
    <p:sldId id="302" r:id="rId37"/>
    <p:sldId id="316" r:id="rId38"/>
    <p:sldId id="307" r:id="rId39"/>
    <p:sldId id="317" r:id="rId40"/>
    <p:sldId id="355" r:id="rId41"/>
    <p:sldId id="356" r:id="rId42"/>
    <p:sldId id="362" r:id="rId43"/>
    <p:sldId id="366" r:id="rId44"/>
    <p:sldId id="382" r:id="rId45"/>
    <p:sldId id="438" r:id="rId46"/>
    <p:sldId id="400" r:id="rId47"/>
    <p:sldId id="480" r:id="rId48"/>
    <p:sldId id="439" r:id="rId49"/>
    <p:sldId id="452" r:id="rId50"/>
    <p:sldId id="496" r:id="rId51"/>
    <p:sldId id="495" r:id="rId52"/>
    <p:sldId id="461" r:id="rId53"/>
    <p:sldId id="464" r:id="rId54"/>
    <p:sldId id="485" r:id="rId55"/>
    <p:sldId id="484" r:id="rId56"/>
    <p:sldId id="476" r:id="rId57"/>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CCCCFF"/>
    <a:srgbClr val="99FFCC"/>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78327" autoAdjust="0"/>
  </p:normalViewPr>
  <p:slideViewPr>
    <p:cSldViewPr>
      <p:cViewPr varScale="1">
        <p:scale>
          <a:sx n="69" d="100"/>
          <a:sy n="69" d="100"/>
        </p:scale>
        <p:origin x="1422" y="66"/>
      </p:cViewPr>
      <p:guideLst>
        <p:guide orient="horz" pos="2160"/>
        <p:guide pos="2880"/>
      </p:guideLst>
    </p:cSldViewPr>
  </p:slideViewPr>
  <p:outlineViewPr>
    <p:cViewPr>
      <p:scale>
        <a:sx n="33" d="100"/>
        <a:sy n="33" d="100"/>
      </p:scale>
      <p:origin x="58" y="0"/>
    </p:cViewPr>
  </p:outlineViewPr>
  <p:notesTextViewPr>
    <p:cViewPr>
      <p:scale>
        <a:sx n="100" d="100"/>
        <a:sy n="100" d="100"/>
      </p:scale>
      <p:origin x="0" y="0"/>
    </p:cViewPr>
  </p:notesTextViewPr>
  <p:sorterViewPr>
    <p:cViewPr varScale="1">
      <p:scale>
        <a:sx n="1" d="1"/>
        <a:sy n="1" d="1"/>
      </p:scale>
      <p:origin x="0" y="-1236"/>
    </p:cViewPr>
  </p:sorterViewPr>
  <p:notesViewPr>
    <p:cSldViewPr>
      <p:cViewPr varScale="1">
        <p:scale>
          <a:sx n="62" d="100"/>
          <a:sy n="62" d="100"/>
        </p:scale>
        <p:origin x="3139" y="53"/>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702" name="Text Box 6">
            <a:extLst>
              <a:ext uri="{FF2B5EF4-FFF2-40B4-BE49-F238E27FC236}">
                <a16:creationId xmlns:a16="http://schemas.microsoft.com/office/drawing/2014/main" id="{73630586-D78B-4000-838A-C4019FF62946}"/>
              </a:ext>
            </a:extLst>
          </p:cNvPr>
          <p:cNvSpPr txBox="1">
            <a:spLocks noChangeArrowheads="1"/>
          </p:cNvSpPr>
          <p:nvPr/>
        </p:nvSpPr>
        <p:spPr bwMode="auto">
          <a:xfrm>
            <a:off x="3495675" y="8880475"/>
            <a:ext cx="481013" cy="385763"/>
          </a:xfrm>
          <a:prstGeom prst="rect">
            <a:avLst/>
          </a:prstGeom>
          <a:noFill/>
          <a:ln w="12700" cap="sq">
            <a:noFill/>
            <a:miter lim="800000"/>
            <a:headEnd type="none" w="sm" len="sm"/>
            <a:tailEnd type="none" w="sm" len="sm"/>
          </a:ln>
          <a:effectLst/>
        </p:spPr>
        <p:txBody>
          <a:bodyPr wrap="none" lIns="96661" tIns="48331" rIns="96661" bIns="48331">
            <a:spAutoFit/>
          </a:bodyPr>
          <a:lstStyle>
            <a:lvl1pPr defTabSz="966788" eaLnBrk="0" hangingPunct="0">
              <a:defRPr sz="2400">
                <a:solidFill>
                  <a:schemeClr val="tx1"/>
                </a:solidFill>
                <a:latin typeface="Times New Roman" panose="02020603050405020304" pitchFamily="18" charset="0"/>
              </a:defRPr>
            </a:lvl1pPr>
            <a:lvl2pPr marL="742950" indent="-285750" defTabSz="966788" eaLnBrk="0" hangingPunct="0">
              <a:defRPr sz="2400">
                <a:solidFill>
                  <a:schemeClr val="tx1"/>
                </a:solidFill>
                <a:latin typeface="Times New Roman" panose="02020603050405020304" pitchFamily="18" charset="0"/>
              </a:defRPr>
            </a:lvl2pPr>
            <a:lvl3pPr marL="1143000" indent="-228600" defTabSz="966788" eaLnBrk="0" hangingPunct="0">
              <a:defRPr sz="2400">
                <a:solidFill>
                  <a:schemeClr val="tx1"/>
                </a:solidFill>
                <a:latin typeface="Times New Roman" panose="02020603050405020304" pitchFamily="18" charset="0"/>
              </a:defRPr>
            </a:lvl3pPr>
            <a:lvl4pPr marL="1600200" indent="-228600" defTabSz="966788" eaLnBrk="0" hangingPunct="0">
              <a:defRPr sz="2400">
                <a:solidFill>
                  <a:schemeClr val="tx1"/>
                </a:solidFill>
                <a:latin typeface="Times New Roman" panose="02020603050405020304" pitchFamily="18" charset="0"/>
              </a:defRPr>
            </a:lvl4pPr>
            <a:lvl5pPr marL="2057400" indent="-228600" defTabSz="966788" eaLnBrk="0" hangingPunct="0">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fld id="{32EC054C-288C-4569-A56B-C72D41EF3BA9}" type="slidenum">
              <a:rPr lang="en-US" altLang="en-US" sz="1900" smtClean="0"/>
              <a:pPr eaLnBrk="1" hangingPunct="1">
                <a:defRPr/>
              </a:pPr>
              <a:t>‹#›</a:t>
            </a:fld>
            <a:endParaRPr lang="en-US" altLang="en-US" sz="1900"/>
          </a:p>
        </p:txBody>
      </p:sp>
      <p:sp>
        <p:nvSpPr>
          <p:cNvPr id="4099" name="Text Box 7">
            <a:extLst>
              <a:ext uri="{FF2B5EF4-FFF2-40B4-BE49-F238E27FC236}">
                <a16:creationId xmlns:a16="http://schemas.microsoft.com/office/drawing/2014/main" id="{76B46CA0-838C-43D3-B64A-8094EB0EC2B0}"/>
              </a:ext>
            </a:extLst>
          </p:cNvPr>
          <p:cNvSpPr txBox="1">
            <a:spLocks noChangeArrowheads="1"/>
          </p:cNvSpPr>
          <p:nvPr/>
        </p:nvSpPr>
        <p:spPr bwMode="auto">
          <a:xfrm>
            <a:off x="1981200" y="381000"/>
            <a:ext cx="32210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lIns="96661" tIns="48331" rIns="96661" bIns="48331">
            <a:spAutoFit/>
          </a:bodyPr>
          <a:lstStyle>
            <a:lvl1pPr defTabSz="966788">
              <a:defRPr sz="2400">
                <a:solidFill>
                  <a:schemeClr val="tx1"/>
                </a:solidFill>
                <a:latin typeface="Times New Roman" panose="02020603050405020304" pitchFamily="18" charset="0"/>
              </a:defRPr>
            </a:lvl1pPr>
            <a:lvl2pPr marL="742950" indent="-285750" defTabSz="966788">
              <a:defRPr sz="2400">
                <a:solidFill>
                  <a:schemeClr val="tx1"/>
                </a:solidFill>
                <a:latin typeface="Times New Roman" panose="02020603050405020304" pitchFamily="18" charset="0"/>
              </a:defRPr>
            </a:lvl2pPr>
            <a:lvl3pPr marL="1143000" indent="-228600" defTabSz="966788">
              <a:defRPr sz="2400">
                <a:solidFill>
                  <a:schemeClr val="tx1"/>
                </a:solidFill>
                <a:latin typeface="Times New Roman" panose="02020603050405020304" pitchFamily="18" charset="0"/>
              </a:defRPr>
            </a:lvl3pPr>
            <a:lvl4pPr marL="1600200" indent="-228600" defTabSz="966788">
              <a:defRPr sz="2400">
                <a:solidFill>
                  <a:schemeClr val="tx1"/>
                </a:solidFill>
                <a:latin typeface="Times New Roman" panose="02020603050405020304" pitchFamily="18" charset="0"/>
              </a:defRPr>
            </a:lvl4pPr>
            <a:lvl5pPr marL="2057400" indent="-228600" defTabSz="966788">
              <a:defRPr sz="2400">
                <a:solidFill>
                  <a:schemeClr val="tx1"/>
                </a:solidFill>
                <a:latin typeface="Times New Roman" panose="02020603050405020304" pitchFamily="18" charset="0"/>
              </a:defRPr>
            </a:lvl5pPr>
            <a:lvl6pPr marL="2514600" indent="-228600" defTabSz="9667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667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667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66788"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r>
              <a:rPr lang="en-US" altLang="en-US" sz="2500" b="1"/>
              <a:t>Vietnam Presentation</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C899385-46B1-4D02-8C5E-BF8A41EE7979}"/>
              </a:ext>
            </a:extLst>
          </p:cNvPr>
          <p:cNvSpPr>
            <a:spLocks noGrp="1"/>
          </p:cNvSpPr>
          <p:nvPr>
            <p:ph type="hdr" sz="quarter"/>
          </p:nvPr>
        </p:nvSpPr>
        <p:spPr>
          <a:xfrm>
            <a:off x="0" y="0"/>
            <a:ext cx="3170238" cy="479425"/>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B17CE190-EBE1-4967-BE31-0C67A41F97CA}"/>
              </a:ext>
            </a:extLst>
          </p:cNvPr>
          <p:cNvSpPr>
            <a:spLocks noGrp="1"/>
          </p:cNvSpPr>
          <p:nvPr>
            <p:ph type="dt" idx="1"/>
          </p:nvPr>
        </p:nvSpPr>
        <p:spPr>
          <a:xfrm>
            <a:off x="4143375" y="0"/>
            <a:ext cx="3170238" cy="479425"/>
          </a:xfrm>
          <a:prstGeom prst="rect">
            <a:avLst/>
          </a:prstGeom>
        </p:spPr>
        <p:txBody>
          <a:bodyPr vert="horz" lIns="91440" tIns="45720" rIns="91440" bIns="45720" rtlCol="0"/>
          <a:lstStyle>
            <a:lvl1pPr algn="r" eaLnBrk="1" hangingPunct="1">
              <a:defRPr sz="1200"/>
            </a:lvl1pPr>
          </a:lstStyle>
          <a:p>
            <a:pPr>
              <a:defRPr/>
            </a:pPr>
            <a:fld id="{5B122446-4ECB-4E2A-9019-C2ACD8F0689F}" type="datetimeFigureOut">
              <a:rPr lang="en-US"/>
              <a:pPr>
                <a:defRPr/>
              </a:pPr>
              <a:t>10/25/2025</a:t>
            </a:fld>
            <a:endParaRPr lang="en-US"/>
          </a:p>
        </p:txBody>
      </p:sp>
      <p:sp>
        <p:nvSpPr>
          <p:cNvPr id="4" name="Slide Image Placeholder 3">
            <a:extLst>
              <a:ext uri="{FF2B5EF4-FFF2-40B4-BE49-F238E27FC236}">
                <a16:creationId xmlns:a16="http://schemas.microsoft.com/office/drawing/2014/main" id="{CFB5F0F5-CCEF-4D9E-922B-9F8E68648206}"/>
              </a:ext>
            </a:extLst>
          </p:cNvPr>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886B78C8-13F9-4550-8BEB-E09C41B23A11}"/>
              </a:ext>
            </a:extLst>
          </p:cNvPr>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EB164FD-2F64-430C-B545-01B50242A5F5}"/>
              </a:ext>
            </a:extLst>
          </p:cNvPr>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6FB6FCA5-6319-47FB-A051-BF85B3B78406}"/>
              </a:ext>
            </a:extLst>
          </p:cNvPr>
          <p:cNvSpPr>
            <a:spLocks noGrp="1"/>
          </p:cNvSpPr>
          <p:nvPr>
            <p:ph type="sldNum" sz="quarter" idx="5"/>
          </p:nvPr>
        </p:nvSpPr>
        <p:spPr>
          <a:xfrm>
            <a:off x="4143375" y="9120188"/>
            <a:ext cx="3170238" cy="4794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4F1AE8B-1921-46C4-813C-EEBBED59598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4F838C8-DD09-43AE-9B4A-74686E648CD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9D7EA92F-203A-4ACA-B5C9-D58CBE24AE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4580" name="Slide Number Placeholder 3">
            <a:extLst>
              <a:ext uri="{FF2B5EF4-FFF2-40B4-BE49-F238E27FC236}">
                <a16:creationId xmlns:a16="http://schemas.microsoft.com/office/drawing/2014/main" id="{71AB7596-7AA5-49AF-919F-60CCF7E402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36B7E6E2-2989-4724-B722-F3BCC0354B73}" type="slidenum">
              <a:rPr lang="en-US" altLang="en-US" sz="1200" smtClean="0"/>
              <a:pPr/>
              <a:t>6</a:t>
            </a:fld>
            <a:endParaRPr lang="en-US" altLang="en-US" sz="1200"/>
          </a:p>
        </p:txBody>
      </p:sp>
    </p:spTree>
    <p:extLst>
      <p:ext uri="{BB962C8B-B14F-4D97-AF65-F5344CB8AC3E}">
        <p14:creationId xmlns:p14="http://schemas.microsoft.com/office/powerpoint/2010/main" val="2982380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954EA35E-8579-462F-8EE0-BF058FA1571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0C6EE7EE-BE2C-42A0-AB54-587FE7C61D6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8916" name="Slide Number Placeholder 3">
            <a:extLst>
              <a:ext uri="{FF2B5EF4-FFF2-40B4-BE49-F238E27FC236}">
                <a16:creationId xmlns:a16="http://schemas.microsoft.com/office/drawing/2014/main" id="{11DF4E00-6A31-404B-9D24-9C57F592D0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AED36F5-EB7F-45CF-B2A7-CD9110AFBB02}" type="slidenum">
              <a:rPr lang="en-US" altLang="en-US" smtClean="0">
                <a:latin typeface="Times New Roman" panose="02020603050405020304" pitchFamily="18" charset="0"/>
              </a:rPr>
              <a:pPr>
                <a:spcBef>
                  <a:spcPct val="0"/>
                </a:spcBef>
              </a:pPr>
              <a:t>36</a:t>
            </a:fld>
            <a:endParaRPr lang="en-US" altLang="en-US">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9"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16390"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2" charset="2"/>
              <a:buNone/>
              <a:defRPr/>
            </a:lvl1pPr>
          </a:lstStyle>
          <a:p>
            <a:r>
              <a:rPr lang="en-US"/>
              <a:t>Click to edit Master subtitle style</a:t>
            </a:r>
          </a:p>
        </p:txBody>
      </p:sp>
      <p:sp>
        <p:nvSpPr>
          <p:cNvPr id="4" name="Date Placeholder 3">
            <a:extLst>
              <a:ext uri="{FF2B5EF4-FFF2-40B4-BE49-F238E27FC236}">
                <a16:creationId xmlns:a16="http://schemas.microsoft.com/office/drawing/2014/main" id="{FB89B97C-0470-4D65-801C-2957AD88F6B1}"/>
              </a:ext>
            </a:extLst>
          </p:cNvPr>
          <p:cNvSpPr>
            <a:spLocks noGrp="1" noChangeArrowheads="1"/>
          </p:cNvSpPr>
          <p:nvPr>
            <p:ph type="dt" sz="quarter" idx="10"/>
          </p:nvPr>
        </p:nvSpPr>
        <p:spPr bwMode="auto">
          <a:xfrm>
            <a:off x="685800" y="6248400"/>
            <a:ext cx="1905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eaLnBrk="1" hangingPunct="1">
              <a:defRPr sz="1400"/>
            </a:lvl1pPr>
          </a:lstStyle>
          <a:p>
            <a:pPr>
              <a:defRPr/>
            </a:pPr>
            <a:endParaRPr lang="en-US"/>
          </a:p>
        </p:txBody>
      </p:sp>
      <p:sp>
        <p:nvSpPr>
          <p:cNvPr id="5" name="Footer Placeholder 4">
            <a:extLst>
              <a:ext uri="{FF2B5EF4-FFF2-40B4-BE49-F238E27FC236}">
                <a16:creationId xmlns:a16="http://schemas.microsoft.com/office/drawing/2014/main" id="{4481BB12-1509-4B3E-8464-882F48AE87C0}"/>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ctr" eaLnBrk="1" hangingPunct="1">
              <a:defRPr sz="1400"/>
            </a:lvl1pPr>
          </a:lstStyle>
          <a:p>
            <a:pPr>
              <a:defRPr/>
            </a:pPr>
            <a:endParaRPr lang="en-US"/>
          </a:p>
        </p:txBody>
      </p:sp>
      <p:sp>
        <p:nvSpPr>
          <p:cNvPr id="6" name="Slide Number Placeholder 5">
            <a:extLst>
              <a:ext uri="{FF2B5EF4-FFF2-40B4-BE49-F238E27FC236}">
                <a16:creationId xmlns:a16="http://schemas.microsoft.com/office/drawing/2014/main" id="{51CD3E28-E2E5-492D-94F5-2AB574BCF0BB}"/>
              </a:ext>
            </a:extLst>
          </p:cNvPr>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2D0BE386-9C87-4350-8DB7-58E5B33A54F0}" type="slidenum">
              <a:rPr lang="en-US" altLang="en-US"/>
              <a:pPr>
                <a:defRPr/>
              </a:pPr>
              <a:t>‹#›</a:t>
            </a:fld>
            <a:endParaRPr lang="en-US" altLang="en-US"/>
          </a:p>
        </p:txBody>
      </p:sp>
    </p:spTree>
    <p:extLst>
      <p:ext uri="{BB962C8B-B14F-4D97-AF65-F5344CB8AC3E}">
        <p14:creationId xmlns:p14="http://schemas.microsoft.com/office/powerpoint/2010/main" val="2410748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430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9179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850"/>
            <a:ext cx="8229600" cy="1143000"/>
          </a:xfrm>
        </p:spPr>
        <p:txBody>
          <a:bodyPr/>
          <a:lstStyle/>
          <a:p>
            <a:r>
              <a:rPr lang="en-US"/>
              <a:t>Click to edit Master title style</a:t>
            </a:r>
            <a:endParaRPr lang="sk-SK"/>
          </a:p>
        </p:txBody>
      </p:sp>
      <p:sp>
        <p:nvSpPr>
          <p:cNvPr id="3" name="Content Placeholder 2"/>
          <p:cNvSpPr>
            <a:spLocks noGrp="1"/>
          </p:cNvSpPr>
          <p:nvPr>
            <p:ph sz="half" idx="1"/>
          </p:nvPr>
        </p:nvSpPr>
        <p:spPr>
          <a:xfrm>
            <a:off x="457200" y="1935163"/>
            <a:ext cx="40386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4" name="Content Placeholder 3"/>
          <p:cNvSpPr>
            <a:spLocks noGrp="1"/>
          </p:cNvSpPr>
          <p:nvPr>
            <p:ph sz="quarter" idx="2"/>
          </p:nvPr>
        </p:nvSpPr>
        <p:spPr>
          <a:xfrm>
            <a:off x="4648200" y="1935163"/>
            <a:ext cx="4038600" cy="2117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5" name="Content Placeholder 4"/>
          <p:cNvSpPr>
            <a:spLocks noGrp="1"/>
          </p:cNvSpPr>
          <p:nvPr>
            <p:ph sz="quarter" idx="3"/>
          </p:nvPr>
        </p:nvSpPr>
        <p:spPr>
          <a:xfrm>
            <a:off x="4648200" y="4205288"/>
            <a:ext cx="4038600" cy="2119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k-SK"/>
          </a:p>
        </p:txBody>
      </p:sp>
      <p:sp>
        <p:nvSpPr>
          <p:cNvPr id="6" name="Date Placeholder 9">
            <a:extLst>
              <a:ext uri="{FF2B5EF4-FFF2-40B4-BE49-F238E27FC236}">
                <a16:creationId xmlns:a16="http://schemas.microsoft.com/office/drawing/2014/main" id="{C5D960FE-B659-468E-9AD5-F2A849F947EB}"/>
              </a:ext>
            </a:extLst>
          </p:cNvPr>
          <p:cNvSpPr>
            <a:spLocks noGrp="1"/>
          </p:cNvSpPr>
          <p:nvPr>
            <p:ph type="dt" sz="half" idx="10"/>
          </p:nvPr>
        </p:nvSpPr>
        <p:spPr>
          <a:xfrm>
            <a:off x="457200" y="6356350"/>
            <a:ext cx="2133600" cy="365125"/>
          </a:xfrm>
          <a:prstGeom prst="rect">
            <a:avLst/>
          </a:prstGeom>
        </p:spPr>
        <p:txBody>
          <a:bodyPr/>
          <a:lstStyle>
            <a:lvl1pPr>
              <a:defRPr/>
            </a:lvl1pPr>
          </a:lstStyle>
          <a:p>
            <a:pPr>
              <a:defRPr/>
            </a:pPr>
            <a:fld id="{294FB5C8-9E67-4BBD-B460-12B2E3AF2BAB}" type="datetime1">
              <a:rPr lang="en-US"/>
              <a:pPr>
                <a:defRPr/>
              </a:pPr>
              <a:t>10/25/2025</a:t>
            </a:fld>
            <a:endParaRPr lang="en-US"/>
          </a:p>
        </p:txBody>
      </p:sp>
      <p:sp>
        <p:nvSpPr>
          <p:cNvPr id="7" name="Footer Placeholder 21">
            <a:extLst>
              <a:ext uri="{FF2B5EF4-FFF2-40B4-BE49-F238E27FC236}">
                <a16:creationId xmlns:a16="http://schemas.microsoft.com/office/drawing/2014/main" id="{52B0001F-54B8-43D7-8DFE-2326048580AA}"/>
              </a:ext>
            </a:extLst>
          </p:cNvPr>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sk-SK" altLang="en-US"/>
          </a:p>
        </p:txBody>
      </p:sp>
      <p:sp>
        <p:nvSpPr>
          <p:cNvPr id="8" name="Slide Number Placeholder 17">
            <a:extLst>
              <a:ext uri="{FF2B5EF4-FFF2-40B4-BE49-F238E27FC236}">
                <a16:creationId xmlns:a16="http://schemas.microsoft.com/office/drawing/2014/main" id="{47A57EA7-2BFF-44A8-920C-96A3D9986C0F}"/>
              </a:ext>
            </a:extLst>
          </p:cNvPr>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364DC720-9AAC-4CEB-A8A6-472B765F7788}" type="slidenum">
              <a:rPr lang="en-US" altLang="en-US"/>
              <a:pPr>
                <a:defRPr/>
              </a:pPr>
              <a:t>‹#›</a:t>
            </a:fld>
            <a:endParaRPr lang="en-US" altLang="en-US"/>
          </a:p>
        </p:txBody>
      </p:sp>
    </p:spTree>
    <p:extLst>
      <p:ext uri="{BB962C8B-B14F-4D97-AF65-F5344CB8AC3E}">
        <p14:creationId xmlns:p14="http://schemas.microsoft.com/office/powerpoint/2010/main" val="960736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0163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81030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8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961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6245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076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90410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44160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5365" name="Rectangle 5">
            <a:extLst>
              <a:ext uri="{FF2B5EF4-FFF2-40B4-BE49-F238E27FC236}">
                <a16:creationId xmlns:a16="http://schemas.microsoft.com/office/drawing/2014/main" id="{CE86A27E-0E94-40F8-A87F-6F7C1C03BA8E}"/>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7" name="Rectangle 9">
            <a:extLst>
              <a:ext uri="{FF2B5EF4-FFF2-40B4-BE49-F238E27FC236}">
                <a16:creationId xmlns:a16="http://schemas.microsoft.com/office/drawing/2014/main" id="{13BEB4EB-AED8-417D-85CF-34D93996B48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370" name="Text Box 10">
            <a:extLst>
              <a:ext uri="{FF2B5EF4-FFF2-40B4-BE49-F238E27FC236}">
                <a16:creationId xmlns:a16="http://schemas.microsoft.com/office/drawing/2014/main" id="{6016FEEC-0B32-47A8-AEB1-B46616E0A531}"/>
              </a:ext>
            </a:extLst>
          </p:cNvPr>
          <p:cNvSpPr txBox="1">
            <a:spLocks noChangeArrowheads="1"/>
          </p:cNvSpPr>
          <p:nvPr userDrawn="1"/>
        </p:nvSpPr>
        <p:spPr bwMode="auto">
          <a:xfrm>
            <a:off x="8748713" y="6477000"/>
            <a:ext cx="363537" cy="276225"/>
          </a:xfrm>
          <a:prstGeom prst="rect">
            <a:avLst/>
          </a:prstGeom>
          <a:noFill/>
          <a:ln w="12700" cap="sq">
            <a:noFill/>
            <a:miter lim="800000"/>
            <a:headEnd type="none" w="sm" len="sm"/>
            <a:tailEnd type="none" w="sm" len="sm"/>
          </a:ln>
          <a:effec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defRPr/>
            </a:pPr>
            <a:fld id="{70E4C45F-43B9-4ED2-BF42-7BC712D330C3}" type="slidenum">
              <a:rPr lang="en-US" altLang="en-US" sz="1200" b="1" smtClean="0"/>
              <a:pPr eaLnBrk="1" hangingPunct="1">
                <a:defRPr/>
              </a:pPr>
              <a:t>‹#›</a:t>
            </a:fld>
            <a:endParaRPr lang="en-US" altLang="en-US" sz="1200" b="1"/>
          </a:p>
        </p:txBody>
      </p:sp>
    </p:spTree>
  </p:cSld>
  <p:clrMap bg1="lt1" tx1="dk1" bg2="lt2" tx2="dk2" accent1="accent1" accent2="accent2" accent3="accent3" accent4="accent4" accent5="accent5" accent6="accent6" hlink="hlink" folHlink="folHlink"/>
  <p:sldLayoutIdLst>
    <p:sldLayoutId id="2147484090"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1"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eaLnBrk="0" fontAlgn="base" hangingPunct="0">
        <a:spcBef>
          <a:spcPct val="20000"/>
        </a:spcBef>
        <a:spcAft>
          <a:spcPct val="0"/>
        </a:spcAft>
        <a:buClr>
          <a:schemeClr val="accent2"/>
        </a:buClr>
        <a:buFont typeface="Wingdings" panose="05000000000000000000" pitchFamily="2" charset="2"/>
        <a:buBlip>
          <a:blip r:embed="rId15"/>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Blip>
          <a:blip r:embed="rId15"/>
        </a:buBlip>
        <a:defRPr sz="28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anose="05000000000000000000" pitchFamily="2" charset="2"/>
        <a:buBlip>
          <a:blip r:embed="rId15"/>
        </a:buBlip>
        <a:defRPr sz="2400">
          <a:solidFill>
            <a:schemeClr val="tx1"/>
          </a:solidFill>
          <a:latin typeface="+mn-lt"/>
        </a:defRPr>
      </a:lvl3pPr>
      <a:lvl4pPr marL="1600200" indent="-228600" algn="l" rtl="0" eaLnBrk="0" fontAlgn="base" hangingPunct="0">
        <a:spcBef>
          <a:spcPct val="20000"/>
        </a:spcBef>
        <a:spcAft>
          <a:spcPct val="0"/>
        </a:spcAft>
        <a:buClr>
          <a:schemeClr val="tx1"/>
        </a:buClr>
        <a:buBlip>
          <a:blip r:embed="rId15"/>
        </a:buBlip>
        <a:defRPr sz="2000">
          <a:solidFill>
            <a:schemeClr val="tx1"/>
          </a:solidFill>
          <a:latin typeface="+mn-lt"/>
        </a:defRPr>
      </a:lvl4pPr>
      <a:lvl5pPr marL="2057400" indent="-228600" algn="l" rtl="0" eaLnBrk="0" fontAlgn="base" hangingPunct="0">
        <a:spcBef>
          <a:spcPct val="20000"/>
        </a:spcBef>
        <a:spcAft>
          <a:spcPct val="0"/>
        </a:spcAft>
        <a:buClr>
          <a:schemeClr val="accent1"/>
        </a:buClr>
        <a:buBlip>
          <a:blip r:embed="rId15"/>
        </a:buBlip>
        <a:defRPr sz="2000">
          <a:solidFill>
            <a:schemeClr val="tx1"/>
          </a:solidFill>
          <a:latin typeface="+mn-lt"/>
        </a:defRPr>
      </a:lvl5pPr>
      <a:lvl6pPr marL="2514600" indent="-228600" algn="l" rtl="0" fontAlgn="base">
        <a:spcBef>
          <a:spcPct val="20000"/>
        </a:spcBef>
        <a:spcAft>
          <a:spcPct val="0"/>
        </a:spcAft>
        <a:buClr>
          <a:schemeClr val="accent1"/>
        </a:buClr>
        <a:buBlip>
          <a:blip r:embed="rId15"/>
        </a:buBlip>
        <a:defRPr sz="2000">
          <a:solidFill>
            <a:schemeClr val="tx1"/>
          </a:solidFill>
          <a:latin typeface="+mn-lt"/>
        </a:defRPr>
      </a:lvl6pPr>
      <a:lvl7pPr marL="2971800" indent="-228600" algn="l" rtl="0" fontAlgn="base">
        <a:spcBef>
          <a:spcPct val="20000"/>
        </a:spcBef>
        <a:spcAft>
          <a:spcPct val="0"/>
        </a:spcAft>
        <a:buClr>
          <a:schemeClr val="accent1"/>
        </a:buClr>
        <a:buBlip>
          <a:blip r:embed="rId15"/>
        </a:buBlip>
        <a:defRPr sz="2000">
          <a:solidFill>
            <a:schemeClr val="tx1"/>
          </a:solidFill>
          <a:latin typeface="+mn-lt"/>
        </a:defRPr>
      </a:lvl7pPr>
      <a:lvl8pPr marL="3429000" indent="-228600" algn="l" rtl="0" fontAlgn="base">
        <a:spcBef>
          <a:spcPct val="20000"/>
        </a:spcBef>
        <a:spcAft>
          <a:spcPct val="0"/>
        </a:spcAft>
        <a:buClr>
          <a:schemeClr val="accent1"/>
        </a:buClr>
        <a:buBlip>
          <a:blip r:embed="rId15"/>
        </a:buBlip>
        <a:defRPr sz="2000">
          <a:solidFill>
            <a:schemeClr val="tx1"/>
          </a:solidFill>
          <a:latin typeface="+mn-lt"/>
        </a:defRPr>
      </a:lvl8pPr>
      <a:lvl9pPr marL="3886200" indent="-228600" algn="l" rtl="0" fontAlgn="base">
        <a:spcBef>
          <a:spcPct val="20000"/>
        </a:spcBef>
        <a:spcAft>
          <a:spcPct val="0"/>
        </a:spcAft>
        <a:buClr>
          <a:schemeClr val="accent1"/>
        </a:buClr>
        <a:buBlip>
          <a:blip r:embed="rId15"/>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s>
</file>

<file path=ppt/slides/_rels/slide10.xml.rels><?xml version="1.0" encoding="UTF-8" standalone="yes"?>
<Relationships xmlns="http://schemas.openxmlformats.org/package/2006/relationships"><Relationship Id="rId13" Type="http://schemas.openxmlformats.org/officeDocument/2006/relationships/hyperlink" Target="http://www.economywatch.com/economic-statistics/Vietnam/Investment_Percentage_of_GDP/" TargetMode="External"/><Relationship Id="rId18" Type="http://schemas.openxmlformats.org/officeDocument/2006/relationships/hyperlink" Target="http://www.economywatch.com/economic-statistics/Vietnam/Inflation_End_of_Year_Change_Percentage/" TargetMode="External"/><Relationship Id="rId26" Type="http://schemas.openxmlformats.org/officeDocument/2006/relationships/hyperlink" Target="http://www.economywatch.com/economic-statistics/Vietnam/General_Government_Revenue_Percentage_GDP/" TargetMode="External"/><Relationship Id="rId39" Type="http://schemas.openxmlformats.org/officeDocument/2006/relationships/image" Target="../media/image21.png"/><Relationship Id="rId21" Type="http://schemas.openxmlformats.org/officeDocument/2006/relationships/hyperlink" Target="http://www.economywatch.com/economic-statistics/Vietnam/Export_Volume_All_Items_Goods_Services_Percent_Change/" TargetMode="External"/><Relationship Id="rId34" Type="http://schemas.openxmlformats.org/officeDocument/2006/relationships/hyperlink" Target="http://www.economywatch.com/economic-statistics/Vietnam/Current_Account_Balance_Percentage_GDP/" TargetMode="External"/><Relationship Id="rId7" Type="http://schemas.openxmlformats.org/officeDocument/2006/relationships/hyperlink" Target="http://www.economywatch.com/economic-statistics/Vietnam/GDP_Per_Capita_Current_Prices_National_Currency/" TargetMode="External"/><Relationship Id="rId12" Type="http://schemas.openxmlformats.org/officeDocument/2006/relationships/hyperlink" Target="http://www.economywatch.com/economic-statistics/Vietnam/Implied_PPP_Conversion_Rate/" TargetMode="External"/><Relationship Id="rId17" Type="http://schemas.openxmlformats.org/officeDocument/2006/relationships/hyperlink" Target="http://www.economywatch.com/economic-statistics/Vietnam/Inflation_End_of_Year_Indexed_to_Year_2000/" TargetMode="External"/><Relationship Id="rId25" Type="http://schemas.openxmlformats.org/officeDocument/2006/relationships/hyperlink" Target="http://www.economywatch.com/economic-statistics/Vietnam/General_Government_Revenue_National_Currency/" TargetMode="External"/><Relationship Id="rId33" Type="http://schemas.openxmlformats.org/officeDocument/2006/relationships/hyperlink" Target="http://www.economywatch.com/economic-statistics/Vietnam/Current_Account_Balance_US_Dollars/" TargetMode="External"/><Relationship Id="rId38" Type="http://schemas.openxmlformats.org/officeDocument/2006/relationships/hyperlink" Target="https://www.imf.org/external/datamapper/profile/VNM" TargetMode="External"/><Relationship Id="rId2" Type="http://schemas.openxmlformats.org/officeDocument/2006/relationships/hyperlink" Target="http://www.economywatch.com/economic-statistics/Vietnam/GDP_Growth_Constant_Prices_National_Currency/" TargetMode="External"/><Relationship Id="rId16" Type="http://schemas.openxmlformats.org/officeDocument/2006/relationships/hyperlink" Target="http://www.economywatch.com/economic-statistics/Vietnam/Inflation_Average_Consumer_Price_Change_Percentage/" TargetMode="External"/><Relationship Id="rId20" Type="http://schemas.openxmlformats.org/officeDocument/2006/relationships/hyperlink" Target="http://www.economywatch.com/economic-statistics/Vietnam/Import_Volume_Goods_Percent_Change/" TargetMode="External"/><Relationship Id="rId29" Type="http://schemas.openxmlformats.org/officeDocument/2006/relationships/hyperlink" Target="http://www.economywatch.com/economic-statistics/Vietnam/Total_General_Government_Net_Lending_Borrowing_National_Currency/" TargetMode="External"/><Relationship Id="rId1" Type="http://schemas.openxmlformats.org/officeDocument/2006/relationships/slideLayout" Target="../slideLayouts/slideLayout7.xml"/><Relationship Id="rId6" Type="http://schemas.openxmlformats.org/officeDocument/2006/relationships/hyperlink" Target="http://www.economywatch.com/economic-statistics/Vietnam/GDP_Per_Capita_Constant_Prices_National_Currency/" TargetMode="External"/><Relationship Id="rId11" Type="http://schemas.openxmlformats.org/officeDocument/2006/relationships/hyperlink" Target="http://www.economywatch.com/economic-statistics/Vietnam/GDP_Share_of_World_Total_PPP/" TargetMode="External"/><Relationship Id="rId24" Type="http://schemas.openxmlformats.org/officeDocument/2006/relationships/hyperlink" Target="http://www.economywatch.com/economic-statistics/Vietnam/Population/" TargetMode="External"/><Relationship Id="rId32" Type="http://schemas.openxmlformats.org/officeDocument/2006/relationships/hyperlink" Target="http://www.economywatch.com/economic-statistics/Vietnam/Fiscal_Year_Gross_Domestic_Product_Current_Prices/" TargetMode="External"/><Relationship Id="rId37" Type="http://schemas.openxmlformats.org/officeDocument/2006/relationships/hyperlink" Target="http://www.focus-economics.com/countries/vietnam" TargetMode="External"/><Relationship Id="rId5" Type="http://schemas.openxmlformats.org/officeDocument/2006/relationships/hyperlink" Target="http://www.economywatch.com/economic-statistics/Vietnam/GDP_Deflator/" TargetMode="External"/><Relationship Id="rId15" Type="http://schemas.openxmlformats.org/officeDocument/2006/relationships/hyperlink" Target="http://www.economywatch.com/economic-statistics/Vietnam/Inflation_Average_Consumer_Prices_Indexed_to_Year_2000/" TargetMode="External"/><Relationship Id="rId23" Type="http://schemas.openxmlformats.org/officeDocument/2006/relationships/hyperlink" Target="http://www.economywatch.com/economic-statistics/Vietnam/Unemployment_Rate_Percentage_of_Labour_Force/" TargetMode="External"/><Relationship Id="rId28" Type="http://schemas.openxmlformats.org/officeDocument/2006/relationships/hyperlink" Target="http://www.economywatch.com/economic-statistics/Vietnam/General_Government_Total_Expenditure_Percentage_GDP/" TargetMode="External"/><Relationship Id="rId36" Type="http://schemas.openxmlformats.org/officeDocument/2006/relationships/hyperlink" Target="http://www.tradingeconomics.com/vietnam/forecast" TargetMode="External"/><Relationship Id="rId10" Type="http://schemas.openxmlformats.org/officeDocument/2006/relationships/hyperlink" Target="http://www.economywatch.com/economic-statistics/Vietnam/GDP_Per_Capita_PPP_US_Dollars/" TargetMode="External"/><Relationship Id="rId19" Type="http://schemas.openxmlformats.org/officeDocument/2006/relationships/hyperlink" Target="http://www.economywatch.com/economic-statistics/Vietnam/Import_Volume_All_Items_Goods_Services_Percent_Change/" TargetMode="External"/><Relationship Id="rId31" Type="http://schemas.openxmlformats.org/officeDocument/2006/relationships/hyperlink" Target="http://www.economywatch.com/economic-statistics/Vietnam/General_Government_Structural_Balance_National_Currency/" TargetMode="External"/><Relationship Id="rId4" Type="http://schemas.openxmlformats.org/officeDocument/2006/relationships/hyperlink" Target="http://www.economywatch.com/economic-statistics/Vietnam/GDP_Current_Prices_US_Dollars/" TargetMode="External"/><Relationship Id="rId9" Type="http://schemas.openxmlformats.org/officeDocument/2006/relationships/hyperlink" Target="http://www.economywatch.com/economic-statistics/Vietnam/GDP_PPP_US_Dollars/" TargetMode="External"/><Relationship Id="rId14" Type="http://schemas.openxmlformats.org/officeDocument/2006/relationships/hyperlink" Target="http://www.economywatch.com/economic-statistics/Vietnam/Gross_National_Savings_Percentage_of_GDP/" TargetMode="External"/><Relationship Id="rId22" Type="http://schemas.openxmlformats.org/officeDocument/2006/relationships/hyperlink" Target="http://www.economywatch.com/economic-statistics/Vietnam/Export_Volume_Goods_Percent_Change/" TargetMode="External"/><Relationship Id="rId27" Type="http://schemas.openxmlformats.org/officeDocument/2006/relationships/hyperlink" Target="http://www.economywatch.com/economic-statistics/Vietnam/General_Government_Total_Expenditure_National_Currency/" TargetMode="External"/><Relationship Id="rId30" Type="http://schemas.openxmlformats.org/officeDocument/2006/relationships/hyperlink" Target="http://www.economywatch.com/economic-statistics/Vietnam/Total_General_Government_Net_Lending_Borrowing_Percentage_GDP/" TargetMode="External"/><Relationship Id="rId35" Type="http://schemas.openxmlformats.org/officeDocument/2006/relationships/image" Target="../media/image2.png"/><Relationship Id="rId8" Type="http://schemas.openxmlformats.org/officeDocument/2006/relationships/hyperlink" Target="http://www.economywatch.com/economic-statistics/Vietnam/GDP_Per_Capita_Current_Prices_US_Dollars/" TargetMode="External"/><Relationship Id="rId3" Type="http://schemas.openxmlformats.org/officeDocument/2006/relationships/hyperlink" Target="http://www.economywatch.com/economic-statistics/Vietnam/GDP_Current_Prices_National_Currency/"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so.gov.vn/en/data-and-statistics/2025/10/infographic-on-the-socio-economic-situation-in-the-third-quarter-and-the-9-months-of-2025/" TargetMode="External"/><Relationship Id="rId2" Type="http://schemas.openxmlformats.org/officeDocument/2006/relationships/hyperlink" Target="https://www.gso.gov.vn/"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xe.com/currencyconverter/convert/?Amount=1&amp;From=USD&amp;To=VN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www.ebc.com/forex/why-is-vietnamese-currency-so-weak-key-factors-explained" TargetMode="External"/><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delco-construction.com/en/fdi-attraction-in-vietnam-2024/"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hyperlink" Target="https://www.vietnamexportdata.com/blogs/vietnam-trade-balance-2024-25-latest-import-export-data"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theglobaleconomy.com/rankings/wb_political_stability/"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n.vietnamplus.vn/vietnams-labour-productivity-growth-rate-fastest-in-asean/189017.vnp"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hyperlink" Target="http://countryeconomy.com/demography/life-expectancy/vietnam" TargetMode="External"/><Relationship Id="rId4" Type="http://schemas.openxmlformats.org/officeDocument/2006/relationships/hyperlink" Target="https://data.worldbank.org/indicator/SP.DYN.IMRT.IN?locations=VN"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hyperlink" Target="https://www.indexmundi.com/vietnam/demographics_profile.html" TargetMode="External"/><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hyperlink" Target="https://data.worldbank.org/indicator/SP.URB.TOTL.IN.ZS?locations=VN" TargetMode="External"/><Relationship Id="rId5" Type="http://schemas.openxmlformats.org/officeDocument/2006/relationships/hyperlink" Target="https://www.populationpyramid.net/viet-nam/2021/" TargetMode="External"/><Relationship Id="rId4" Type="http://schemas.openxmlformats.org/officeDocument/2006/relationships/hyperlink" Target="https://www.worldometers.info/demographics/vietnam-demographic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hyperlink" Target="https://www.state.gov/wp-content/uploads/2025/09/638719_2025-Vietnam-Investment-Climate-Statement.pdf" TargetMode="Externa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www.transparency.org/country/#VN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thedocs.worldbank.org/en/doc/29e4ae631f67158a4e5fc0eec05ad7ee-0070012023/original/vietnam-economic-update-ppt-August10.pdf"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globalcio.com/longread/Digital-Strategies-of-Vietnam0/"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image" Target="../media/image59.png"/><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thediplomat.com/2025/07/why-vietnam-will-not-balance-against-china/"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timesofindia.indiatimes.com/blogs/toi-edit-page/crossing-a-red-line-chinese-transgressions-in-south-china-sea-need-strong-pushback/" TargetMode="External"/><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9112CE0-D777-4A77-B8F1-C687156ED0F6}"/>
              </a:ext>
            </a:extLst>
          </p:cNvPr>
          <p:cNvSpPr>
            <a:spLocks noGrp="1" noChangeArrowheads="1"/>
          </p:cNvSpPr>
          <p:nvPr>
            <p:ph type="title"/>
          </p:nvPr>
        </p:nvSpPr>
        <p:spPr>
          <a:xfrm>
            <a:off x="381000" y="250131"/>
            <a:ext cx="8229600" cy="1077860"/>
          </a:xfrm>
        </p:spPr>
        <p:txBody>
          <a:bodyPr wrap="square">
            <a:spAutoFit/>
          </a:bodyPr>
          <a:lstStyle/>
          <a:p>
            <a:pPr>
              <a:defRPr/>
            </a:pPr>
            <a:r>
              <a:rPr lang="en-US" sz="3200" b="1" dirty="0">
                <a:solidFill>
                  <a:srgbClr val="00B0F0"/>
                </a:solidFill>
                <a:effectLst>
                  <a:outerShdw blurRad="38100" dist="38100" dir="2700000" algn="tl">
                    <a:srgbClr val="000000"/>
                  </a:outerShdw>
                </a:effectLst>
                <a:latin typeface="Bookman Old Style" pitchFamily="18" charset="0"/>
                <a:cs typeface="Times New Roman" pitchFamily="18" charset="0"/>
              </a:rPr>
              <a:t>ECON 3077 – Economies of East Asia</a:t>
            </a:r>
            <a:br>
              <a:rPr lang="en-US" sz="3200" b="1" dirty="0">
                <a:solidFill>
                  <a:srgbClr val="FF0000"/>
                </a:solidFill>
                <a:effectLst>
                  <a:outerShdw blurRad="38100" dist="38100" dir="2700000" algn="tl">
                    <a:srgbClr val="000000"/>
                  </a:outerShdw>
                </a:effectLst>
                <a:latin typeface="Bookman Old Style" pitchFamily="18" charset="0"/>
                <a:cs typeface="Times New Roman" pitchFamily="18" charset="0"/>
              </a:rPr>
            </a:br>
            <a:r>
              <a:rPr lang="en-US" sz="3200" b="1" dirty="0">
                <a:solidFill>
                  <a:srgbClr val="FF0000"/>
                </a:solidFill>
                <a:effectLst>
                  <a:outerShdw blurRad="38100" dist="38100" dir="2700000" algn="tl">
                    <a:srgbClr val="000000"/>
                  </a:outerShdw>
                </a:effectLst>
                <a:latin typeface="Bookman Old Style" pitchFamily="18" charset="0"/>
                <a:cs typeface="Times New Roman" pitchFamily="18" charset="0"/>
              </a:rPr>
              <a:t>VIETNAM: A COUNTRY, NOT A WAR</a:t>
            </a:r>
          </a:p>
        </p:txBody>
      </p:sp>
      <p:pic>
        <p:nvPicPr>
          <p:cNvPr id="6147" name="Picture 2" descr="H:\AACC\images\Ho-Chi-Minh.jpg">
            <a:extLst>
              <a:ext uri="{FF2B5EF4-FFF2-40B4-BE49-F238E27FC236}">
                <a16:creationId xmlns:a16="http://schemas.microsoft.com/office/drawing/2014/main" id="{A4AFB021-A81D-49D9-AB21-A86F404256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6486" y="1751012"/>
            <a:ext cx="2362200" cy="1077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3" descr="H:\AACC\images\neu.jpg">
            <a:extLst>
              <a:ext uri="{FF2B5EF4-FFF2-40B4-BE49-F238E27FC236}">
                <a16:creationId xmlns:a16="http://schemas.microsoft.com/office/drawing/2014/main" id="{4943EA22-953A-48E9-A5EE-A9EB644B9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362200"/>
            <a:ext cx="23622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descr="H:\AACC\images\smallsapakids.jpg">
            <a:extLst>
              <a:ext uri="{FF2B5EF4-FFF2-40B4-BE49-F238E27FC236}">
                <a16:creationId xmlns:a16="http://schemas.microsoft.com/office/drawing/2014/main" id="{BBD4337B-A11C-4E37-9C06-23E2C1D64F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514600"/>
            <a:ext cx="2362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a:extLst>
              <a:ext uri="{FF2B5EF4-FFF2-40B4-BE49-F238E27FC236}">
                <a16:creationId xmlns:a16="http://schemas.microsoft.com/office/drawing/2014/main" id="{E55DCB48-F779-479C-A56C-9994111F3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800600"/>
            <a:ext cx="198120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152" name="Picture 4">
            <a:extLst>
              <a:ext uri="{FF2B5EF4-FFF2-40B4-BE49-F238E27FC236}">
                <a16:creationId xmlns:a16="http://schemas.microsoft.com/office/drawing/2014/main" id="{0F8671ED-CB07-4501-925D-59EE264375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4343400"/>
            <a:ext cx="1524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153" name="Picture 4" descr="C:\AAWebpage\images\sapa.jpg">
            <a:extLst>
              <a:ext uri="{FF2B5EF4-FFF2-40B4-BE49-F238E27FC236}">
                <a16:creationId xmlns:a16="http://schemas.microsoft.com/office/drawing/2014/main" id="{359A9E56-F470-4E92-A13D-97E02B3E87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14" y="1205138"/>
            <a:ext cx="23622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4" name="Content Placeholder 13">
            <a:extLst>
              <a:ext uri="{FF2B5EF4-FFF2-40B4-BE49-F238E27FC236}">
                <a16:creationId xmlns:a16="http://schemas.microsoft.com/office/drawing/2014/main" id="{BEF06F2A-9C6D-4C9C-A721-55DCD3291ED4}"/>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a:xfrm>
            <a:off x="2438400" y="3124200"/>
            <a:ext cx="2133600" cy="1676400"/>
          </a:xfrm>
        </p:spPr>
      </p:pic>
      <p:pic>
        <p:nvPicPr>
          <p:cNvPr id="6155" name="Picture 14" descr="bigoperahouse.jpg">
            <a:extLst>
              <a:ext uri="{FF2B5EF4-FFF2-40B4-BE49-F238E27FC236}">
                <a16:creationId xmlns:a16="http://schemas.microsoft.com/office/drawing/2014/main" id="{69B4D2F0-885F-4092-863D-51406F434E7A}"/>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3429000"/>
            <a:ext cx="22098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6">
            <a:extLst>
              <a:ext uri="{FF2B5EF4-FFF2-40B4-BE49-F238E27FC236}">
                <a16:creationId xmlns:a16="http://schemas.microsoft.com/office/drawing/2014/main" id="{9F500436-651F-4FA3-899B-8A7EB852EB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1751012"/>
            <a:ext cx="42672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 name="Picture 1">
            <a:extLst>
              <a:ext uri="{FF2B5EF4-FFF2-40B4-BE49-F238E27FC236}">
                <a16:creationId xmlns:a16="http://schemas.microsoft.com/office/drawing/2014/main" id="{D83E0BB3-AA0C-FCF8-6114-BE23D5FD3BFD}"/>
              </a:ext>
            </a:extLst>
          </p:cNvPr>
          <p:cNvPicPr>
            <a:picLocks noChangeAspect="1"/>
          </p:cNvPicPr>
          <p:nvPr/>
        </p:nvPicPr>
        <p:blipFill>
          <a:blip r:embed="rId11"/>
          <a:stretch>
            <a:fillRect/>
          </a:stretch>
        </p:blipFill>
        <p:spPr>
          <a:xfrm>
            <a:off x="2035629" y="4811713"/>
            <a:ext cx="5791200" cy="19811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AB93C3B-704C-47B1-AEAA-6933BAA09BB7}"/>
              </a:ext>
            </a:extLst>
          </p:cNvPr>
          <p:cNvGraphicFramePr>
            <a:graphicFrameLocks noGrp="1"/>
          </p:cNvGraphicFramePr>
          <p:nvPr/>
        </p:nvGraphicFramePr>
        <p:xfrm>
          <a:off x="-1295400" y="51968400"/>
          <a:ext cx="6781800" cy="12179301"/>
        </p:xfrm>
        <a:graphic>
          <a:graphicData uri="http://schemas.openxmlformats.org/drawingml/2006/table">
            <a:tbl>
              <a:tblPr/>
              <a:tblGrid>
                <a:gridCol w="41910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250692">
                <a:tc>
                  <a:txBody>
                    <a:bodyPr/>
                    <a:lstStyle/>
                    <a:p>
                      <a:r>
                        <a:rPr lang="en-US" sz="1600" dirty="0"/>
                        <a:t>Indicator Value</a:t>
                      </a:r>
                    </a:p>
                  </a:txBody>
                  <a:tcPr marL="0" marR="0" marT="0" marB="0">
                    <a:lnL>
                      <a:noFill/>
                    </a:lnL>
                    <a:lnR>
                      <a:noFill/>
                    </a:lnR>
                    <a:lnT>
                      <a:noFill/>
                    </a:lnT>
                    <a:lnB>
                      <a:noFill/>
                    </a:lnB>
                  </a:tcPr>
                </a:tc>
                <a:tc>
                  <a:txBody>
                    <a:bodyPr/>
                    <a:lstStyle/>
                    <a:p>
                      <a:endParaRPr lang="en-US" sz="1600" dirty="0"/>
                    </a:p>
                  </a:txBody>
                  <a:tcPr marL="6835" marR="6835" marT="3418" marB="3418">
                    <a:lnL>
                      <a:noFill/>
                    </a:lnL>
                  </a:tcPr>
                </a:tc>
                <a:extLst>
                  <a:ext uri="{0D108BD9-81ED-4DB2-BD59-A6C34878D82A}">
                    <a16:rowId xmlns:a16="http://schemas.microsoft.com/office/drawing/2014/main" val="10000"/>
                  </a:ext>
                </a:extLst>
              </a:tr>
              <a:tr h="243856">
                <a:tc>
                  <a:txBody>
                    <a:bodyPr/>
                    <a:lstStyle/>
                    <a:p>
                      <a:r>
                        <a:rPr lang="en-US" sz="1600">
                          <a:hlinkClick r:id="rId2"/>
                        </a:rPr>
                        <a:t>GDP Growth (Constant Prices, National Currency)</a:t>
                      </a:r>
                      <a:endParaRPr lang="en-US" sz="1600"/>
                    </a:p>
                  </a:txBody>
                  <a:tcPr marL="0" marR="0" marT="0" marB="0">
                    <a:lnL>
                      <a:noFill/>
                    </a:lnL>
                    <a:lnR>
                      <a:noFill/>
                    </a:lnR>
                    <a:lnT>
                      <a:noFill/>
                    </a:lnT>
                    <a:lnB>
                      <a:noFill/>
                    </a:lnB>
                  </a:tcPr>
                </a:tc>
                <a:tc>
                  <a:txBody>
                    <a:bodyPr/>
                    <a:lstStyle/>
                    <a:p>
                      <a:r>
                        <a:rPr lang="en-US" sz="1600"/>
                        <a:t>5.5 %</a:t>
                      </a:r>
                    </a:p>
                  </a:txBody>
                  <a:tcPr marL="0" marR="0" marT="0" marB="0">
                    <a:lnL>
                      <a:noFill/>
                    </a:lnL>
                    <a:lnR>
                      <a:noFill/>
                    </a:lnR>
                    <a:lnB>
                      <a:noFill/>
                    </a:lnB>
                  </a:tcPr>
                </a:tc>
                <a:extLst>
                  <a:ext uri="{0D108BD9-81ED-4DB2-BD59-A6C34878D82A}">
                    <a16:rowId xmlns:a16="http://schemas.microsoft.com/office/drawing/2014/main" val="10001"/>
                  </a:ext>
                </a:extLst>
              </a:tr>
              <a:tr h="243856">
                <a:tc>
                  <a:txBody>
                    <a:bodyPr/>
                    <a:lstStyle/>
                    <a:p>
                      <a:r>
                        <a:rPr lang="en-US" sz="1600">
                          <a:hlinkClick r:id="rId3"/>
                        </a:rPr>
                        <a:t>GDP (Current Prices, National Currency)</a:t>
                      </a:r>
                      <a:endParaRPr lang="en-US" sz="1600"/>
                    </a:p>
                  </a:txBody>
                  <a:tcPr marL="0" marR="0" marT="0" marB="0">
                    <a:lnL>
                      <a:noFill/>
                    </a:lnL>
                    <a:lnR>
                      <a:noFill/>
                    </a:lnR>
                    <a:lnT>
                      <a:noFill/>
                    </a:lnT>
                    <a:lnB>
                      <a:noFill/>
                    </a:lnB>
                  </a:tcPr>
                </a:tc>
                <a:tc>
                  <a:txBody>
                    <a:bodyPr/>
                    <a:lstStyle/>
                    <a:p>
                      <a:r>
                        <a:rPr lang="en-US" sz="1600"/>
                        <a:t>VND 4,024,000.00 Billion. </a:t>
                      </a:r>
                    </a:p>
                  </a:txBody>
                  <a:tcPr marL="0" marR="0" marT="0" marB="0">
                    <a:lnL>
                      <a:noFill/>
                    </a:lnL>
                    <a:lnR>
                      <a:noFill/>
                    </a:lnR>
                    <a:lnT>
                      <a:noFill/>
                    </a:lnT>
                    <a:lnB>
                      <a:noFill/>
                    </a:lnB>
                  </a:tcPr>
                </a:tc>
                <a:extLst>
                  <a:ext uri="{0D108BD9-81ED-4DB2-BD59-A6C34878D82A}">
                    <a16:rowId xmlns:a16="http://schemas.microsoft.com/office/drawing/2014/main" val="10002"/>
                  </a:ext>
                </a:extLst>
              </a:tr>
              <a:tr h="243856">
                <a:tc>
                  <a:txBody>
                    <a:bodyPr/>
                    <a:lstStyle/>
                    <a:p>
                      <a:r>
                        <a:rPr lang="en-US" sz="1600">
                          <a:hlinkClick r:id="rId4"/>
                        </a:rPr>
                        <a:t>GDP (Current Prices, US Dollars)</a:t>
                      </a:r>
                      <a:endParaRPr lang="en-US" sz="1600"/>
                    </a:p>
                  </a:txBody>
                  <a:tcPr marL="0" marR="0" marT="0" marB="0">
                    <a:lnL>
                      <a:noFill/>
                    </a:lnL>
                    <a:lnR>
                      <a:noFill/>
                    </a:lnR>
                    <a:lnT>
                      <a:noFill/>
                    </a:lnT>
                    <a:lnB>
                      <a:noFill/>
                    </a:lnB>
                  </a:tcPr>
                </a:tc>
                <a:tc>
                  <a:txBody>
                    <a:bodyPr/>
                    <a:lstStyle/>
                    <a:p>
                      <a:r>
                        <a:rPr lang="en-US" sz="1600"/>
                        <a:t>US$ 187.848 Billion</a:t>
                      </a:r>
                    </a:p>
                  </a:txBody>
                  <a:tcPr marL="0" marR="0" marT="0" marB="0">
                    <a:lnL>
                      <a:noFill/>
                    </a:lnL>
                    <a:lnR>
                      <a:noFill/>
                    </a:lnR>
                    <a:lnT>
                      <a:noFill/>
                    </a:lnT>
                    <a:lnB>
                      <a:noFill/>
                    </a:lnB>
                  </a:tcPr>
                </a:tc>
                <a:extLst>
                  <a:ext uri="{0D108BD9-81ED-4DB2-BD59-A6C34878D82A}">
                    <a16:rowId xmlns:a16="http://schemas.microsoft.com/office/drawing/2014/main" val="10003"/>
                  </a:ext>
                </a:extLst>
              </a:tr>
              <a:tr h="487711">
                <a:tc>
                  <a:txBody>
                    <a:bodyPr/>
                    <a:lstStyle/>
                    <a:p>
                      <a:r>
                        <a:rPr lang="en-US" sz="1600">
                          <a:hlinkClick r:id="rId5"/>
                        </a:rPr>
                        <a:t>GDP Deflator</a:t>
                      </a:r>
                      <a:endParaRPr lang="en-US" sz="1600"/>
                    </a:p>
                  </a:txBody>
                  <a:tcPr marL="0" marR="0" marT="0" marB="0">
                    <a:lnL>
                      <a:noFill/>
                    </a:lnL>
                    <a:lnR>
                      <a:noFill/>
                    </a:lnR>
                    <a:lnT>
                      <a:noFill/>
                    </a:lnT>
                    <a:lnB>
                      <a:noFill/>
                    </a:lnB>
                  </a:tcPr>
                </a:tc>
                <a:tc>
                  <a:txBody>
                    <a:bodyPr/>
                    <a:lstStyle/>
                    <a:p>
                      <a:r>
                        <a:rPr lang="en-US" sz="1600"/>
                        <a:t>149.954 (Index, Base Year as per country's accounts = 100)</a:t>
                      </a:r>
                    </a:p>
                  </a:txBody>
                  <a:tcPr marL="0" marR="0" marT="0" marB="0">
                    <a:lnL>
                      <a:noFill/>
                    </a:lnL>
                    <a:lnR>
                      <a:noFill/>
                    </a:lnR>
                    <a:lnT>
                      <a:noFill/>
                    </a:lnT>
                    <a:lnB>
                      <a:noFill/>
                    </a:lnB>
                  </a:tcPr>
                </a:tc>
                <a:extLst>
                  <a:ext uri="{0D108BD9-81ED-4DB2-BD59-A6C34878D82A}">
                    <a16:rowId xmlns:a16="http://schemas.microsoft.com/office/drawing/2014/main" val="10004"/>
                  </a:ext>
                </a:extLst>
              </a:tr>
              <a:tr h="487711">
                <a:tc>
                  <a:txBody>
                    <a:bodyPr/>
                    <a:lstStyle/>
                    <a:p>
                      <a:r>
                        <a:rPr lang="en-US" sz="1600">
                          <a:hlinkClick r:id="rId6"/>
                        </a:rPr>
                        <a:t>GDP Per Capita (Constant Prices, National Currency)</a:t>
                      </a:r>
                      <a:endParaRPr lang="en-US" sz="1600"/>
                    </a:p>
                  </a:txBody>
                  <a:tcPr marL="0" marR="0" marT="0" marB="0">
                    <a:lnL>
                      <a:noFill/>
                    </a:lnL>
                    <a:lnR>
                      <a:noFill/>
                    </a:lnR>
                    <a:lnT>
                      <a:noFill/>
                    </a:lnT>
                    <a:lnB>
                      <a:noFill/>
                    </a:lnB>
                  </a:tcPr>
                </a:tc>
                <a:tc>
                  <a:txBody>
                    <a:bodyPr/>
                    <a:lstStyle/>
                    <a:p>
                      <a:r>
                        <a:rPr lang="en-US" sz="1600"/>
                        <a:t>VND 29,609,319.52 . </a:t>
                      </a:r>
                    </a:p>
                  </a:txBody>
                  <a:tcPr marL="0" marR="0" marT="0" marB="0">
                    <a:lnL>
                      <a:noFill/>
                    </a:lnL>
                    <a:lnR>
                      <a:noFill/>
                    </a:lnR>
                    <a:lnT>
                      <a:noFill/>
                    </a:lnT>
                    <a:lnB>
                      <a:noFill/>
                    </a:lnB>
                  </a:tcPr>
                </a:tc>
                <a:extLst>
                  <a:ext uri="{0D108BD9-81ED-4DB2-BD59-A6C34878D82A}">
                    <a16:rowId xmlns:a16="http://schemas.microsoft.com/office/drawing/2014/main" val="10005"/>
                  </a:ext>
                </a:extLst>
              </a:tr>
              <a:tr h="487711">
                <a:tc>
                  <a:txBody>
                    <a:bodyPr/>
                    <a:lstStyle/>
                    <a:p>
                      <a:r>
                        <a:rPr lang="en-US" sz="1600">
                          <a:hlinkClick r:id="rId7"/>
                        </a:rPr>
                        <a:t>GDP Per Capita (Current Prices, National Currency)</a:t>
                      </a:r>
                      <a:endParaRPr lang="en-US" sz="1600"/>
                    </a:p>
                  </a:txBody>
                  <a:tcPr marL="0" marR="0" marT="0" marB="0">
                    <a:lnL>
                      <a:noFill/>
                    </a:lnL>
                    <a:lnR>
                      <a:noFill/>
                    </a:lnR>
                    <a:lnT>
                      <a:noFill/>
                    </a:lnT>
                    <a:lnB>
                      <a:noFill/>
                    </a:lnB>
                  </a:tcPr>
                </a:tc>
                <a:tc>
                  <a:txBody>
                    <a:bodyPr/>
                    <a:lstStyle/>
                    <a:p>
                      <a:r>
                        <a:rPr lang="en-US" sz="1600"/>
                        <a:t>VND 44,400,497.84 . </a:t>
                      </a:r>
                    </a:p>
                  </a:txBody>
                  <a:tcPr marL="0" marR="0" marT="0" marB="0">
                    <a:lnL>
                      <a:noFill/>
                    </a:lnL>
                    <a:lnR>
                      <a:noFill/>
                    </a:lnR>
                    <a:lnT>
                      <a:noFill/>
                    </a:lnT>
                    <a:lnB>
                      <a:noFill/>
                    </a:lnB>
                  </a:tcPr>
                </a:tc>
                <a:extLst>
                  <a:ext uri="{0D108BD9-81ED-4DB2-BD59-A6C34878D82A}">
                    <a16:rowId xmlns:a16="http://schemas.microsoft.com/office/drawing/2014/main" val="10006"/>
                  </a:ext>
                </a:extLst>
              </a:tr>
              <a:tr h="243856">
                <a:tc>
                  <a:txBody>
                    <a:bodyPr/>
                    <a:lstStyle/>
                    <a:p>
                      <a:r>
                        <a:rPr lang="en-US" sz="1600">
                          <a:hlinkClick r:id="rId8"/>
                        </a:rPr>
                        <a:t>GDP Per Capita (Current Prices, US Dollars)</a:t>
                      </a:r>
                      <a:endParaRPr lang="en-US" sz="1600"/>
                    </a:p>
                  </a:txBody>
                  <a:tcPr marL="0" marR="0" marT="0" marB="0">
                    <a:lnL>
                      <a:noFill/>
                    </a:lnL>
                    <a:lnR>
                      <a:noFill/>
                    </a:lnR>
                    <a:lnT>
                      <a:noFill/>
                    </a:lnT>
                    <a:lnB>
                      <a:noFill/>
                    </a:lnB>
                  </a:tcPr>
                </a:tc>
                <a:tc>
                  <a:txBody>
                    <a:bodyPr/>
                    <a:lstStyle/>
                    <a:p>
                      <a:r>
                        <a:rPr lang="en-US" sz="1600"/>
                        <a:t>US$ 2,072.70 </a:t>
                      </a:r>
                    </a:p>
                  </a:txBody>
                  <a:tcPr marL="0" marR="0" marT="0" marB="0">
                    <a:lnL>
                      <a:noFill/>
                    </a:lnL>
                    <a:lnR>
                      <a:noFill/>
                    </a:lnR>
                    <a:lnT>
                      <a:noFill/>
                    </a:lnT>
                    <a:lnB>
                      <a:noFill/>
                    </a:lnB>
                  </a:tcPr>
                </a:tc>
                <a:extLst>
                  <a:ext uri="{0D108BD9-81ED-4DB2-BD59-A6C34878D82A}">
                    <a16:rowId xmlns:a16="http://schemas.microsoft.com/office/drawing/2014/main" val="10007"/>
                  </a:ext>
                </a:extLst>
              </a:tr>
              <a:tr h="250692">
                <a:tc>
                  <a:txBody>
                    <a:bodyPr/>
                    <a:lstStyle/>
                    <a:p>
                      <a:endParaRPr lang="en-US" sz="1600"/>
                    </a:p>
                  </a:txBody>
                  <a:tcPr marL="6835" marR="6835" marT="3418" marB="3418">
                    <a:lnT>
                      <a:noFill/>
                    </a:lnT>
                  </a:tcPr>
                </a:tc>
                <a:tc>
                  <a:txBody>
                    <a:bodyPr/>
                    <a:lstStyle/>
                    <a:p>
                      <a:endParaRPr lang="en-US" sz="1600"/>
                    </a:p>
                  </a:txBody>
                  <a:tcPr marL="6835" marR="6835" marT="3418" marB="3418">
                    <a:lnT>
                      <a:noFill/>
                    </a:lnT>
                  </a:tcPr>
                </a:tc>
                <a:extLst>
                  <a:ext uri="{0D108BD9-81ED-4DB2-BD59-A6C34878D82A}">
                    <a16:rowId xmlns:a16="http://schemas.microsoft.com/office/drawing/2014/main" val="10008"/>
                  </a:ext>
                </a:extLst>
              </a:tr>
              <a:tr h="243856">
                <a:tc>
                  <a:txBody>
                    <a:bodyPr/>
                    <a:lstStyle/>
                    <a:p>
                      <a:r>
                        <a:rPr lang="en-US" sz="1600">
                          <a:hlinkClick r:id="rId9"/>
                        </a:rPr>
                        <a:t>GDP (PPP), US Dollars</a:t>
                      </a:r>
                      <a:endParaRPr lang="en-US" sz="1600"/>
                    </a:p>
                  </a:txBody>
                  <a:tcPr marL="0" marR="0" marT="0" marB="0">
                    <a:lnL>
                      <a:noFill/>
                    </a:lnL>
                    <a:lnR>
                      <a:noFill/>
                    </a:lnR>
                    <a:lnB>
                      <a:noFill/>
                    </a:lnB>
                  </a:tcPr>
                </a:tc>
                <a:tc>
                  <a:txBody>
                    <a:bodyPr/>
                    <a:lstStyle/>
                    <a:p>
                      <a:r>
                        <a:rPr lang="en-US" sz="1600"/>
                        <a:t>US$ 509.466 Billion</a:t>
                      </a:r>
                    </a:p>
                  </a:txBody>
                  <a:tcPr marL="0" marR="0" marT="0" marB="0">
                    <a:lnL>
                      <a:noFill/>
                    </a:lnL>
                    <a:lnR>
                      <a:noFill/>
                    </a:lnR>
                    <a:lnB>
                      <a:noFill/>
                    </a:lnB>
                  </a:tcPr>
                </a:tc>
                <a:extLst>
                  <a:ext uri="{0D108BD9-81ED-4DB2-BD59-A6C34878D82A}">
                    <a16:rowId xmlns:a16="http://schemas.microsoft.com/office/drawing/2014/main" val="10009"/>
                  </a:ext>
                </a:extLst>
              </a:tr>
              <a:tr h="243856">
                <a:tc>
                  <a:txBody>
                    <a:bodyPr/>
                    <a:lstStyle/>
                    <a:p>
                      <a:r>
                        <a:rPr lang="en-US" sz="1600">
                          <a:hlinkClick r:id="rId10"/>
                        </a:rPr>
                        <a:t>GDP Per Capita (PPP), US Dollars</a:t>
                      </a:r>
                      <a:endParaRPr lang="en-US" sz="1600"/>
                    </a:p>
                  </a:txBody>
                  <a:tcPr marL="0" marR="0" marT="0" marB="0">
                    <a:lnL>
                      <a:noFill/>
                    </a:lnL>
                    <a:lnR>
                      <a:noFill/>
                    </a:lnR>
                    <a:lnT>
                      <a:noFill/>
                    </a:lnT>
                    <a:lnB>
                      <a:noFill/>
                    </a:lnB>
                  </a:tcPr>
                </a:tc>
                <a:tc>
                  <a:txBody>
                    <a:bodyPr/>
                    <a:lstStyle/>
                    <a:p>
                      <a:r>
                        <a:rPr lang="en-US" sz="1600"/>
                        <a:t>US$ 5,621.41 </a:t>
                      </a:r>
                    </a:p>
                  </a:txBody>
                  <a:tcPr marL="0" marR="0" marT="0" marB="0">
                    <a:lnL>
                      <a:noFill/>
                    </a:lnL>
                    <a:lnR>
                      <a:noFill/>
                    </a:lnR>
                    <a:lnT>
                      <a:noFill/>
                    </a:lnT>
                    <a:lnB>
                      <a:noFill/>
                    </a:lnB>
                  </a:tcPr>
                </a:tc>
                <a:extLst>
                  <a:ext uri="{0D108BD9-81ED-4DB2-BD59-A6C34878D82A}">
                    <a16:rowId xmlns:a16="http://schemas.microsoft.com/office/drawing/2014/main" val="10010"/>
                  </a:ext>
                </a:extLst>
              </a:tr>
              <a:tr h="243856">
                <a:tc>
                  <a:txBody>
                    <a:bodyPr/>
                    <a:lstStyle/>
                    <a:p>
                      <a:r>
                        <a:rPr lang="en-US" sz="1600">
                          <a:hlinkClick r:id="rId11"/>
                        </a:rPr>
                        <a:t>GDP Share of World Total (PPP)</a:t>
                      </a:r>
                      <a:endParaRPr lang="en-US" sz="1600"/>
                    </a:p>
                  </a:txBody>
                  <a:tcPr marL="0" marR="0" marT="0" marB="0">
                    <a:lnL>
                      <a:noFill/>
                    </a:lnL>
                    <a:lnR>
                      <a:noFill/>
                    </a:lnR>
                    <a:lnT>
                      <a:noFill/>
                    </a:lnT>
                    <a:lnB>
                      <a:noFill/>
                    </a:lnB>
                  </a:tcPr>
                </a:tc>
                <a:tc>
                  <a:txBody>
                    <a:bodyPr/>
                    <a:lstStyle/>
                    <a:p>
                      <a:r>
                        <a:rPr lang="en-US" sz="1600"/>
                        <a:t>0.476 %</a:t>
                      </a:r>
                    </a:p>
                  </a:txBody>
                  <a:tcPr marL="0" marR="0" marT="0" marB="0">
                    <a:lnL>
                      <a:noFill/>
                    </a:lnL>
                    <a:lnR>
                      <a:noFill/>
                    </a:lnR>
                    <a:lnT>
                      <a:noFill/>
                    </a:lnT>
                    <a:lnB>
                      <a:noFill/>
                    </a:lnB>
                  </a:tcPr>
                </a:tc>
                <a:extLst>
                  <a:ext uri="{0D108BD9-81ED-4DB2-BD59-A6C34878D82A}">
                    <a16:rowId xmlns:a16="http://schemas.microsoft.com/office/drawing/2014/main" val="10011"/>
                  </a:ext>
                </a:extLst>
              </a:tr>
              <a:tr h="243856">
                <a:tc>
                  <a:txBody>
                    <a:bodyPr/>
                    <a:lstStyle/>
                    <a:p>
                      <a:r>
                        <a:rPr lang="en-US" sz="1600">
                          <a:hlinkClick r:id="rId12"/>
                        </a:rPr>
                        <a:t>Implied PPP Conversion Rate</a:t>
                      </a:r>
                      <a:endParaRPr lang="en-US" sz="1600"/>
                    </a:p>
                  </a:txBody>
                  <a:tcPr marL="0" marR="0" marT="0" marB="0">
                    <a:lnL>
                      <a:noFill/>
                    </a:lnL>
                    <a:lnR>
                      <a:noFill/>
                    </a:lnR>
                    <a:lnT>
                      <a:noFill/>
                    </a:lnT>
                    <a:lnB>
                      <a:noFill/>
                    </a:lnB>
                  </a:tcPr>
                </a:tc>
                <a:tc>
                  <a:txBody>
                    <a:bodyPr/>
                    <a:lstStyle/>
                    <a:p>
                      <a:r>
                        <a:rPr lang="en-US" sz="1600"/>
                        <a:t>7,898.46 </a:t>
                      </a:r>
                    </a:p>
                  </a:txBody>
                  <a:tcPr marL="0" marR="0" marT="0" marB="0">
                    <a:lnL>
                      <a:noFill/>
                    </a:lnL>
                    <a:lnR>
                      <a:noFill/>
                    </a:lnR>
                    <a:lnT>
                      <a:noFill/>
                    </a:lnT>
                    <a:lnB>
                      <a:noFill/>
                    </a:lnB>
                  </a:tcPr>
                </a:tc>
                <a:extLst>
                  <a:ext uri="{0D108BD9-81ED-4DB2-BD59-A6C34878D82A}">
                    <a16:rowId xmlns:a16="http://schemas.microsoft.com/office/drawing/2014/main" val="10012"/>
                  </a:ext>
                </a:extLst>
              </a:tr>
              <a:tr h="243856">
                <a:tc>
                  <a:txBody>
                    <a:bodyPr/>
                    <a:lstStyle/>
                    <a:p>
                      <a:r>
                        <a:rPr lang="en-US" sz="1600">
                          <a:hlinkClick r:id="rId13"/>
                        </a:rPr>
                        <a:t>Investment (% of GDP)</a:t>
                      </a:r>
                      <a:endParaRPr lang="en-US" sz="1600"/>
                    </a:p>
                  </a:txBody>
                  <a:tcPr marL="0" marR="0" marT="0" marB="0">
                    <a:lnL>
                      <a:noFill/>
                    </a:lnL>
                    <a:lnR>
                      <a:noFill/>
                    </a:lnR>
                    <a:lnT>
                      <a:noFill/>
                    </a:lnT>
                    <a:lnB>
                      <a:noFill/>
                    </a:lnB>
                  </a:tcPr>
                </a:tc>
                <a:tc>
                  <a:txBody>
                    <a:bodyPr/>
                    <a:lstStyle/>
                    <a:p>
                      <a:r>
                        <a:rPr lang="en-US" sz="1600"/>
                        <a:t>25.217 %</a:t>
                      </a:r>
                    </a:p>
                  </a:txBody>
                  <a:tcPr marL="0" marR="0" marT="0" marB="0">
                    <a:lnL>
                      <a:noFill/>
                    </a:lnL>
                    <a:lnR>
                      <a:noFill/>
                    </a:lnR>
                    <a:lnT>
                      <a:noFill/>
                    </a:lnT>
                    <a:lnB>
                      <a:noFill/>
                    </a:lnB>
                  </a:tcPr>
                </a:tc>
                <a:extLst>
                  <a:ext uri="{0D108BD9-81ED-4DB2-BD59-A6C34878D82A}">
                    <a16:rowId xmlns:a16="http://schemas.microsoft.com/office/drawing/2014/main" val="10013"/>
                  </a:ext>
                </a:extLst>
              </a:tr>
              <a:tr h="243856">
                <a:tc>
                  <a:txBody>
                    <a:bodyPr/>
                    <a:lstStyle/>
                    <a:p>
                      <a:r>
                        <a:rPr lang="en-US" sz="1600">
                          <a:hlinkClick r:id="rId14"/>
                        </a:rPr>
                        <a:t>Gross National Savings (% of GDP)</a:t>
                      </a:r>
                      <a:endParaRPr lang="en-US" sz="1600"/>
                    </a:p>
                  </a:txBody>
                  <a:tcPr marL="0" marR="0" marT="0" marB="0">
                    <a:lnL>
                      <a:noFill/>
                    </a:lnL>
                    <a:lnR>
                      <a:noFill/>
                    </a:lnR>
                    <a:lnT>
                      <a:noFill/>
                    </a:lnT>
                    <a:lnB>
                      <a:noFill/>
                    </a:lnB>
                  </a:tcPr>
                </a:tc>
                <a:tc>
                  <a:txBody>
                    <a:bodyPr/>
                    <a:lstStyle/>
                    <a:p>
                      <a:r>
                        <a:rPr lang="en-US" sz="1600"/>
                        <a:t>29.364 %</a:t>
                      </a:r>
                    </a:p>
                  </a:txBody>
                  <a:tcPr marL="0" marR="0" marT="0" marB="0">
                    <a:lnL>
                      <a:noFill/>
                    </a:lnL>
                    <a:lnR>
                      <a:noFill/>
                    </a:lnR>
                    <a:lnT>
                      <a:noFill/>
                    </a:lnT>
                    <a:lnB>
                      <a:noFill/>
                    </a:lnB>
                  </a:tcPr>
                </a:tc>
                <a:extLst>
                  <a:ext uri="{0D108BD9-81ED-4DB2-BD59-A6C34878D82A}">
                    <a16:rowId xmlns:a16="http://schemas.microsoft.com/office/drawing/2014/main" val="10014"/>
                  </a:ext>
                </a:extLst>
              </a:tr>
              <a:tr h="487711">
                <a:tc>
                  <a:txBody>
                    <a:bodyPr/>
                    <a:lstStyle/>
                    <a:p>
                      <a:r>
                        <a:rPr lang="en-US" sz="1600">
                          <a:hlinkClick r:id="rId15"/>
                        </a:rPr>
                        <a:t>Inflation, Average Consumer Prices (Indexed to Year 2000)</a:t>
                      </a:r>
                      <a:endParaRPr lang="en-US" sz="1600"/>
                    </a:p>
                  </a:txBody>
                  <a:tcPr marL="0" marR="0" marT="0" marB="0">
                    <a:lnL>
                      <a:noFill/>
                    </a:lnL>
                    <a:lnR>
                      <a:noFill/>
                    </a:lnR>
                    <a:lnT>
                      <a:noFill/>
                    </a:lnT>
                    <a:lnB>
                      <a:noFill/>
                    </a:lnB>
                  </a:tcPr>
                </a:tc>
                <a:tc>
                  <a:txBody>
                    <a:bodyPr/>
                    <a:lstStyle/>
                    <a:p>
                      <a:r>
                        <a:rPr lang="en-US" sz="1600"/>
                        <a:t>242.662 (Index, Base Year 2000 = 100)</a:t>
                      </a:r>
                    </a:p>
                  </a:txBody>
                  <a:tcPr marL="0" marR="0" marT="0" marB="0">
                    <a:lnL>
                      <a:noFill/>
                    </a:lnL>
                    <a:lnR>
                      <a:noFill/>
                    </a:lnR>
                    <a:lnT>
                      <a:noFill/>
                    </a:lnT>
                    <a:lnB>
                      <a:noFill/>
                    </a:lnB>
                  </a:tcPr>
                </a:tc>
                <a:extLst>
                  <a:ext uri="{0D108BD9-81ED-4DB2-BD59-A6C34878D82A}">
                    <a16:rowId xmlns:a16="http://schemas.microsoft.com/office/drawing/2014/main" val="10015"/>
                  </a:ext>
                </a:extLst>
              </a:tr>
              <a:tr h="243856">
                <a:tc>
                  <a:txBody>
                    <a:bodyPr/>
                    <a:lstStyle/>
                    <a:p>
                      <a:r>
                        <a:rPr lang="en-US" sz="1600">
                          <a:hlinkClick r:id="rId16"/>
                        </a:rPr>
                        <a:t>Inflation (Average Consumer Price Change %)</a:t>
                      </a:r>
                      <a:endParaRPr lang="en-US" sz="1600"/>
                    </a:p>
                  </a:txBody>
                  <a:tcPr marL="0" marR="0" marT="0" marB="0">
                    <a:lnL>
                      <a:noFill/>
                    </a:lnL>
                    <a:lnR>
                      <a:noFill/>
                    </a:lnR>
                    <a:lnT>
                      <a:noFill/>
                    </a:lnT>
                    <a:lnB>
                      <a:noFill/>
                    </a:lnB>
                  </a:tcPr>
                </a:tc>
                <a:tc>
                  <a:txBody>
                    <a:bodyPr/>
                    <a:lstStyle/>
                    <a:p>
                      <a:r>
                        <a:rPr lang="en-US" sz="1600"/>
                        <a:t>5.2 %</a:t>
                      </a:r>
                    </a:p>
                  </a:txBody>
                  <a:tcPr marL="0" marR="0" marT="0" marB="0">
                    <a:lnL>
                      <a:noFill/>
                    </a:lnL>
                    <a:lnR>
                      <a:noFill/>
                    </a:lnR>
                    <a:lnT>
                      <a:noFill/>
                    </a:lnT>
                    <a:lnB>
                      <a:noFill/>
                    </a:lnB>
                  </a:tcPr>
                </a:tc>
                <a:extLst>
                  <a:ext uri="{0D108BD9-81ED-4DB2-BD59-A6C34878D82A}">
                    <a16:rowId xmlns:a16="http://schemas.microsoft.com/office/drawing/2014/main" val="10016"/>
                  </a:ext>
                </a:extLst>
              </a:tr>
              <a:tr h="487711">
                <a:tc>
                  <a:txBody>
                    <a:bodyPr/>
                    <a:lstStyle/>
                    <a:p>
                      <a:r>
                        <a:rPr lang="en-US" sz="1600">
                          <a:hlinkClick r:id="rId17"/>
                        </a:rPr>
                        <a:t>Inflation, End of Year (Indexed to Year 2000)</a:t>
                      </a:r>
                      <a:endParaRPr lang="en-US" sz="1600"/>
                    </a:p>
                  </a:txBody>
                  <a:tcPr marL="0" marR="0" marT="0" marB="0">
                    <a:lnL>
                      <a:noFill/>
                    </a:lnL>
                    <a:lnR>
                      <a:noFill/>
                    </a:lnR>
                    <a:lnT>
                      <a:noFill/>
                    </a:lnT>
                    <a:lnB>
                      <a:noFill/>
                    </a:lnB>
                  </a:tcPr>
                </a:tc>
                <a:tc>
                  <a:txBody>
                    <a:bodyPr/>
                    <a:lstStyle/>
                    <a:p>
                      <a:r>
                        <a:rPr lang="en-US" sz="1600"/>
                        <a:t>249.065 (Index, Base Year 2000 = 100)</a:t>
                      </a:r>
                    </a:p>
                  </a:txBody>
                  <a:tcPr marL="0" marR="0" marT="0" marB="0">
                    <a:lnL>
                      <a:noFill/>
                    </a:lnL>
                    <a:lnR>
                      <a:noFill/>
                    </a:lnR>
                    <a:lnT>
                      <a:noFill/>
                    </a:lnT>
                    <a:lnB>
                      <a:noFill/>
                    </a:lnB>
                  </a:tcPr>
                </a:tc>
                <a:extLst>
                  <a:ext uri="{0D108BD9-81ED-4DB2-BD59-A6C34878D82A}">
                    <a16:rowId xmlns:a16="http://schemas.microsoft.com/office/drawing/2014/main" val="10017"/>
                  </a:ext>
                </a:extLst>
              </a:tr>
              <a:tr h="243856">
                <a:tc>
                  <a:txBody>
                    <a:bodyPr/>
                    <a:lstStyle/>
                    <a:p>
                      <a:r>
                        <a:rPr lang="en-US" sz="1600">
                          <a:hlinkClick r:id="rId18"/>
                        </a:rPr>
                        <a:t>Inflation (End of Year Change %)</a:t>
                      </a:r>
                      <a:endParaRPr lang="en-US" sz="1600"/>
                    </a:p>
                  </a:txBody>
                  <a:tcPr marL="0" marR="0" marT="0" marB="0">
                    <a:lnL>
                      <a:noFill/>
                    </a:lnL>
                    <a:lnR>
                      <a:noFill/>
                    </a:lnR>
                    <a:lnT>
                      <a:noFill/>
                    </a:lnT>
                    <a:lnB>
                      <a:noFill/>
                    </a:lnB>
                  </a:tcPr>
                </a:tc>
                <a:tc>
                  <a:txBody>
                    <a:bodyPr/>
                    <a:lstStyle/>
                    <a:p>
                      <a:r>
                        <a:rPr lang="en-US" sz="1600"/>
                        <a:t>5.3 %</a:t>
                      </a:r>
                    </a:p>
                  </a:txBody>
                  <a:tcPr marL="0" marR="0" marT="0" marB="0">
                    <a:lnL>
                      <a:noFill/>
                    </a:lnL>
                    <a:lnR>
                      <a:noFill/>
                    </a:lnR>
                    <a:lnT>
                      <a:noFill/>
                    </a:lnT>
                    <a:lnB>
                      <a:noFill/>
                    </a:lnB>
                  </a:tcPr>
                </a:tc>
                <a:extLst>
                  <a:ext uri="{0D108BD9-81ED-4DB2-BD59-A6C34878D82A}">
                    <a16:rowId xmlns:a16="http://schemas.microsoft.com/office/drawing/2014/main" val="10018"/>
                  </a:ext>
                </a:extLst>
              </a:tr>
              <a:tr h="250692">
                <a:tc>
                  <a:txBody>
                    <a:bodyPr/>
                    <a:lstStyle/>
                    <a:p>
                      <a:endParaRPr lang="en-US" sz="1600"/>
                    </a:p>
                  </a:txBody>
                  <a:tcPr marL="6835" marR="6835" marT="3418" marB="3418">
                    <a:lnT>
                      <a:noFill/>
                    </a:lnT>
                  </a:tcPr>
                </a:tc>
                <a:tc>
                  <a:txBody>
                    <a:bodyPr/>
                    <a:lstStyle/>
                    <a:p>
                      <a:endParaRPr lang="en-US" sz="1600"/>
                    </a:p>
                  </a:txBody>
                  <a:tcPr marL="6835" marR="6835" marT="3418" marB="3418">
                    <a:lnT>
                      <a:noFill/>
                    </a:lnT>
                  </a:tcPr>
                </a:tc>
                <a:extLst>
                  <a:ext uri="{0D108BD9-81ED-4DB2-BD59-A6C34878D82A}">
                    <a16:rowId xmlns:a16="http://schemas.microsoft.com/office/drawing/2014/main" val="10019"/>
                  </a:ext>
                </a:extLst>
              </a:tr>
              <a:tr h="487711">
                <a:tc>
                  <a:txBody>
                    <a:bodyPr/>
                    <a:lstStyle/>
                    <a:p>
                      <a:r>
                        <a:rPr lang="en-US" sz="1600">
                          <a:hlinkClick r:id="rId19"/>
                        </a:rPr>
                        <a:t>Import Volume of All Items Including Goods and Services (Percent Change)</a:t>
                      </a:r>
                      <a:endParaRPr lang="en-US" sz="1600"/>
                    </a:p>
                  </a:txBody>
                  <a:tcPr marL="0" marR="0" marT="0" marB="0">
                    <a:lnL>
                      <a:noFill/>
                    </a:lnL>
                    <a:lnR>
                      <a:noFill/>
                    </a:lnR>
                    <a:lnB>
                      <a:noFill/>
                    </a:lnB>
                  </a:tcPr>
                </a:tc>
                <a:tc>
                  <a:txBody>
                    <a:bodyPr/>
                    <a:lstStyle/>
                    <a:p>
                      <a:r>
                        <a:rPr lang="en-US" sz="1600"/>
                        <a:t>17.148 %</a:t>
                      </a:r>
                    </a:p>
                  </a:txBody>
                  <a:tcPr marL="0" marR="0" marT="0" marB="0">
                    <a:lnL>
                      <a:noFill/>
                    </a:lnL>
                    <a:lnR>
                      <a:noFill/>
                    </a:lnR>
                    <a:lnB>
                      <a:noFill/>
                    </a:lnB>
                  </a:tcPr>
                </a:tc>
                <a:extLst>
                  <a:ext uri="{0D108BD9-81ED-4DB2-BD59-A6C34878D82A}">
                    <a16:rowId xmlns:a16="http://schemas.microsoft.com/office/drawing/2014/main" val="10020"/>
                  </a:ext>
                </a:extLst>
              </a:tr>
              <a:tr h="243856">
                <a:tc>
                  <a:txBody>
                    <a:bodyPr/>
                    <a:lstStyle/>
                    <a:p>
                      <a:r>
                        <a:rPr lang="en-US" sz="1600">
                          <a:hlinkClick r:id="rId20"/>
                        </a:rPr>
                        <a:t>Import Volumes of Goods Only (Percent Change)</a:t>
                      </a:r>
                      <a:endParaRPr lang="en-US" sz="1600"/>
                    </a:p>
                  </a:txBody>
                  <a:tcPr marL="0" marR="0" marT="0" marB="0">
                    <a:lnL>
                      <a:noFill/>
                    </a:lnL>
                    <a:lnR>
                      <a:noFill/>
                    </a:lnR>
                    <a:lnT>
                      <a:noFill/>
                    </a:lnT>
                    <a:lnB>
                      <a:noFill/>
                    </a:lnB>
                  </a:tcPr>
                </a:tc>
                <a:tc>
                  <a:txBody>
                    <a:bodyPr/>
                    <a:lstStyle/>
                    <a:p>
                      <a:r>
                        <a:rPr lang="en-US" sz="1600"/>
                        <a:t>17.05 %</a:t>
                      </a:r>
                    </a:p>
                  </a:txBody>
                  <a:tcPr marL="0" marR="0" marT="0" marB="0">
                    <a:lnL>
                      <a:noFill/>
                    </a:lnL>
                    <a:lnR>
                      <a:noFill/>
                    </a:lnR>
                    <a:lnT>
                      <a:noFill/>
                    </a:lnT>
                    <a:lnB>
                      <a:noFill/>
                    </a:lnB>
                  </a:tcPr>
                </a:tc>
                <a:extLst>
                  <a:ext uri="{0D108BD9-81ED-4DB2-BD59-A6C34878D82A}">
                    <a16:rowId xmlns:a16="http://schemas.microsoft.com/office/drawing/2014/main" val="10021"/>
                  </a:ext>
                </a:extLst>
              </a:tr>
              <a:tr h="487711">
                <a:tc>
                  <a:txBody>
                    <a:bodyPr/>
                    <a:lstStyle/>
                    <a:p>
                      <a:r>
                        <a:rPr lang="en-US" sz="1600">
                          <a:hlinkClick r:id="rId21"/>
                        </a:rPr>
                        <a:t>Export Volume of All Items Including Goods and Services (Percent Change)</a:t>
                      </a:r>
                      <a:endParaRPr lang="en-US" sz="1600"/>
                    </a:p>
                  </a:txBody>
                  <a:tcPr marL="0" marR="0" marT="0" marB="0">
                    <a:lnL>
                      <a:noFill/>
                    </a:lnL>
                    <a:lnR>
                      <a:noFill/>
                    </a:lnR>
                    <a:lnT>
                      <a:noFill/>
                    </a:lnT>
                    <a:lnB>
                      <a:noFill/>
                    </a:lnB>
                  </a:tcPr>
                </a:tc>
                <a:tc>
                  <a:txBody>
                    <a:bodyPr/>
                    <a:lstStyle/>
                    <a:p>
                      <a:r>
                        <a:rPr lang="en-US" sz="1600"/>
                        <a:t>14.245 %</a:t>
                      </a:r>
                    </a:p>
                  </a:txBody>
                  <a:tcPr marL="0" marR="0" marT="0" marB="0">
                    <a:lnL>
                      <a:noFill/>
                    </a:lnL>
                    <a:lnR>
                      <a:noFill/>
                    </a:lnR>
                    <a:lnT>
                      <a:noFill/>
                    </a:lnT>
                    <a:lnB>
                      <a:noFill/>
                    </a:lnB>
                  </a:tcPr>
                </a:tc>
                <a:extLst>
                  <a:ext uri="{0D108BD9-81ED-4DB2-BD59-A6C34878D82A}">
                    <a16:rowId xmlns:a16="http://schemas.microsoft.com/office/drawing/2014/main" val="10022"/>
                  </a:ext>
                </a:extLst>
              </a:tr>
              <a:tr h="243856">
                <a:tc>
                  <a:txBody>
                    <a:bodyPr/>
                    <a:lstStyle/>
                    <a:p>
                      <a:r>
                        <a:rPr lang="en-US" sz="1600">
                          <a:hlinkClick r:id="rId22"/>
                        </a:rPr>
                        <a:t>Export Volumes of Goods Only (Percent Change)</a:t>
                      </a:r>
                      <a:endParaRPr lang="en-US" sz="1600"/>
                    </a:p>
                  </a:txBody>
                  <a:tcPr marL="0" marR="0" marT="0" marB="0">
                    <a:lnL>
                      <a:noFill/>
                    </a:lnL>
                    <a:lnR>
                      <a:noFill/>
                    </a:lnR>
                    <a:lnT>
                      <a:noFill/>
                    </a:lnT>
                    <a:lnB>
                      <a:noFill/>
                    </a:lnB>
                  </a:tcPr>
                </a:tc>
                <a:tc>
                  <a:txBody>
                    <a:bodyPr/>
                    <a:lstStyle/>
                    <a:p>
                      <a:r>
                        <a:rPr lang="en-US" sz="1600"/>
                        <a:t>14.406 %</a:t>
                      </a:r>
                    </a:p>
                  </a:txBody>
                  <a:tcPr marL="0" marR="0" marT="0" marB="0">
                    <a:lnL>
                      <a:noFill/>
                    </a:lnL>
                    <a:lnR>
                      <a:noFill/>
                    </a:lnR>
                    <a:lnT>
                      <a:noFill/>
                    </a:lnT>
                    <a:lnB>
                      <a:noFill/>
                    </a:lnB>
                  </a:tcPr>
                </a:tc>
                <a:extLst>
                  <a:ext uri="{0D108BD9-81ED-4DB2-BD59-A6C34878D82A}">
                    <a16:rowId xmlns:a16="http://schemas.microsoft.com/office/drawing/2014/main" val="10023"/>
                  </a:ext>
                </a:extLst>
              </a:tr>
              <a:tr h="243856">
                <a:tc>
                  <a:txBody>
                    <a:bodyPr/>
                    <a:lstStyle/>
                    <a:p>
                      <a:r>
                        <a:rPr lang="en-US" sz="1600">
                          <a:hlinkClick r:id="rId23"/>
                        </a:rPr>
                        <a:t>Unemployment Rate (% of Labour Force)</a:t>
                      </a:r>
                      <a:endParaRPr lang="en-US" sz="1600"/>
                    </a:p>
                  </a:txBody>
                  <a:tcPr marL="0" marR="0" marT="0" marB="0">
                    <a:lnL>
                      <a:noFill/>
                    </a:lnL>
                    <a:lnR>
                      <a:noFill/>
                    </a:lnR>
                    <a:lnT>
                      <a:noFill/>
                    </a:lnT>
                    <a:lnB>
                      <a:noFill/>
                    </a:lnB>
                  </a:tcPr>
                </a:tc>
                <a:tc>
                  <a:txBody>
                    <a:bodyPr/>
                    <a:lstStyle/>
                    <a:p>
                      <a:r>
                        <a:rPr lang="en-US" sz="1600"/>
                        <a:t>4.424 %</a:t>
                      </a:r>
                    </a:p>
                  </a:txBody>
                  <a:tcPr marL="0" marR="0" marT="0" marB="0">
                    <a:lnL>
                      <a:noFill/>
                    </a:lnL>
                    <a:lnR>
                      <a:noFill/>
                    </a:lnR>
                    <a:lnT>
                      <a:noFill/>
                    </a:lnT>
                    <a:lnB>
                      <a:noFill/>
                    </a:lnB>
                  </a:tcPr>
                </a:tc>
                <a:extLst>
                  <a:ext uri="{0D108BD9-81ED-4DB2-BD59-A6C34878D82A}">
                    <a16:rowId xmlns:a16="http://schemas.microsoft.com/office/drawing/2014/main" val="10024"/>
                  </a:ext>
                </a:extLst>
              </a:tr>
              <a:tr h="250692">
                <a:tc>
                  <a:txBody>
                    <a:bodyPr/>
                    <a:lstStyle/>
                    <a:p>
                      <a:endParaRPr lang="en-US" sz="1600"/>
                    </a:p>
                  </a:txBody>
                  <a:tcPr marL="6835" marR="6835" marT="3418" marB="3418">
                    <a:lnT>
                      <a:noFill/>
                    </a:lnT>
                  </a:tcPr>
                </a:tc>
                <a:tc>
                  <a:txBody>
                    <a:bodyPr/>
                    <a:lstStyle/>
                    <a:p>
                      <a:endParaRPr lang="en-US" sz="1600"/>
                    </a:p>
                  </a:txBody>
                  <a:tcPr marL="6835" marR="6835" marT="3418" marB="3418">
                    <a:lnT>
                      <a:noFill/>
                    </a:lnT>
                  </a:tcPr>
                </a:tc>
                <a:extLst>
                  <a:ext uri="{0D108BD9-81ED-4DB2-BD59-A6C34878D82A}">
                    <a16:rowId xmlns:a16="http://schemas.microsoft.com/office/drawing/2014/main" val="10025"/>
                  </a:ext>
                </a:extLst>
              </a:tr>
              <a:tr h="243856">
                <a:tc>
                  <a:txBody>
                    <a:bodyPr/>
                    <a:lstStyle/>
                    <a:p>
                      <a:r>
                        <a:rPr lang="en-US" sz="1600">
                          <a:hlinkClick r:id="rId24"/>
                        </a:rPr>
                        <a:t>Population</a:t>
                      </a:r>
                      <a:endParaRPr lang="en-US" sz="1600"/>
                    </a:p>
                  </a:txBody>
                  <a:tcPr marL="0" marR="0" marT="0" marB="0">
                    <a:lnL>
                      <a:noFill/>
                    </a:lnL>
                    <a:lnR>
                      <a:noFill/>
                    </a:lnR>
                    <a:lnB>
                      <a:noFill/>
                    </a:lnB>
                  </a:tcPr>
                </a:tc>
                <a:tc>
                  <a:txBody>
                    <a:bodyPr/>
                    <a:lstStyle/>
                    <a:p>
                      <a:r>
                        <a:rPr lang="en-US" sz="1600"/>
                        <a:t>90.63 Million </a:t>
                      </a:r>
                    </a:p>
                  </a:txBody>
                  <a:tcPr marL="0" marR="0" marT="0" marB="0">
                    <a:lnL>
                      <a:noFill/>
                    </a:lnL>
                    <a:lnR>
                      <a:noFill/>
                    </a:lnR>
                    <a:lnB>
                      <a:noFill/>
                    </a:lnB>
                  </a:tcPr>
                </a:tc>
                <a:extLst>
                  <a:ext uri="{0D108BD9-81ED-4DB2-BD59-A6C34878D82A}">
                    <a16:rowId xmlns:a16="http://schemas.microsoft.com/office/drawing/2014/main" val="10026"/>
                  </a:ext>
                </a:extLst>
              </a:tr>
              <a:tr h="243856">
                <a:tc>
                  <a:txBody>
                    <a:bodyPr/>
                    <a:lstStyle/>
                    <a:p>
                      <a:r>
                        <a:rPr lang="en-US" sz="1600">
                          <a:hlinkClick r:id="rId25"/>
                        </a:rPr>
                        <a:t>General government revenue (National Currency)</a:t>
                      </a:r>
                      <a:endParaRPr lang="en-US" sz="1600"/>
                    </a:p>
                  </a:txBody>
                  <a:tcPr marL="0" marR="0" marT="0" marB="0">
                    <a:lnL>
                      <a:noFill/>
                    </a:lnL>
                    <a:lnR>
                      <a:noFill/>
                    </a:lnR>
                    <a:lnT>
                      <a:noFill/>
                    </a:lnT>
                    <a:lnB>
                      <a:noFill/>
                    </a:lnB>
                  </a:tcPr>
                </a:tc>
                <a:tc>
                  <a:txBody>
                    <a:bodyPr/>
                    <a:lstStyle/>
                    <a:p>
                      <a:r>
                        <a:rPr lang="en-US" sz="1600"/>
                        <a:t>VND 818,543.10 Billions. </a:t>
                      </a:r>
                    </a:p>
                  </a:txBody>
                  <a:tcPr marL="0" marR="0" marT="0" marB="0">
                    <a:lnL>
                      <a:noFill/>
                    </a:lnL>
                    <a:lnR>
                      <a:noFill/>
                    </a:lnR>
                    <a:lnT>
                      <a:noFill/>
                    </a:lnT>
                    <a:lnB>
                      <a:noFill/>
                    </a:lnB>
                  </a:tcPr>
                </a:tc>
                <a:extLst>
                  <a:ext uri="{0D108BD9-81ED-4DB2-BD59-A6C34878D82A}">
                    <a16:rowId xmlns:a16="http://schemas.microsoft.com/office/drawing/2014/main" val="10027"/>
                  </a:ext>
                </a:extLst>
              </a:tr>
              <a:tr h="414643">
                <a:tc>
                  <a:txBody>
                    <a:bodyPr/>
                    <a:lstStyle/>
                    <a:p>
                      <a:r>
                        <a:rPr lang="en-US" sz="1600">
                          <a:hlinkClick r:id="rId26"/>
                        </a:rPr>
                        <a:t>General government revenue (% of GDP)</a:t>
                      </a:r>
                      <a:endParaRPr lang="en-US" sz="1600"/>
                    </a:p>
                  </a:txBody>
                  <a:tcPr marL="0" marR="0" marT="0" marB="0">
                    <a:lnL>
                      <a:noFill/>
                    </a:lnL>
                    <a:lnR>
                      <a:noFill/>
                    </a:lnR>
                    <a:lnT>
                      <a:noFill/>
                    </a:lnT>
                    <a:lnB>
                      <a:noFill/>
                    </a:lnB>
                  </a:tcPr>
                </a:tc>
                <a:tc>
                  <a:txBody>
                    <a:bodyPr/>
                    <a:lstStyle/>
                    <a:p>
                      <a:r>
                        <a:rPr lang="en-US" sz="1600"/>
                        <a:t>20.342 %</a:t>
                      </a:r>
                    </a:p>
                  </a:txBody>
                  <a:tcPr marL="0" marR="0" marT="0" marB="0">
                    <a:lnL>
                      <a:noFill/>
                    </a:lnL>
                    <a:lnR>
                      <a:noFill/>
                    </a:lnR>
                    <a:lnT>
                      <a:noFill/>
                    </a:lnT>
                    <a:lnB>
                      <a:noFill/>
                    </a:lnB>
                  </a:tcPr>
                </a:tc>
                <a:extLst>
                  <a:ext uri="{0D108BD9-81ED-4DB2-BD59-A6C34878D82A}">
                    <a16:rowId xmlns:a16="http://schemas.microsoft.com/office/drawing/2014/main" val="10028"/>
                  </a:ext>
                </a:extLst>
              </a:tr>
              <a:tr h="487711">
                <a:tc>
                  <a:txBody>
                    <a:bodyPr/>
                    <a:lstStyle/>
                    <a:p>
                      <a:r>
                        <a:rPr lang="en-US" sz="1600">
                          <a:hlinkClick r:id="rId27"/>
                        </a:rPr>
                        <a:t>General government total expenditure (National Currency)</a:t>
                      </a:r>
                      <a:endParaRPr lang="en-US" sz="1600"/>
                    </a:p>
                  </a:txBody>
                  <a:tcPr marL="0" marR="0" marT="0" marB="0">
                    <a:lnL>
                      <a:noFill/>
                    </a:lnL>
                    <a:lnR>
                      <a:noFill/>
                    </a:lnR>
                    <a:lnT>
                      <a:noFill/>
                    </a:lnT>
                    <a:lnB>
                      <a:noFill/>
                    </a:lnB>
                  </a:tcPr>
                </a:tc>
                <a:tc>
                  <a:txBody>
                    <a:bodyPr/>
                    <a:lstStyle/>
                    <a:p>
                      <a:r>
                        <a:rPr lang="en-US" sz="1600"/>
                        <a:t>VND 1,083,042.05 Billions. </a:t>
                      </a:r>
                    </a:p>
                  </a:txBody>
                  <a:tcPr marL="0" marR="0" marT="0" marB="0">
                    <a:lnL>
                      <a:noFill/>
                    </a:lnL>
                    <a:lnR>
                      <a:noFill/>
                    </a:lnR>
                    <a:lnT>
                      <a:noFill/>
                    </a:lnT>
                    <a:lnB>
                      <a:noFill/>
                    </a:lnB>
                  </a:tcPr>
                </a:tc>
                <a:extLst>
                  <a:ext uri="{0D108BD9-81ED-4DB2-BD59-A6C34878D82A}">
                    <a16:rowId xmlns:a16="http://schemas.microsoft.com/office/drawing/2014/main" val="10029"/>
                  </a:ext>
                </a:extLst>
              </a:tr>
              <a:tr h="243856">
                <a:tc>
                  <a:txBody>
                    <a:bodyPr/>
                    <a:lstStyle/>
                    <a:p>
                      <a:r>
                        <a:rPr lang="en-US" sz="1600">
                          <a:hlinkClick r:id="rId28"/>
                        </a:rPr>
                        <a:t>General government total expenditure (% of GDP)</a:t>
                      </a:r>
                      <a:endParaRPr lang="en-US" sz="1600"/>
                    </a:p>
                  </a:txBody>
                  <a:tcPr marL="0" marR="0" marT="0" marB="0">
                    <a:lnL>
                      <a:noFill/>
                    </a:lnL>
                    <a:lnR>
                      <a:noFill/>
                    </a:lnR>
                    <a:lnT>
                      <a:noFill/>
                    </a:lnT>
                    <a:lnB>
                      <a:noFill/>
                    </a:lnB>
                  </a:tcPr>
                </a:tc>
                <a:tc>
                  <a:txBody>
                    <a:bodyPr/>
                    <a:lstStyle/>
                    <a:p>
                      <a:r>
                        <a:rPr lang="en-US" sz="1600"/>
                        <a:t>26.915 %</a:t>
                      </a:r>
                    </a:p>
                  </a:txBody>
                  <a:tcPr marL="0" marR="0" marT="0" marB="0">
                    <a:lnL>
                      <a:noFill/>
                    </a:lnL>
                    <a:lnR>
                      <a:noFill/>
                    </a:lnR>
                    <a:lnT>
                      <a:noFill/>
                    </a:lnT>
                    <a:lnB>
                      <a:noFill/>
                    </a:lnB>
                  </a:tcPr>
                </a:tc>
                <a:extLst>
                  <a:ext uri="{0D108BD9-81ED-4DB2-BD59-A6C34878D82A}">
                    <a16:rowId xmlns:a16="http://schemas.microsoft.com/office/drawing/2014/main" val="10030"/>
                  </a:ext>
                </a:extLst>
              </a:tr>
              <a:tr h="487711">
                <a:tc>
                  <a:txBody>
                    <a:bodyPr/>
                    <a:lstStyle/>
                    <a:p>
                      <a:r>
                        <a:rPr lang="en-US" sz="1600">
                          <a:hlinkClick r:id="rId29"/>
                        </a:rPr>
                        <a:t>Total Government Net Lending/ Borrowing (National Currency)</a:t>
                      </a:r>
                      <a:endParaRPr lang="en-US" sz="1600"/>
                    </a:p>
                  </a:txBody>
                  <a:tcPr marL="0" marR="0" marT="0" marB="0">
                    <a:lnL>
                      <a:noFill/>
                    </a:lnL>
                    <a:lnR>
                      <a:noFill/>
                    </a:lnR>
                    <a:lnT>
                      <a:noFill/>
                    </a:lnT>
                    <a:lnB>
                      <a:noFill/>
                    </a:lnB>
                  </a:tcPr>
                </a:tc>
                <a:tc>
                  <a:txBody>
                    <a:bodyPr/>
                    <a:lstStyle/>
                    <a:p>
                      <a:r>
                        <a:rPr lang="en-US" sz="1600"/>
                        <a:t>VND -264,498.95 Billions. </a:t>
                      </a:r>
                    </a:p>
                  </a:txBody>
                  <a:tcPr marL="0" marR="0" marT="0" marB="0">
                    <a:lnL>
                      <a:noFill/>
                    </a:lnL>
                    <a:lnR>
                      <a:noFill/>
                    </a:lnR>
                    <a:lnT>
                      <a:noFill/>
                    </a:lnT>
                    <a:lnB>
                      <a:noFill/>
                    </a:lnB>
                  </a:tcPr>
                </a:tc>
                <a:extLst>
                  <a:ext uri="{0D108BD9-81ED-4DB2-BD59-A6C34878D82A}">
                    <a16:rowId xmlns:a16="http://schemas.microsoft.com/office/drawing/2014/main" val="10031"/>
                  </a:ext>
                </a:extLst>
              </a:tr>
              <a:tr h="487711">
                <a:tc>
                  <a:txBody>
                    <a:bodyPr/>
                    <a:lstStyle/>
                    <a:p>
                      <a:r>
                        <a:rPr lang="en-US" sz="1600">
                          <a:hlinkClick r:id="rId30"/>
                        </a:rPr>
                        <a:t>Total Government Net Lending/ Borrowing (% of GDP)</a:t>
                      </a:r>
                      <a:endParaRPr lang="en-US" sz="1600"/>
                    </a:p>
                  </a:txBody>
                  <a:tcPr marL="0" marR="0" marT="0" marB="0">
                    <a:lnL>
                      <a:noFill/>
                    </a:lnL>
                    <a:lnR>
                      <a:noFill/>
                    </a:lnR>
                    <a:lnT>
                      <a:noFill/>
                    </a:lnT>
                    <a:lnB>
                      <a:noFill/>
                    </a:lnB>
                  </a:tcPr>
                </a:tc>
                <a:tc>
                  <a:txBody>
                    <a:bodyPr/>
                    <a:lstStyle/>
                    <a:p>
                      <a:r>
                        <a:rPr lang="en-US" sz="1600"/>
                        <a:t>-6.573 %</a:t>
                      </a:r>
                    </a:p>
                  </a:txBody>
                  <a:tcPr marL="0" marR="0" marT="0" marB="0">
                    <a:lnL>
                      <a:noFill/>
                    </a:lnL>
                    <a:lnR>
                      <a:noFill/>
                    </a:lnR>
                    <a:lnT>
                      <a:noFill/>
                    </a:lnT>
                    <a:lnB>
                      <a:noFill/>
                    </a:lnB>
                  </a:tcPr>
                </a:tc>
                <a:extLst>
                  <a:ext uri="{0D108BD9-81ED-4DB2-BD59-A6C34878D82A}">
                    <a16:rowId xmlns:a16="http://schemas.microsoft.com/office/drawing/2014/main" val="10032"/>
                  </a:ext>
                </a:extLst>
              </a:tr>
              <a:tr h="487711">
                <a:tc>
                  <a:txBody>
                    <a:bodyPr/>
                    <a:lstStyle/>
                    <a:p>
                      <a:r>
                        <a:rPr lang="en-US" sz="1600">
                          <a:hlinkClick r:id="rId31"/>
                        </a:rPr>
                        <a:t>General Government Structural Balance (National Currency)</a:t>
                      </a:r>
                      <a:endParaRPr lang="en-US" sz="1600"/>
                    </a:p>
                  </a:txBody>
                  <a:tcPr marL="0" marR="0" marT="0" marB="0">
                    <a:lnL>
                      <a:noFill/>
                    </a:lnL>
                    <a:lnR>
                      <a:noFill/>
                    </a:lnR>
                    <a:lnT>
                      <a:noFill/>
                    </a:lnT>
                    <a:lnB>
                      <a:noFill/>
                    </a:lnB>
                  </a:tcPr>
                </a:tc>
                <a:tc>
                  <a:txBody>
                    <a:bodyPr/>
                    <a:lstStyle/>
                    <a:p>
                      <a:r>
                        <a:rPr lang="en-US" sz="1600"/>
                        <a:t>VND -303,149.97 Billion. </a:t>
                      </a:r>
                    </a:p>
                  </a:txBody>
                  <a:tcPr marL="0" marR="0" marT="0" marB="0">
                    <a:lnL>
                      <a:noFill/>
                    </a:lnL>
                    <a:lnR>
                      <a:noFill/>
                    </a:lnR>
                    <a:lnT>
                      <a:noFill/>
                    </a:lnT>
                    <a:lnB>
                      <a:noFill/>
                    </a:lnB>
                  </a:tcPr>
                </a:tc>
                <a:extLst>
                  <a:ext uri="{0D108BD9-81ED-4DB2-BD59-A6C34878D82A}">
                    <a16:rowId xmlns:a16="http://schemas.microsoft.com/office/drawing/2014/main" val="10033"/>
                  </a:ext>
                </a:extLst>
              </a:tr>
              <a:tr h="250692">
                <a:tc>
                  <a:txBody>
                    <a:bodyPr/>
                    <a:lstStyle/>
                    <a:p>
                      <a:endParaRPr lang="en-US" sz="1600"/>
                    </a:p>
                  </a:txBody>
                  <a:tcPr marL="6835" marR="6835" marT="3418" marB="3418">
                    <a:lnT>
                      <a:noFill/>
                    </a:lnT>
                  </a:tcPr>
                </a:tc>
                <a:tc>
                  <a:txBody>
                    <a:bodyPr/>
                    <a:lstStyle/>
                    <a:p>
                      <a:endParaRPr lang="en-US" sz="1600"/>
                    </a:p>
                  </a:txBody>
                  <a:tcPr marL="6835" marR="6835" marT="3418" marB="3418">
                    <a:lnT>
                      <a:noFill/>
                    </a:lnT>
                  </a:tcPr>
                </a:tc>
                <a:extLst>
                  <a:ext uri="{0D108BD9-81ED-4DB2-BD59-A6C34878D82A}">
                    <a16:rowId xmlns:a16="http://schemas.microsoft.com/office/drawing/2014/main" val="10034"/>
                  </a:ext>
                </a:extLst>
              </a:tr>
              <a:tr h="487711">
                <a:tc>
                  <a:txBody>
                    <a:bodyPr/>
                    <a:lstStyle/>
                    <a:p>
                      <a:r>
                        <a:rPr lang="en-US" sz="1600">
                          <a:hlinkClick r:id="rId32"/>
                        </a:rPr>
                        <a:t>Fiscal Year Gross Domestic Product, Current Prices</a:t>
                      </a:r>
                      <a:endParaRPr lang="en-US" sz="1600"/>
                    </a:p>
                  </a:txBody>
                  <a:tcPr marL="0" marR="0" marT="0" marB="0">
                    <a:lnL>
                      <a:noFill/>
                    </a:lnL>
                    <a:lnR>
                      <a:noFill/>
                    </a:lnR>
                    <a:lnB>
                      <a:noFill/>
                    </a:lnB>
                  </a:tcPr>
                </a:tc>
                <a:tc>
                  <a:txBody>
                    <a:bodyPr/>
                    <a:lstStyle/>
                    <a:p>
                      <a:r>
                        <a:rPr lang="en-US" sz="1600"/>
                        <a:t>VND 4,024,000.00 Billions. </a:t>
                      </a:r>
                    </a:p>
                  </a:txBody>
                  <a:tcPr marL="0" marR="0" marT="0" marB="0">
                    <a:lnL>
                      <a:noFill/>
                    </a:lnL>
                    <a:lnR>
                      <a:noFill/>
                    </a:lnR>
                    <a:lnB>
                      <a:noFill/>
                    </a:lnB>
                  </a:tcPr>
                </a:tc>
                <a:extLst>
                  <a:ext uri="{0D108BD9-81ED-4DB2-BD59-A6C34878D82A}">
                    <a16:rowId xmlns:a16="http://schemas.microsoft.com/office/drawing/2014/main" val="10035"/>
                  </a:ext>
                </a:extLst>
              </a:tr>
              <a:tr h="243856">
                <a:tc>
                  <a:txBody>
                    <a:bodyPr/>
                    <a:lstStyle/>
                    <a:p>
                      <a:r>
                        <a:rPr lang="en-US" sz="1600">
                          <a:hlinkClick r:id="rId33"/>
                        </a:rPr>
                        <a:t>Current Account Balance (US Dollars)</a:t>
                      </a:r>
                      <a:endParaRPr lang="en-US" sz="1600"/>
                    </a:p>
                  </a:txBody>
                  <a:tcPr marL="0" marR="0" marT="0" marB="0">
                    <a:lnL>
                      <a:noFill/>
                    </a:lnL>
                    <a:lnR>
                      <a:noFill/>
                    </a:lnR>
                    <a:lnT>
                      <a:noFill/>
                    </a:lnT>
                    <a:lnB>
                      <a:noFill/>
                    </a:lnB>
                  </a:tcPr>
                </a:tc>
                <a:tc>
                  <a:txBody>
                    <a:bodyPr/>
                    <a:lstStyle/>
                    <a:p>
                      <a:r>
                        <a:rPr lang="en-US" sz="1600" dirty="0"/>
                        <a:t>US$ 7.79 Billion</a:t>
                      </a:r>
                    </a:p>
                  </a:txBody>
                  <a:tcPr marL="0" marR="0" marT="0" marB="0">
                    <a:lnL>
                      <a:noFill/>
                    </a:lnL>
                    <a:lnR>
                      <a:noFill/>
                    </a:lnR>
                    <a:lnT>
                      <a:noFill/>
                    </a:lnT>
                    <a:lnB>
                      <a:noFill/>
                    </a:lnB>
                  </a:tcPr>
                </a:tc>
                <a:extLst>
                  <a:ext uri="{0D108BD9-81ED-4DB2-BD59-A6C34878D82A}">
                    <a16:rowId xmlns:a16="http://schemas.microsoft.com/office/drawing/2014/main" val="10036"/>
                  </a:ext>
                </a:extLst>
              </a:tr>
              <a:tr h="25402">
                <a:tc>
                  <a:txBody>
                    <a:bodyPr/>
                    <a:lstStyle/>
                    <a:p>
                      <a:r>
                        <a:rPr lang="en-US" sz="100">
                          <a:hlinkClick r:id="rId34"/>
                        </a:rPr>
                        <a:t>Current Account Balance (% GDP)</a:t>
                      </a:r>
                      <a:endParaRPr lang="en-US" sz="100"/>
                    </a:p>
                  </a:txBody>
                  <a:tcPr marL="0" marR="0" marT="0" marB="0">
                    <a:lnL>
                      <a:noFill/>
                    </a:lnL>
                    <a:lnR>
                      <a:noFill/>
                    </a:lnR>
                    <a:lnT>
                      <a:noFill/>
                    </a:lnT>
                    <a:lnB>
                      <a:noFill/>
                    </a:lnB>
                  </a:tcPr>
                </a:tc>
                <a:tc>
                  <a:txBody>
                    <a:bodyPr/>
                    <a:lstStyle/>
                    <a:p>
                      <a:r>
                        <a:rPr lang="en-US" sz="100" dirty="0"/>
                        <a:t>4.147 %</a:t>
                      </a:r>
                    </a:p>
                  </a:txBody>
                  <a:tcPr marL="0" marR="0" marT="0" marB="0">
                    <a:lnL>
                      <a:noFill/>
                    </a:lnL>
                    <a:lnR>
                      <a:noFill/>
                    </a:lnR>
                    <a:lnT>
                      <a:noFill/>
                    </a:lnT>
                    <a:lnB>
                      <a:noFill/>
                    </a:lnB>
                  </a:tcPr>
                </a:tc>
                <a:extLst>
                  <a:ext uri="{0D108BD9-81ED-4DB2-BD59-A6C34878D82A}">
                    <a16:rowId xmlns:a16="http://schemas.microsoft.com/office/drawing/2014/main" val="10037"/>
                  </a:ext>
                </a:extLst>
              </a:tr>
            </a:tbl>
          </a:graphicData>
        </a:graphic>
      </p:graphicFrame>
      <p:sp>
        <p:nvSpPr>
          <p:cNvPr id="9" name="Rectangle 35">
            <a:extLst>
              <a:ext uri="{FF2B5EF4-FFF2-40B4-BE49-F238E27FC236}">
                <a16:creationId xmlns:a16="http://schemas.microsoft.com/office/drawing/2014/main" id="{FEF62CE5-F03B-4A24-8074-EFD1F4581A31}"/>
              </a:ext>
            </a:extLst>
          </p:cNvPr>
          <p:cNvSpPr>
            <a:spLocks noChangeArrowheads="1"/>
          </p:cNvSpPr>
          <p:nvPr/>
        </p:nvSpPr>
        <p:spPr bwMode="auto">
          <a:xfrm>
            <a:off x="76200" y="0"/>
            <a:ext cx="8839200" cy="9144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Major Economic Indicators </a:t>
            </a:r>
          </a:p>
        </p:txBody>
      </p:sp>
      <p:sp>
        <p:nvSpPr>
          <p:cNvPr id="10339" name="Rectangle 1">
            <a:extLst>
              <a:ext uri="{FF2B5EF4-FFF2-40B4-BE49-F238E27FC236}">
                <a16:creationId xmlns:a16="http://schemas.microsoft.com/office/drawing/2014/main" id="{5CD2CE53-8267-4BAE-A952-D1A691F9B60C}"/>
              </a:ext>
            </a:extLst>
          </p:cNvPr>
          <p:cNvSpPr>
            <a:spLocks noChangeArrowheads="1"/>
          </p:cNvSpPr>
          <p:nvPr/>
        </p:nvSpPr>
        <p:spPr bwMode="auto">
          <a:xfrm>
            <a:off x="649288" y="1330311"/>
            <a:ext cx="830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35"/>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35"/>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35"/>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35"/>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35"/>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9pPr>
          </a:lstStyle>
          <a:p>
            <a:pPr>
              <a:spcBef>
                <a:spcPct val="0"/>
              </a:spcBef>
              <a:buClrTx/>
              <a:buFontTx/>
              <a:buNone/>
            </a:pPr>
            <a:r>
              <a:rPr lang="en-US" altLang="en-US" sz="2400" dirty="0">
                <a:hlinkClick r:id="rId36"/>
              </a:rPr>
              <a:t>http://www.tradingeconomics.com/vietnam/forecast</a:t>
            </a:r>
            <a:endParaRPr lang="en-US" altLang="en-US" sz="2400" dirty="0"/>
          </a:p>
          <a:p>
            <a:pPr>
              <a:spcBef>
                <a:spcPct val="0"/>
              </a:spcBef>
              <a:buClrTx/>
              <a:buFontTx/>
              <a:buNone/>
            </a:pPr>
            <a:endParaRPr lang="en-US" altLang="en-US" sz="2400" dirty="0"/>
          </a:p>
        </p:txBody>
      </p:sp>
      <p:sp>
        <p:nvSpPr>
          <p:cNvPr id="10340" name="Rectangle 1">
            <a:extLst>
              <a:ext uri="{FF2B5EF4-FFF2-40B4-BE49-F238E27FC236}">
                <a16:creationId xmlns:a16="http://schemas.microsoft.com/office/drawing/2014/main" id="{EC768318-9D4F-41CE-9B80-CA1F22F6667D}"/>
              </a:ext>
            </a:extLst>
          </p:cNvPr>
          <p:cNvSpPr>
            <a:spLocks noChangeArrowheads="1"/>
          </p:cNvSpPr>
          <p:nvPr/>
        </p:nvSpPr>
        <p:spPr bwMode="auto">
          <a:xfrm>
            <a:off x="649288" y="1295400"/>
            <a:ext cx="7924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35"/>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35"/>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35"/>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35"/>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35"/>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35"/>
              </a:buBlip>
              <a:defRPr sz="2000">
                <a:solidFill>
                  <a:schemeClr val="tx1"/>
                </a:solidFill>
                <a:latin typeface="Times New Roman" panose="02020603050405020304" pitchFamily="18" charset="0"/>
              </a:defRPr>
            </a:lvl9pPr>
          </a:lstStyle>
          <a:p>
            <a:pPr>
              <a:spcBef>
                <a:spcPct val="0"/>
              </a:spcBef>
              <a:buClrTx/>
              <a:buFontTx/>
              <a:buNone/>
            </a:pPr>
            <a:endParaRPr lang="en-US" altLang="en-US" sz="2400" dirty="0">
              <a:hlinkClick r:id="rId37"/>
            </a:endParaRPr>
          </a:p>
          <a:p>
            <a:pPr>
              <a:spcBef>
                <a:spcPct val="0"/>
              </a:spcBef>
              <a:buClrTx/>
              <a:buFontTx/>
              <a:buNone/>
            </a:pPr>
            <a:endParaRPr lang="en-US" altLang="en-US" sz="2400" dirty="0"/>
          </a:p>
        </p:txBody>
      </p:sp>
      <p:sp>
        <p:nvSpPr>
          <p:cNvPr id="10" name="TextBox 9">
            <a:extLst>
              <a:ext uri="{FF2B5EF4-FFF2-40B4-BE49-F238E27FC236}">
                <a16:creationId xmlns:a16="http://schemas.microsoft.com/office/drawing/2014/main" id="{09B3FD82-DF98-E55C-59AF-5CC4472B7942}"/>
              </a:ext>
            </a:extLst>
          </p:cNvPr>
          <p:cNvSpPr txBox="1"/>
          <p:nvPr/>
        </p:nvSpPr>
        <p:spPr>
          <a:xfrm>
            <a:off x="2971800" y="43357800"/>
            <a:ext cx="5223162" cy="830997"/>
          </a:xfrm>
          <a:prstGeom prst="rect">
            <a:avLst/>
          </a:prstGeom>
          <a:noFill/>
        </p:spPr>
        <p:txBody>
          <a:bodyPr wrap="square">
            <a:spAutoFit/>
          </a:bodyPr>
          <a:lstStyle/>
          <a:p>
            <a:r>
              <a:rPr lang="en-US" dirty="0"/>
              <a:t>https://www.imf.org/external/datamapper/profile/VNM</a:t>
            </a:r>
          </a:p>
        </p:txBody>
      </p:sp>
      <p:sp>
        <p:nvSpPr>
          <p:cNvPr id="13" name="TextBox 12">
            <a:extLst>
              <a:ext uri="{FF2B5EF4-FFF2-40B4-BE49-F238E27FC236}">
                <a16:creationId xmlns:a16="http://schemas.microsoft.com/office/drawing/2014/main" id="{DC37BA4B-1E66-FBF2-7A6E-97F9E8419948}"/>
              </a:ext>
            </a:extLst>
          </p:cNvPr>
          <p:cNvSpPr txBox="1"/>
          <p:nvPr/>
        </p:nvSpPr>
        <p:spPr>
          <a:xfrm>
            <a:off x="604548" y="810077"/>
            <a:ext cx="6971845" cy="830997"/>
          </a:xfrm>
          <a:prstGeom prst="rect">
            <a:avLst/>
          </a:prstGeom>
          <a:noFill/>
        </p:spPr>
        <p:txBody>
          <a:bodyPr wrap="none" rtlCol="0">
            <a:spAutoFit/>
          </a:bodyPr>
          <a:lstStyle/>
          <a:p>
            <a:r>
              <a:rPr lang="en-US" dirty="0">
                <a:hlinkClick r:id="rId38"/>
              </a:rPr>
              <a:t>https://www.imf.org/external/datamapper/profile/VNM</a:t>
            </a:r>
            <a:endParaRPr lang="en-US" dirty="0"/>
          </a:p>
          <a:p>
            <a:endParaRPr lang="en-US" dirty="0"/>
          </a:p>
        </p:txBody>
      </p:sp>
      <p:pic>
        <p:nvPicPr>
          <p:cNvPr id="14" name="Picture 13">
            <a:extLst>
              <a:ext uri="{FF2B5EF4-FFF2-40B4-BE49-F238E27FC236}">
                <a16:creationId xmlns:a16="http://schemas.microsoft.com/office/drawing/2014/main" id="{727D9CD9-4461-E4BC-E913-6E4A4C58B25A}"/>
              </a:ext>
            </a:extLst>
          </p:cNvPr>
          <p:cNvPicPr>
            <a:picLocks noChangeAspect="1"/>
          </p:cNvPicPr>
          <p:nvPr/>
        </p:nvPicPr>
        <p:blipFill>
          <a:blip r:embed="rId39"/>
          <a:stretch>
            <a:fillRect/>
          </a:stretch>
        </p:blipFill>
        <p:spPr>
          <a:xfrm>
            <a:off x="525172" y="1745809"/>
            <a:ext cx="8048916" cy="466967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6465E0-4EDB-7628-536F-D571EE062ED7}"/>
              </a:ext>
            </a:extLst>
          </p:cNvPr>
          <p:cNvSpPr txBox="1"/>
          <p:nvPr/>
        </p:nvSpPr>
        <p:spPr>
          <a:xfrm>
            <a:off x="949036" y="5740408"/>
            <a:ext cx="8458200" cy="738664"/>
          </a:xfrm>
          <a:prstGeom prst="rect">
            <a:avLst/>
          </a:prstGeom>
          <a:noFill/>
        </p:spPr>
        <p:txBody>
          <a:bodyPr wrap="square">
            <a:spAutoFit/>
          </a:bodyPr>
          <a:lstStyle/>
          <a:p>
            <a:r>
              <a:rPr lang="en-US" sz="1800" dirty="0">
                <a:hlinkClick r:id="rId2"/>
              </a:rPr>
              <a:t>https://www.gso.gov.vn</a:t>
            </a:r>
            <a:endParaRPr lang="en-US" sz="1800" dirty="0"/>
          </a:p>
          <a:p>
            <a:endParaRPr lang="en-US" dirty="0"/>
          </a:p>
        </p:txBody>
      </p:sp>
      <p:sp>
        <p:nvSpPr>
          <p:cNvPr id="3" name="TextBox 2">
            <a:extLst>
              <a:ext uri="{FF2B5EF4-FFF2-40B4-BE49-F238E27FC236}">
                <a16:creationId xmlns:a16="http://schemas.microsoft.com/office/drawing/2014/main" id="{6158B0AB-54D2-638E-7013-EA09B0259254}"/>
              </a:ext>
            </a:extLst>
          </p:cNvPr>
          <p:cNvSpPr txBox="1"/>
          <p:nvPr/>
        </p:nvSpPr>
        <p:spPr>
          <a:xfrm>
            <a:off x="914400" y="6109740"/>
            <a:ext cx="7460673" cy="1015663"/>
          </a:xfrm>
          <a:prstGeom prst="rect">
            <a:avLst/>
          </a:prstGeom>
          <a:noFill/>
        </p:spPr>
        <p:txBody>
          <a:bodyPr wrap="square">
            <a:spAutoFit/>
          </a:bodyPr>
          <a:lstStyle/>
          <a:p>
            <a:r>
              <a:rPr lang="en-US" sz="1800" dirty="0">
                <a:hlinkClick r:id="rId3"/>
              </a:rPr>
              <a:t>https://www.nso.gov.vn/en/data-and-statistics/2025/10/infographic-on-the-socio-economic-situation-in-the-third-quarter-and-the-9-months-of-2025/</a:t>
            </a:r>
            <a:endParaRPr lang="en-US" sz="1800" dirty="0"/>
          </a:p>
          <a:p>
            <a:endParaRPr lang="en-US" dirty="0"/>
          </a:p>
        </p:txBody>
      </p:sp>
      <p:pic>
        <p:nvPicPr>
          <p:cNvPr id="8" name="Picture 7" descr="A close-up of a chart&#10;&#10;AI-generated content may be incorrect.">
            <a:extLst>
              <a:ext uri="{FF2B5EF4-FFF2-40B4-BE49-F238E27FC236}">
                <a16:creationId xmlns:a16="http://schemas.microsoft.com/office/drawing/2014/main" id="{F1594691-216B-4AE8-4589-082361A561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599" y="27961"/>
            <a:ext cx="8458200" cy="57124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A6B362-16CD-5927-C1AE-17894CA3758F}"/>
              </a:ext>
            </a:extLst>
          </p:cNvPr>
          <p:cNvPicPr>
            <a:picLocks noChangeAspect="1"/>
          </p:cNvPicPr>
          <p:nvPr/>
        </p:nvPicPr>
        <p:blipFill>
          <a:blip r:embed="rId2"/>
          <a:stretch>
            <a:fillRect/>
          </a:stretch>
        </p:blipFill>
        <p:spPr>
          <a:xfrm>
            <a:off x="342900" y="419100"/>
            <a:ext cx="8572500" cy="6019800"/>
          </a:xfrm>
          <a:prstGeom prst="rect">
            <a:avLst/>
          </a:prstGeom>
        </p:spPr>
      </p:pic>
    </p:spTree>
    <p:extLst>
      <p:ext uri="{BB962C8B-B14F-4D97-AF65-F5344CB8AC3E}">
        <p14:creationId xmlns:p14="http://schemas.microsoft.com/office/powerpoint/2010/main" val="1568562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13A83E-1215-4607-909C-D7993A82F6DD}"/>
              </a:ext>
            </a:extLst>
          </p:cNvPr>
          <p:cNvSpPr>
            <a:spLocks noChangeArrowheads="1"/>
          </p:cNvSpPr>
          <p:nvPr/>
        </p:nvSpPr>
        <p:spPr bwMode="auto">
          <a:xfrm>
            <a:off x="457200" y="152400"/>
            <a:ext cx="8229600" cy="6096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Vietnamese Dong Exchange Rate</a:t>
            </a:r>
          </a:p>
        </p:txBody>
      </p:sp>
      <p:pic>
        <p:nvPicPr>
          <p:cNvPr id="12291" name="Picture 3">
            <a:extLst>
              <a:ext uri="{FF2B5EF4-FFF2-40B4-BE49-F238E27FC236}">
                <a16:creationId xmlns:a16="http://schemas.microsoft.com/office/drawing/2014/main" id="{35BC1B09-CB66-4209-9738-7B80F11F79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4673" y="895350"/>
            <a:ext cx="3816927"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12296" name="Rectangle 10">
            <a:extLst>
              <a:ext uri="{FF2B5EF4-FFF2-40B4-BE49-F238E27FC236}">
                <a16:creationId xmlns:a16="http://schemas.microsoft.com/office/drawing/2014/main" id="{79C925B5-E1E3-4CF7-9CC7-08460CD0AE73}"/>
              </a:ext>
            </a:extLst>
          </p:cNvPr>
          <p:cNvSpPr>
            <a:spLocks noChangeArrowheads="1"/>
          </p:cNvSpPr>
          <p:nvPr/>
        </p:nvSpPr>
        <p:spPr bwMode="auto">
          <a:xfrm>
            <a:off x="685800" y="3902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2"/>
              </a:buClr>
              <a:buFont typeface="Wingdings" panose="05000000000000000000" pitchFamily="2" charset="2"/>
              <a:buBlip>
                <a:blip r:embed="rId3"/>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3"/>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3"/>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3"/>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3"/>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9pPr>
          </a:lstStyle>
          <a:p>
            <a:pPr>
              <a:spcBef>
                <a:spcPct val="0"/>
              </a:spcBef>
              <a:buClrTx/>
              <a:buFontTx/>
              <a:buNone/>
            </a:pPr>
            <a:endParaRPr lang="en-US" altLang="en-US" sz="2400"/>
          </a:p>
        </p:txBody>
      </p:sp>
      <p:sp>
        <p:nvSpPr>
          <p:cNvPr id="12298" name="Rectangle 3">
            <a:extLst>
              <a:ext uri="{FF2B5EF4-FFF2-40B4-BE49-F238E27FC236}">
                <a16:creationId xmlns:a16="http://schemas.microsoft.com/office/drawing/2014/main" id="{7A840FFE-E866-4C96-A873-C0C34E8EC773}"/>
              </a:ext>
            </a:extLst>
          </p:cNvPr>
          <p:cNvSpPr>
            <a:spLocks noChangeArrowheads="1"/>
          </p:cNvSpPr>
          <p:nvPr/>
        </p:nvSpPr>
        <p:spPr bwMode="auto">
          <a:xfrm>
            <a:off x="304800" y="6107698"/>
            <a:ext cx="74041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dirty="0">
                <a:hlinkClick r:id="rId4"/>
              </a:rPr>
              <a:t>https://www.xe.com/currencyconverter/convert/?Amount=1&amp;From=USD&amp;To=VND</a:t>
            </a:r>
            <a:endParaRPr lang="en-US" altLang="en-US" sz="1600" dirty="0"/>
          </a:p>
        </p:txBody>
      </p:sp>
      <p:sp>
        <p:nvSpPr>
          <p:cNvPr id="4" name="Rectangle 3">
            <a:extLst>
              <a:ext uri="{FF2B5EF4-FFF2-40B4-BE49-F238E27FC236}">
                <a16:creationId xmlns:a16="http://schemas.microsoft.com/office/drawing/2014/main" id="{E6D1D87F-C8F2-46E2-A634-ADCFF7626A66}"/>
              </a:ext>
            </a:extLst>
          </p:cNvPr>
          <p:cNvSpPr/>
          <p:nvPr/>
        </p:nvSpPr>
        <p:spPr>
          <a:xfrm>
            <a:off x="2362200" y="6333896"/>
            <a:ext cx="4507196" cy="461665"/>
          </a:xfrm>
          <a:prstGeom prst="rect">
            <a:avLst/>
          </a:prstGeom>
        </p:spPr>
        <p:txBody>
          <a:bodyPr wrap="none">
            <a:spAutoFit/>
          </a:bodyPr>
          <a:lstStyle/>
          <a:p>
            <a:r>
              <a:rPr lang="en-US" b="1" dirty="0"/>
              <a:t>$1.00 = 26,330 October 24, 2025</a:t>
            </a:r>
          </a:p>
        </p:txBody>
      </p:sp>
      <p:pic>
        <p:nvPicPr>
          <p:cNvPr id="7" name="Picture 6">
            <a:extLst>
              <a:ext uri="{FF2B5EF4-FFF2-40B4-BE49-F238E27FC236}">
                <a16:creationId xmlns:a16="http://schemas.microsoft.com/office/drawing/2014/main" id="{6D62ACC5-7400-A75F-CCA4-B7AF97B5C09E}"/>
              </a:ext>
            </a:extLst>
          </p:cNvPr>
          <p:cNvPicPr>
            <a:picLocks noChangeAspect="1"/>
          </p:cNvPicPr>
          <p:nvPr/>
        </p:nvPicPr>
        <p:blipFill>
          <a:blip r:embed="rId5"/>
          <a:stretch>
            <a:fillRect/>
          </a:stretch>
        </p:blipFill>
        <p:spPr>
          <a:xfrm>
            <a:off x="4562475" y="3424237"/>
            <a:ext cx="19050" cy="9525"/>
          </a:xfrm>
          <a:prstGeom prst="rect">
            <a:avLst/>
          </a:prstGeom>
        </p:spPr>
      </p:pic>
      <p:pic>
        <p:nvPicPr>
          <p:cNvPr id="13" name="Picture 12">
            <a:extLst>
              <a:ext uri="{FF2B5EF4-FFF2-40B4-BE49-F238E27FC236}">
                <a16:creationId xmlns:a16="http://schemas.microsoft.com/office/drawing/2014/main" id="{89380E88-6938-6939-5368-282593BD30E5}"/>
              </a:ext>
            </a:extLst>
          </p:cNvPr>
          <p:cNvPicPr>
            <a:picLocks noChangeAspect="1"/>
          </p:cNvPicPr>
          <p:nvPr/>
        </p:nvPicPr>
        <p:blipFill>
          <a:blip r:embed="rId6"/>
          <a:stretch>
            <a:fillRect/>
          </a:stretch>
        </p:blipFill>
        <p:spPr>
          <a:xfrm>
            <a:off x="92653" y="897637"/>
            <a:ext cx="5012748" cy="51149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C187DC-E8D6-F563-A24B-DB28474D62D9}"/>
              </a:ext>
            </a:extLst>
          </p:cNvPr>
          <p:cNvPicPr>
            <a:picLocks noChangeAspect="1"/>
          </p:cNvPicPr>
          <p:nvPr/>
        </p:nvPicPr>
        <p:blipFill>
          <a:blip r:embed="rId2"/>
          <a:stretch>
            <a:fillRect/>
          </a:stretch>
        </p:blipFill>
        <p:spPr>
          <a:xfrm>
            <a:off x="914400" y="381000"/>
            <a:ext cx="7620000" cy="5638800"/>
          </a:xfrm>
          <a:prstGeom prst="rect">
            <a:avLst/>
          </a:prstGeom>
        </p:spPr>
      </p:pic>
    </p:spTree>
    <p:extLst>
      <p:ext uri="{BB962C8B-B14F-4D97-AF65-F5344CB8AC3E}">
        <p14:creationId xmlns:p14="http://schemas.microsoft.com/office/powerpoint/2010/main" val="3873030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AB1896-4AE0-C1CD-698A-6435AF153C84}"/>
              </a:ext>
            </a:extLst>
          </p:cNvPr>
          <p:cNvPicPr>
            <a:picLocks noChangeAspect="1"/>
          </p:cNvPicPr>
          <p:nvPr/>
        </p:nvPicPr>
        <p:blipFill>
          <a:blip r:embed="rId2"/>
          <a:stretch>
            <a:fillRect/>
          </a:stretch>
        </p:blipFill>
        <p:spPr>
          <a:xfrm>
            <a:off x="533400" y="2133599"/>
            <a:ext cx="8077200" cy="4340147"/>
          </a:xfrm>
          <a:prstGeom prst="rect">
            <a:avLst/>
          </a:prstGeom>
        </p:spPr>
      </p:pic>
      <p:sp>
        <p:nvSpPr>
          <p:cNvPr id="3" name="TextBox 2">
            <a:extLst>
              <a:ext uri="{FF2B5EF4-FFF2-40B4-BE49-F238E27FC236}">
                <a16:creationId xmlns:a16="http://schemas.microsoft.com/office/drawing/2014/main" id="{F794BAEB-13F4-47A9-C44A-E23DE9A722E8}"/>
              </a:ext>
            </a:extLst>
          </p:cNvPr>
          <p:cNvSpPr txBox="1"/>
          <p:nvPr/>
        </p:nvSpPr>
        <p:spPr>
          <a:xfrm>
            <a:off x="3124200" y="207818"/>
            <a:ext cx="3711272" cy="646331"/>
          </a:xfrm>
          <a:prstGeom prst="rect">
            <a:avLst/>
          </a:prstGeom>
          <a:noFill/>
        </p:spPr>
        <p:txBody>
          <a:bodyPr wrap="none" rtlCol="0">
            <a:spAutoFit/>
          </a:bodyPr>
          <a:lstStyle/>
          <a:p>
            <a:r>
              <a:rPr lang="en-US" sz="3600" b="1" dirty="0">
                <a:solidFill>
                  <a:srgbClr val="FF0000"/>
                </a:solidFill>
                <a:effectLst>
                  <a:outerShdw blurRad="38100" dist="38100" dir="2700000" algn="tl">
                    <a:srgbClr val="000000"/>
                  </a:outerShdw>
                </a:effectLst>
                <a:latin typeface="Bookman Old Style" pitchFamily="18" charset="0"/>
              </a:rPr>
              <a:t>WHY SO LOW?</a:t>
            </a:r>
          </a:p>
        </p:txBody>
      </p:sp>
      <p:sp>
        <p:nvSpPr>
          <p:cNvPr id="5" name="TextBox 4">
            <a:extLst>
              <a:ext uri="{FF2B5EF4-FFF2-40B4-BE49-F238E27FC236}">
                <a16:creationId xmlns:a16="http://schemas.microsoft.com/office/drawing/2014/main" id="{A1076CF8-265A-D6F8-F332-F2804A636A68}"/>
              </a:ext>
            </a:extLst>
          </p:cNvPr>
          <p:cNvSpPr txBox="1"/>
          <p:nvPr/>
        </p:nvSpPr>
        <p:spPr>
          <a:xfrm>
            <a:off x="533400" y="832154"/>
            <a:ext cx="8153400" cy="1200329"/>
          </a:xfrm>
          <a:prstGeom prst="rect">
            <a:avLst/>
          </a:prstGeom>
          <a:noFill/>
        </p:spPr>
        <p:txBody>
          <a:bodyPr wrap="square">
            <a:spAutoFit/>
          </a:bodyPr>
          <a:lstStyle/>
          <a:p>
            <a:r>
              <a:rPr lang="en-US" dirty="0">
                <a:hlinkClick r:id="rId3"/>
              </a:rPr>
              <a:t>https://www.ebc.com/forex/why-is-vietnamese-currency-so-weak-key-factors-explained</a:t>
            </a:r>
            <a:endParaRPr lang="en-US" dirty="0"/>
          </a:p>
          <a:p>
            <a:endParaRPr lang="en-US" dirty="0"/>
          </a:p>
        </p:txBody>
      </p:sp>
    </p:spTree>
    <p:extLst>
      <p:ext uri="{BB962C8B-B14F-4D97-AF65-F5344CB8AC3E}">
        <p14:creationId xmlns:p14="http://schemas.microsoft.com/office/powerpoint/2010/main" val="88854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5">
            <a:extLst>
              <a:ext uri="{FF2B5EF4-FFF2-40B4-BE49-F238E27FC236}">
                <a16:creationId xmlns:a16="http://schemas.microsoft.com/office/drawing/2014/main" id="{0583262F-52DC-4387-90FA-5CC28DA3C3FF}"/>
              </a:ext>
            </a:extLst>
          </p:cNvPr>
          <p:cNvSpPr>
            <a:spLocks noChangeArrowheads="1"/>
          </p:cNvSpPr>
          <p:nvPr/>
        </p:nvSpPr>
        <p:spPr bwMode="auto">
          <a:xfrm>
            <a:off x="838200" y="-30480"/>
            <a:ext cx="7696200" cy="6858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Poverty Levels </a:t>
            </a:r>
          </a:p>
        </p:txBody>
      </p:sp>
      <p:pic>
        <p:nvPicPr>
          <p:cNvPr id="3" name="Picture 2">
            <a:extLst>
              <a:ext uri="{FF2B5EF4-FFF2-40B4-BE49-F238E27FC236}">
                <a16:creationId xmlns:a16="http://schemas.microsoft.com/office/drawing/2014/main" id="{2D831518-B793-E570-AD2A-1E92CCC0ACE0}"/>
              </a:ext>
            </a:extLst>
          </p:cNvPr>
          <p:cNvPicPr>
            <a:picLocks noChangeAspect="1"/>
          </p:cNvPicPr>
          <p:nvPr/>
        </p:nvPicPr>
        <p:blipFill>
          <a:blip r:embed="rId2"/>
          <a:stretch>
            <a:fillRect/>
          </a:stretch>
        </p:blipFill>
        <p:spPr>
          <a:xfrm>
            <a:off x="270164" y="483524"/>
            <a:ext cx="8096250" cy="4572000"/>
          </a:xfrm>
          <a:prstGeom prst="rect">
            <a:avLst/>
          </a:prstGeom>
        </p:spPr>
      </p:pic>
      <p:sp>
        <p:nvSpPr>
          <p:cNvPr id="9" name="TextBox 8">
            <a:extLst>
              <a:ext uri="{FF2B5EF4-FFF2-40B4-BE49-F238E27FC236}">
                <a16:creationId xmlns:a16="http://schemas.microsoft.com/office/drawing/2014/main" id="{78FD2460-9147-A8D7-0931-CDC042F81695}"/>
              </a:ext>
            </a:extLst>
          </p:cNvPr>
          <p:cNvSpPr txBox="1"/>
          <p:nvPr/>
        </p:nvSpPr>
        <p:spPr>
          <a:xfrm>
            <a:off x="270164" y="4795897"/>
            <a:ext cx="8721436" cy="2062103"/>
          </a:xfrm>
          <a:prstGeom prst="rect">
            <a:avLst/>
          </a:prstGeom>
          <a:noFill/>
        </p:spPr>
        <p:txBody>
          <a:bodyPr wrap="square">
            <a:spAutoFit/>
          </a:bodyPr>
          <a:lstStyle/>
          <a:p>
            <a:pPr>
              <a:buNone/>
            </a:pPr>
            <a:r>
              <a:rPr lang="en-US" sz="1600" b="1" dirty="0"/>
              <a:t>Poverty Reduction in Vietnam (1986-2025) The figure illustrates the poverty reduction rate in Vietnam from 1986 to 2025. The horizontal axis denotes years, whilst the vertical axis illustrates the poverty rate (%) over time. The graph illustrates a steep and sustained reduction in the poverty rate, decreasing from around 70% in the mid-1980s to under 10% by 2025. This fall signifies the government's effective implementation of economic development and poverty alleviation initiatives. The decade from 2000 to 2010 exhibits significant enhancement, indicative of the beneficial effects of support initiatives and investments in infrastructure, education, and healthcare.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01AFE7-D4DB-6707-6703-49F85B625EFC}"/>
              </a:ext>
            </a:extLst>
          </p:cNvPr>
          <p:cNvPicPr>
            <a:picLocks noChangeAspect="1"/>
          </p:cNvPicPr>
          <p:nvPr/>
        </p:nvPicPr>
        <p:blipFill>
          <a:blip r:embed="rId2"/>
          <a:stretch>
            <a:fillRect/>
          </a:stretch>
        </p:blipFill>
        <p:spPr>
          <a:xfrm>
            <a:off x="457200" y="381000"/>
            <a:ext cx="7848600" cy="6096000"/>
          </a:xfrm>
          <a:prstGeom prst="rect">
            <a:avLst/>
          </a:prstGeom>
        </p:spPr>
      </p:pic>
    </p:spTree>
    <p:extLst>
      <p:ext uri="{BB962C8B-B14F-4D97-AF65-F5344CB8AC3E}">
        <p14:creationId xmlns:p14="http://schemas.microsoft.com/office/powerpoint/2010/main" val="305217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EBB97E-DC8E-67AA-D16F-A7088098C403}"/>
              </a:ext>
            </a:extLst>
          </p:cNvPr>
          <p:cNvPicPr>
            <a:picLocks noChangeAspect="1"/>
          </p:cNvPicPr>
          <p:nvPr/>
        </p:nvPicPr>
        <p:blipFill>
          <a:blip r:embed="rId2"/>
          <a:stretch>
            <a:fillRect/>
          </a:stretch>
        </p:blipFill>
        <p:spPr>
          <a:xfrm>
            <a:off x="288131" y="3048000"/>
            <a:ext cx="8567737" cy="3657600"/>
          </a:xfrm>
          <a:prstGeom prst="rect">
            <a:avLst/>
          </a:prstGeom>
          <a:noFill/>
        </p:spPr>
      </p:pic>
      <p:pic>
        <p:nvPicPr>
          <p:cNvPr id="3" name="Picture 2">
            <a:extLst>
              <a:ext uri="{FF2B5EF4-FFF2-40B4-BE49-F238E27FC236}">
                <a16:creationId xmlns:a16="http://schemas.microsoft.com/office/drawing/2014/main" id="{24DEE694-2E8F-D711-9C12-80323BC0A5FD}"/>
              </a:ext>
            </a:extLst>
          </p:cNvPr>
          <p:cNvPicPr>
            <a:picLocks noChangeAspect="1"/>
          </p:cNvPicPr>
          <p:nvPr/>
        </p:nvPicPr>
        <p:blipFill>
          <a:blip r:embed="rId3"/>
          <a:stretch>
            <a:fillRect/>
          </a:stretch>
        </p:blipFill>
        <p:spPr>
          <a:xfrm>
            <a:off x="914399" y="838200"/>
            <a:ext cx="7315200" cy="2209800"/>
          </a:xfrm>
          <a:prstGeom prst="rect">
            <a:avLst/>
          </a:prstGeom>
        </p:spPr>
      </p:pic>
      <p:sp>
        <p:nvSpPr>
          <p:cNvPr id="5" name="TextBox 4">
            <a:extLst>
              <a:ext uri="{FF2B5EF4-FFF2-40B4-BE49-F238E27FC236}">
                <a16:creationId xmlns:a16="http://schemas.microsoft.com/office/drawing/2014/main" id="{58D77DAC-A971-6411-1B6A-8BC6DF5921E1}"/>
              </a:ext>
            </a:extLst>
          </p:cNvPr>
          <p:cNvSpPr txBox="1"/>
          <p:nvPr/>
        </p:nvSpPr>
        <p:spPr>
          <a:xfrm>
            <a:off x="949035" y="152400"/>
            <a:ext cx="7086600" cy="523220"/>
          </a:xfrm>
          <a:prstGeom prst="rect">
            <a:avLst/>
          </a:prstGeom>
          <a:noFill/>
        </p:spPr>
        <p:txBody>
          <a:bodyPr wrap="square">
            <a:spAutoFit/>
          </a:bodyPr>
          <a:lstStyle/>
          <a:p>
            <a:pPr algn="ctr"/>
            <a:r>
              <a:rPr lang="en-US" sz="2800" b="1" dirty="0">
                <a:solidFill>
                  <a:srgbClr val="FF0000"/>
                </a:solidFill>
                <a:effectLst>
                  <a:outerShdw blurRad="38100" dist="38100" dir="2700000" algn="tl">
                    <a:srgbClr val="000000"/>
                  </a:outerShdw>
                </a:effectLst>
                <a:latin typeface="Bookman Old Style" pitchFamily="18" charset="0"/>
              </a:rPr>
              <a:t>Income Inequality in Vietnam</a:t>
            </a:r>
          </a:p>
        </p:txBody>
      </p:sp>
    </p:spTree>
    <p:extLst>
      <p:ext uri="{BB962C8B-B14F-4D97-AF65-F5344CB8AC3E}">
        <p14:creationId xmlns:p14="http://schemas.microsoft.com/office/powerpoint/2010/main" val="3518867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3A418F-8511-FE92-CDCA-108921EA50EE}"/>
              </a:ext>
            </a:extLst>
          </p:cNvPr>
          <p:cNvSpPr txBox="1"/>
          <p:nvPr/>
        </p:nvSpPr>
        <p:spPr>
          <a:xfrm>
            <a:off x="609600" y="6027003"/>
            <a:ext cx="8305800" cy="830997"/>
          </a:xfrm>
          <a:prstGeom prst="rect">
            <a:avLst/>
          </a:prstGeom>
          <a:noFill/>
        </p:spPr>
        <p:txBody>
          <a:bodyPr wrap="square">
            <a:spAutoFit/>
          </a:bodyPr>
          <a:lstStyle/>
          <a:p>
            <a:r>
              <a:rPr lang="en-US" dirty="0">
                <a:hlinkClick r:id="rId2"/>
              </a:rPr>
              <a:t>https://delco-construction.com/en/fdi-attraction-in-vietnam-2024/</a:t>
            </a:r>
            <a:endParaRPr lang="en-US" dirty="0"/>
          </a:p>
          <a:p>
            <a:endParaRPr lang="en-US" dirty="0"/>
          </a:p>
        </p:txBody>
      </p:sp>
      <p:pic>
        <p:nvPicPr>
          <p:cNvPr id="11" name="Picture 10" descr="A close-up of a graph&#10;&#10;AI-generated content may be incorrect.">
            <a:extLst>
              <a:ext uri="{FF2B5EF4-FFF2-40B4-BE49-F238E27FC236}">
                <a16:creationId xmlns:a16="http://schemas.microsoft.com/office/drawing/2014/main" id="{F5E7E143-41FE-441A-F1B7-4C48009A3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457200"/>
            <a:ext cx="7315200" cy="5493603"/>
          </a:xfrm>
          <a:prstGeom prst="rect">
            <a:avLst/>
          </a:prstGeom>
        </p:spPr>
      </p:pic>
    </p:spTree>
    <p:extLst>
      <p:ext uri="{BB962C8B-B14F-4D97-AF65-F5344CB8AC3E}">
        <p14:creationId xmlns:p14="http://schemas.microsoft.com/office/powerpoint/2010/main" val="16775999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a:extLst>
              <a:ext uri="{FF2B5EF4-FFF2-40B4-BE49-F238E27FC236}">
                <a16:creationId xmlns:a16="http://schemas.microsoft.com/office/drawing/2014/main" id="{CFE3BE5A-5A9E-44D6-AB75-191D909AABB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838200"/>
            <a:ext cx="7467600" cy="5715000"/>
          </a:xfrm>
        </p:spPr>
      </p:pic>
      <p:sp>
        <p:nvSpPr>
          <p:cNvPr id="9" name="Rectangle 35">
            <a:extLst>
              <a:ext uri="{FF2B5EF4-FFF2-40B4-BE49-F238E27FC236}">
                <a16:creationId xmlns:a16="http://schemas.microsoft.com/office/drawing/2014/main" id="{487A93B5-4F9B-4F76-A738-821B2AB68AB8}"/>
              </a:ext>
            </a:extLst>
          </p:cNvPr>
          <p:cNvSpPr>
            <a:spLocks noChangeArrowheads="1"/>
          </p:cNvSpPr>
          <p:nvPr/>
        </p:nvSpPr>
        <p:spPr bwMode="auto">
          <a:xfrm>
            <a:off x="685800" y="152400"/>
            <a:ext cx="7696200" cy="6858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So Where is Vietnam?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a:extLst>
              <a:ext uri="{FF2B5EF4-FFF2-40B4-BE49-F238E27FC236}">
                <a16:creationId xmlns:a16="http://schemas.microsoft.com/office/drawing/2014/main" id="{3DBBADB5-B926-16B8-0DF8-E9692B7FD5C5}"/>
              </a:ext>
            </a:extLst>
          </p:cNvPr>
          <p:cNvSpPr>
            <a:spLocks noChangeArrowheads="1"/>
          </p:cNvSpPr>
          <p:nvPr/>
        </p:nvSpPr>
        <p:spPr bwMode="auto">
          <a:xfrm>
            <a:off x="762000" y="152400"/>
            <a:ext cx="7772400" cy="838200"/>
          </a:xfrm>
          <a:prstGeom prst="rect">
            <a:avLst/>
          </a:prstGeom>
          <a:noFill/>
          <a:ln w="9525">
            <a:noFill/>
            <a:miter lim="800000"/>
            <a:headEnd/>
            <a:tailEnd/>
          </a:ln>
          <a:effectLst/>
        </p:spPr>
        <p:txBody>
          <a:bodyPr lIns="92075" tIns="46038" rIns="92075" bIns="46038" anchor="ctr"/>
          <a:lstStyle/>
          <a:p>
            <a:pPr algn="ctr">
              <a:defRPr/>
            </a:pPr>
            <a:r>
              <a:rPr lang="en-US" sz="3600" b="1" dirty="0">
                <a:solidFill>
                  <a:srgbClr val="FF0000"/>
                </a:solidFill>
                <a:effectLst>
                  <a:outerShdw blurRad="38100" dist="38100" dir="2700000" algn="tl">
                    <a:srgbClr val="000000"/>
                  </a:outerShdw>
                </a:effectLst>
                <a:latin typeface="Bookman Old Style" pitchFamily="18" charset="0"/>
              </a:rPr>
              <a:t>Foreign Direct Investment</a:t>
            </a:r>
            <a:endParaRPr lang="en-US" sz="4400" b="1" dirty="0">
              <a:solidFill>
                <a:schemeClr val="tx2"/>
              </a:solidFill>
              <a:effectLst>
                <a:outerShdw blurRad="38100" dist="38100" dir="2700000" algn="tl">
                  <a:srgbClr val="FFFFFF"/>
                </a:outerShdw>
              </a:effectLst>
              <a:latin typeface="Bookman Old Style" pitchFamily="18" charset="0"/>
            </a:endParaRPr>
          </a:p>
        </p:txBody>
      </p:sp>
      <p:pic>
        <p:nvPicPr>
          <p:cNvPr id="2" name="Picture 1">
            <a:extLst>
              <a:ext uri="{FF2B5EF4-FFF2-40B4-BE49-F238E27FC236}">
                <a16:creationId xmlns:a16="http://schemas.microsoft.com/office/drawing/2014/main" id="{2058562E-1007-76C3-5056-F4307D181D14}"/>
              </a:ext>
            </a:extLst>
          </p:cNvPr>
          <p:cNvPicPr>
            <a:picLocks noChangeAspect="1"/>
          </p:cNvPicPr>
          <p:nvPr/>
        </p:nvPicPr>
        <p:blipFill>
          <a:blip r:embed="rId2"/>
          <a:stretch>
            <a:fillRect/>
          </a:stretch>
        </p:blipFill>
        <p:spPr>
          <a:xfrm>
            <a:off x="266700" y="1371600"/>
            <a:ext cx="8610600" cy="5105400"/>
          </a:xfrm>
          <a:prstGeom prst="rect">
            <a:avLst/>
          </a:prstGeom>
        </p:spPr>
      </p:pic>
    </p:spTree>
    <p:extLst>
      <p:ext uri="{BB962C8B-B14F-4D97-AF65-F5344CB8AC3E}">
        <p14:creationId xmlns:p14="http://schemas.microsoft.com/office/powerpoint/2010/main" val="396737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D87E77-A6B3-AF6F-F231-F1705A5E151B}"/>
              </a:ext>
            </a:extLst>
          </p:cNvPr>
          <p:cNvPicPr>
            <a:picLocks noChangeAspect="1"/>
          </p:cNvPicPr>
          <p:nvPr/>
        </p:nvPicPr>
        <p:blipFill>
          <a:blip r:embed="rId2"/>
          <a:stretch>
            <a:fillRect/>
          </a:stretch>
        </p:blipFill>
        <p:spPr>
          <a:xfrm>
            <a:off x="304800" y="762000"/>
            <a:ext cx="8153400" cy="5943600"/>
          </a:xfrm>
          <a:prstGeom prst="rect">
            <a:avLst/>
          </a:prstGeom>
        </p:spPr>
      </p:pic>
      <p:sp>
        <p:nvSpPr>
          <p:cNvPr id="3" name="TextBox 2">
            <a:extLst>
              <a:ext uri="{FF2B5EF4-FFF2-40B4-BE49-F238E27FC236}">
                <a16:creationId xmlns:a16="http://schemas.microsoft.com/office/drawing/2014/main" id="{51ADDC7A-88B4-7F00-5D05-18588AA80F2A}"/>
              </a:ext>
            </a:extLst>
          </p:cNvPr>
          <p:cNvSpPr txBox="1"/>
          <p:nvPr/>
        </p:nvSpPr>
        <p:spPr>
          <a:xfrm>
            <a:off x="2171700" y="152400"/>
            <a:ext cx="4419600" cy="646331"/>
          </a:xfrm>
          <a:prstGeom prst="rect">
            <a:avLst/>
          </a:prstGeom>
          <a:noFill/>
        </p:spPr>
        <p:txBody>
          <a:bodyPr wrap="square" rtlCol="0">
            <a:spAutoFit/>
          </a:bodyPr>
          <a:lstStyle/>
          <a:p>
            <a:pPr algn="ctr"/>
            <a:r>
              <a:rPr lang="en-US" sz="3600" b="1" dirty="0">
                <a:solidFill>
                  <a:srgbClr val="FF0000"/>
                </a:solidFill>
                <a:effectLst>
                  <a:outerShdw blurRad="38100" dist="38100" dir="2700000" algn="tl">
                    <a:srgbClr val="000000"/>
                  </a:outerShdw>
                </a:effectLst>
                <a:latin typeface="Bookman Old Style" pitchFamily="18" charset="0"/>
              </a:rPr>
              <a:t>2024 Data</a:t>
            </a:r>
          </a:p>
        </p:txBody>
      </p:sp>
    </p:spTree>
    <p:extLst>
      <p:ext uri="{BB962C8B-B14F-4D97-AF65-F5344CB8AC3E}">
        <p14:creationId xmlns:p14="http://schemas.microsoft.com/office/powerpoint/2010/main" val="1158254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a:extLst>
              <a:ext uri="{FF2B5EF4-FFF2-40B4-BE49-F238E27FC236}">
                <a16:creationId xmlns:a16="http://schemas.microsoft.com/office/drawing/2014/main" id="{34071293-C82D-4D3C-9C68-0F0593ACE804}"/>
              </a:ext>
            </a:extLst>
          </p:cNvPr>
          <p:cNvSpPr>
            <a:spLocks noGrp="1" noChangeArrowheads="1"/>
          </p:cNvSpPr>
          <p:nvPr>
            <p:ph type="body" idx="1"/>
          </p:nvPr>
        </p:nvSpPr>
        <p:spPr>
          <a:xfrm>
            <a:off x="231775" y="1009650"/>
            <a:ext cx="8534400" cy="4114800"/>
          </a:xfrm>
        </p:spPr>
        <p:txBody>
          <a:bodyPr/>
          <a:lstStyle/>
          <a:p>
            <a:pPr eaLnBrk="1" hangingPunct="1"/>
            <a:r>
              <a:rPr lang="en-US" altLang="en-US" sz="2000" b="1" dirty="0">
                <a:latin typeface="Tahoma" panose="020B0604030504040204" pitchFamily="34" charset="0"/>
                <a:cs typeface="Tahoma" panose="020B0604030504040204" pitchFamily="34" charset="0"/>
              </a:rPr>
              <a:t>US is Vietnam’ s largest export market.</a:t>
            </a:r>
          </a:p>
          <a:p>
            <a:pPr eaLnBrk="1" hangingPunct="1"/>
            <a:r>
              <a:rPr lang="en-US" altLang="en-US" sz="2000" b="1" dirty="0">
                <a:latin typeface="Tahoma" panose="020B0604030504040204" pitchFamily="34" charset="0"/>
                <a:cs typeface="Tahoma" panose="020B0604030504040204" pitchFamily="34" charset="0"/>
              </a:rPr>
              <a:t>Textiles and garments, Marine products and footwear.</a:t>
            </a:r>
          </a:p>
          <a:p>
            <a:pPr eaLnBrk="1" hangingPunct="1"/>
            <a:r>
              <a:rPr lang="en-US" altLang="en-US" sz="2000" b="1" dirty="0">
                <a:latin typeface="Tahoma" panose="020B0604030504040204" pitchFamily="34" charset="0"/>
                <a:cs typeface="Tahoma" panose="020B0604030504040204" pitchFamily="34" charset="0"/>
              </a:rPr>
              <a:t>Vietnam is now the world's second largest exporter of rice (volume) and coffee.</a:t>
            </a:r>
          </a:p>
          <a:p>
            <a:pPr eaLnBrk="1" hangingPunct="1"/>
            <a:r>
              <a:rPr lang="en-US" altLang="en-US" sz="2000" b="1" dirty="0">
                <a:latin typeface="Tahoma" panose="020B0604030504040204" pitchFamily="34" charset="0"/>
                <a:cs typeface="Tahoma" panose="020B0604030504040204" pitchFamily="34" charset="0"/>
              </a:rPr>
              <a:t>Crude oil is also exported.</a:t>
            </a:r>
          </a:p>
          <a:p>
            <a:pPr eaLnBrk="1" hangingPunct="1"/>
            <a:r>
              <a:rPr lang="en-US" altLang="en-US" sz="2000" b="1" dirty="0">
                <a:latin typeface="Tahoma" panose="020B0604030504040204" pitchFamily="34" charset="0"/>
                <a:cs typeface="Tahoma" panose="020B0604030504040204" pitchFamily="34" charset="0"/>
              </a:rPr>
              <a:t>Vietnam also generates substantial foreign exchange earnings from foreign tourists and labor exports in which Vietnamese workers work overseas</a:t>
            </a:r>
          </a:p>
          <a:p>
            <a:pPr>
              <a:spcBef>
                <a:spcPct val="0"/>
              </a:spcBef>
              <a:buClrTx/>
              <a:buFontTx/>
              <a:buNone/>
            </a:pPr>
            <a:endParaRPr lang="en-US" altLang="en-US" sz="2000" b="1" dirty="0">
              <a:latin typeface="Tahoma" panose="020B0604030504040204" pitchFamily="34" charset="0"/>
              <a:cs typeface="Tahoma" panose="020B0604030504040204" pitchFamily="34" charset="0"/>
            </a:endParaRPr>
          </a:p>
        </p:txBody>
      </p:sp>
      <p:sp>
        <p:nvSpPr>
          <p:cNvPr id="19461" name="Rectangle 5">
            <a:extLst>
              <a:ext uri="{FF2B5EF4-FFF2-40B4-BE49-F238E27FC236}">
                <a16:creationId xmlns:a16="http://schemas.microsoft.com/office/drawing/2014/main" id="{6C996049-9E5A-4140-83C5-3A4FF6CFEEA8}"/>
              </a:ext>
            </a:extLst>
          </p:cNvPr>
          <p:cNvSpPr>
            <a:spLocks noChangeArrowheads="1"/>
          </p:cNvSpPr>
          <p:nvPr/>
        </p:nvSpPr>
        <p:spPr bwMode="auto">
          <a:xfrm>
            <a:off x="762000" y="152400"/>
            <a:ext cx="7772400" cy="838200"/>
          </a:xfrm>
          <a:prstGeom prst="rect">
            <a:avLst/>
          </a:prstGeom>
          <a:noFill/>
          <a:ln w="9525">
            <a:noFill/>
            <a:miter lim="800000"/>
            <a:headEnd/>
            <a:tailEnd/>
          </a:ln>
          <a:effectLst/>
        </p:spPr>
        <p:txBody>
          <a:bodyPr lIns="92075" tIns="46038" rIns="92075" bIns="46038" anchor="ctr"/>
          <a:lstStyle/>
          <a:p>
            <a:pPr algn="ctr">
              <a:defRPr/>
            </a:pPr>
            <a:r>
              <a:rPr lang="en-US" sz="3600" b="1" dirty="0">
                <a:solidFill>
                  <a:srgbClr val="FF0000"/>
                </a:solidFill>
                <a:effectLst>
                  <a:outerShdw blurRad="38100" dist="38100" dir="2700000" algn="tl">
                    <a:srgbClr val="000000"/>
                  </a:outerShdw>
                </a:effectLst>
                <a:latin typeface="Bookman Old Style" pitchFamily="18" charset="0"/>
              </a:rPr>
              <a:t>Vietnam’s Exports</a:t>
            </a:r>
            <a:endParaRPr lang="en-US" sz="4400" b="1" dirty="0">
              <a:solidFill>
                <a:schemeClr val="tx2"/>
              </a:solidFill>
              <a:effectLst>
                <a:outerShdw blurRad="38100" dist="38100" dir="2700000" algn="tl">
                  <a:srgbClr val="FFFFFF"/>
                </a:outerShdw>
              </a:effectLst>
              <a:latin typeface="Bookman Old Style" pitchFamily="18" charset="0"/>
            </a:endParaRPr>
          </a:p>
        </p:txBody>
      </p:sp>
      <p:pic>
        <p:nvPicPr>
          <p:cNvPr id="17412" name="Picture 4">
            <a:extLst>
              <a:ext uri="{FF2B5EF4-FFF2-40B4-BE49-F238E27FC236}">
                <a16:creationId xmlns:a16="http://schemas.microsoft.com/office/drawing/2014/main" id="{976BC61C-ED4E-4214-8080-0A85CB322D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4024313"/>
            <a:ext cx="1524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413" name="Picture 5">
            <a:extLst>
              <a:ext uri="{FF2B5EF4-FFF2-40B4-BE49-F238E27FC236}">
                <a16:creationId xmlns:a16="http://schemas.microsoft.com/office/drawing/2014/main" id="{5188D38A-1D6A-461A-AA42-3F0875E7AD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933825"/>
            <a:ext cx="3505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17414" name="Picture 1">
            <a:extLst>
              <a:ext uri="{FF2B5EF4-FFF2-40B4-BE49-F238E27FC236}">
                <a16:creationId xmlns:a16="http://schemas.microsoft.com/office/drawing/2014/main" id="{4D7B9FB5-A43A-4FF9-928E-F5D53B29B92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957638"/>
            <a:ext cx="3013075" cy="254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BE942-F387-DC51-E420-6CEBC51025D9}"/>
              </a:ext>
            </a:extLst>
          </p:cNvPr>
          <p:cNvPicPr>
            <a:picLocks noChangeAspect="1"/>
          </p:cNvPicPr>
          <p:nvPr/>
        </p:nvPicPr>
        <p:blipFill>
          <a:blip r:embed="rId2"/>
          <a:stretch>
            <a:fillRect/>
          </a:stretch>
        </p:blipFill>
        <p:spPr>
          <a:xfrm>
            <a:off x="457200" y="457201"/>
            <a:ext cx="8229600" cy="5562600"/>
          </a:xfrm>
          <a:prstGeom prst="rect">
            <a:avLst/>
          </a:prstGeom>
        </p:spPr>
      </p:pic>
      <p:sp>
        <p:nvSpPr>
          <p:cNvPr id="7" name="TextBox 6">
            <a:extLst>
              <a:ext uri="{FF2B5EF4-FFF2-40B4-BE49-F238E27FC236}">
                <a16:creationId xmlns:a16="http://schemas.microsoft.com/office/drawing/2014/main" id="{518EA275-B88C-E8EB-D04E-F1D321F44362}"/>
              </a:ext>
            </a:extLst>
          </p:cNvPr>
          <p:cNvSpPr txBox="1"/>
          <p:nvPr/>
        </p:nvSpPr>
        <p:spPr>
          <a:xfrm>
            <a:off x="464126" y="6019801"/>
            <a:ext cx="8451273" cy="1077218"/>
          </a:xfrm>
          <a:prstGeom prst="rect">
            <a:avLst/>
          </a:prstGeom>
          <a:noFill/>
        </p:spPr>
        <p:txBody>
          <a:bodyPr wrap="square">
            <a:spAutoFit/>
          </a:bodyPr>
          <a:lstStyle/>
          <a:p>
            <a:r>
              <a:rPr lang="en-US" sz="2000" dirty="0">
                <a:hlinkClick r:id="rId3"/>
              </a:rPr>
              <a:t>https://www.vietnamexportdata.com/blogs/vietnam-trade-balance-2024-25-latest-import-export-data</a:t>
            </a:r>
            <a:endParaRPr lang="en-US" sz="2000" dirty="0"/>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1" name="Rectangle 5">
            <a:extLst>
              <a:ext uri="{FF2B5EF4-FFF2-40B4-BE49-F238E27FC236}">
                <a16:creationId xmlns:a16="http://schemas.microsoft.com/office/drawing/2014/main" id="{5FA7B748-F29B-40A3-A893-701497BA31A4}"/>
              </a:ext>
            </a:extLst>
          </p:cNvPr>
          <p:cNvSpPr>
            <a:spLocks noChangeArrowheads="1"/>
          </p:cNvSpPr>
          <p:nvPr/>
        </p:nvSpPr>
        <p:spPr bwMode="auto">
          <a:xfrm>
            <a:off x="762000" y="152400"/>
            <a:ext cx="7772400" cy="6096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Vietnam’s Exports</a:t>
            </a:r>
            <a:endParaRPr lang="en-US" sz="4400" b="1" dirty="0">
              <a:solidFill>
                <a:schemeClr val="tx2"/>
              </a:solidFill>
              <a:effectLst>
                <a:outerShdw blurRad="38100" dist="38100" dir="2700000" algn="tl">
                  <a:srgbClr val="FFFFFF"/>
                </a:outerShdw>
              </a:effectLst>
              <a:latin typeface="Bookman Old Style" pitchFamily="18" charset="0"/>
            </a:endParaRPr>
          </a:p>
        </p:txBody>
      </p:sp>
      <p:sp>
        <p:nvSpPr>
          <p:cNvPr id="5" name="Rectangle 4">
            <a:extLst>
              <a:ext uri="{FF2B5EF4-FFF2-40B4-BE49-F238E27FC236}">
                <a16:creationId xmlns:a16="http://schemas.microsoft.com/office/drawing/2014/main" id="{915D6EED-276F-4539-B43E-37EBFA9EB599}"/>
              </a:ext>
            </a:extLst>
          </p:cNvPr>
          <p:cNvSpPr/>
          <p:nvPr/>
        </p:nvSpPr>
        <p:spPr>
          <a:xfrm>
            <a:off x="-228600" y="685800"/>
            <a:ext cx="8991600" cy="2973122"/>
          </a:xfrm>
          <a:prstGeom prst="rect">
            <a:avLst/>
          </a:prstGeom>
        </p:spPr>
        <p:txBody>
          <a:bodyPr>
            <a:spAutoFit/>
          </a:bodyPr>
          <a:lstStyle/>
          <a:p>
            <a:pPr marL="742950" lvl="1" indent="-285750" algn="just">
              <a:spcBef>
                <a:spcPct val="20000"/>
              </a:spcBef>
              <a:buClr>
                <a:srgbClr val="000000"/>
              </a:buClr>
              <a:buFontTx/>
              <a:buBlip>
                <a:blip r:embed="rId2"/>
              </a:buBlip>
              <a:defRPr/>
            </a:pPr>
            <a:r>
              <a:rPr lang="en-US" altLang="en-US" sz="1800" b="1" dirty="0">
                <a:solidFill>
                  <a:srgbClr val="000000"/>
                </a:solidFill>
                <a:latin typeface="Tahoma" panose="020B0604030504040204" pitchFamily="34" charset="0"/>
                <a:ea typeface="Tahoma" panose="020B0604030504040204" pitchFamily="34" charset="0"/>
                <a:cs typeface="Tahoma" panose="020B0604030504040204" pitchFamily="34" charset="0"/>
              </a:rPr>
              <a:t>Exports</a:t>
            </a:r>
          </a:p>
          <a:p>
            <a:pPr marL="1143000" lvl="2" indent="-228600" algn="just">
              <a:spcBef>
                <a:spcPct val="20000"/>
              </a:spcBef>
              <a:buClr>
                <a:srgbClr val="6699FF"/>
              </a:buClr>
              <a:buFontTx/>
              <a:buBlip>
                <a:blip r:embed="rId2"/>
              </a:buBlip>
              <a:defRPr/>
            </a:pPr>
            <a:r>
              <a:rPr lang="en-US" sz="1800" b="1" dirty="0"/>
              <a:t>In the last years, Vietnam's exports have doubled as competitive minimum wage and low costs of utilities boosted foreign direct investment in the manufacturing sector. Vietnam main exports are: telephones, mobile phones and parts thereof (21 percent of total shipments) and textiles (12 percent). Others include: computers and electrical products (12 percent); shoes and footwear (7 percent) and machinery, instruments and accessories (6 percent). </a:t>
            </a:r>
          </a:p>
          <a:p>
            <a:pPr marL="1143000" lvl="2" indent="-228600" algn="just">
              <a:spcBef>
                <a:spcPct val="20000"/>
              </a:spcBef>
              <a:buClr>
                <a:srgbClr val="6699FF"/>
              </a:buClr>
              <a:buFontTx/>
              <a:buBlip>
                <a:blip r:embed="rId2"/>
              </a:buBlip>
              <a:defRPr/>
            </a:pPr>
            <a:r>
              <a:rPr lang="en-US" sz="1800" b="1" dirty="0"/>
              <a:t>Main export partners are: the United States (19 percent of the total exports), China (16 percent) and Japan (8 percent). Others include: South Korea (7 percent), Hong Kong (4 percent) and Netherlands (3 percent)</a:t>
            </a:r>
          </a:p>
        </p:txBody>
      </p:sp>
      <p:sp>
        <p:nvSpPr>
          <p:cNvPr id="6" name="TextBox 5">
            <a:extLst>
              <a:ext uri="{FF2B5EF4-FFF2-40B4-BE49-F238E27FC236}">
                <a16:creationId xmlns:a16="http://schemas.microsoft.com/office/drawing/2014/main" id="{F24DDB94-57F5-4E02-98CC-0512BE859A74}"/>
              </a:ext>
            </a:extLst>
          </p:cNvPr>
          <p:cNvSpPr txBox="1"/>
          <p:nvPr/>
        </p:nvSpPr>
        <p:spPr>
          <a:xfrm>
            <a:off x="3352800" y="3631084"/>
            <a:ext cx="1544012" cy="338554"/>
          </a:xfrm>
          <a:prstGeom prst="rect">
            <a:avLst/>
          </a:prstGeom>
          <a:noFill/>
        </p:spPr>
        <p:txBody>
          <a:bodyPr wrap="none" rtlCol="0">
            <a:spAutoFit/>
          </a:bodyPr>
          <a:lstStyle/>
          <a:p>
            <a:r>
              <a:rPr lang="en-US" sz="1600" b="1" dirty="0"/>
              <a:t>Millions of US$</a:t>
            </a:r>
          </a:p>
        </p:txBody>
      </p:sp>
      <p:pic>
        <p:nvPicPr>
          <p:cNvPr id="3" name="Picture 2">
            <a:extLst>
              <a:ext uri="{FF2B5EF4-FFF2-40B4-BE49-F238E27FC236}">
                <a16:creationId xmlns:a16="http://schemas.microsoft.com/office/drawing/2014/main" id="{E801F03E-333B-6879-10CE-161DF6EF21A5}"/>
              </a:ext>
            </a:extLst>
          </p:cNvPr>
          <p:cNvPicPr>
            <a:picLocks noChangeAspect="1"/>
          </p:cNvPicPr>
          <p:nvPr/>
        </p:nvPicPr>
        <p:blipFill>
          <a:blip r:embed="rId3"/>
          <a:stretch>
            <a:fillRect/>
          </a:stretch>
        </p:blipFill>
        <p:spPr>
          <a:xfrm>
            <a:off x="152400" y="4114800"/>
            <a:ext cx="8763000" cy="251724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5E6C8-03AD-424D-A74D-FE5D5E015C32}"/>
              </a:ext>
            </a:extLst>
          </p:cNvPr>
          <p:cNvSpPr>
            <a:spLocks noGrp="1"/>
          </p:cNvSpPr>
          <p:nvPr>
            <p:ph type="title"/>
          </p:nvPr>
        </p:nvSpPr>
        <p:spPr>
          <a:xfrm>
            <a:off x="476250" y="-111125"/>
            <a:ext cx="8153400" cy="1042988"/>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Vietnam’s Imports</a:t>
            </a:r>
          </a:p>
        </p:txBody>
      </p:sp>
      <p:sp>
        <p:nvSpPr>
          <p:cNvPr id="57348" name="Content Placeholder 5">
            <a:extLst>
              <a:ext uri="{FF2B5EF4-FFF2-40B4-BE49-F238E27FC236}">
                <a16:creationId xmlns:a16="http://schemas.microsoft.com/office/drawing/2014/main" id="{CB3E5BFD-FBBE-421B-BC00-469EA8451D20}"/>
              </a:ext>
            </a:extLst>
          </p:cNvPr>
          <p:cNvSpPr>
            <a:spLocks noGrp="1"/>
          </p:cNvSpPr>
          <p:nvPr>
            <p:ph sz="quarter" idx="1"/>
          </p:nvPr>
        </p:nvSpPr>
        <p:spPr>
          <a:xfrm>
            <a:off x="-57150" y="637808"/>
            <a:ext cx="8972550" cy="3200400"/>
          </a:xfrm>
        </p:spPr>
        <p:txBody>
          <a:bodyPr/>
          <a:lstStyle/>
          <a:p>
            <a:pPr lvl="1" algn="just">
              <a:defRPr/>
            </a:pPr>
            <a:r>
              <a:rPr lang="en-US" altLang="en-US" sz="1800" b="1" kern="1200" dirty="0">
                <a:latin typeface="Tahoma" panose="020B0604030504040204" pitchFamily="34" charset="0"/>
                <a:ea typeface="Tahoma" panose="020B0604030504040204" pitchFamily="34" charset="0"/>
                <a:cs typeface="Tahoma" panose="020B0604030504040204" pitchFamily="34" charset="0"/>
              </a:rPr>
              <a:t>Imports</a:t>
            </a:r>
          </a:p>
          <a:p>
            <a:pPr lvl="1" algn="just">
              <a:defRPr/>
            </a:pPr>
            <a:r>
              <a:rPr lang="en-US" sz="1800" b="1" kern="1200" dirty="0">
                <a:latin typeface="Tahoma" panose="020B0604030504040204" pitchFamily="34" charset="0"/>
                <a:ea typeface="Tahoma" panose="020B0604030504040204" pitchFamily="34" charset="0"/>
                <a:cs typeface="Tahoma" panose="020B0604030504040204" pitchFamily="34" charset="0"/>
              </a:rPr>
              <a:t>Vietnam main imports are computers, electrical products and parts (18 percent of total imports) and machine, instruments and accessories (16 percent). Others include: telephones, mobile phones and parts thereof (8 percent); textile fabrics (5 percent) and iron and steel (4 percent). Main import partners are China (28 percent of the total imports) and South Korea (22 percent). Others include: Japan (8 percent), Taiwan (6 percent), Thailand (5 percent) and the United States (4 percent).</a:t>
            </a:r>
            <a:endParaRPr lang="en-US" altLang="en-US" sz="1800" b="1" kern="12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D0FCB34F-A00F-45AF-1FAF-35BF6D8027F4}"/>
              </a:ext>
            </a:extLst>
          </p:cNvPr>
          <p:cNvPicPr>
            <a:picLocks noChangeAspect="1"/>
          </p:cNvPicPr>
          <p:nvPr/>
        </p:nvPicPr>
        <p:blipFill>
          <a:blip r:embed="rId2"/>
          <a:stretch>
            <a:fillRect/>
          </a:stretch>
        </p:blipFill>
        <p:spPr>
          <a:xfrm>
            <a:off x="285750" y="3501024"/>
            <a:ext cx="8534400" cy="3200400"/>
          </a:xfrm>
          <a:prstGeom prst="rect">
            <a:avLst/>
          </a:prstGeom>
        </p:spPr>
      </p:pic>
      <p:sp>
        <p:nvSpPr>
          <p:cNvPr id="5" name="TextBox 4">
            <a:extLst>
              <a:ext uri="{FF2B5EF4-FFF2-40B4-BE49-F238E27FC236}">
                <a16:creationId xmlns:a16="http://schemas.microsoft.com/office/drawing/2014/main" id="{4EF2C8A0-936B-DC79-62EE-2FD60F8F7E76}"/>
              </a:ext>
            </a:extLst>
          </p:cNvPr>
          <p:cNvSpPr txBox="1"/>
          <p:nvPr/>
        </p:nvSpPr>
        <p:spPr>
          <a:xfrm>
            <a:off x="3505200" y="3124200"/>
            <a:ext cx="1544012" cy="338554"/>
          </a:xfrm>
          <a:prstGeom prst="rect">
            <a:avLst/>
          </a:prstGeom>
          <a:noFill/>
        </p:spPr>
        <p:txBody>
          <a:bodyPr wrap="none" rtlCol="0">
            <a:spAutoFit/>
          </a:bodyPr>
          <a:lstStyle/>
          <a:p>
            <a:r>
              <a:rPr lang="en-US" sz="1600" b="1" dirty="0"/>
              <a:t>Millions of US$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a:extLst>
              <a:ext uri="{FF2B5EF4-FFF2-40B4-BE49-F238E27FC236}">
                <a16:creationId xmlns:a16="http://schemas.microsoft.com/office/drawing/2014/main" id="{933B0C9C-CD8D-409A-93EB-6C42C73658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a:extLst>
              <a:ext uri="{FF2B5EF4-FFF2-40B4-BE49-F238E27FC236}">
                <a16:creationId xmlns:a16="http://schemas.microsoft.com/office/drawing/2014/main" id="{6FBEEBBB-DADB-4F93-B9EF-253C5D2E1BDD}"/>
              </a:ext>
            </a:extLst>
          </p:cNvPr>
          <p:cNvSpPr>
            <a:spLocks noGrp="1" noChangeArrowheads="1"/>
          </p:cNvSpPr>
          <p:nvPr>
            <p:ph type="body" idx="1"/>
          </p:nvPr>
        </p:nvSpPr>
        <p:spPr>
          <a:xfrm>
            <a:off x="152400" y="838200"/>
            <a:ext cx="8839200" cy="2057400"/>
          </a:xfrm>
        </p:spPr>
        <p:txBody>
          <a:bodyPr/>
          <a:lstStyle/>
          <a:p>
            <a:pPr eaLnBrk="1" hangingPunct="1">
              <a:lnSpc>
                <a:spcPct val="90000"/>
              </a:lnSpc>
            </a:pPr>
            <a:r>
              <a:rPr lang="en-US" altLang="en-US" sz="1800" b="1" dirty="0">
                <a:solidFill>
                  <a:srgbClr val="7030A0"/>
                </a:solidFill>
                <a:latin typeface="Bookman Old Style" panose="02050604050505020204" pitchFamily="18" charset="0"/>
                <a:cs typeface="Tahoma" panose="020B0604030504040204" pitchFamily="34" charset="0"/>
              </a:rPr>
              <a:t>Strengths</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Low –cost labor</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Hard-working labor force</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High productivity in some sectors</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Relatively educated labor force</a:t>
            </a:r>
          </a:p>
          <a:p>
            <a:pPr lvl="1" eaLnBrk="1" hangingPunct="1">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Political Stability </a:t>
            </a:r>
          </a:p>
          <a:p>
            <a:pPr lvl="1" eaLnBrk="1" hangingPunct="1">
              <a:buFont typeface="Arial" panose="020B0604020202020204" pitchFamily="34" charset="0"/>
              <a:buChar char="•"/>
            </a:pPr>
            <a:r>
              <a:rPr lang="en-US" altLang="en-US" sz="1800" b="1" dirty="0">
                <a:latin typeface="Bookman Old Style" panose="02050604050505020204" pitchFamily="18" charset="0"/>
              </a:rPr>
              <a:t>Abundant natural resources</a:t>
            </a:r>
          </a:p>
          <a:p>
            <a:pPr lvl="1" eaLnBrk="1" hangingPunct="1">
              <a:buFont typeface="Arial" panose="020B0604020202020204" pitchFamily="34" charset="0"/>
              <a:buChar char="•"/>
            </a:pPr>
            <a:r>
              <a:rPr lang="en-US" altLang="en-US" sz="1800" b="1" dirty="0">
                <a:latin typeface="Bookman Old Style" panose="02050604050505020204" pitchFamily="18" charset="0"/>
              </a:rPr>
              <a:t>Overseas Vietnamese 4.5 million population (bringing inward remittances to the country) </a:t>
            </a:r>
          </a:p>
          <a:p>
            <a:pPr eaLnBrk="1" hangingPunct="1">
              <a:lnSpc>
                <a:spcPct val="90000"/>
              </a:lnSpc>
            </a:pPr>
            <a:r>
              <a:rPr lang="en-US" altLang="en-US" sz="1800" b="1" dirty="0">
                <a:solidFill>
                  <a:srgbClr val="FF0000"/>
                </a:solidFill>
                <a:latin typeface="Bookman Old Style" panose="02050604050505020204" pitchFamily="18" charset="0"/>
                <a:cs typeface="Tahoma" panose="020B0604030504040204" pitchFamily="34" charset="0"/>
              </a:rPr>
              <a:t>Weaknesses</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Corruption</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Pace of reform</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Income disparity</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Education</a:t>
            </a:r>
          </a:p>
          <a:p>
            <a:pPr lvl="1" eaLnBrk="1" hangingPunct="1">
              <a:lnSpc>
                <a:spcPct val="90000"/>
              </a:lnSpc>
              <a:buFont typeface="Arial" panose="020B0604020202020204" pitchFamily="34" charset="0"/>
              <a:buChar char="•"/>
            </a:pPr>
            <a:r>
              <a:rPr lang="en-US" altLang="en-US" sz="1800" b="1" dirty="0">
                <a:latin typeface="Bookman Old Style" panose="02050604050505020204" pitchFamily="18" charset="0"/>
                <a:cs typeface="Tahoma" panose="020B0604030504040204" pitchFamily="34" charset="0"/>
              </a:rPr>
              <a:t>Health and Environment: H1NI, previously SARS, Bird Flu</a:t>
            </a:r>
          </a:p>
          <a:p>
            <a:pPr lvl="1" eaLnBrk="1" hangingPunct="1">
              <a:buFont typeface="Arial" panose="020B0604020202020204" pitchFamily="34" charset="0"/>
              <a:buChar char="•"/>
            </a:pPr>
            <a:r>
              <a:rPr lang="en-US" altLang="en-US" sz="1800" b="1" dirty="0">
                <a:latin typeface="Bookman Old Style" panose="02050604050505020204" pitchFamily="18" charset="0"/>
              </a:rPr>
              <a:t>Indistinct principle and regulation</a:t>
            </a:r>
          </a:p>
          <a:p>
            <a:pPr lvl="1" eaLnBrk="1" hangingPunct="1">
              <a:buFont typeface="Arial" panose="020B0604020202020204" pitchFamily="34" charset="0"/>
              <a:buChar char="•"/>
            </a:pPr>
            <a:r>
              <a:rPr lang="en-US" altLang="en-US" sz="1800" b="1" dirty="0">
                <a:latin typeface="Bookman Old Style" panose="02050604050505020204" pitchFamily="18" charset="0"/>
              </a:rPr>
              <a:t>Obsolete infrastructure</a:t>
            </a:r>
          </a:p>
          <a:p>
            <a:pPr lvl="1" eaLnBrk="1" hangingPunct="1">
              <a:buFont typeface="Arial" panose="020B0604020202020204" pitchFamily="34" charset="0"/>
              <a:buChar char="•"/>
            </a:pPr>
            <a:r>
              <a:rPr lang="en-US" altLang="en-US" sz="1800" b="1" dirty="0">
                <a:latin typeface="Bookman Old Style" panose="02050604050505020204" pitchFamily="18" charset="0"/>
              </a:rPr>
              <a:t>Fluctuation of money market and exchange rate</a:t>
            </a:r>
          </a:p>
          <a:p>
            <a:pPr lvl="1" eaLnBrk="1" hangingPunct="1">
              <a:buFont typeface="Arial" panose="020B0604020202020204" pitchFamily="34" charset="0"/>
              <a:buChar char="•"/>
            </a:pPr>
            <a:r>
              <a:rPr lang="en-US" altLang="en-US" sz="1800" b="1" dirty="0">
                <a:latin typeface="Bookman Old Style" panose="02050604050505020204" pitchFamily="18" charset="0"/>
              </a:rPr>
              <a:t>Lack of upstream industry </a:t>
            </a:r>
          </a:p>
          <a:p>
            <a:pPr lvl="1" eaLnBrk="1" hangingPunct="1">
              <a:lnSpc>
                <a:spcPct val="90000"/>
              </a:lnSpc>
            </a:pPr>
            <a:endParaRPr lang="en-US" altLang="en-US" sz="1800" b="1" dirty="0">
              <a:latin typeface="Tahoma" panose="020B0604030504040204" pitchFamily="34" charset="0"/>
              <a:cs typeface="Tahoma" panose="020B0604030504040204" pitchFamily="34" charset="0"/>
            </a:endParaRPr>
          </a:p>
          <a:p>
            <a:pPr>
              <a:lnSpc>
                <a:spcPct val="90000"/>
              </a:lnSpc>
              <a:spcBef>
                <a:spcPct val="0"/>
              </a:spcBef>
              <a:buClrTx/>
              <a:buFontTx/>
              <a:buNone/>
            </a:pPr>
            <a:endParaRPr lang="en-US" altLang="en-US" sz="1800" b="1" dirty="0">
              <a:latin typeface="Tahoma" panose="020B0604030504040204" pitchFamily="34" charset="0"/>
              <a:cs typeface="Tahoma" panose="020B0604030504040204" pitchFamily="34" charset="0"/>
            </a:endParaRPr>
          </a:p>
          <a:p>
            <a:pPr>
              <a:lnSpc>
                <a:spcPct val="90000"/>
              </a:lnSpc>
              <a:spcBef>
                <a:spcPct val="0"/>
              </a:spcBef>
              <a:buClrTx/>
              <a:buFontTx/>
              <a:buNone/>
            </a:pPr>
            <a:endParaRPr lang="en-US" altLang="en-US" sz="1800" b="1" dirty="0">
              <a:latin typeface="Tahoma" panose="020B0604030504040204" pitchFamily="34" charset="0"/>
              <a:cs typeface="Tahoma" panose="020B0604030504040204" pitchFamily="34" charset="0"/>
            </a:endParaRPr>
          </a:p>
          <a:p>
            <a:pPr lvl="1" eaLnBrk="1" hangingPunct="1">
              <a:lnSpc>
                <a:spcPct val="90000"/>
              </a:lnSpc>
              <a:buFontTx/>
              <a:buChar char="–"/>
            </a:pPr>
            <a:endParaRPr lang="en-US" altLang="en-US" sz="1800" b="1" dirty="0">
              <a:latin typeface="Tahoma" panose="020B0604030504040204" pitchFamily="34" charset="0"/>
              <a:cs typeface="Tahoma" panose="020B0604030504040204" pitchFamily="34" charset="0"/>
            </a:endParaRPr>
          </a:p>
          <a:p>
            <a:pPr eaLnBrk="1" hangingPunct="1">
              <a:lnSpc>
                <a:spcPct val="90000"/>
              </a:lnSpc>
            </a:pPr>
            <a:endParaRPr lang="en-US" altLang="en-US" sz="1800" b="1" dirty="0">
              <a:latin typeface="Tahoma" panose="020B0604030504040204" pitchFamily="34" charset="0"/>
              <a:cs typeface="Tahoma" panose="020B0604030504040204" pitchFamily="34" charset="0"/>
            </a:endParaRPr>
          </a:p>
        </p:txBody>
      </p:sp>
      <p:sp>
        <p:nvSpPr>
          <p:cNvPr id="18437" name="Rectangle 5">
            <a:extLst>
              <a:ext uri="{FF2B5EF4-FFF2-40B4-BE49-F238E27FC236}">
                <a16:creationId xmlns:a16="http://schemas.microsoft.com/office/drawing/2014/main" id="{C688EBA7-9CCA-4FDE-8F62-60AA2FFC96C6}"/>
              </a:ext>
            </a:extLst>
          </p:cNvPr>
          <p:cNvSpPr>
            <a:spLocks noChangeArrowheads="1"/>
          </p:cNvSpPr>
          <p:nvPr/>
        </p:nvSpPr>
        <p:spPr bwMode="auto">
          <a:xfrm>
            <a:off x="298450" y="76200"/>
            <a:ext cx="8534400" cy="990600"/>
          </a:xfrm>
          <a:prstGeom prst="rect">
            <a:avLst/>
          </a:prstGeom>
          <a:noFill/>
          <a:ln w="9525">
            <a:noFill/>
            <a:miter lim="800000"/>
            <a:headEnd/>
            <a:tailEnd/>
          </a:ln>
          <a:effectLst/>
        </p:spPr>
        <p:txBody>
          <a:bodyPr lIns="92075" tIns="46038" rIns="92075" bIns="46038" anchor="ctr"/>
          <a:lstStyle/>
          <a:p>
            <a:pPr algn="ctr" eaLnBrk="1" hangingPunct="1">
              <a:defRPr/>
            </a:pPr>
            <a:r>
              <a:rPr lang="en-US" b="1" dirty="0">
                <a:solidFill>
                  <a:srgbClr val="FF0000"/>
                </a:solidFill>
                <a:effectLst>
                  <a:outerShdw blurRad="38100" dist="38100" dir="2700000" algn="tl">
                    <a:srgbClr val="000000"/>
                  </a:outerShdw>
                </a:effectLst>
                <a:latin typeface="Bookman Old Style" pitchFamily="18" charset="0"/>
              </a:rPr>
              <a:t>Vietnam’s Main Competitive</a:t>
            </a:r>
          </a:p>
          <a:p>
            <a:pPr algn="ctr" eaLnBrk="1" hangingPunct="1">
              <a:defRPr/>
            </a:pPr>
            <a:r>
              <a:rPr lang="en-US" b="1" dirty="0">
                <a:solidFill>
                  <a:srgbClr val="FF0000"/>
                </a:solidFill>
                <a:effectLst>
                  <a:outerShdw blurRad="38100" dist="38100" dir="2700000" algn="tl">
                    <a:srgbClr val="000000"/>
                  </a:outerShdw>
                </a:effectLst>
                <a:latin typeface="Bookman Old Style" pitchFamily="18" charset="0"/>
              </a:rPr>
              <a:t> Strengths and Weakness</a:t>
            </a:r>
            <a:endParaRPr lang="en-US" b="1" dirty="0">
              <a:solidFill>
                <a:schemeClr val="tx2"/>
              </a:solidFill>
              <a:effectLst>
                <a:outerShdw blurRad="38100" dist="38100" dir="2700000" algn="tl">
                  <a:srgbClr val="FFFFFF"/>
                </a:outerShdw>
              </a:effectLst>
              <a:latin typeface="Bookman Old Style"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48E0-0E9E-4CCC-9684-096936336D37}"/>
              </a:ext>
            </a:extLst>
          </p:cNvPr>
          <p:cNvSpPr>
            <a:spLocks noGrp="1"/>
          </p:cNvSpPr>
          <p:nvPr>
            <p:ph type="title"/>
          </p:nvPr>
        </p:nvSpPr>
        <p:spPr>
          <a:xfrm>
            <a:off x="612775" y="228600"/>
            <a:ext cx="8153400" cy="1042988"/>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Commonly-known Strengths</a:t>
            </a:r>
          </a:p>
        </p:txBody>
      </p:sp>
      <p:sp>
        <p:nvSpPr>
          <p:cNvPr id="56324" name="Content Placeholder 5">
            <a:extLst>
              <a:ext uri="{FF2B5EF4-FFF2-40B4-BE49-F238E27FC236}">
                <a16:creationId xmlns:a16="http://schemas.microsoft.com/office/drawing/2014/main" id="{954F1D2C-685C-41FE-9A58-F7AE06E24CA5}"/>
              </a:ext>
            </a:extLst>
          </p:cNvPr>
          <p:cNvSpPr>
            <a:spLocks noGrp="1"/>
          </p:cNvSpPr>
          <p:nvPr>
            <p:ph sz="quarter" idx="1"/>
          </p:nvPr>
        </p:nvSpPr>
        <p:spPr>
          <a:xfrm>
            <a:off x="533400" y="1355725"/>
            <a:ext cx="8153400" cy="4648200"/>
          </a:xfrm>
        </p:spPr>
        <p:txBody>
          <a:bodyPr/>
          <a:lstStyle/>
          <a:p>
            <a:pPr>
              <a:defRPr/>
            </a:pPr>
            <a:r>
              <a:rPr lang="en-US" altLang="en-US" sz="2400" b="1" kern="1200" dirty="0">
                <a:latin typeface="Tahoma" panose="020B0604030504040204" pitchFamily="34" charset="0"/>
                <a:cs typeface="Tahoma" panose="020B0604030504040204" pitchFamily="34" charset="0"/>
              </a:rPr>
              <a:t>An important domestic market of over 100 million inhabitants</a:t>
            </a:r>
          </a:p>
          <a:p>
            <a:pPr>
              <a:defRPr/>
            </a:pPr>
            <a:endParaRPr lang="en-US" altLang="en-US" sz="2400" b="1" kern="1200" dirty="0">
              <a:latin typeface="Tahoma" panose="020B0604030504040204" pitchFamily="34" charset="0"/>
              <a:cs typeface="Tahoma" panose="020B0604030504040204" pitchFamily="34" charset="0"/>
            </a:endParaRPr>
          </a:p>
          <a:p>
            <a:pPr>
              <a:defRPr/>
            </a:pPr>
            <a:r>
              <a:rPr lang="en-US" altLang="en-US" sz="2400" b="1" kern="1200" dirty="0">
                <a:latin typeface="Tahoma" panose="020B0604030504040204" pitchFamily="34" charset="0"/>
                <a:cs typeface="Tahoma" panose="020B0604030504040204" pitchFamily="34" charset="0"/>
              </a:rPr>
              <a:t>Young and increasingly well-trained population (70% of the population age between 15 and 64) having potential for high value added jobs</a:t>
            </a:r>
          </a:p>
          <a:p>
            <a:pPr>
              <a:defRPr/>
            </a:pPr>
            <a:endParaRPr lang="en-US" altLang="en-US" sz="2400" b="1" kern="1200" dirty="0">
              <a:latin typeface="Tahoma" panose="020B0604030504040204" pitchFamily="34" charset="0"/>
              <a:cs typeface="Tahoma" panose="020B0604030504040204" pitchFamily="34" charset="0"/>
            </a:endParaRPr>
          </a:p>
          <a:p>
            <a:pPr>
              <a:defRPr/>
            </a:pPr>
            <a:r>
              <a:rPr lang="en-US" altLang="en-US" sz="2400" b="1" kern="1200" dirty="0">
                <a:latin typeface="Tahoma" panose="020B0604030504040204" pitchFamily="34" charset="0"/>
                <a:cs typeface="Tahoma" panose="020B0604030504040204" pitchFamily="34" charset="0"/>
              </a:rPr>
              <a:t>Perfect location as a hub for South East Asia</a:t>
            </a:r>
          </a:p>
          <a:p>
            <a:pPr>
              <a:defRPr/>
            </a:pPr>
            <a:endParaRPr lang="en-US" altLang="en-US" sz="2400" b="1" kern="1200" dirty="0">
              <a:latin typeface="Tahoma" panose="020B0604030504040204" pitchFamily="34" charset="0"/>
              <a:cs typeface="Tahoma" panose="020B0604030504040204" pitchFamily="34" charset="0"/>
            </a:endParaRPr>
          </a:p>
          <a:p>
            <a:pPr>
              <a:defRPr/>
            </a:pPr>
            <a:r>
              <a:rPr lang="en-US" altLang="en-US" sz="2400" b="1" kern="1200" dirty="0">
                <a:latin typeface="Tahoma" panose="020B0604030504040204" pitchFamily="34" charset="0"/>
                <a:cs typeface="Tahoma" panose="020B0604030504040204" pitchFamily="34" charset="0"/>
              </a:rPr>
              <a:t>One of the most dynamic economies among the Emerging Asia nations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3C618-D22D-497B-AF9F-9A6903BD798A}"/>
              </a:ext>
            </a:extLst>
          </p:cNvPr>
          <p:cNvSpPr>
            <a:spLocks noGrp="1"/>
          </p:cNvSpPr>
          <p:nvPr>
            <p:ph type="title"/>
          </p:nvPr>
        </p:nvSpPr>
        <p:spPr>
          <a:xfrm>
            <a:off x="457200" y="0"/>
            <a:ext cx="8153400" cy="1042988"/>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Stable Socio-political Environment</a:t>
            </a:r>
          </a:p>
        </p:txBody>
      </p:sp>
      <p:sp>
        <p:nvSpPr>
          <p:cNvPr id="6" name="Content Placeholder 5">
            <a:extLst>
              <a:ext uri="{FF2B5EF4-FFF2-40B4-BE49-F238E27FC236}">
                <a16:creationId xmlns:a16="http://schemas.microsoft.com/office/drawing/2014/main" id="{2DE8B230-903B-4815-881B-911B7240BB4F}"/>
              </a:ext>
            </a:extLst>
          </p:cNvPr>
          <p:cNvSpPr>
            <a:spLocks noGrp="1"/>
          </p:cNvSpPr>
          <p:nvPr>
            <p:ph sz="quarter" idx="1"/>
          </p:nvPr>
        </p:nvSpPr>
        <p:spPr>
          <a:xfrm>
            <a:off x="225425" y="838200"/>
            <a:ext cx="8610600" cy="4648200"/>
          </a:xfrm>
        </p:spPr>
        <p:txBody>
          <a:bodyPr>
            <a:noAutofit/>
          </a:bodyPr>
          <a:lstStyle/>
          <a:p>
            <a:pPr>
              <a:defRPr/>
            </a:pPr>
            <a:r>
              <a:rPr lang="en-US" sz="2000" b="1" kern="1200" dirty="0">
                <a:latin typeface="Tahoma" panose="020B0604030504040204" pitchFamily="34" charset="0"/>
                <a:cs typeface="Tahoma" panose="020B0604030504040204" pitchFamily="34" charset="0"/>
              </a:rPr>
              <a:t>Since the “Doi Moi” reform policy, the social, political and economic context has rapidly changed. It is mainly characterized by</a:t>
            </a:r>
          </a:p>
          <a:p>
            <a:pPr lvl="1">
              <a:defRPr/>
            </a:pPr>
            <a:endParaRPr lang="en-US" sz="2000" b="1" kern="1200" dirty="0">
              <a:latin typeface="Tahoma" panose="020B0604030504040204" pitchFamily="34" charset="0"/>
              <a:ea typeface="+mn-ea"/>
              <a:cs typeface="Tahoma" panose="020B0604030504040204" pitchFamily="34" charset="0"/>
            </a:endParaRPr>
          </a:p>
          <a:p>
            <a:pPr lvl="1">
              <a:defRPr/>
            </a:pPr>
            <a:r>
              <a:rPr lang="en-US" sz="2000" b="1" kern="1200" dirty="0">
                <a:latin typeface="Tahoma" panose="020B0604030504040204" pitchFamily="34" charset="0"/>
                <a:ea typeface="+mn-ea"/>
                <a:cs typeface="Tahoma" panose="020B0604030504040204" pitchFamily="34" charset="0"/>
              </a:rPr>
              <a:t>A higher openness of the economy and a gradual move towards regional global integration through a number of bilateral and multilateral trade agreements</a:t>
            </a:r>
          </a:p>
          <a:p>
            <a:pPr lvl="1">
              <a:defRPr/>
            </a:pPr>
            <a:r>
              <a:rPr lang="en-US" sz="2000" b="1" kern="1200" dirty="0">
                <a:latin typeface="Tahoma" panose="020B0604030504040204" pitchFamily="34" charset="0"/>
                <a:ea typeface="+mn-ea"/>
                <a:cs typeface="Tahoma" panose="020B0604030504040204" pitchFamily="34" charset="0"/>
              </a:rPr>
              <a:t>A multi-dimensional and multi-partner model that enables the country to develop the export-based economy</a:t>
            </a:r>
          </a:p>
          <a:p>
            <a:pPr lvl="1">
              <a:defRPr/>
            </a:pPr>
            <a:r>
              <a:rPr lang="en-US" sz="2000" b="1" kern="1200" dirty="0">
                <a:latin typeface="Tahoma" panose="020B0604030504040204" pitchFamily="34" charset="0"/>
                <a:ea typeface="+mn-ea"/>
                <a:cs typeface="Tahoma" panose="020B0604030504040204" pitchFamily="34" charset="0"/>
              </a:rPr>
              <a:t>A higher participation of most socio-economic agents/institutions (governmental vs. non-governmental) in the planning, implementation and monitoring of economic policies</a:t>
            </a:r>
          </a:p>
          <a:p>
            <a:pPr lvl="1">
              <a:defRPr/>
            </a:pPr>
            <a:r>
              <a:rPr lang="en-US" sz="2000" b="1" kern="1200" dirty="0">
                <a:latin typeface="Tahoma" panose="020B0604030504040204" pitchFamily="34" charset="0"/>
                <a:ea typeface="+mn-ea"/>
                <a:cs typeface="Tahoma" panose="020B0604030504040204" pitchFamily="34" charset="0"/>
              </a:rPr>
              <a:t>An encouragement of foreign investment as part of the country’s development strategy </a:t>
            </a:r>
          </a:p>
        </p:txBody>
      </p:sp>
      <p:sp>
        <p:nvSpPr>
          <p:cNvPr id="4" name="Rectangle 2">
            <a:extLst>
              <a:ext uri="{FF2B5EF4-FFF2-40B4-BE49-F238E27FC236}">
                <a16:creationId xmlns:a16="http://schemas.microsoft.com/office/drawing/2014/main" id="{7FD42D2C-FF59-4A58-80F9-58BF28201A91}"/>
              </a:ext>
            </a:extLst>
          </p:cNvPr>
          <p:cNvSpPr>
            <a:spLocks noChangeArrowheads="1"/>
          </p:cNvSpPr>
          <p:nvPr/>
        </p:nvSpPr>
        <p:spPr bwMode="auto">
          <a:xfrm>
            <a:off x="260350" y="6248400"/>
            <a:ext cx="85756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spcBef>
                <a:spcPct val="0"/>
              </a:spcBef>
              <a:buClrTx/>
              <a:buFontTx/>
              <a:buNone/>
            </a:pPr>
            <a:r>
              <a:rPr lang="en-US" altLang="en-US" sz="1800" dirty="0">
                <a:hlinkClick r:id="rId3"/>
              </a:rPr>
              <a:t>http://www.theglobaleconomy.com/rankings/wb_political_stability/</a:t>
            </a:r>
            <a:endParaRPr lang="en-US" altLang="en-US" sz="1800" dirty="0"/>
          </a:p>
          <a:p>
            <a:pPr>
              <a:spcBef>
                <a:spcPct val="0"/>
              </a:spcBef>
              <a:buClrTx/>
              <a:buFontTx/>
              <a:buNone/>
            </a:pPr>
            <a:endParaRPr lang="en-US" alt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27B4E466-B445-48EE-B5E3-6F685E3ECA68}"/>
              </a:ext>
            </a:extLst>
          </p:cNvPr>
          <p:cNvSpPr>
            <a:spLocks noChangeArrowheads="1"/>
          </p:cNvSpPr>
          <p:nvPr/>
        </p:nvSpPr>
        <p:spPr bwMode="auto">
          <a:xfrm>
            <a:off x="1219200" y="152400"/>
            <a:ext cx="6324600" cy="584200"/>
          </a:xfrm>
          <a:prstGeom prst="rect">
            <a:avLst/>
          </a:prstGeom>
          <a:noFill/>
          <a:ln w="12700" cap="sq">
            <a:noFill/>
            <a:miter lim="800000"/>
            <a:headEnd type="none" w="sm" len="sm"/>
            <a:tailEnd type="none" w="sm" len="sm"/>
          </a:ln>
          <a:effectLst/>
        </p:spPr>
        <p:txBody>
          <a:bodyPr>
            <a:spAutoFit/>
          </a:bodyPr>
          <a:lstStyle/>
          <a:p>
            <a:pPr algn="ctr" eaLnBrk="1" hangingPunct="1">
              <a:defRPr/>
            </a:pPr>
            <a:r>
              <a:rPr lang="en-US" sz="3200" b="1" dirty="0">
                <a:solidFill>
                  <a:srgbClr val="FF0000"/>
                </a:solidFill>
                <a:effectLst>
                  <a:outerShdw blurRad="38100" dist="38100" dir="2700000" algn="tl">
                    <a:srgbClr val="000000"/>
                  </a:outerShdw>
                </a:effectLst>
                <a:latin typeface="Bookman Old Style" pitchFamily="18" charset="0"/>
              </a:rPr>
              <a:t>A Closer View </a:t>
            </a:r>
          </a:p>
        </p:txBody>
      </p:sp>
      <p:pic>
        <p:nvPicPr>
          <p:cNvPr id="8195" name="Picture 8">
            <a:extLst>
              <a:ext uri="{FF2B5EF4-FFF2-40B4-BE49-F238E27FC236}">
                <a16:creationId xmlns:a16="http://schemas.microsoft.com/office/drawing/2014/main" id="{9940A54D-5CA0-44DC-AE50-6B3C861362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85800"/>
            <a:ext cx="87630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flag">
            <a:extLst>
              <a:ext uri="{FF2B5EF4-FFF2-40B4-BE49-F238E27FC236}">
                <a16:creationId xmlns:a16="http://schemas.microsoft.com/office/drawing/2014/main" id="{14A4657F-51AD-4724-A6A6-2DFF8D868D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191000"/>
            <a:ext cx="1905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3">
            <a:extLst>
              <a:ext uri="{FF2B5EF4-FFF2-40B4-BE49-F238E27FC236}">
                <a16:creationId xmlns:a16="http://schemas.microsoft.com/office/drawing/2014/main" id="{F0500A41-1505-4EEB-A491-242BB10746D1}"/>
              </a:ext>
            </a:extLst>
          </p:cNvPr>
          <p:cNvSpPr>
            <a:spLocks noChangeArrowheads="1"/>
          </p:cNvSpPr>
          <p:nvPr/>
        </p:nvSpPr>
        <p:spPr bwMode="auto">
          <a:xfrm>
            <a:off x="6858000" y="5410200"/>
            <a:ext cx="1905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Clr>
                <a:schemeClr val="accent2"/>
              </a:buClr>
              <a:buFont typeface="Wingdings" panose="05000000000000000000" pitchFamily="2" charset="2"/>
              <a:buBlip>
                <a:blip r:embed="rId4"/>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4"/>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4"/>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4"/>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4"/>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1200" b="1">
                <a:latin typeface="Tahoma" panose="020B0604030504040204" pitchFamily="34" charset="0"/>
              </a:rPr>
              <a:t>The five points of the star represent farmers, workers, intellectuals, youth and soldiers</a:t>
            </a:r>
          </a:p>
          <a:p>
            <a:pPr>
              <a:spcBef>
                <a:spcPct val="50000"/>
              </a:spcBef>
              <a:buClrTx/>
              <a:buFontTx/>
              <a:buNone/>
            </a:pPr>
            <a:endParaRPr lang="en-US" altLang="en-US" sz="1200" b="1">
              <a:latin typeface="Tahoma" panose="020B060403050404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5F0C-8A85-43A6-BA63-642C90541155}"/>
              </a:ext>
            </a:extLst>
          </p:cNvPr>
          <p:cNvSpPr>
            <a:spLocks noGrp="1"/>
          </p:cNvSpPr>
          <p:nvPr>
            <p:ph type="title"/>
          </p:nvPr>
        </p:nvSpPr>
        <p:spPr>
          <a:xfrm>
            <a:off x="533400" y="76200"/>
            <a:ext cx="8153400" cy="1042988"/>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Ongoing Structural Reforms</a:t>
            </a:r>
          </a:p>
        </p:txBody>
      </p:sp>
      <p:sp>
        <p:nvSpPr>
          <p:cNvPr id="6" name="Content Placeholder 5">
            <a:extLst>
              <a:ext uri="{FF2B5EF4-FFF2-40B4-BE49-F238E27FC236}">
                <a16:creationId xmlns:a16="http://schemas.microsoft.com/office/drawing/2014/main" id="{519461B5-E6F7-4C5C-A503-FF42687F8AC5}"/>
              </a:ext>
            </a:extLst>
          </p:cNvPr>
          <p:cNvSpPr>
            <a:spLocks noGrp="1"/>
          </p:cNvSpPr>
          <p:nvPr>
            <p:ph sz="quarter" idx="1"/>
          </p:nvPr>
        </p:nvSpPr>
        <p:spPr>
          <a:xfrm>
            <a:off x="228600" y="1066800"/>
            <a:ext cx="8458200" cy="5357812"/>
          </a:xfrm>
        </p:spPr>
        <p:txBody>
          <a:bodyPr>
            <a:normAutofit fontScale="85000" lnSpcReduction="10000"/>
          </a:bodyPr>
          <a:lstStyle/>
          <a:p>
            <a:pPr>
              <a:defRPr/>
            </a:pPr>
            <a:r>
              <a:rPr lang="en-US" sz="2400" b="1" dirty="0">
                <a:latin typeface="Bookman Old Style" panose="02050604050505020204" pitchFamily="18" charset="0"/>
              </a:rPr>
              <a:t>Numerous regulatory reforms to enhance international economic cooperation and to attract external financing</a:t>
            </a:r>
          </a:p>
          <a:p>
            <a:pPr lvl="1">
              <a:defRPr/>
            </a:pPr>
            <a:endParaRPr lang="en-US" sz="2100" b="1" dirty="0">
              <a:latin typeface="Bookman Old Style" panose="02050604050505020204" pitchFamily="18" charset="0"/>
            </a:endParaRPr>
          </a:p>
          <a:p>
            <a:pPr lvl="1">
              <a:defRPr/>
            </a:pPr>
            <a:r>
              <a:rPr lang="en-US" sz="2200" b="1" dirty="0">
                <a:latin typeface="Bookman Old Style" panose="02050604050505020204" pitchFamily="18" charset="0"/>
              </a:rPr>
              <a:t>Focus on foreign investors: return, risks, legal barriers, Investor protection</a:t>
            </a:r>
          </a:p>
          <a:p>
            <a:pPr lvl="1">
              <a:defRPr/>
            </a:pPr>
            <a:endParaRPr lang="en-US" sz="2200" b="1" dirty="0">
              <a:latin typeface="Bookman Old Style" panose="02050604050505020204" pitchFamily="18" charset="0"/>
            </a:endParaRPr>
          </a:p>
          <a:p>
            <a:pPr lvl="1">
              <a:defRPr/>
            </a:pPr>
            <a:r>
              <a:rPr lang="en-US" sz="2200" b="1" dirty="0">
                <a:latin typeface="Bookman Old Style" panose="02050604050505020204" pitchFamily="18" charset="0"/>
              </a:rPr>
              <a:t>Prior to joining the WTO, Vietnam has substantially reformed its legal system through revising a number of Laws and Codes:</a:t>
            </a:r>
          </a:p>
          <a:p>
            <a:pPr lvl="2">
              <a:defRPr/>
            </a:pPr>
            <a:r>
              <a:rPr lang="en-US" sz="2200" b="1" dirty="0">
                <a:latin typeface="Bookman Old Style" panose="02050604050505020204" pitchFamily="18" charset="0"/>
              </a:rPr>
              <a:t>Labor Code, Land Law, Civil Code, Law on Securities, Law on Competition, Enterprise Law, and Investment Law</a:t>
            </a:r>
          </a:p>
          <a:p>
            <a:pPr lvl="2">
              <a:defRPr/>
            </a:pPr>
            <a:r>
              <a:rPr lang="en-US" sz="2200" b="1" dirty="0">
                <a:latin typeface="Bookman Old Style" panose="02050604050505020204" pitchFamily="18" charset="0"/>
              </a:rPr>
              <a:t>Objective: making the investment environment more stable and transparent as well as to strengthen the enforcement of Laws</a:t>
            </a:r>
          </a:p>
          <a:p>
            <a:pPr lvl="1">
              <a:defRPr/>
            </a:pPr>
            <a:endParaRPr lang="en-US" sz="2200" b="1" dirty="0">
              <a:latin typeface="Bookman Old Style" panose="02050604050505020204" pitchFamily="18" charset="0"/>
            </a:endParaRPr>
          </a:p>
          <a:p>
            <a:pPr lvl="1">
              <a:defRPr/>
            </a:pPr>
            <a:r>
              <a:rPr lang="en-US" sz="2200" b="1" dirty="0">
                <a:latin typeface="Bookman Old Style" panose="02050604050505020204" pitchFamily="18" charset="0"/>
              </a:rPr>
              <a:t>The presence of foreign investors also helped the Vietnam’s legal environment more conform to international standards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D768A-EEFA-47DC-A31B-5F49AB9B4732}"/>
              </a:ext>
            </a:extLst>
          </p:cNvPr>
          <p:cNvSpPr>
            <a:spLocks noGrp="1"/>
          </p:cNvSpPr>
          <p:nvPr>
            <p:ph type="title"/>
          </p:nvPr>
        </p:nvSpPr>
        <p:spPr>
          <a:xfrm>
            <a:off x="571500" y="161925"/>
            <a:ext cx="8153400" cy="1042988"/>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Ongoing Structural Reforms</a:t>
            </a:r>
          </a:p>
        </p:txBody>
      </p:sp>
      <p:sp>
        <p:nvSpPr>
          <p:cNvPr id="34819" name="Content Placeholder 5">
            <a:extLst>
              <a:ext uri="{FF2B5EF4-FFF2-40B4-BE49-F238E27FC236}">
                <a16:creationId xmlns:a16="http://schemas.microsoft.com/office/drawing/2014/main" id="{99102361-F455-427C-AF02-4187BD7CA95A}"/>
              </a:ext>
            </a:extLst>
          </p:cNvPr>
          <p:cNvSpPr>
            <a:spLocks noGrp="1" noChangeArrowheads="1"/>
          </p:cNvSpPr>
          <p:nvPr>
            <p:ph sz="quarter" idx="1"/>
          </p:nvPr>
        </p:nvSpPr>
        <p:spPr>
          <a:xfrm>
            <a:off x="304800" y="1204913"/>
            <a:ext cx="8534400" cy="5016500"/>
          </a:xfrm>
        </p:spPr>
        <p:txBody>
          <a:bodyPr/>
          <a:lstStyle/>
          <a:p>
            <a:r>
              <a:rPr lang="en-US" altLang="en-US" sz="2000" b="1">
                <a:latin typeface="Bookman Old Style" panose="02050604050505020204" pitchFamily="18" charset="0"/>
              </a:rPr>
              <a:t>Since 1986, Vietnam has embarked a vast program of structural reforms with objectives of turning a centralized economy into a market-based economy with socialist orientation</a:t>
            </a:r>
          </a:p>
          <a:p>
            <a:pPr lvl="1"/>
            <a:r>
              <a:rPr lang="en-US" altLang="en-US" sz="2000" b="1">
                <a:solidFill>
                  <a:srgbClr val="FF0000"/>
                </a:solidFill>
                <a:latin typeface="Bookman Old Style" panose="02050604050505020204" pitchFamily="18" charset="0"/>
              </a:rPr>
              <a:t>Abolishing agricultural collectives</a:t>
            </a:r>
            <a:r>
              <a:rPr lang="en-US" altLang="en-US" sz="2000" b="1">
                <a:latin typeface="Bookman Old Style" panose="02050604050505020204" pitchFamily="18" charset="0"/>
              </a:rPr>
              <a:t> </a:t>
            </a:r>
          </a:p>
          <a:p>
            <a:pPr lvl="1"/>
            <a:r>
              <a:rPr lang="en-US" altLang="en-US" sz="2000" b="1">
                <a:solidFill>
                  <a:srgbClr val="FF0000"/>
                </a:solidFill>
                <a:latin typeface="Bookman Old Style" panose="02050604050505020204" pitchFamily="18" charset="0"/>
              </a:rPr>
              <a:t>Removing price controls on almost all traded goods and services</a:t>
            </a:r>
          </a:p>
          <a:p>
            <a:pPr lvl="1"/>
            <a:r>
              <a:rPr lang="en-US" altLang="en-US" sz="2000" b="1">
                <a:solidFill>
                  <a:srgbClr val="FF0000"/>
                </a:solidFill>
                <a:latin typeface="Bookman Old Style" panose="02050604050505020204" pitchFamily="18" charset="0"/>
              </a:rPr>
              <a:t>Encouraging the establishment of private businesses</a:t>
            </a:r>
            <a:r>
              <a:rPr lang="en-US" altLang="en-US" sz="2000" b="1">
                <a:latin typeface="Bookman Old Style" panose="02050604050505020204" pitchFamily="18" charset="0"/>
              </a:rPr>
              <a:t> </a:t>
            </a:r>
          </a:p>
          <a:p>
            <a:pPr lvl="1"/>
            <a:r>
              <a:rPr lang="en-US" altLang="en-US" sz="2000" b="1">
                <a:latin typeface="Bookman Old Style" panose="02050604050505020204" pitchFamily="18" charset="0"/>
              </a:rPr>
              <a:t>Opening up the domestic market to foreign investment, including foreign-owned enterprises  </a:t>
            </a:r>
          </a:p>
          <a:p>
            <a:pPr lvl="1"/>
            <a:r>
              <a:rPr lang="en-US" altLang="en-US" sz="2000" b="1">
                <a:latin typeface="Bookman Old Style" panose="02050604050505020204" pitchFamily="18" charset="0"/>
              </a:rPr>
              <a:t>Liberalizing gradually the banking sector so that interest rates are determined according to market conditions</a:t>
            </a:r>
          </a:p>
          <a:p>
            <a:pPr lvl="1"/>
            <a:r>
              <a:rPr lang="en-US" altLang="en-US" sz="2000" b="1">
                <a:latin typeface="Bookman Old Style" panose="02050604050505020204" pitchFamily="18" charset="0"/>
              </a:rPr>
              <a:t>Developing and improving the efficiency of the domestic markets for goods/services and for capital (stock/bond markets)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C056B-4ECC-4738-B4A7-454B20A07CDA}"/>
              </a:ext>
            </a:extLst>
          </p:cNvPr>
          <p:cNvSpPr>
            <a:spLocks noGrp="1"/>
          </p:cNvSpPr>
          <p:nvPr>
            <p:ph type="title"/>
          </p:nvPr>
        </p:nvSpPr>
        <p:spPr>
          <a:xfrm>
            <a:off x="102870" y="-3810"/>
            <a:ext cx="9422130" cy="771646"/>
          </a:xfrm>
        </p:spPr>
        <p:txBody>
          <a:bodyPr>
            <a:noAutofit/>
          </a:bodyPr>
          <a:lstStyle/>
          <a:p>
            <a:pPr>
              <a:defRPr/>
            </a:pPr>
            <a:r>
              <a:rPr lang="en-US" sz="28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Labor Productivity Growth and Skills</a:t>
            </a:r>
          </a:p>
        </p:txBody>
      </p:sp>
      <p:pic>
        <p:nvPicPr>
          <p:cNvPr id="4" name="Picture 3">
            <a:extLst>
              <a:ext uri="{FF2B5EF4-FFF2-40B4-BE49-F238E27FC236}">
                <a16:creationId xmlns:a16="http://schemas.microsoft.com/office/drawing/2014/main" id="{DC508242-51E3-38B2-8B51-200C081C276E}"/>
              </a:ext>
            </a:extLst>
          </p:cNvPr>
          <p:cNvPicPr>
            <a:picLocks noChangeAspect="1"/>
          </p:cNvPicPr>
          <p:nvPr/>
        </p:nvPicPr>
        <p:blipFill>
          <a:blip r:embed="rId2"/>
          <a:stretch>
            <a:fillRect/>
          </a:stretch>
        </p:blipFill>
        <p:spPr>
          <a:xfrm>
            <a:off x="266156" y="723518"/>
            <a:ext cx="8420644" cy="5716013"/>
          </a:xfrm>
          <a:prstGeom prst="rect">
            <a:avLst/>
          </a:prstGeom>
        </p:spPr>
      </p:pic>
      <p:sp>
        <p:nvSpPr>
          <p:cNvPr id="8" name="TextBox 7">
            <a:extLst>
              <a:ext uri="{FF2B5EF4-FFF2-40B4-BE49-F238E27FC236}">
                <a16:creationId xmlns:a16="http://schemas.microsoft.com/office/drawing/2014/main" id="{9369690A-D9BC-73EB-1EAC-F98580469D40}"/>
              </a:ext>
            </a:extLst>
          </p:cNvPr>
          <p:cNvSpPr txBox="1"/>
          <p:nvPr/>
        </p:nvSpPr>
        <p:spPr>
          <a:xfrm>
            <a:off x="609600" y="6363678"/>
            <a:ext cx="7848600" cy="461665"/>
          </a:xfrm>
          <a:prstGeom prst="rect">
            <a:avLst/>
          </a:prstGeom>
          <a:noFill/>
        </p:spPr>
        <p:txBody>
          <a:bodyPr wrap="square">
            <a:spAutoFit/>
          </a:bodyPr>
          <a:lstStyle/>
          <a:p>
            <a:r>
              <a:rPr lang="en-US" sz="1200" dirty="0">
                <a:hlinkClick r:id="rId3"/>
              </a:rPr>
              <a:t>https://en.vietnamplus.vn/vietnams-labour-productivity-growth-rate-fastest-in-asean/189017.vnp</a:t>
            </a:r>
            <a:endParaRPr lang="en-US" sz="1200" dirty="0"/>
          </a:p>
          <a:p>
            <a:endParaRPr lang="en-US" sz="12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3862080-22A6-F019-2BA9-3EFF3E972FA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8131" y="152400"/>
            <a:ext cx="8567737" cy="6223331"/>
          </a:xfrm>
          <a:prstGeom prst="rect">
            <a:avLst/>
          </a:prstGeom>
        </p:spPr>
      </p:pic>
    </p:spTree>
    <p:extLst>
      <p:ext uri="{BB962C8B-B14F-4D97-AF65-F5344CB8AC3E}">
        <p14:creationId xmlns:p14="http://schemas.microsoft.com/office/powerpoint/2010/main" val="40366941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8F629F-78BA-836E-1642-2B2E5CAC9764}"/>
              </a:ext>
            </a:extLst>
          </p:cNvPr>
          <p:cNvPicPr>
            <a:picLocks noChangeAspect="1"/>
          </p:cNvPicPr>
          <p:nvPr/>
        </p:nvPicPr>
        <p:blipFill>
          <a:blip r:embed="rId2"/>
          <a:stretch>
            <a:fillRect/>
          </a:stretch>
        </p:blipFill>
        <p:spPr>
          <a:xfrm>
            <a:off x="533400" y="533400"/>
            <a:ext cx="7848600" cy="5791200"/>
          </a:xfrm>
          <a:prstGeom prst="rect">
            <a:avLst/>
          </a:prstGeom>
        </p:spPr>
      </p:pic>
    </p:spTree>
    <p:extLst>
      <p:ext uri="{BB962C8B-B14F-4D97-AF65-F5344CB8AC3E}">
        <p14:creationId xmlns:p14="http://schemas.microsoft.com/office/powerpoint/2010/main" val="3270230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D2610D-B7C9-5DD6-F4A0-7480A63314C8}"/>
              </a:ext>
            </a:extLst>
          </p:cNvPr>
          <p:cNvPicPr>
            <a:picLocks noChangeAspect="1"/>
          </p:cNvPicPr>
          <p:nvPr/>
        </p:nvPicPr>
        <p:blipFill>
          <a:blip r:embed="rId2"/>
          <a:stretch>
            <a:fillRect/>
          </a:stretch>
        </p:blipFill>
        <p:spPr>
          <a:xfrm>
            <a:off x="533400" y="381000"/>
            <a:ext cx="8305800" cy="6248400"/>
          </a:xfrm>
          <a:prstGeom prst="rect">
            <a:avLst/>
          </a:prstGeom>
        </p:spPr>
      </p:pic>
    </p:spTree>
    <p:extLst>
      <p:ext uri="{BB962C8B-B14F-4D97-AF65-F5344CB8AC3E}">
        <p14:creationId xmlns:p14="http://schemas.microsoft.com/office/powerpoint/2010/main" val="3312474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a:extLst>
              <a:ext uri="{FF2B5EF4-FFF2-40B4-BE49-F238E27FC236}">
                <a16:creationId xmlns:a16="http://schemas.microsoft.com/office/drawing/2014/main" id="{E7773C0E-4157-4474-9ED0-67C11634C2EE}"/>
              </a:ext>
            </a:extLst>
          </p:cNvPr>
          <p:cNvSpPr>
            <a:spLocks noChangeArrowheads="1"/>
          </p:cNvSpPr>
          <p:nvPr/>
        </p:nvSpPr>
        <p:spPr bwMode="auto">
          <a:xfrm>
            <a:off x="381000" y="914400"/>
            <a:ext cx="83058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2"/>
              </a:buClr>
              <a:buFont typeface="Wingdings" panose="05000000000000000000" pitchFamily="2" charset="2"/>
              <a:buBlip>
                <a:blip r:embed="rId3"/>
              </a:buBlip>
              <a:defRPr sz="3200">
                <a:solidFill>
                  <a:schemeClr val="tx1"/>
                </a:solidFill>
                <a:latin typeface="Times New Roman" panose="02020603050405020304" pitchFamily="18" charset="0"/>
              </a:defRPr>
            </a:lvl1pPr>
            <a:lvl2pPr>
              <a:spcBef>
                <a:spcPct val="20000"/>
              </a:spcBef>
              <a:buClr>
                <a:schemeClr val="tx1"/>
              </a:buClr>
              <a:buBlip>
                <a:blip r:embed="rId3"/>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3"/>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3"/>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3"/>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9pPr>
          </a:lstStyle>
          <a:p>
            <a:pPr eaLnBrk="1" hangingPunct="1">
              <a:spcBef>
                <a:spcPct val="0"/>
              </a:spcBef>
              <a:buClrTx/>
              <a:buFontTx/>
              <a:buBlip>
                <a:blip r:embed="rId4"/>
              </a:buBlip>
            </a:pPr>
            <a:r>
              <a:rPr lang="en-US" altLang="en-US" sz="2000" b="1">
                <a:latin typeface="Tahoma" panose="020B0604030504040204" pitchFamily="34" charset="0"/>
                <a:cs typeface="Tahoma" panose="020B0604030504040204" pitchFamily="34" charset="0"/>
              </a:rPr>
              <a:t>  Vietnam is at the beginning of the industrialization process, but environmental damage is already severe:</a:t>
            </a:r>
          </a:p>
          <a:p>
            <a:pPr eaLnBrk="1" hangingPunct="1">
              <a:spcBef>
                <a:spcPct val="0"/>
              </a:spcBef>
              <a:buClrTx/>
              <a:buFontTx/>
              <a:buBlip>
                <a:blip r:embed="rId4"/>
              </a:buBlip>
            </a:pPr>
            <a:endParaRPr lang="en-US" altLang="en-US" sz="2000" b="1">
              <a:latin typeface="Tahoma" panose="020B0604030504040204" pitchFamily="34" charset="0"/>
              <a:cs typeface="Tahoma" panose="020B0604030504040204" pitchFamily="34" charset="0"/>
            </a:endParaRPr>
          </a:p>
          <a:p>
            <a:pPr lvl="1" eaLnBrk="1" hangingPunct="1">
              <a:spcBef>
                <a:spcPct val="0"/>
              </a:spcBef>
              <a:buClrTx/>
              <a:buFontTx/>
              <a:buBlip>
                <a:blip r:embed="rId4"/>
              </a:buBlip>
            </a:pPr>
            <a:r>
              <a:rPr lang="en-US" altLang="en-US" sz="2000" b="1">
                <a:latin typeface="Tahoma" panose="020B0604030504040204" pitchFamily="34" charset="0"/>
                <a:cs typeface="Tahoma" panose="020B0604030504040204" pitchFamily="34" charset="0"/>
              </a:rPr>
              <a:t>  deforestation  and erosion of soil – leads to flooding etc.</a:t>
            </a:r>
          </a:p>
          <a:p>
            <a:pPr lvl="1" eaLnBrk="1" hangingPunct="1">
              <a:spcBef>
                <a:spcPct val="0"/>
              </a:spcBef>
              <a:buClrTx/>
              <a:buFontTx/>
              <a:buBlip>
                <a:blip r:embed="rId4"/>
              </a:buBlip>
            </a:pPr>
            <a:r>
              <a:rPr lang="en-US" altLang="en-US" sz="2000" b="1">
                <a:latin typeface="Tahoma" panose="020B0604030504040204" pitchFamily="34" charset="0"/>
                <a:cs typeface="Tahoma" panose="020B0604030504040204" pitchFamily="34" charset="0"/>
              </a:rPr>
              <a:t>  water pollution due to rapid increase of aquaculture</a:t>
            </a:r>
          </a:p>
          <a:p>
            <a:pPr lvl="1" eaLnBrk="1" hangingPunct="1">
              <a:spcBef>
                <a:spcPct val="0"/>
              </a:spcBef>
              <a:buClrTx/>
              <a:buFontTx/>
              <a:buBlip>
                <a:blip r:embed="rId4"/>
              </a:buBlip>
            </a:pPr>
            <a:r>
              <a:rPr lang="en-US" altLang="en-US" sz="2000" b="1">
                <a:latin typeface="Tahoma" panose="020B0604030504040204" pitchFamily="34" charset="0"/>
                <a:cs typeface="Tahoma" panose="020B0604030504040204" pitchFamily="34" charset="0"/>
              </a:rPr>
              <a:t>  abuse of fertilizers, insecticides and herbicides, uncollected solid waste</a:t>
            </a:r>
          </a:p>
          <a:p>
            <a:pPr lvl="1" eaLnBrk="1" hangingPunct="1">
              <a:spcBef>
                <a:spcPct val="0"/>
              </a:spcBef>
              <a:buClrTx/>
              <a:buFontTx/>
              <a:buBlip>
                <a:blip r:embed="rId4"/>
              </a:buBlip>
            </a:pPr>
            <a:r>
              <a:rPr lang="en-US" altLang="en-US" sz="2000" b="1">
                <a:latin typeface="Tahoma" panose="020B0604030504040204" pitchFamily="34" charset="0"/>
                <a:cs typeface="Tahoma" panose="020B0604030504040204" pitchFamily="34" charset="0"/>
              </a:rPr>
              <a:t>  industrial pollution in urban regions, increased dust, and alarming increases of toxic gases are widespread.</a:t>
            </a:r>
          </a:p>
          <a:p>
            <a:pPr eaLnBrk="1" hangingPunct="1">
              <a:spcBef>
                <a:spcPct val="0"/>
              </a:spcBef>
              <a:buClrTx/>
              <a:buFontTx/>
              <a:buBlip>
                <a:blip r:embed="rId4"/>
              </a:buBlip>
            </a:pPr>
            <a:endParaRPr lang="en-US" altLang="en-US" sz="2000" b="1">
              <a:latin typeface="Tahoma" panose="020B0604030504040204" pitchFamily="34" charset="0"/>
              <a:cs typeface="Tahoma" panose="020B0604030504040204" pitchFamily="34" charset="0"/>
            </a:endParaRPr>
          </a:p>
          <a:p>
            <a:pPr eaLnBrk="1" hangingPunct="1">
              <a:spcBef>
                <a:spcPct val="0"/>
              </a:spcBef>
              <a:buClrTx/>
              <a:buFontTx/>
              <a:buBlip>
                <a:blip r:embed="rId4"/>
              </a:buBlip>
            </a:pPr>
            <a:r>
              <a:rPr lang="en-US" altLang="en-US" sz="2000" b="1">
                <a:latin typeface="Tahoma" panose="020B0604030504040204" pitchFamily="34" charset="0"/>
                <a:cs typeface="Tahoma" panose="020B0604030504040204" pitchFamily="34" charset="0"/>
              </a:rPr>
              <a:t>  Air quality in the cities is poor. </a:t>
            </a:r>
            <a:endParaRPr lang="en-US" altLang="en-US" sz="2000"/>
          </a:p>
        </p:txBody>
      </p:sp>
      <p:sp>
        <p:nvSpPr>
          <p:cNvPr id="3" name="Rectangle 18">
            <a:extLst>
              <a:ext uri="{FF2B5EF4-FFF2-40B4-BE49-F238E27FC236}">
                <a16:creationId xmlns:a16="http://schemas.microsoft.com/office/drawing/2014/main" id="{5C5C498F-F673-404E-A9DC-24C7B3614A7E}"/>
              </a:ext>
            </a:extLst>
          </p:cNvPr>
          <p:cNvSpPr>
            <a:spLocks noChangeArrowheads="1"/>
          </p:cNvSpPr>
          <p:nvPr/>
        </p:nvSpPr>
        <p:spPr bwMode="auto">
          <a:xfrm>
            <a:off x="533400" y="152400"/>
            <a:ext cx="8229600" cy="7620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Environmental Problems</a:t>
            </a:r>
            <a:endParaRPr lang="en-US" sz="3600" b="1" dirty="0">
              <a:solidFill>
                <a:schemeClr val="tx2"/>
              </a:solidFill>
              <a:effectLst>
                <a:outerShdw blurRad="38100" dist="38100" dir="2700000" algn="tl">
                  <a:srgbClr val="FFFFFF"/>
                </a:outerShdw>
              </a:effectLst>
              <a:latin typeface="Bookman Old Style" pitchFamily="18" charset="0"/>
            </a:endParaRPr>
          </a:p>
        </p:txBody>
      </p:sp>
      <p:pic>
        <p:nvPicPr>
          <p:cNvPr id="37892" name="Picture 3">
            <a:extLst>
              <a:ext uri="{FF2B5EF4-FFF2-40B4-BE49-F238E27FC236}">
                <a16:creationId xmlns:a16="http://schemas.microsoft.com/office/drawing/2014/main" id="{0887F65E-4DF9-442B-940F-E3E3D38EF1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4343400"/>
            <a:ext cx="5715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a:extLst>
              <a:ext uri="{FF2B5EF4-FFF2-40B4-BE49-F238E27FC236}">
                <a16:creationId xmlns:a16="http://schemas.microsoft.com/office/drawing/2014/main" id="{066C858A-BFE3-4FFB-9B41-624D8920CA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838200"/>
            <a:ext cx="8229600"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 name="Rectangle 18">
            <a:extLst>
              <a:ext uri="{FF2B5EF4-FFF2-40B4-BE49-F238E27FC236}">
                <a16:creationId xmlns:a16="http://schemas.microsoft.com/office/drawing/2014/main" id="{09068ADE-7FD2-4211-ADE3-77304B829ECC}"/>
              </a:ext>
            </a:extLst>
          </p:cNvPr>
          <p:cNvSpPr>
            <a:spLocks noChangeArrowheads="1"/>
          </p:cNvSpPr>
          <p:nvPr/>
        </p:nvSpPr>
        <p:spPr bwMode="auto">
          <a:xfrm>
            <a:off x="533400" y="152400"/>
            <a:ext cx="8229600" cy="7620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Good Thing it is Not Rush Hour!</a:t>
            </a:r>
            <a:endParaRPr lang="en-US" sz="3600" b="1" dirty="0">
              <a:solidFill>
                <a:schemeClr val="tx2"/>
              </a:solidFill>
              <a:effectLst>
                <a:outerShdw blurRad="38100" dist="38100" dir="2700000" algn="tl">
                  <a:srgbClr val="FFFFFF"/>
                </a:outerShdw>
              </a:effectLst>
              <a:latin typeface="Bookman Old Style"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a:extLst>
              <a:ext uri="{FF2B5EF4-FFF2-40B4-BE49-F238E27FC236}">
                <a16:creationId xmlns:a16="http://schemas.microsoft.com/office/drawing/2014/main" id="{1E278163-978E-4BC2-A860-F22D5EADDB78}"/>
              </a:ext>
            </a:extLst>
          </p:cNvPr>
          <p:cNvSpPr>
            <a:spLocks noChangeArrowheads="1"/>
          </p:cNvSpPr>
          <p:nvPr/>
        </p:nvSpPr>
        <p:spPr bwMode="auto">
          <a:xfrm>
            <a:off x="323850" y="928044"/>
            <a:ext cx="8648700"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just" eaLnBrk="1" hangingPunct="1">
              <a:spcBef>
                <a:spcPct val="0"/>
              </a:spcBef>
              <a:buClrTx/>
              <a:buFontTx/>
              <a:buBlip>
                <a:blip r:embed="rId3"/>
              </a:buBlip>
            </a:pPr>
            <a:r>
              <a:rPr lang="en-US" altLang="en-US" sz="2000" b="1" dirty="0">
                <a:latin typeface="Tahoma" panose="020B0604030504040204" pitchFamily="34" charset="0"/>
                <a:cs typeface="Tahoma" panose="020B0604030504040204" pitchFamily="34" charset="0"/>
              </a:rPr>
              <a:t> </a:t>
            </a:r>
            <a:r>
              <a:rPr lang="en-US" altLang="en-US" sz="1800" b="1" dirty="0">
                <a:latin typeface="Bookman Old Style" panose="02050604050505020204" pitchFamily="18" charset="0"/>
                <a:cs typeface="Tahoma" panose="020B0604030504040204" pitchFamily="34" charset="0"/>
              </a:rPr>
              <a:t>Before 1975, Vietnam succeeded in establishing a three-tier (commune, local, and central) health care system</a:t>
            </a:r>
          </a:p>
          <a:p>
            <a:pPr algn="just" eaLnBrk="1" hangingPunct="1">
              <a:spcBef>
                <a:spcPct val="0"/>
              </a:spcBef>
              <a:buClrTx/>
              <a:buFontTx/>
              <a:buBlip>
                <a:blip r:embed="rId3"/>
              </a:buBlip>
            </a:pPr>
            <a:endParaRPr lang="en-US" altLang="en-US" sz="1800" b="1" dirty="0">
              <a:latin typeface="Bookman Old Style" panose="02050604050505020204" pitchFamily="18" charset="0"/>
              <a:cs typeface="Tahoma" panose="020B0604030504040204" pitchFamily="34" charset="0"/>
            </a:endParaRPr>
          </a:p>
          <a:p>
            <a:pPr algn="just" eaLnBrk="1" hangingPunct="1">
              <a:spcBef>
                <a:spcPct val="0"/>
              </a:spcBef>
              <a:buClrTx/>
              <a:buFontTx/>
              <a:buBlip>
                <a:blip r:embed="rId3"/>
              </a:buBlip>
            </a:pPr>
            <a:r>
              <a:rPr lang="en-US" altLang="en-US" sz="1800" b="1" dirty="0">
                <a:latin typeface="Bookman Old Style" panose="02050604050505020204" pitchFamily="18" charset="0"/>
                <a:cs typeface="Tahoma" panose="020B0604030504040204" pitchFamily="34" charset="0"/>
              </a:rPr>
              <a:t> Health care was generally free in all public health care centers, but depending on one’s position in the political system, the quality of health care was drastically different.</a:t>
            </a:r>
          </a:p>
          <a:p>
            <a:pPr algn="just" eaLnBrk="1" hangingPunct="1">
              <a:spcBef>
                <a:spcPct val="0"/>
              </a:spcBef>
              <a:buClrTx/>
              <a:buFontTx/>
              <a:buBlip>
                <a:blip r:embed="rId3"/>
              </a:buBlip>
            </a:pPr>
            <a:endParaRPr lang="en-US" altLang="en-US" sz="1800" b="1" dirty="0">
              <a:latin typeface="Bookman Old Style" panose="02050604050505020204" pitchFamily="18" charset="0"/>
              <a:cs typeface="Tahoma" panose="020B0604030504040204" pitchFamily="34" charset="0"/>
            </a:endParaRPr>
          </a:p>
          <a:p>
            <a:pPr algn="just" eaLnBrk="1" hangingPunct="1">
              <a:spcBef>
                <a:spcPct val="0"/>
              </a:spcBef>
              <a:buClrTx/>
              <a:buFontTx/>
              <a:buBlip>
                <a:blip r:embed="rId3"/>
              </a:buBlip>
            </a:pPr>
            <a:r>
              <a:rPr lang="en-US" altLang="en-US" sz="1800" b="1" dirty="0">
                <a:latin typeface="Bookman Old Style" panose="02050604050505020204" pitchFamily="18" charset="0"/>
                <a:cs typeface="Tahoma" panose="020B0604030504040204" pitchFamily="34" charset="0"/>
              </a:rPr>
              <a:t> Given the low GDP per capita, the performance of Vietnam’s health care system, measured by childhood mortality and life expectancy, has and is relatively good. </a:t>
            </a:r>
          </a:p>
          <a:p>
            <a:pPr algn="just" eaLnBrk="1" hangingPunct="1">
              <a:spcBef>
                <a:spcPct val="0"/>
              </a:spcBef>
              <a:buClrTx/>
              <a:buFontTx/>
              <a:buBlip>
                <a:blip r:embed="rId3"/>
              </a:buBlip>
            </a:pPr>
            <a:endParaRPr lang="en-US" altLang="en-US" sz="1800" b="1" dirty="0">
              <a:latin typeface="Bookman Old Style" panose="02050604050505020204" pitchFamily="18" charset="0"/>
              <a:cs typeface="Tahoma" panose="020B0604030504040204" pitchFamily="34" charset="0"/>
            </a:endParaRPr>
          </a:p>
          <a:p>
            <a:pPr algn="just" eaLnBrk="1" hangingPunct="1">
              <a:spcBef>
                <a:spcPct val="0"/>
              </a:spcBef>
              <a:buClrTx/>
              <a:buFontTx/>
              <a:buBlip>
                <a:blip r:embed="rId3"/>
              </a:buBlip>
            </a:pPr>
            <a:r>
              <a:rPr lang="en-US" altLang="en-US" sz="1800" b="1" dirty="0">
                <a:latin typeface="Bookman Old Style" panose="02050604050505020204" pitchFamily="18" charset="0"/>
                <a:cs typeface="Tahoma" panose="020B0604030504040204" pitchFamily="34" charset="0"/>
              </a:rPr>
              <a:t> Between 2000 and 2023, the infant mortality rate declined from 19.1 per thousand to 14 per thousand.</a:t>
            </a:r>
          </a:p>
          <a:p>
            <a:pPr algn="just" eaLnBrk="1" hangingPunct="1">
              <a:spcBef>
                <a:spcPct val="0"/>
              </a:spcBef>
              <a:buClrTx/>
              <a:buFontTx/>
              <a:buBlip>
                <a:blip r:embed="rId3"/>
              </a:buBlip>
            </a:pPr>
            <a:endParaRPr lang="en-US" altLang="en-US" sz="1800" b="1" dirty="0">
              <a:latin typeface="Bookman Old Style" panose="02050604050505020204" pitchFamily="18" charset="0"/>
              <a:cs typeface="Tahoma" panose="020B0604030504040204" pitchFamily="34" charset="0"/>
            </a:endParaRPr>
          </a:p>
          <a:p>
            <a:pPr algn="just" eaLnBrk="1" hangingPunct="1">
              <a:spcBef>
                <a:spcPct val="0"/>
              </a:spcBef>
              <a:buClrTx/>
              <a:buNone/>
            </a:pPr>
            <a:r>
              <a:rPr lang="en-US" altLang="en-US" sz="1800" b="1" dirty="0">
                <a:latin typeface="Bookman Old Style" panose="02050604050505020204" pitchFamily="18" charset="0"/>
                <a:cs typeface="Tahoma" panose="020B0604030504040204" pitchFamily="34" charset="0"/>
                <a:hlinkClick r:id="rId4"/>
              </a:rPr>
              <a:t>https://data.worldbank.org/indicator/SP.DYN.IMRT.IN?locations=VN</a:t>
            </a:r>
            <a:endParaRPr lang="en-US" altLang="en-US" sz="1800" b="1" dirty="0">
              <a:latin typeface="Bookman Old Style" panose="02050604050505020204" pitchFamily="18" charset="0"/>
              <a:cs typeface="Tahoma" panose="020B0604030504040204" pitchFamily="34" charset="0"/>
            </a:endParaRPr>
          </a:p>
          <a:p>
            <a:pPr algn="just" eaLnBrk="1" hangingPunct="1">
              <a:spcBef>
                <a:spcPct val="0"/>
              </a:spcBef>
              <a:buClrTx/>
              <a:buFontTx/>
              <a:buBlip>
                <a:blip r:embed="rId3"/>
              </a:buBlip>
            </a:pPr>
            <a:endParaRPr lang="en-US" altLang="en-US" sz="1800" b="1" dirty="0">
              <a:latin typeface="Bookman Old Style" panose="02050604050505020204" pitchFamily="18" charset="0"/>
              <a:cs typeface="Tahoma" panose="020B0604030504040204" pitchFamily="34" charset="0"/>
            </a:endParaRPr>
          </a:p>
          <a:p>
            <a:pPr algn="just" eaLnBrk="1" hangingPunct="1">
              <a:spcBef>
                <a:spcPct val="0"/>
              </a:spcBef>
              <a:buClrTx/>
              <a:buFontTx/>
              <a:buBlip>
                <a:blip r:embed="rId3"/>
              </a:buBlip>
            </a:pPr>
            <a:r>
              <a:rPr lang="en-US" altLang="en-US" sz="1800" b="1" dirty="0">
                <a:latin typeface="Bookman Old Style" panose="02050604050505020204" pitchFamily="18" charset="0"/>
                <a:cs typeface="Tahoma" panose="020B0604030504040204" pitchFamily="34" charset="0"/>
              </a:rPr>
              <a:t> Accordingly, life expectancy at birth increased from just over 60 (1975) to almost 75 today.</a:t>
            </a:r>
          </a:p>
          <a:p>
            <a:pPr algn="just" eaLnBrk="1" hangingPunct="1">
              <a:spcBef>
                <a:spcPct val="0"/>
              </a:spcBef>
              <a:buClrTx/>
              <a:buFont typeface="Wingdings" panose="05000000000000000000" pitchFamily="2" charset="2"/>
              <a:buNone/>
            </a:pPr>
            <a:r>
              <a:rPr lang="en-US" altLang="en-US" sz="1800" b="1" dirty="0">
                <a:latin typeface="Bookman Old Style" panose="02050604050505020204" pitchFamily="18" charset="0"/>
                <a:hlinkClick r:id="rId5"/>
              </a:rPr>
              <a:t>http://countryeconomy.com/demography/life-expectancy/vietnam</a:t>
            </a:r>
            <a:endParaRPr lang="en-US" altLang="en-US" sz="1800" dirty="0">
              <a:latin typeface="Bookman Old Style" panose="02050604050505020204" pitchFamily="18" charset="0"/>
              <a:cs typeface="Tahoma" panose="020B0604030504040204" pitchFamily="34" charset="0"/>
            </a:endParaRPr>
          </a:p>
        </p:txBody>
      </p:sp>
      <p:sp>
        <p:nvSpPr>
          <p:cNvPr id="3" name="Rectangle 18">
            <a:extLst>
              <a:ext uri="{FF2B5EF4-FFF2-40B4-BE49-F238E27FC236}">
                <a16:creationId xmlns:a16="http://schemas.microsoft.com/office/drawing/2014/main" id="{C009DFFC-F7E1-4496-9C13-264FBA7AFFF5}"/>
              </a:ext>
            </a:extLst>
          </p:cNvPr>
          <p:cNvSpPr>
            <a:spLocks noChangeArrowheads="1"/>
          </p:cNvSpPr>
          <p:nvPr/>
        </p:nvSpPr>
        <p:spPr bwMode="auto">
          <a:xfrm>
            <a:off x="533400" y="152400"/>
            <a:ext cx="8229600" cy="7620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Health Care System</a:t>
            </a:r>
            <a:endParaRPr lang="en-US" sz="3600" b="1" dirty="0">
              <a:solidFill>
                <a:schemeClr val="tx2"/>
              </a:solidFill>
              <a:effectLst>
                <a:outerShdw blurRad="38100" dist="38100" dir="2700000" algn="tl">
                  <a:srgbClr val="FFFFFF"/>
                </a:outerShdw>
              </a:effectLst>
              <a:latin typeface="Bookman Old Style"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a:extLst>
              <a:ext uri="{FF2B5EF4-FFF2-40B4-BE49-F238E27FC236}">
                <a16:creationId xmlns:a16="http://schemas.microsoft.com/office/drawing/2014/main" id="{353833EB-6B02-4F01-85EA-26935CFF63D6}"/>
              </a:ext>
            </a:extLst>
          </p:cNvPr>
          <p:cNvSpPr>
            <a:spLocks noChangeArrowheads="1"/>
          </p:cNvSpPr>
          <p:nvPr/>
        </p:nvSpPr>
        <p:spPr bwMode="auto">
          <a:xfrm>
            <a:off x="304800" y="914400"/>
            <a:ext cx="8610600"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just" eaLnBrk="1" hangingPunct="1">
              <a:spcBef>
                <a:spcPct val="0"/>
              </a:spcBef>
              <a:buClrTx/>
              <a:buFontTx/>
              <a:buBlip>
                <a:blip r:embed="rId3"/>
              </a:buBlip>
            </a:pPr>
            <a:r>
              <a:rPr lang="en-US" altLang="en-US" sz="2000"/>
              <a:t> </a:t>
            </a:r>
            <a:r>
              <a:rPr lang="en-US" altLang="en-US" sz="2000" b="1">
                <a:latin typeface="Tahoma" panose="020B0604030504040204" pitchFamily="34" charset="0"/>
                <a:cs typeface="Tahoma" panose="020B0604030504040204" pitchFamily="34" charset="0"/>
              </a:rPr>
              <a:t>Public hospitals, especially well-known central clinics, are desperately over-crowded; two patients (or even more for children) must share a hospital bed, and family members must take care of the patients and must fight for reasonable service. </a:t>
            </a:r>
          </a:p>
          <a:p>
            <a:pPr algn="just" eaLnBrk="1" hangingPunct="1">
              <a:spcBef>
                <a:spcPct val="0"/>
              </a:spcBef>
              <a:buClrTx/>
              <a:buFontTx/>
              <a:buBlip>
                <a:blip r:embed="rId3"/>
              </a:buBlip>
            </a:pPr>
            <a:endParaRPr lang="en-US" altLang="en-US" sz="2000" b="1">
              <a:latin typeface="Tahoma" panose="020B0604030504040204" pitchFamily="34" charset="0"/>
              <a:cs typeface="Tahoma" panose="020B0604030504040204" pitchFamily="34" charset="0"/>
            </a:endParaRPr>
          </a:p>
          <a:p>
            <a:pPr algn="just" eaLnBrk="1" hangingPunct="1">
              <a:spcBef>
                <a:spcPct val="0"/>
              </a:spcBef>
              <a:buClrTx/>
              <a:buFontTx/>
              <a:buBlip>
                <a:blip r:embed="rId3"/>
              </a:buBlip>
            </a:pPr>
            <a:r>
              <a:rPr lang="en-US" altLang="en-US" sz="2000" b="1">
                <a:latin typeface="Tahoma" panose="020B0604030504040204" pitchFamily="34" charset="0"/>
                <a:cs typeface="Tahoma" panose="020B0604030504040204" pitchFamily="34" charset="0"/>
              </a:rPr>
              <a:t> This imbalance between demand and supply provides fertile soil for bribery and abuse of power by the hospital staff. </a:t>
            </a:r>
          </a:p>
          <a:p>
            <a:pPr algn="just" eaLnBrk="1" hangingPunct="1">
              <a:spcBef>
                <a:spcPct val="0"/>
              </a:spcBef>
              <a:buClrTx/>
              <a:buFontTx/>
              <a:buBlip>
                <a:blip r:embed="rId3"/>
              </a:buBlip>
            </a:pPr>
            <a:endParaRPr lang="en-US" altLang="en-US" sz="2000" b="1">
              <a:latin typeface="Tahoma" panose="020B0604030504040204" pitchFamily="34" charset="0"/>
              <a:cs typeface="Tahoma" panose="020B0604030504040204" pitchFamily="34" charset="0"/>
            </a:endParaRPr>
          </a:p>
          <a:p>
            <a:pPr algn="just" eaLnBrk="1" hangingPunct="1">
              <a:spcBef>
                <a:spcPct val="0"/>
              </a:spcBef>
              <a:buClrTx/>
              <a:buFontTx/>
              <a:buBlip>
                <a:blip r:embed="rId3"/>
              </a:buBlip>
            </a:pPr>
            <a:r>
              <a:rPr lang="en-US" altLang="en-US" sz="2000" b="1">
                <a:latin typeface="Tahoma" panose="020B0604030504040204" pitchFamily="34" charset="0"/>
                <a:cs typeface="Tahoma" panose="020B0604030504040204" pitchFamily="34" charset="0"/>
              </a:rPr>
              <a:t> Illness in Vietnam is one of the major causes of poverty or misery and is one of the most serious concerns of the population.</a:t>
            </a:r>
          </a:p>
          <a:p>
            <a:pPr algn="just" eaLnBrk="1" hangingPunct="1">
              <a:spcBef>
                <a:spcPct val="0"/>
              </a:spcBef>
              <a:buClrTx/>
              <a:buFontTx/>
              <a:buBlip>
                <a:blip r:embed="rId3"/>
              </a:buBlip>
            </a:pPr>
            <a:endParaRPr lang="en-US" altLang="en-US" sz="2000" b="1">
              <a:latin typeface="Tahoma" panose="020B0604030504040204" pitchFamily="34" charset="0"/>
              <a:cs typeface="Tahoma" panose="020B0604030504040204" pitchFamily="34" charset="0"/>
            </a:endParaRPr>
          </a:p>
          <a:p>
            <a:pPr algn="just" eaLnBrk="1" hangingPunct="1">
              <a:spcBef>
                <a:spcPct val="0"/>
              </a:spcBef>
              <a:buClrTx/>
              <a:buFontTx/>
              <a:buNone/>
            </a:pPr>
            <a:endParaRPr lang="en-US" altLang="en-US" sz="2400">
              <a:latin typeface="Tahoma" panose="020B0604030504040204" pitchFamily="34" charset="0"/>
              <a:cs typeface="Tahoma" panose="020B0604030504040204" pitchFamily="34" charset="0"/>
            </a:endParaRPr>
          </a:p>
        </p:txBody>
      </p:sp>
      <p:sp>
        <p:nvSpPr>
          <p:cNvPr id="3" name="Rectangle 18">
            <a:extLst>
              <a:ext uri="{FF2B5EF4-FFF2-40B4-BE49-F238E27FC236}">
                <a16:creationId xmlns:a16="http://schemas.microsoft.com/office/drawing/2014/main" id="{75A9EFD6-16FE-4F47-AF7E-10A805C49A98}"/>
              </a:ext>
            </a:extLst>
          </p:cNvPr>
          <p:cNvSpPr>
            <a:spLocks noChangeArrowheads="1"/>
          </p:cNvSpPr>
          <p:nvPr/>
        </p:nvSpPr>
        <p:spPr bwMode="auto">
          <a:xfrm>
            <a:off x="533400" y="152400"/>
            <a:ext cx="8229600" cy="762000"/>
          </a:xfrm>
          <a:prstGeom prst="rect">
            <a:avLst/>
          </a:prstGeom>
          <a:noFill/>
          <a:ln w="9525">
            <a:noFill/>
            <a:miter lim="800000"/>
            <a:headEnd/>
            <a:tailEnd/>
          </a:ln>
          <a:effectLst/>
        </p:spPr>
        <p:txBody>
          <a:bodyPr lIns="92075" tIns="46038" rIns="92075" bIns="46038" anchor="ctr"/>
          <a:lstStyle/>
          <a:p>
            <a:pPr algn="ctr" eaLnBrk="1" hangingPunct="1">
              <a:defRPr/>
            </a:pPr>
            <a:r>
              <a:rPr lang="en-US" sz="3200" b="1" dirty="0">
                <a:solidFill>
                  <a:srgbClr val="FF0000"/>
                </a:solidFill>
                <a:effectLst>
                  <a:outerShdw blurRad="38100" dist="38100" dir="2700000" algn="tl">
                    <a:srgbClr val="000000"/>
                  </a:outerShdw>
                </a:effectLst>
                <a:latin typeface="Bookman Old Style" pitchFamily="18" charset="0"/>
              </a:rPr>
              <a:t>Health Care System</a:t>
            </a:r>
            <a:endParaRPr lang="en-US" sz="3200" b="1" dirty="0">
              <a:solidFill>
                <a:schemeClr val="tx2"/>
              </a:solidFill>
              <a:effectLst>
                <a:outerShdw blurRad="38100" dist="38100" dir="2700000" algn="tl">
                  <a:srgbClr val="FFFFFF"/>
                </a:outerShdw>
              </a:effectLst>
              <a:latin typeface="Bookman Old Style" pitchFamily="18" charset="0"/>
            </a:endParaRPr>
          </a:p>
        </p:txBody>
      </p:sp>
      <p:pic>
        <p:nvPicPr>
          <p:cNvPr id="41988" name="Picture 2">
            <a:extLst>
              <a:ext uri="{FF2B5EF4-FFF2-40B4-BE49-F238E27FC236}">
                <a16:creationId xmlns:a16="http://schemas.microsoft.com/office/drawing/2014/main" id="{5D89285F-261E-4F25-B27A-EA1829A08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114800"/>
            <a:ext cx="38100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41989" name="Picture 4">
            <a:extLst>
              <a:ext uri="{FF2B5EF4-FFF2-40B4-BE49-F238E27FC236}">
                <a16:creationId xmlns:a16="http://schemas.microsoft.com/office/drawing/2014/main" id="{D0B04828-1E26-4AAB-9D3C-8754AE1020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114800"/>
            <a:ext cx="4029075"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6">
            <a:extLst>
              <a:ext uri="{FF2B5EF4-FFF2-40B4-BE49-F238E27FC236}">
                <a16:creationId xmlns:a16="http://schemas.microsoft.com/office/drawing/2014/main" id="{26911BDB-E2C1-434C-B229-7F0DB93632B9}"/>
              </a:ext>
            </a:extLst>
          </p:cNvPr>
          <p:cNvSpPr>
            <a:spLocks noChangeArrowheads="1"/>
          </p:cNvSpPr>
          <p:nvPr/>
        </p:nvSpPr>
        <p:spPr bwMode="auto">
          <a:xfrm>
            <a:off x="3390900" y="3033713"/>
            <a:ext cx="9753600" cy="7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2400"/>
          </a:p>
        </p:txBody>
      </p:sp>
      <p:sp>
        <p:nvSpPr>
          <p:cNvPr id="9219" name="Text Box 30">
            <a:extLst>
              <a:ext uri="{FF2B5EF4-FFF2-40B4-BE49-F238E27FC236}">
                <a16:creationId xmlns:a16="http://schemas.microsoft.com/office/drawing/2014/main" id="{8920EF72-50AB-4F25-ADB1-6643FEB281EC}"/>
              </a:ext>
            </a:extLst>
          </p:cNvPr>
          <p:cNvSpPr txBox="1">
            <a:spLocks noChangeArrowheads="1"/>
          </p:cNvSpPr>
          <p:nvPr/>
        </p:nvSpPr>
        <p:spPr bwMode="auto">
          <a:xfrm>
            <a:off x="180752" y="1225525"/>
            <a:ext cx="8963248" cy="361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0"/>
              </a:spcBef>
              <a:buClrTx/>
              <a:buFontTx/>
              <a:buBlip>
                <a:blip r:embed="rId2"/>
              </a:buBlip>
            </a:pPr>
            <a:r>
              <a:rPr lang="en-US" altLang="en-US" sz="2000" b="1" dirty="0">
                <a:latin typeface="Bookman Old Style" panose="02050604050505020204" pitchFamily="18" charset="0"/>
              </a:rPr>
              <a:t> </a:t>
            </a:r>
            <a:r>
              <a:rPr lang="en-US" altLang="en-US" sz="1900" b="1" dirty="0">
                <a:latin typeface="Bookman Old Style" panose="02050604050505020204" pitchFamily="18" charset="0"/>
                <a:cs typeface="Tahoma" panose="020B0604030504040204" pitchFamily="34" charset="0"/>
              </a:rPr>
              <a:t>Total Area:  329,560 </a:t>
            </a:r>
            <a:r>
              <a:rPr lang="en-US" altLang="en-US" sz="1900" b="1" dirty="0" err="1">
                <a:latin typeface="Bookman Old Style" panose="02050604050505020204" pitchFamily="18" charset="0"/>
                <a:cs typeface="Tahoma" panose="020B0604030504040204" pitchFamily="34" charset="0"/>
              </a:rPr>
              <a:t>sq</a:t>
            </a:r>
            <a:r>
              <a:rPr lang="en-US" altLang="en-US" sz="1900" b="1" dirty="0">
                <a:latin typeface="Bookman Old Style" panose="02050604050505020204" pitchFamily="18" charset="0"/>
                <a:cs typeface="Tahoma" panose="020B0604030504040204" pitchFamily="34" charset="0"/>
              </a:rPr>
              <a:t> km  (about 27 times the size of Qatar)</a:t>
            </a:r>
          </a:p>
          <a:p>
            <a:pPr eaLnBrk="1" hangingPunct="1">
              <a:spcBef>
                <a:spcPct val="0"/>
              </a:spcBef>
              <a:buClrTx/>
              <a:buFontTx/>
              <a:buBlip>
                <a:blip r:embed="rId2"/>
              </a:buBlip>
            </a:pPr>
            <a:r>
              <a:rPr lang="en-US" altLang="en-US" sz="1900" b="1" dirty="0">
                <a:latin typeface="Bookman Old Style" panose="02050604050505020204" pitchFamily="18" charset="0"/>
                <a:cs typeface="Tahoma" panose="020B0604030504040204" pitchFamily="34" charset="0"/>
              </a:rPr>
              <a:t> Type of Government: Communist</a:t>
            </a:r>
          </a:p>
          <a:p>
            <a:pPr eaLnBrk="1" hangingPunct="1">
              <a:spcBef>
                <a:spcPct val="0"/>
              </a:spcBef>
              <a:buClrTx/>
            </a:pPr>
            <a:r>
              <a:rPr lang="en-US" altLang="en-US" sz="1900" b="1" dirty="0">
                <a:latin typeface="Bookman Old Style" panose="02050604050505020204" pitchFamily="18" charset="0"/>
                <a:cs typeface="Tahoma" panose="020B0604030504040204" pitchFamily="34" charset="0"/>
              </a:rPr>
              <a:t> President of Vietnam: Lương Cường</a:t>
            </a:r>
            <a:r>
              <a:rPr lang="en-US" altLang="en-US" sz="1900" b="1" dirty="0">
                <a:solidFill>
                  <a:srgbClr val="000000"/>
                </a:solidFill>
                <a:latin typeface="Bookman Old Style" panose="02050604050505020204" pitchFamily="18" charset="0"/>
                <a:cs typeface="Tahoma" panose="020B0604030504040204" pitchFamily="34" charset="0"/>
              </a:rPr>
              <a:t> (October 2024)</a:t>
            </a:r>
          </a:p>
          <a:p>
            <a:pPr eaLnBrk="1" hangingPunct="1">
              <a:spcBef>
                <a:spcPct val="0"/>
              </a:spcBef>
              <a:buClrTx/>
            </a:pPr>
            <a:r>
              <a:rPr lang="en-US" altLang="en-US" sz="1900" b="1" dirty="0">
                <a:solidFill>
                  <a:srgbClr val="000000"/>
                </a:solidFill>
                <a:latin typeface="Bookman Old Style" panose="02050604050505020204" pitchFamily="18" charset="0"/>
                <a:cs typeface="Tahoma" panose="020B0604030504040204" pitchFamily="34" charset="0"/>
              </a:rPr>
              <a:t> Prime Minister of Vietnam: </a:t>
            </a:r>
            <a:r>
              <a:rPr lang="en-US" sz="1900" b="1" dirty="0">
                <a:solidFill>
                  <a:srgbClr val="000000"/>
                </a:solidFill>
                <a:latin typeface="Bookman Old Style" panose="02050604050505020204" pitchFamily="18" charset="0"/>
                <a:cs typeface="Tahoma" panose="020B0604030504040204" pitchFamily="34" charset="0"/>
              </a:rPr>
              <a:t>Phạm Minh </a:t>
            </a:r>
            <a:r>
              <a:rPr lang="en-US" sz="1900" b="1" dirty="0" err="1">
                <a:solidFill>
                  <a:srgbClr val="000000"/>
                </a:solidFill>
                <a:latin typeface="Bookman Old Style" panose="02050604050505020204" pitchFamily="18" charset="0"/>
                <a:cs typeface="Tahoma" panose="020B0604030504040204" pitchFamily="34" charset="0"/>
              </a:rPr>
              <a:t>Chính</a:t>
            </a:r>
            <a:r>
              <a:rPr lang="en-US" sz="1900" b="1" dirty="0">
                <a:solidFill>
                  <a:srgbClr val="000000"/>
                </a:solidFill>
                <a:latin typeface="Bookman Old Style" panose="02050604050505020204" pitchFamily="18" charset="0"/>
                <a:cs typeface="Tahoma" panose="020B0604030504040204" pitchFamily="34" charset="0"/>
              </a:rPr>
              <a:t> (April 2021)</a:t>
            </a:r>
          </a:p>
          <a:p>
            <a:pPr eaLnBrk="1" hangingPunct="1">
              <a:spcBef>
                <a:spcPct val="0"/>
              </a:spcBef>
              <a:buClrTx/>
            </a:pPr>
            <a:r>
              <a:rPr lang="en-US" altLang="en-US" sz="1900" b="1" dirty="0">
                <a:solidFill>
                  <a:srgbClr val="000000"/>
                </a:solidFill>
                <a:latin typeface="Bookman Old Style" panose="02050604050505020204" pitchFamily="18" charset="0"/>
                <a:cs typeface="Tahoma" panose="020B0604030504040204" pitchFamily="34" charset="0"/>
              </a:rPr>
              <a:t> General Secretary of Communist Party: </a:t>
            </a:r>
            <a:r>
              <a:rPr lang="en-US" altLang="en-US" sz="1900" b="1" dirty="0" err="1">
                <a:solidFill>
                  <a:srgbClr val="000000"/>
                </a:solidFill>
                <a:latin typeface="Bookman Old Style" panose="02050604050505020204" pitchFamily="18" charset="0"/>
                <a:cs typeface="Tahoma" panose="020B0604030504040204" pitchFamily="34" charset="0"/>
              </a:rPr>
              <a:t>Tô</a:t>
            </a:r>
            <a:r>
              <a:rPr lang="en-US" altLang="en-US" sz="1900" b="1" dirty="0">
                <a:solidFill>
                  <a:srgbClr val="000000"/>
                </a:solidFill>
                <a:latin typeface="Bookman Old Style" panose="02050604050505020204" pitchFamily="18" charset="0"/>
                <a:cs typeface="Tahoma" panose="020B0604030504040204" pitchFamily="34" charset="0"/>
              </a:rPr>
              <a:t> Lâm (January 2011)</a:t>
            </a:r>
          </a:p>
          <a:p>
            <a:pPr eaLnBrk="1" hangingPunct="1">
              <a:spcBef>
                <a:spcPct val="0"/>
              </a:spcBef>
              <a:buClrTx/>
              <a:buFontTx/>
              <a:buBlip>
                <a:blip r:embed="rId2"/>
              </a:buBlip>
            </a:pPr>
            <a:r>
              <a:rPr lang="en-US" altLang="en-US" sz="1900" b="1" dirty="0">
                <a:latin typeface="Bookman Old Style" panose="02050604050505020204" pitchFamily="18" charset="0"/>
                <a:cs typeface="Tahoma" panose="020B0604030504040204" pitchFamily="34" charset="0"/>
              </a:rPr>
              <a:t> Capital City: Hanoi </a:t>
            </a:r>
          </a:p>
          <a:p>
            <a:r>
              <a:rPr lang="en-US" sz="1900" b="1" dirty="0">
                <a:latin typeface="Bookman Old Style" panose="02050604050505020204" pitchFamily="18" charset="0"/>
              </a:rPr>
              <a:t> The current population of Vietnam (or Viet Nam) is 101.6 million</a:t>
            </a:r>
          </a:p>
          <a:p>
            <a:r>
              <a:rPr lang="en-US" sz="1900" b="1" dirty="0">
                <a:latin typeface="Bookman Old Style" panose="02050604050505020204" pitchFamily="18" charset="0"/>
              </a:rPr>
              <a:t> The population density in Vietnam is 314 per Km</a:t>
            </a:r>
            <a:r>
              <a:rPr lang="en-US" sz="1900" b="1" baseline="30000" dirty="0">
                <a:latin typeface="Bookman Old Style" panose="02050604050505020204" pitchFamily="18" charset="0"/>
              </a:rPr>
              <a:t>2</a:t>
            </a:r>
            <a:endParaRPr lang="en-US" sz="1900" b="1" dirty="0">
              <a:latin typeface="Bookman Old Style" panose="02050604050505020204" pitchFamily="18" charset="0"/>
            </a:endParaRPr>
          </a:p>
          <a:p>
            <a:r>
              <a:rPr lang="en-US" sz="1900" b="1" dirty="0">
                <a:latin typeface="Bookman Old Style" panose="02050604050505020204" pitchFamily="18" charset="0"/>
              </a:rPr>
              <a:t> The total land area is 310,070 Km</a:t>
            </a:r>
            <a:r>
              <a:rPr lang="en-US" sz="1900" b="1" baseline="30000" dirty="0">
                <a:latin typeface="Bookman Old Style" panose="02050604050505020204" pitchFamily="18" charset="0"/>
              </a:rPr>
              <a:t>2</a:t>
            </a:r>
            <a:r>
              <a:rPr lang="en-US" sz="1900" b="1" dirty="0">
                <a:latin typeface="Bookman Old Style" panose="02050604050505020204" pitchFamily="18" charset="0"/>
              </a:rPr>
              <a:t> (119,719 sq. miles)</a:t>
            </a:r>
          </a:p>
          <a:p>
            <a:r>
              <a:rPr lang="en-US" sz="1900" b="1" dirty="0">
                <a:latin typeface="Bookman Old Style" panose="02050604050505020204" pitchFamily="18" charset="0"/>
              </a:rPr>
              <a:t> 40.4 % of the population is urban (2024)</a:t>
            </a:r>
          </a:p>
          <a:p>
            <a:r>
              <a:rPr lang="en-US" sz="1900" b="1" dirty="0">
                <a:latin typeface="Bookman Old Style" panose="02050604050505020204" pitchFamily="18" charset="0"/>
              </a:rPr>
              <a:t> The median age in Vietnam is 33.5 years (2025)</a:t>
            </a:r>
            <a:endParaRPr lang="en-US" altLang="en-US" sz="1900" b="1" dirty="0">
              <a:latin typeface="Bookman Old Style" panose="02050604050505020204" pitchFamily="18" charset="0"/>
              <a:cs typeface="Tahoma" panose="020B0604030504040204" pitchFamily="34" charset="0"/>
            </a:endParaRPr>
          </a:p>
        </p:txBody>
      </p:sp>
      <p:sp>
        <p:nvSpPr>
          <p:cNvPr id="5" name="Rectangle 35">
            <a:extLst>
              <a:ext uri="{FF2B5EF4-FFF2-40B4-BE49-F238E27FC236}">
                <a16:creationId xmlns:a16="http://schemas.microsoft.com/office/drawing/2014/main" id="{33869ED7-80FC-4757-8780-06D619C6ACEB}"/>
              </a:ext>
            </a:extLst>
          </p:cNvPr>
          <p:cNvSpPr>
            <a:spLocks noChangeArrowheads="1"/>
          </p:cNvSpPr>
          <p:nvPr/>
        </p:nvSpPr>
        <p:spPr bwMode="auto">
          <a:xfrm>
            <a:off x="723900" y="328613"/>
            <a:ext cx="7696200" cy="10668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Socialist Republic of Viet Nam</a:t>
            </a:r>
          </a:p>
          <a:p>
            <a:pPr algn="ctr" eaLnBrk="1" hangingPunct="1">
              <a:defRPr/>
            </a:pPr>
            <a:r>
              <a:rPr lang="en-US" sz="2000" b="1" i="1" dirty="0">
                <a:latin typeface="Tahoma" pitchFamily="34" charset="0"/>
              </a:rPr>
              <a:t>Independence, Freedom and Happiness</a:t>
            </a:r>
          </a:p>
          <a:p>
            <a:pPr algn="ctr" eaLnBrk="1" hangingPunct="1">
              <a:defRPr/>
            </a:pPr>
            <a:endParaRPr lang="en-US" sz="3600" dirty="0">
              <a:solidFill>
                <a:srgbClr val="FF0000"/>
              </a:solidFill>
              <a:effectLst>
                <a:outerShdw blurRad="38100" dist="38100" dir="2700000" algn="tl">
                  <a:srgbClr val="000000"/>
                </a:outerShdw>
              </a:effectLst>
              <a:latin typeface="Arial" charset="0"/>
            </a:endParaRPr>
          </a:p>
        </p:txBody>
      </p:sp>
      <p:sp>
        <p:nvSpPr>
          <p:cNvPr id="3" name="Rectangle 2"/>
          <p:cNvSpPr/>
          <p:nvPr/>
        </p:nvSpPr>
        <p:spPr>
          <a:xfrm>
            <a:off x="207819" y="5811083"/>
            <a:ext cx="8696325" cy="400110"/>
          </a:xfrm>
          <a:prstGeom prst="rect">
            <a:avLst/>
          </a:prstGeom>
        </p:spPr>
        <p:txBody>
          <a:bodyPr wrap="square">
            <a:spAutoFit/>
          </a:bodyPr>
          <a:lstStyle/>
          <a:p>
            <a:r>
              <a:rPr lang="en-US" sz="2000" dirty="0">
                <a:solidFill>
                  <a:schemeClr val="accent1">
                    <a:lumMod val="50000"/>
                  </a:schemeClr>
                </a:solidFill>
                <a:hlinkClick r:id="rId3">
                  <a:extLst>
                    <a:ext uri="{A12FA001-AC4F-418D-AE19-62706E023703}">
                      <ahyp:hlinkClr xmlns:ahyp="http://schemas.microsoft.com/office/drawing/2018/hyperlinkcolor" val="tx"/>
                    </a:ext>
                  </a:extLst>
                </a:hlinkClick>
              </a:rPr>
              <a:t>https://www.indexmundi.com/vietnam/demographics_profile.html</a:t>
            </a:r>
            <a:endParaRPr lang="en-US" sz="2000" dirty="0">
              <a:solidFill>
                <a:schemeClr val="accent1">
                  <a:lumMod val="50000"/>
                </a:schemeClr>
              </a:solidFill>
            </a:endParaRPr>
          </a:p>
        </p:txBody>
      </p:sp>
      <p:sp>
        <p:nvSpPr>
          <p:cNvPr id="4" name="Rectangle 3">
            <a:extLst>
              <a:ext uri="{FF2B5EF4-FFF2-40B4-BE49-F238E27FC236}">
                <a16:creationId xmlns:a16="http://schemas.microsoft.com/office/drawing/2014/main" id="{8A705F56-19B7-437F-A21A-B6A478858D59}"/>
              </a:ext>
            </a:extLst>
          </p:cNvPr>
          <p:cNvSpPr/>
          <p:nvPr/>
        </p:nvSpPr>
        <p:spPr>
          <a:xfrm>
            <a:off x="239856" y="5002811"/>
            <a:ext cx="8915399" cy="1077218"/>
          </a:xfrm>
          <a:prstGeom prst="rect">
            <a:avLst/>
          </a:prstGeom>
        </p:spPr>
        <p:txBody>
          <a:bodyPr wrap="square">
            <a:spAutoFit/>
          </a:bodyPr>
          <a:lstStyle/>
          <a:p>
            <a:r>
              <a:rPr lang="en-US" sz="2000" dirty="0">
                <a:solidFill>
                  <a:schemeClr val="accent1">
                    <a:lumMod val="50000"/>
                  </a:schemeClr>
                </a:solidFill>
                <a:hlinkClick r:id="rId4">
                  <a:extLst>
                    <a:ext uri="{A12FA001-AC4F-418D-AE19-62706E023703}">
                      <ahyp:hlinkClr xmlns:ahyp="http://schemas.microsoft.com/office/drawing/2018/hyperlinkcolor" val="tx"/>
                    </a:ext>
                  </a:extLst>
                </a:hlinkClick>
              </a:rPr>
              <a:t>https://www.worldometers.info/demographics/vietnam-demographics/</a:t>
            </a:r>
            <a:endParaRPr lang="en-US" sz="2000" dirty="0">
              <a:solidFill>
                <a:schemeClr val="accent1">
                  <a:lumMod val="50000"/>
                </a:schemeClr>
              </a:solidFill>
            </a:endParaRPr>
          </a:p>
          <a:p>
            <a:r>
              <a:rPr lang="en-US" sz="2000" dirty="0">
                <a:solidFill>
                  <a:schemeClr val="accent1">
                    <a:lumMod val="50000"/>
                  </a:schemeClr>
                </a:solidFill>
                <a:hlinkClick r:id="rId5">
                  <a:extLst>
                    <a:ext uri="{A12FA001-AC4F-418D-AE19-62706E023703}">
                      <ahyp:hlinkClr xmlns:ahyp="http://schemas.microsoft.com/office/drawing/2018/hyperlinkcolor" val="tx"/>
                    </a:ext>
                  </a:extLst>
                </a:hlinkClick>
              </a:rPr>
              <a:t>https://www.populationpyramid.net/viet-nam/2021/</a:t>
            </a:r>
            <a:endParaRPr lang="en-US" sz="2000" dirty="0">
              <a:solidFill>
                <a:schemeClr val="accent1">
                  <a:lumMod val="50000"/>
                </a:schemeClr>
              </a:solidFill>
            </a:endParaRPr>
          </a:p>
          <a:p>
            <a:endParaRPr lang="en-US" dirty="0"/>
          </a:p>
        </p:txBody>
      </p:sp>
      <p:sp>
        <p:nvSpPr>
          <p:cNvPr id="6" name="TextBox 5">
            <a:extLst>
              <a:ext uri="{FF2B5EF4-FFF2-40B4-BE49-F238E27FC236}">
                <a16:creationId xmlns:a16="http://schemas.microsoft.com/office/drawing/2014/main" id="{4E6024D4-5142-AB5A-77F9-1C7DC481D514}"/>
              </a:ext>
            </a:extLst>
          </p:cNvPr>
          <p:cNvSpPr txBox="1"/>
          <p:nvPr/>
        </p:nvSpPr>
        <p:spPr>
          <a:xfrm>
            <a:off x="180752" y="6240941"/>
            <a:ext cx="7750070" cy="1138773"/>
          </a:xfrm>
          <a:prstGeom prst="rect">
            <a:avLst/>
          </a:prstGeom>
          <a:noFill/>
        </p:spPr>
        <p:txBody>
          <a:bodyPr wrap="none" rtlCol="0">
            <a:spAutoFit/>
          </a:bodyPr>
          <a:lstStyle/>
          <a:p>
            <a:r>
              <a:rPr lang="en-US" sz="2000" dirty="0">
                <a:solidFill>
                  <a:schemeClr val="accent1">
                    <a:lumMod val="50000"/>
                  </a:schemeClr>
                </a:solidFill>
                <a:hlinkClick r:id="rId6">
                  <a:extLst>
                    <a:ext uri="{A12FA001-AC4F-418D-AE19-62706E023703}">
                      <ahyp:hlinkClr xmlns:ahyp="http://schemas.microsoft.com/office/drawing/2018/hyperlinkcolor" val="tx"/>
                    </a:ext>
                  </a:extLst>
                </a:hlinkClick>
              </a:rPr>
              <a:t>https://data.worldbank.org/indicator/SP.URB.TOTL.IN.ZS?locations=VN</a:t>
            </a:r>
            <a:endParaRPr lang="en-US" sz="2000" dirty="0">
              <a:solidFill>
                <a:schemeClr val="accent1">
                  <a:lumMod val="50000"/>
                </a:schemeClr>
              </a:solidFill>
            </a:endParaRPr>
          </a:p>
          <a:p>
            <a:endParaRPr lang="en-US" dirty="0">
              <a:solidFill>
                <a:schemeClr val="accent1">
                  <a:lumMod val="50000"/>
                </a:schemeClr>
              </a:solidFill>
            </a:endParaRP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7912-20E3-436D-B030-DD4CBDF52682}"/>
              </a:ext>
            </a:extLst>
          </p:cNvPr>
          <p:cNvSpPr>
            <a:spLocks noGrp="1"/>
          </p:cNvSpPr>
          <p:nvPr>
            <p:ph type="title"/>
          </p:nvPr>
        </p:nvSpPr>
        <p:spPr>
          <a:xfrm>
            <a:off x="457200" y="-50800"/>
            <a:ext cx="7772400" cy="1143000"/>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Longer-term Growth: Getting the Business Climate Right</a:t>
            </a:r>
          </a:p>
        </p:txBody>
      </p:sp>
      <p:graphicFrame>
        <p:nvGraphicFramePr>
          <p:cNvPr id="45059" name="Content Placeholder 3">
            <a:extLst>
              <a:ext uri="{FF2B5EF4-FFF2-40B4-BE49-F238E27FC236}">
                <a16:creationId xmlns:a16="http://schemas.microsoft.com/office/drawing/2014/main" id="{A3F0495A-C220-4A4D-AE93-03AB68579AA1}"/>
              </a:ext>
            </a:extLst>
          </p:cNvPr>
          <p:cNvGraphicFramePr>
            <a:graphicFrameLocks noGrp="1"/>
          </p:cNvGraphicFramePr>
          <p:nvPr>
            <p:ph idx="1"/>
          </p:nvPr>
        </p:nvGraphicFramePr>
        <p:xfrm>
          <a:off x="406400" y="1549400"/>
          <a:ext cx="8331200" cy="5054600"/>
        </p:xfrm>
        <a:graphic>
          <a:graphicData uri="http://schemas.openxmlformats.org/presentationml/2006/ole">
            <mc:AlternateContent xmlns:mc="http://schemas.openxmlformats.org/markup-compatibility/2006">
              <mc:Choice xmlns:v="urn:schemas-microsoft-com:vml" Requires="v">
                <p:oleObj name="Chart" r:id="rId2" imgW="8340051" imgH="5060119" progId="Excel.Chart.8">
                  <p:embed/>
                </p:oleObj>
              </mc:Choice>
              <mc:Fallback>
                <p:oleObj name="Chart" r:id="rId2" imgW="8340051" imgH="5060119" progId="Excel.Chart.8">
                  <p:embed/>
                  <p:pic>
                    <p:nvPicPr>
                      <p:cNvPr id="0" name="Content Placeholder 3"/>
                      <p:cNvPicPr>
                        <a:picLocks noGrp="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1549400"/>
                        <a:ext cx="8331200" cy="5054600"/>
                      </a:xfrm>
                      <a:prstGeom prst="rect">
                        <a:avLst/>
                      </a:prstGeom>
                      <a:noFill/>
                      <a:ln>
                        <a:noFill/>
                      </a:ln>
                    </p:spPr>
                  </p:pic>
                </p:oleObj>
              </mc:Fallback>
            </mc:AlternateContent>
          </a:graphicData>
        </a:graphic>
      </p:graphicFrame>
      <p:sp>
        <p:nvSpPr>
          <p:cNvPr id="3" name="Oval 2">
            <a:extLst>
              <a:ext uri="{FF2B5EF4-FFF2-40B4-BE49-F238E27FC236}">
                <a16:creationId xmlns:a16="http://schemas.microsoft.com/office/drawing/2014/main" id="{BCE872E5-B3CA-4E57-9E61-BEF44D160003}"/>
              </a:ext>
            </a:extLst>
          </p:cNvPr>
          <p:cNvSpPr/>
          <p:nvPr/>
        </p:nvSpPr>
        <p:spPr>
          <a:xfrm>
            <a:off x="5486400" y="5105400"/>
            <a:ext cx="2133600" cy="609600"/>
          </a:xfrm>
          <a:prstGeom prst="ellips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5" name="Oval 4">
            <a:extLst>
              <a:ext uri="{FF2B5EF4-FFF2-40B4-BE49-F238E27FC236}">
                <a16:creationId xmlns:a16="http://schemas.microsoft.com/office/drawing/2014/main" id="{45ED8D2C-84FA-42CF-932F-31A7DF4755D8}"/>
              </a:ext>
            </a:extLst>
          </p:cNvPr>
          <p:cNvSpPr/>
          <p:nvPr/>
        </p:nvSpPr>
        <p:spPr>
          <a:xfrm>
            <a:off x="1371600" y="2133600"/>
            <a:ext cx="2514600" cy="457200"/>
          </a:xfrm>
          <a:prstGeom prst="ellipse">
            <a:avLst/>
          </a:prstGeom>
          <a:solidFill>
            <a:schemeClr val="accent1">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6" name="Oval 5">
            <a:extLst>
              <a:ext uri="{FF2B5EF4-FFF2-40B4-BE49-F238E27FC236}">
                <a16:creationId xmlns:a16="http://schemas.microsoft.com/office/drawing/2014/main" id="{56D748D2-E00F-4AAE-B9BB-9DF2D24DEFC6}"/>
              </a:ext>
            </a:extLst>
          </p:cNvPr>
          <p:cNvSpPr/>
          <p:nvPr/>
        </p:nvSpPr>
        <p:spPr>
          <a:xfrm>
            <a:off x="3810000" y="5638800"/>
            <a:ext cx="1447800" cy="533400"/>
          </a:xfrm>
          <a:prstGeom prst="ellipse">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7" name="Oval 6">
            <a:extLst>
              <a:ext uri="{FF2B5EF4-FFF2-40B4-BE49-F238E27FC236}">
                <a16:creationId xmlns:a16="http://schemas.microsoft.com/office/drawing/2014/main" id="{B1E6351F-A774-4067-8B56-7FCE38F7D214}"/>
              </a:ext>
            </a:extLst>
          </p:cNvPr>
          <p:cNvSpPr/>
          <p:nvPr/>
        </p:nvSpPr>
        <p:spPr>
          <a:xfrm>
            <a:off x="457200" y="3048000"/>
            <a:ext cx="2514600" cy="609600"/>
          </a:xfrm>
          <a:prstGeom prst="ellipse">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b="1"/>
          </a:p>
        </p:txBody>
      </p:sp>
      <p:sp>
        <p:nvSpPr>
          <p:cNvPr id="45064" name="TextBox 3">
            <a:extLst>
              <a:ext uri="{FF2B5EF4-FFF2-40B4-BE49-F238E27FC236}">
                <a16:creationId xmlns:a16="http://schemas.microsoft.com/office/drawing/2014/main" id="{BF7100F6-FED2-4AD1-8FEB-C14779FF58E8}"/>
              </a:ext>
            </a:extLst>
          </p:cNvPr>
          <p:cNvSpPr txBox="1">
            <a:spLocks noChangeArrowheads="1"/>
          </p:cNvSpPr>
          <p:nvPr/>
        </p:nvSpPr>
        <p:spPr bwMode="auto">
          <a:xfrm>
            <a:off x="609600" y="6465888"/>
            <a:ext cx="262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anose="05000000000000000000" pitchFamily="2" charset="2"/>
              <a:buBlip>
                <a:blip r:embed="rId4"/>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4"/>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4"/>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4"/>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4"/>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4"/>
              </a:buBlip>
              <a:defRPr sz="2000">
                <a:solidFill>
                  <a:schemeClr val="tx1"/>
                </a:solidFill>
                <a:latin typeface="Times New Roman" panose="02020603050405020304" pitchFamily="18" charset="0"/>
              </a:defRPr>
            </a:lvl9pPr>
          </a:lstStyle>
          <a:p>
            <a:pPr>
              <a:spcBef>
                <a:spcPct val="0"/>
              </a:spcBef>
              <a:buClrTx/>
              <a:buFontTx/>
              <a:buNone/>
            </a:pPr>
            <a:r>
              <a:rPr lang="en-US" altLang="en-US" sz="1200" dirty="0"/>
              <a:t>Adapted from World Bank Presentation</a:t>
            </a:r>
          </a:p>
        </p:txBody>
      </p:sp>
      <p:sp>
        <p:nvSpPr>
          <p:cNvPr id="10" name="TextBox 9">
            <a:extLst>
              <a:ext uri="{FF2B5EF4-FFF2-40B4-BE49-F238E27FC236}">
                <a16:creationId xmlns:a16="http://schemas.microsoft.com/office/drawing/2014/main" id="{B78D44F2-073F-8631-9584-0D79447C64CE}"/>
              </a:ext>
            </a:extLst>
          </p:cNvPr>
          <p:cNvSpPr txBox="1"/>
          <p:nvPr/>
        </p:nvSpPr>
        <p:spPr>
          <a:xfrm>
            <a:off x="457200" y="1092200"/>
            <a:ext cx="8007927" cy="954107"/>
          </a:xfrm>
          <a:prstGeom prst="rect">
            <a:avLst/>
          </a:prstGeom>
          <a:noFill/>
        </p:spPr>
        <p:txBody>
          <a:bodyPr wrap="square">
            <a:spAutoFit/>
          </a:bodyPr>
          <a:lstStyle/>
          <a:p>
            <a:r>
              <a:rPr lang="en-US" sz="1600" dirty="0">
                <a:hlinkClick r:id="rId5"/>
              </a:rPr>
              <a:t>https://www.state.gov/wp-content/uploads/2025/09/638719_2025-Vietnam-Investment-Climate-Statement.pdf</a:t>
            </a:r>
            <a:endParaRPr lang="en-US" sz="1600" dirty="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412E6-5CD8-47D7-A97A-D567E5940159}"/>
              </a:ext>
            </a:extLst>
          </p:cNvPr>
          <p:cNvSpPr>
            <a:spLocks noGrp="1"/>
          </p:cNvSpPr>
          <p:nvPr>
            <p:ph type="title"/>
          </p:nvPr>
        </p:nvSpPr>
        <p:spPr>
          <a:xfrm>
            <a:off x="282459" y="5195"/>
            <a:ext cx="8267700" cy="1143000"/>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Long – Term Growth: Getting SOE </a:t>
            </a:r>
            <a:b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b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Reforms Right</a:t>
            </a:r>
          </a:p>
        </p:txBody>
      </p:sp>
      <p:sp>
        <p:nvSpPr>
          <p:cNvPr id="6" name="TextBox 5">
            <a:extLst>
              <a:ext uri="{FF2B5EF4-FFF2-40B4-BE49-F238E27FC236}">
                <a16:creationId xmlns:a16="http://schemas.microsoft.com/office/drawing/2014/main" id="{27B7DB34-788F-4C3F-7770-D545B3D9704F}"/>
              </a:ext>
            </a:extLst>
          </p:cNvPr>
          <p:cNvSpPr txBox="1"/>
          <p:nvPr/>
        </p:nvSpPr>
        <p:spPr>
          <a:xfrm>
            <a:off x="172402" y="1185858"/>
            <a:ext cx="8799195" cy="5632311"/>
          </a:xfrm>
          <a:prstGeom prst="rect">
            <a:avLst/>
          </a:prstGeom>
          <a:noFill/>
        </p:spPr>
        <p:txBody>
          <a:bodyPr wrap="square">
            <a:spAutoFit/>
          </a:bodyPr>
          <a:lstStyle/>
          <a:p>
            <a:pPr marL="342900" indent="-342900">
              <a:buFont typeface="Wingdings" panose="05000000000000000000" pitchFamily="2" charset="2"/>
              <a:buChar char="§"/>
            </a:pPr>
            <a:r>
              <a:rPr lang="en-US" sz="2000" dirty="0"/>
              <a:t>As of late 2024, Vietnam had 671 state-owned enterprises (SOEs), and government plans suggest that the number will continue to decrease in 2025 due to ongoing restructuring</a:t>
            </a:r>
          </a:p>
          <a:p>
            <a:pPr marL="342900" indent="-342900">
              <a:buFont typeface="Wingdings" panose="05000000000000000000" pitchFamily="2" charset="2"/>
              <a:buChar char="§"/>
            </a:pPr>
            <a:endParaRPr lang="en-US" sz="2000" dirty="0"/>
          </a:p>
          <a:p>
            <a:pPr marL="342900" indent="-342900">
              <a:buFont typeface="Wingdings" panose="05000000000000000000" pitchFamily="2" charset="2"/>
              <a:buChar char="§"/>
            </a:pPr>
            <a:r>
              <a:rPr lang="en-US" sz="2000" b="1" dirty="0"/>
              <a:t>Key developments in Vietnam's SOE sector in 2025:</a:t>
            </a:r>
          </a:p>
          <a:p>
            <a:pPr marL="800100" lvl="1" indent="-342900">
              <a:buFont typeface="Wingdings" panose="05000000000000000000" pitchFamily="2" charset="2"/>
              <a:buChar char="§"/>
            </a:pPr>
            <a:r>
              <a:rPr lang="en-US" sz="2000" dirty="0"/>
              <a:t>Continued reduction: Government policy emphasizes equitization and divestment of state capital from non-strategic businesses. This restructuring aims to increase quality and efficiency rather than simply shrinking the sector.</a:t>
            </a:r>
          </a:p>
          <a:p>
            <a:pPr marL="800100" lvl="1" indent="-342900">
              <a:buFont typeface="Wingdings" panose="05000000000000000000" pitchFamily="2" charset="2"/>
              <a:buChar char="§"/>
            </a:pPr>
            <a:r>
              <a:rPr lang="en-US" sz="2000" dirty="0"/>
              <a:t>Transfer of control: In early 2025, 18 of the largest and most strategic SOEs—including PetroVietnam, Vietnam Airlines, and EVN—were moved under the direct management of the Ministry of Finance.</a:t>
            </a:r>
          </a:p>
          <a:p>
            <a:pPr marL="800100" lvl="1" indent="-342900">
              <a:buFont typeface="Wingdings" panose="05000000000000000000" pitchFamily="2" charset="2"/>
              <a:buChar char="§"/>
            </a:pPr>
            <a:r>
              <a:rPr lang="en-US" sz="2000" dirty="0"/>
              <a:t>New management law: A new Law on Management of State Capital took effect in July 2025, giving SOE managers more autonomy and business flexibility.</a:t>
            </a:r>
          </a:p>
          <a:p>
            <a:pPr marL="800100" lvl="1" indent="-342900">
              <a:buFont typeface="Wingdings" panose="05000000000000000000" pitchFamily="2" charset="2"/>
              <a:buChar char="§"/>
            </a:pPr>
            <a:r>
              <a:rPr lang="en-US" sz="2000" dirty="0"/>
              <a:t>Focus on strategic sectors: Despite the overall reduction, SOEs will continue to be a major force in key economic sectors such as energy, telecommunications, and finance.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DEBA8-1C39-4B66-BE5C-8D7FE4132364}"/>
              </a:ext>
            </a:extLst>
          </p:cNvPr>
          <p:cNvSpPr>
            <a:spLocks noGrp="1"/>
          </p:cNvSpPr>
          <p:nvPr>
            <p:ph type="title"/>
          </p:nvPr>
        </p:nvSpPr>
        <p:spPr>
          <a:xfrm>
            <a:off x="241300" y="0"/>
            <a:ext cx="8661400" cy="944563"/>
          </a:xfrm>
        </p:spPr>
        <p:txBody>
          <a:bodyPr>
            <a:no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Corruption and Growth</a:t>
            </a:r>
          </a:p>
        </p:txBody>
      </p:sp>
      <p:sp>
        <p:nvSpPr>
          <p:cNvPr id="3" name="Content Placeholder 2">
            <a:extLst>
              <a:ext uri="{FF2B5EF4-FFF2-40B4-BE49-F238E27FC236}">
                <a16:creationId xmlns:a16="http://schemas.microsoft.com/office/drawing/2014/main" id="{C3BE5F54-DCCC-4333-A532-EABEC75FD32A}"/>
              </a:ext>
            </a:extLst>
          </p:cNvPr>
          <p:cNvSpPr>
            <a:spLocks noGrp="1"/>
          </p:cNvSpPr>
          <p:nvPr>
            <p:ph idx="1"/>
          </p:nvPr>
        </p:nvSpPr>
        <p:spPr>
          <a:xfrm>
            <a:off x="381000" y="797859"/>
            <a:ext cx="8229600" cy="2209800"/>
          </a:xfrm>
        </p:spPr>
        <p:txBody>
          <a:bodyPr/>
          <a:lstStyle/>
          <a:p>
            <a:pPr>
              <a:defRPr/>
            </a:pPr>
            <a:r>
              <a:rPr lang="en-US" sz="2400" b="1" dirty="0">
                <a:latin typeface="Tahoma" panose="020B0604030504040204" pitchFamily="34" charset="0"/>
                <a:cs typeface="Tahoma" panose="020B0604030504040204" pitchFamily="34" charset="0"/>
              </a:rPr>
              <a:t>Corruption long seen as a serious problem</a:t>
            </a:r>
          </a:p>
          <a:p>
            <a:pPr>
              <a:defRPr/>
            </a:pPr>
            <a:r>
              <a:rPr lang="en-US" sz="2400" b="1" dirty="0">
                <a:latin typeface="Tahoma" panose="020B0604030504040204" pitchFamily="34" charset="0"/>
                <a:cs typeface="Tahoma" panose="020B0604030504040204" pitchFamily="34" charset="0"/>
              </a:rPr>
              <a:t>A few troubling cross-country comparisons</a:t>
            </a:r>
          </a:p>
          <a:p>
            <a:pPr marL="0" indent="0">
              <a:buFont typeface="Wingdings" panose="05000000000000000000" pitchFamily="2" charset="2"/>
              <a:buNone/>
              <a:defRPr/>
            </a:pPr>
            <a:r>
              <a:rPr lang="en-US" sz="2400" dirty="0">
                <a:hlinkClick r:id="rId2"/>
              </a:rPr>
              <a:t>https://www.transparency.org/country/#VNM</a:t>
            </a:r>
            <a:endParaRPr lang="en-US" sz="2400" dirty="0"/>
          </a:p>
          <a:p>
            <a:pPr marL="0" indent="0" algn="ctr">
              <a:buFont typeface="Wingdings" panose="05000000000000000000" pitchFamily="2" charset="2"/>
              <a:buNone/>
              <a:defRPr/>
            </a:pPr>
            <a:r>
              <a:rPr lang="en-US" dirty="0"/>
              <a:t>40/100       88/180 in 2025</a:t>
            </a:r>
          </a:p>
        </p:txBody>
      </p:sp>
      <p:pic>
        <p:nvPicPr>
          <p:cNvPr id="5" name="Picture 4">
            <a:extLst>
              <a:ext uri="{FF2B5EF4-FFF2-40B4-BE49-F238E27FC236}">
                <a16:creationId xmlns:a16="http://schemas.microsoft.com/office/drawing/2014/main" id="{E53DD7E4-A8D0-BF89-D9C3-7F8B77C995DA}"/>
              </a:ext>
            </a:extLst>
          </p:cNvPr>
          <p:cNvPicPr>
            <a:picLocks noChangeAspect="1"/>
          </p:cNvPicPr>
          <p:nvPr/>
        </p:nvPicPr>
        <p:blipFill>
          <a:blip r:embed="rId3"/>
          <a:stretch>
            <a:fillRect/>
          </a:stretch>
        </p:blipFill>
        <p:spPr>
          <a:xfrm>
            <a:off x="838200" y="2819400"/>
            <a:ext cx="7315200" cy="373379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86506-A91F-461D-9A33-CF70243B8138}"/>
              </a:ext>
            </a:extLst>
          </p:cNvPr>
          <p:cNvSpPr>
            <a:spLocks noGrp="1"/>
          </p:cNvSpPr>
          <p:nvPr>
            <p:ph type="title"/>
          </p:nvPr>
        </p:nvSpPr>
        <p:spPr>
          <a:xfrm>
            <a:off x="304800" y="228600"/>
            <a:ext cx="8610600" cy="1143000"/>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Poverty and Inequality</a:t>
            </a:r>
          </a:p>
        </p:txBody>
      </p:sp>
      <p:sp>
        <p:nvSpPr>
          <p:cNvPr id="55299" name="Content Placeholder 2">
            <a:extLst>
              <a:ext uri="{FF2B5EF4-FFF2-40B4-BE49-F238E27FC236}">
                <a16:creationId xmlns:a16="http://schemas.microsoft.com/office/drawing/2014/main" id="{4D09FBB4-8099-4826-A662-1629CBD8E95E}"/>
              </a:ext>
            </a:extLst>
          </p:cNvPr>
          <p:cNvSpPr>
            <a:spLocks noGrp="1"/>
          </p:cNvSpPr>
          <p:nvPr>
            <p:ph idx="1"/>
          </p:nvPr>
        </p:nvSpPr>
        <p:spPr>
          <a:xfrm>
            <a:off x="533400" y="1600200"/>
            <a:ext cx="8534400" cy="4114800"/>
          </a:xfrm>
        </p:spPr>
        <p:txBody>
          <a:bodyPr/>
          <a:lstStyle/>
          <a:p>
            <a:pPr>
              <a:defRPr/>
            </a:pPr>
            <a:r>
              <a:rPr lang="en-US" altLang="en-US" sz="2400" b="1" kern="1200" dirty="0">
                <a:latin typeface="Tahoma" panose="020B0604030504040204" pitchFamily="34" charset="0"/>
                <a:cs typeface="Tahoma" panose="020B0604030504040204" pitchFamily="34" charset="0"/>
              </a:rPr>
              <a:t>Poverty remains concentrated among ethnic minorities. HOWEVER,</a:t>
            </a:r>
          </a:p>
          <a:p>
            <a:pPr marL="342900" lvl="1" indent="-342900">
              <a:buClr>
                <a:schemeClr val="accent2"/>
              </a:buClr>
              <a:defRPr/>
            </a:pPr>
            <a:r>
              <a:rPr lang="en-US" altLang="en-US" sz="2400" b="1" kern="1200" dirty="0">
                <a:latin typeface="Tahoma" panose="020B0604030504040204" pitchFamily="34" charset="0"/>
                <a:ea typeface="+mn-ea"/>
                <a:cs typeface="Tahoma" panose="020B0604030504040204" pitchFamily="34" charset="0"/>
              </a:rPr>
              <a:t>Even ethnic minority poverty has improved significantly</a:t>
            </a:r>
          </a:p>
          <a:p>
            <a:pPr marL="342900" lvl="1" indent="-342900">
              <a:buClr>
                <a:schemeClr val="accent2"/>
              </a:buClr>
              <a:defRPr/>
            </a:pPr>
            <a:r>
              <a:rPr lang="en-US" altLang="en-US" sz="2400" b="1" kern="1200" dirty="0">
                <a:latin typeface="Tahoma" panose="020B0604030504040204" pitchFamily="34" charset="0"/>
                <a:ea typeface="+mn-ea"/>
                <a:cs typeface="Tahoma" panose="020B0604030504040204" pitchFamily="34" charset="0"/>
              </a:rPr>
              <a:t>The situations of the 53 ethnic minority groups are diverse</a:t>
            </a:r>
          </a:p>
          <a:p>
            <a:pPr marL="342900" lvl="1" indent="-342900">
              <a:buClr>
                <a:schemeClr val="accent2"/>
              </a:buClr>
              <a:defRPr/>
            </a:pPr>
            <a:r>
              <a:rPr lang="en-US" altLang="en-US" sz="2400" b="1" kern="1200" dirty="0">
                <a:latin typeface="Tahoma" panose="020B0604030504040204" pitchFamily="34" charset="0"/>
                <a:ea typeface="+mn-ea"/>
                <a:cs typeface="Tahoma" panose="020B0604030504040204" pitchFamily="34" charset="0"/>
              </a:rPr>
              <a:t>Observed pathways out of poverty for ethnic minorities are similar to rest of population</a:t>
            </a:r>
          </a:p>
        </p:txBody>
      </p:sp>
      <p:sp>
        <p:nvSpPr>
          <p:cNvPr id="53252" name="TextBox 3">
            <a:extLst>
              <a:ext uri="{FF2B5EF4-FFF2-40B4-BE49-F238E27FC236}">
                <a16:creationId xmlns:a16="http://schemas.microsoft.com/office/drawing/2014/main" id="{D5D422C3-2613-4759-A976-8B264CEA83AD}"/>
              </a:ext>
            </a:extLst>
          </p:cNvPr>
          <p:cNvSpPr txBox="1">
            <a:spLocks noChangeArrowheads="1"/>
          </p:cNvSpPr>
          <p:nvPr/>
        </p:nvSpPr>
        <p:spPr bwMode="auto">
          <a:xfrm>
            <a:off x="609600" y="6465888"/>
            <a:ext cx="262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spcBef>
                <a:spcPct val="0"/>
              </a:spcBef>
              <a:buClrTx/>
              <a:buFontTx/>
              <a:buNone/>
            </a:pPr>
            <a:r>
              <a:rPr lang="en-US" altLang="en-US" sz="1200"/>
              <a:t>Adapted from World Bank Presentation</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E01A-653B-40AA-8EBE-C2C28871CE84}"/>
              </a:ext>
            </a:extLst>
          </p:cNvPr>
          <p:cNvSpPr>
            <a:spLocks noGrp="1"/>
          </p:cNvSpPr>
          <p:nvPr>
            <p:ph type="title"/>
          </p:nvPr>
        </p:nvSpPr>
        <p:spPr>
          <a:xfrm>
            <a:off x="304800" y="61118"/>
            <a:ext cx="8153400" cy="1042988"/>
          </a:xfrm>
        </p:spPr>
        <p:txBody>
          <a:bodyPr>
            <a:norm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A Synthesis of Overall Performance</a:t>
            </a:r>
          </a:p>
        </p:txBody>
      </p:sp>
      <p:sp>
        <p:nvSpPr>
          <p:cNvPr id="6" name="Content Placeholder 5">
            <a:extLst>
              <a:ext uri="{FF2B5EF4-FFF2-40B4-BE49-F238E27FC236}">
                <a16:creationId xmlns:a16="http://schemas.microsoft.com/office/drawing/2014/main" id="{2AA9187F-F243-46C4-A1CC-5FA6043D12AD}"/>
              </a:ext>
            </a:extLst>
          </p:cNvPr>
          <p:cNvSpPr>
            <a:spLocks noGrp="1"/>
          </p:cNvSpPr>
          <p:nvPr>
            <p:ph sz="quarter" idx="1"/>
          </p:nvPr>
        </p:nvSpPr>
        <p:spPr>
          <a:xfrm>
            <a:off x="304800" y="1262063"/>
            <a:ext cx="8153400" cy="5013325"/>
          </a:xfrm>
        </p:spPr>
        <p:txBody>
          <a:bodyPr>
            <a:noAutofit/>
          </a:bodyPr>
          <a:lstStyle/>
          <a:p>
            <a:pPr>
              <a:defRPr/>
            </a:pPr>
            <a:r>
              <a:rPr lang="en-US" sz="2000" b="1" kern="1200" dirty="0">
                <a:latin typeface="Tahoma" panose="020B0604030504040204" pitchFamily="34" charset="0"/>
                <a:cs typeface="Tahoma" panose="020B0604030504040204" pitchFamily="34" charset="0"/>
              </a:rPr>
              <a:t>Vietnam has been recognized as one of Asia’s great success stories in terms of economic and social development over the last 20 years </a:t>
            </a:r>
          </a:p>
          <a:p>
            <a:pPr lvl="1">
              <a:defRPr/>
            </a:pPr>
            <a:r>
              <a:rPr lang="en-US" sz="2000" b="1" kern="1200" dirty="0">
                <a:latin typeface="Tahoma" panose="020B0604030504040204" pitchFamily="34" charset="0"/>
                <a:ea typeface="+mn-ea"/>
                <a:cs typeface="Tahoma" panose="020B0604030504040204" pitchFamily="34" charset="0"/>
              </a:rPr>
              <a:t>Vietnam economy has a robust and steady growth since 1990 (average growth rate of over 6% since 2000). China is the only Asian country that performed better</a:t>
            </a:r>
          </a:p>
          <a:p>
            <a:pPr lvl="1">
              <a:defRPr/>
            </a:pPr>
            <a:r>
              <a:rPr lang="en-US" sz="2000" b="1" kern="1200" dirty="0">
                <a:latin typeface="Tahoma" panose="020B0604030504040204" pitchFamily="34" charset="0"/>
                <a:ea typeface="+mn-ea"/>
                <a:cs typeface="Tahoma" panose="020B0604030504040204" pitchFamily="34" charset="0"/>
              </a:rPr>
              <a:t>The growth is relatively balanced, with industry and services sectors contributing about 40% each to GDP</a:t>
            </a:r>
          </a:p>
          <a:p>
            <a:pPr lvl="1">
              <a:defRPr/>
            </a:pPr>
            <a:r>
              <a:rPr lang="en-US" sz="2000" b="1" kern="1200" dirty="0">
                <a:latin typeface="Tahoma" panose="020B0604030504040204" pitchFamily="34" charset="0"/>
                <a:ea typeface="+mn-ea"/>
                <a:cs typeface="Tahoma" panose="020B0604030504040204" pitchFamily="34" charset="0"/>
              </a:rPr>
              <a:t>Trade openness and integration with the region and world has substantially increased (163.67% of GDP)</a:t>
            </a:r>
          </a:p>
          <a:p>
            <a:pPr lvl="1">
              <a:defRPr/>
            </a:pPr>
            <a:r>
              <a:rPr lang="en-US" sz="2000" b="1" kern="1200" dirty="0">
                <a:latin typeface="Tahoma" panose="020B0604030504040204" pitchFamily="34" charset="0"/>
                <a:ea typeface="+mn-ea"/>
                <a:cs typeface="Tahoma" panose="020B0604030504040204" pitchFamily="34" charset="0"/>
              </a:rPr>
              <a:t>Vietnam is among the most attractive countries in terms of external financing (FDI and portfolio equity)</a:t>
            </a:r>
          </a:p>
          <a:p>
            <a:pPr lvl="1">
              <a:defRPr/>
            </a:pPr>
            <a:r>
              <a:rPr lang="en-US" sz="2000" b="1" kern="1200" dirty="0">
                <a:latin typeface="Tahoma" panose="020B0604030504040204" pitchFamily="34" charset="0"/>
                <a:ea typeface="+mn-ea"/>
                <a:cs typeface="Tahoma" panose="020B0604030504040204" pitchFamily="34" charset="0"/>
              </a:rPr>
              <a:t>There is a certain level of resilience as extreme shocks (recent crises have not caused serious effects on economic and investment activity (good management of economic and financial openness)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a:extLst>
              <a:ext uri="{FF2B5EF4-FFF2-40B4-BE49-F238E27FC236}">
                <a16:creationId xmlns:a16="http://schemas.microsoft.com/office/drawing/2014/main" id="{91A6DD5D-2B40-462E-A4A7-B8F5A6143FA2}"/>
              </a:ext>
            </a:extLst>
          </p:cNvPr>
          <p:cNvSpPr>
            <a:spLocks noGrp="1" noChangeArrowheads="1"/>
          </p:cNvSpPr>
          <p:nvPr>
            <p:ph type="body" idx="1"/>
          </p:nvPr>
        </p:nvSpPr>
        <p:spPr>
          <a:xfrm>
            <a:off x="239486" y="1524000"/>
            <a:ext cx="8458200" cy="3962400"/>
          </a:xfrm>
        </p:spPr>
        <p:txBody>
          <a:bodyPr/>
          <a:lstStyle/>
          <a:p>
            <a:pPr algn="just"/>
            <a:r>
              <a:rPr lang="en-US" altLang="en-US" sz="1800" b="1" dirty="0">
                <a:latin typeface="Tahoma" panose="020B0604030504040204" pitchFamily="34" charset="0"/>
                <a:cs typeface="Tahoma" panose="020B0604030504040204" pitchFamily="34" charset="0"/>
              </a:rPr>
              <a:t>Regardless of impressive achievements in economic growth and poverty reduction, Vietnam still has a long way to achiever its growth targets.</a:t>
            </a:r>
          </a:p>
          <a:p>
            <a:pPr algn="just"/>
            <a:endParaRPr lang="en-US" altLang="en-US" sz="1800" b="1" dirty="0">
              <a:latin typeface="Tahoma" panose="020B0604030504040204" pitchFamily="34" charset="0"/>
              <a:cs typeface="Tahoma" panose="020B0604030504040204" pitchFamily="34" charset="0"/>
            </a:endParaRPr>
          </a:p>
          <a:p>
            <a:pPr algn="just"/>
            <a:r>
              <a:rPr lang="en-US" altLang="en-US" sz="1800" b="1" dirty="0">
                <a:latin typeface="Tahoma" panose="020B0604030504040204" pitchFamily="34" charset="0"/>
                <a:cs typeface="Tahoma" panose="020B0604030504040204" pitchFamily="34" charset="0"/>
              </a:rPr>
              <a:t> Question as to whether Vietnam can overcome the “middle-income trap” and reach the level of high-income economy.</a:t>
            </a:r>
          </a:p>
          <a:p>
            <a:pPr algn="just"/>
            <a:endParaRPr lang="en-US" altLang="en-US" sz="1800" b="1" dirty="0">
              <a:latin typeface="Tahoma" panose="020B0604030504040204" pitchFamily="34" charset="0"/>
              <a:cs typeface="Tahoma" panose="020B0604030504040204" pitchFamily="34" charset="0"/>
            </a:endParaRPr>
          </a:p>
          <a:p>
            <a:pPr algn="just"/>
            <a:r>
              <a:rPr lang="en-US" altLang="en-US" sz="1800" b="1" dirty="0">
                <a:latin typeface="Tahoma" panose="020B0604030504040204" pitchFamily="34" charset="0"/>
                <a:cs typeface="Tahoma" panose="020B0604030504040204" pitchFamily="34" charset="0"/>
              </a:rPr>
              <a:t>The state in Vietnam is not immune to corruption, conflict of interests and abuse of power. </a:t>
            </a:r>
          </a:p>
          <a:p>
            <a:pPr algn="just"/>
            <a:endParaRPr lang="en-US" altLang="en-US" sz="1800" b="1" dirty="0">
              <a:latin typeface="Tahoma" panose="020B0604030504040204" pitchFamily="34" charset="0"/>
              <a:cs typeface="Tahoma" panose="020B0604030504040204" pitchFamily="34" charset="0"/>
            </a:endParaRPr>
          </a:p>
          <a:p>
            <a:pPr algn="just"/>
            <a:r>
              <a:rPr lang="en-US" altLang="en-US" sz="1800" b="1" dirty="0">
                <a:latin typeface="Tahoma" panose="020B0604030504040204" pitchFamily="34" charset="0"/>
                <a:cs typeface="Tahoma" panose="020B0604030504040204" pitchFamily="34" charset="0"/>
              </a:rPr>
              <a:t>Transparency, openness, inclusive development have to be implemented.</a:t>
            </a:r>
          </a:p>
          <a:p>
            <a:pPr algn="just"/>
            <a:endParaRPr lang="en-US" altLang="en-US" sz="1800" b="1" dirty="0">
              <a:latin typeface="Tahoma" panose="020B0604030504040204" pitchFamily="34" charset="0"/>
              <a:cs typeface="Tahoma" panose="020B0604030504040204" pitchFamily="34" charset="0"/>
            </a:endParaRPr>
          </a:p>
          <a:p>
            <a:pPr algn="just"/>
            <a:r>
              <a:rPr lang="en-US" altLang="en-US" sz="1800" b="1" dirty="0">
                <a:latin typeface="Tahoma" panose="020B0604030504040204" pitchFamily="34" charset="0"/>
                <a:cs typeface="Tahoma" panose="020B0604030504040204" pitchFamily="34" charset="0"/>
              </a:rPr>
              <a:t> If Vietnam continues its reform efforts, build-ups the right policies and appropriate institutions,  Vietnam can  overcome these obstacles and achieve the long desired targets.</a:t>
            </a:r>
          </a:p>
        </p:txBody>
      </p:sp>
      <p:sp>
        <p:nvSpPr>
          <p:cNvPr id="5" name="Rectangle 18">
            <a:extLst>
              <a:ext uri="{FF2B5EF4-FFF2-40B4-BE49-F238E27FC236}">
                <a16:creationId xmlns:a16="http://schemas.microsoft.com/office/drawing/2014/main" id="{8410B901-D35B-4F77-86BE-FC3A5C7E8386}"/>
              </a:ext>
            </a:extLst>
          </p:cNvPr>
          <p:cNvSpPr>
            <a:spLocks noChangeArrowheads="1"/>
          </p:cNvSpPr>
          <p:nvPr/>
        </p:nvSpPr>
        <p:spPr bwMode="auto">
          <a:xfrm>
            <a:off x="195943" y="457200"/>
            <a:ext cx="8752114" cy="762000"/>
          </a:xfrm>
          <a:prstGeom prst="rect">
            <a:avLst/>
          </a:prstGeom>
          <a:noFill/>
          <a:ln w="9525">
            <a:noFill/>
            <a:miter lim="800000"/>
            <a:headEnd/>
            <a:tailEnd/>
          </a:ln>
          <a:effectLst/>
        </p:spPr>
        <p:txBody>
          <a:bodyPr lIns="92075" tIns="46038" rIns="92075" bIns="46038" anchor="ctr"/>
          <a:lstStyle/>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Prospects</a:t>
            </a:r>
          </a:p>
          <a:p>
            <a:pPr algn="ctr" eaLnBrk="1" hangingPunct="1">
              <a:defRPr/>
            </a:pPr>
            <a:endParaRPr lang="en-US" sz="1200" b="1" dirty="0">
              <a:solidFill>
                <a:srgbClr val="FF0000"/>
              </a:solidFill>
              <a:effectLst>
                <a:outerShdw blurRad="38100" dist="38100" dir="2700000" algn="tl">
                  <a:srgbClr val="000000"/>
                </a:outerShdw>
              </a:effectLst>
              <a:latin typeface="Bookman Old Style" pitchFamily="18" charset="0"/>
            </a:endParaRPr>
          </a:p>
          <a:p>
            <a:pPr algn="ctr" eaLnBrk="1" hangingPunct="1">
              <a:defRPr/>
            </a:pPr>
            <a:r>
              <a:rPr lang="en-US" sz="1800" b="1" dirty="0">
                <a:effectLst/>
                <a:latin typeface="Bookman Old Style" panose="02050604050505020204" pitchFamily="18" charset="0"/>
                <a:ea typeface="Times New Roman" panose="02020603050405020304" pitchFamily="18" charset="0"/>
                <a:cs typeface="Times New Roman" panose="02020603050405020304" pitchFamily="18" charset="0"/>
              </a:rPr>
              <a:t>We will refer to World Bank (2023)</a:t>
            </a:r>
            <a:r>
              <a:rPr lang="en-US" sz="1800" b="1" dirty="0">
                <a:solidFill>
                  <a:srgbClr val="7030A0"/>
                </a:solidFill>
                <a:effectLst/>
                <a:latin typeface="Bookman Old Style" panose="02050604050505020204" pitchFamily="18" charset="0"/>
                <a:ea typeface="Times New Roman" panose="02020603050405020304" pitchFamily="18" charset="0"/>
                <a:cs typeface="Times New Roman" panose="02020603050405020304" pitchFamily="18" charset="0"/>
              </a:rPr>
              <a:t> </a:t>
            </a:r>
            <a:r>
              <a:rPr lang="en-US" sz="1800" b="1" u="sng" dirty="0">
                <a:solidFill>
                  <a:srgbClr val="7030A0"/>
                </a:solidFill>
                <a:effectLst/>
                <a:latin typeface="Bookman Old Style" panose="02050604050505020204" pitchFamily="18" charset="0"/>
                <a:ea typeface="Times New Roman" panose="02020603050405020304" pitchFamily="18" charset="0"/>
                <a:cs typeface="Times New Roman" panose="02020603050405020304" pitchFamily="18" charset="0"/>
                <a:hlinkClick r:id="rId2"/>
              </a:rPr>
              <a:t>Recent Developments and Prospects</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ctr" eaLnBrk="1" hangingPunct="1">
              <a:defRPr/>
            </a:pPr>
            <a:r>
              <a:rPr lang="en-US" sz="3600" b="1" dirty="0">
                <a:solidFill>
                  <a:srgbClr val="FF0000"/>
                </a:solidFill>
                <a:effectLst>
                  <a:outerShdw blurRad="38100" dist="38100" dir="2700000" algn="tl">
                    <a:srgbClr val="000000"/>
                  </a:outerShdw>
                </a:effectLst>
                <a:latin typeface="Bookman Old Style" pitchFamily="18" charset="0"/>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F554C-57DD-4194-8D31-81D217404F47}"/>
              </a:ext>
            </a:extLst>
          </p:cNvPr>
          <p:cNvSpPr>
            <a:spLocks noGrp="1"/>
          </p:cNvSpPr>
          <p:nvPr>
            <p:ph type="title"/>
          </p:nvPr>
        </p:nvSpPr>
        <p:spPr>
          <a:xfrm>
            <a:off x="612775" y="228600"/>
            <a:ext cx="8153400" cy="1042988"/>
          </a:xfrm>
        </p:spPr>
        <p:txBody>
          <a:bodyPr>
            <a:noAutofit/>
          </a:bodyPr>
          <a:lstStyle/>
          <a:p>
            <a:pPr>
              <a:defRPr/>
            </a:pP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Economic Integration is Not </a:t>
            </a:r>
            <a:b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br>
            <a:r>
              <a:rPr lang="en-US" sz="3200" b="1" kern="1200" dirty="0">
                <a:solidFill>
                  <a:srgbClr val="FF0000"/>
                </a:solidFill>
                <a:effectLst>
                  <a:outerShdw blurRad="38100" dist="38100" dir="2700000" algn="tl">
                    <a:srgbClr val="000000"/>
                  </a:outerShdw>
                </a:effectLst>
                <a:latin typeface="Bookman Old Style" pitchFamily="18" charset="0"/>
                <a:ea typeface="+mn-ea"/>
                <a:cs typeface="Times New Roman" pitchFamily="18" charset="0"/>
              </a:rPr>
              <a:t>Without Risk</a:t>
            </a:r>
          </a:p>
        </p:txBody>
      </p:sp>
      <p:sp>
        <p:nvSpPr>
          <p:cNvPr id="56323" name="Content Placeholder 5">
            <a:extLst>
              <a:ext uri="{FF2B5EF4-FFF2-40B4-BE49-F238E27FC236}">
                <a16:creationId xmlns:a16="http://schemas.microsoft.com/office/drawing/2014/main" id="{58E14A6A-E9C3-4D52-93AD-A99E504E8801}"/>
              </a:ext>
            </a:extLst>
          </p:cNvPr>
          <p:cNvSpPr>
            <a:spLocks noGrp="1" noChangeArrowheads="1"/>
          </p:cNvSpPr>
          <p:nvPr>
            <p:ph sz="quarter" idx="1"/>
          </p:nvPr>
        </p:nvSpPr>
        <p:spPr>
          <a:xfrm>
            <a:off x="381000" y="1143000"/>
            <a:ext cx="8153400" cy="5000625"/>
          </a:xfrm>
        </p:spPr>
        <p:txBody>
          <a:bodyPr/>
          <a:lstStyle/>
          <a:p>
            <a:r>
              <a:rPr lang="en-US" altLang="en-US" sz="2000" b="1">
                <a:latin typeface="Bookman Old Style" panose="02050604050505020204" pitchFamily="18" charset="0"/>
              </a:rPr>
              <a:t>Advantages</a:t>
            </a:r>
          </a:p>
          <a:p>
            <a:pPr lvl="1"/>
            <a:r>
              <a:rPr lang="en-US" altLang="en-US" sz="2000" b="1">
                <a:latin typeface="Bookman Old Style" panose="02050604050505020204" pitchFamily="18" charset="0"/>
              </a:rPr>
              <a:t>A greater market for goods and services</a:t>
            </a:r>
          </a:p>
          <a:p>
            <a:pPr lvl="1"/>
            <a:r>
              <a:rPr lang="en-US" altLang="en-US" sz="2000" b="1">
                <a:latin typeface="Bookman Old Style" panose="02050604050505020204" pitchFamily="18" charset="0"/>
              </a:rPr>
              <a:t>Companies will have better access to international capital markets for external financing</a:t>
            </a:r>
          </a:p>
          <a:p>
            <a:pPr lvl="1"/>
            <a:r>
              <a:rPr lang="en-US" altLang="en-US" sz="2000" b="1">
                <a:latin typeface="Bookman Old Style" panose="02050604050505020204" pitchFamily="18" charset="0"/>
              </a:rPr>
              <a:t>Reduced cost of capital and international risk sharing</a:t>
            </a:r>
          </a:p>
          <a:p>
            <a:pPr lvl="1"/>
            <a:r>
              <a:rPr lang="en-US" altLang="en-US" sz="2000" b="1">
                <a:latin typeface="Bookman Old Style" panose="02050604050505020204" pitchFamily="18" charset="0"/>
              </a:rPr>
              <a:t>Technology transfer (cleaner technology for a sustainable development)</a:t>
            </a:r>
          </a:p>
          <a:p>
            <a:r>
              <a:rPr lang="en-US" altLang="en-US" sz="2000" b="1">
                <a:latin typeface="Bookman Old Style" panose="02050604050505020204" pitchFamily="18" charset="0"/>
              </a:rPr>
              <a:t>Risks</a:t>
            </a:r>
          </a:p>
          <a:p>
            <a:pPr lvl="1"/>
            <a:r>
              <a:rPr lang="en-US" altLang="en-US" sz="2000" b="1">
                <a:latin typeface="Bookman Old Style" panose="02050604050505020204" pitchFamily="18" charset="0"/>
              </a:rPr>
              <a:t>Vietnam companies may not be ready for dealing with challenges</a:t>
            </a:r>
          </a:p>
          <a:p>
            <a:pPr lvl="2"/>
            <a:r>
              <a:rPr lang="en-US" altLang="en-US" sz="2000" b="1">
                <a:latin typeface="Bookman Old Style" panose="02050604050505020204" pitchFamily="18" charset="0"/>
              </a:rPr>
              <a:t>Vietnam has a low competitiveness level (labor-intensive economy), while main trading partners are productivity-driven economy (Chile, Mexico), or innovation-based economy (US, Canada, Japan, Singapore, Malaysia, Australia, New Zealand)</a:t>
            </a:r>
          </a:p>
          <a:p>
            <a:pPr lvl="2"/>
            <a:r>
              <a:rPr lang="en-US" altLang="en-US" sz="2000" b="1">
                <a:latin typeface="Bookman Old Style" panose="02050604050505020204" pitchFamily="18" charset="0"/>
              </a:rPr>
              <a:t>Exports of low value added products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E3B02B-3460-D35E-2913-EC02FCB203B1}"/>
              </a:ext>
            </a:extLst>
          </p:cNvPr>
          <p:cNvSpPr txBox="1"/>
          <p:nvPr/>
        </p:nvSpPr>
        <p:spPr>
          <a:xfrm>
            <a:off x="526473" y="5943600"/>
            <a:ext cx="8153400" cy="830997"/>
          </a:xfrm>
          <a:prstGeom prst="rect">
            <a:avLst/>
          </a:prstGeom>
          <a:noFill/>
        </p:spPr>
        <p:txBody>
          <a:bodyPr wrap="square">
            <a:spAutoFit/>
          </a:bodyPr>
          <a:lstStyle/>
          <a:p>
            <a:r>
              <a:rPr lang="en-US" dirty="0">
                <a:hlinkClick r:id="rId2"/>
              </a:rPr>
              <a:t>https://globalcio.com/longread/Digital-Strategies-of-Vietnam0/</a:t>
            </a:r>
            <a:endParaRPr lang="en-US" dirty="0"/>
          </a:p>
          <a:p>
            <a:endParaRPr lang="en-US" dirty="0"/>
          </a:p>
        </p:txBody>
      </p:sp>
      <p:pic>
        <p:nvPicPr>
          <p:cNvPr id="5" name="Picture 4">
            <a:extLst>
              <a:ext uri="{FF2B5EF4-FFF2-40B4-BE49-F238E27FC236}">
                <a16:creationId xmlns:a16="http://schemas.microsoft.com/office/drawing/2014/main" id="{731C861D-53CA-697F-2E15-89E861164B2D}"/>
              </a:ext>
            </a:extLst>
          </p:cNvPr>
          <p:cNvPicPr>
            <a:picLocks noChangeAspect="1"/>
          </p:cNvPicPr>
          <p:nvPr/>
        </p:nvPicPr>
        <p:blipFill>
          <a:blip r:embed="rId3"/>
          <a:stretch>
            <a:fillRect/>
          </a:stretch>
        </p:blipFill>
        <p:spPr>
          <a:xfrm>
            <a:off x="526472" y="457200"/>
            <a:ext cx="8153399" cy="5334000"/>
          </a:xfrm>
          <a:prstGeom prst="rect">
            <a:avLst/>
          </a:prstGeom>
        </p:spPr>
      </p:pic>
    </p:spTree>
    <p:extLst>
      <p:ext uri="{BB962C8B-B14F-4D97-AF65-F5344CB8AC3E}">
        <p14:creationId xmlns:p14="http://schemas.microsoft.com/office/powerpoint/2010/main" val="3878625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a:extLst>
              <a:ext uri="{FF2B5EF4-FFF2-40B4-BE49-F238E27FC236}">
                <a16:creationId xmlns:a16="http://schemas.microsoft.com/office/drawing/2014/main" id="{FCC81B46-293A-4D38-96A1-5EA7A296B660}"/>
              </a:ext>
            </a:extLst>
          </p:cNvPr>
          <p:cNvSpPr>
            <a:spLocks noGrp="1" noChangeArrowheads="1"/>
          </p:cNvSpPr>
          <p:nvPr>
            <p:ph type="body" idx="1"/>
          </p:nvPr>
        </p:nvSpPr>
        <p:spPr>
          <a:xfrm>
            <a:off x="381000" y="1143000"/>
            <a:ext cx="8534400" cy="2514600"/>
          </a:xfrm>
        </p:spPr>
        <p:txBody>
          <a:bodyPr/>
          <a:lstStyle/>
          <a:p>
            <a:pPr algn="just">
              <a:lnSpc>
                <a:spcPct val="90000"/>
              </a:lnSpc>
              <a:spcBef>
                <a:spcPct val="0"/>
              </a:spcBef>
              <a:buFontTx/>
              <a:buBlip>
                <a:blip r:embed="rId2"/>
              </a:buBlip>
              <a:defRPr/>
            </a:pPr>
            <a:r>
              <a:rPr lang="en-US" sz="20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rPr>
              <a:t>Vietnam has made remarkable progress over the past two decades in its transition to a market economy </a:t>
            </a:r>
          </a:p>
          <a:p>
            <a:pPr algn="just">
              <a:lnSpc>
                <a:spcPct val="90000"/>
              </a:lnSpc>
              <a:spcBef>
                <a:spcPct val="0"/>
              </a:spcBef>
              <a:buFontTx/>
              <a:buBlip>
                <a:blip r:embed="rId2"/>
              </a:buBlip>
              <a:defRPr/>
            </a:pPr>
            <a:endParaRPr lang="en-US" sz="20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endParaRPr>
          </a:p>
          <a:p>
            <a:pPr algn="just">
              <a:lnSpc>
                <a:spcPct val="90000"/>
              </a:lnSpc>
              <a:spcBef>
                <a:spcPct val="0"/>
              </a:spcBef>
              <a:buFontTx/>
              <a:buBlip>
                <a:blip r:embed="rId2"/>
              </a:buBlip>
              <a:defRPr/>
            </a:pPr>
            <a:r>
              <a:rPr lang="en-US" sz="20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rPr>
              <a:t>Vietnam is a nation at peace concerned with improving the living standard of its people. </a:t>
            </a:r>
          </a:p>
          <a:p>
            <a:pPr algn="just">
              <a:lnSpc>
                <a:spcPct val="90000"/>
              </a:lnSpc>
              <a:spcBef>
                <a:spcPct val="0"/>
              </a:spcBef>
              <a:buFontTx/>
              <a:buBlip>
                <a:blip r:embed="rId2"/>
              </a:buBlip>
              <a:defRPr/>
            </a:pPr>
            <a:endParaRPr lang="en-US" sz="20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endParaRPr>
          </a:p>
          <a:p>
            <a:pPr algn="just">
              <a:lnSpc>
                <a:spcPct val="90000"/>
              </a:lnSpc>
              <a:spcBef>
                <a:spcPct val="0"/>
              </a:spcBef>
              <a:buFontTx/>
              <a:buBlip>
                <a:blip r:embed="rId2"/>
              </a:buBlip>
              <a:defRPr/>
            </a:pPr>
            <a:r>
              <a:rPr lang="en-US" sz="20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rPr>
              <a:t>Discussion of Vietnam should focus on the positive developments of the last twenty years as it is an important study of economic development, transition economics and institutional change.</a:t>
            </a:r>
            <a:r>
              <a:rPr lang="en-US" sz="18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rPr>
              <a:t> </a:t>
            </a:r>
          </a:p>
          <a:p>
            <a:pPr algn="just">
              <a:lnSpc>
                <a:spcPct val="90000"/>
              </a:lnSpc>
              <a:spcBef>
                <a:spcPct val="0"/>
              </a:spcBef>
              <a:buFontTx/>
              <a:buBlip>
                <a:blip r:embed="rId2"/>
              </a:buBlip>
              <a:defRPr/>
            </a:pPr>
            <a:endParaRPr lang="en-US" sz="18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endParaRPr>
          </a:p>
          <a:p>
            <a:pPr algn="ctr">
              <a:lnSpc>
                <a:spcPct val="90000"/>
              </a:lnSpc>
              <a:spcBef>
                <a:spcPct val="0"/>
              </a:spcBef>
              <a:buFontTx/>
              <a:buNone/>
              <a:defRPr/>
            </a:pPr>
            <a:endParaRPr lang="en-US" sz="2800" b="1" dirty="0">
              <a:effectLst>
                <a:outerShdw blurRad="38100" dist="38100" dir="2700000" algn="tl">
                  <a:srgbClr val="FFFFFF"/>
                </a:outerShdw>
              </a:effectLst>
              <a:latin typeface="Bookman Old Style" pitchFamily="18" charset="0"/>
              <a:ea typeface="Arial Unicode MS" pitchFamily="34" charset="-128"/>
              <a:cs typeface="Arial Unicode MS" pitchFamily="34" charset="-128"/>
            </a:endParaRPr>
          </a:p>
          <a:p>
            <a:pPr algn="just">
              <a:lnSpc>
                <a:spcPct val="90000"/>
              </a:lnSpc>
              <a:spcBef>
                <a:spcPct val="0"/>
              </a:spcBef>
              <a:buFontTx/>
              <a:buBlip>
                <a:blip r:embed="rId2"/>
              </a:buBlip>
              <a:defRPr/>
            </a:pPr>
            <a:endParaRPr lang="en-US" sz="2800" dirty="0"/>
          </a:p>
        </p:txBody>
      </p:sp>
      <p:sp>
        <p:nvSpPr>
          <p:cNvPr id="29700" name="Text Box 4">
            <a:extLst>
              <a:ext uri="{FF2B5EF4-FFF2-40B4-BE49-F238E27FC236}">
                <a16:creationId xmlns:a16="http://schemas.microsoft.com/office/drawing/2014/main" id="{80B306D1-1096-4881-9335-E5BA325A3A04}"/>
              </a:ext>
            </a:extLst>
          </p:cNvPr>
          <p:cNvSpPr txBox="1">
            <a:spLocks noChangeArrowheads="1"/>
          </p:cNvSpPr>
          <p:nvPr/>
        </p:nvSpPr>
        <p:spPr bwMode="auto">
          <a:xfrm>
            <a:off x="457200" y="304800"/>
            <a:ext cx="8458200" cy="579438"/>
          </a:xfrm>
          <a:prstGeom prst="rect">
            <a:avLst/>
          </a:prstGeom>
          <a:noFill/>
          <a:ln w="9525">
            <a:noFill/>
            <a:miter lim="800000"/>
            <a:headEnd/>
            <a:tailEnd/>
          </a:ln>
          <a:effectLst/>
        </p:spPr>
        <p:txBody>
          <a:bodyPr>
            <a:spAutoFit/>
          </a:bodyPr>
          <a:lstStyle/>
          <a:p>
            <a:pPr algn="ctr" eaLnBrk="1" hangingPunct="1">
              <a:defRPr/>
            </a:pPr>
            <a:r>
              <a:rPr lang="en-US" sz="3200" b="1" dirty="0">
                <a:solidFill>
                  <a:srgbClr val="FF0000"/>
                </a:solidFill>
                <a:effectLst>
                  <a:outerShdw blurRad="38100" dist="38100" dir="2700000" algn="tl">
                    <a:srgbClr val="000000"/>
                  </a:outerShdw>
                </a:effectLst>
                <a:latin typeface="Bookman Old Style" pitchFamily="18" charset="0"/>
                <a:cs typeface="Times New Roman" pitchFamily="18" charset="0"/>
              </a:rPr>
              <a:t>VIETNAM IS A COUNTRY, NOT A WAR</a:t>
            </a:r>
          </a:p>
        </p:txBody>
      </p:sp>
      <p:pic>
        <p:nvPicPr>
          <p:cNvPr id="57348" name="Picture 7" descr="C:\AAWebpage\images\travelling.jpg">
            <a:extLst>
              <a:ext uri="{FF2B5EF4-FFF2-40B4-BE49-F238E27FC236}">
                <a16:creationId xmlns:a16="http://schemas.microsoft.com/office/drawing/2014/main" id="{D78AEE0F-4279-4016-8F62-941A872FB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038600"/>
            <a:ext cx="42672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5">
            <a:extLst>
              <a:ext uri="{FF2B5EF4-FFF2-40B4-BE49-F238E27FC236}">
                <a16:creationId xmlns:a16="http://schemas.microsoft.com/office/drawing/2014/main" id="{6FB5E247-6F31-46C8-87BC-9CB984E2093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0338" y="68263"/>
            <a:ext cx="4038600" cy="2782887"/>
          </a:xfrm>
        </p:spPr>
      </p:pic>
      <p:pic>
        <p:nvPicPr>
          <p:cNvPr id="58371" name="Picture 6">
            <a:extLst>
              <a:ext uri="{FF2B5EF4-FFF2-40B4-BE49-F238E27FC236}">
                <a16:creationId xmlns:a16="http://schemas.microsoft.com/office/drawing/2014/main" id="{2C48FE2F-C9A2-4A6F-820A-7282C34BFE86}"/>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148138" y="68263"/>
            <a:ext cx="4919662" cy="2117725"/>
          </a:xfrm>
        </p:spPr>
      </p:pic>
      <p:pic>
        <p:nvPicPr>
          <p:cNvPr id="58372" name="Picture 5">
            <a:extLst>
              <a:ext uri="{FF2B5EF4-FFF2-40B4-BE49-F238E27FC236}">
                <a16:creationId xmlns:a16="http://schemas.microsoft.com/office/drawing/2014/main" id="{941E943B-8DE6-4695-877D-F10564F52B8F}"/>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38113" y="2851150"/>
            <a:ext cx="3519487" cy="3870325"/>
          </a:xfrm>
        </p:spPr>
      </p:pic>
      <p:pic>
        <p:nvPicPr>
          <p:cNvPr id="58373" name="Picture 2">
            <a:extLst>
              <a:ext uri="{FF2B5EF4-FFF2-40B4-BE49-F238E27FC236}">
                <a16:creationId xmlns:a16="http://schemas.microsoft.com/office/drawing/2014/main" id="{A161937E-C855-4439-9D2E-AD1F5A9A9A2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155825"/>
            <a:ext cx="2854325" cy="244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6">
            <a:extLst>
              <a:ext uri="{FF2B5EF4-FFF2-40B4-BE49-F238E27FC236}">
                <a16:creationId xmlns:a16="http://schemas.microsoft.com/office/drawing/2014/main" id="{95A6D007-92F6-4D89-8854-583941949E2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197600" y="2189163"/>
            <a:ext cx="2854325" cy="217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5" name="Content Placeholder 2">
            <a:extLst>
              <a:ext uri="{FF2B5EF4-FFF2-40B4-BE49-F238E27FC236}">
                <a16:creationId xmlns:a16="http://schemas.microsoft.com/office/drawing/2014/main" id="{9C1D7C44-368E-4683-BA1B-347948E86404}"/>
              </a:ext>
            </a:extLst>
          </p:cNvPr>
          <p:cNvPicPr>
            <a:picLocks noGrp="1" noChangeAspect="1" noChangeArrowheads="1"/>
          </p:cNvPicPr>
          <p:nvPr>
            <p:ph sz="half" idx="1"/>
          </p:nvPr>
        </p:nvPicPr>
        <p:blipFill>
          <a:blip r:embed="rId7">
            <a:extLst>
              <a:ext uri="{28A0092B-C50C-407E-A947-70E740481C1C}">
                <a14:useLocalDpi xmlns:a14="http://schemas.microsoft.com/office/drawing/2010/main" val="0"/>
              </a:ext>
            </a:extLst>
          </a:blip>
          <a:srcRect/>
          <a:stretch>
            <a:fillRect/>
          </a:stretch>
        </p:blipFill>
        <p:spPr>
          <a:xfrm>
            <a:off x="3467100" y="4268788"/>
            <a:ext cx="2133600" cy="2424112"/>
          </a:xfrm>
        </p:spPr>
      </p:pic>
      <p:pic>
        <p:nvPicPr>
          <p:cNvPr id="58376" name="Picture 1">
            <a:extLst>
              <a:ext uri="{FF2B5EF4-FFF2-40B4-BE49-F238E27FC236}">
                <a16:creationId xmlns:a16="http://schemas.microsoft.com/office/drawing/2014/main" id="{7A80AE47-0BA5-4E31-AAF9-DBFB3296E3A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600700" y="4367213"/>
            <a:ext cx="3451225" cy="235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4">
            <a:extLst>
              <a:ext uri="{FF2B5EF4-FFF2-40B4-BE49-F238E27FC236}">
                <a16:creationId xmlns:a16="http://schemas.microsoft.com/office/drawing/2014/main" id="{B5AD7DD6-234A-4A65-9B86-4B33CE286B49}"/>
              </a:ext>
            </a:extLst>
          </p:cNvPr>
          <p:cNvSpPr>
            <a:spLocks noChangeArrowheads="1"/>
          </p:cNvSpPr>
          <p:nvPr/>
        </p:nvSpPr>
        <p:spPr bwMode="auto">
          <a:xfrm>
            <a:off x="152400" y="2514600"/>
            <a:ext cx="8991600" cy="1905000"/>
          </a:xfrm>
          <a:prstGeom prst="rightArrow">
            <a:avLst>
              <a:gd name="adj1" fmla="val 49000"/>
              <a:gd name="adj2" fmla="val 41671"/>
            </a:avLst>
          </a:prstGeom>
          <a:solidFill>
            <a:srgbClr val="C0C0C0"/>
          </a:solidFill>
          <a:ln w="9525">
            <a:solidFill>
              <a:schemeClr val="tx1"/>
            </a:solidFill>
            <a:miter lim="800000"/>
            <a:headEnd/>
            <a:tailEnd/>
          </a:ln>
        </p:spPr>
        <p:txBody>
          <a:bodyPr wrap="none" anchor="ct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0"/>
              </a:spcBef>
              <a:buClrTx/>
              <a:buFontTx/>
              <a:buNone/>
            </a:pPr>
            <a:endParaRPr lang="en-US" altLang="en-US" sz="2400">
              <a:latin typeface="Bookman Old Style" panose="02050604050505020204" pitchFamily="18" charset="0"/>
            </a:endParaRPr>
          </a:p>
        </p:txBody>
      </p:sp>
      <p:sp>
        <p:nvSpPr>
          <p:cNvPr id="22531" name="Text Box 7">
            <a:extLst>
              <a:ext uri="{FF2B5EF4-FFF2-40B4-BE49-F238E27FC236}">
                <a16:creationId xmlns:a16="http://schemas.microsoft.com/office/drawing/2014/main" id="{43E7D136-F175-41F2-BC04-6AAA0B2D6604}"/>
              </a:ext>
            </a:extLst>
          </p:cNvPr>
          <p:cNvSpPr txBox="1">
            <a:spLocks noChangeArrowheads="1"/>
          </p:cNvSpPr>
          <p:nvPr/>
        </p:nvSpPr>
        <p:spPr bwMode="auto">
          <a:xfrm>
            <a:off x="1828800" y="3276600"/>
            <a:ext cx="114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1800" b="1">
                <a:latin typeface="Bookman Old Style" panose="02050604050505020204" pitchFamily="18" charset="0"/>
              </a:rPr>
              <a:t>1945</a:t>
            </a:r>
          </a:p>
        </p:txBody>
      </p:sp>
      <p:sp>
        <p:nvSpPr>
          <p:cNvPr id="22532" name="Text Box 8">
            <a:extLst>
              <a:ext uri="{FF2B5EF4-FFF2-40B4-BE49-F238E27FC236}">
                <a16:creationId xmlns:a16="http://schemas.microsoft.com/office/drawing/2014/main" id="{E144A070-201D-4401-88CD-5EB183C8F68D}"/>
              </a:ext>
            </a:extLst>
          </p:cNvPr>
          <p:cNvSpPr txBox="1">
            <a:spLocks noChangeArrowheads="1"/>
          </p:cNvSpPr>
          <p:nvPr/>
        </p:nvSpPr>
        <p:spPr bwMode="auto">
          <a:xfrm>
            <a:off x="228600" y="3200400"/>
            <a:ext cx="152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1800" b="1">
                <a:latin typeface="Bookman Old Style" panose="02050604050505020204" pitchFamily="18" charset="0"/>
              </a:rPr>
              <a:t>Pre 1945</a:t>
            </a:r>
          </a:p>
        </p:txBody>
      </p:sp>
      <p:sp>
        <p:nvSpPr>
          <p:cNvPr id="22533" name="Text Box 9">
            <a:extLst>
              <a:ext uri="{FF2B5EF4-FFF2-40B4-BE49-F238E27FC236}">
                <a16:creationId xmlns:a16="http://schemas.microsoft.com/office/drawing/2014/main" id="{9508094C-4B24-4096-9093-4851096D8227}"/>
              </a:ext>
            </a:extLst>
          </p:cNvPr>
          <p:cNvSpPr txBox="1">
            <a:spLocks noChangeArrowheads="1"/>
          </p:cNvSpPr>
          <p:nvPr/>
        </p:nvSpPr>
        <p:spPr bwMode="auto">
          <a:xfrm>
            <a:off x="2971800" y="3276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1800" b="1">
                <a:latin typeface="Bookman Old Style" panose="02050604050505020204" pitchFamily="18" charset="0"/>
              </a:rPr>
              <a:t>1954</a:t>
            </a:r>
          </a:p>
        </p:txBody>
      </p:sp>
      <p:sp>
        <p:nvSpPr>
          <p:cNvPr id="22534" name="Text Box 10">
            <a:extLst>
              <a:ext uri="{FF2B5EF4-FFF2-40B4-BE49-F238E27FC236}">
                <a16:creationId xmlns:a16="http://schemas.microsoft.com/office/drawing/2014/main" id="{4BD9FECE-4ED0-4FA3-8955-51BAB1FB0A74}"/>
              </a:ext>
            </a:extLst>
          </p:cNvPr>
          <p:cNvSpPr txBox="1">
            <a:spLocks noChangeArrowheads="1"/>
          </p:cNvSpPr>
          <p:nvPr/>
        </p:nvSpPr>
        <p:spPr bwMode="auto">
          <a:xfrm>
            <a:off x="3962400" y="3276600"/>
            <a:ext cx="990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1800" b="1">
                <a:latin typeface="Bookman Old Style" panose="02050604050505020204" pitchFamily="18" charset="0"/>
              </a:rPr>
              <a:t>1975</a:t>
            </a:r>
          </a:p>
        </p:txBody>
      </p:sp>
      <p:sp>
        <p:nvSpPr>
          <p:cNvPr id="22535" name="Text Box 11">
            <a:extLst>
              <a:ext uri="{FF2B5EF4-FFF2-40B4-BE49-F238E27FC236}">
                <a16:creationId xmlns:a16="http://schemas.microsoft.com/office/drawing/2014/main" id="{BC3D8A5F-53E5-4A3A-AFD3-FBEFF843E3EE}"/>
              </a:ext>
            </a:extLst>
          </p:cNvPr>
          <p:cNvSpPr txBox="1">
            <a:spLocks noChangeArrowheads="1"/>
          </p:cNvSpPr>
          <p:nvPr/>
        </p:nvSpPr>
        <p:spPr bwMode="auto">
          <a:xfrm>
            <a:off x="5105400" y="327660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1800" b="1">
                <a:latin typeface="Bookman Old Style" panose="02050604050505020204" pitchFamily="18" charset="0"/>
              </a:rPr>
              <a:t>1976</a:t>
            </a:r>
          </a:p>
        </p:txBody>
      </p:sp>
      <p:sp>
        <p:nvSpPr>
          <p:cNvPr id="22536" name="Text Box 12">
            <a:extLst>
              <a:ext uri="{FF2B5EF4-FFF2-40B4-BE49-F238E27FC236}">
                <a16:creationId xmlns:a16="http://schemas.microsoft.com/office/drawing/2014/main" id="{D13D0AA9-FB52-4507-82B3-FB938E7EAF9B}"/>
              </a:ext>
            </a:extLst>
          </p:cNvPr>
          <p:cNvSpPr txBox="1">
            <a:spLocks noChangeArrowheads="1"/>
          </p:cNvSpPr>
          <p:nvPr/>
        </p:nvSpPr>
        <p:spPr bwMode="auto">
          <a:xfrm>
            <a:off x="6019800" y="3276600"/>
            <a:ext cx="1066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eaLnBrk="1" hangingPunct="1">
              <a:spcBef>
                <a:spcPct val="50000"/>
              </a:spcBef>
              <a:buClrTx/>
              <a:buFontTx/>
              <a:buNone/>
            </a:pPr>
            <a:r>
              <a:rPr lang="en-US" altLang="en-US" sz="1800" b="1">
                <a:latin typeface="Bookman Old Style" panose="02050604050505020204" pitchFamily="18" charset="0"/>
              </a:rPr>
              <a:t>1986</a:t>
            </a:r>
          </a:p>
        </p:txBody>
      </p:sp>
      <p:sp>
        <p:nvSpPr>
          <p:cNvPr id="22537" name="Text Box 15">
            <a:extLst>
              <a:ext uri="{FF2B5EF4-FFF2-40B4-BE49-F238E27FC236}">
                <a16:creationId xmlns:a16="http://schemas.microsoft.com/office/drawing/2014/main" id="{D6A39942-4F2F-42A0-9CCB-BA9EAB5F9510}"/>
              </a:ext>
            </a:extLst>
          </p:cNvPr>
          <p:cNvSpPr txBox="1">
            <a:spLocks noChangeArrowheads="1"/>
          </p:cNvSpPr>
          <p:nvPr/>
        </p:nvSpPr>
        <p:spPr bwMode="auto">
          <a:xfrm>
            <a:off x="152400" y="1219200"/>
            <a:ext cx="1676400" cy="923925"/>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1800" b="1">
                <a:latin typeface="Bookman Old Style" panose="02050604050505020204" pitchFamily="18" charset="0"/>
              </a:rPr>
              <a:t>Struggle with French Colonialism</a:t>
            </a:r>
          </a:p>
        </p:txBody>
      </p:sp>
      <p:sp>
        <p:nvSpPr>
          <p:cNvPr id="22538" name="Line 16">
            <a:extLst>
              <a:ext uri="{FF2B5EF4-FFF2-40B4-BE49-F238E27FC236}">
                <a16:creationId xmlns:a16="http://schemas.microsoft.com/office/drawing/2014/main" id="{32DD056B-B916-4615-BEF3-1EE0F1ACFDEE}"/>
              </a:ext>
            </a:extLst>
          </p:cNvPr>
          <p:cNvSpPr>
            <a:spLocks noChangeShapeType="1"/>
          </p:cNvSpPr>
          <p:nvPr/>
        </p:nvSpPr>
        <p:spPr bwMode="auto">
          <a:xfrm>
            <a:off x="1066800" y="2133600"/>
            <a:ext cx="0" cy="1066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39" name="Text Box 17">
            <a:extLst>
              <a:ext uri="{FF2B5EF4-FFF2-40B4-BE49-F238E27FC236}">
                <a16:creationId xmlns:a16="http://schemas.microsoft.com/office/drawing/2014/main" id="{7CF88C71-E81F-48E8-A024-57B494E4E23D}"/>
              </a:ext>
            </a:extLst>
          </p:cNvPr>
          <p:cNvSpPr txBox="1">
            <a:spLocks noChangeArrowheads="1"/>
          </p:cNvSpPr>
          <p:nvPr/>
        </p:nvSpPr>
        <p:spPr bwMode="auto">
          <a:xfrm>
            <a:off x="838200" y="4572000"/>
            <a:ext cx="2133600" cy="1200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800" b="1">
                <a:latin typeface="Bookman Old Style" panose="02050604050505020204" pitchFamily="18" charset="0"/>
              </a:rPr>
              <a:t>Independence </a:t>
            </a:r>
          </a:p>
          <a:p>
            <a:pPr algn="ctr" eaLnBrk="1" hangingPunct="1">
              <a:spcBef>
                <a:spcPct val="0"/>
              </a:spcBef>
              <a:buClrTx/>
              <a:buFontTx/>
              <a:buNone/>
            </a:pPr>
            <a:r>
              <a:rPr lang="en-US" altLang="en-US" sz="1800" b="1">
                <a:latin typeface="Bookman Old Style" panose="02050604050505020204" pitchFamily="18" charset="0"/>
              </a:rPr>
              <a:t>Democratic</a:t>
            </a:r>
          </a:p>
          <a:p>
            <a:pPr algn="ctr" eaLnBrk="1" hangingPunct="1">
              <a:spcBef>
                <a:spcPct val="0"/>
              </a:spcBef>
              <a:buClrTx/>
              <a:buFontTx/>
              <a:buNone/>
            </a:pPr>
            <a:r>
              <a:rPr lang="en-US" altLang="en-US" sz="1800" b="1">
                <a:latin typeface="Bookman Old Style" panose="02050604050505020204" pitchFamily="18" charset="0"/>
              </a:rPr>
              <a:t>Republic of</a:t>
            </a:r>
          </a:p>
          <a:p>
            <a:pPr algn="ctr" eaLnBrk="1" hangingPunct="1">
              <a:spcBef>
                <a:spcPct val="0"/>
              </a:spcBef>
              <a:buClrTx/>
              <a:buFontTx/>
              <a:buNone/>
            </a:pPr>
            <a:r>
              <a:rPr lang="en-US" altLang="en-US" sz="1800" b="1">
                <a:latin typeface="Bookman Old Style" panose="02050604050505020204" pitchFamily="18" charset="0"/>
              </a:rPr>
              <a:t>Vietnam</a:t>
            </a:r>
          </a:p>
        </p:txBody>
      </p:sp>
      <p:sp>
        <p:nvSpPr>
          <p:cNvPr id="22540" name="Line 18">
            <a:extLst>
              <a:ext uri="{FF2B5EF4-FFF2-40B4-BE49-F238E27FC236}">
                <a16:creationId xmlns:a16="http://schemas.microsoft.com/office/drawing/2014/main" id="{FB05364B-94EF-408E-8B83-DF1DAF72520C}"/>
              </a:ext>
            </a:extLst>
          </p:cNvPr>
          <p:cNvSpPr>
            <a:spLocks noChangeShapeType="1"/>
          </p:cNvSpPr>
          <p:nvPr/>
        </p:nvSpPr>
        <p:spPr bwMode="auto">
          <a:xfrm flipV="1">
            <a:off x="2209800" y="36576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1" name="Text Box 19">
            <a:extLst>
              <a:ext uri="{FF2B5EF4-FFF2-40B4-BE49-F238E27FC236}">
                <a16:creationId xmlns:a16="http://schemas.microsoft.com/office/drawing/2014/main" id="{4286105D-7010-4E64-86B5-C5DC406F9C2F}"/>
              </a:ext>
            </a:extLst>
          </p:cNvPr>
          <p:cNvSpPr txBox="1">
            <a:spLocks noChangeArrowheads="1"/>
          </p:cNvSpPr>
          <p:nvPr/>
        </p:nvSpPr>
        <p:spPr bwMode="auto">
          <a:xfrm>
            <a:off x="2057400" y="990600"/>
            <a:ext cx="1905000" cy="14779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1800" b="1">
                <a:latin typeface="Bookman Old Style" panose="02050604050505020204" pitchFamily="18" charset="0"/>
              </a:rPr>
              <a:t>Communist forces of Ho Chi Minh force French out.</a:t>
            </a:r>
          </a:p>
        </p:txBody>
      </p:sp>
      <p:sp>
        <p:nvSpPr>
          <p:cNvPr id="22542" name="Line 20">
            <a:extLst>
              <a:ext uri="{FF2B5EF4-FFF2-40B4-BE49-F238E27FC236}">
                <a16:creationId xmlns:a16="http://schemas.microsoft.com/office/drawing/2014/main" id="{207EACED-49D8-4733-8E1D-37409E4ED892}"/>
              </a:ext>
            </a:extLst>
          </p:cNvPr>
          <p:cNvSpPr>
            <a:spLocks noChangeShapeType="1"/>
          </p:cNvSpPr>
          <p:nvPr/>
        </p:nvSpPr>
        <p:spPr bwMode="auto">
          <a:xfrm>
            <a:off x="3352800" y="24384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3" name="Text Box 21">
            <a:extLst>
              <a:ext uri="{FF2B5EF4-FFF2-40B4-BE49-F238E27FC236}">
                <a16:creationId xmlns:a16="http://schemas.microsoft.com/office/drawing/2014/main" id="{7C13BD76-4761-490A-9A11-8E439B1CF126}"/>
              </a:ext>
            </a:extLst>
          </p:cNvPr>
          <p:cNvSpPr txBox="1">
            <a:spLocks noChangeArrowheads="1"/>
          </p:cNvSpPr>
          <p:nvPr/>
        </p:nvSpPr>
        <p:spPr bwMode="auto">
          <a:xfrm>
            <a:off x="3352800" y="4572000"/>
            <a:ext cx="2057400" cy="14779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800" b="1">
                <a:latin typeface="Bookman Old Style" panose="02050604050505020204" pitchFamily="18" charset="0"/>
              </a:rPr>
              <a:t>Southern</a:t>
            </a:r>
          </a:p>
          <a:p>
            <a:pPr algn="ctr" eaLnBrk="1" hangingPunct="1">
              <a:spcBef>
                <a:spcPct val="0"/>
              </a:spcBef>
              <a:buClrTx/>
              <a:buFontTx/>
              <a:buNone/>
            </a:pPr>
            <a:r>
              <a:rPr lang="en-US" altLang="en-US" sz="1800" b="1">
                <a:latin typeface="Bookman Old Style" panose="02050604050505020204" pitchFamily="18" charset="0"/>
              </a:rPr>
              <a:t>resistance</a:t>
            </a:r>
          </a:p>
          <a:p>
            <a:pPr algn="ctr" eaLnBrk="1" hangingPunct="1">
              <a:spcBef>
                <a:spcPct val="0"/>
              </a:spcBef>
              <a:buClrTx/>
              <a:buFontTx/>
              <a:buNone/>
            </a:pPr>
            <a:r>
              <a:rPr lang="en-US" altLang="en-US" sz="1800" b="1">
                <a:latin typeface="Bookman Old Style" panose="02050604050505020204" pitchFamily="18" charset="0"/>
              </a:rPr>
              <a:t>crumbles,</a:t>
            </a:r>
          </a:p>
          <a:p>
            <a:pPr algn="ctr" eaLnBrk="1" hangingPunct="1">
              <a:spcBef>
                <a:spcPct val="0"/>
              </a:spcBef>
              <a:buClrTx/>
              <a:buFontTx/>
              <a:buNone/>
            </a:pPr>
            <a:r>
              <a:rPr lang="en-US" altLang="en-US" sz="1800" b="1">
                <a:latin typeface="Bookman Old Style" panose="02050604050505020204" pitchFamily="18" charset="0"/>
              </a:rPr>
              <a:t>ending a 30-</a:t>
            </a:r>
          </a:p>
          <a:p>
            <a:pPr algn="ctr" eaLnBrk="1" hangingPunct="1">
              <a:spcBef>
                <a:spcPct val="0"/>
              </a:spcBef>
              <a:buClrTx/>
              <a:buFontTx/>
              <a:buNone/>
            </a:pPr>
            <a:r>
              <a:rPr lang="en-US" altLang="en-US" sz="1800" b="1">
                <a:latin typeface="Bookman Old Style" panose="02050604050505020204" pitchFamily="18" charset="0"/>
              </a:rPr>
              <a:t>year war</a:t>
            </a:r>
          </a:p>
        </p:txBody>
      </p:sp>
      <p:sp>
        <p:nvSpPr>
          <p:cNvPr id="22544" name="Line 22">
            <a:extLst>
              <a:ext uri="{FF2B5EF4-FFF2-40B4-BE49-F238E27FC236}">
                <a16:creationId xmlns:a16="http://schemas.microsoft.com/office/drawing/2014/main" id="{DE209E7D-33C8-4412-8A72-A576522FDF75}"/>
              </a:ext>
            </a:extLst>
          </p:cNvPr>
          <p:cNvSpPr>
            <a:spLocks noChangeShapeType="1"/>
          </p:cNvSpPr>
          <p:nvPr/>
        </p:nvSpPr>
        <p:spPr bwMode="auto">
          <a:xfrm flipV="1">
            <a:off x="4343400" y="3657600"/>
            <a:ext cx="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5" name="Text Box 23">
            <a:extLst>
              <a:ext uri="{FF2B5EF4-FFF2-40B4-BE49-F238E27FC236}">
                <a16:creationId xmlns:a16="http://schemas.microsoft.com/office/drawing/2014/main" id="{C6D8EDEE-A7CD-4B1C-B0DB-7FF0427A3BF5}"/>
              </a:ext>
            </a:extLst>
          </p:cNvPr>
          <p:cNvSpPr txBox="1">
            <a:spLocks noChangeArrowheads="1"/>
          </p:cNvSpPr>
          <p:nvPr/>
        </p:nvSpPr>
        <p:spPr bwMode="auto">
          <a:xfrm>
            <a:off x="4343400" y="1219200"/>
            <a:ext cx="2133600" cy="147796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ctr" eaLnBrk="1" hangingPunct="1">
              <a:spcBef>
                <a:spcPct val="0"/>
              </a:spcBef>
              <a:buClrTx/>
              <a:buFontTx/>
              <a:buNone/>
            </a:pPr>
            <a:r>
              <a:rPr lang="en-US" altLang="en-US" sz="1800" b="1">
                <a:latin typeface="Bookman Old Style" panose="02050604050505020204" pitchFamily="18" charset="0"/>
              </a:rPr>
              <a:t>South officially integrated with the North under communist rule</a:t>
            </a:r>
            <a:r>
              <a:rPr lang="en-US" altLang="en-US" sz="1800">
                <a:latin typeface="Bookman Old Style" panose="02050604050505020204" pitchFamily="18" charset="0"/>
              </a:rPr>
              <a:t>. </a:t>
            </a:r>
          </a:p>
        </p:txBody>
      </p:sp>
      <p:sp>
        <p:nvSpPr>
          <p:cNvPr id="22546" name="Line 24">
            <a:extLst>
              <a:ext uri="{FF2B5EF4-FFF2-40B4-BE49-F238E27FC236}">
                <a16:creationId xmlns:a16="http://schemas.microsoft.com/office/drawing/2014/main" id="{605A307F-2C43-457A-8ACC-D834C7ED019F}"/>
              </a:ext>
            </a:extLst>
          </p:cNvPr>
          <p:cNvSpPr>
            <a:spLocks noChangeShapeType="1"/>
          </p:cNvSpPr>
          <p:nvPr/>
        </p:nvSpPr>
        <p:spPr bwMode="auto">
          <a:xfrm>
            <a:off x="5410200" y="24384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7" name="Text Box 27">
            <a:extLst>
              <a:ext uri="{FF2B5EF4-FFF2-40B4-BE49-F238E27FC236}">
                <a16:creationId xmlns:a16="http://schemas.microsoft.com/office/drawing/2014/main" id="{EC785A98-48DC-4B5D-83DD-16257D13732A}"/>
              </a:ext>
            </a:extLst>
          </p:cNvPr>
          <p:cNvSpPr txBox="1">
            <a:spLocks noChangeArrowheads="1"/>
          </p:cNvSpPr>
          <p:nvPr/>
        </p:nvSpPr>
        <p:spPr bwMode="auto">
          <a:xfrm>
            <a:off x="6172200" y="4191000"/>
            <a:ext cx="2438400" cy="120015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2"/>
              </a:buClr>
              <a:buFont typeface="Wingdings" panose="05000000000000000000" pitchFamily="2" charset="2"/>
              <a:buBlip>
                <a:blip r:embed="rId2"/>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2"/>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2"/>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2"/>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2"/>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2"/>
              </a:buBlip>
              <a:defRPr sz="2000">
                <a:solidFill>
                  <a:schemeClr val="tx1"/>
                </a:solidFill>
                <a:latin typeface="Times New Roman" panose="02020603050405020304" pitchFamily="18" charset="0"/>
              </a:defRPr>
            </a:lvl9pPr>
          </a:lstStyle>
          <a:p>
            <a:pPr algn="ctr" eaLnBrk="1" hangingPunct="1">
              <a:spcBef>
                <a:spcPct val="50000"/>
              </a:spcBef>
              <a:buClrTx/>
              <a:buFontTx/>
              <a:buNone/>
            </a:pPr>
            <a:r>
              <a:rPr lang="en-US" altLang="en-US" sz="1800" b="1">
                <a:solidFill>
                  <a:srgbClr val="FF0000"/>
                </a:solidFill>
                <a:latin typeface="Bookman Old Style" panose="02050604050505020204" pitchFamily="18" charset="0"/>
              </a:rPr>
              <a:t>CPV implemented free market reforms known as Doi Moi </a:t>
            </a:r>
          </a:p>
        </p:txBody>
      </p:sp>
      <p:sp>
        <p:nvSpPr>
          <p:cNvPr id="22548" name="Line 28">
            <a:extLst>
              <a:ext uri="{FF2B5EF4-FFF2-40B4-BE49-F238E27FC236}">
                <a16:creationId xmlns:a16="http://schemas.microsoft.com/office/drawing/2014/main" id="{2252367B-C555-4868-B51E-E541B4B5C1E8}"/>
              </a:ext>
            </a:extLst>
          </p:cNvPr>
          <p:cNvSpPr>
            <a:spLocks noChangeShapeType="1"/>
          </p:cNvSpPr>
          <p:nvPr/>
        </p:nvSpPr>
        <p:spPr bwMode="auto">
          <a:xfrm flipV="1">
            <a:off x="6629400" y="3581400"/>
            <a:ext cx="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2549" name="Line 31">
            <a:extLst>
              <a:ext uri="{FF2B5EF4-FFF2-40B4-BE49-F238E27FC236}">
                <a16:creationId xmlns:a16="http://schemas.microsoft.com/office/drawing/2014/main" id="{766BB72B-FDE9-44B8-86E3-6AEB28938FE7}"/>
              </a:ext>
            </a:extLst>
          </p:cNvPr>
          <p:cNvSpPr>
            <a:spLocks noChangeShapeType="1"/>
          </p:cNvSpPr>
          <p:nvPr/>
        </p:nvSpPr>
        <p:spPr bwMode="auto">
          <a:xfrm>
            <a:off x="7315200" y="2438400"/>
            <a:ext cx="0" cy="762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5" name="Rectangle 2">
            <a:extLst>
              <a:ext uri="{FF2B5EF4-FFF2-40B4-BE49-F238E27FC236}">
                <a16:creationId xmlns:a16="http://schemas.microsoft.com/office/drawing/2014/main" id="{CF0B2EAD-D554-4332-8860-F8AF84D74CB9}"/>
              </a:ext>
            </a:extLst>
          </p:cNvPr>
          <p:cNvSpPr txBox="1">
            <a:spLocks noChangeArrowheads="1"/>
          </p:cNvSpPr>
          <p:nvPr/>
        </p:nvSpPr>
        <p:spPr bwMode="auto">
          <a:xfrm>
            <a:off x="762000" y="152400"/>
            <a:ext cx="7772400" cy="762000"/>
          </a:xfrm>
          <a:prstGeom prst="rect">
            <a:avLst/>
          </a:prstGeom>
          <a:noFill/>
          <a:ln w="9525">
            <a:noFill/>
            <a:miter lim="800000"/>
            <a:headEnd/>
            <a:tailEnd/>
          </a:ln>
          <a:effectLst/>
        </p:spPr>
        <p:txBody>
          <a:bodyPr lIns="92075" tIns="46038" rIns="92075" bIns="46038" anchor="b"/>
          <a:lstStyle/>
          <a:p>
            <a:pPr algn="ctr" eaLnBrk="1" hangingPunct="1">
              <a:defRPr/>
            </a:pPr>
            <a:r>
              <a:rPr lang="en-US" sz="3600" b="1" kern="0" dirty="0">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rPr>
              <a:t>Brief History</a:t>
            </a:r>
            <a:endParaRPr lang="en-US" sz="4400" b="1" kern="0" dirty="0">
              <a:solidFill>
                <a:schemeClr val="tx2"/>
              </a:solidFill>
              <a:effectLst>
                <a:outerShdw blurRad="38100" dist="38100" dir="2700000" algn="tl">
                  <a:srgbClr val="FFFFFF"/>
                </a:outerShdw>
              </a:effectLst>
              <a:latin typeface="Bookman Old Style" pitchFamily="18" charset="0"/>
              <a:ea typeface="Tahoma" pitchFamily="34" charset="0"/>
              <a:cs typeface="Tahoma" pitchFamily="34" charset="0"/>
            </a:endParaRPr>
          </a:p>
        </p:txBody>
      </p:sp>
    </p:spTree>
    <p:extLst>
      <p:ext uri="{BB962C8B-B14F-4D97-AF65-F5344CB8AC3E}">
        <p14:creationId xmlns:p14="http://schemas.microsoft.com/office/powerpoint/2010/main" val="10151999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60CE1-B34C-708E-9605-0441BCD4652E}"/>
              </a:ext>
            </a:extLst>
          </p:cNvPr>
          <p:cNvPicPr>
            <a:picLocks noChangeAspect="1"/>
          </p:cNvPicPr>
          <p:nvPr/>
        </p:nvPicPr>
        <p:blipFill>
          <a:blip r:embed="rId2"/>
          <a:stretch>
            <a:fillRect/>
          </a:stretch>
        </p:blipFill>
        <p:spPr>
          <a:xfrm>
            <a:off x="381000" y="228600"/>
            <a:ext cx="8229600" cy="6400800"/>
          </a:xfrm>
          <a:prstGeom prst="rect">
            <a:avLst/>
          </a:prstGeom>
        </p:spPr>
      </p:pic>
    </p:spTree>
    <p:extLst>
      <p:ext uri="{BB962C8B-B14F-4D97-AF65-F5344CB8AC3E}">
        <p14:creationId xmlns:p14="http://schemas.microsoft.com/office/powerpoint/2010/main" val="31768188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730E5A-5FF7-53D1-727B-CAF7264A173C}"/>
              </a:ext>
            </a:extLst>
          </p:cNvPr>
          <p:cNvSpPr txBox="1"/>
          <p:nvPr/>
        </p:nvSpPr>
        <p:spPr bwMode="auto">
          <a:xfrm>
            <a:off x="152400" y="6123709"/>
            <a:ext cx="83439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normAutofit/>
          </a:bodyPr>
          <a:lstStyle/>
          <a:p>
            <a:pPr algn="ctr">
              <a:lnSpc>
                <a:spcPct val="90000"/>
              </a:lnSpc>
              <a:spcAft>
                <a:spcPts val="600"/>
              </a:spcAft>
            </a:pPr>
            <a:r>
              <a:rPr lang="en-US" sz="1800" dirty="0">
                <a:solidFill>
                  <a:schemeClr val="accent1">
                    <a:lumMod val="75000"/>
                  </a:schemeClr>
                </a:solidFill>
                <a:effectLst>
                  <a:outerShdw blurRad="38100" dist="38100" dir="2700000" algn="tl">
                    <a:srgbClr val="FFFFFF"/>
                  </a:outerShdw>
                </a:effectLst>
                <a:latin typeface="+mj-lt"/>
                <a:ea typeface="+mj-ea"/>
                <a:cs typeface="+mj-cs"/>
                <a:hlinkClick r:id="rId2">
                  <a:extLst>
                    <a:ext uri="{A12FA001-AC4F-418D-AE19-62706E023703}">
                      <ahyp:hlinkClr xmlns:ahyp="http://schemas.microsoft.com/office/drawing/2018/hyperlinkcolor" val="tx"/>
                    </a:ext>
                  </a:extLst>
                </a:hlinkClick>
              </a:rPr>
              <a:t>https://thediplomat.com/2025/07/why-vietnam-will-not-balance-against-china</a:t>
            </a:r>
            <a:r>
              <a:rPr lang="en-US" sz="1800" dirty="0">
                <a:solidFill>
                  <a:schemeClr val="tx2"/>
                </a:solidFill>
                <a:effectLst>
                  <a:outerShdw blurRad="38100" dist="38100" dir="2700000" algn="tl">
                    <a:srgbClr val="FFFFFF"/>
                  </a:outerShdw>
                </a:effectLst>
                <a:latin typeface="+mj-lt"/>
                <a:ea typeface="+mj-ea"/>
                <a:cs typeface="+mj-cs"/>
                <a:hlinkClick r:id="rId2">
                  <a:extLst>
                    <a:ext uri="{A12FA001-AC4F-418D-AE19-62706E023703}">
                      <ahyp:hlinkClr xmlns:ahyp="http://schemas.microsoft.com/office/drawing/2018/hyperlinkcolor" val="tx"/>
                    </a:ext>
                  </a:extLst>
                </a:hlinkClick>
              </a:rPr>
              <a:t>/</a:t>
            </a:r>
            <a:endParaRPr lang="en-US" sz="1800" dirty="0">
              <a:solidFill>
                <a:schemeClr val="tx2"/>
              </a:solidFill>
              <a:effectLst>
                <a:outerShdw blurRad="38100" dist="38100" dir="2700000" algn="tl">
                  <a:srgbClr val="FFFFFF"/>
                </a:outerShdw>
              </a:effectLst>
              <a:latin typeface="+mj-lt"/>
              <a:ea typeface="+mj-ea"/>
              <a:cs typeface="+mj-cs"/>
            </a:endParaRPr>
          </a:p>
          <a:p>
            <a:pPr algn="ctr">
              <a:lnSpc>
                <a:spcPct val="90000"/>
              </a:lnSpc>
              <a:spcAft>
                <a:spcPts val="600"/>
              </a:spcAft>
            </a:pPr>
            <a:endParaRPr lang="en-US" sz="1800" dirty="0">
              <a:solidFill>
                <a:schemeClr val="tx2"/>
              </a:solidFill>
              <a:effectLst>
                <a:outerShdw blurRad="38100" dist="38100" dir="2700000" algn="tl">
                  <a:srgbClr val="FFFFFF"/>
                </a:outerShdw>
              </a:effectLst>
              <a:latin typeface="+mj-lt"/>
              <a:ea typeface="+mj-ea"/>
              <a:cs typeface="+mj-cs"/>
            </a:endParaRPr>
          </a:p>
          <a:p>
            <a:pPr algn="ctr">
              <a:lnSpc>
                <a:spcPct val="90000"/>
              </a:lnSpc>
              <a:spcAft>
                <a:spcPts val="600"/>
              </a:spcAft>
            </a:pPr>
            <a:endParaRPr lang="en-US" sz="3400" dirty="0">
              <a:solidFill>
                <a:schemeClr val="tx2"/>
              </a:solidFill>
              <a:effectLst>
                <a:outerShdw blurRad="38100" dist="38100" dir="2700000" algn="tl">
                  <a:srgbClr val="FFFFFF"/>
                </a:outerShdw>
              </a:effectLst>
              <a:latin typeface="+mj-lt"/>
              <a:ea typeface="+mj-ea"/>
              <a:cs typeface="+mj-cs"/>
            </a:endParaRPr>
          </a:p>
        </p:txBody>
      </p:sp>
      <p:pic>
        <p:nvPicPr>
          <p:cNvPr id="6" name="Picture 5">
            <a:extLst>
              <a:ext uri="{FF2B5EF4-FFF2-40B4-BE49-F238E27FC236}">
                <a16:creationId xmlns:a16="http://schemas.microsoft.com/office/drawing/2014/main" id="{7DBADE9B-8810-D046-D3CB-C918B2FCD3CC}"/>
              </a:ext>
            </a:extLst>
          </p:cNvPr>
          <p:cNvPicPr>
            <a:picLocks noChangeAspect="1"/>
          </p:cNvPicPr>
          <p:nvPr/>
        </p:nvPicPr>
        <p:blipFill>
          <a:blip r:embed="rId3"/>
          <a:stretch>
            <a:fillRect/>
          </a:stretch>
        </p:blipFill>
        <p:spPr>
          <a:xfrm>
            <a:off x="152400" y="952500"/>
            <a:ext cx="8458200" cy="4953000"/>
          </a:xfrm>
          <a:prstGeom prst="rect">
            <a:avLst/>
          </a:prstGeom>
        </p:spPr>
      </p:pic>
      <p:sp>
        <p:nvSpPr>
          <p:cNvPr id="8" name="TextBox 7">
            <a:extLst>
              <a:ext uri="{FF2B5EF4-FFF2-40B4-BE49-F238E27FC236}">
                <a16:creationId xmlns:a16="http://schemas.microsoft.com/office/drawing/2014/main" id="{86CCDC1E-EC73-95DA-F927-BBBEC2BF1AB9}"/>
              </a:ext>
            </a:extLst>
          </p:cNvPr>
          <p:cNvSpPr txBox="1"/>
          <p:nvPr/>
        </p:nvSpPr>
        <p:spPr>
          <a:xfrm>
            <a:off x="1350818" y="135661"/>
            <a:ext cx="7124700" cy="584775"/>
          </a:xfrm>
          <a:prstGeom prst="rect">
            <a:avLst/>
          </a:prstGeom>
          <a:noFill/>
        </p:spPr>
        <p:txBody>
          <a:bodyPr wrap="square">
            <a:spAutoFit/>
          </a:bodyPr>
          <a:lstStyle/>
          <a:p>
            <a:r>
              <a:rPr lang="en-US" sz="3200" b="1" dirty="0">
                <a:solidFill>
                  <a:srgbClr val="FF0000"/>
                </a:solidFill>
                <a:effectLst>
                  <a:outerShdw blurRad="38100" dist="38100" dir="2700000" algn="tl">
                    <a:srgbClr val="000000"/>
                  </a:outerShdw>
                </a:effectLst>
                <a:latin typeface="Bookman Old Style" pitchFamily="18" charset="0"/>
                <a:cs typeface="Times New Roman" pitchFamily="18" charset="0"/>
              </a:rPr>
              <a:t>China – Vietnam Relationship </a:t>
            </a:r>
          </a:p>
        </p:txBody>
      </p:sp>
    </p:spTree>
    <p:extLst>
      <p:ext uri="{BB962C8B-B14F-4D97-AF65-F5344CB8AC3E}">
        <p14:creationId xmlns:p14="http://schemas.microsoft.com/office/powerpoint/2010/main" val="42934252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8277A-2B62-4642-8E09-09B2CD310DA5}"/>
              </a:ext>
            </a:extLst>
          </p:cNvPr>
          <p:cNvSpPr>
            <a:spLocks noGrp="1"/>
          </p:cNvSpPr>
          <p:nvPr>
            <p:ph type="title"/>
          </p:nvPr>
        </p:nvSpPr>
        <p:spPr>
          <a:xfrm>
            <a:off x="457200" y="381000"/>
            <a:ext cx="8229600" cy="715963"/>
          </a:xfrm>
        </p:spPr>
        <p:txBody>
          <a:bodyPr rtlCol="0">
            <a:normAutofit fontScale="90000"/>
          </a:bodyPr>
          <a:lstStyle/>
          <a:p>
            <a:pPr eaLnBrk="1" fontAlgn="auto" hangingPunct="1">
              <a:spcAft>
                <a:spcPts val="0"/>
              </a:spcAft>
              <a:defRPr/>
            </a:pPr>
            <a:r>
              <a:rPr lang="en-US" sz="4900" dirty="0"/>
              <a:t>South China Sea</a:t>
            </a:r>
            <a:br>
              <a:rPr lang="en-US" dirty="0"/>
            </a:br>
            <a:endParaRPr lang="en-US" dirty="0"/>
          </a:p>
        </p:txBody>
      </p:sp>
      <p:pic>
        <p:nvPicPr>
          <p:cNvPr id="59395" name="Content Placeholder 3" descr="http://newsimg.bbc.co.uk/media/images/45552000/gif/_45552694_south_china-sea_466.gif">
            <a:extLst>
              <a:ext uri="{FF2B5EF4-FFF2-40B4-BE49-F238E27FC236}">
                <a16:creationId xmlns:a16="http://schemas.microsoft.com/office/drawing/2014/main" id="{590DA697-2A80-4A40-BA11-84E51DB1411B}"/>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990600"/>
            <a:ext cx="8686800" cy="5486400"/>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F3785997-E456-4645-99F9-4F51B2F641F8}"/>
              </a:ext>
            </a:extLst>
          </p:cNvPr>
          <p:cNvSpPr>
            <a:spLocks noGrp="1"/>
          </p:cNvSpPr>
          <p:nvPr>
            <p:ph type="title"/>
          </p:nvPr>
        </p:nvSpPr>
        <p:spPr>
          <a:xfrm>
            <a:off x="685800" y="-228600"/>
            <a:ext cx="7772400" cy="1143000"/>
          </a:xfrm>
        </p:spPr>
        <p:txBody>
          <a:bodyPr/>
          <a:lstStyle/>
          <a:p>
            <a:pPr eaLnBrk="1" hangingPunct="1">
              <a:defRPr/>
            </a:pPr>
            <a:r>
              <a:rPr lang="en-US" altLang="en-US" dirty="0"/>
              <a:t>Oil and Gas</a:t>
            </a:r>
          </a:p>
        </p:txBody>
      </p:sp>
      <p:pic>
        <p:nvPicPr>
          <p:cNvPr id="60419" name="Content Placeholder 3" descr="http://www.foreignpolicy.com/files/fp_uploaded_images/130405_maplarge.png">
            <a:extLst>
              <a:ext uri="{FF2B5EF4-FFF2-40B4-BE49-F238E27FC236}">
                <a16:creationId xmlns:a16="http://schemas.microsoft.com/office/drawing/2014/main" id="{3DB98E41-9E3E-4B95-8840-E03A75A36471}"/>
              </a:ext>
            </a:extLst>
          </p:cNvPr>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685800"/>
            <a:ext cx="8686800" cy="624840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CD686C-EFCE-15BA-674E-C1CDDC5D3997}"/>
              </a:ext>
            </a:extLst>
          </p:cNvPr>
          <p:cNvPicPr>
            <a:picLocks noChangeAspect="1"/>
          </p:cNvPicPr>
          <p:nvPr/>
        </p:nvPicPr>
        <p:blipFill>
          <a:blip r:embed="rId2"/>
          <a:stretch>
            <a:fillRect/>
          </a:stretch>
        </p:blipFill>
        <p:spPr>
          <a:xfrm>
            <a:off x="322118" y="131618"/>
            <a:ext cx="8458200" cy="6248400"/>
          </a:xfrm>
          <a:prstGeom prst="rect">
            <a:avLst/>
          </a:prstGeom>
        </p:spPr>
      </p:pic>
      <p:sp>
        <p:nvSpPr>
          <p:cNvPr id="4" name="TextBox 3">
            <a:extLst>
              <a:ext uri="{FF2B5EF4-FFF2-40B4-BE49-F238E27FC236}">
                <a16:creationId xmlns:a16="http://schemas.microsoft.com/office/drawing/2014/main" id="{14333EFF-3017-7F38-FEC9-73A732F338A9}"/>
              </a:ext>
            </a:extLst>
          </p:cNvPr>
          <p:cNvSpPr txBox="1"/>
          <p:nvPr/>
        </p:nvSpPr>
        <p:spPr>
          <a:xfrm>
            <a:off x="342900" y="6400800"/>
            <a:ext cx="8458200" cy="630942"/>
          </a:xfrm>
          <a:prstGeom prst="rect">
            <a:avLst/>
          </a:prstGeom>
          <a:noFill/>
        </p:spPr>
        <p:txBody>
          <a:bodyPr wrap="square">
            <a:spAutoFit/>
          </a:bodyPr>
          <a:lstStyle/>
          <a:p>
            <a:r>
              <a:rPr lang="en-US" sz="1100" dirty="0">
                <a:hlinkClick r:id="rId3"/>
              </a:rPr>
              <a:t>https://timesofindia.indiatimes.com/blogs/toi-edit-page/crossing-a-red-line-chinese-transgressions-in-south-china-sea-need-strong-pushback/</a:t>
            </a:r>
            <a:endParaRPr lang="en-US" sz="1100" dirty="0"/>
          </a:p>
          <a:p>
            <a:endParaRPr lang="en-US" dirty="0"/>
          </a:p>
        </p:txBody>
      </p:sp>
    </p:spTree>
    <p:extLst>
      <p:ext uri="{BB962C8B-B14F-4D97-AF65-F5344CB8AC3E}">
        <p14:creationId xmlns:p14="http://schemas.microsoft.com/office/powerpoint/2010/main" val="4461827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rtoon a cartoon of a child wearing a hat&#10;&#10;Description automatically generated">
            <a:extLst>
              <a:ext uri="{FF2B5EF4-FFF2-40B4-BE49-F238E27FC236}">
                <a16:creationId xmlns:a16="http://schemas.microsoft.com/office/drawing/2014/main" id="{566CBA16-AD97-CD0C-1EC8-63DC9F015D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8600"/>
            <a:ext cx="8686800" cy="6096000"/>
          </a:xfrm>
          <a:prstGeom prst="rect">
            <a:avLst/>
          </a:prstGeom>
        </p:spPr>
      </p:pic>
    </p:spTree>
    <p:extLst>
      <p:ext uri="{BB962C8B-B14F-4D97-AF65-F5344CB8AC3E}">
        <p14:creationId xmlns:p14="http://schemas.microsoft.com/office/powerpoint/2010/main" val="37880385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
            <a:extLst>
              <a:ext uri="{FF2B5EF4-FFF2-40B4-BE49-F238E27FC236}">
                <a16:creationId xmlns:a16="http://schemas.microsoft.com/office/drawing/2014/main" id="{D5465650-B112-426A-B063-268BAD52B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6350"/>
            <a:ext cx="91440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Box 2">
            <a:extLst>
              <a:ext uri="{FF2B5EF4-FFF2-40B4-BE49-F238E27FC236}">
                <a16:creationId xmlns:a16="http://schemas.microsoft.com/office/drawing/2014/main" id="{7D7E9B29-4726-413D-9E76-5C1C1511FCA2}"/>
              </a:ext>
            </a:extLst>
          </p:cNvPr>
          <p:cNvSpPr txBox="1">
            <a:spLocks noChangeArrowheads="1"/>
          </p:cNvSpPr>
          <p:nvPr/>
        </p:nvSpPr>
        <p:spPr bwMode="auto">
          <a:xfrm>
            <a:off x="6019800" y="4114800"/>
            <a:ext cx="2133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2"/>
              </a:buClr>
              <a:buFont typeface="Wingdings" panose="05000000000000000000" pitchFamily="2" charset="2"/>
              <a:buBlip>
                <a:blip r:embed="rId3"/>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3"/>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3"/>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3"/>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3"/>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9pPr>
          </a:lstStyle>
          <a:p>
            <a:pPr>
              <a:spcBef>
                <a:spcPct val="0"/>
              </a:spcBef>
              <a:buClrTx/>
              <a:buFontTx/>
              <a:buNone/>
            </a:pPr>
            <a:r>
              <a:rPr lang="en-US" altLang="en-US" sz="3600">
                <a:solidFill>
                  <a:schemeClr val="bg1"/>
                </a:solidFill>
              </a:rPr>
              <a:t>Thoughts?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BB3E-A311-4FA9-A879-DBBF51852AA7}"/>
              </a:ext>
            </a:extLst>
          </p:cNvPr>
          <p:cNvSpPr>
            <a:spLocks noGrp="1"/>
          </p:cNvSpPr>
          <p:nvPr>
            <p:ph type="title"/>
          </p:nvPr>
        </p:nvSpPr>
        <p:spPr>
          <a:xfrm>
            <a:off x="668338" y="274638"/>
            <a:ext cx="7772400" cy="1143000"/>
          </a:xfrm>
        </p:spPr>
        <p:txBody>
          <a:bodyPr>
            <a:noAutofit/>
          </a:bodyPr>
          <a:lstStyle/>
          <a:p>
            <a:pPr>
              <a:defRPr/>
            </a:pPr>
            <a:r>
              <a:rPr lang="en-US" sz="3600" b="1" dirty="0">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rPr>
              <a:t>Major </a:t>
            </a:r>
            <a:r>
              <a:rPr lang="en-US" sz="3600" b="1" dirty="0" err="1">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rPr>
              <a:t>Eonomic</a:t>
            </a:r>
            <a:r>
              <a:rPr lang="en-US" sz="3600" b="1" dirty="0">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rPr>
              <a:t>-related Events: A Timeline Since </a:t>
            </a:r>
            <a:r>
              <a:rPr lang="en-US" sz="3600" b="1" dirty="0" err="1">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rPr>
              <a:t>Doi</a:t>
            </a:r>
            <a:r>
              <a:rPr lang="en-US" sz="3600" b="1" dirty="0">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rPr>
              <a:t> </a:t>
            </a:r>
            <a:r>
              <a:rPr lang="en-US" sz="3600" b="1" dirty="0" err="1">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rPr>
              <a:t>Moi</a:t>
            </a:r>
            <a:endParaRPr lang="en-US" sz="3600" b="1" dirty="0">
              <a:solidFill>
                <a:srgbClr val="FF0000"/>
              </a:solidFill>
              <a:effectLst>
                <a:outerShdw blurRad="38100" dist="38100" dir="2700000" algn="tl">
                  <a:srgbClr val="000000"/>
                </a:outerShdw>
              </a:effectLst>
              <a:latin typeface="Bookman Old Style" pitchFamily="18" charset="0"/>
              <a:ea typeface="Tahoma" pitchFamily="34" charset="0"/>
              <a:cs typeface="Tahoma" pitchFamily="34" charset="0"/>
            </a:endParaRPr>
          </a:p>
        </p:txBody>
      </p:sp>
      <p:cxnSp>
        <p:nvCxnSpPr>
          <p:cNvPr id="8" name="Straight Arrow Connector 7">
            <a:extLst>
              <a:ext uri="{FF2B5EF4-FFF2-40B4-BE49-F238E27FC236}">
                <a16:creationId xmlns:a16="http://schemas.microsoft.com/office/drawing/2014/main" id="{F88A0186-5D89-4F0B-8E7B-BEB6D027DDE4}"/>
              </a:ext>
            </a:extLst>
          </p:cNvPr>
          <p:cNvCxnSpPr/>
          <p:nvPr/>
        </p:nvCxnSpPr>
        <p:spPr>
          <a:xfrm>
            <a:off x="477838" y="4086225"/>
            <a:ext cx="8153400" cy="0"/>
          </a:xfrm>
          <a:prstGeom prst="straightConnector1">
            <a:avLst/>
          </a:prstGeom>
          <a:ln>
            <a:solidFill>
              <a:srgbClr val="FF0000"/>
            </a:solidFill>
            <a:tailEnd type="arrow"/>
          </a:ln>
        </p:spPr>
        <p:style>
          <a:lnRef idx="1">
            <a:schemeClr val="accent6"/>
          </a:lnRef>
          <a:fillRef idx="0">
            <a:schemeClr val="accent6"/>
          </a:fillRef>
          <a:effectRef idx="0">
            <a:schemeClr val="accent6"/>
          </a:effectRef>
          <a:fontRef idx="minor">
            <a:schemeClr val="tx1"/>
          </a:fontRef>
        </p:style>
      </p:cxnSp>
      <p:sp>
        <p:nvSpPr>
          <p:cNvPr id="9" name="Line Callout 1 8">
            <a:extLst>
              <a:ext uri="{FF2B5EF4-FFF2-40B4-BE49-F238E27FC236}">
                <a16:creationId xmlns:a16="http://schemas.microsoft.com/office/drawing/2014/main" id="{B7AC785C-3616-4CB2-A54A-ADC63CD4714D}"/>
              </a:ext>
            </a:extLst>
          </p:cNvPr>
          <p:cNvSpPr/>
          <p:nvPr/>
        </p:nvSpPr>
        <p:spPr>
          <a:xfrm>
            <a:off x="1336675" y="2389188"/>
            <a:ext cx="1103313" cy="1336675"/>
          </a:xfrm>
          <a:prstGeom prst="borderCallout1">
            <a:avLst>
              <a:gd name="adj1" fmla="val 23463"/>
              <a:gd name="adj2" fmla="val -1935"/>
              <a:gd name="adj3" fmla="val 125793"/>
              <a:gd name="adj4" fmla="val -5206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1986: Start of </a:t>
            </a:r>
            <a:r>
              <a:rPr lang="en-US" sz="1400" b="1" i="1" dirty="0"/>
              <a:t>Doi Moi </a:t>
            </a:r>
            <a:r>
              <a:rPr lang="en-US" sz="1400" b="1" dirty="0"/>
              <a:t>reform policy</a:t>
            </a:r>
          </a:p>
          <a:p>
            <a:pPr algn="ctr">
              <a:defRPr/>
            </a:pPr>
            <a:endParaRPr lang="en-US" sz="1400" b="1" dirty="0"/>
          </a:p>
        </p:txBody>
      </p:sp>
      <p:sp>
        <p:nvSpPr>
          <p:cNvPr id="10" name="Line Callout 1 9">
            <a:extLst>
              <a:ext uri="{FF2B5EF4-FFF2-40B4-BE49-F238E27FC236}">
                <a16:creationId xmlns:a16="http://schemas.microsoft.com/office/drawing/2014/main" id="{AE61C4A4-B9F4-4481-AFAD-6C023D82403F}"/>
              </a:ext>
            </a:extLst>
          </p:cNvPr>
          <p:cNvSpPr/>
          <p:nvPr/>
        </p:nvSpPr>
        <p:spPr>
          <a:xfrm>
            <a:off x="2320925" y="4602163"/>
            <a:ext cx="1103313" cy="1493837"/>
          </a:xfrm>
          <a:prstGeom prst="borderCallout1">
            <a:avLst>
              <a:gd name="adj1" fmla="val 23474"/>
              <a:gd name="adj2" fmla="val -656"/>
              <a:gd name="adj3" fmla="val -35077"/>
              <a:gd name="adj4" fmla="val -50788"/>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1992: New constitution adopted with certain economic freedoms</a:t>
            </a:r>
          </a:p>
        </p:txBody>
      </p:sp>
      <p:sp>
        <p:nvSpPr>
          <p:cNvPr id="11" name="Line Callout 1 10">
            <a:extLst>
              <a:ext uri="{FF2B5EF4-FFF2-40B4-BE49-F238E27FC236}">
                <a16:creationId xmlns:a16="http://schemas.microsoft.com/office/drawing/2014/main" id="{67E587E1-90A6-4C4C-AC3E-D8E8846D5803}"/>
              </a:ext>
            </a:extLst>
          </p:cNvPr>
          <p:cNvSpPr/>
          <p:nvPr/>
        </p:nvSpPr>
        <p:spPr>
          <a:xfrm>
            <a:off x="3162300" y="2389188"/>
            <a:ext cx="1101725" cy="1336675"/>
          </a:xfrm>
          <a:prstGeom prst="borderCallout1">
            <a:avLst>
              <a:gd name="adj1" fmla="val 23463"/>
              <a:gd name="adj2" fmla="val -1935"/>
              <a:gd name="adj3" fmla="val 127906"/>
              <a:gd name="adj4" fmla="val -6998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1994: removal of US trade embargo after 30 years</a:t>
            </a:r>
          </a:p>
        </p:txBody>
      </p:sp>
      <p:sp>
        <p:nvSpPr>
          <p:cNvPr id="12" name="Line Callout 1 11">
            <a:extLst>
              <a:ext uri="{FF2B5EF4-FFF2-40B4-BE49-F238E27FC236}">
                <a16:creationId xmlns:a16="http://schemas.microsoft.com/office/drawing/2014/main" id="{AB8DD867-3A4B-44CE-8072-3A4667E38802}"/>
              </a:ext>
            </a:extLst>
          </p:cNvPr>
          <p:cNvSpPr/>
          <p:nvPr/>
        </p:nvSpPr>
        <p:spPr>
          <a:xfrm>
            <a:off x="3952875" y="4602163"/>
            <a:ext cx="1103313" cy="1493837"/>
          </a:xfrm>
          <a:prstGeom prst="borderCallout1">
            <a:avLst>
              <a:gd name="adj1" fmla="val 23474"/>
              <a:gd name="adj2" fmla="val -656"/>
              <a:gd name="adj3" fmla="val -34132"/>
              <a:gd name="adj4" fmla="val -4183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1995: Full member of ASEAN</a:t>
            </a:r>
          </a:p>
          <a:p>
            <a:pPr algn="ctr">
              <a:defRPr/>
            </a:pPr>
            <a:endParaRPr lang="en-US" sz="1400" b="1" dirty="0"/>
          </a:p>
          <a:p>
            <a:pPr algn="ctr">
              <a:defRPr/>
            </a:pPr>
            <a:endParaRPr lang="en-US" sz="1400" b="1" dirty="0"/>
          </a:p>
          <a:p>
            <a:pPr algn="ctr">
              <a:defRPr/>
            </a:pPr>
            <a:endParaRPr lang="en-US" sz="1400" b="1" dirty="0"/>
          </a:p>
        </p:txBody>
      </p:sp>
      <p:sp>
        <p:nvSpPr>
          <p:cNvPr id="13" name="Line Callout 1 12">
            <a:extLst>
              <a:ext uri="{FF2B5EF4-FFF2-40B4-BE49-F238E27FC236}">
                <a16:creationId xmlns:a16="http://schemas.microsoft.com/office/drawing/2014/main" id="{3025ADAA-19B7-4444-AACB-810E04CFF8DA}"/>
              </a:ext>
            </a:extLst>
          </p:cNvPr>
          <p:cNvSpPr/>
          <p:nvPr/>
        </p:nvSpPr>
        <p:spPr>
          <a:xfrm>
            <a:off x="5148263" y="2389188"/>
            <a:ext cx="1117600" cy="1336675"/>
          </a:xfrm>
          <a:prstGeom prst="borderCallout1">
            <a:avLst>
              <a:gd name="adj1" fmla="val 19237"/>
              <a:gd name="adj2" fmla="val 1218"/>
              <a:gd name="adj3" fmla="val 127906"/>
              <a:gd name="adj4" fmla="val -6998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2001: Application of the US-VN trade agreement</a:t>
            </a:r>
          </a:p>
          <a:p>
            <a:pPr algn="ctr">
              <a:defRPr/>
            </a:pPr>
            <a:endParaRPr lang="en-US" sz="1400" b="1" dirty="0"/>
          </a:p>
        </p:txBody>
      </p:sp>
      <p:sp>
        <p:nvSpPr>
          <p:cNvPr id="14" name="Line Callout 1 13">
            <a:extLst>
              <a:ext uri="{FF2B5EF4-FFF2-40B4-BE49-F238E27FC236}">
                <a16:creationId xmlns:a16="http://schemas.microsoft.com/office/drawing/2014/main" id="{7A0A62F9-8B26-4719-BB9D-1A236984F9BB}"/>
              </a:ext>
            </a:extLst>
          </p:cNvPr>
          <p:cNvSpPr/>
          <p:nvPr/>
        </p:nvSpPr>
        <p:spPr>
          <a:xfrm>
            <a:off x="5600700" y="4586288"/>
            <a:ext cx="1103313" cy="1493837"/>
          </a:xfrm>
          <a:prstGeom prst="borderCallout1">
            <a:avLst>
              <a:gd name="adj1" fmla="val 23474"/>
              <a:gd name="adj2" fmla="val -656"/>
              <a:gd name="adj3" fmla="val -34132"/>
              <a:gd name="adj4" fmla="val -4183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2007: 150</a:t>
            </a:r>
            <a:r>
              <a:rPr lang="en-US" sz="1400" b="1" baseline="30000" dirty="0"/>
              <a:t>th</a:t>
            </a:r>
            <a:r>
              <a:rPr lang="en-US" sz="1400" b="1" dirty="0"/>
              <a:t> member of the WTO after 12 years of talks</a:t>
            </a:r>
          </a:p>
        </p:txBody>
      </p:sp>
      <p:sp>
        <p:nvSpPr>
          <p:cNvPr id="15" name="Line Callout 1 14">
            <a:extLst>
              <a:ext uri="{FF2B5EF4-FFF2-40B4-BE49-F238E27FC236}">
                <a16:creationId xmlns:a16="http://schemas.microsoft.com/office/drawing/2014/main" id="{7489AB4C-40A1-4EF7-BB8C-15B2BFA3D07F}"/>
              </a:ext>
            </a:extLst>
          </p:cNvPr>
          <p:cNvSpPr/>
          <p:nvPr/>
        </p:nvSpPr>
        <p:spPr>
          <a:xfrm>
            <a:off x="6983413" y="2389188"/>
            <a:ext cx="1101725" cy="1336675"/>
          </a:xfrm>
          <a:prstGeom prst="borderCallout1">
            <a:avLst>
              <a:gd name="adj1" fmla="val 23463"/>
              <a:gd name="adj2" fmla="val -1935"/>
              <a:gd name="adj3" fmla="val 127906"/>
              <a:gd name="adj4" fmla="val -6998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Aug 2013: 19</a:t>
            </a:r>
            <a:r>
              <a:rPr lang="en-US" sz="1400" b="1" baseline="30000" dirty="0"/>
              <a:t>th</a:t>
            </a:r>
            <a:r>
              <a:rPr lang="en-US" sz="1400" b="1" dirty="0"/>
              <a:t> negotiation round of the TPP (12 countries)</a:t>
            </a:r>
          </a:p>
        </p:txBody>
      </p:sp>
      <p:sp>
        <p:nvSpPr>
          <p:cNvPr id="16" name="Line Callout 1 15">
            <a:extLst>
              <a:ext uri="{FF2B5EF4-FFF2-40B4-BE49-F238E27FC236}">
                <a16:creationId xmlns:a16="http://schemas.microsoft.com/office/drawing/2014/main" id="{A9546BE6-C2B4-4FB9-BAD6-1080FA9960BD}"/>
              </a:ext>
            </a:extLst>
          </p:cNvPr>
          <p:cNvSpPr/>
          <p:nvPr/>
        </p:nvSpPr>
        <p:spPr>
          <a:xfrm>
            <a:off x="7464425" y="4602163"/>
            <a:ext cx="1101725" cy="1493837"/>
          </a:xfrm>
          <a:prstGeom prst="borderCallout1">
            <a:avLst>
              <a:gd name="adj1" fmla="val 23474"/>
              <a:gd name="adj2" fmla="val -656"/>
              <a:gd name="adj3" fmla="val -34132"/>
              <a:gd name="adj4" fmla="val -41831"/>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1400" b="1" dirty="0"/>
              <a:t>March 2014: 7</a:t>
            </a:r>
            <a:r>
              <a:rPr lang="en-US" sz="1400" b="1" baseline="30000" dirty="0"/>
              <a:t>th</a:t>
            </a:r>
            <a:r>
              <a:rPr lang="en-US" sz="1400" b="1" dirty="0"/>
              <a:t> negotiation round of the EU-VN FTA</a:t>
            </a:r>
          </a:p>
          <a:p>
            <a:pPr algn="ctr">
              <a:defRPr/>
            </a:pPr>
            <a:endParaRPr lang="en-US" sz="1400" b="1" dirty="0"/>
          </a:p>
        </p:txBody>
      </p:sp>
      <p:pic>
        <p:nvPicPr>
          <p:cNvPr id="4" name="Picture 3" descr="A timeline of a company's company&#10;&#10;Description automatically generated">
            <a:extLst>
              <a:ext uri="{FF2B5EF4-FFF2-40B4-BE49-F238E27FC236}">
                <a16:creationId xmlns:a16="http://schemas.microsoft.com/office/drawing/2014/main" id="{31699146-A4F1-3069-F397-E51CE80B99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696" y="307295"/>
            <a:ext cx="8768608" cy="6308724"/>
          </a:xfrm>
          <a:prstGeom prst="rect">
            <a:avLst/>
          </a:prstGeom>
        </p:spPr>
      </p:pic>
    </p:spTree>
    <p:extLst>
      <p:ext uri="{BB962C8B-B14F-4D97-AF65-F5344CB8AC3E}">
        <p14:creationId xmlns:p14="http://schemas.microsoft.com/office/powerpoint/2010/main" val="177106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economic growth of the economic growth of the united states&#10;&#10;AI-generated content may be incorrect.">
            <a:extLst>
              <a:ext uri="{FF2B5EF4-FFF2-40B4-BE49-F238E27FC236}">
                <a16:creationId xmlns:a16="http://schemas.microsoft.com/office/drawing/2014/main" id="{79259261-B094-BD21-4B14-C912808AB7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228600"/>
            <a:ext cx="8496300" cy="6324600"/>
          </a:xfrm>
          <a:prstGeom prst="rect">
            <a:avLst/>
          </a:prstGeom>
        </p:spPr>
      </p:pic>
    </p:spTree>
    <p:extLst>
      <p:ext uri="{BB962C8B-B14F-4D97-AF65-F5344CB8AC3E}">
        <p14:creationId xmlns:p14="http://schemas.microsoft.com/office/powerpoint/2010/main" val="2626671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7390A247-8976-4E5B-B3D9-32141A66D65A}"/>
              </a:ext>
            </a:extLst>
          </p:cNvPr>
          <p:cNvSpPr>
            <a:spLocks noGrp="1" noChangeArrowheads="1"/>
          </p:cNvSpPr>
          <p:nvPr>
            <p:ph type="body" idx="1"/>
          </p:nvPr>
        </p:nvSpPr>
        <p:spPr>
          <a:xfrm>
            <a:off x="152400" y="1219200"/>
            <a:ext cx="4572000" cy="3581400"/>
          </a:xfrm>
        </p:spPr>
        <p:txBody>
          <a:bodyPr/>
          <a:lstStyle/>
          <a:p>
            <a:pPr>
              <a:lnSpc>
                <a:spcPct val="80000"/>
              </a:lnSpc>
            </a:pPr>
            <a:r>
              <a:rPr lang="en-US" altLang="en-US" sz="2000" b="1" dirty="0">
                <a:latin typeface="Tahoma" panose="020B0604030504040204" pitchFamily="34" charset="0"/>
                <a:cs typeface="Tahoma" panose="020B0604030504040204" pitchFamily="34" charset="0"/>
              </a:rPr>
              <a:t>Vietnam has grown rapidly in the last 25 years, but the economy is still at the level of a less developed country. </a:t>
            </a:r>
          </a:p>
          <a:p>
            <a:pPr>
              <a:lnSpc>
                <a:spcPct val="80000"/>
              </a:lnSpc>
            </a:pPr>
            <a:endParaRPr lang="en-US" altLang="en-US" sz="2000" b="1" dirty="0">
              <a:latin typeface="Tahoma" panose="020B0604030504040204" pitchFamily="34" charset="0"/>
              <a:cs typeface="Tahoma" panose="020B0604030504040204" pitchFamily="34" charset="0"/>
            </a:endParaRPr>
          </a:p>
          <a:p>
            <a:pPr>
              <a:lnSpc>
                <a:spcPct val="80000"/>
              </a:lnSpc>
            </a:pPr>
            <a:r>
              <a:rPr lang="en-US" altLang="en-US" sz="2000" b="1" dirty="0">
                <a:latin typeface="Tahoma" panose="020B0604030504040204" pitchFamily="34" charset="0"/>
                <a:cs typeface="Tahoma" panose="020B0604030504040204" pitchFamily="34" charset="0"/>
              </a:rPr>
              <a:t>Indicators on infrastructure, education, human development index … range a little above 1/3 of the lowest group in the world. </a:t>
            </a:r>
          </a:p>
          <a:p>
            <a:pPr>
              <a:lnSpc>
                <a:spcPct val="80000"/>
              </a:lnSpc>
            </a:pPr>
            <a:endParaRPr lang="en-US" altLang="en-US" sz="2000" b="1" dirty="0">
              <a:latin typeface="Tahoma" panose="020B0604030504040204" pitchFamily="34" charset="0"/>
              <a:cs typeface="Tahoma" panose="020B0604030504040204" pitchFamily="34" charset="0"/>
            </a:endParaRPr>
          </a:p>
          <a:p>
            <a:pPr>
              <a:lnSpc>
                <a:spcPct val="80000"/>
              </a:lnSpc>
            </a:pPr>
            <a:endParaRPr lang="en-US" altLang="en-US" sz="2000" b="1" dirty="0">
              <a:latin typeface="Tahoma" panose="020B0604030504040204" pitchFamily="34" charset="0"/>
              <a:cs typeface="Tahoma" panose="020B0604030504040204" pitchFamily="34" charset="0"/>
            </a:endParaRPr>
          </a:p>
          <a:p>
            <a:pPr>
              <a:lnSpc>
                <a:spcPct val="80000"/>
              </a:lnSpc>
            </a:pPr>
            <a:endParaRPr lang="en-US" altLang="en-US" sz="2000" b="1" dirty="0">
              <a:latin typeface="Tahoma" panose="020B0604030504040204" pitchFamily="34" charset="0"/>
              <a:cs typeface="Tahoma" panose="020B0604030504040204" pitchFamily="34" charset="0"/>
            </a:endParaRPr>
          </a:p>
        </p:txBody>
      </p:sp>
      <p:sp>
        <p:nvSpPr>
          <p:cNvPr id="4" name="Rectangle 18">
            <a:extLst>
              <a:ext uri="{FF2B5EF4-FFF2-40B4-BE49-F238E27FC236}">
                <a16:creationId xmlns:a16="http://schemas.microsoft.com/office/drawing/2014/main" id="{94FE27A8-8B01-42BD-9207-7911EF1B81C2}"/>
              </a:ext>
            </a:extLst>
          </p:cNvPr>
          <p:cNvSpPr>
            <a:spLocks noChangeArrowheads="1"/>
          </p:cNvSpPr>
          <p:nvPr/>
        </p:nvSpPr>
        <p:spPr bwMode="auto">
          <a:xfrm>
            <a:off x="152400" y="152400"/>
            <a:ext cx="8610600" cy="762000"/>
          </a:xfrm>
          <a:prstGeom prst="rect">
            <a:avLst/>
          </a:prstGeom>
          <a:noFill/>
          <a:ln w="9525">
            <a:noFill/>
            <a:miter lim="800000"/>
            <a:headEnd/>
            <a:tailEnd/>
          </a:ln>
          <a:effectLst/>
        </p:spPr>
        <p:txBody>
          <a:bodyPr lIns="92075" tIns="46038" rIns="92075" bIns="46038" anchor="ctr"/>
          <a:lstStyle/>
          <a:p>
            <a:pPr algn="ctr" eaLnBrk="1" hangingPunct="1">
              <a:defRPr/>
            </a:pPr>
            <a:r>
              <a:rPr lang="en-US" sz="3200" b="1" dirty="0">
                <a:solidFill>
                  <a:srgbClr val="FF0000"/>
                </a:solidFill>
                <a:effectLst>
                  <a:outerShdw blurRad="38100" dist="38100" dir="2700000" algn="tl">
                    <a:srgbClr val="000000"/>
                  </a:outerShdw>
                </a:effectLst>
                <a:latin typeface="Bookman Old Style" pitchFamily="18" charset="0"/>
              </a:rPr>
              <a:t>The </a:t>
            </a:r>
            <a:r>
              <a:rPr lang="en-US" sz="3200" b="1" dirty="0" err="1">
                <a:solidFill>
                  <a:srgbClr val="FF0000"/>
                </a:solidFill>
                <a:effectLst>
                  <a:outerShdw blurRad="38100" dist="38100" dir="2700000" algn="tl">
                    <a:srgbClr val="000000"/>
                  </a:outerShdw>
                </a:effectLst>
                <a:latin typeface="Bookman Old Style" pitchFamily="18" charset="0"/>
              </a:rPr>
              <a:t>Doi</a:t>
            </a:r>
            <a:r>
              <a:rPr lang="en-US" sz="3200" b="1" dirty="0">
                <a:solidFill>
                  <a:srgbClr val="FF0000"/>
                </a:solidFill>
                <a:effectLst>
                  <a:outerShdw blurRad="38100" dist="38100" dir="2700000" algn="tl">
                    <a:srgbClr val="000000"/>
                  </a:outerShdw>
                </a:effectLst>
                <a:latin typeface="Bookman Old Style" pitchFamily="18" charset="0"/>
              </a:rPr>
              <a:t> </a:t>
            </a:r>
            <a:r>
              <a:rPr lang="en-US" sz="3200" b="1" dirty="0" err="1">
                <a:solidFill>
                  <a:srgbClr val="FF0000"/>
                </a:solidFill>
                <a:effectLst>
                  <a:outerShdw blurRad="38100" dist="38100" dir="2700000" algn="tl">
                    <a:srgbClr val="000000"/>
                  </a:outerShdw>
                </a:effectLst>
                <a:latin typeface="Bookman Old Style" pitchFamily="18" charset="0"/>
              </a:rPr>
              <a:t>Moi</a:t>
            </a:r>
            <a:r>
              <a:rPr lang="en-US" sz="3200" b="1" dirty="0">
                <a:solidFill>
                  <a:srgbClr val="FF0000"/>
                </a:solidFill>
                <a:effectLst>
                  <a:outerShdw blurRad="38100" dist="38100" dir="2700000" algn="tl">
                    <a:srgbClr val="000000"/>
                  </a:outerShdw>
                </a:effectLst>
                <a:latin typeface="Bookman Old Style" pitchFamily="18" charset="0"/>
              </a:rPr>
              <a:t> Reform Further Examined </a:t>
            </a:r>
            <a:endParaRPr lang="en-US" sz="3200" b="1" dirty="0">
              <a:solidFill>
                <a:schemeClr val="tx2"/>
              </a:solidFill>
              <a:effectLst>
                <a:outerShdw blurRad="38100" dist="38100" dir="2700000" algn="tl">
                  <a:srgbClr val="FFFFFF"/>
                </a:outerShdw>
              </a:effectLst>
              <a:latin typeface="Bookman Old Style" pitchFamily="18" charset="0"/>
            </a:endParaRPr>
          </a:p>
        </p:txBody>
      </p:sp>
      <p:pic>
        <p:nvPicPr>
          <p:cNvPr id="26628" name="Picture 4" descr="C:\AAWebpage\images\comeinandburn.bmp">
            <a:extLst>
              <a:ext uri="{FF2B5EF4-FFF2-40B4-BE49-F238E27FC236}">
                <a16:creationId xmlns:a16="http://schemas.microsoft.com/office/drawing/2014/main" id="{7C0E9779-199E-413F-8CB4-C3F55F75B0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838200"/>
            <a:ext cx="4419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Rectangle 5">
            <a:extLst>
              <a:ext uri="{FF2B5EF4-FFF2-40B4-BE49-F238E27FC236}">
                <a16:creationId xmlns:a16="http://schemas.microsoft.com/office/drawing/2014/main" id="{32A84F48-96C5-4351-8EC8-F036E4E9D2A3}"/>
              </a:ext>
            </a:extLst>
          </p:cNvPr>
          <p:cNvSpPr>
            <a:spLocks noChangeArrowheads="1"/>
          </p:cNvSpPr>
          <p:nvPr/>
        </p:nvSpPr>
        <p:spPr bwMode="auto">
          <a:xfrm>
            <a:off x="228600" y="4648200"/>
            <a:ext cx="87630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Font typeface="Wingdings" panose="05000000000000000000" pitchFamily="2" charset="2"/>
              <a:buBlip>
                <a:blip r:embed="rId3"/>
              </a:buBlip>
              <a:defRPr sz="3200">
                <a:solidFill>
                  <a:schemeClr val="tx1"/>
                </a:solidFill>
                <a:latin typeface="Times New Roman" panose="02020603050405020304" pitchFamily="18" charset="0"/>
              </a:defRPr>
            </a:lvl1pPr>
            <a:lvl2pPr marL="742950" indent="-285750">
              <a:spcBef>
                <a:spcPct val="20000"/>
              </a:spcBef>
              <a:buClr>
                <a:schemeClr val="tx1"/>
              </a:buClr>
              <a:buBlip>
                <a:blip r:embed="rId3"/>
              </a:buBlip>
              <a:defRPr sz="2800">
                <a:solidFill>
                  <a:schemeClr val="tx1"/>
                </a:solidFill>
                <a:latin typeface="Times New Roman" panose="02020603050405020304" pitchFamily="18" charset="0"/>
              </a:defRPr>
            </a:lvl2pPr>
            <a:lvl3pPr marL="1143000" indent="-228600">
              <a:spcBef>
                <a:spcPct val="20000"/>
              </a:spcBef>
              <a:buClr>
                <a:schemeClr val="accent1"/>
              </a:buClr>
              <a:buFont typeface="Wingdings" panose="05000000000000000000" pitchFamily="2" charset="2"/>
              <a:buBlip>
                <a:blip r:embed="rId3"/>
              </a:buBlip>
              <a:defRPr sz="2400">
                <a:solidFill>
                  <a:schemeClr val="tx1"/>
                </a:solidFill>
                <a:latin typeface="Times New Roman" panose="02020603050405020304" pitchFamily="18" charset="0"/>
              </a:defRPr>
            </a:lvl3pPr>
            <a:lvl4pPr marL="1600200" indent="-228600">
              <a:spcBef>
                <a:spcPct val="20000"/>
              </a:spcBef>
              <a:buClr>
                <a:schemeClr val="tx1"/>
              </a:buClr>
              <a:buBlip>
                <a:blip r:embed="rId3"/>
              </a:buBlip>
              <a:defRPr sz="2000">
                <a:solidFill>
                  <a:schemeClr val="tx1"/>
                </a:solidFill>
                <a:latin typeface="Times New Roman" panose="02020603050405020304" pitchFamily="18" charset="0"/>
              </a:defRPr>
            </a:lvl4pPr>
            <a:lvl5pPr marL="2057400" indent="-228600">
              <a:spcBef>
                <a:spcPct val="20000"/>
              </a:spcBef>
              <a:buClr>
                <a:schemeClr val="accent1"/>
              </a:buClr>
              <a:buBlip>
                <a:blip r:embed="rId3"/>
              </a:buBlip>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accent1"/>
              </a:buClr>
              <a:buBlip>
                <a:blip r:embed="rId3"/>
              </a:buBlip>
              <a:defRPr sz="2000">
                <a:solidFill>
                  <a:schemeClr val="tx1"/>
                </a:solidFill>
                <a:latin typeface="Times New Roman" panose="02020603050405020304" pitchFamily="18" charset="0"/>
              </a:defRPr>
            </a:lvl9pPr>
          </a:lstStyle>
          <a:p>
            <a:pPr eaLnBrk="1" hangingPunct="1">
              <a:lnSpc>
                <a:spcPct val="80000"/>
              </a:lnSpc>
              <a:spcBef>
                <a:spcPct val="0"/>
              </a:spcBef>
              <a:buClrTx/>
              <a:buFontTx/>
              <a:buBlip>
                <a:blip r:embed="rId3"/>
              </a:buBlip>
            </a:pPr>
            <a:r>
              <a:rPr lang="en-US" altLang="en-US" sz="2000" b="1" dirty="0">
                <a:latin typeface="Tahoma" panose="020B0604030504040204" pitchFamily="34" charset="0"/>
                <a:cs typeface="Tahoma" panose="020B0604030504040204" pitchFamily="34" charset="0"/>
              </a:rPr>
              <a:t>Vietnam has commitments on economic integration but the state system, education … still have more disparities in comparison with other countries in the world. </a:t>
            </a:r>
          </a:p>
          <a:p>
            <a:pPr eaLnBrk="1" hangingPunct="1">
              <a:lnSpc>
                <a:spcPct val="80000"/>
              </a:lnSpc>
              <a:spcBef>
                <a:spcPct val="0"/>
              </a:spcBef>
              <a:buClrTx/>
              <a:buFontTx/>
              <a:buBlip>
                <a:blip r:embed="rId3"/>
              </a:buBlip>
            </a:pPr>
            <a:endParaRPr lang="en-US" altLang="en-US" sz="2000" b="1" dirty="0">
              <a:latin typeface="Tahoma" panose="020B0604030504040204" pitchFamily="34" charset="0"/>
              <a:cs typeface="Tahoma" panose="020B0604030504040204" pitchFamily="34" charset="0"/>
            </a:endParaRPr>
          </a:p>
          <a:p>
            <a:pPr eaLnBrk="1" hangingPunct="1">
              <a:lnSpc>
                <a:spcPct val="80000"/>
              </a:lnSpc>
              <a:spcBef>
                <a:spcPct val="0"/>
              </a:spcBef>
              <a:buClrTx/>
              <a:buFontTx/>
              <a:buBlip>
                <a:blip r:embed="rId3"/>
              </a:buBlip>
            </a:pPr>
            <a:r>
              <a:rPr lang="en-US" altLang="en-US" sz="2000" b="1" dirty="0">
                <a:latin typeface="Tahoma" panose="020B0604030504040204" pitchFamily="34" charset="0"/>
                <a:cs typeface="Tahoma" panose="020B0604030504040204" pitchFamily="34" charset="0"/>
              </a:rPr>
              <a:t>After more than thirty-seven years of </a:t>
            </a:r>
            <a:r>
              <a:rPr lang="en-US" altLang="en-US" sz="2000" b="1" i="1" dirty="0" err="1">
                <a:latin typeface="Tahoma" panose="020B0604030504040204" pitchFamily="34" charset="0"/>
                <a:cs typeface="Tahoma" panose="020B0604030504040204" pitchFamily="34" charset="0"/>
              </a:rPr>
              <a:t>doi</a:t>
            </a:r>
            <a:r>
              <a:rPr lang="en-US" altLang="en-US" sz="2000" b="1" i="1" dirty="0">
                <a:latin typeface="Tahoma" panose="020B0604030504040204" pitchFamily="34" charset="0"/>
                <a:cs typeface="Tahoma" panose="020B0604030504040204" pitchFamily="34" charset="0"/>
              </a:rPr>
              <a:t> </a:t>
            </a:r>
            <a:r>
              <a:rPr lang="en-US" altLang="en-US" sz="2000" b="1" i="1" dirty="0" err="1">
                <a:latin typeface="Tahoma" panose="020B0604030504040204" pitchFamily="34" charset="0"/>
                <a:cs typeface="Tahoma" panose="020B0604030504040204" pitchFamily="34" charset="0"/>
              </a:rPr>
              <a:t>moi</a:t>
            </a:r>
            <a:r>
              <a:rPr lang="en-US" altLang="en-US" sz="2000" b="1" i="1" dirty="0">
                <a:latin typeface="Tahoma" panose="020B0604030504040204" pitchFamily="34" charset="0"/>
                <a:cs typeface="Tahoma" panose="020B0604030504040204" pitchFamily="34" charset="0"/>
              </a:rPr>
              <a:t>, </a:t>
            </a:r>
            <a:r>
              <a:rPr lang="en-US" altLang="en-US" sz="2000" b="1" dirty="0">
                <a:latin typeface="Tahoma" panose="020B0604030504040204" pitchFamily="34" charset="0"/>
                <a:cs typeface="Tahoma" panose="020B0604030504040204" pitchFamily="34" charset="0"/>
              </a:rPr>
              <a:t>Vietnam has established the main elements of a “market-economy with socialist orientation.”</a:t>
            </a:r>
          </a:p>
        </p:txBody>
      </p:sp>
    </p:spTree>
    <p:extLst>
      <p:ext uri="{BB962C8B-B14F-4D97-AF65-F5344CB8AC3E}">
        <p14:creationId xmlns:p14="http://schemas.microsoft.com/office/powerpoint/2010/main" val="2602238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a:extLst>
              <a:ext uri="{FF2B5EF4-FFF2-40B4-BE49-F238E27FC236}">
                <a16:creationId xmlns:a16="http://schemas.microsoft.com/office/drawing/2014/main" id="{19C4ED07-298C-4E0C-BBB4-87D19EF64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27651" name="Picture 3">
            <a:extLst>
              <a:ext uri="{FF2B5EF4-FFF2-40B4-BE49-F238E27FC236}">
                <a16:creationId xmlns:a16="http://schemas.microsoft.com/office/drawing/2014/main" id="{514EBE0B-33E2-4CFE-B401-6E1115741E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4724400"/>
            <a:ext cx="3200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2326779577"/>
      </p:ext>
    </p:extLst>
  </p:cSld>
  <p:clrMapOvr>
    <a:masterClrMapping/>
  </p:clrMapOvr>
</p:sld>
</file>

<file path=ppt/theme/theme1.xml><?xml version="1.0" encoding="utf-8"?>
<a:theme xmlns:a="http://schemas.openxmlformats.org/drawingml/2006/main" name="Soaring">
  <a:themeElements>
    <a:clrScheme name="">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0000CC"/>
      </a:hlink>
      <a:folHlink>
        <a:srgbClr val="00CCCC"/>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Designs\Soaring.pot</Template>
  <TotalTime>2501</TotalTime>
  <Words>3010</Words>
  <Application>Microsoft Office PowerPoint</Application>
  <PresentationFormat>On-screen Show (4:3)</PresentationFormat>
  <Paragraphs>315</Paragraphs>
  <Slides>56</Slides>
  <Notes>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4" baseType="lpstr">
      <vt:lpstr>Arial</vt:lpstr>
      <vt:lpstr>Bookman Old Style</vt:lpstr>
      <vt:lpstr>Calibri</vt:lpstr>
      <vt:lpstr>Tahoma</vt:lpstr>
      <vt:lpstr>Times New Roman</vt:lpstr>
      <vt:lpstr>Wingdings</vt:lpstr>
      <vt:lpstr>Soaring</vt:lpstr>
      <vt:lpstr>Chart</vt:lpstr>
      <vt:lpstr>ECON 3077 – Economies of East Asia VIETNAM: A COUNTRY, NOT A WAR</vt:lpstr>
      <vt:lpstr>PowerPoint Presentation</vt:lpstr>
      <vt:lpstr>PowerPoint Presentation</vt:lpstr>
      <vt:lpstr>PowerPoint Presentation</vt:lpstr>
      <vt:lpstr>PowerPoint Presentation</vt:lpstr>
      <vt:lpstr>Major Eonomic-related Events: A Timeline Since Doi Moi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Vietnam’s Imports</vt:lpstr>
      <vt:lpstr>PowerPoint Presentation</vt:lpstr>
      <vt:lpstr>PowerPoint Presentation</vt:lpstr>
      <vt:lpstr>Commonly-known Strengths</vt:lpstr>
      <vt:lpstr>Stable Socio-political Environment</vt:lpstr>
      <vt:lpstr>Ongoing Structural Reforms</vt:lpstr>
      <vt:lpstr>Ongoing Structural Reforms</vt:lpstr>
      <vt:lpstr>Labor Productivity Growth and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Longer-term Growth: Getting the Business Climate Right</vt:lpstr>
      <vt:lpstr>Long – Term Growth: Getting SOE  Reforms Right</vt:lpstr>
      <vt:lpstr>Corruption and Growth</vt:lpstr>
      <vt:lpstr>Poverty and Inequality</vt:lpstr>
      <vt:lpstr>A Synthesis of Overall Performance</vt:lpstr>
      <vt:lpstr>PowerPoint Presentation</vt:lpstr>
      <vt:lpstr>Economic Integration is Not  Without Risk</vt:lpstr>
      <vt:lpstr>PowerPoint Presentation</vt:lpstr>
      <vt:lpstr>PowerPoint Presentation</vt:lpstr>
      <vt:lpstr>PowerPoint Presentation</vt:lpstr>
      <vt:lpstr>PowerPoint Presentation</vt:lpstr>
      <vt:lpstr>PowerPoint Presentation</vt:lpstr>
      <vt:lpstr>South China Sea </vt:lpstr>
      <vt:lpstr>Oil and Gas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Vietnam</dc:title>
  <dc:creator>Dennis C. McCornac</dc:creator>
  <cp:lastModifiedBy>Dennis McCornac</cp:lastModifiedBy>
  <cp:revision>182</cp:revision>
  <dcterms:created xsi:type="dcterms:W3CDTF">2004-02-25T17:58:48Z</dcterms:created>
  <dcterms:modified xsi:type="dcterms:W3CDTF">2025-10-25T05:17:58Z</dcterms:modified>
</cp:coreProperties>
</file>