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9" r:id="rId2"/>
    <p:sldId id="259" r:id="rId3"/>
    <p:sldId id="274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8" r:id="rId12"/>
    <p:sldId id="286" r:id="rId13"/>
    <p:sldId id="267" r:id="rId14"/>
    <p:sldId id="287" r:id="rId15"/>
    <p:sldId id="288" r:id="rId16"/>
    <p:sldId id="290" r:id="rId17"/>
    <p:sldId id="270" r:id="rId18"/>
    <p:sldId id="292" r:id="rId19"/>
    <p:sldId id="291" r:id="rId20"/>
    <p:sldId id="271" r:id="rId21"/>
    <p:sldId id="293" r:id="rId22"/>
    <p:sldId id="273" r:id="rId23"/>
    <p:sldId id="294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D0BE4-1180-4B71-BB6E-DF47695E5150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8FF1C-7902-41F0-B687-5AC6517D9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611D-0AC2-4746-A19E-BCD84AD6B854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79F9DE-1E97-410B-BD32-A6FDE304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49AC-A18D-413F-BFCA-442011E859DF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79F9DE-1E97-410B-BD32-A6FDE304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0765-79C5-4677-B74D-AE4C5141A946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79F9DE-1E97-410B-BD32-A6FDE304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1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F359-1AE7-43E7-961E-31C0B803D418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324" y="6356351"/>
            <a:ext cx="578734" cy="229644"/>
          </a:xfrm>
          <a:prstGeom prst="rect">
            <a:avLst/>
          </a:prstGeom>
        </p:spPr>
        <p:txBody>
          <a:bodyPr/>
          <a:lstStyle/>
          <a:p>
            <a:fld id="{4E79F9DE-1E97-410B-BD32-A6FDE304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D7D-CCC3-4AD8-A5E4-0F6393F9E3F7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44359-0A04-43CB-98A6-E7FABAFF1A2B}"/>
              </a:ext>
            </a:extLst>
          </p:cNvPr>
          <p:cNvSpPr txBox="1"/>
          <p:nvPr userDrawn="1"/>
        </p:nvSpPr>
        <p:spPr>
          <a:xfrm>
            <a:off x="8510588" y="635635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3368A05-EEE2-441D-A925-1180B6736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0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C02D-C13A-4214-9FA8-8B575EBE7532}" type="datetime1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79F9DE-1E97-410B-BD32-A6FDE304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7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608E-B407-4458-8579-39832DBE003C}" type="datetime1">
              <a:rPr lang="en-US" smtClean="0"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79F9DE-1E97-410B-BD32-A6FDE304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2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CA08-8F0D-4C6A-A2EC-C39A04A9184F}" type="datetime1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79F9DE-1E97-410B-BD32-A6FDE304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5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85AB-5717-4BAC-BAB2-061976997BE3}" type="datetime1">
              <a:rPr lang="en-US" smtClean="0"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79F9DE-1E97-410B-BD32-A6FDE304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8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0622-6601-425B-BEF2-5B1FAE86588F}" type="datetime1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79F9DE-1E97-410B-BD32-A6FDE304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1687-183A-4BFD-9239-82AEC8AAB176}" type="datetime1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79F9DE-1E97-410B-BD32-A6FDE304B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6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3D868-E28B-44BC-A495-5BDDC0311085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jazeera.com/news/2023/9/26/what-set-off-the-latest-south-china-sea-row-between-china-and-philippine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.org/depts/los/convention_agreements/convention_overview_convention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fareblog.com/tribunal-issues-landmark-ruling-south-china-sea-arbitration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mofa.go.jp/index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wyinstitute.org/the-interpreter/islands-ire-south-korea-japan-disput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6E5898-31DB-4573-A4A9-4B831D311E0E}"/>
              </a:ext>
            </a:extLst>
          </p:cNvPr>
          <p:cNvSpPr txBox="1"/>
          <p:nvPr/>
        </p:nvSpPr>
        <p:spPr>
          <a:xfrm>
            <a:off x="1534886" y="185524"/>
            <a:ext cx="60742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Disputes in the South China Sea and East China Sea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94EFF3-9CC8-35F4-A52F-DF0AEABC9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742"/>
            <a:ext cx="8817429" cy="53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9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85EDB0F-A9D1-4B49-917D-038E0D92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1864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3200" b="1" dirty="0"/>
              <a:t>Spratly Islands Disputes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90608C-BE5E-4DB4-AB22-3D71E5235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932"/>
            <a:ext cx="9144000" cy="57680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2F140-EDE5-4D1C-A167-ACAEA613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98E96-B52C-4DB7-9979-BCA8E37F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82391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3200" b="1" dirty="0"/>
              <a:t>Mischief Reef</a:t>
            </a:r>
            <a:br>
              <a:rPr lang="en-US" sz="3200" b="1" dirty="0"/>
            </a:br>
            <a:r>
              <a:rPr lang="en-US" sz="3200" b="1" dirty="0"/>
              <a:t>Chinese “Naval Base”</a:t>
            </a:r>
          </a:p>
        </p:txBody>
      </p:sp>
      <p:sp>
        <p:nvSpPr>
          <p:cNvPr id="12291" name="Text Placeholder 5">
            <a:extLst>
              <a:ext uri="{FF2B5EF4-FFF2-40B4-BE49-F238E27FC236}">
                <a16:creationId xmlns:a16="http://schemas.microsoft.com/office/drawing/2014/main" id="{73A78834-142C-4D92-89AF-1CB3FF996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6777" y="1078006"/>
            <a:ext cx="3868340" cy="477662"/>
          </a:xfrm>
        </p:spPr>
        <p:txBody>
          <a:bodyPr/>
          <a:lstStyle/>
          <a:p>
            <a:pPr algn="ctr" eaLnBrk="1" hangingPunct="1"/>
            <a:r>
              <a:rPr lang="en-US" altLang="en-US" sz="2400" dirty="0"/>
              <a:t>1990s</a:t>
            </a:r>
          </a:p>
        </p:txBody>
      </p:sp>
      <p:pic>
        <p:nvPicPr>
          <p:cNvPr id="12292" name="Content Placeholder 3" descr="https://encrypted-tbn3.gstatic.com/images?q=tbn:ANd9GcQ0NTT5YaIoYxFBxwiTiUK6RJPnUAwyOwNexm3RrP5iSBftHGmcMg">
            <a:extLst>
              <a:ext uri="{FF2B5EF4-FFF2-40B4-BE49-F238E27FC236}">
                <a16:creationId xmlns:a16="http://schemas.microsoft.com/office/drawing/2014/main" id="{33891F00-1DF6-44DB-A3AC-5E9E91F7E2F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207" y="1555668"/>
            <a:ext cx="8704164" cy="467701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48BBF-F74D-4CB2-B33C-42A2331E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0500" y="6396368"/>
            <a:ext cx="536168" cy="336942"/>
          </a:xfrm>
        </p:spPr>
        <p:txBody>
          <a:bodyPr/>
          <a:lstStyle/>
          <a:p>
            <a:fld id="{4E79F9DE-1E97-410B-BD32-A6FDE304B25C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547D2-517F-4E77-8D7A-943358905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843148"/>
            <a:ext cx="8930243" cy="6014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5FA145-601E-438B-946B-6C7177A72266}"/>
              </a:ext>
            </a:extLst>
          </p:cNvPr>
          <p:cNvSpPr txBox="1"/>
          <p:nvPr/>
        </p:nvSpPr>
        <p:spPr>
          <a:xfrm>
            <a:off x="3898572" y="106878"/>
            <a:ext cx="1837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2020’s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5B258-0264-4940-8F32-2872BAB4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56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23B9-61C8-422E-880E-4F1461F6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2174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3200" b="1" dirty="0" err="1"/>
              <a:t>Paracel</a:t>
            </a:r>
            <a:r>
              <a:rPr lang="en-US" sz="3200" b="1" dirty="0"/>
              <a:t> Island Disputes </a:t>
            </a:r>
            <a:br>
              <a:rPr lang="en-US" sz="3200" b="1" dirty="0"/>
            </a:br>
            <a:r>
              <a:rPr lang="en-US" sz="3200" b="1" dirty="0"/>
              <a:t>and Chinese Oil Rig 2014</a:t>
            </a:r>
          </a:p>
        </p:txBody>
      </p:sp>
      <p:pic>
        <p:nvPicPr>
          <p:cNvPr id="14339" name="Content Placeholder 3" descr="http://energyinasiablog.com/wp-content/uploads/2014/05/SCHINAsea300-Map.jpg">
            <a:extLst>
              <a:ext uri="{FF2B5EF4-FFF2-40B4-BE49-F238E27FC236}">
                <a16:creationId xmlns:a16="http://schemas.microsoft.com/office/drawing/2014/main" id="{EA8E9F55-A1BF-4336-91C1-CAEBC1BDA3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896" y="1336676"/>
            <a:ext cx="8896103" cy="552132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DB176-2DDB-4FA2-A3AD-9E9D2C15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DEE4C5-3941-45BB-B99E-4148E442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106878"/>
            <a:ext cx="9060873" cy="67511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16E1EA-FBAC-4DB5-B096-AF736DE2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7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CC3C2-D3E9-449B-B01F-3649F6BF4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8" y="1536493"/>
            <a:ext cx="8918370" cy="509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3428E-B110-40F4-9859-4CDDAE6E4C97}"/>
              </a:ext>
            </a:extLst>
          </p:cNvPr>
          <p:cNvSpPr txBox="1"/>
          <p:nvPr/>
        </p:nvSpPr>
        <p:spPr>
          <a:xfrm>
            <a:off x="106878" y="225632"/>
            <a:ext cx="8918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The Chinese Navy has managed to harvest 1.5 </a:t>
            </a:r>
            <a:r>
              <a:rPr lang="en-US" sz="2400" b="1" dirty="0" err="1"/>
              <a:t>tonnes</a:t>
            </a:r>
            <a:r>
              <a:rPr lang="en-US" sz="2400" b="1" dirty="0"/>
              <a:t> of vegetables on its largest military base in the Paracel Islands - a disputed archipelago in the South China Sea.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8C5C6-844D-48CD-9A30-7177A14C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14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4A7578-288D-43E6-9E97-0870A3740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7" y="0"/>
            <a:ext cx="9007605" cy="568234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E30C5-B818-4CDC-B591-B3ED4164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E79F9DE-1E97-410B-BD32-A6FDE304B25C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C9A6A-1653-9B2D-2CF4-1E56A604636F}"/>
              </a:ext>
            </a:extLst>
          </p:cNvPr>
          <p:cNvSpPr txBox="1"/>
          <p:nvPr/>
        </p:nvSpPr>
        <p:spPr>
          <a:xfrm>
            <a:off x="263978" y="5972293"/>
            <a:ext cx="8251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https://www.aljazeera.com/news/2023/9/26/what-set-off-the-latest-south-china-sea-row-between-china-and-philippines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68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2B31643-F846-43C8-885C-AB919ABC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hlinkClick r:id="rId2"/>
              </a:rPr>
              <a:t>UN Convention on the Law of the Sea </a:t>
            </a:r>
            <a:br>
              <a:rPr lang="en-US" altLang="en-US" sz="3200" b="1" dirty="0">
                <a:hlinkClick r:id="rId2"/>
              </a:rPr>
            </a:br>
            <a:r>
              <a:rPr lang="en-US" altLang="en-US" sz="3200" b="1" dirty="0">
                <a:hlinkClick r:id="rId2"/>
              </a:rPr>
              <a:t>(UNCLOS) 1982</a:t>
            </a:r>
            <a:endParaRPr lang="en-US" alt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661D-C202-4CAE-B4F3-BCD075C90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38" y="1485900"/>
            <a:ext cx="9023762" cy="3886200"/>
          </a:xfrm>
        </p:spPr>
        <p:txBody>
          <a:bodyPr rtlCol="0">
            <a:noAutofit/>
          </a:bodyPr>
          <a:lstStyle/>
          <a:p>
            <a:pPr marL="257175" lvl="1" indent="-257175">
              <a:defRPr/>
            </a:pPr>
            <a:r>
              <a:rPr lang="en-US" sz="2000" b="1" dirty="0"/>
              <a:t>12 mile limit from a nation’s coast: legal jurisdiction for the nation</a:t>
            </a:r>
          </a:p>
          <a:p>
            <a:pPr marL="257175" lvl="1" indent="-257175">
              <a:defRPr/>
            </a:pPr>
            <a:r>
              <a:rPr lang="en-US" sz="2000" b="1" dirty="0"/>
              <a:t>200 miles form a nation’s coast Exclusive economic rights for the nation</a:t>
            </a:r>
          </a:p>
          <a:p>
            <a:pPr marL="257175" lvl="1" indent="-257175">
              <a:defRPr/>
            </a:pPr>
            <a:r>
              <a:rPr lang="en-US" sz="2000" b="1" dirty="0"/>
              <a:t>Dispute resolution mechanism</a:t>
            </a:r>
          </a:p>
          <a:p>
            <a:pPr marL="557213" lvl="2" indent="-257175">
              <a:defRPr/>
            </a:pPr>
            <a:r>
              <a:rPr lang="en-US" b="1" dirty="0"/>
              <a:t>Direct talks between the parties.</a:t>
            </a:r>
          </a:p>
          <a:p>
            <a:pPr marL="557213" lvl="2" indent="-257175">
              <a:defRPr/>
            </a:pPr>
            <a:r>
              <a:rPr lang="en-US" b="1" dirty="0"/>
              <a:t>If they fail:</a:t>
            </a:r>
          </a:p>
          <a:p>
            <a:pPr lvl="2">
              <a:defRPr/>
            </a:pPr>
            <a:r>
              <a:rPr lang="en-US" b="1" dirty="0"/>
              <a:t>submission of the dispute to the International Tribunal for the Law of the Sea</a:t>
            </a:r>
          </a:p>
          <a:p>
            <a:pPr lvl="2">
              <a:defRPr/>
            </a:pPr>
            <a:r>
              <a:rPr lang="en-US" b="1" dirty="0"/>
              <a:t>adjudication by the International Court of Justice</a:t>
            </a:r>
          </a:p>
          <a:p>
            <a:pPr lvl="2">
              <a:defRPr/>
            </a:pPr>
            <a:r>
              <a:rPr lang="en-US" b="1" dirty="0"/>
              <a:t>submission to binding international arbitration procedures</a:t>
            </a:r>
          </a:p>
          <a:p>
            <a:pPr lvl="2">
              <a:defRPr/>
            </a:pPr>
            <a:r>
              <a:rPr lang="en-US" b="1" dirty="0"/>
              <a:t>submission to special arbitration tribunals with expertise in specific types of disputes. All of these procedures involve binding third-party settlement</a:t>
            </a:r>
          </a:p>
          <a:p>
            <a:pPr>
              <a:defRPr/>
            </a:pPr>
            <a:r>
              <a:rPr lang="en-US" sz="2000" b="1" dirty="0"/>
              <a:t>Exceptions for cases involving national sovereignty. Parties submit their dispute to a conciliation commission; results are non-binding.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97650-311E-4180-B33B-49430D7D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B442B-E3AD-4DB3-8297-F48CE50C1985}"/>
              </a:ext>
            </a:extLst>
          </p:cNvPr>
          <p:cNvSpPr txBox="1"/>
          <p:nvPr/>
        </p:nvSpPr>
        <p:spPr>
          <a:xfrm>
            <a:off x="706581" y="3144429"/>
            <a:ext cx="819991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https://www.lawfareblog.com/tribunal-issues-landmark-ruling-south-china-sea-arbitration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F63FD-D4CC-4DD4-9866-12B93D9036DF}"/>
              </a:ext>
            </a:extLst>
          </p:cNvPr>
          <p:cNvSpPr txBox="1"/>
          <p:nvPr/>
        </p:nvSpPr>
        <p:spPr>
          <a:xfrm>
            <a:off x="1502227" y="424980"/>
            <a:ext cx="65017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Permanent Court of Arbitration (PCA) in The Hague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Philippines versus China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50CF5-6AF8-4A22-AA35-6E63C392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E79F9DE-1E97-410B-BD32-A6FDE304B25C}" type="slidenum">
              <a:rPr lang="en-US" smtClean="0"/>
              <a:pPr algn="r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71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54C6D9-86BC-4C2F-8CD0-38BE8DEA4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807521"/>
            <a:ext cx="9060873" cy="6240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D8BC2-0E0C-4BBB-A57A-F277BA07B303}"/>
              </a:ext>
            </a:extLst>
          </p:cNvPr>
          <p:cNvSpPr txBox="1"/>
          <p:nvPr/>
        </p:nvSpPr>
        <p:spPr>
          <a:xfrm>
            <a:off x="8110846" y="878774"/>
            <a:ext cx="855023" cy="581891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DF645-2B6D-4E6C-882D-0120F361BF2F}"/>
              </a:ext>
            </a:extLst>
          </p:cNvPr>
          <p:cNvSpPr txBox="1"/>
          <p:nvPr/>
        </p:nvSpPr>
        <p:spPr>
          <a:xfrm>
            <a:off x="2570394" y="95003"/>
            <a:ext cx="4378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Philippines versus China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D3A1A-6511-41ED-81E1-5998F58B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E79F9DE-1E97-410B-BD32-A6FDE304B25C}" type="slidenum">
              <a:rPr lang="en-US" smtClean="0"/>
              <a:pPr algn="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5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Content Placeholder 3" descr="http://newsimg.bbc.co.uk/media/images/45552000/gif/_45552694_south_china-sea_466.gif">
            <a:extLst>
              <a:ext uri="{FF2B5EF4-FFF2-40B4-BE49-F238E27FC236}">
                <a16:creationId xmlns:a16="http://schemas.microsoft.com/office/drawing/2014/main" id="{E931A985-3FB3-420B-A8CE-B3D0887222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85C09-F0D1-4408-8627-1D4F4C1D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>
            <a:extLst>
              <a:ext uri="{FF2B5EF4-FFF2-40B4-BE49-F238E27FC236}">
                <a16:creationId xmlns:a16="http://schemas.microsoft.com/office/drawing/2014/main" id="{AE8AA092-28FD-4FFC-B630-101E5559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5121"/>
            <a:ext cx="78867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200" b="1" dirty="0"/>
              <a:t>Dispute Between Japan and China</a:t>
            </a:r>
            <a:br>
              <a:rPr lang="en-US" altLang="en-US" sz="3200" b="1" dirty="0"/>
            </a:br>
            <a:r>
              <a:rPr lang="en-US" altLang="en-US" sz="3200" b="1" dirty="0"/>
              <a:t>Senkaku/Diaoyu Islands</a:t>
            </a:r>
          </a:p>
        </p:txBody>
      </p:sp>
      <p:pic>
        <p:nvPicPr>
          <p:cNvPr id="17411" name="Content Placeholder 6" descr="http://www.stratfor.com/sites/default/files/main/images/Japan_China_Senkaku.jpg">
            <a:extLst>
              <a:ext uri="{FF2B5EF4-FFF2-40B4-BE49-F238E27FC236}">
                <a16:creationId xmlns:a16="http://schemas.microsoft.com/office/drawing/2014/main" id="{BB9D7E71-3921-4215-B950-D1C9D34AB17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3164"/>
            <a:ext cx="8930244" cy="5444836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676DE5-8F5E-4B69-970F-8EDB7882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000BBF-5AF7-415E-8D15-E6D3A92C921C}"/>
              </a:ext>
            </a:extLst>
          </p:cNvPr>
          <p:cNvSpPr txBox="1"/>
          <p:nvPr/>
        </p:nvSpPr>
        <p:spPr>
          <a:xfrm>
            <a:off x="1472539" y="1323500"/>
            <a:ext cx="78614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https://www.mofa.go.jp/index.html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E9ED7-A718-4273-B8D3-A9F60B54EEBC}"/>
              </a:ext>
            </a:extLst>
          </p:cNvPr>
          <p:cNvSpPr txBox="1"/>
          <p:nvPr/>
        </p:nvSpPr>
        <p:spPr>
          <a:xfrm>
            <a:off x="1315210" y="522515"/>
            <a:ext cx="5889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Japan Ministry of Foreign Affairs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9C199-62CB-44D8-B32A-CFFF61962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35" y="2149894"/>
            <a:ext cx="7770515" cy="445728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6CDE-91D4-47A4-BA61-B4D64A60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E79F9DE-1E97-410B-BD32-A6FDE304B25C}" type="slidenum">
              <a:rPr lang="en-US" smtClean="0"/>
              <a:pPr algn="r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86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7B57608-A500-4ACA-A92D-42F0FB67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31" y="55675"/>
            <a:ext cx="78867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200" b="1" dirty="0"/>
              <a:t>South Korea and Japan Dispute</a:t>
            </a:r>
            <a:br>
              <a:rPr lang="en-US" altLang="en-US" sz="3200" b="1" dirty="0"/>
            </a:br>
            <a:r>
              <a:rPr lang="en-US" altLang="en-US" sz="3200" b="1" dirty="0"/>
              <a:t> </a:t>
            </a:r>
            <a:r>
              <a:rPr lang="en-US" altLang="en-US" sz="3200" b="1" dirty="0" err="1"/>
              <a:t>Dokdo</a:t>
            </a:r>
            <a:r>
              <a:rPr lang="en-US" altLang="en-US" sz="3200" b="1" dirty="0"/>
              <a:t>/Takeshima Islands</a:t>
            </a:r>
          </a:p>
        </p:txBody>
      </p:sp>
      <p:pic>
        <p:nvPicPr>
          <p:cNvPr id="19459" name="Content Placeholder 3" descr="http://news.bbcimg.co.uk/media/images/62174000/gif/_62174341_japan_doktak_0812.gif">
            <a:extLst>
              <a:ext uri="{FF2B5EF4-FFF2-40B4-BE49-F238E27FC236}">
                <a16:creationId xmlns:a16="http://schemas.microsoft.com/office/drawing/2014/main" id="{6CD596D5-6FD7-46CA-B7D5-8B71B3E821C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812" y="1121847"/>
            <a:ext cx="8235538" cy="461430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611919-0F44-479C-B5EF-C4A21A6212CD}"/>
              </a:ext>
            </a:extLst>
          </p:cNvPr>
          <p:cNvSpPr txBox="1"/>
          <p:nvPr/>
        </p:nvSpPr>
        <p:spPr>
          <a:xfrm>
            <a:off x="279812" y="5878995"/>
            <a:ext cx="88641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https://www.lowyinstitute.org/the-interpreter/islands-ire-south-korea-japan-dispute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214F3-FFF2-457B-BDA3-7ED48573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DC80D4-B755-4F90-9431-84087035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2DC1F-A8CD-4F1E-BBFF-892B58DB7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45028"/>
            <a:ext cx="7620000" cy="545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3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CEB4B5-66AB-46AA-B655-D9DEFD788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8" y="472167"/>
            <a:ext cx="7630885" cy="59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7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Content Placeholder 3" descr="http://www.channelnewsasia.com/blob/1110238/1400310415000/south-china-sea-dispute-data.jpg">
            <a:extLst>
              <a:ext uri="{FF2B5EF4-FFF2-40B4-BE49-F238E27FC236}">
                <a16:creationId xmlns:a16="http://schemas.microsoft.com/office/drawing/2014/main" id="{05F266B7-22E9-4CBE-924C-15746E63FAF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7A5116-F7CB-4EDD-9093-99A55B32B4D1}"/>
              </a:ext>
            </a:extLst>
          </p:cNvPr>
          <p:cNvSpPr txBox="1"/>
          <p:nvPr/>
        </p:nvSpPr>
        <p:spPr>
          <a:xfrm>
            <a:off x="1888175" y="3081646"/>
            <a:ext cx="3633851" cy="908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4CF64-1F83-4562-B8C1-B6886B76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8C815B7-00DF-4393-8E0E-E152F471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6374"/>
            <a:ext cx="7886700" cy="76303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200" b="1" dirty="0"/>
              <a:t>China’s Nine-Dash Line</a:t>
            </a:r>
          </a:p>
        </p:txBody>
      </p:sp>
      <p:pic>
        <p:nvPicPr>
          <p:cNvPr id="5123" name="Content Placeholder 3" descr="http://www.zerohedge.com/sites/default/files/images/user5/imageroot/draghi/South%20China%20Seas.gif">
            <a:extLst>
              <a:ext uri="{FF2B5EF4-FFF2-40B4-BE49-F238E27FC236}">
                <a16:creationId xmlns:a16="http://schemas.microsoft.com/office/drawing/2014/main" id="{6EB9D348-268E-47EC-B817-BAEDCAB2B16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37804"/>
            <a:ext cx="9144000" cy="572019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3A871-1EA5-4116-B613-63181869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7DAE1F4-B000-4934-9554-82E1DEB36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029" y="148828"/>
            <a:ext cx="6172200" cy="59412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b="1" dirty="0"/>
              <a:t>Competing Claims</a:t>
            </a:r>
          </a:p>
        </p:txBody>
      </p:sp>
      <p:pic>
        <p:nvPicPr>
          <p:cNvPr id="6147" name="Content Placeholder 5" descr="http://cdn.static-economist.com/sites/default/files/imagecache/290-width/images/print-edition/20120428_ASM906.png">
            <a:extLst>
              <a:ext uri="{FF2B5EF4-FFF2-40B4-BE49-F238E27FC236}">
                <a16:creationId xmlns:a16="http://schemas.microsoft.com/office/drawing/2014/main" id="{050AEFF7-FBEF-480D-98B7-2B95CB2B06B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16280"/>
            <a:ext cx="9144000" cy="5741719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360AF6-3733-4C4E-AF50-75B492B1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3CA4A07-C1A0-4CAB-9D89-3B2EF9E0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1999"/>
            <a:ext cx="7886700" cy="67990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200" b="1" dirty="0"/>
              <a:t>Oil and Gas</a:t>
            </a:r>
          </a:p>
        </p:txBody>
      </p:sp>
      <p:pic>
        <p:nvPicPr>
          <p:cNvPr id="7171" name="Content Placeholder 3" descr="http://www.foreignpolicy.com/files/fp_uploaded_images/130405_maplarge.png">
            <a:extLst>
              <a:ext uri="{FF2B5EF4-FFF2-40B4-BE49-F238E27FC236}">
                <a16:creationId xmlns:a16="http://schemas.microsoft.com/office/drawing/2014/main" id="{D56C2E36-E90E-406C-BF05-4BC91422785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61902"/>
            <a:ext cx="9144000" cy="589609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825C38-4A49-4775-B91F-1B969ADA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73664B2-B8DF-446B-A1B9-6B753E11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6372"/>
            <a:ext cx="7886700" cy="5849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200" b="1" dirty="0"/>
              <a:t>Oil Trade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179E6AE-8660-4831-BF20-AB3CA4BCB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72"/>
            <a:ext cx="9144000" cy="602672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A70689-E398-4B77-A9F7-FA49033E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54522E4-D23B-497B-8204-AE4F767E7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0747"/>
            <a:ext cx="7886700" cy="52552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3200" b="1" dirty="0"/>
              <a:t>Natural Gas Trade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6C758CF-2D49-43FB-AD08-7E489243F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270"/>
            <a:ext cx="9144000" cy="59981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A5C78-9F17-4292-9E1C-49C48045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992374A-B4C7-4E91-BE65-2D034FFC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865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200" b="1" dirty="0"/>
              <a:t>Trade Routes</a:t>
            </a:r>
          </a:p>
        </p:txBody>
      </p:sp>
      <p:pic>
        <p:nvPicPr>
          <p:cNvPr id="10243" name="Content Placeholder 3" descr="http://www.energy-daily.com/images/south-china-sea-shipping-lanes-map-bg.jpg">
            <a:extLst>
              <a:ext uri="{FF2B5EF4-FFF2-40B4-BE49-F238E27FC236}">
                <a16:creationId xmlns:a16="http://schemas.microsoft.com/office/drawing/2014/main" id="{FDBAA408-38B5-4173-BC31-A05BC0CC794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28" y="973777"/>
            <a:ext cx="8858992" cy="5734999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3C6D3-6BCB-4DDC-8395-EED4256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9F9DE-1E97-410B-BD32-A6FDE304B25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306</Words>
  <Application>Microsoft Office PowerPoint</Application>
  <PresentationFormat>On-screen Show (4:3)</PresentationFormat>
  <Paragraphs>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China’s Nine-Dash Line</vt:lpstr>
      <vt:lpstr>Competing Claims</vt:lpstr>
      <vt:lpstr>Oil and Gas</vt:lpstr>
      <vt:lpstr>Oil Trade</vt:lpstr>
      <vt:lpstr>Natural Gas Trade</vt:lpstr>
      <vt:lpstr>Trade Routes</vt:lpstr>
      <vt:lpstr>Spratly Islands Disputes</vt:lpstr>
      <vt:lpstr>Mischief Reef Chinese “Naval Base”</vt:lpstr>
      <vt:lpstr>PowerPoint Presentation</vt:lpstr>
      <vt:lpstr>Paracel Island Disputes  and Chinese Oil Rig 2014</vt:lpstr>
      <vt:lpstr>PowerPoint Presentation</vt:lpstr>
      <vt:lpstr>PowerPoint Presentation</vt:lpstr>
      <vt:lpstr>PowerPoint Presentation</vt:lpstr>
      <vt:lpstr>UN Convention on the Law of the Sea  (UNCLOS) 1982</vt:lpstr>
      <vt:lpstr>PowerPoint Presentation</vt:lpstr>
      <vt:lpstr>PowerPoint Presentation</vt:lpstr>
      <vt:lpstr>Dispute Between Japan and China Senkaku/Diaoyu Islands</vt:lpstr>
      <vt:lpstr>PowerPoint Presentation</vt:lpstr>
      <vt:lpstr>South Korea and Japan Dispute  Dokdo/Takeshima Islands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McCornac</dc:creator>
  <cp:lastModifiedBy>Dennis Charles McCornac</cp:lastModifiedBy>
  <cp:revision>9</cp:revision>
  <dcterms:created xsi:type="dcterms:W3CDTF">2021-04-02T06:38:03Z</dcterms:created>
  <dcterms:modified xsi:type="dcterms:W3CDTF">2024-03-23T08:57:53Z</dcterms:modified>
</cp:coreProperties>
</file>