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 id="2147484004" r:id="rId2"/>
  </p:sldMasterIdLst>
  <p:notesMasterIdLst>
    <p:notesMasterId r:id="rId75"/>
  </p:notesMasterIdLst>
  <p:handoutMasterIdLst>
    <p:handoutMasterId r:id="rId76"/>
  </p:handoutMasterIdLst>
  <p:sldIdLst>
    <p:sldId id="256" r:id="rId3"/>
    <p:sldId id="316" r:id="rId4"/>
    <p:sldId id="317" r:id="rId5"/>
    <p:sldId id="296" r:id="rId6"/>
    <p:sldId id="259" r:id="rId7"/>
    <p:sldId id="263" r:id="rId8"/>
    <p:sldId id="442" r:id="rId9"/>
    <p:sldId id="298" r:id="rId10"/>
    <p:sldId id="319" r:id="rId11"/>
    <p:sldId id="297" r:id="rId12"/>
    <p:sldId id="433" r:id="rId13"/>
    <p:sldId id="262" r:id="rId14"/>
    <p:sldId id="355" r:id="rId15"/>
    <p:sldId id="431" r:id="rId16"/>
    <p:sldId id="436" r:id="rId17"/>
    <p:sldId id="432" r:id="rId18"/>
    <p:sldId id="428" r:id="rId19"/>
    <p:sldId id="266" r:id="rId20"/>
    <p:sldId id="267" r:id="rId21"/>
    <p:sldId id="269" r:id="rId22"/>
    <p:sldId id="354" r:id="rId23"/>
    <p:sldId id="271" r:id="rId24"/>
    <p:sldId id="272" r:id="rId25"/>
    <p:sldId id="274" r:id="rId26"/>
    <p:sldId id="275" r:id="rId27"/>
    <p:sldId id="276" r:id="rId28"/>
    <p:sldId id="278" r:id="rId29"/>
    <p:sldId id="279" r:id="rId30"/>
    <p:sldId id="280" r:id="rId31"/>
    <p:sldId id="285" r:id="rId32"/>
    <p:sldId id="367" r:id="rId33"/>
    <p:sldId id="369" r:id="rId34"/>
    <p:sldId id="394" r:id="rId35"/>
    <p:sldId id="388" r:id="rId36"/>
    <p:sldId id="418" r:id="rId37"/>
    <p:sldId id="423" r:id="rId38"/>
    <p:sldId id="439" r:id="rId39"/>
    <p:sldId id="448" r:id="rId40"/>
    <p:sldId id="466" r:id="rId41"/>
    <p:sldId id="458" r:id="rId42"/>
    <p:sldId id="258" r:id="rId43"/>
    <p:sldId id="459" r:id="rId44"/>
    <p:sldId id="260" r:id="rId45"/>
    <p:sldId id="261" r:id="rId46"/>
    <p:sldId id="460" r:id="rId47"/>
    <p:sldId id="461" r:id="rId48"/>
    <p:sldId id="413" r:id="rId49"/>
    <p:sldId id="268" r:id="rId50"/>
    <p:sldId id="303" r:id="rId51"/>
    <p:sldId id="414" r:id="rId52"/>
    <p:sldId id="416" r:id="rId53"/>
    <p:sldId id="415" r:id="rId54"/>
    <p:sldId id="417" r:id="rId55"/>
    <p:sldId id="362" r:id="rId56"/>
    <p:sldId id="311" r:id="rId57"/>
    <p:sldId id="305" r:id="rId58"/>
    <p:sldId id="453" r:id="rId59"/>
    <p:sldId id="312" r:id="rId60"/>
    <p:sldId id="440" r:id="rId61"/>
    <p:sldId id="454" r:id="rId62"/>
    <p:sldId id="462" r:id="rId63"/>
    <p:sldId id="304" r:id="rId64"/>
    <p:sldId id="309" r:id="rId65"/>
    <p:sldId id="445" r:id="rId66"/>
    <p:sldId id="463" r:id="rId67"/>
    <p:sldId id="467" r:id="rId68"/>
    <p:sldId id="468" r:id="rId69"/>
    <p:sldId id="430" r:id="rId70"/>
    <p:sldId id="446" r:id="rId71"/>
    <p:sldId id="456" r:id="rId72"/>
    <p:sldId id="457" r:id="rId73"/>
    <p:sldId id="465" r:id="rId7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McCornac" initials="DM" lastIdx="1" clrIdx="0">
    <p:extLst>
      <p:ext uri="{19B8F6BF-5375-455C-9EA6-DF929625EA0E}">
        <p15:presenceInfo xmlns:p15="http://schemas.microsoft.com/office/powerpoint/2012/main" userId="ffd96ff33adc3b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70" d="100"/>
          <a:sy n="70" d="100"/>
        </p:scale>
        <p:origin x="1838" y="4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4632"/>
    </p:cViewPr>
  </p:sorterViewPr>
  <p:notesViewPr>
    <p:cSldViewPr>
      <p:cViewPr varScale="1">
        <p:scale>
          <a:sx n="54" d="100"/>
          <a:sy n="54" d="100"/>
        </p:scale>
        <p:origin x="-1901"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204DFCB-A156-4524-A2C3-E20D9959A241}"/>
              </a:ext>
            </a:extLst>
          </p:cNvPr>
          <p:cNvSpPr>
            <a:spLocks noGrp="1"/>
          </p:cNvSpPr>
          <p:nvPr>
            <p:ph type="dt" sz="quarter" idx="1"/>
          </p:nvPr>
        </p:nvSpPr>
        <p:spPr>
          <a:xfrm>
            <a:off x="2032000" y="239713"/>
            <a:ext cx="3170238" cy="481012"/>
          </a:xfrm>
          <a:prstGeom prst="rect">
            <a:avLst/>
          </a:prstGeom>
        </p:spPr>
        <p:txBody>
          <a:bodyPr vert="horz" lIns="96661" tIns="48331" rIns="96661" bIns="48331" rtlCol="0"/>
          <a:lstStyle>
            <a:lvl1pPr algn="ctr" eaLnBrk="1" hangingPunct="1">
              <a:defRPr sz="2500">
                <a:latin typeface="Arial" charset="0"/>
              </a:defRPr>
            </a:lvl1pPr>
          </a:lstStyle>
          <a:p>
            <a:pPr>
              <a:defRPr/>
            </a:pPr>
            <a:r>
              <a:rPr lang="en-US"/>
              <a:t>Economy of Japan</a:t>
            </a:r>
          </a:p>
        </p:txBody>
      </p:sp>
      <p:sp>
        <p:nvSpPr>
          <p:cNvPr id="58371" name="TextBox 5">
            <a:extLst>
              <a:ext uri="{FF2B5EF4-FFF2-40B4-BE49-F238E27FC236}">
                <a16:creationId xmlns:a16="http://schemas.microsoft.com/office/drawing/2014/main" id="{941D5946-32CE-47AD-ACCA-F77CC1CAA7BD}"/>
              </a:ext>
            </a:extLst>
          </p:cNvPr>
          <p:cNvSpPr txBox="1">
            <a:spLocks noChangeArrowheads="1"/>
          </p:cNvSpPr>
          <p:nvPr/>
        </p:nvSpPr>
        <p:spPr bwMode="auto">
          <a:xfrm>
            <a:off x="3413125" y="9040813"/>
            <a:ext cx="6604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C00080-8CCC-4300-8827-F4D687A3C24C}" type="slidenum">
              <a:rPr lang="en-US" altLang="en-US"/>
              <a:pPr eaLnBrk="1" hangingPunct="1"/>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F633B-D208-4EDF-B578-7D18C0555BA4}"/>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166E7E5B-A23B-4016-986C-9DAE5C18E5E8}"/>
              </a:ext>
            </a:extLst>
          </p:cNvPr>
          <p:cNvSpPr>
            <a:spLocks noGrp="1"/>
          </p:cNvSpPr>
          <p:nvPr>
            <p:ph type="dt" idx="1"/>
          </p:nvPr>
        </p:nvSpPr>
        <p:spPr>
          <a:xfrm>
            <a:off x="4143375" y="0"/>
            <a:ext cx="3170238" cy="479425"/>
          </a:xfrm>
          <a:prstGeom prst="rect">
            <a:avLst/>
          </a:prstGeom>
        </p:spPr>
        <p:txBody>
          <a:bodyPr vert="horz" lIns="96661" tIns="48331" rIns="96661" bIns="48331" rtlCol="0"/>
          <a:lstStyle>
            <a:lvl1pPr algn="r" eaLnBrk="1" hangingPunct="1">
              <a:defRPr sz="1300">
                <a:latin typeface="Arial" pitchFamily="34" charset="0"/>
              </a:defRPr>
            </a:lvl1pPr>
          </a:lstStyle>
          <a:p>
            <a:pPr>
              <a:defRPr/>
            </a:pPr>
            <a:fld id="{97D4E33A-26F8-4494-BC91-90B58BD20D90}" type="datetimeFigureOut">
              <a:rPr lang="en-US"/>
              <a:pPr>
                <a:defRPr/>
              </a:pPr>
              <a:t>3/11/2024</a:t>
            </a:fld>
            <a:endParaRPr lang="en-US"/>
          </a:p>
        </p:txBody>
      </p:sp>
      <p:sp>
        <p:nvSpPr>
          <p:cNvPr id="4" name="Slide Image Placeholder 3">
            <a:extLst>
              <a:ext uri="{FF2B5EF4-FFF2-40B4-BE49-F238E27FC236}">
                <a16:creationId xmlns:a16="http://schemas.microsoft.com/office/drawing/2014/main" id="{90BFDAE4-0E7A-4E8A-9E86-EEB0930D4DFF}"/>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9ADAF163-91C8-4053-810B-A5C3348B74D6}"/>
              </a:ext>
            </a:extLst>
          </p:cNvPr>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49273FB-9782-463F-9E43-002456380A82}"/>
              </a:ext>
            </a:extLst>
          </p:cNvPr>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790EB4E-A350-4EE1-B785-84E6B8FA04D4}"/>
              </a:ext>
            </a:extLst>
          </p:cNvPr>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fld id="{1F81D3AE-0EBA-44A2-97A8-0BD584E57CA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44746E0-9912-46C9-9DA6-AF31DB23A7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2A6CA6-3DCE-4D67-B648-4AFBD7E59233}" type="slidenum">
              <a:rPr lang="en-US" altLang="ja-JP" sz="1300">
                <a:latin typeface="Arial" panose="020B0604020202020204" pitchFamily="34" charset="0"/>
              </a:rPr>
              <a:pPr>
                <a:spcBef>
                  <a:spcPct val="0"/>
                </a:spcBef>
              </a:pPr>
              <a:t>2</a:t>
            </a:fld>
            <a:endParaRPr lang="en-US" altLang="ja-JP" sz="1300">
              <a:latin typeface="Arial" panose="020B0604020202020204" pitchFamily="34" charset="0"/>
            </a:endParaRPr>
          </a:p>
        </p:txBody>
      </p:sp>
      <p:sp>
        <p:nvSpPr>
          <p:cNvPr id="12291" name="Rectangle 2">
            <a:extLst>
              <a:ext uri="{FF2B5EF4-FFF2-40B4-BE49-F238E27FC236}">
                <a16:creationId xmlns:a16="http://schemas.microsoft.com/office/drawing/2014/main" id="{6D981CD5-A19D-4890-991E-0681FF44A813}"/>
              </a:ext>
            </a:extLst>
          </p:cNvPr>
          <p:cNvSpPr>
            <a:spLocks noChangeArrowheads="1"/>
          </p:cNvSpPr>
          <p:nvPr/>
        </p:nvSpPr>
        <p:spPr bwMode="auto">
          <a:xfrm>
            <a:off x="4440238" y="0"/>
            <a:ext cx="33988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228" tIns="44614" rIns="89228" bIns="446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12292" name="Rectangle 3">
            <a:extLst>
              <a:ext uri="{FF2B5EF4-FFF2-40B4-BE49-F238E27FC236}">
                <a16:creationId xmlns:a16="http://schemas.microsoft.com/office/drawing/2014/main" id="{A19213B7-56F6-4DEE-90A3-18E83CC33DCC}"/>
              </a:ext>
            </a:extLst>
          </p:cNvPr>
          <p:cNvSpPr>
            <a:spLocks noChangeArrowheads="1"/>
          </p:cNvSpPr>
          <p:nvPr/>
        </p:nvSpPr>
        <p:spPr bwMode="auto">
          <a:xfrm>
            <a:off x="4440238" y="9120188"/>
            <a:ext cx="33988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2" tIns="49066" rIns="98132" bIns="49066" anchor="b"/>
          <a:lstStyle>
            <a:lvl1pPr defTabSz="979488">
              <a:spcBef>
                <a:spcPct val="30000"/>
              </a:spcBef>
              <a:defRPr sz="1200">
                <a:solidFill>
                  <a:schemeClr val="tx1"/>
                </a:solidFill>
                <a:latin typeface="Calibri" panose="020F0502020204030204" pitchFamily="34" charset="0"/>
              </a:defRPr>
            </a:lvl1pPr>
            <a:lvl2pPr marL="742950" indent="-285750" defTabSz="979488">
              <a:spcBef>
                <a:spcPct val="30000"/>
              </a:spcBef>
              <a:defRPr sz="1200">
                <a:solidFill>
                  <a:schemeClr val="tx1"/>
                </a:solidFill>
                <a:latin typeface="Calibri" panose="020F0502020204030204" pitchFamily="34" charset="0"/>
              </a:defRPr>
            </a:lvl2pPr>
            <a:lvl3pPr marL="1143000" indent="-228600" defTabSz="979488">
              <a:spcBef>
                <a:spcPct val="30000"/>
              </a:spcBef>
              <a:defRPr sz="1200">
                <a:solidFill>
                  <a:schemeClr val="tx1"/>
                </a:solidFill>
                <a:latin typeface="Calibri" panose="020F0502020204030204" pitchFamily="34" charset="0"/>
              </a:defRPr>
            </a:lvl3pPr>
            <a:lvl4pPr marL="1600200" indent="-228600" defTabSz="979488">
              <a:spcBef>
                <a:spcPct val="30000"/>
              </a:spcBef>
              <a:defRPr sz="1200">
                <a:solidFill>
                  <a:schemeClr val="tx1"/>
                </a:solidFill>
                <a:latin typeface="Calibri" panose="020F0502020204030204" pitchFamily="34" charset="0"/>
              </a:defRPr>
            </a:lvl4pPr>
            <a:lvl5pPr marL="2057400" indent="-228600" defTabSz="979488">
              <a:spcBef>
                <a:spcPct val="30000"/>
              </a:spcBef>
              <a:defRPr sz="1200">
                <a:solidFill>
                  <a:schemeClr val="tx1"/>
                </a:solidFill>
                <a:latin typeface="Calibri" panose="020F0502020204030204" pitchFamily="34" charset="0"/>
              </a:defRPr>
            </a:lvl5pPr>
            <a:lvl6pPr marL="2514600" indent="-228600" defTabSz="9794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794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794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79488"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ja-JP" sz="1000">
                <a:latin typeface="Times" panose="02020603050405020304" pitchFamily="18" charset="0"/>
                <a:ea typeface="Osaka"/>
                <a:cs typeface="Osaka"/>
              </a:rPr>
              <a:t>6</a:t>
            </a:r>
          </a:p>
        </p:txBody>
      </p:sp>
      <p:sp>
        <p:nvSpPr>
          <p:cNvPr id="12293" name="Rectangle 4">
            <a:extLst>
              <a:ext uri="{FF2B5EF4-FFF2-40B4-BE49-F238E27FC236}">
                <a16:creationId xmlns:a16="http://schemas.microsoft.com/office/drawing/2014/main" id="{E5680ED3-0052-4BE4-A1FA-7791D8F85F11}"/>
              </a:ext>
            </a:extLst>
          </p:cNvPr>
          <p:cNvSpPr>
            <a:spLocks noChangeArrowheads="1"/>
          </p:cNvSpPr>
          <p:nvPr/>
        </p:nvSpPr>
        <p:spPr bwMode="auto">
          <a:xfrm>
            <a:off x="0" y="9120188"/>
            <a:ext cx="33972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228" tIns="44614" rIns="89228" bIns="446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12294" name="Rectangle 5">
            <a:extLst>
              <a:ext uri="{FF2B5EF4-FFF2-40B4-BE49-F238E27FC236}">
                <a16:creationId xmlns:a16="http://schemas.microsoft.com/office/drawing/2014/main" id="{247B2F42-6526-4E12-A60F-FD75323AC128}"/>
              </a:ext>
            </a:extLst>
          </p:cNvPr>
          <p:cNvSpPr>
            <a:spLocks noChangeArrowheads="1"/>
          </p:cNvSpPr>
          <p:nvPr/>
        </p:nvSpPr>
        <p:spPr bwMode="auto">
          <a:xfrm>
            <a:off x="0" y="0"/>
            <a:ext cx="33972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228" tIns="44614" rIns="89228" bIns="446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12295" name="Rectangle 6">
            <a:extLst>
              <a:ext uri="{FF2B5EF4-FFF2-40B4-BE49-F238E27FC236}">
                <a16:creationId xmlns:a16="http://schemas.microsoft.com/office/drawing/2014/main" id="{B40FFE07-BD76-4284-811C-9E1B61964253}"/>
              </a:ext>
            </a:extLst>
          </p:cNvPr>
          <p:cNvSpPr>
            <a:spLocks noGrp="1" noRot="1" noChangeAspect="1" noChangeArrowheads="1" noTextEdit="1"/>
          </p:cNvSpPr>
          <p:nvPr>
            <p:ph type="sldImg"/>
          </p:nvPr>
        </p:nvSpPr>
        <p:spPr bwMode="auto">
          <a:xfrm>
            <a:off x="1420813" y="838200"/>
            <a:ext cx="4479925" cy="33591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6" name="Rectangle 7">
            <a:extLst>
              <a:ext uri="{FF2B5EF4-FFF2-40B4-BE49-F238E27FC236}">
                <a16:creationId xmlns:a16="http://schemas.microsoft.com/office/drawing/2014/main" id="{A9024E25-3046-4F1B-B407-E1A9680E0603}"/>
              </a:ext>
            </a:extLst>
          </p:cNvPr>
          <p:cNvSpPr>
            <a:spLocks noGrp="1" noChangeArrowheads="1"/>
          </p:cNvSpPr>
          <p:nvPr>
            <p:ph type="body" idx="1"/>
          </p:nvPr>
        </p:nvSpPr>
        <p:spPr bwMode="auto">
          <a:xfrm>
            <a:off x="1042988" y="4559300"/>
            <a:ext cx="5748337" cy="432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132" tIns="49066" rIns="98132" bIns="49066" numCol="1" anchor="t" anchorCtr="0" compatLnSpc="1">
            <a:prstTxWarp prst="textNoShape">
              <a:avLst/>
            </a:prstTxWarp>
          </a:bodyPr>
          <a:lstStyle/>
          <a:p>
            <a:pPr marL="668338" lvl="1" indent="-222250"/>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E71FB5C-3BBF-4048-B7C4-8D70DDD1DB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30123A-66A1-413D-9F66-F6B3D6FC31FD}" type="slidenum">
              <a:rPr lang="en-US" altLang="ja-JP" sz="1300">
                <a:latin typeface="Arial" panose="020B0604020202020204" pitchFamily="34" charset="0"/>
              </a:rPr>
              <a:pPr>
                <a:spcBef>
                  <a:spcPct val="0"/>
                </a:spcBef>
              </a:pPr>
              <a:t>3</a:t>
            </a:fld>
            <a:endParaRPr lang="en-US" altLang="ja-JP" sz="1300">
              <a:latin typeface="Arial" panose="020B0604020202020204" pitchFamily="34" charset="0"/>
            </a:endParaRPr>
          </a:p>
        </p:txBody>
      </p:sp>
      <p:sp>
        <p:nvSpPr>
          <p:cNvPr id="14339" name="Rectangle 2">
            <a:extLst>
              <a:ext uri="{FF2B5EF4-FFF2-40B4-BE49-F238E27FC236}">
                <a16:creationId xmlns:a16="http://schemas.microsoft.com/office/drawing/2014/main" id="{796F03F2-C4CB-4B14-B769-FF142BA5FE92}"/>
              </a:ext>
            </a:extLst>
          </p:cNvPr>
          <p:cNvSpPr>
            <a:spLocks noChangeArrowheads="1"/>
          </p:cNvSpPr>
          <p:nvPr/>
        </p:nvSpPr>
        <p:spPr bwMode="auto">
          <a:xfrm>
            <a:off x="4440238" y="0"/>
            <a:ext cx="33988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228" tIns="44614" rIns="89228" bIns="446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14340" name="Rectangle 3">
            <a:extLst>
              <a:ext uri="{FF2B5EF4-FFF2-40B4-BE49-F238E27FC236}">
                <a16:creationId xmlns:a16="http://schemas.microsoft.com/office/drawing/2014/main" id="{1C04A14E-EA41-4C68-B71E-D5D86713B0F1}"/>
              </a:ext>
            </a:extLst>
          </p:cNvPr>
          <p:cNvSpPr>
            <a:spLocks noChangeArrowheads="1"/>
          </p:cNvSpPr>
          <p:nvPr/>
        </p:nvSpPr>
        <p:spPr bwMode="auto">
          <a:xfrm>
            <a:off x="4440238" y="9120188"/>
            <a:ext cx="33988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2" tIns="49066" rIns="98132" bIns="49066" anchor="b"/>
          <a:lstStyle>
            <a:lvl1pPr defTabSz="979488">
              <a:spcBef>
                <a:spcPct val="30000"/>
              </a:spcBef>
              <a:defRPr sz="1200">
                <a:solidFill>
                  <a:schemeClr val="tx1"/>
                </a:solidFill>
                <a:latin typeface="Calibri" panose="020F0502020204030204" pitchFamily="34" charset="0"/>
              </a:defRPr>
            </a:lvl1pPr>
            <a:lvl2pPr marL="742950" indent="-285750" defTabSz="979488">
              <a:spcBef>
                <a:spcPct val="30000"/>
              </a:spcBef>
              <a:defRPr sz="1200">
                <a:solidFill>
                  <a:schemeClr val="tx1"/>
                </a:solidFill>
                <a:latin typeface="Calibri" panose="020F0502020204030204" pitchFamily="34" charset="0"/>
              </a:defRPr>
            </a:lvl2pPr>
            <a:lvl3pPr marL="1143000" indent="-228600" defTabSz="979488">
              <a:spcBef>
                <a:spcPct val="30000"/>
              </a:spcBef>
              <a:defRPr sz="1200">
                <a:solidFill>
                  <a:schemeClr val="tx1"/>
                </a:solidFill>
                <a:latin typeface="Calibri" panose="020F0502020204030204" pitchFamily="34" charset="0"/>
              </a:defRPr>
            </a:lvl3pPr>
            <a:lvl4pPr marL="1600200" indent="-228600" defTabSz="979488">
              <a:spcBef>
                <a:spcPct val="30000"/>
              </a:spcBef>
              <a:defRPr sz="1200">
                <a:solidFill>
                  <a:schemeClr val="tx1"/>
                </a:solidFill>
                <a:latin typeface="Calibri" panose="020F0502020204030204" pitchFamily="34" charset="0"/>
              </a:defRPr>
            </a:lvl4pPr>
            <a:lvl5pPr marL="2057400" indent="-228600" defTabSz="979488">
              <a:spcBef>
                <a:spcPct val="30000"/>
              </a:spcBef>
              <a:defRPr sz="1200">
                <a:solidFill>
                  <a:schemeClr val="tx1"/>
                </a:solidFill>
                <a:latin typeface="Calibri" panose="020F0502020204030204" pitchFamily="34" charset="0"/>
              </a:defRPr>
            </a:lvl5pPr>
            <a:lvl6pPr marL="2514600" indent="-228600" defTabSz="9794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794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794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79488"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r>
              <a:rPr lang="en-US" altLang="ja-JP" sz="1000">
                <a:latin typeface="Times" panose="02020603050405020304" pitchFamily="18" charset="0"/>
                <a:ea typeface="Osaka"/>
                <a:cs typeface="Osaka"/>
              </a:rPr>
              <a:t>6</a:t>
            </a:r>
          </a:p>
        </p:txBody>
      </p:sp>
      <p:sp>
        <p:nvSpPr>
          <p:cNvPr id="14341" name="Rectangle 4">
            <a:extLst>
              <a:ext uri="{FF2B5EF4-FFF2-40B4-BE49-F238E27FC236}">
                <a16:creationId xmlns:a16="http://schemas.microsoft.com/office/drawing/2014/main" id="{1418D76D-58C4-4585-B508-4C3269429D94}"/>
              </a:ext>
            </a:extLst>
          </p:cNvPr>
          <p:cNvSpPr>
            <a:spLocks noChangeArrowheads="1"/>
          </p:cNvSpPr>
          <p:nvPr/>
        </p:nvSpPr>
        <p:spPr bwMode="auto">
          <a:xfrm>
            <a:off x="0" y="9120188"/>
            <a:ext cx="33972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228" tIns="44614" rIns="89228" bIns="446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14342" name="Rectangle 5">
            <a:extLst>
              <a:ext uri="{FF2B5EF4-FFF2-40B4-BE49-F238E27FC236}">
                <a16:creationId xmlns:a16="http://schemas.microsoft.com/office/drawing/2014/main" id="{AFCCF2C0-BA83-48AC-8B42-EC92F845163C}"/>
              </a:ext>
            </a:extLst>
          </p:cNvPr>
          <p:cNvSpPr>
            <a:spLocks noChangeArrowheads="1"/>
          </p:cNvSpPr>
          <p:nvPr/>
        </p:nvSpPr>
        <p:spPr bwMode="auto">
          <a:xfrm>
            <a:off x="0" y="0"/>
            <a:ext cx="33972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9228" tIns="44614" rIns="89228" bIns="446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14343" name="Rectangle 6">
            <a:extLst>
              <a:ext uri="{FF2B5EF4-FFF2-40B4-BE49-F238E27FC236}">
                <a16:creationId xmlns:a16="http://schemas.microsoft.com/office/drawing/2014/main" id="{E12AF302-874D-468C-8711-E06FE4521912}"/>
              </a:ext>
            </a:extLst>
          </p:cNvPr>
          <p:cNvSpPr>
            <a:spLocks noGrp="1" noRot="1" noChangeAspect="1" noChangeArrowheads="1" noTextEdit="1"/>
          </p:cNvSpPr>
          <p:nvPr>
            <p:ph type="sldImg"/>
          </p:nvPr>
        </p:nvSpPr>
        <p:spPr bwMode="auto">
          <a:xfrm>
            <a:off x="1420813" y="838200"/>
            <a:ext cx="4479925" cy="33591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4" name="Rectangle 7">
            <a:extLst>
              <a:ext uri="{FF2B5EF4-FFF2-40B4-BE49-F238E27FC236}">
                <a16:creationId xmlns:a16="http://schemas.microsoft.com/office/drawing/2014/main" id="{0A0A7B30-DC81-41A1-A149-7ECF9F4FDEDF}"/>
              </a:ext>
            </a:extLst>
          </p:cNvPr>
          <p:cNvSpPr>
            <a:spLocks noGrp="1" noChangeArrowheads="1"/>
          </p:cNvSpPr>
          <p:nvPr>
            <p:ph type="body" idx="1"/>
          </p:nvPr>
        </p:nvSpPr>
        <p:spPr bwMode="auto">
          <a:xfrm>
            <a:off x="1042988" y="4559300"/>
            <a:ext cx="5748337" cy="432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132" tIns="49066" rIns="98132" bIns="49066" numCol="1" anchor="t" anchorCtr="0" compatLnSpc="1">
            <a:prstTxWarp prst="textNoShape">
              <a:avLst/>
            </a:prstTxWarp>
          </a:bodyPr>
          <a:lstStyle/>
          <a:p>
            <a:pPr marL="668338" lvl="1" indent="-222250"/>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6496C97-0E3B-4EDA-A706-9EA1CC4C0D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8F58B9-20AC-4428-B3F0-81EA3C23635C}" type="slidenum">
              <a:rPr lang="en-US" altLang="en-US" sz="1300">
                <a:latin typeface="Arial" panose="020B0604020202020204" pitchFamily="34" charset="0"/>
              </a:rPr>
              <a:pPr>
                <a:spcBef>
                  <a:spcPct val="0"/>
                </a:spcBef>
              </a:pPr>
              <a:t>24</a:t>
            </a:fld>
            <a:endParaRPr lang="en-US" altLang="en-US" sz="1300">
              <a:latin typeface="Arial" panose="020B0604020202020204" pitchFamily="34" charset="0"/>
            </a:endParaRPr>
          </a:p>
        </p:txBody>
      </p:sp>
      <p:sp>
        <p:nvSpPr>
          <p:cNvPr id="36867" name="Rectangle 2">
            <a:extLst>
              <a:ext uri="{FF2B5EF4-FFF2-40B4-BE49-F238E27FC236}">
                <a16:creationId xmlns:a16="http://schemas.microsoft.com/office/drawing/2014/main" id="{30FE1F5A-8EDB-4FCA-A40E-B43DA5CB033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6868" name="Rectangle 3">
            <a:extLst>
              <a:ext uri="{FF2B5EF4-FFF2-40B4-BE49-F238E27FC236}">
                <a16:creationId xmlns:a16="http://schemas.microsoft.com/office/drawing/2014/main" id="{B925711E-1D5A-4A8B-9F9C-988CD363D93A}"/>
              </a:ext>
            </a:extLst>
          </p:cNvPr>
          <p:cNvSpPr>
            <a:spLocks noGrp="1" noChangeArrowheads="1"/>
          </p:cNvSpPr>
          <p:nvPr>
            <p:ph type="body" idx="1"/>
          </p:nvPr>
        </p:nvSpPr>
        <p:spPr bwMode="auto">
          <a:xfrm>
            <a:off x="974725" y="4560888"/>
            <a:ext cx="5365750" cy="431958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CAD78825-14C2-4BBD-8414-443529E383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999B54-8294-4F37-AFC6-C0562B1811D8}" type="slidenum">
              <a:rPr lang="en-US" altLang="en-US" sz="1300">
                <a:latin typeface="Arial" panose="020B0604020202020204" pitchFamily="34" charset="0"/>
              </a:rPr>
              <a:pPr>
                <a:spcBef>
                  <a:spcPct val="0"/>
                </a:spcBef>
              </a:pPr>
              <a:t>25</a:t>
            </a:fld>
            <a:endParaRPr lang="en-US" altLang="en-US" sz="1300">
              <a:latin typeface="Arial" panose="020B0604020202020204" pitchFamily="34" charset="0"/>
            </a:endParaRPr>
          </a:p>
        </p:txBody>
      </p:sp>
      <p:sp>
        <p:nvSpPr>
          <p:cNvPr id="38915" name="Rectangle 2">
            <a:extLst>
              <a:ext uri="{FF2B5EF4-FFF2-40B4-BE49-F238E27FC236}">
                <a16:creationId xmlns:a16="http://schemas.microsoft.com/office/drawing/2014/main" id="{C3A2D281-292C-459E-8567-657EDA35246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6" name="Rectangle 3">
            <a:extLst>
              <a:ext uri="{FF2B5EF4-FFF2-40B4-BE49-F238E27FC236}">
                <a16:creationId xmlns:a16="http://schemas.microsoft.com/office/drawing/2014/main" id="{729A9F10-05CA-471E-A5B8-3EABF7493B40}"/>
              </a:ext>
            </a:extLst>
          </p:cNvPr>
          <p:cNvSpPr>
            <a:spLocks noGrp="1" noChangeArrowheads="1"/>
          </p:cNvSpPr>
          <p:nvPr>
            <p:ph type="body" idx="1"/>
          </p:nvPr>
        </p:nvSpPr>
        <p:spPr bwMode="auto">
          <a:xfrm>
            <a:off x="974725" y="4560888"/>
            <a:ext cx="5365750" cy="431958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4223147-683E-4177-A90F-BB8E044B0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2601E430-D0E6-4136-B611-D130B67387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a:extLst>
              <a:ext uri="{FF2B5EF4-FFF2-40B4-BE49-F238E27FC236}">
                <a16:creationId xmlns:a16="http://schemas.microsoft.com/office/drawing/2014/main" id="{1BCE7973-7B66-4206-A274-5792FBCD72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5175" indent="-293688">
              <a:spcBef>
                <a:spcPct val="30000"/>
              </a:spcBef>
              <a:defRPr sz="1200">
                <a:solidFill>
                  <a:schemeClr val="tx1"/>
                </a:solidFill>
                <a:latin typeface="Calibri" panose="020F0502020204030204" pitchFamily="34" charset="0"/>
              </a:defRPr>
            </a:lvl2pPr>
            <a:lvl3pPr marL="1179513" indent="-234950">
              <a:spcBef>
                <a:spcPct val="30000"/>
              </a:spcBef>
              <a:defRPr sz="1200">
                <a:solidFill>
                  <a:schemeClr val="tx1"/>
                </a:solidFill>
                <a:latin typeface="Calibri" panose="020F0502020204030204" pitchFamily="34" charset="0"/>
              </a:defRPr>
            </a:lvl3pPr>
            <a:lvl4pPr marL="1651000" indent="-234950">
              <a:spcBef>
                <a:spcPct val="30000"/>
              </a:spcBef>
              <a:defRPr sz="1200">
                <a:solidFill>
                  <a:schemeClr val="tx1"/>
                </a:solidFill>
                <a:latin typeface="Calibri" panose="020F0502020204030204" pitchFamily="34" charset="0"/>
              </a:defRPr>
            </a:lvl4pPr>
            <a:lvl5pPr marL="2122488" indent="-234950">
              <a:spcBef>
                <a:spcPct val="30000"/>
              </a:spcBef>
              <a:defRPr sz="1200">
                <a:solidFill>
                  <a:schemeClr val="tx1"/>
                </a:solidFill>
                <a:latin typeface="Calibri" panose="020F0502020204030204" pitchFamily="34" charset="0"/>
              </a:defRPr>
            </a:lvl5pPr>
            <a:lvl6pPr marL="2579688" indent="-234950" eaLnBrk="0" fontAlgn="base" hangingPunct="0">
              <a:spcBef>
                <a:spcPct val="30000"/>
              </a:spcBef>
              <a:spcAft>
                <a:spcPct val="0"/>
              </a:spcAft>
              <a:defRPr sz="1200">
                <a:solidFill>
                  <a:schemeClr val="tx1"/>
                </a:solidFill>
                <a:latin typeface="Calibri" panose="020F0502020204030204" pitchFamily="34" charset="0"/>
              </a:defRPr>
            </a:lvl6pPr>
            <a:lvl7pPr marL="3036888" indent="-234950" eaLnBrk="0" fontAlgn="base" hangingPunct="0">
              <a:spcBef>
                <a:spcPct val="30000"/>
              </a:spcBef>
              <a:spcAft>
                <a:spcPct val="0"/>
              </a:spcAft>
              <a:defRPr sz="1200">
                <a:solidFill>
                  <a:schemeClr val="tx1"/>
                </a:solidFill>
                <a:latin typeface="Calibri" panose="020F0502020204030204" pitchFamily="34" charset="0"/>
              </a:defRPr>
            </a:lvl7pPr>
            <a:lvl8pPr marL="3494088" indent="-234950" eaLnBrk="0" fontAlgn="base" hangingPunct="0">
              <a:spcBef>
                <a:spcPct val="30000"/>
              </a:spcBef>
              <a:spcAft>
                <a:spcPct val="0"/>
              </a:spcAft>
              <a:defRPr sz="1200">
                <a:solidFill>
                  <a:schemeClr val="tx1"/>
                </a:solidFill>
                <a:latin typeface="Calibri" panose="020F0502020204030204" pitchFamily="34" charset="0"/>
              </a:defRPr>
            </a:lvl8pPr>
            <a:lvl9pPr marL="3951288" indent="-2349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140D87-88CB-4539-AEE5-7A05F4AA82E2}" type="slidenum">
              <a:rPr lang="en-US" altLang="en-US" sz="1100">
                <a:latin typeface="Arial" panose="020B0604020202020204" pitchFamily="34" charset="0"/>
              </a:rPr>
              <a:pPr>
                <a:spcBef>
                  <a:spcPct val="0"/>
                </a:spcBef>
              </a:pPr>
              <a:t>54</a:t>
            </a:fld>
            <a:endParaRPr lang="en-US" altLang="en-US" sz="11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680DD22-C20B-4318-A57D-E4324A9EDDF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9F99512-FF6C-475D-870A-4E7FBD683196}"/>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9083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ED810D9-BAE8-41A4-8221-84BD951CC720}"/>
              </a:ext>
            </a:extLst>
          </p:cNvPr>
          <p:cNvSpPr>
            <a:spLocks noGrp="1"/>
          </p:cNvSpPr>
          <p:nvPr>
            <p:ph type="dt" sz="half" idx="10"/>
          </p:nvPr>
        </p:nvSpPr>
        <p:spPr>
          <a:xfrm>
            <a:off x="6659563" y="6237288"/>
            <a:ext cx="1905000" cy="457200"/>
          </a:xfrm>
        </p:spPr>
        <p:txBody>
          <a:bodyPr/>
          <a:lstStyle>
            <a:lvl1pPr>
              <a:defRPr/>
            </a:lvl1pPr>
          </a:lstStyle>
          <a:p>
            <a:pPr>
              <a:defRPr/>
            </a:pPr>
            <a:endParaRPr lang="en-US" altLang="ja-JP"/>
          </a:p>
        </p:txBody>
      </p:sp>
      <p:sp>
        <p:nvSpPr>
          <p:cNvPr id="7" name="Footer Placeholder 6">
            <a:extLst>
              <a:ext uri="{FF2B5EF4-FFF2-40B4-BE49-F238E27FC236}">
                <a16:creationId xmlns:a16="http://schemas.microsoft.com/office/drawing/2014/main" id="{B01F651E-04E9-4D18-A4E1-A5D42DEE0BFC}"/>
              </a:ext>
            </a:extLst>
          </p:cNvPr>
          <p:cNvSpPr>
            <a:spLocks noGrp="1"/>
          </p:cNvSpPr>
          <p:nvPr>
            <p:ph type="ftr" sz="quarter" idx="11"/>
          </p:nvPr>
        </p:nvSpPr>
        <p:spPr>
          <a:xfrm>
            <a:off x="468313" y="6165850"/>
            <a:ext cx="2895600" cy="457200"/>
          </a:xfrm>
        </p:spPr>
        <p:txBody>
          <a:bodyPr/>
          <a:lstStyle>
            <a:lvl1pPr>
              <a:defRPr/>
            </a:lvl1pPr>
          </a:lstStyle>
          <a:p>
            <a:pPr>
              <a:defRPr/>
            </a:pPr>
            <a:endParaRPr lang="en-US" altLang="ja-JP"/>
          </a:p>
        </p:txBody>
      </p:sp>
    </p:spTree>
    <p:extLst>
      <p:ext uri="{BB962C8B-B14F-4D97-AF65-F5344CB8AC3E}">
        <p14:creationId xmlns:p14="http://schemas.microsoft.com/office/powerpoint/2010/main" val="2639363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9E1E0A4-F133-4FD9-B1E1-F164621A5BD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D654C06-90BD-4570-B2A8-9D69D69AFF52}"/>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207914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EEE61C69-1737-4C3E-86F8-380D00EE80E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C285ABB-3F09-4197-A8BD-6A1631CCBC7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195123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E36AF2A-E23D-42DE-BB69-3235C8787A7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BB91C66-26CA-4987-BEE7-5D285EAF753B}"/>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60128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5ABF7BB1-828F-449B-962D-7B75787A7E65}"/>
              </a:ext>
            </a:extLst>
          </p:cNvPr>
          <p:cNvGrpSpPr>
            <a:grpSpLocks/>
          </p:cNvGrpSpPr>
          <p:nvPr/>
        </p:nvGrpSpPr>
        <p:grpSpPr bwMode="auto">
          <a:xfrm>
            <a:off x="228600" y="2889250"/>
            <a:ext cx="8610600" cy="201613"/>
            <a:chOff x="144" y="1680"/>
            <a:chExt cx="5424" cy="144"/>
          </a:xfrm>
        </p:grpSpPr>
        <p:sp>
          <p:nvSpPr>
            <p:cNvPr id="5" name="Rectangle 8">
              <a:extLst>
                <a:ext uri="{FF2B5EF4-FFF2-40B4-BE49-F238E27FC236}">
                  <a16:creationId xmlns:a16="http://schemas.microsoft.com/office/drawing/2014/main" id="{53D98EB3-3AB4-47BB-A15D-AEC404B23957}"/>
                </a:ext>
              </a:extLst>
            </p:cNvPr>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endParaRPr lang="ja-JP" altLang="en-US"/>
            </a:p>
          </p:txBody>
        </p:sp>
        <p:sp>
          <p:nvSpPr>
            <p:cNvPr id="6" name="Rectangle 9">
              <a:extLst>
                <a:ext uri="{FF2B5EF4-FFF2-40B4-BE49-F238E27FC236}">
                  <a16:creationId xmlns:a16="http://schemas.microsoft.com/office/drawing/2014/main" id="{D428B2DB-643D-48A1-9E37-99A34955EC46}"/>
                </a:ext>
              </a:extLst>
            </p:cNvPr>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endParaRPr lang="ja-JP" altLang="en-US"/>
            </a:p>
          </p:txBody>
        </p:sp>
        <p:sp>
          <p:nvSpPr>
            <p:cNvPr id="7" name="Rectangle 10">
              <a:extLst>
                <a:ext uri="{FF2B5EF4-FFF2-40B4-BE49-F238E27FC236}">
                  <a16:creationId xmlns:a16="http://schemas.microsoft.com/office/drawing/2014/main" id="{FF3E47FE-E588-4578-A4C0-76CEECF4C30C}"/>
                </a:ext>
              </a:extLst>
            </p:cNvPr>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endParaRPr lang="ja-JP" altLang="en-US"/>
            </a:p>
          </p:txBody>
        </p:sp>
      </p:grpSp>
      <p:sp>
        <p:nvSpPr>
          <p:cNvPr id="292866" name="Rectangle 2"/>
          <p:cNvSpPr>
            <a:spLocks noGrp="1" noChangeArrowheads="1"/>
          </p:cNvSpPr>
          <p:nvPr>
            <p:ph type="ctrTitle"/>
          </p:nvPr>
        </p:nvSpPr>
        <p:spPr>
          <a:xfrm>
            <a:off x="685800" y="685800"/>
            <a:ext cx="7772400" cy="2127250"/>
          </a:xfrm>
          <a:prstGeom prst="rect">
            <a:avLst/>
          </a:prstGeom>
        </p:spPr>
        <p:txBody>
          <a:bodyPr/>
          <a:lstStyle>
            <a:lvl1pPr algn="ctr">
              <a:defRPr sz="5800"/>
            </a:lvl1pPr>
          </a:lstStyle>
          <a:p>
            <a:pPr lvl="0"/>
            <a:r>
              <a:rPr lang="ja-JP" altLang="en-US" noProof="0"/>
              <a:t>マスタ タイトルの書式設定</a:t>
            </a:r>
          </a:p>
        </p:txBody>
      </p:sp>
      <p:sp>
        <p:nvSpPr>
          <p:cNvPr id="292867" name="Rectangle 3"/>
          <p:cNvSpPr>
            <a:spLocks noGrp="1" noChangeArrowheads="1"/>
          </p:cNvSpPr>
          <p:nvPr>
            <p:ph type="subTitle" idx="1"/>
          </p:nvPr>
        </p:nvSpPr>
        <p:spPr>
          <a:xfrm>
            <a:off x="1371600" y="3270250"/>
            <a:ext cx="6400800" cy="2209800"/>
          </a:xfrm>
          <a:prstGeom prst="rect">
            <a:avLst/>
          </a:prstGeom>
        </p:spPr>
        <p:txBody>
          <a:bodyPr/>
          <a:lstStyle>
            <a:lvl1pPr marL="0" indent="0" algn="ctr">
              <a:buFont typeface="Wingdings" panose="05000000000000000000" pitchFamily="2" charset="2"/>
              <a:buNone/>
              <a:defRPr sz="3000"/>
            </a:lvl1pPr>
          </a:lstStyle>
          <a:p>
            <a:pPr lvl="0"/>
            <a:r>
              <a:rPr lang="ja-JP" altLang="en-US" noProof="0"/>
              <a:t>マスタ サブタイトルの書式設定</a:t>
            </a:r>
          </a:p>
        </p:txBody>
      </p:sp>
      <p:sp>
        <p:nvSpPr>
          <p:cNvPr id="8" name="Rectangle 4">
            <a:extLst>
              <a:ext uri="{FF2B5EF4-FFF2-40B4-BE49-F238E27FC236}">
                <a16:creationId xmlns:a16="http://schemas.microsoft.com/office/drawing/2014/main" id="{D9BAFC7F-AD04-4C6B-9D5C-EB248766A3B4}"/>
              </a:ext>
            </a:extLst>
          </p:cNvPr>
          <p:cNvSpPr>
            <a:spLocks noGrp="1" noChangeArrowheads="1"/>
          </p:cNvSpPr>
          <p:nvPr>
            <p:ph type="dt" sz="half" idx="10"/>
          </p:nvPr>
        </p:nvSpPr>
        <p:spPr/>
        <p:txBody>
          <a:bodyPr/>
          <a:lstStyle>
            <a:lvl1pPr>
              <a:defRPr/>
            </a:lvl1pPr>
          </a:lstStyle>
          <a:p>
            <a:pPr>
              <a:defRPr/>
            </a:pPr>
            <a:endParaRPr lang="en-US" altLang="ja-JP"/>
          </a:p>
        </p:txBody>
      </p:sp>
      <p:sp>
        <p:nvSpPr>
          <p:cNvPr id="9" name="Rectangle 5">
            <a:extLst>
              <a:ext uri="{FF2B5EF4-FFF2-40B4-BE49-F238E27FC236}">
                <a16:creationId xmlns:a16="http://schemas.microsoft.com/office/drawing/2014/main" id="{6A5627D7-0C59-40D9-913A-FDB2B6D37551}"/>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a:extLst>
              <a:ext uri="{FF2B5EF4-FFF2-40B4-BE49-F238E27FC236}">
                <a16:creationId xmlns:a16="http://schemas.microsoft.com/office/drawing/2014/main" id="{6F30E6E4-CAB2-44CE-BBD0-2E33E8C1221A}"/>
              </a:ext>
            </a:extLst>
          </p:cNvPr>
          <p:cNvSpPr>
            <a:spLocks noGrp="1" noChangeArrowheads="1"/>
          </p:cNvSpPr>
          <p:nvPr>
            <p:ph type="sldNum" sz="quarter" idx="12"/>
          </p:nvPr>
        </p:nvSpPr>
        <p:spPr/>
        <p:txBody>
          <a:bodyPr/>
          <a:lstStyle>
            <a:lvl1pPr>
              <a:defRPr/>
            </a:lvl1pPr>
          </a:lstStyle>
          <a:p>
            <a:fld id="{9350A9E5-AB6C-4613-8211-C064F26E8083}" type="slidenum">
              <a:rPr lang="en-US" altLang="ja-JP"/>
              <a:pPr/>
              <a:t>‹#›</a:t>
            </a:fld>
            <a:endParaRPr lang="en-US" altLang="ja-JP"/>
          </a:p>
        </p:txBody>
      </p:sp>
    </p:spTree>
    <p:extLst>
      <p:ext uri="{BB962C8B-B14F-4D97-AF65-F5344CB8AC3E}">
        <p14:creationId xmlns:p14="http://schemas.microsoft.com/office/powerpoint/2010/main" val="194888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33F8F6-E632-45FA-9F22-4D7179FA32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B814F958-AA16-4167-9401-37C8D71A8DA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888A5369-74A8-45EC-BF05-86E08448FB2B}"/>
              </a:ext>
            </a:extLst>
          </p:cNvPr>
          <p:cNvSpPr>
            <a:spLocks noGrp="1" noChangeArrowheads="1"/>
          </p:cNvSpPr>
          <p:nvPr>
            <p:ph type="sldNum" sz="quarter" idx="12"/>
          </p:nvPr>
        </p:nvSpPr>
        <p:spPr>
          <a:ln/>
        </p:spPr>
        <p:txBody>
          <a:bodyPr/>
          <a:lstStyle>
            <a:lvl1pPr>
              <a:defRPr/>
            </a:lvl1pPr>
          </a:lstStyle>
          <a:p>
            <a:fld id="{0682C81F-9057-4407-8671-266B239B213C}" type="slidenum">
              <a:rPr lang="en-US" altLang="ja-JP"/>
              <a:pPr/>
              <a:t>‹#›</a:t>
            </a:fld>
            <a:endParaRPr lang="en-US" altLang="ja-JP"/>
          </a:p>
        </p:txBody>
      </p:sp>
    </p:spTree>
    <p:extLst>
      <p:ext uri="{BB962C8B-B14F-4D97-AF65-F5344CB8AC3E}">
        <p14:creationId xmlns:p14="http://schemas.microsoft.com/office/powerpoint/2010/main" val="76407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6DA65B0C-D480-4D8A-A8F2-B4AB6967FE5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03B5086-6FE7-4B9D-8A79-7D85BBCC4AC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DD9C9D6-3107-458A-9697-CE93342C840D}"/>
              </a:ext>
            </a:extLst>
          </p:cNvPr>
          <p:cNvSpPr>
            <a:spLocks noGrp="1" noChangeArrowheads="1"/>
          </p:cNvSpPr>
          <p:nvPr>
            <p:ph type="sldNum" sz="quarter" idx="12"/>
          </p:nvPr>
        </p:nvSpPr>
        <p:spPr>
          <a:ln/>
        </p:spPr>
        <p:txBody>
          <a:bodyPr/>
          <a:lstStyle>
            <a:lvl1pPr>
              <a:defRPr/>
            </a:lvl1pPr>
          </a:lstStyle>
          <a:p>
            <a:fld id="{F49E2733-092C-43FB-B1C2-847E6E0A9D7B}" type="slidenum">
              <a:rPr lang="en-US" altLang="ja-JP"/>
              <a:pPr/>
              <a:t>‹#›</a:t>
            </a:fld>
            <a:endParaRPr lang="en-US" altLang="ja-JP"/>
          </a:p>
        </p:txBody>
      </p:sp>
    </p:spTree>
    <p:extLst>
      <p:ext uri="{BB962C8B-B14F-4D97-AF65-F5344CB8AC3E}">
        <p14:creationId xmlns:p14="http://schemas.microsoft.com/office/powerpoint/2010/main" val="283812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97AD78-5F1F-40AF-AA46-1422BC79CA8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7A7F958-CF70-4B09-BD58-1C3D74C0F70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277D452F-1733-408C-A199-A6A103A5CA94}"/>
              </a:ext>
            </a:extLst>
          </p:cNvPr>
          <p:cNvSpPr>
            <a:spLocks noGrp="1" noChangeArrowheads="1"/>
          </p:cNvSpPr>
          <p:nvPr>
            <p:ph type="sldNum" sz="quarter" idx="12"/>
          </p:nvPr>
        </p:nvSpPr>
        <p:spPr>
          <a:ln/>
        </p:spPr>
        <p:txBody>
          <a:bodyPr/>
          <a:lstStyle>
            <a:lvl1pPr>
              <a:defRPr/>
            </a:lvl1pPr>
          </a:lstStyle>
          <a:p>
            <a:fld id="{1E00C594-8DEE-482C-B387-E38D6598DB55}" type="slidenum">
              <a:rPr lang="en-US" altLang="ja-JP"/>
              <a:pPr/>
              <a:t>‹#›</a:t>
            </a:fld>
            <a:endParaRPr lang="en-US" altLang="ja-JP"/>
          </a:p>
        </p:txBody>
      </p:sp>
    </p:spTree>
    <p:extLst>
      <p:ext uri="{BB962C8B-B14F-4D97-AF65-F5344CB8AC3E}">
        <p14:creationId xmlns:p14="http://schemas.microsoft.com/office/powerpoint/2010/main" val="3522331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と 4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FFAD0-1006-487B-B287-F264DBFF53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42126F-FF9B-4933-BAD8-988646FF1592}"/>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9330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C5382-E666-467A-8F6C-CC711E83903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19AC13F-1199-4153-B7A0-94742DAA7A73}"/>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9542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3A5E4D-B587-44FC-8591-B6556C9B993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61C7CE3-A564-4518-905D-0C170AA68A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097EDA-E935-4F25-946B-3D2088F40261}"/>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F22A86B-D59E-4213-B64A-E162B98BFC49}" type="slidenum">
              <a:rPr lang="en-US" altLang="en-US"/>
              <a:pPr/>
              <a:t>‹#›</a:t>
            </a:fld>
            <a:endParaRPr lang="en-US" altLang="en-US"/>
          </a:p>
        </p:txBody>
      </p:sp>
    </p:spTree>
    <p:extLst>
      <p:ext uri="{BB962C8B-B14F-4D97-AF65-F5344CB8AC3E}">
        <p14:creationId xmlns:p14="http://schemas.microsoft.com/office/powerpoint/2010/main" val="161865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091AAF6-FAEF-4D17-B606-5F6119B601E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F931E55-2AA0-4146-8B40-7E60930033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0433E78-A363-453F-B8A5-E4844D0A1AA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5D4FBC5-CA12-4FE8-8CFB-C17AA3F88154}" type="slidenum">
              <a:rPr lang="en-US" altLang="en-US"/>
              <a:pPr/>
              <a:t>‹#›</a:t>
            </a:fld>
            <a:endParaRPr lang="en-US" altLang="en-US"/>
          </a:p>
        </p:txBody>
      </p:sp>
    </p:spTree>
    <p:extLst>
      <p:ext uri="{BB962C8B-B14F-4D97-AF65-F5344CB8AC3E}">
        <p14:creationId xmlns:p14="http://schemas.microsoft.com/office/powerpoint/2010/main" val="895360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607BAB-A584-44F6-B6F5-50D4AFBA840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7D10415-A606-4B5B-9713-4EE512708E86}"/>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900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40F8C5-9512-45FF-BDD2-2AEE025D7DD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3012C3A-B821-4CF2-9F23-93483000B0E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73260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D852C3-3E57-4BD3-AFDB-221B149AA06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432E241-6859-4E44-B390-4C0F2443608C}"/>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83441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7971748-AB58-40EC-BDED-1C3C009C565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C90E762-5989-4143-B381-F5D983271B11}"/>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967073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6FF5483-5D29-434D-BCBE-C8130BE6EFB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B92472-8543-452B-8008-77F3DB46CA5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67B2F1C-AE81-4F68-A6DA-104019C018F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EB477D61-D74D-488A-9C95-614C9470120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1030" name="TextBox 1">
            <a:extLst>
              <a:ext uri="{FF2B5EF4-FFF2-40B4-BE49-F238E27FC236}">
                <a16:creationId xmlns:a16="http://schemas.microsoft.com/office/drawing/2014/main" id="{48473837-40B4-4981-8562-1DF38E3D03DD}"/>
              </a:ext>
            </a:extLst>
          </p:cNvPr>
          <p:cNvSpPr txBox="1">
            <a:spLocks noChangeArrowheads="1"/>
          </p:cNvSpPr>
          <p:nvPr userDrawn="1"/>
        </p:nvSpPr>
        <p:spPr bwMode="auto">
          <a:xfrm>
            <a:off x="8643938" y="6472238"/>
            <a:ext cx="46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4B4876-06FC-49D2-84FE-E31CFCCCE491}" type="slidenum">
              <a:rPr lang="en-US" altLang="en-US"/>
              <a:pPr eaLnBrk="1" hangingPunct="1"/>
              <a:t>‹#›</a:t>
            </a:fld>
            <a:endParaRPr lang="en-US" altLang="en-US"/>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27" r:id="rId4"/>
    <p:sldLayoutId id="2147484128" r:id="rId5"/>
    <p:sldLayoutId id="2147484117" r:id="rId6"/>
    <p:sldLayoutId id="2147484118" r:id="rId7"/>
    <p:sldLayoutId id="2147484119" r:id="rId8"/>
    <p:sldLayoutId id="2147484120" r:id="rId9"/>
    <p:sldLayoutId id="2147484129" r:id="rId10"/>
    <p:sldLayoutId id="2147484121" r:id="rId11"/>
    <p:sldLayoutId id="2147484122" r:id="rId12"/>
    <p:sldLayoutId id="214748412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91844" name="Rectangle 4">
            <a:extLst>
              <a:ext uri="{FF2B5EF4-FFF2-40B4-BE49-F238E27FC236}">
                <a16:creationId xmlns:a16="http://schemas.microsoft.com/office/drawing/2014/main" id="{B31E5DC1-7CA7-4506-878B-EFC15BD82283}"/>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a:lvl1pPr>
          </a:lstStyle>
          <a:p>
            <a:pPr>
              <a:defRPr/>
            </a:pPr>
            <a:endParaRPr lang="en-US" altLang="ja-JP"/>
          </a:p>
        </p:txBody>
      </p:sp>
      <p:sp>
        <p:nvSpPr>
          <p:cNvPr id="291845" name="Rectangle 5">
            <a:extLst>
              <a:ext uri="{FF2B5EF4-FFF2-40B4-BE49-F238E27FC236}">
                <a16:creationId xmlns:a16="http://schemas.microsoft.com/office/drawing/2014/main" id="{6B94DCF0-0FB8-403F-903E-653028D581E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a:lvl1pPr>
          </a:lstStyle>
          <a:p>
            <a:pPr>
              <a:defRPr/>
            </a:pPr>
            <a:endParaRPr lang="en-US" altLang="ja-JP"/>
          </a:p>
        </p:txBody>
      </p:sp>
      <p:sp>
        <p:nvSpPr>
          <p:cNvPr id="291846" name="Rectangle 6">
            <a:extLst>
              <a:ext uri="{FF2B5EF4-FFF2-40B4-BE49-F238E27FC236}">
                <a16:creationId xmlns:a16="http://schemas.microsoft.com/office/drawing/2014/main" id="{18E591CF-1BE9-43E3-A341-E8DBFAAC57F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3D5AB36D-1888-4A10-9C2B-A891D5E98AD7}" type="slidenum">
              <a:rPr lang="en-US" altLang="ja-JP"/>
              <a:pPr/>
              <a:t>‹#›</a:t>
            </a:fld>
            <a:endParaRPr lang="en-US" altLang="ja-JP"/>
          </a:p>
        </p:txBody>
      </p:sp>
      <p:sp>
        <p:nvSpPr>
          <p:cNvPr id="2053" name="Line 8">
            <a:extLst>
              <a:ext uri="{FF2B5EF4-FFF2-40B4-BE49-F238E27FC236}">
                <a16:creationId xmlns:a16="http://schemas.microsoft.com/office/drawing/2014/main" id="{BD9CFF3A-CA55-4DA9-955C-6FA955CE12CB}"/>
              </a:ext>
            </a:extLst>
          </p:cNvPr>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30" r:id="rId1"/>
    <p:sldLayoutId id="2147484124" r:id="rId2"/>
    <p:sldLayoutId id="2147484125" r:id="rId3"/>
    <p:sldLayoutId id="2147484126" r:id="rId4"/>
    <p:sldLayoutId id="2147484131" r:id="rId5"/>
  </p:sldLayoutIdLst>
  <p:txStyles>
    <p:titleStyle>
      <a:lvl1pPr algn="l" rtl="0" eaLnBrk="0" fontAlgn="base" hangingPunct="0">
        <a:spcBef>
          <a:spcPct val="0"/>
        </a:spcBef>
        <a:spcAft>
          <a:spcPct val="0"/>
        </a:spcAft>
        <a:defRPr kumimoji="1" sz="4400" kern="12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kumimoji="1" sz="4400">
          <a:solidFill>
            <a:schemeClr val="tx2"/>
          </a:solidFill>
          <a:latin typeface="Garamond" panose="02020404030301010803" pitchFamily="18" charset="0"/>
          <a:ea typeface="MS PGothic" panose="020B0600070205080204" pitchFamily="34" charset="-128"/>
        </a:defRPr>
      </a:lvl2pPr>
      <a:lvl3pPr algn="l" rtl="0" eaLnBrk="0" fontAlgn="base" hangingPunct="0">
        <a:spcBef>
          <a:spcPct val="0"/>
        </a:spcBef>
        <a:spcAft>
          <a:spcPct val="0"/>
        </a:spcAft>
        <a:defRPr kumimoji="1" sz="4400">
          <a:solidFill>
            <a:schemeClr val="tx2"/>
          </a:solidFill>
          <a:latin typeface="Garamond" panose="02020404030301010803" pitchFamily="18" charset="0"/>
          <a:ea typeface="MS PGothic" panose="020B0600070205080204" pitchFamily="34" charset="-128"/>
        </a:defRPr>
      </a:lvl3pPr>
      <a:lvl4pPr algn="l" rtl="0" eaLnBrk="0" fontAlgn="base" hangingPunct="0">
        <a:spcBef>
          <a:spcPct val="0"/>
        </a:spcBef>
        <a:spcAft>
          <a:spcPct val="0"/>
        </a:spcAft>
        <a:defRPr kumimoji="1" sz="4400">
          <a:solidFill>
            <a:schemeClr val="tx2"/>
          </a:solidFill>
          <a:latin typeface="Garamond" panose="02020404030301010803" pitchFamily="18" charset="0"/>
          <a:ea typeface="MS PGothic" panose="020B0600070205080204" pitchFamily="34" charset="-128"/>
        </a:defRPr>
      </a:lvl4pPr>
      <a:lvl5pPr algn="l" rtl="0" eaLnBrk="0" fontAlgn="base" hangingPunct="0">
        <a:spcBef>
          <a:spcPct val="0"/>
        </a:spcBef>
        <a:spcAft>
          <a:spcPct val="0"/>
        </a:spcAft>
        <a:defRPr kumimoji="1" sz="4400">
          <a:solidFill>
            <a:schemeClr val="tx2"/>
          </a:solidFill>
          <a:latin typeface="Garamond" panose="02020404030301010803" pitchFamily="18" charset="0"/>
          <a:ea typeface="MS PGothic" panose="020B0600070205080204" pitchFamily="34" charset="-128"/>
        </a:defRPr>
      </a:lvl5pPr>
      <a:lvl6pPr marL="457200" algn="l" rtl="0" fontAlgn="base">
        <a:spcBef>
          <a:spcPct val="0"/>
        </a:spcBef>
        <a:spcAft>
          <a:spcPct val="0"/>
        </a:spcAft>
        <a:defRPr kumimoji="1" sz="44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4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4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4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kumimoji="1" sz="28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kumimoji="1"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kumimoji="1"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umimoji="1"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umimoji="1"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xe.com/currencyconverter/convert/?Amount=1&amp;From=USD&amp;To=JPY"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ycharts.com/indicators/japan_inflation_rate"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worldstopexports.com/japans-top-10-export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worldstopexports.com/japans-top-10-import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worldstopexports.com/japans-top-import-partner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www.cd-expert.com/main-ukiyoe.html" TargetMode="External"/><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hyperlink" Target="http://www.cartoonnetwork.com/games/arcade/puffyamiyumi/dishitout/index.html" TargetMode="External"/><Relationship Id="rId18" Type="http://schemas.openxmlformats.org/officeDocument/2006/relationships/image" Target="../media/image26.jpeg"/><Relationship Id="rId3" Type="http://schemas.openxmlformats.org/officeDocument/2006/relationships/image" Target="../media/image15.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hyperlink" Target="http://en.wikipedia.org/wiki/Image:Sushi4.jpg" TargetMode="External"/><Relationship Id="rId11" Type="http://schemas.openxmlformats.org/officeDocument/2006/relationships/image" Target="../media/image21.jpeg"/><Relationship Id="rId5" Type="http://schemas.openxmlformats.org/officeDocument/2006/relationships/image" Target="../media/image16.jpeg"/><Relationship Id="rId15" Type="http://schemas.openxmlformats.org/officeDocument/2006/relationships/hyperlink" Target="http://www.sanrio.com/main/whatsnew/designs/april06/ktsky.html" TargetMode="External"/><Relationship Id="rId10" Type="http://schemas.openxmlformats.org/officeDocument/2006/relationships/image" Target="../media/image20.jpeg"/><Relationship Id="rId4" Type="http://schemas.openxmlformats.org/officeDocument/2006/relationships/hyperlink" Target="http://image.www.rakuten.co.jp/kintsu/img10001883059.jpeg" TargetMode="External"/><Relationship Id="rId9" Type="http://schemas.openxmlformats.org/officeDocument/2006/relationships/image" Target="../media/image19.jpeg"/><Relationship Id="rId14"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kantei.go.jp/foreign/96_abe/documents/2013/1200485_7321.html"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theperspective.se/?p=3194" TargetMode="Externa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foreignpolicy.com/2022/01/11/japans-new-prime-minister-takes-on-abenomics-legacy/"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www.fi.emb-japan.go.jp/files/100347461.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grips.ac.jp/teacher/oono/hp/lecture_J/lec_aging.pptx" TargetMode="External"/><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ippon.com/en/in-depth/a01001/"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hyperlink" Target="https://www.stat.go.jp/" TargetMode="External"/><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orldpopulationreview.com/countries/japan-population/"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hyperlink" Target="https://issuu.com/oecd.publishing/docs/cover-ppt-japan24-en_copy2"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siatimes.com/2023/12/japan-quietly-and-politely-hates-its-tourism-boom/"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1ED941B-1493-422C-9DAC-9E13B0C88EAC}"/>
              </a:ext>
            </a:extLst>
          </p:cNvPr>
          <p:cNvSpPr>
            <a:spLocks noGrp="1" noChangeArrowheads="1"/>
          </p:cNvSpPr>
          <p:nvPr>
            <p:ph type="ctrTitle"/>
          </p:nvPr>
        </p:nvSpPr>
        <p:spPr>
          <a:xfrm>
            <a:off x="685800" y="762000"/>
            <a:ext cx="6096000" cy="1470025"/>
          </a:xfrm>
        </p:spPr>
        <p:txBody>
          <a:bodyPr rtlCol="0">
            <a:normAutofit fontScale="90000"/>
          </a:bodyPr>
          <a:lstStyle/>
          <a:p>
            <a:pPr eaLnBrk="1" fontAlgn="auto" hangingPunct="1">
              <a:spcAft>
                <a:spcPts val="0"/>
              </a:spcAft>
              <a:defRPr/>
            </a:pPr>
            <a:r>
              <a:rPr lang="en-US" sz="5600"/>
              <a:t>THE ECONOMY OF JAPAN</a:t>
            </a:r>
          </a:p>
        </p:txBody>
      </p:sp>
      <p:sp>
        <p:nvSpPr>
          <p:cNvPr id="10243" name="Rectangle 7">
            <a:extLst>
              <a:ext uri="{FF2B5EF4-FFF2-40B4-BE49-F238E27FC236}">
                <a16:creationId xmlns:a16="http://schemas.microsoft.com/office/drawing/2014/main" id="{409ECF11-9798-4B73-A27D-2E34062B6563}"/>
              </a:ext>
            </a:extLst>
          </p:cNvPr>
          <p:cNvSpPr>
            <a:spLocks noChangeArrowheads="1"/>
          </p:cNvSpPr>
          <p:nvPr/>
        </p:nvSpPr>
        <p:spPr bwMode="auto">
          <a:xfrm>
            <a:off x="7315200" y="0"/>
            <a:ext cx="1447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a:solidFill>
                  <a:srgbClr val="FF3300"/>
                </a:solidFill>
                <a:latin typeface="Arial" panose="020B0604020202020204" pitchFamily="34" charset="0"/>
              </a:rPr>
              <a:t>日本</a:t>
            </a:r>
          </a:p>
          <a:p>
            <a:pPr algn="ctr" eaLnBrk="1" hangingPunct="1">
              <a:spcBef>
                <a:spcPct val="0"/>
              </a:spcBef>
              <a:buFontTx/>
              <a:buNone/>
            </a:pPr>
            <a:r>
              <a:rPr lang="en-US" altLang="en-US" sz="5400">
                <a:solidFill>
                  <a:srgbClr val="FF3300"/>
                </a:solidFill>
                <a:latin typeface="Arial" panose="020B0604020202020204" pitchFamily="34" charset="0"/>
              </a:rPr>
              <a:t>経</a:t>
            </a:r>
          </a:p>
          <a:p>
            <a:pPr algn="ctr" eaLnBrk="1" hangingPunct="1">
              <a:spcBef>
                <a:spcPct val="0"/>
              </a:spcBef>
              <a:buFontTx/>
              <a:buNone/>
            </a:pPr>
            <a:r>
              <a:rPr lang="en-US" altLang="en-US" sz="5400">
                <a:solidFill>
                  <a:srgbClr val="FF3300"/>
                </a:solidFill>
                <a:latin typeface="Arial" panose="020B0604020202020204" pitchFamily="34" charset="0"/>
              </a:rPr>
              <a:t>済 </a:t>
            </a:r>
          </a:p>
          <a:p>
            <a:pPr algn="ctr">
              <a:spcBef>
                <a:spcPct val="0"/>
              </a:spcBef>
              <a:buFontTx/>
              <a:buNone/>
            </a:pPr>
            <a:endParaRPr lang="en-US" altLang="en-US" sz="5400">
              <a:solidFill>
                <a:srgbClr val="FF3300"/>
              </a:solidFill>
              <a:latin typeface="Arial" panose="020B0604020202020204" pitchFamily="34" charset="0"/>
            </a:endParaRPr>
          </a:p>
          <a:p>
            <a:pPr algn="ctr">
              <a:spcBef>
                <a:spcPct val="0"/>
              </a:spcBef>
              <a:buFontTx/>
              <a:buNone/>
            </a:pPr>
            <a:endParaRPr lang="en-US" altLang="en-US" sz="5400">
              <a:latin typeface="Arial" panose="020B0604020202020204" pitchFamily="34" charset="0"/>
            </a:endParaRPr>
          </a:p>
        </p:txBody>
      </p:sp>
      <p:pic>
        <p:nvPicPr>
          <p:cNvPr id="10244" name="Picture 5">
            <a:extLst>
              <a:ext uri="{FF2B5EF4-FFF2-40B4-BE49-F238E27FC236}">
                <a16:creationId xmlns:a16="http://schemas.microsoft.com/office/drawing/2014/main" id="{D11DC9F6-8DD2-469C-9032-536A77596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3657600"/>
            <a:ext cx="3048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a:extLst>
              <a:ext uri="{FF2B5EF4-FFF2-40B4-BE49-F238E27FC236}">
                <a16:creationId xmlns:a16="http://schemas.microsoft.com/office/drawing/2014/main" id="{5906C2D4-0B9B-425E-9016-48191FB73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3657600"/>
            <a:ext cx="266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a:extLst>
              <a:ext uri="{FF2B5EF4-FFF2-40B4-BE49-F238E27FC236}">
                <a16:creationId xmlns:a16="http://schemas.microsoft.com/office/drawing/2014/main" id="{B36C4021-0C94-4B78-899D-A49591610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488" y="3657600"/>
            <a:ext cx="3413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5AC93-0C25-41D1-BACA-410916466A35}"/>
              </a:ext>
            </a:extLst>
          </p:cNvPr>
          <p:cNvPicPr>
            <a:picLocks noChangeAspect="1"/>
          </p:cNvPicPr>
          <p:nvPr/>
        </p:nvPicPr>
        <p:blipFill>
          <a:blip r:embed="rId2"/>
          <a:stretch>
            <a:fillRect/>
          </a:stretch>
        </p:blipFill>
        <p:spPr>
          <a:xfrm>
            <a:off x="381000" y="304800"/>
            <a:ext cx="8458200" cy="6019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533C0D59-5424-435B-997A-BFCB7AEB9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BCFF53BF-E203-458B-A1F0-ED2A455758F3}"/>
              </a:ext>
            </a:extLst>
          </p:cNvPr>
          <p:cNvSpPr>
            <a:spLocks noChangeArrowheads="1"/>
          </p:cNvSpPr>
          <p:nvPr/>
        </p:nvSpPr>
        <p:spPr bwMode="auto">
          <a:xfrm>
            <a:off x="1573213" y="206375"/>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000080"/>
                </a:solidFill>
                <a:latin typeface="Helvetica" panose="020B0604020202020204" pitchFamily="34" charset="0"/>
              </a:rPr>
              <a:t>Yen/Dollar Exchange Rate</a:t>
            </a:r>
            <a:r>
              <a:rPr lang="en-US" altLang="en-US" sz="1800">
                <a:latin typeface="Arial" panose="020B0604020202020204" pitchFamily="34" charset="0"/>
              </a:rPr>
              <a:t>                     </a:t>
            </a:r>
            <a:endParaRPr lang="en-US" altLang="en-US" sz="1200">
              <a:latin typeface="Arial" panose="020B0604020202020204" pitchFamily="34" charset="0"/>
            </a:endParaRPr>
          </a:p>
        </p:txBody>
      </p:sp>
      <p:sp>
        <p:nvSpPr>
          <p:cNvPr id="22531" name="Rectangle 1">
            <a:extLst>
              <a:ext uri="{FF2B5EF4-FFF2-40B4-BE49-F238E27FC236}">
                <a16:creationId xmlns:a16="http://schemas.microsoft.com/office/drawing/2014/main" id="{607E177B-1FBB-44DD-A562-5FFFC7B46EAC}"/>
              </a:ext>
            </a:extLst>
          </p:cNvPr>
          <p:cNvSpPr>
            <a:spLocks noChangeArrowheads="1"/>
          </p:cNvSpPr>
          <p:nvPr/>
        </p:nvSpPr>
        <p:spPr bwMode="auto">
          <a:xfrm>
            <a:off x="658813" y="579438"/>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hlinkClick r:id="rId2"/>
              </a:rPr>
              <a:t>https://www.xe.com/currencyconverter/convert/?Amount=1&amp;From=USD&amp;To=JPY</a:t>
            </a: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p:txBody>
      </p:sp>
      <p:pic>
        <p:nvPicPr>
          <p:cNvPr id="2" name="Picture 1">
            <a:extLst>
              <a:ext uri="{FF2B5EF4-FFF2-40B4-BE49-F238E27FC236}">
                <a16:creationId xmlns:a16="http://schemas.microsoft.com/office/drawing/2014/main" id="{35984C89-A1EA-EB7E-3C2A-2C24DF93A80F}"/>
              </a:ext>
            </a:extLst>
          </p:cNvPr>
          <p:cNvPicPr>
            <a:picLocks noChangeAspect="1"/>
          </p:cNvPicPr>
          <p:nvPr/>
        </p:nvPicPr>
        <p:blipFill>
          <a:blip r:embed="rId3"/>
          <a:stretch>
            <a:fillRect/>
          </a:stretch>
        </p:blipFill>
        <p:spPr>
          <a:xfrm>
            <a:off x="475133" y="946831"/>
            <a:ext cx="8193734" cy="55234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D11BD3-C3C5-450D-8C12-EAB8BADA5063}"/>
              </a:ext>
            </a:extLst>
          </p:cNvPr>
          <p:cNvSpPr txBox="1">
            <a:spLocks/>
          </p:cNvSpPr>
          <p:nvPr/>
        </p:nvSpPr>
        <p:spPr>
          <a:xfrm>
            <a:off x="457200" y="228600"/>
            <a:ext cx="8229600" cy="8842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b="1" dirty="0"/>
              <a:t>Japan Inflation Rate</a:t>
            </a:r>
          </a:p>
        </p:txBody>
      </p:sp>
      <p:pic>
        <p:nvPicPr>
          <p:cNvPr id="2" name="Picture 1">
            <a:extLst>
              <a:ext uri="{FF2B5EF4-FFF2-40B4-BE49-F238E27FC236}">
                <a16:creationId xmlns:a16="http://schemas.microsoft.com/office/drawing/2014/main" id="{E13C78C9-7BA7-6A73-5D79-36ED021AA12C}"/>
              </a:ext>
            </a:extLst>
          </p:cNvPr>
          <p:cNvPicPr>
            <a:picLocks noChangeAspect="1"/>
          </p:cNvPicPr>
          <p:nvPr/>
        </p:nvPicPr>
        <p:blipFill>
          <a:blip r:embed="rId2"/>
          <a:stretch>
            <a:fillRect/>
          </a:stretch>
        </p:blipFill>
        <p:spPr>
          <a:xfrm>
            <a:off x="326571" y="914400"/>
            <a:ext cx="8490857" cy="5029200"/>
          </a:xfrm>
          <a:prstGeom prst="rect">
            <a:avLst/>
          </a:prstGeom>
        </p:spPr>
      </p:pic>
      <p:sp>
        <p:nvSpPr>
          <p:cNvPr id="5" name="TextBox 4">
            <a:extLst>
              <a:ext uri="{FF2B5EF4-FFF2-40B4-BE49-F238E27FC236}">
                <a16:creationId xmlns:a16="http://schemas.microsoft.com/office/drawing/2014/main" id="{71934F44-4857-B86D-0EC1-28B332604D4F}"/>
              </a:ext>
            </a:extLst>
          </p:cNvPr>
          <p:cNvSpPr txBox="1"/>
          <p:nvPr/>
        </p:nvSpPr>
        <p:spPr>
          <a:xfrm>
            <a:off x="304800" y="6211669"/>
            <a:ext cx="7086600" cy="646331"/>
          </a:xfrm>
          <a:prstGeom prst="rect">
            <a:avLst/>
          </a:prstGeom>
          <a:noFill/>
        </p:spPr>
        <p:txBody>
          <a:bodyPr wrap="square">
            <a:spAutoFit/>
          </a:bodyPr>
          <a:lstStyle/>
          <a:p>
            <a:r>
              <a:rPr lang="en-US" dirty="0">
                <a:hlinkClick r:id="rId3"/>
              </a:rPr>
              <a:t>https://ycharts.com/indicators/japan_inflation_rate</a:t>
            </a:r>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DA49E-D563-48BE-BFB9-AD418042E329}"/>
              </a:ext>
            </a:extLst>
          </p:cNvPr>
          <p:cNvSpPr/>
          <p:nvPr/>
        </p:nvSpPr>
        <p:spPr>
          <a:xfrm>
            <a:off x="304800" y="269403"/>
            <a:ext cx="8534400" cy="7332777"/>
          </a:xfrm>
          <a:prstGeom prst="rect">
            <a:avLst/>
          </a:prstGeom>
        </p:spPr>
        <p:txBody>
          <a:bodyPr>
            <a:spAutoFit/>
          </a:bodyPr>
          <a:lstStyle/>
          <a:p>
            <a:pPr algn="ctr" eaLnBrk="1" hangingPunct="1">
              <a:defRPr/>
            </a:pPr>
            <a:r>
              <a:rPr lang="en-US" sz="3600" b="1" dirty="0">
                <a:solidFill>
                  <a:srgbClr val="FF0000"/>
                </a:solidFill>
              </a:rPr>
              <a:t>Japan’s Top 10 Exports  - 2022</a:t>
            </a:r>
          </a:p>
          <a:p>
            <a:pPr>
              <a:defRPr/>
            </a:pPr>
            <a:r>
              <a:rPr lang="en-US" sz="1600" dirty="0"/>
              <a:t>From 2018 to 2022, the overall value of Japanese exported goods rose by 1.2% from $738.2 billion.</a:t>
            </a:r>
            <a:br>
              <a:rPr lang="en-US" sz="1600" dirty="0"/>
            </a:br>
            <a:br>
              <a:rPr lang="en-US" sz="1600" dirty="0"/>
            </a:br>
            <a:r>
              <a:rPr lang="en-US" sz="1600" dirty="0"/>
              <a:t>Based on the average exchange rate for 2022, the Japanese yen fell by -19.1% against the US dollar since 2018 and declined by -19.8% from 2021 to 2022. Japan’s weaker local currency made exports paid for in stronger US dollars relatively less expensive in 2022 starting from the stronger US dollar.</a:t>
            </a:r>
          </a:p>
          <a:p>
            <a:endParaRPr lang="en-US" sz="1600" dirty="0"/>
          </a:p>
          <a:p>
            <a:r>
              <a:rPr lang="en-US" sz="1600" dirty="0"/>
              <a:t>Given Japan’s population of 125.2 million people, its total $747.3 billion in 2022 exported products translates to roughly $6,000 for every resident in the East Asian island nation. That per-capita dollar amount is about the same as one year earlier in 2021.</a:t>
            </a:r>
          </a:p>
          <a:p>
            <a:endParaRPr lang="en-US" sz="1600" dirty="0"/>
          </a:p>
          <a:p>
            <a:pPr>
              <a:buFont typeface="+mj-lt"/>
              <a:buAutoNum type="arabicPeriod"/>
            </a:pPr>
            <a:r>
              <a:rPr lang="en-US" sz="1600" b="1" dirty="0"/>
              <a:t>Machinery including computers: US$142 billion (19% of total exports)</a:t>
            </a:r>
          </a:p>
          <a:p>
            <a:pPr>
              <a:buFont typeface="+mj-lt"/>
              <a:buAutoNum type="arabicPeriod"/>
            </a:pPr>
            <a:r>
              <a:rPr lang="en-US" sz="1600" b="1" dirty="0"/>
              <a:t>Vehicles: $135.4 billion (18.1%)</a:t>
            </a:r>
          </a:p>
          <a:p>
            <a:pPr>
              <a:buFont typeface="+mj-lt"/>
              <a:buAutoNum type="arabicPeriod"/>
            </a:pPr>
            <a:r>
              <a:rPr lang="en-US" sz="1600" b="1" dirty="0"/>
              <a:t>Electrical machinery, equipment: $113.4 billion (15.2%)</a:t>
            </a:r>
          </a:p>
          <a:p>
            <a:pPr>
              <a:buFont typeface="+mj-lt"/>
              <a:buAutoNum type="arabicPeriod"/>
            </a:pPr>
            <a:r>
              <a:rPr lang="en-US" sz="1600" b="1" dirty="0"/>
              <a:t>Optical, technical, medical apparatus: $38.8 billion (5.2%)</a:t>
            </a:r>
          </a:p>
          <a:p>
            <a:pPr>
              <a:buFont typeface="+mj-lt"/>
              <a:buAutoNum type="arabicPeriod"/>
            </a:pPr>
            <a:r>
              <a:rPr lang="en-US" sz="1600" b="1" dirty="0"/>
              <a:t>Iron, steel: $35.1 billion (4.7%)</a:t>
            </a:r>
          </a:p>
          <a:p>
            <a:pPr>
              <a:buFont typeface="+mj-lt"/>
              <a:buAutoNum type="arabicPeriod"/>
            </a:pPr>
            <a:r>
              <a:rPr lang="en-US" sz="1600" b="1" dirty="0"/>
              <a:t>Plastics, plastic articles: $27 billion (3.6%)</a:t>
            </a:r>
          </a:p>
          <a:p>
            <a:pPr>
              <a:buFont typeface="+mj-lt"/>
              <a:buAutoNum type="arabicPeriod"/>
            </a:pPr>
            <a:r>
              <a:rPr lang="en-US" sz="1600" b="1" dirty="0"/>
              <a:t>Mineral fuels including oil: $18.2 billion (2.4%)</a:t>
            </a:r>
          </a:p>
          <a:p>
            <a:pPr>
              <a:buFont typeface="+mj-lt"/>
              <a:buAutoNum type="arabicPeriod"/>
            </a:pPr>
            <a:r>
              <a:rPr lang="en-US" sz="1600" b="1" dirty="0"/>
              <a:t>Gems, precious metals: $17.5 billion (2.3%)</a:t>
            </a:r>
          </a:p>
          <a:p>
            <a:pPr>
              <a:buFont typeface="+mj-lt"/>
              <a:buAutoNum type="arabicPeriod"/>
            </a:pPr>
            <a:r>
              <a:rPr lang="en-US" sz="1600" b="1" dirty="0"/>
              <a:t>Organic chemicals: $17.3 billion (2.3%)</a:t>
            </a:r>
          </a:p>
          <a:p>
            <a:pPr>
              <a:buFont typeface="+mj-lt"/>
              <a:buAutoNum type="arabicPeriod"/>
            </a:pPr>
            <a:r>
              <a:rPr lang="en-US" sz="1600" b="1" dirty="0"/>
              <a:t>Other chemical goods: $14.3 billion (1.9%) </a:t>
            </a:r>
          </a:p>
          <a:p>
            <a:pPr algn="r">
              <a:buFont typeface="+mj-lt"/>
              <a:buAutoNum type="arabicPeriod"/>
            </a:pPr>
            <a:endParaRPr lang="en-US" sz="1600" b="1" dirty="0">
              <a:hlinkClick r:id="rId2"/>
            </a:endParaRPr>
          </a:p>
          <a:p>
            <a:pPr algn="r"/>
            <a:r>
              <a:rPr lang="en-US" sz="1050" b="1" dirty="0">
                <a:hlinkClick r:id="rId2"/>
              </a:rPr>
              <a:t>https://www.worldstopexports.com/japans-top-10-exports/</a:t>
            </a:r>
            <a:endParaRPr lang="en-US" sz="1050" b="1" dirty="0"/>
          </a:p>
          <a:p>
            <a:pPr>
              <a:buFont typeface="+mj-lt"/>
              <a:buAutoNum type="arabicPeriod"/>
            </a:pPr>
            <a:endParaRPr lang="en-US" sz="1600" b="1" dirty="0"/>
          </a:p>
          <a:p>
            <a:endParaRPr lang="en-US" sz="1600" dirty="0"/>
          </a:p>
          <a:p>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DA49E-D563-48BE-BFB9-AD418042E329}"/>
              </a:ext>
            </a:extLst>
          </p:cNvPr>
          <p:cNvSpPr/>
          <p:nvPr/>
        </p:nvSpPr>
        <p:spPr>
          <a:xfrm>
            <a:off x="226151" y="301853"/>
            <a:ext cx="8839200" cy="1754326"/>
          </a:xfrm>
          <a:prstGeom prst="rect">
            <a:avLst/>
          </a:prstGeom>
        </p:spPr>
        <p:txBody>
          <a:bodyPr>
            <a:spAutoFit/>
          </a:bodyPr>
          <a:lstStyle/>
          <a:p>
            <a:pPr algn="ctr" eaLnBrk="1" hangingPunct="1">
              <a:defRPr/>
            </a:pPr>
            <a:r>
              <a:rPr lang="en-US" sz="3600" b="1" dirty="0">
                <a:solidFill>
                  <a:srgbClr val="FF0000"/>
                </a:solidFill>
              </a:rPr>
              <a:t>Japan’s Top 10 Imports  - 2022</a:t>
            </a:r>
          </a:p>
          <a:p>
            <a:pPr algn="ctr" eaLnBrk="1" hangingPunct="1">
              <a:defRPr/>
            </a:pPr>
            <a:endParaRPr lang="en-US" sz="3600" b="1" dirty="0">
              <a:solidFill>
                <a:srgbClr val="FF0000"/>
              </a:solidFill>
            </a:endParaRPr>
          </a:p>
          <a:p>
            <a:pPr algn="ctr" eaLnBrk="1" hangingPunct="1">
              <a:defRPr/>
            </a:pPr>
            <a:endParaRPr lang="en-US" sz="3600" b="1" dirty="0">
              <a:solidFill>
                <a:srgbClr val="FF0000"/>
              </a:solidFill>
            </a:endParaRPr>
          </a:p>
        </p:txBody>
      </p:sp>
      <p:sp>
        <p:nvSpPr>
          <p:cNvPr id="3" name="Rectangle 2">
            <a:extLst>
              <a:ext uri="{FF2B5EF4-FFF2-40B4-BE49-F238E27FC236}">
                <a16:creationId xmlns:a16="http://schemas.microsoft.com/office/drawing/2014/main" id="{D40F8F20-D08A-4625-AA55-BE893713E93F}"/>
              </a:ext>
            </a:extLst>
          </p:cNvPr>
          <p:cNvSpPr/>
          <p:nvPr/>
        </p:nvSpPr>
        <p:spPr>
          <a:xfrm>
            <a:off x="307249" y="990600"/>
            <a:ext cx="8610600" cy="5786199"/>
          </a:xfrm>
          <a:prstGeom prst="rect">
            <a:avLst/>
          </a:prstGeom>
        </p:spPr>
        <p:txBody>
          <a:bodyPr wrap="square">
            <a:spAutoFit/>
          </a:bodyPr>
          <a:lstStyle/>
          <a:p>
            <a:r>
              <a:rPr lang="en-US" sz="1600" dirty="0"/>
              <a:t>Japan’s imports totaled US$897.7 billion worth of products in 2022. That dollar amount reflects a 19.8% increase from $749.1 billion for 2018.</a:t>
            </a:r>
            <a:br>
              <a:rPr lang="en-US" sz="1600" dirty="0"/>
            </a:br>
            <a:br>
              <a:rPr lang="en-US" sz="1600" dirty="0"/>
            </a:br>
            <a:r>
              <a:rPr lang="en-US" sz="1600" dirty="0"/>
              <a:t>Year over year, the overall value of goods imported into Japan grew by 16% compared to $773.7 billion during 2021.</a:t>
            </a:r>
            <a:br>
              <a:rPr lang="en-US" sz="1600" dirty="0"/>
            </a:br>
            <a:br>
              <a:rPr lang="en-US" sz="1600" dirty="0"/>
            </a:br>
            <a:r>
              <a:rPr lang="en-US" sz="1600" dirty="0"/>
              <a:t>Given Japan’s population of 125.2 million people, its total $897.7 billion worth of 2022 imports translates to $7,200 in yearly product demand from every person in the densely populated Asian island country. That per-capita dollar amount exceeds the average $6,100 one year earlier in 2021.</a:t>
            </a:r>
            <a:endParaRPr lang="en-US" sz="1600" dirty="0">
              <a:effectLst/>
            </a:endParaRPr>
          </a:p>
          <a:p>
            <a:pPr algn="ctr"/>
            <a:r>
              <a:rPr lang="en-US" sz="1600" b="1" dirty="0"/>
              <a:t>Japan’s Top 10 Imports</a:t>
            </a:r>
          </a:p>
          <a:p>
            <a:endParaRPr lang="en-US" sz="1600" b="1" dirty="0"/>
          </a:p>
          <a:p>
            <a:pPr>
              <a:buFont typeface="+mj-lt"/>
              <a:buAutoNum type="arabicPeriod"/>
            </a:pPr>
            <a:r>
              <a:rPr lang="en-US" sz="1600" b="1" dirty="0"/>
              <a:t>Mineral fuels including oil: US$253.3 billion (28.2% of total imports)</a:t>
            </a:r>
          </a:p>
          <a:p>
            <a:pPr>
              <a:buFont typeface="+mj-lt"/>
              <a:buAutoNum type="arabicPeriod"/>
            </a:pPr>
            <a:r>
              <a:rPr lang="en-US" sz="1600" b="1" dirty="0"/>
              <a:t>Electrical machinery, equipment: $120 billion (13.4%)</a:t>
            </a:r>
          </a:p>
          <a:p>
            <a:pPr>
              <a:buFont typeface="+mj-lt"/>
              <a:buAutoNum type="arabicPeriod"/>
            </a:pPr>
            <a:r>
              <a:rPr lang="en-US" sz="1600" b="1" dirty="0"/>
              <a:t>Machinery including computers: $71.8 billion (8%)</a:t>
            </a:r>
          </a:p>
          <a:p>
            <a:pPr>
              <a:buFont typeface="+mj-lt"/>
              <a:buAutoNum type="arabicPeriod"/>
            </a:pPr>
            <a:r>
              <a:rPr lang="en-US" sz="1600" b="1" dirty="0"/>
              <a:t>Pharmaceuticals: $39.2 billion (4.4%)</a:t>
            </a:r>
          </a:p>
          <a:p>
            <a:pPr>
              <a:buFont typeface="+mj-lt"/>
              <a:buAutoNum type="arabicPeriod"/>
            </a:pPr>
            <a:r>
              <a:rPr lang="en-US" sz="1600" b="1" dirty="0"/>
              <a:t>Ores, slag, ash: $31.7 billion (3.5%)</a:t>
            </a:r>
          </a:p>
          <a:p>
            <a:pPr>
              <a:buFont typeface="+mj-lt"/>
              <a:buAutoNum type="arabicPeriod"/>
            </a:pPr>
            <a:r>
              <a:rPr lang="en-US" sz="1600" b="1" dirty="0"/>
              <a:t>Optical, technical, medical apparatus: $27.9 billion (3.1%)</a:t>
            </a:r>
          </a:p>
          <a:p>
            <a:pPr>
              <a:buFont typeface="+mj-lt"/>
              <a:buAutoNum type="arabicPeriod"/>
            </a:pPr>
            <a:r>
              <a:rPr lang="en-US" sz="1600" b="1" dirty="0"/>
              <a:t>Vehicles: $22.1 billion (2.5%)</a:t>
            </a:r>
          </a:p>
          <a:p>
            <a:pPr>
              <a:buFont typeface="+mj-lt"/>
              <a:buAutoNum type="arabicPeriod"/>
            </a:pPr>
            <a:r>
              <a:rPr lang="en-US" sz="1600" b="1" dirty="0"/>
              <a:t>Gems, precious metals: $20.4 billion (2.3%)</a:t>
            </a:r>
          </a:p>
          <a:p>
            <a:pPr>
              <a:buFont typeface="+mj-lt"/>
              <a:buAutoNum type="arabicPeriod"/>
            </a:pPr>
            <a:r>
              <a:rPr lang="en-US" sz="1600" b="1" dirty="0"/>
              <a:t>Organic chemicals: $18.3 billion (2%)</a:t>
            </a:r>
          </a:p>
          <a:p>
            <a:pPr>
              <a:buFont typeface="+mj-lt"/>
              <a:buAutoNum type="arabicPeriod"/>
            </a:pPr>
            <a:r>
              <a:rPr lang="en-US" sz="1600" b="1" dirty="0"/>
              <a:t>Plastics, plastic articles: $18.2 billion (2%)</a:t>
            </a:r>
          </a:p>
          <a:p>
            <a:pPr algn="r"/>
            <a:r>
              <a:rPr lang="en-US" sz="1050" b="1" dirty="0">
                <a:hlinkClick r:id="rId2"/>
              </a:rPr>
              <a:t>https://www.worldstopexports.com/japans-top-10-imports/</a:t>
            </a:r>
            <a:endParaRPr lang="en-US" sz="1050" b="1" dirty="0"/>
          </a:p>
          <a:p>
            <a:endParaRPr lang="en-US" sz="105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FDD60-EB3F-47F4-874F-0CF46B6AAC6D}"/>
              </a:ext>
            </a:extLst>
          </p:cNvPr>
          <p:cNvSpPr/>
          <p:nvPr/>
        </p:nvSpPr>
        <p:spPr>
          <a:xfrm>
            <a:off x="457200" y="203200"/>
            <a:ext cx="8763000" cy="6647974"/>
          </a:xfrm>
          <a:prstGeom prst="rect">
            <a:avLst/>
          </a:prstGeom>
        </p:spPr>
        <p:txBody>
          <a:bodyPr>
            <a:spAutoFit/>
          </a:bodyPr>
          <a:lstStyle/>
          <a:p>
            <a:pPr algn="ctr" eaLnBrk="1" hangingPunct="1">
              <a:defRPr/>
            </a:pPr>
            <a:r>
              <a:rPr lang="en-US" sz="3600" b="1" dirty="0">
                <a:solidFill>
                  <a:srgbClr val="FF0000"/>
                </a:solidFill>
              </a:rPr>
              <a:t>Japan’s Top Import Partners</a:t>
            </a:r>
          </a:p>
          <a:p>
            <a:pPr eaLnBrk="1" hangingPunct="1">
              <a:defRPr/>
            </a:pPr>
            <a:endParaRPr lang="en-US" b="1" dirty="0"/>
          </a:p>
          <a:p>
            <a:pPr eaLnBrk="1" hangingPunct="1">
              <a:defRPr/>
            </a:pPr>
            <a:r>
              <a:rPr lang="en-US" b="1" dirty="0"/>
              <a:t>Below is a list of Japan’s top 15 trade partners that imported the most Japanese shipments by dollar value during 2021. Also shown is each import country’s percentage share of total Japanese exports.</a:t>
            </a:r>
          </a:p>
          <a:p>
            <a:pPr eaLnBrk="1" hangingPunct="1">
              <a:defRPr/>
            </a:pPr>
            <a:endParaRPr lang="en-US" b="1" dirty="0"/>
          </a:p>
          <a:p>
            <a:pPr>
              <a:buFont typeface="+mj-lt"/>
              <a:buAutoNum type="arabicPeriod"/>
            </a:pPr>
            <a:r>
              <a:rPr lang="en-US" sz="2000" b="1" dirty="0"/>
              <a:t>China: US$144.7 billion (19.4% of total Japanese exports)</a:t>
            </a:r>
          </a:p>
          <a:p>
            <a:pPr>
              <a:buFont typeface="+mj-lt"/>
              <a:buAutoNum type="arabicPeriod"/>
            </a:pPr>
            <a:r>
              <a:rPr lang="en-US" sz="2000" b="1" dirty="0"/>
              <a:t>United States: $139.5 billion (18.7%)</a:t>
            </a:r>
          </a:p>
          <a:p>
            <a:pPr>
              <a:buFont typeface="+mj-lt"/>
              <a:buAutoNum type="arabicPeriod"/>
            </a:pPr>
            <a:r>
              <a:rPr lang="en-US" sz="2000" b="1" dirty="0" err="1"/>
              <a:t>Sout</a:t>
            </a:r>
            <a:r>
              <a:rPr lang="en-US" sz="2000" b="1" dirty="0"/>
              <a:t> Korea: $54.3 billion (7.3%)</a:t>
            </a:r>
          </a:p>
          <a:p>
            <a:pPr>
              <a:buFont typeface="+mj-lt"/>
              <a:buAutoNum type="arabicPeriod"/>
            </a:pPr>
            <a:r>
              <a:rPr lang="en-US" sz="2000" b="1" dirty="0"/>
              <a:t>Taiwan: $52.3 billion (7%)</a:t>
            </a:r>
          </a:p>
          <a:p>
            <a:pPr>
              <a:buFont typeface="+mj-lt"/>
              <a:buAutoNum type="arabicPeriod"/>
            </a:pPr>
            <a:r>
              <a:rPr lang="en-US" sz="2000" b="1" dirty="0"/>
              <a:t>Hong Kong: $33.2 billion (4.4%)</a:t>
            </a:r>
          </a:p>
          <a:p>
            <a:pPr>
              <a:buFont typeface="+mj-lt"/>
              <a:buAutoNum type="arabicPeriod"/>
            </a:pPr>
            <a:r>
              <a:rPr lang="en-US" sz="2000" b="1" dirty="0"/>
              <a:t>Thailand: $32.5 billion (4.3%)</a:t>
            </a:r>
          </a:p>
          <a:p>
            <a:pPr>
              <a:buFont typeface="+mj-lt"/>
              <a:buAutoNum type="arabicPeriod"/>
            </a:pPr>
            <a:r>
              <a:rPr lang="en-US" sz="2000" b="1" dirty="0"/>
              <a:t>Singapore: $22.4 billion (3%)</a:t>
            </a:r>
          </a:p>
          <a:p>
            <a:pPr>
              <a:buFont typeface="+mj-lt"/>
              <a:buAutoNum type="arabicPeriod"/>
            </a:pPr>
            <a:r>
              <a:rPr lang="en-US" sz="2000" b="1" dirty="0"/>
              <a:t>Germany: $19.6 billion (2.6%)</a:t>
            </a:r>
          </a:p>
          <a:p>
            <a:pPr>
              <a:buFont typeface="+mj-lt"/>
              <a:buAutoNum type="arabicPeriod"/>
            </a:pPr>
            <a:r>
              <a:rPr lang="en-US" sz="2000" b="1" dirty="0"/>
              <a:t>Vietnam: $18.6 billion (2.5%)</a:t>
            </a:r>
          </a:p>
          <a:p>
            <a:pPr>
              <a:buFont typeface="+mj-lt"/>
              <a:buAutoNum type="arabicPeriod"/>
            </a:pPr>
            <a:r>
              <a:rPr lang="en-US" sz="2000" b="1" dirty="0"/>
              <a:t>Australia: $16.53 billion (2.2%)    </a:t>
            </a:r>
            <a:r>
              <a:rPr lang="en-US" sz="1050" b="1" dirty="0">
                <a:hlinkClick r:id="rId2"/>
              </a:rPr>
              <a:t>https://www.worldstopexports.com/japans-top-import-partners/</a:t>
            </a:r>
            <a:endParaRPr lang="en-US" sz="1050" b="1" dirty="0"/>
          </a:p>
          <a:p>
            <a:pPr>
              <a:buFont typeface="+mj-lt"/>
              <a:buAutoNum type="arabicPeriod"/>
            </a:pPr>
            <a:r>
              <a:rPr lang="en-US" sz="2000" b="1" dirty="0"/>
              <a:t>Malaysia: $16.48 billion (2.2%)</a:t>
            </a:r>
          </a:p>
          <a:p>
            <a:pPr>
              <a:buFont typeface="+mj-lt"/>
              <a:buAutoNum type="arabicPeriod"/>
            </a:pPr>
            <a:r>
              <a:rPr lang="en-US" sz="2000" b="1" dirty="0"/>
              <a:t>Indonesia: $15 billion (2%)</a:t>
            </a:r>
          </a:p>
          <a:p>
            <a:pPr>
              <a:buFont typeface="+mj-lt"/>
              <a:buAutoNum type="arabicPeriod"/>
            </a:pPr>
            <a:r>
              <a:rPr lang="en-US" sz="2000" b="1" dirty="0"/>
              <a:t>India: $13.9 billion (1.9%)</a:t>
            </a:r>
          </a:p>
          <a:p>
            <a:pPr>
              <a:buFont typeface="+mj-lt"/>
              <a:buAutoNum type="arabicPeriod"/>
            </a:pPr>
            <a:r>
              <a:rPr lang="en-US" sz="2000" b="1" dirty="0"/>
              <a:t>Netherlands: $12.4 billion (1.7%)</a:t>
            </a:r>
          </a:p>
          <a:p>
            <a:pPr>
              <a:buFont typeface="+mj-lt"/>
              <a:buAutoNum type="arabicPeriod"/>
            </a:pPr>
            <a:r>
              <a:rPr lang="en-US" sz="2000" b="1" dirty="0"/>
              <a:t>Philippines: $12.2 billion (1.6%)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92C60-65FA-082A-2066-874D73205D1F}"/>
              </a:ext>
            </a:extLst>
          </p:cNvPr>
          <p:cNvPicPr>
            <a:picLocks noChangeAspect="1"/>
          </p:cNvPicPr>
          <p:nvPr/>
        </p:nvPicPr>
        <p:blipFill>
          <a:blip r:embed="rId2"/>
          <a:stretch>
            <a:fillRect/>
          </a:stretch>
        </p:blipFill>
        <p:spPr>
          <a:xfrm>
            <a:off x="304800" y="93889"/>
            <a:ext cx="8084086"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86B5752-4EA1-4BA2-A32D-A8064605968E}"/>
              </a:ext>
            </a:extLst>
          </p:cNvPr>
          <p:cNvSpPr>
            <a:spLocks noChangeArrowheads="1"/>
          </p:cNvSpPr>
          <p:nvPr/>
        </p:nvSpPr>
        <p:spPr bwMode="auto">
          <a:xfrm>
            <a:off x="533400" y="15240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100">
                <a:latin typeface="Arial" panose="020B0604020202020204" pitchFamily="34" charset="0"/>
              </a:rPr>
              <a:t>THE </a:t>
            </a:r>
            <a:br>
              <a:rPr lang="en-US" altLang="en-US" sz="5100">
                <a:latin typeface="Arial" panose="020B0604020202020204" pitchFamily="34" charset="0"/>
              </a:rPr>
            </a:br>
            <a:r>
              <a:rPr lang="en-US" altLang="en-US" sz="5100">
                <a:latin typeface="Arial" panose="020B0604020202020204" pitchFamily="34" charset="0"/>
              </a:rPr>
              <a:t>“BUBBLE” ECONOMY</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70CAAFD-834D-45D9-8641-094121AEC910}"/>
              </a:ext>
            </a:extLst>
          </p:cNvPr>
          <p:cNvSpPr>
            <a:spLocks noGrp="1"/>
          </p:cNvSpPr>
          <p:nvPr>
            <p:ph type="title"/>
          </p:nvPr>
        </p:nvSpPr>
        <p:spPr>
          <a:xfrm>
            <a:off x="457200" y="762000"/>
            <a:ext cx="8686800" cy="1143000"/>
          </a:xfrm>
        </p:spPr>
        <p:txBody>
          <a:bodyPr/>
          <a:lstStyle/>
          <a:p>
            <a:pPr eaLnBrk="1" hangingPunct="1"/>
            <a:r>
              <a:rPr lang="en-US" altLang="en-US" sz="3200" b="1"/>
              <a:t>Bubble Economy (How “Bubbly” Was It?)</a:t>
            </a:r>
            <a:br>
              <a:rPr lang="en-US" altLang="en-US" sz="3200" b="1"/>
            </a:br>
            <a:r>
              <a:rPr lang="en-US" altLang="en-US" sz="3200" b="1"/>
              <a:t>1985 -1990</a:t>
            </a:r>
          </a:p>
        </p:txBody>
      </p:sp>
      <p:sp>
        <p:nvSpPr>
          <p:cNvPr id="29699" name="Rectangle 3">
            <a:extLst>
              <a:ext uri="{FF2B5EF4-FFF2-40B4-BE49-F238E27FC236}">
                <a16:creationId xmlns:a16="http://schemas.microsoft.com/office/drawing/2014/main" id="{F9CA1E1E-6D0E-41B2-BB2D-C79F5C879E18}"/>
              </a:ext>
            </a:extLst>
          </p:cNvPr>
          <p:cNvSpPr>
            <a:spLocks noGrp="1"/>
          </p:cNvSpPr>
          <p:nvPr>
            <p:ph type="body" sz="half" idx="1"/>
          </p:nvPr>
        </p:nvSpPr>
        <p:spPr>
          <a:xfrm>
            <a:off x="304800" y="2057400"/>
            <a:ext cx="8305800" cy="3657600"/>
          </a:xfrm>
        </p:spPr>
        <p:txBody>
          <a:bodyPr/>
          <a:lstStyle/>
          <a:p>
            <a:pPr eaLnBrk="1" hangingPunct="1"/>
            <a:r>
              <a:rPr lang="en-US" altLang="en-US" sz="2400" b="1"/>
              <a:t>Asset Price Inflation</a:t>
            </a:r>
          </a:p>
          <a:p>
            <a:pPr lvl="1" eaLnBrk="1" hangingPunct="1"/>
            <a:r>
              <a:rPr lang="en-US" altLang="en-US" sz="2000" b="1"/>
              <a:t>Stocks -   Nikkei hit high of </a:t>
            </a:r>
            <a:r>
              <a:rPr lang="en-US" altLang="ja-JP" sz="2000" b="1"/>
              <a:t>38,915 on Dec. 31 1989. Keep in mind it did not hit 10,000 until after 1985. </a:t>
            </a:r>
          </a:p>
          <a:p>
            <a:pPr lvl="1" eaLnBrk="1" hangingPunct="1"/>
            <a:r>
              <a:rPr lang="en-US" altLang="en-US" sz="2000" b="1"/>
              <a:t>Land and Real Estate Prices – Prices more than doubled from 1987 to 1990.</a:t>
            </a:r>
          </a:p>
          <a:p>
            <a:pPr lvl="1" eaLnBrk="1" hangingPunct="1"/>
            <a:r>
              <a:rPr lang="en-US" altLang="en-US" sz="2000" b="1"/>
              <a:t>Real Estate inflation more pronounced in larger cites</a:t>
            </a:r>
          </a:p>
          <a:p>
            <a:pPr lvl="1" eaLnBrk="1" hangingPunct="1"/>
            <a:endParaRPr lang="en-US" altLang="en-US" sz="2000" b="1"/>
          </a:p>
          <a:p>
            <a:pPr eaLnBrk="1" hangingPunct="1"/>
            <a:r>
              <a:rPr lang="en-US" altLang="en-US" sz="2400" b="1"/>
              <a:t>Consumer prices not significantly affected</a:t>
            </a:r>
          </a:p>
          <a:p>
            <a:pPr eaLnBrk="1" hangingPunct="1"/>
            <a:r>
              <a:rPr lang="en-US" altLang="en-US" sz="2400" b="1"/>
              <a:t>Rapid economic  growth</a:t>
            </a:r>
            <a:r>
              <a:rPr lang="en-US" altLang="en-US" sz="2400"/>
              <a:t> </a:t>
            </a:r>
          </a:p>
          <a:p>
            <a:pPr lvl="1" eaLnBrk="1" hangingPunct="1"/>
            <a:endParaRPr lang="en-US" altLang="en-US" sz="2000"/>
          </a:p>
          <a:p>
            <a:pPr eaLnBrk="1" hangingPunct="1">
              <a:buFont typeface="Wingdings" panose="05000000000000000000" pitchFamily="2" charset="2"/>
              <a:buChar char="q"/>
            </a:pPr>
            <a:endParaRPr lang="en-US" altLang="en-US" sz="240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FE6850B1-0057-48B0-AD12-1631CA1B4CE9}"/>
              </a:ext>
            </a:extLst>
          </p:cNvPr>
          <p:cNvSpPr>
            <a:spLocks noGrp="1"/>
          </p:cNvSpPr>
          <p:nvPr>
            <p:ph type="title"/>
          </p:nvPr>
        </p:nvSpPr>
        <p:spPr>
          <a:xfrm>
            <a:off x="914400" y="0"/>
            <a:ext cx="7772400" cy="838200"/>
          </a:xfrm>
          <a:noFill/>
        </p:spPr>
        <p:txBody>
          <a:bodyPr lIns="90487" tIns="44450" rIns="90487" bIns="44450"/>
          <a:lstStyle/>
          <a:p>
            <a:pPr eaLnBrk="1" hangingPunct="1"/>
            <a:r>
              <a:rPr lang="en-US" altLang="ja-JP" sz="3600" b="1">
                <a:solidFill>
                  <a:srgbClr val="3333CC"/>
                </a:solidFill>
                <a:latin typeface="Papyrus" panose="03070502060502030205" pitchFamily="66" charset="0"/>
              </a:rPr>
              <a:t>Traditional Japan</a:t>
            </a:r>
            <a:endParaRPr lang="en-US" altLang="ja-JP" sz="3600" b="1">
              <a:solidFill>
                <a:srgbClr val="0066FF"/>
              </a:solidFill>
              <a:latin typeface="Papyrus" panose="03070502060502030205" pitchFamily="66" charset="0"/>
            </a:endParaRPr>
          </a:p>
        </p:txBody>
      </p:sp>
      <p:pic>
        <p:nvPicPr>
          <p:cNvPr id="11267" name="Picture 2" descr="浮世絵">
            <a:hlinkClick r:id="rId3"/>
            <a:extLst>
              <a:ext uri="{FF2B5EF4-FFF2-40B4-BE49-F238E27FC236}">
                <a16:creationId xmlns:a16="http://schemas.microsoft.com/office/drawing/2014/main" id="{B245CE28-55E5-4BCC-92ED-5C9270CCE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508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55DE2010-0D00-4FBF-AC51-392791B8D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712788"/>
            <a:ext cx="361473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9BBC61DD-C726-4FC3-9DF7-178D9D4B9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975" y="2790825"/>
            <a:ext cx="3338513"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7">
            <a:extLst>
              <a:ext uri="{FF2B5EF4-FFF2-40B4-BE49-F238E27FC236}">
                <a16:creationId xmlns:a16="http://schemas.microsoft.com/office/drawing/2014/main" id="{0874B5A6-E4F6-4CA9-A3CB-593AA64BAF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2133600"/>
            <a:ext cx="39020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Picture 9">
            <a:extLst>
              <a:ext uri="{FF2B5EF4-FFF2-40B4-BE49-F238E27FC236}">
                <a16:creationId xmlns:a16="http://schemas.microsoft.com/office/drawing/2014/main" id="{59FDCAF8-310F-402F-BECF-5725682F07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488" y="4459288"/>
            <a:ext cx="507841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8" name="Picture 10">
            <a:extLst>
              <a:ext uri="{FF2B5EF4-FFF2-40B4-BE49-F238E27FC236}">
                <a16:creationId xmlns:a16="http://schemas.microsoft.com/office/drawing/2014/main" id="{4BC472EA-18A4-480B-9BB0-0C5E23FCBD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4100" y="1255713"/>
            <a:ext cx="2959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11">
            <a:extLst>
              <a:ext uri="{FF2B5EF4-FFF2-40B4-BE49-F238E27FC236}">
                <a16:creationId xmlns:a16="http://schemas.microsoft.com/office/drawing/2014/main" id="{9E6F79F4-8FF1-44D9-88FD-5C75A6E287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413" y="3576638"/>
            <a:ext cx="3902075"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12" descr="0305547">
            <a:extLst>
              <a:ext uri="{FF2B5EF4-FFF2-40B4-BE49-F238E27FC236}">
                <a16:creationId xmlns:a16="http://schemas.microsoft.com/office/drawing/2014/main" id="{EEA1966E-0482-4EA8-B63B-F04257DD13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575" y="2349500"/>
            <a:ext cx="3887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13" descr="解脱.gif (19918 バイト)">
            <a:extLst>
              <a:ext uri="{FF2B5EF4-FFF2-40B4-BE49-F238E27FC236}">
                <a16:creationId xmlns:a16="http://schemas.microsoft.com/office/drawing/2014/main" id="{0DC8229A-7C3F-4A6D-8AB7-F935B9DDFC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1700" y="698500"/>
            <a:ext cx="24701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Rectangle 14">
            <a:extLst>
              <a:ext uri="{FF2B5EF4-FFF2-40B4-BE49-F238E27FC236}">
                <a16:creationId xmlns:a16="http://schemas.microsoft.com/office/drawing/2014/main" id="{F69D7A15-7CC0-407C-89A5-942AFC70E489}"/>
              </a:ext>
            </a:extLst>
          </p:cNvPr>
          <p:cNvSpPr>
            <a:spLocks noChangeArrowheads="1"/>
          </p:cNvSpPr>
          <p:nvPr/>
        </p:nvSpPr>
        <p:spPr bwMode="auto">
          <a:xfrm>
            <a:off x="323850" y="6292850"/>
            <a:ext cx="3957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ja-JP" sz="1000">
                <a:latin typeface="Arial" panose="020B0604020202020204" pitchFamily="34" charset="0"/>
              </a:rPr>
              <a:t>Source: Web Japan &amp; Japanese Consulate General, San Francisco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0540"/>
                                        </p:tgtEl>
                                        <p:attrNameLst>
                                          <p:attrName>style.visibility</p:attrName>
                                        </p:attrNameLst>
                                      </p:cBhvr>
                                      <p:to>
                                        <p:strVal val="visible"/>
                                      </p:to>
                                    </p:set>
                                    <p:animEffect transition="in" filter="diamond(in)">
                                      <p:cBhvr>
                                        <p:cTn id="7" dur="1000"/>
                                        <p:tgtEl>
                                          <p:spTgt spid="150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150540"/>
                                        </p:tgtEl>
                                      </p:cBhvr>
                                    </p:animEffect>
                                    <p:set>
                                      <p:cBhvr>
                                        <p:cTn id="12" dur="1" fill="hold">
                                          <p:stCondLst>
                                            <p:cond delay="1999"/>
                                          </p:stCondLst>
                                        </p:cTn>
                                        <p:tgtEl>
                                          <p:spTgt spid="1505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50541"/>
                                        </p:tgtEl>
                                        <p:attrNameLst>
                                          <p:attrName>style.visibility</p:attrName>
                                        </p:attrNameLst>
                                      </p:cBhvr>
                                      <p:to>
                                        <p:strVal val="visible"/>
                                      </p:to>
                                    </p:set>
                                    <p:anim calcmode="lin" valueType="num">
                                      <p:cBhvr additive="base">
                                        <p:cTn id="17" dur="1000" fill="hold"/>
                                        <p:tgtEl>
                                          <p:spTgt spid="150541"/>
                                        </p:tgtEl>
                                        <p:attrNameLst>
                                          <p:attrName>ppt_x</p:attrName>
                                        </p:attrNameLst>
                                      </p:cBhvr>
                                      <p:tavLst>
                                        <p:tav tm="0">
                                          <p:val>
                                            <p:strVal val="0-#ppt_w/2"/>
                                          </p:val>
                                        </p:tav>
                                        <p:tav tm="100000">
                                          <p:val>
                                            <p:strVal val="#ppt_x"/>
                                          </p:val>
                                        </p:tav>
                                      </p:tavLst>
                                    </p:anim>
                                    <p:anim calcmode="lin" valueType="num">
                                      <p:cBhvr additive="base">
                                        <p:cTn id="18" dur="1000" fill="hold"/>
                                        <p:tgtEl>
                                          <p:spTgt spid="15054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150541"/>
                                        </p:tgtEl>
                                      </p:cBhvr>
                                    </p:animEffect>
                                    <p:set>
                                      <p:cBhvr>
                                        <p:cTn id="23" dur="1" fill="hold">
                                          <p:stCondLst>
                                            <p:cond delay="1999"/>
                                          </p:stCondLst>
                                        </p:cTn>
                                        <p:tgtEl>
                                          <p:spTgt spid="150541"/>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50535"/>
                                        </p:tgtEl>
                                        <p:attrNameLst>
                                          <p:attrName>style.visibility</p:attrName>
                                        </p:attrNameLst>
                                      </p:cBhvr>
                                      <p:to>
                                        <p:strVal val="visible"/>
                                      </p:to>
                                    </p:set>
                                    <p:animEffect transition="in" filter="dissolve">
                                      <p:cBhvr>
                                        <p:cTn id="28" dur="500"/>
                                        <p:tgtEl>
                                          <p:spTgt spid="1505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2000"/>
                                        <p:tgtEl>
                                          <p:spTgt spid="150535"/>
                                        </p:tgtEl>
                                      </p:cBhvr>
                                    </p:animEffect>
                                    <p:set>
                                      <p:cBhvr>
                                        <p:cTn id="33" dur="1" fill="hold">
                                          <p:stCondLst>
                                            <p:cond delay="1999"/>
                                          </p:stCondLst>
                                        </p:cTn>
                                        <p:tgtEl>
                                          <p:spTgt spid="150535"/>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150538"/>
                                        </p:tgtEl>
                                        <p:attrNameLst>
                                          <p:attrName>style.visibility</p:attrName>
                                        </p:attrNameLst>
                                      </p:cBhvr>
                                      <p:to>
                                        <p:strVal val="visible"/>
                                      </p:to>
                                    </p:set>
                                    <p:animEffect transition="in" filter="dissolve">
                                      <p:cBhvr>
                                        <p:cTn id="38" dur="500"/>
                                        <p:tgtEl>
                                          <p:spTgt spid="1505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2000"/>
                                        <p:tgtEl>
                                          <p:spTgt spid="150538"/>
                                        </p:tgtEl>
                                      </p:cBhvr>
                                    </p:animEffect>
                                    <p:set>
                                      <p:cBhvr>
                                        <p:cTn id="43" dur="1" fill="hold">
                                          <p:stCondLst>
                                            <p:cond delay="1999"/>
                                          </p:stCondLst>
                                        </p:cTn>
                                        <p:tgtEl>
                                          <p:spTgt spid="150538"/>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150537"/>
                                        </p:tgtEl>
                                        <p:attrNameLst>
                                          <p:attrName>style.visibility</p:attrName>
                                        </p:attrNameLst>
                                      </p:cBhvr>
                                      <p:to>
                                        <p:strVal val="visible"/>
                                      </p:to>
                                    </p:set>
                                    <p:animEffect transition="in" filter="dissolve">
                                      <p:cBhvr>
                                        <p:cTn id="48" dur="500"/>
                                        <p:tgtEl>
                                          <p:spTgt spid="15053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xit" presetSubtype="0" fill="hold" nodeType="clickEffect">
                                  <p:stCondLst>
                                    <p:cond delay="0"/>
                                  </p:stCondLst>
                                  <p:childTnLst>
                                    <p:animEffect transition="out" filter="fade">
                                      <p:cBhvr>
                                        <p:cTn id="52" dur="2000"/>
                                        <p:tgtEl>
                                          <p:spTgt spid="150537"/>
                                        </p:tgtEl>
                                      </p:cBhvr>
                                    </p:animEffect>
                                    <p:set>
                                      <p:cBhvr>
                                        <p:cTn id="53" dur="1" fill="hold">
                                          <p:stCondLst>
                                            <p:cond delay="1999"/>
                                          </p:stCondLst>
                                        </p:cTn>
                                        <p:tgtEl>
                                          <p:spTgt spid="150537"/>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150539"/>
                                        </p:tgtEl>
                                        <p:attrNameLst>
                                          <p:attrName>style.visibility</p:attrName>
                                        </p:attrNameLst>
                                      </p:cBhvr>
                                      <p:to>
                                        <p:strVal val="visible"/>
                                      </p:to>
                                    </p:set>
                                    <p:animEffect transition="in" filter="dissolve">
                                      <p:cBhvr>
                                        <p:cTn id="58" dur="500"/>
                                        <p:tgtEl>
                                          <p:spTgt spid="15053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2000"/>
                                        <p:tgtEl>
                                          <p:spTgt spid="150539"/>
                                        </p:tgtEl>
                                      </p:cBhvr>
                                    </p:animEffect>
                                    <p:set>
                                      <p:cBhvr>
                                        <p:cTn id="63" dur="1" fill="hold">
                                          <p:stCondLst>
                                            <p:cond delay="1999"/>
                                          </p:stCondLst>
                                        </p:cTn>
                                        <p:tgtEl>
                                          <p:spTgt spid="1505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EED578DB-A07B-4997-AEF6-233991F633DA}"/>
              </a:ext>
            </a:extLst>
          </p:cNvPr>
          <p:cNvSpPr txBox="1">
            <a:spLocks noChangeArrowheads="1"/>
          </p:cNvSpPr>
          <p:nvPr/>
        </p:nvSpPr>
        <p:spPr bwMode="auto">
          <a:xfrm>
            <a:off x="3429000" y="533400"/>
            <a:ext cx="2527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latin typeface="Arial" panose="020B0604020202020204" pitchFamily="34" charset="0"/>
              </a:rPr>
              <a:t>Land Prices</a:t>
            </a:r>
          </a:p>
        </p:txBody>
      </p:sp>
      <p:pic>
        <p:nvPicPr>
          <p:cNvPr id="30723" name="Picture 3" descr="Land Prices">
            <a:extLst>
              <a:ext uri="{FF2B5EF4-FFF2-40B4-BE49-F238E27FC236}">
                <a16:creationId xmlns:a16="http://schemas.microsoft.com/office/drawing/2014/main" id="{E7E73234-2B68-475F-B63F-0EEC8CCA2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229600" cy="4924425"/>
          </a:xfrm>
          <a:prstGeom prst="rect">
            <a:avLst/>
          </a:prstGeom>
          <a:solidFill>
            <a:schemeClr val="tx1"/>
          </a:solidFill>
          <a:ln w="9525">
            <a:solidFill>
              <a:schemeClr val="tx1"/>
            </a:solid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0E908DE7-24B0-49F3-BA56-09711500C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8" y="273050"/>
            <a:ext cx="8074025"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a:extLst>
              <a:ext uri="{FF2B5EF4-FFF2-40B4-BE49-F238E27FC236}">
                <a16:creationId xmlns:a16="http://schemas.microsoft.com/office/drawing/2014/main" id="{2374DD71-5E6E-4224-ABD6-3EBFECB1B5CD}"/>
              </a:ext>
            </a:extLst>
          </p:cNvPr>
          <p:cNvSpPr txBox="1">
            <a:spLocks noChangeArrowheads="1"/>
          </p:cNvSpPr>
          <p:nvPr/>
        </p:nvSpPr>
        <p:spPr bwMode="auto">
          <a:xfrm>
            <a:off x="46038" y="122238"/>
            <a:ext cx="9051925" cy="955675"/>
          </a:xfrm>
          <a:prstGeom prst="rect">
            <a:avLst/>
          </a:prstGeom>
          <a:solidFill>
            <a:schemeClr val="bg1"/>
          </a:solidFill>
          <a:ln w="9525">
            <a:solidFill>
              <a:schemeClr val="tx1"/>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ja-JP" sz="2800"/>
              <a:t>Japanese Urban Real Estate Prices</a:t>
            </a:r>
          </a:p>
          <a:p>
            <a:pPr algn="ctr" eaLnBrk="1" hangingPunct="1">
              <a:spcBef>
                <a:spcPct val="0"/>
              </a:spcBef>
              <a:buFontTx/>
              <a:buNone/>
            </a:pPr>
            <a:r>
              <a:rPr lang="en-US" altLang="ja-JP" sz="2800"/>
              <a:t>vs Consumer Price Index Inflation</a:t>
            </a:r>
            <a:endParaRPr lang="ja-JP" altLang="en-US" sz="2800"/>
          </a:p>
        </p:txBody>
      </p:sp>
      <p:sp>
        <p:nvSpPr>
          <p:cNvPr id="31748" name="TextBox 4">
            <a:extLst>
              <a:ext uri="{FF2B5EF4-FFF2-40B4-BE49-F238E27FC236}">
                <a16:creationId xmlns:a16="http://schemas.microsoft.com/office/drawing/2014/main" id="{ED2D3898-F5A5-4EEC-B0E7-FF0A1A58C7C5}"/>
              </a:ext>
            </a:extLst>
          </p:cNvPr>
          <p:cNvSpPr txBox="1">
            <a:spLocks noChangeArrowheads="1"/>
          </p:cNvSpPr>
          <p:nvPr/>
        </p:nvSpPr>
        <p:spPr bwMode="auto">
          <a:xfrm>
            <a:off x="2570163" y="4556125"/>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ja-JP" sz="1800"/>
              <a:t>CPI (inflation)</a:t>
            </a:r>
            <a:endParaRPr lang="ja-JP" altLang="en-US" sz="1800"/>
          </a:p>
        </p:txBody>
      </p:sp>
      <p:sp>
        <p:nvSpPr>
          <p:cNvPr id="31749" name="TextBox 5">
            <a:extLst>
              <a:ext uri="{FF2B5EF4-FFF2-40B4-BE49-F238E27FC236}">
                <a16:creationId xmlns:a16="http://schemas.microsoft.com/office/drawing/2014/main" id="{D19D58A4-AD1B-440E-9EC7-5DD69D1FDA21}"/>
              </a:ext>
            </a:extLst>
          </p:cNvPr>
          <p:cNvSpPr txBox="1">
            <a:spLocks noChangeArrowheads="1"/>
          </p:cNvSpPr>
          <p:nvPr/>
        </p:nvSpPr>
        <p:spPr bwMode="auto">
          <a:xfrm>
            <a:off x="2298700" y="3448050"/>
            <a:ext cx="238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ja-JP" sz="1800"/>
              <a:t>Commercial Real Estate</a:t>
            </a:r>
          </a:p>
          <a:p>
            <a:pPr algn="ctr" eaLnBrk="1" hangingPunct="1">
              <a:spcBef>
                <a:spcPct val="0"/>
              </a:spcBef>
              <a:buFontTx/>
              <a:buNone/>
            </a:pPr>
            <a:r>
              <a:rPr lang="en-US" altLang="ja-JP" sz="1800"/>
              <a:t>—6 largest cities—</a:t>
            </a:r>
            <a:endParaRPr lang="ja-JP" altLang="en-US" sz="1800"/>
          </a:p>
        </p:txBody>
      </p:sp>
      <p:sp>
        <p:nvSpPr>
          <p:cNvPr id="31750" name="TextBox 6">
            <a:extLst>
              <a:ext uri="{FF2B5EF4-FFF2-40B4-BE49-F238E27FC236}">
                <a16:creationId xmlns:a16="http://schemas.microsoft.com/office/drawing/2014/main" id="{62C64F49-6ED2-4009-B41E-F7F8FDAE8024}"/>
              </a:ext>
            </a:extLst>
          </p:cNvPr>
          <p:cNvSpPr txBox="1">
            <a:spLocks noChangeArrowheads="1"/>
          </p:cNvSpPr>
          <p:nvPr/>
        </p:nvSpPr>
        <p:spPr bwMode="auto">
          <a:xfrm>
            <a:off x="4162425" y="2801938"/>
            <a:ext cx="4051300" cy="369887"/>
          </a:xfrm>
          <a:prstGeom prst="rect">
            <a:avLst/>
          </a:prstGeom>
          <a:solidFill>
            <a:schemeClr val="bg1"/>
          </a:solidFill>
          <a:ln w="9525">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1800">
                <a:latin typeface="Wingdings" panose="05000000000000000000" pitchFamily="2" charset="2"/>
              </a:rPr>
              <a:t></a:t>
            </a:r>
            <a:r>
              <a:rPr lang="en-US" altLang="ja-JP" sz="1800"/>
              <a:t> 			18 years! 			</a:t>
            </a:r>
            <a:r>
              <a:rPr lang="en-US" altLang="ja-JP" sz="1800">
                <a:latin typeface="Wingdings" panose="05000000000000000000" pitchFamily="2" charset="2"/>
              </a:rPr>
              <a:t></a:t>
            </a:r>
            <a:endParaRPr lang="ja-JP" altLang="en-US"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4BD506A-12E5-4235-9C5E-D3CF8D8B28D3}"/>
              </a:ext>
            </a:extLst>
          </p:cNvPr>
          <p:cNvSpPr>
            <a:spLocks noGrp="1"/>
          </p:cNvSpPr>
          <p:nvPr>
            <p:ph type="title"/>
          </p:nvPr>
        </p:nvSpPr>
        <p:spPr>
          <a:xfrm>
            <a:off x="762000" y="381000"/>
            <a:ext cx="7772400" cy="915988"/>
          </a:xfrm>
        </p:spPr>
        <p:txBody>
          <a:bodyPr/>
          <a:lstStyle/>
          <a:p>
            <a:pPr eaLnBrk="1" hangingPunct="1"/>
            <a:r>
              <a:rPr lang="en-US" altLang="en-US" sz="3200" b="1" dirty="0"/>
              <a:t>Looking at the Causes of the Bubble</a:t>
            </a:r>
          </a:p>
        </p:txBody>
      </p:sp>
      <p:sp>
        <p:nvSpPr>
          <p:cNvPr id="33795" name="Rectangle 3">
            <a:extLst>
              <a:ext uri="{FF2B5EF4-FFF2-40B4-BE49-F238E27FC236}">
                <a16:creationId xmlns:a16="http://schemas.microsoft.com/office/drawing/2014/main" id="{F0913D41-6F16-41A0-987A-87F92DF575A7}"/>
              </a:ext>
            </a:extLst>
          </p:cNvPr>
          <p:cNvSpPr>
            <a:spLocks noGrp="1"/>
          </p:cNvSpPr>
          <p:nvPr>
            <p:ph idx="1"/>
          </p:nvPr>
        </p:nvSpPr>
        <p:spPr/>
        <p:txBody>
          <a:bodyPr/>
          <a:lstStyle/>
          <a:p>
            <a:pPr eaLnBrk="1" hangingPunct="1">
              <a:lnSpc>
                <a:spcPct val="90000"/>
              </a:lnSpc>
            </a:pPr>
            <a:r>
              <a:rPr lang="en-US" altLang="en-US" sz="2400" b="1"/>
              <a:t>Background</a:t>
            </a:r>
          </a:p>
          <a:p>
            <a:pPr lvl="1" eaLnBrk="1" hangingPunct="1">
              <a:lnSpc>
                <a:spcPct val="90000"/>
              </a:lnSpc>
            </a:pPr>
            <a:r>
              <a:rPr lang="en-US" altLang="en-US" sz="2400" b="1"/>
              <a:t>Strong growth in 1980’s and stronger consumer confidence</a:t>
            </a:r>
          </a:p>
          <a:p>
            <a:pPr lvl="1" eaLnBrk="1" hangingPunct="1">
              <a:lnSpc>
                <a:spcPct val="90000"/>
              </a:lnSpc>
            </a:pPr>
            <a:r>
              <a:rPr lang="en-US" altLang="en-US" sz="2400" b="1"/>
              <a:t>Financial Deregulation throughout 1980’s.</a:t>
            </a:r>
          </a:p>
          <a:p>
            <a:pPr lvl="1" eaLnBrk="1" hangingPunct="1">
              <a:lnSpc>
                <a:spcPct val="90000"/>
              </a:lnSpc>
            </a:pPr>
            <a:r>
              <a:rPr lang="en-US" altLang="en-US" sz="2400" b="1"/>
              <a:t>End of deficit spending by government </a:t>
            </a:r>
          </a:p>
          <a:p>
            <a:pPr lvl="1" eaLnBrk="1" hangingPunct="1">
              <a:lnSpc>
                <a:spcPct val="90000"/>
              </a:lnSpc>
            </a:pPr>
            <a:r>
              <a:rPr lang="en-US" altLang="en-US" sz="2400" b="1"/>
              <a:t>Main-bank relationships</a:t>
            </a:r>
          </a:p>
          <a:p>
            <a:pPr lvl="1" eaLnBrk="1" hangingPunct="1">
              <a:lnSpc>
                <a:spcPct val="90000"/>
              </a:lnSpc>
            </a:pPr>
            <a:r>
              <a:rPr lang="en-US" altLang="en-US" sz="2400" b="1"/>
              <a:t>Problem with trade deficits (led to Plaza Accord)</a:t>
            </a:r>
          </a:p>
          <a:p>
            <a:pPr lvl="1" eaLnBrk="1" hangingPunct="1">
              <a:lnSpc>
                <a:spcPct val="90000"/>
              </a:lnSpc>
            </a:pPr>
            <a:r>
              <a:rPr lang="en-US" altLang="ja-JP" sz="2400" b="1"/>
              <a:t>Expansionary monetary policy to counter Plaza Accord</a:t>
            </a:r>
          </a:p>
          <a:p>
            <a:pPr lvl="1" eaLnBrk="1" hangingPunct="1">
              <a:lnSpc>
                <a:spcPct val="90000"/>
              </a:lnSpc>
            </a:pPr>
            <a:r>
              <a:rPr lang="en-US" altLang="ja-JP" sz="2400" b="1"/>
              <a:t>Management poised for strong growth</a:t>
            </a:r>
          </a:p>
          <a:p>
            <a:pPr lvl="1" eaLnBrk="1" hangingPunct="1">
              <a:lnSpc>
                <a:spcPct val="90000"/>
              </a:lnSpc>
            </a:pPr>
            <a:r>
              <a:rPr lang="en-US" altLang="ja-JP" sz="2400" b="1"/>
              <a:t>Reaganomics (high interest rates in US)</a:t>
            </a:r>
          </a:p>
          <a:p>
            <a:pPr lvl="1" eaLnBrk="1" hangingPunct="1">
              <a:lnSpc>
                <a:spcPct val="90000"/>
              </a:lnSpc>
            </a:pPr>
            <a:r>
              <a:rPr lang="en-US" altLang="ja-JP" sz="2400" b="1"/>
              <a:t>Belief that Japan was becoming an economic superpower</a:t>
            </a:r>
            <a:endParaRPr lang="en-US" altLang="en-US" sz="2400" b="1"/>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92A272A-0056-4E3D-9C83-09C278BC7140}"/>
              </a:ext>
            </a:extLst>
          </p:cNvPr>
          <p:cNvSpPr>
            <a:spLocks noGrp="1"/>
          </p:cNvSpPr>
          <p:nvPr>
            <p:ph type="title"/>
          </p:nvPr>
        </p:nvSpPr>
        <p:spPr>
          <a:xfrm>
            <a:off x="685800" y="768350"/>
            <a:ext cx="7772400" cy="836613"/>
          </a:xfrm>
        </p:spPr>
        <p:txBody>
          <a:bodyPr/>
          <a:lstStyle/>
          <a:p>
            <a:pPr eaLnBrk="1" hangingPunct="1"/>
            <a:r>
              <a:rPr lang="en-US" altLang="en-US" sz="3900" b="1"/>
              <a:t>The Low Cost  of Borrowing</a:t>
            </a:r>
          </a:p>
        </p:txBody>
      </p:sp>
      <p:sp>
        <p:nvSpPr>
          <p:cNvPr id="34819" name="Rectangle 3">
            <a:extLst>
              <a:ext uri="{FF2B5EF4-FFF2-40B4-BE49-F238E27FC236}">
                <a16:creationId xmlns:a16="http://schemas.microsoft.com/office/drawing/2014/main" id="{0246422E-A391-4F4D-ABAB-20B4BF609050}"/>
              </a:ext>
            </a:extLst>
          </p:cNvPr>
          <p:cNvSpPr>
            <a:spLocks noGrp="1"/>
          </p:cNvSpPr>
          <p:nvPr>
            <p:ph idx="1"/>
          </p:nvPr>
        </p:nvSpPr>
        <p:spPr>
          <a:xfrm>
            <a:off x="533400" y="1600200"/>
            <a:ext cx="8229600" cy="4302125"/>
          </a:xfrm>
        </p:spPr>
        <p:txBody>
          <a:bodyPr/>
          <a:lstStyle/>
          <a:p>
            <a:pPr eaLnBrk="1" hangingPunct="1">
              <a:lnSpc>
                <a:spcPct val="90000"/>
              </a:lnSpc>
            </a:pPr>
            <a:r>
              <a:rPr lang="en-US" altLang="en-US" sz="2800" b="1"/>
              <a:t>Interest rates were effectively 0%</a:t>
            </a:r>
          </a:p>
          <a:p>
            <a:pPr eaLnBrk="1" hangingPunct="1">
              <a:lnSpc>
                <a:spcPct val="90000"/>
              </a:lnSpc>
            </a:pPr>
            <a:r>
              <a:rPr lang="en-US" altLang="en-US" sz="2800" b="1"/>
              <a:t>Firms over borrowed</a:t>
            </a:r>
          </a:p>
          <a:p>
            <a:pPr lvl="2" eaLnBrk="1" hangingPunct="1">
              <a:lnSpc>
                <a:spcPct val="90000"/>
              </a:lnSpc>
            </a:pPr>
            <a:r>
              <a:rPr lang="en-US" altLang="en-US" sz="2200" b="1"/>
              <a:t>Projects that earned a mere 0% were approved</a:t>
            </a:r>
          </a:p>
          <a:p>
            <a:pPr eaLnBrk="1" hangingPunct="1">
              <a:lnSpc>
                <a:spcPct val="90000"/>
              </a:lnSpc>
            </a:pPr>
            <a:r>
              <a:rPr lang="en-US" altLang="en-US" sz="2800" b="1"/>
              <a:t>Banks over lent</a:t>
            </a:r>
          </a:p>
          <a:p>
            <a:pPr lvl="2" eaLnBrk="1" hangingPunct="1">
              <a:lnSpc>
                <a:spcPct val="90000"/>
              </a:lnSpc>
            </a:pPr>
            <a:r>
              <a:rPr lang="en-US" altLang="en-US" sz="2200" b="1"/>
              <a:t>Collateral or track records were enough – expectation that asset prices would always rise</a:t>
            </a:r>
          </a:p>
          <a:p>
            <a:pPr eaLnBrk="1" hangingPunct="1">
              <a:lnSpc>
                <a:spcPct val="90000"/>
              </a:lnSpc>
            </a:pPr>
            <a:r>
              <a:rPr lang="en-US" altLang="en-US" sz="2800" b="1"/>
              <a:t>Asset prices proved unrealistic</a:t>
            </a:r>
          </a:p>
          <a:p>
            <a:pPr lvl="2" eaLnBrk="1" hangingPunct="1">
              <a:lnSpc>
                <a:spcPct val="90000"/>
              </a:lnSpc>
            </a:pPr>
            <a:r>
              <a:rPr lang="en-US" altLang="en-US" sz="2200" b="1"/>
              <a:t>Projects didn’t earn 0% </a:t>
            </a:r>
            <a:r>
              <a:rPr lang="en-US" altLang="en-US" sz="2200" b="1" i="1"/>
              <a:t>ex post</a:t>
            </a:r>
            <a:r>
              <a:rPr lang="en-US" altLang="en-US" sz="2200" b="1"/>
              <a:t> </a:t>
            </a:r>
          </a:p>
          <a:p>
            <a:pPr lvl="2" eaLnBrk="1" hangingPunct="1">
              <a:lnSpc>
                <a:spcPct val="90000"/>
              </a:lnSpc>
            </a:pPr>
            <a:r>
              <a:rPr lang="en-US" altLang="en-US" sz="2200" b="1"/>
              <a:t>Banks eventually, however couldn’t collect on their loans</a:t>
            </a:r>
          </a:p>
          <a:p>
            <a:pPr eaLnBrk="1" hangingPunct="1">
              <a:lnSpc>
                <a:spcPct val="90000"/>
              </a:lnSpc>
            </a:pPr>
            <a:endParaRPr lang="en-US" altLang="en-US" sz="2800" b="1"/>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704961D-DB95-4534-BC73-A5A8CA578C62}"/>
              </a:ext>
            </a:extLst>
          </p:cNvPr>
          <p:cNvSpPr>
            <a:spLocks noGrp="1"/>
          </p:cNvSpPr>
          <p:nvPr>
            <p:ph type="title"/>
          </p:nvPr>
        </p:nvSpPr>
        <p:spPr>
          <a:xfrm>
            <a:off x="533400" y="381000"/>
            <a:ext cx="8382000" cy="927100"/>
          </a:xfrm>
        </p:spPr>
        <p:txBody>
          <a:bodyPr/>
          <a:lstStyle/>
          <a:p>
            <a:pPr eaLnBrk="1" hangingPunct="1"/>
            <a:r>
              <a:rPr lang="en-US" altLang="ja-JP" sz="3600" b="1"/>
              <a:t>Proportion of Loans to Small Firms</a:t>
            </a:r>
          </a:p>
        </p:txBody>
      </p:sp>
      <p:graphicFrame>
        <p:nvGraphicFramePr>
          <p:cNvPr id="148483" name="Object 3">
            <a:extLst>
              <a:ext uri="{FF2B5EF4-FFF2-40B4-BE49-F238E27FC236}">
                <a16:creationId xmlns:a16="http://schemas.microsoft.com/office/drawing/2014/main" id="{A81AD893-6A2E-4A40-8428-7CBA0EF94D44}"/>
              </a:ext>
            </a:extLst>
          </p:cNvPr>
          <p:cNvGraphicFramePr>
            <a:graphicFrameLocks noGrp="1" noChangeAspect="1"/>
          </p:cNvGraphicFramePr>
          <p:nvPr>
            <p:ph type="chart" idx="1"/>
          </p:nvPr>
        </p:nvGraphicFramePr>
        <p:xfrm>
          <a:off x="381000" y="1600200"/>
          <a:ext cx="7848600" cy="5029200"/>
        </p:xfrm>
        <a:graphic>
          <a:graphicData uri="http://schemas.openxmlformats.org/presentationml/2006/ole">
            <mc:AlternateContent xmlns:mc="http://schemas.openxmlformats.org/markup-compatibility/2006">
              <mc:Choice xmlns:v="urn:schemas-microsoft-com:vml" Requires="v">
                <p:oleObj name="Chart" r:id="rId3" imgW="7772454" imgH="4191076" progId="MSGraph.Chart.8">
                  <p:embed followColorScheme="full"/>
                </p:oleObj>
              </mc:Choice>
              <mc:Fallback>
                <p:oleObj name="Chart" r:id="rId3" imgW="7772454" imgH="4191076" progId="MSGraph.Chart.8">
                  <p:embed followColorScheme="full"/>
                  <p:pic>
                    <p:nvPicPr>
                      <p:cNvPr id="148483" name="Object 3">
                        <a:extLst>
                          <a:ext uri="{FF2B5EF4-FFF2-40B4-BE49-F238E27FC236}">
                            <a16:creationId xmlns:a16="http://schemas.microsoft.com/office/drawing/2014/main" id="{A81AD893-6A2E-4A40-8428-7CBA0EF94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7848600" cy="50292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dissolve">
                                      <p:cBhvr>
                                        <p:cTn id="7" dur="500"/>
                                        <p:tgtEl>
                                          <p:spTgt spid="148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48483" grpId="0" 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2">
            <a:extLst>
              <a:ext uri="{FF2B5EF4-FFF2-40B4-BE49-F238E27FC236}">
                <a16:creationId xmlns:a16="http://schemas.microsoft.com/office/drawing/2014/main" id="{E1383FCA-22E5-45AC-89BC-00AC136FEBE4}"/>
              </a:ext>
            </a:extLst>
          </p:cNvPr>
          <p:cNvSpPr>
            <a:spLocks noGrp="1" noChangeArrowheads="1"/>
          </p:cNvSpPr>
          <p:nvPr>
            <p:ph type="title"/>
          </p:nvPr>
        </p:nvSpPr>
        <p:spPr>
          <a:xfrm>
            <a:off x="990600" y="381000"/>
            <a:ext cx="7315200" cy="927100"/>
          </a:xfrm>
        </p:spPr>
        <p:txBody>
          <a:bodyPr rtlCol="0">
            <a:normAutofit fontScale="90000"/>
          </a:bodyPr>
          <a:lstStyle/>
          <a:p>
            <a:pPr eaLnBrk="1" fontAlgn="auto" hangingPunct="1">
              <a:spcAft>
                <a:spcPts val="0"/>
              </a:spcAft>
              <a:defRPr/>
            </a:pPr>
            <a:r>
              <a:rPr lang="en-US" altLang="ja-JP" sz="3600" b="1" dirty="0"/>
              <a:t>Proportion of Loans to Real Estate Developers</a:t>
            </a:r>
          </a:p>
        </p:txBody>
      </p:sp>
      <p:graphicFrame>
        <p:nvGraphicFramePr>
          <p:cNvPr id="150531" name="Object 3">
            <a:extLst>
              <a:ext uri="{FF2B5EF4-FFF2-40B4-BE49-F238E27FC236}">
                <a16:creationId xmlns:a16="http://schemas.microsoft.com/office/drawing/2014/main" id="{675BA5BE-84AF-4E30-A81E-72BCA9D021EE}"/>
              </a:ext>
            </a:extLst>
          </p:cNvPr>
          <p:cNvGraphicFramePr>
            <a:graphicFrameLocks noGrp="1" noChangeAspect="1"/>
          </p:cNvGraphicFramePr>
          <p:nvPr>
            <p:ph type="chart" idx="1"/>
          </p:nvPr>
        </p:nvGraphicFramePr>
        <p:xfrm>
          <a:off x="757238" y="1981200"/>
          <a:ext cx="7629525" cy="4114800"/>
        </p:xfrm>
        <a:graphic>
          <a:graphicData uri="http://schemas.openxmlformats.org/presentationml/2006/ole">
            <mc:AlternateContent xmlns:mc="http://schemas.openxmlformats.org/markup-compatibility/2006">
              <mc:Choice xmlns:v="urn:schemas-microsoft-com:vml" Requires="v">
                <p:oleObj name="Chart" r:id="rId3" imgW="7772454" imgH="4191076" progId="MSGraph.Chart.8">
                  <p:embed followColorScheme="full"/>
                </p:oleObj>
              </mc:Choice>
              <mc:Fallback>
                <p:oleObj name="Chart" r:id="rId3" imgW="7772454" imgH="4191076" progId="MSGraph.Chart.8">
                  <p:embed followColorScheme="full"/>
                  <p:pic>
                    <p:nvPicPr>
                      <p:cNvPr id="150531" name="Object 3">
                        <a:extLst>
                          <a:ext uri="{FF2B5EF4-FFF2-40B4-BE49-F238E27FC236}">
                            <a16:creationId xmlns:a16="http://schemas.microsoft.com/office/drawing/2014/main" id="{675BA5BE-84AF-4E30-A81E-72BCA9D02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1981200"/>
                        <a:ext cx="7629525" cy="4114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dissolve">
                                      <p:cBhvr>
                                        <p:cTn id="7" dur="500"/>
                                        <p:tgtEl>
                                          <p:spTgt spid="150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0531" grpId="0" 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a:extLst>
              <a:ext uri="{FF2B5EF4-FFF2-40B4-BE49-F238E27FC236}">
                <a16:creationId xmlns:a16="http://schemas.microsoft.com/office/drawing/2014/main" id="{416F0FD0-2720-42F4-81D4-059EF7DBB0FB}"/>
              </a:ext>
            </a:extLst>
          </p:cNvPr>
          <p:cNvGraphicFramePr>
            <a:graphicFrameLocks noChangeAspect="1"/>
          </p:cNvGraphicFramePr>
          <p:nvPr/>
        </p:nvGraphicFramePr>
        <p:xfrm>
          <a:off x="228600" y="685800"/>
          <a:ext cx="8675688" cy="5932488"/>
        </p:xfrm>
        <a:graphic>
          <a:graphicData uri="http://schemas.openxmlformats.org/presentationml/2006/ole">
            <mc:AlternateContent xmlns:mc="http://schemas.openxmlformats.org/markup-compatibility/2006">
              <mc:Choice xmlns:v="urn:schemas-microsoft-com:vml" Requires="v">
                <p:oleObj name="Worksheet" r:id="rId2" imgW="8674100" imgH="5930900" progId="Excel.Sheet.8">
                  <p:embed/>
                </p:oleObj>
              </mc:Choice>
              <mc:Fallback>
                <p:oleObj name="Worksheet" r:id="rId2" imgW="8674100" imgH="5930900" progId="Excel.Sheet.8">
                  <p:embed/>
                  <p:pic>
                    <p:nvPicPr>
                      <p:cNvPr id="39938" name="Object 2">
                        <a:extLst>
                          <a:ext uri="{FF2B5EF4-FFF2-40B4-BE49-F238E27FC236}">
                            <a16:creationId xmlns:a16="http://schemas.microsoft.com/office/drawing/2014/main" id="{416F0FD0-2720-42F4-81D4-059EF7DBB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675688" cy="593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35572651-AF5A-45CE-BC3C-F9D6F1A541F1}"/>
              </a:ext>
            </a:extLst>
          </p:cNvPr>
          <p:cNvSpPr>
            <a:spLocks noChangeArrowheads="1"/>
          </p:cNvSpPr>
          <p:nvPr/>
        </p:nvSpPr>
        <p:spPr bwMode="auto">
          <a:xfrm>
            <a:off x="1219200" y="4572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b="1">
                <a:solidFill>
                  <a:schemeClr val="tx2"/>
                </a:solidFill>
                <a:latin typeface="Arial" panose="020B0604020202020204" pitchFamily="34" charset="0"/>
              </a:rPr>
              <a:t>Other Causes of the  Bubble</a:t>
            </a:r>
          </a:p>
        </p:txBody>
      </p:sp>
      <p:sp>
        <p:nvSpPr>
          <p:cNvPr id="40963" name="Rectangle 4">
            <a:extLst>
              <a:ext uri="{FF2B5EF4-FFF2-40B4-BE49-F238E27FC236}">
                <a16:creationId xmlns:a16="http://schemas.microsoft.com/office/drawing/2014/main" id="{E9320F99-2807-489B-BA9C-BB20488DA727}"/>
              </a:ext>
            </a:extLst>
          </p:cNvPr>
          <p:cNvSpPr>
            <a:spLocks noChangeArrowheads="1"/>
          </p:cNvSpPr>
          <p:nvPr/>
        </p:nvSpPr>
        <p:spPr bwMode="auto">
          <a:xfrm>
            <a:off x="457200" y="1371600"/>
            <a:ext cx="84582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SzPct val="90000"/>
              <a:buFontTx/>
              <a:buBlip>
                <a:blip r:embed="rId2"/>
              </a:buBlip>
            </a:pPr>
            <a:r>
              <a:rPr lang="en-US" altLang="en-US" sz="2400" b="1">
                <a:latin typeface="Tahoma" panose="020B0604030504040204" pitchFamily="34" charset="0"/>
              </a:rPr>
              <a:t>Malfunctioned “Safety Net”</a:t>
            </a:r>
          </a:p>
          <a:p>
            <a:pPr lvl="1" eaLnBrk="1" hangingPunct="1">
              <a:buSzPct val="80000"/>
              <a:buFontTx/>
              <a:buBlip>
                <a:blip r:embed="rId3"/>
              </a:buBlip>
            </a:pPr>
            <a:r>
              <a:rPr lang="en-US" altLang="en-US" sz="2400" b="1">
                <a:latin typeface="Tahoma" panose="020B0604030504040204" pitchFamily="34" charset="0"/>
              </a:rPr>
              <a:t>Bank of Japan (BOJ)</a:t>
            </a:r>
          </a:p>
          <a:p>
            <a:pPr lvl="1" eaLnBrk="1" hangingPunct="1">
              <a:buSzPct val="80000"/>
              <a:buFontTx/>
              <a:buBlip>
                <a:blip r:embed="rId3"/>
              </a:buBlip>
            </a:pPr>
            <a:r>
              <a:rPr lang="en-US" altLang="en-US" sz="2400" b="1">
                <a:latin typeface="Tahoma" panose="020B0604030504040204" pitchFamily="34" charset="0"/>
              </a:rPr>
              <a:t>Ministry of Finance (MOF)</a:t>
            </a:r>
          </a:p>
          <a:p>
            <a:pPr lvl="1" eaLnBrk="1" hangingPunct="1">
              <a:buSzPct val="80000"/>
              <a:buFontTx/>
              <a:buBlip>
                <a:blip r:embed="rId3"/>
              </a:buBlip>
            </a:pPr>
            <a:r>
              <a:rPr lang="en-US" altLang="en-US" sz="2400" b="1">
                <a:latin typeface="Tahoma" panose="020B0604030504040204" pitchFamily="34" charset="0"/>
              </a:rPr>
              <a:t>“Discretionary Guidance”</a:t>
            </a:r>
          </a:p>
          <a:p>
            <a:pPr lvl="1" eaLnBrk="1" hangingPunct="1">
              <a:buSzPct val="80000"/>
              <a:buFontTx/>
              <a:buBlip>
                <a:blip r:embed="rId3"/>
              </a:buBlip>
            </a:pPr>
            <a:endParaRPr lang="en-US" altLang="en-US" sz="2400" b="1">
              <a:latin typeface="Tahoma" panose="020B0604030504040204" pitchFamily="34" charset="0"/>
            </a:endParaRPr>
          </a:p>
          <a:p>
            <a:pPr eaLnBrk="1" hangingPunct="1">
              <a:buSzPct val="90000"/>
              <a:buFontTx/>
              <a:buBlip>
                <a:blip r:embed="rId2"/>
              </a:buBlip>
            </a:pPr>
            <a:r>
              <a:rPr lang="en-US" altLang="en-US" sz="2400" b="1">
                <a:latin typeface="Tahoma" panose="020B0604030504040204" pitchFamily="34" charset="0"/>
              </a:rPr>
              <a:t>Inefficient Monitoring of Banking System</a:t>
            </a:r>
          </a:p>
          <a:p>
            <a:pPr lvl="1" eaLnBrk="1" hangingPunct="1">
              <a:spcBef>
                <a:spcPct val="50000"/>
              </a:spcBef>
              <a:buSzPct val="90000"/>
              <a:buFontTx/>
              <a:buNone/>
            </a:pPr>
            <a:endParaRPr lang="en-US" altLang="en-US" sz="2400" b="1">
              <a:latin typeface="Tahoma" panose="020B0604030504040204" pitchFamily="34" charset="0"/>
            </a:endParaRPr>
          </a:p>
          <a:p>
            <a:pPr lvl="1" algn="ctr" eaLnBrk="1" hangingPunct="1">
              <a:spcBef>
                <a:spcPct val="50000"/>
              </a:spcBef>
              <a:buSzPct val="90000"/>
              <a:buFontTx/>
              <a:buNone/>
            </a:pPr>
            <a:r>
              <a:rPr lang="en-US" altLang="en-US" sz="2400" b="1">
                <a:solidFill>
                  <a:srgbClr val="FF3300"/>
                </a:solidFill>
                <a:latin typeface="Tahoma" panose="020B0604030504040204" pitchFamily="34" charset="0"/>
              </a:rPr>
              <a:t>Some Reinforcing Factors</a:t>
            </a:r>
          </a:p>
          <a:p>
            <a:pPr lvl="1" eaLnBrk="1" hangingPunct="1">
              <a:spcBef>
                <a:spcPct val="50000"/>
              </a:spcBef>
              <a:buSzPct val="80000"/>
              <a:buFontTx/>
              <a:buBlip>
                <a:blip r:embed="rId3"/>
              </a:buBlip>
            </a:pPr>
            <a:r>
              <a:rPr lang="en-US" altLang="en-US" sz="2400" b="1">
                <a:latin typeface="Tahoma" panose="020B0604030504040204" pitchFamily="34" charset="0"/>
              </a:rPr>
              <a:t>Cross-holding share in Keiretsu system</a:t>
            </a:r>
          </a:p>
          <a:p>
            <a:pPr lvl="1" eaLnBrk="1" hangingPunct="1">
              <a:spcBef>
                <a:spcPct val="50000"/>
              </a:spcBef>
              <a:buSzPct val="80000"/>
              <a:buFontTx/>
              <a:buBlip>
                <a:blip r:embed="rId3"/>
              </a:buBlip>
            </a:pPr>
            <a:r>
              <a:rPr lang="en-US" altLang="en-US" sz="2400" b="1">
                <a:latin typeface="Tahoma" panose="020B0604030504040204" pitchFamily="34" charset="0"/>
              </a:rPr>
              <a:t>Expansion of real estate companies (Jusen)</a:t>
            </a:r>
          </a:p>
          <a:p>
            <a:pPr lvl="2" eaLnBrk="1" hangingPunct="1">
              <a:spcBef>
                <a:spcPct val="50000"/>
              </a:spcBef>
              <a:buSzPct val="70000"/>
              <a:buFontTx/>
              <a:buBlip>
                <a:blip r:embed="rId4"/>
              </a:buBlip>
            </a:pPr>
            <a:endParaRPr lang="en-US" altLang="en-US" sz="1800" b="1">
              <a:latin typeface="Tahoma" panose="020B060403050404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201A2C3-90BE-4F7B-8EBD-989CAB6B78B7}"/>
              </a:ext>
            </a:extLst>
          </p:cNvPr>
          <p:cNvSpPr>
            <a:spLocks noGrp="1"/>
          </p:cNvSpPr>
          <p:nvPr>
            <p:ph type="title"/>
          </p:nvPr>
        </p:nvSpPr>
        <p:spPr>
          <a:xfrm>
            <a:off x="457200" y="304800"/>
            <a:ext cx="8229600" cy="1143000"/>
          </a:xfrm>
        </p:spPr>
        <p:txBody>
          <a:bodyPr/>
          <a:lstStyle/>
          <a:p>
            <a:pPr eaLnBrk="1" hangingPunct="1"/>
            <a:r>
              <a:rPr lang="en-US" altLang="en-US" sz="3600" b="1"/>
              <a:t>Prolonged Aftermath</a:t>
            </a:r>
          </a:p>
        </p:txBody>
      </p:sp>
      <p:sp>
        <p:nvSpPr>
          <p:cNvPr id="33796" name="Rectangle 3">
            <a:extLst>
              <a:ext uri="{FF2B5EF4-FFF2-40B4-BE49-F238E27FC236}">
                <a16:creationId xmlns:a16="http://schemas.microsoft.com/office/drawing/2014/main" id="{FBA70B8F-8D67-4F59-80E8-2D3FC294281F}"/>
              </a:ext>
            </a:extLst>
          </p:cNvPr>
          <p:cNvSpPr>
            <a:spLocks noGrp="1" noChangeArrowheads="1"/>
          </p:cNvSpPr>
          <p:nvPr>
            <p:ph idx="1"/>
          </p:nvPr>
        </p:nvSpPr>
        <p:spPr>
          <a:xfrm>
            <a:off x="533400" y="1295400"/>
            <a:ext cx="8229600" cy="4303713"/>
          </a:xfrm>
        </p:spPr>
        <p:txBody>
          <a:bodyPr rtlCol="0">
            <a:normAutofit fontScale="92500" lnSpcReduction="10000"/>
          </a:bodyPr>
          <a:lstStyle/>
          <a:p>
            <a:pPr eaLnBrk="1" fontAlgn="auto" hangingPunct="1">
              <a:lnSpc>
                <a:spcPct val="80000"/>
              </a:lnSpc>
              <a:spcAft>
                <a:spcPts val="0"/>
              </a:spcAft>
              <a:defRPr/>
            </a:pPr>
            <a:r>
              <a:rPr lang="en-US" sz="2400" b="1" dirty="0"/>
              <a:t>Impacts</a:t>
            </a:r>
          </a:p>
          <a:p>
            <a:pPr lvl="1" eaLnBrk="1" fontAlgn="auto" hangingPunct="1">
              <a:lnSpc>
                <a:spcPct val="80000"/>
              </a:lnSpc>
              <a:spcAft>
                <a:spcPts val="0"/>
              </a:spcAft>
              <a:defRPr/>
            </a:pPr>
            <a:r>
              <a:rPr lang="en-US" sz="2400" b="1" dirty="0"/>
              <a:t>Longest recession in post-war period.</a:t>
            </a:r>
          </a:p>
          <a:p>
            <a:pPr lvl="1" eaLnBrk="1" fontAlgn="auto" hangingPunct="1">
              <a:lnSpc>
                <a:spcPct val="80000"/>
              </a:lnSpc>
              <a:spcAft>
                <a:spcPts val="0"/>
              </a:spcAft>
              <a:defRPr/>
            </a:pPr>
            <a:r>
              <a:rPr lang="en-US" sz="2400" b="1" dirty="0"/>
              <a:t>Non-performing Loans</a:t>
            </a:r>
          </a:p>
          <a:p>
            <a:pPr lvl="1" eaLnBrk="1" fontAlgn="auto" hangingPunct="1">
              <a:lnSpc>
                <a:spcPct val="80000"/>
              </a:lnSpc>
              <a:spcAft>
                <a:spcPts val="0"/>
              </a:spcAft>
              <a:defRPr/>
            </a:pPr>
            <a:r>
              <a:rPr lang="en-US" sz="2400" b="1" dirty="0"/>
              <a:t>Major Bank Failures and Mergers </a:t>
            </a:r>
          </a:p>
          <a:p>
            <a:pPr lvl="1" eaLnBrk="1" fontAlgn="auto" hangingPunct="1">
              <a:lnSpc>
                <a:spcPct val="80000"/>
              </a:lnSpc>
              <a:spcAft>
                <a:spcPts val="0"/>
              </a:spcAft>
              <a:defRPr/>
            </a:pPr>
            <a:endParaRPr lang="en-US" sz="2400" b="1" dirty="0"/>
          </a:p>
          <a:p>
            <a:pPr eaLnBrk="1" fontAlgn="auto" hangingPunct="1">
              <a:lnSpc>
                <a:spcPct val="80000"/>
              </a:lnSpc>
              <a:spcAft>
                <a:spcPts val="0"/>
              </a:spcAft>
              <a:defRPr/>
            </a:pPr>
            <a:r>
              <a:rPr lang="en-US" sz="2400" b="1" dirty="0"/>
              <a:t>Causes of prolonged slowdown</a:t>
            </a:r>
          </a:p>
          <a:p>
            <a:pPr eaLnBrk="1" fontAlgn="auto" hangingPunct="1">
              <a:lnSpc>
                <a:spcPct val="80000"/>
              </a:lnSpc>
              <a:spcAft>
                <a:spcPts val="0"/>
              </a:spcAft>
              <a:defRPr/>
            </a:pPr>
            <a:endParaRPr lang="en-US" sz="2400" b="1" dirty="0"/>
          </a:p>
          <a:p>
            <a:pPr lvl="1" eaLnBrk="1" fontAlgn="auto" hangingPunct="1">
              <a:lnSpc>
                <a:spcPct val="80000"/>
              </a:lnSpc>
              <a:spcAft>
                <a:spcPts val="0"/>
              </a:spcAft>
              <a:defRPr/>
            </a:pPr>
            <a:r>
              <a:rPr lang="en-US" sz="2400" b="1" dirty="0"/>
              <a:t>Delay in recognizing problems and in responses</a:t>
            </a:r>
          </a:p>
          <a:p>
            <a:pPr lvl="1" eaLnBrk="1" fontAlgn="auto" hangingPunct="1">
              <a:lnSpc>
                <a:spcPct val="80000"/>
              </a:lnSpc>
              <a:spcAft>
                <a:spcPts val="0"/>
              </a:spcAft>
              <a:defRPr/>
            </a:pPr>
            <a:r>
              <a:rPr lang="en-US" sz="2400" b="1" dirty="0"/>
              <a:t>Uncoordinated Actions</a:t>
            </a:r>
          </a:p>
          <a:p>
            <a:pPr lvl="1" eaLnBrk="1" fontAlgn="auto" hangingPunct="1">
              <a:lnSpc>
                <a:spcPct val="80000"/>
              </a:lnSpc>
              <a:spcAft>
                <a:spcPts val="0"/>
              </a:spcAft>
              <a:defRPr/>
            </a:pPr>
            <a:endParaRPr lang="en-US" sz="2400" b="1" dirty="0"/>
          </a:p>
          <a:p>
            <a:pPr eaLnBrk="1" fontAlgn="auto" hangingPunct="1">
              <a:lnSpc>
                <a:spcPct val="80000"/>
              </a:lnSpc>
              <a:spcAft>
                <a:spcPts val="0"/>
              </a:spcAft>
              <a:defRPr/>
            </a:pPr>
            <a:r>
              <a:rPr lang="en-US" sz="2400" b="1" dirty="0"/>
              <a:t>Covered Problems</a:t>
            </a:r>
          </a:p>
          <a:p>
            <a:pPr lvl="1" eaLnBrk="1" fontAlgn="auto" hangingPunct="1">
              <a:lnSpc>
                <a:spcPct val="80000"/>
              </a:lnSpc>
              <a:spcAft>
                <a:spcPts val="0"/>
              </a:spcAft>
              <a:defRPr/>
            </a:pPr>
            <a:r>
              <a:rPr lang="en-US" sz="2400" b="1" dirty="0"/>
              <a:t>Overprotected banks</a:t>
            </a:r>
          </a:p>
          <a:p>
            <a:pPr lvl="1" eaLnBrk="1" fontAlgn="auto" hangingPunct="1">
              <a:lnSpc>
                <a:spcPct val="80000"/>
              </a:lnSpc>
              <a:spcAft>
                <a:spcPts val="0"/>
              </a:spcAft>
              <a:defRPr/>
            </a:pPr>
            <a:r>
              <a:rPr lang="en-US" sz="2400" b="1" dirty="0"/>
              <a:t>Inefficient corporate governance and structure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5717E76-D5E5-4A87-ADCA-E0CCD28B5ED1}"/>
              </a:ext>
            </a:extLst>
          </p:cNvPr>
          <p:cNvSpPr>
            <a:spLocks noGrp="1"/>
          </p:cNvSpPr>
          <p:nvPr>
            <p:ph type="title"/>
          </p:nvPr>
        </p:nvSpPr>
        <p:spPr>
          <a:xfrm>
            <a:off x="685800" y="228600"/>
            <a:ext cx="7772400" cy="679450"/>
          </a:xfrm>
        </p:spPr>
        <p:txBody>
          <a:bodyPr/>
          <a:lstStyle/>
          <a:p>
            <a:pPr eaLnBrk="1" hangingPunct="1"/>
            <a:r>
              <a:rPr lang="en-US" altLang="en-US" sz="3600" b="1"/>
              <a:t>Lasting Dilemmas</a:t>
            </a:r>
          </a:p>
        </p:txBody>
      </p:sp>
      <p:sp>
        <p:nvSpPr>
          <p:cNvPr id="43011" name="Rectangle 3">
            <a:extLst>
              <a:ext uri="{FF2B5EF4-FFF2-40B4-BE49-F238E27FC236}">
                <a16:creationId xmlns:a16="http://schemas.microsoft.com/office/drawing/2014/main" id="{53C18FC5-CF8D-4EDE-9B0F-A1561ACB68DE}"/>
              </a:ext>
            </a:extLst>
          </p:cNvPr>
          <p:cNvSpPr>
            <a:spLocks noGrp="1"/>
          </p:cNvSpPr>
          <p:nvPr>
            <p:ph idx="1"/>
          </p:nvPr>
        </p:nvSpPr>
        <p:spPr>
          <a:xfrm>
            <a:off x="838200" y="1219200"/>
            <a:ext cx="7772400" cy="4114800"/>
          </a:xfrm>
        </p:spPr>
        <p:txBody>
          <a:bodyPr/>
          <a:lstStyle/>
          <a:p>
            <a:pPr eaLnBrk="1" hangingPunct="1">
              <a:lnSpc>
                <a:spcPct val="90000"/>
              </a:lnSpc>
            </a:pPr>
            <a:r>
              <a:rPr lang="en-US" altLang="en-US" sz="2800" b="1"/>
              <a:t>Monetary policy doesn’t work</a:t>
            </a:r>
          </a:p>
          <a:p>
            <a:pPr lvl="1" eaLnBrk="1" hangingPunct="1">
              <a:lnSpc>
                <a:spcPct val="90000"/>
              </a:lnSpc>
            </a:pPr>
            <a:r>
              <a:rPr lang="en-US" altLang="en-US" b="1"/>
              <a:t>Interest rates can’t be pushed below 0%</a:t>
            </a:r>
          </a:p>
          <a:p>
            <a:pPr lvl="1" eaLnBrk="1" hangingPunct="1">
              <a:lnSpc>
                <a:spcPct val="90000"/>
              </a:lnSpc>
            </a:pPr>
            <a:r>
              <a:rPr lang="en-US" altLang="en-US" b="1"/>
              <a:t>But prices are falling ==&gt; real rates are positive</a:t>
            </a:r>
          </a:p>
          <a:p>
            <a:pPr eaLnBrk="1" hangingPunct="1">
              <a:lnSpc>
                <a:spcPct val="90000"/>
              </a:lnSpc>
            </a:pPr>
            <a:r>
              <a:rPr lang="en-US" altLang="en-US" sz="2800" b="1"/>
              <a:t>Banks (rightly) fear bad assets</a:t>
            </a:r>
          </a:p>
          <a:p>
            <a:pPr lvl="1" eaLnBrk="1" hangingPunct="1">
              <a:lnSpc>
                <a:spcPct val="90000"/>
              </a:lnSpc>
            </a:pPr>
            <a:r>
              <a:rPr lang="en-US" altLang="en-US" b="1"/>
              <a:t>Outstanding loans are shrinking</a:t>
            </a:r>
          </a:p>
          <a:p>
            <a:pPr lvl="1" eaLnBrk="1" hangingPunct="1">
              <a:lnSpc>
                <a:spcPct val="90000"/>
              </a:lnSpc>
            </a:pPr>
            <a:r>
              <a:rPr lang="en-US" altLang="en-US" b="1"/>
              <a:t>Little investment </a:t>
            </a:r>
          </a:p>
          <a:p>
            <a:pPr lvl="1" eaLnBrk="1" hangingPunct="1">
              <a:lnSpc>
                <a:spcPct val="90000"/>
              </a:lnSpc>
            </a:pPr>
            <a:r>
              <a:rPr lang="en-US" altLang="en-US" b="1"/>
              <a:t>“Liquidity Trap” </a:t>
            </a:r>
          </a:p>
          <a:p>
            <a:pPr eaLnBrk="1" hangingPunct="1">
              <a:lnSpc>
                <a:spcPct val="90000"/>
              </a:lnSpc>
            </a:pPr>
            <a:r>
              <a:rPr lang="en-US" altLang="en-US" sz="2800" b="1"/>
              <a:t>Fiscal policy is not working</a:t>
            </a:r>
          </a:p>
          <a:p>
            <a:pPr lvl="1" eaLnBrk="1" hangingPunct="1">
              <a:lnSpc>
                <a:spcPct val="90000"/>
              </a:lnSpc>
            </a:pPr>
            <a:r>
              <a:rPr lang="en-US" altLang="en-US" b="1"/>
              <a:t>Large government deficits </a:t>
            </a:r>
          </a:p>
          <a:p>
            <a:pPr lvl="2" eaLnBrk="1" hangingPunct="1">
              <a:lnSpc>
                <a:spcPct val="90000"/>
              </a:lnSpc>
            </a:pPr>
            <a:endParaRPr lang="en-US" altLang="en-US" sz="2200" b="1"/>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FEC47B0C-1213-404D-9C18-9107A49F57D0}"/>
              </a:ext>
            </a:extLst>
          </p:cNvPr>
          <p:cNvSpPr>
            <a:spLocks noGrp="1"/>
          </p:cNvSpPr>
          <p:nvPr>
            <p:ph type="title"/>
          </p:nvPr>
        </p:nvSpPr>
        <p:spPr>
          <a:xfrm>
            <a:off x="1066800" y="0"/>
            <a:ext cx="7772400" cy="838200"/>
          </a:xfrm>
          <a:noFill/>
        </p:spPr>
        <p:txBody>
          <a:bodyPr lIns="90487" tIns="44450" rIns="90487" bIns="44450"/>
          <a:lstStyle/>
          <a:p>
            <a:pPr eaLnBrk="1" hangingPunct="1"/>
            <a:r>
              <a:rPr lang="en-US" altLang="ja-JP" sz="3600" b="1">
                <a:solidFill>
                  <a:srgbClr val="3333CC"/>
                </a:solidFill>
                <a:latin typeface="Papyrus" panose="03070502060502030205" pitchFamily="66" charset="0"/>
              </a:rPr>
              <a:t>Contemporary Japan</a:t>
            </a:r>
            <a:r>
              <a:rPr lang="en-US" altLang="ja-JP" sz="3600" b="1">
                <a:solidFill>
                  <a:srgbClr val="0066FF"/>
                </a:solidFill>
                <a:latin typeface="Papyrus" panose="03070502060502030205" pitchFamily="66" charset="0"/>
              </a:rPr>
              <a:t> </a:t>
            </a:r>
          </a:p>
        </p:txBody>
      </p:sp>
      <p:sp>
        <p:nvSpPr>
          <p:cNvPr id="13315" name="Slide Number Placeholder 7">
            <a:extLst>
              <a:ext uri="{FF2B5EF4-FFF2-40B4-BE49-F238E27FC236}">
                <a16:creationId xmlns:a16="http://schemas.microsoft.com/office/drawing/2014/main" id="{12B77151-321D-4AF7-A1BA-9F3EA87B96BF}"/>
              </a:ext>
            </a:extLst>
          </p:cNvPr>
          <p:cNvSpPr>
            <a:spLocks noGrp="1"/>
          </p:cNvSpPr>
          <p:nvPr>
            <p:ph type="sldNum" sz="quarter" idx="4294967295"/>
          </p:nvPr>
        </p:nvSpPr>
        <p:spPr bwMode="auto">
          <a:xfrm>
            <a:off x="3779838"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6A7E8F56-2D24-4810-96AD-38C10650A06C}" type="slidenum">
              <a:rPr lang="en-US" altLang="ja-JP" sz="1800">
                <a:latin typeface="Arial" panose="020B0604020202020204" pitchFamily="34" charset="0"/>
              </a:rPr>
              <a:pPr eaLnBrk="1" hangingPunct="1">
                <a:spcBef>
                  <a:spcPct val="0"/>
                </a:spcBef>
                <a:buFontTx/>
                <a:buNone/>
              </a:pPr>
              <a:t>3</a:t>
            </a:fld>
            <a:endParaRPr lang="en-US" altLang="ja-JP" sz="1800">
              <a:latin typeface="Arial" panose="020B0604020202020204" pitchFamily="34" charset="0"/>
            </a:endParaRPr>
          </a:p>
        </p:txBody>
      </p:sp>
      <p:pic>
        <p:nvPicPr>
          <p:cNvPr id="13316" name="Picture 2" descr="クリックで戻ります">
            <a:extLst>
              <a:ext uri="{FF2B5EF4-FFF2-40B4-BE49-F238E27FC236}">
                <a16:creationId xmlns:a16="http://schemas.microsoft.com/office/drawing/2014/main" id="{DEBDF4FA-70AB-4631-8774-54D7316A8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5022850"/>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descr="img10001883061">
            <a:hlinkClick r:id="rId4"/>
            <a:extLst>
              <a:ext uri="{FF2B5EF4-FFF2-40B4-BE49-F238E27FC236}">
                <a16:creationId xmlns:a16="http://schemas.microsoft.com/office/drawing/2014/main" id="{509AB041-460B-4AC3-8D03-FFC0616C2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4128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Nigiri and Maki Sushi">
            <a:hlinkClick r:id="rId6" tooltip="Nigiri and Maki Sushi"/>
            <a:extLst>
              <a:ext uri="{FF2B5EF4-FFF2-40B4-BE49-F238E27FC236}">
                <a16:creationId xmlns:a16="http://schemas.microsoft.com/office/drawing/2014/main" id="{D6B0327B-26DB-44AA-A590-3271A3452C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2420938"/>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descr="photo">
            <a:extLst>
              <a:ext uri="{FF2B5EF4-FFF2-40B4-BE49-F238E27FC236}">
                <a16:creationId xmlns:a16="http://schemas.microsoft.com/office/drawing/2014/main" id="{7FAAEC9E-9AC7-4357-9A28-BF705C1585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375" y="4724400"/>
            <a:ext cx="1381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descr="photo03">
            <a:extLst>
              <a:ext uri="{FF2B5EF4-FFF2-40B4-BE49-F238E27FC236}">
                <a16:creationId xmlns:a16="http://schemas.microsoft.com/office/drawing/2014/main" id="{EFEACFE7-503F-4E9C-8CD9-AF2E67EBEF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3716338"/>
            <a:ext cx="50387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7" descr="totyou011">
            <a:extLst>
              <a:ext uri="{FF2B5EF4-FFF2-40B4-BE49-F238E27FC236}">
                <a16:creationId xmlns:a16="http://schemas.microsoft.com/office/drawing/2014/main" id="{D3D7903A-1F8E-4C7F-ADF2-E39751F29F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4738" y="2873375"/>
            <a:ext cx="2989262"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8">
            <a:extLst>
              <a:ext uri="{FF2B5EF4-FFF2-40B4-BE49-F238E27FC236}">
                <a16:creationId xmlns:a16="http://schemas.microsoft.com/office/drawing/2014/main" id="{555357A7-994B-473D-9843-3AD8351C7C6E}"/>
              </a:ext>
            </a:extLst>
          </p:cNvPr>
          <p:cNvSpPr txBox="1">
            <a:spLocks noChangeArrowheads="1"/>
          </p:cNvSpPr>
          <p:nvPr/>
        </p:nvSpPr>
        <p:spPr bwMode="auto">
          <a:xfrm>
            <a:off x="6134100" y="1350963"/>
            <a:ext cx="2271713" cy="118745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²"/>
            </a:pPr>
            <a:r>
              <a:rPr lang="en-US" altLang="ja-JP" sz="1800">
                <a:latin typeface="Arial" panose="020B0604020202020204" pitchFamily="34" charset="0"/>
              </a:rPr>
              <a:t>“Cool Japan”</a:t>
            </a:r>
          </a:p>
          <a:p>
            <a:pPr eaLnBrk="1" hangingPunct="1">
              <a:spcBef>
                <a:spcPct val="0"/>
              </a:spcBef>
              <a:buFont typeface="Wingdings" panose="05000000000000000000" pitchFamily="2" charset="2"/>
              <a:buChar char="²"/>
            </a:pPr>
            <a:r>
              <a:rPr lang="en-US" altLang="ja-JP" sz="1800">
                <a:latin typeface="Arial" panose="020B0604020202020204" pitchFamily="34" charset="0"/>
              </a:rPr>
              <a:t>Japanimation</a:t>
            </a:r>
          </a:p>
          <a:p>
            <a:pPr eaLnBrk="1" hangingPunct="1">
              <a:spcBef>
                <a:spcPct val="0"/>
              </a:spcBef>
              <a:buFont typeface="Wingdings" panose="05000000000000000000" pitchFamily="2" charset="2"/>
              <a:buChar char="²"/>
            </a:pPr>
            <a:r>
              <a:rPr lang="en-US" altLang="ja-JP" sz="1800">
                <a:latin typeface="Arial" panose="020B0604020202020204" pitchFamily="34" charset="0"/>
              </a:rPr>
              <a:t>“KAWAII”</a:t>
            </a:r>
          </a:p>
        </p:txBody>
      </p:sp>
      <p:pic>
        <p:nvPicPr>
          <p:cNvPr id="215050" name="Picture 10" descr="pikachu_pinup">
            <a:extLst>
              <a:ext uri="{FF2B5EF4-FFF2-40B4-BE49-F238E27FC236}">
                <a16:creationId xmlns:a16="http://schemas.microsoft.com/office/drawing/2014/main" id="{6FEAE2D4-DF02-4CC7-A3A3-44E5CB1DDE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00563" y="3789363"/>
            <a:ext cx="2306637"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a:extLst>
              <a:ext uri="{FF2B5EF4-FFF2-40B4-BE49-F238E27FC236}">
                <a16:creationId xmlns:a16="http://schemas.microsoft.com/office/drawing/2014/main" id="{8BF4DC5F-5D17-46B1-8157-6109DC3165B2}"/>
              </a:ext>
            </a:extLst>
          </p:cNvPr>
          <p:cNvGrpSpPr>
            <a:grpSpLocks/>
          </p:cNvGrpSpPr>
          <p:nvPr/>
        </p:nvGrpSpPr>
        <p:grpSpPr bwMode="auto">
          <a:xfrm>
            <a:off x="900113" y="836613"/>
            <a:ext cx="4016375" cy="4406900"/>
            <a:chOff x="567" y="527"/>
            <a:chExt cx="2530" cy="2776"/>
          </a:xfrm>
        </p:grpSpPr>
        <p:pic>
          <p:nvPicPr>
            <p:cNvPr id="13332" name="Picture 12" descr="ap">
              <a:extLst>
                <a:ext uri="{FF2B5EF4-FFF2-40B4-BE49-F238E27FC236}">
                  <a16:creationId xmlns:a16="http://schemas.microsoft.com/office/drawing/2014/main" id="{B89771AA-ED65-4437-94C0-8C5D140930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1" y="663"/>
              <a:ext cx="1986"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13" descr="c">
              <a:hlinkClick r:id="rId13"/>
              <a:extLst>
                <a:ext uri="{FF2B5EF4-FFF2-40B4-BE49-F238E27FC236}">
                  <a16:creationId xmlns:a16="http://schemas.microsoft.com/office/drawing/2014/main" id="{ECA61211-0998-42C5-99FC-A061469A1C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7" y="527"/>
              <a:ext cx="862"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WordArt 14">
              <a:extLst>
                <a:ext uri="{FF2B5EF4-FFF2-40B4-BE49-F238E27FC236}">
                  <a16:creationId xmlns:a16="http://schemas.microsoft.com/office/drawing/2014/main" id="{0A2891C0-9969-4D53-911C-39609EC1CA5D}"/>
                </a:ext>
              </a:extLst>
            </p:cNvPr>
            <p:cNvSpPr>
              <a:spLocks noChangeArrowheads="1" noChangeShapeType="1" noTextEdit="1"/>
            </p:cNvSpPr>
            <p:nvPr/>
          </p:nvSpPr>
          <p:spPr bwMode="auto">
            <a:xfrm>
              <a:off x="1020" y="935"/>
              <a:ext cx="642" cy="331"/>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miter lim="800000"/>
                    <a:headEnd/>
                    <a:tailEnd/>
                  </a:ln>
                  <a:solidFill>
                    <a:srgbClr val="33CCFF"/>
                  </a:solidFill>
                  <a:effectLst>
                    <a:outerShdw dist="125724" dir="18900000" algn="ctr" rotWithShape="0">
                      <a:srgbClr val="000099"/>
                    </a:outerShdw>
                  </a:effectLst>
                  <a:latin typeface="ＭＳ Ｐゴシック" panose="020B0600070205080204" pitchFamily="34" charset="-128"/>
                  <a:ea typeface="ＭＳ Ｐゴシック" panose="020B0600070205080204" pitchFamily="34" charset="-128"/>
                </a:rPr>
                <a:t>Puffy</a:t>
              </a:r>
            </a:p>
          </p:txBody>
        </p:sp>
      </p:grpSp>
      <p:grpSp>
        <p:nvGrpSpPr>
          <p:cNvPr id="3" name="Group 16">
            <a:extLst>
              <a:ext uri="{FF2B5EF4-FFF2-40B4-BE49-F238E27FC236}">
                <a16:creationId xmlns:a16="http://schemas.microsoft.com/office/drawing/2014/main" id="{AE42AA86-4A25-4913-96D8-04033A8A7778}"/>
              </a:ext>
            </a:extLst>
          </p:cNvPr>
          <p:cNvGrpSpPr>
            <a:grpSpLocks/>
          </p:cNvGrpSpPr>
          <p:nvPr/>
        </p:nvGrpSpPr>
        <p:grpSpPr bwMode="auto">
          <a:xfrm>
            <a:off x="6804025" y="2349500"/>
            <a:ext cx="2000250" cy="2216150"/>
            <a:chOff x="4286" y="799"/>
            <a:chExt cx="1260" cy="1396"/>
          </a:xfrm>
        </p:grpSpPr>
        <p:pic>
          <p:nvPicPr>
            <p:cNvPr id="13330" name="Picture 17" descr="whatmain">
              <a:hlinkClick r:id="rId15"/>
              <a:extLst>
                <a:ext uri="{FF2B5EF4-FFF2-40B4-BE49-F238E27FC236}">
                  <a16:creationId xmlns:a16="http://schemas.microsoft.com/office/drawing/2014/main" id="{F11C91F6-5CC7-459F-94D5-C5FBCA79D3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2" y="935"/>
              <a:ext cx="120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WordArt 18">
              <a:extLst>
                <a:ext uri="{FF2B5EF4-FFF2-40B4-BE49-F238E27FC236}">
                  <a16:creationId xmlns:a16="http://schemas.microsoft.com/office/drawing/2014/main" id="{B24C433F-FCC9-414B-8E2F-DED5D5F3A210}"/>
                </a:ext>
              </a:extLst>
            </p:cNvPr>
            <p:cNvSpPr>
              <a:spLocks noChangeArrowheads="1" noChangeShapeType="1" noTextEdit="1"/>
            </p:cNvSpPr>
            <p:nvPr/>
          </p:nvSpPr>
          <p:spPr bwMode="auto">
            <a:xfrm>
              <a:off x="4286" y="799"/>
              <a:ext cx="1260" cy="288"/>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miter lim="800000"/>
                    <a:headEnd/>
                    <a:tailEnd/>
                  </a:ln>
                  <a:solidFill>
                    <a:srgbClr val="FFFFFF"/>
                  </a:solidFill>
                  <a:effectLst>
                    <a:outerShdw dist="35921" dir="2700000" algn="ctr" rotWithShape="0">
                      <a:srgbClr val="808080">
                        <a:alpha val="79999"/>
                      </a:srgbClr>
                    </a:outerShdw>
                  </a:effectLst>
                  <a:latin typeface="ＭＳ Ｐゴシック" panose="020B0600070205080204" pitchFamily="34" charset="-128"/>
                  <a:ea typeface="ＭＳ Ｐゴシック" panose="020B0600070205080204" pitchFamily="34" charset="-128"/>
                </a:rPr>
                <a:t>Hello Kitty</a:t>
              </a:r>
            </a:p>
          </p:txBody>
        </p:sp>
      </p:grpSp>
      <p:grpSp>
        <p:nvGrpSpPr>
          <p:cNvPr id="4" name="Group 19">
            <a:extLst>
              <a:ext uri="{FF2B5EF4-FFF2-40B4-BE49-F238E27FC236}">
                <a16:creationId xmlns:a16="http://schemas.microsoft.com/office/drawing/2014/main" id="{3A077A53-137D-49D8-A24F-4B31ED38F6F7}"/>
              </a:ext>
            </a:extLst>
          </p:cNvPr>
          <p:cNvGrpSpPr>
            <a:grpSpLocks/>
          </p:cNvGrpSpPr>
          <p:nvPr/>
        </p:nvGrpSpPr>
        <p:grpSpPr bwMode="auto">
          <a:xfrm>
            <a:off x="250825" y="836613"/>
            <a:ext cx="4608513" cy="3163887"/>
            <a:chOff x="158" y="527"/>
            <a:chExt cx="2903" cy="1993"/>
          </a:xfrm>
        </p:grpSpPr>
        <p:pic>
          <p:nvPicPr>
            <p:cNvPr id="13328" name="Picture 20" descr="img02">
              <a:extLst>
                <a:ext uri="{FF2B5EF4-FFF2-40B4-BE49-F238E27FC236}">
                  <a16:creationId xmlns:a16="http://schemas.microsoft.com/office/drawing/2014/main" id="{C89C3371-8F5D-4C67-85BA-34D7568DB9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 y="527"/>
              <a:ext cx="2903" cy="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WordArt 21">
              <a:extLst>
                <a:ext uri="{FF2B5EF4-FFF2-40B4-BE49-F238E27FC236}">
                  <a16:creationId xmlns:a16="http://schemas.microsoft.com/office/drawing/2014/main" id="{C4879C61-46DA-404A-96BB-87E08A50240E}"/>
                </a:ext>
              </a:extLst>
            </p:cNvPr>
            <p:cNvSpPr>
              <a:spLocks noChangeArrowheads="1" noChangeShapeType="1" noTextEdit="1"/>
            </p:cNvSpPr>
            <p:nvPr/>
          </p:nvSpPr>
          <p:spPr bwMode="auto">
            <a:xfrm rot="-415432">
              <a:off x="340" y="618"/>
              <a:ext cx="2106" cy="288"/>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miter lim="800000"/>
                    <a:headEnd/>
                    <a:tailEnd/>
                  </a:ln>
                  <a:solidFill>
                    <a:srgbClr val="FFFFFF"/>
                  </a:solidFill>
                  <a:effectLst>
                    <a:outerShdw dist="35921" dir="2700000" algn="ctr" rotWithShape="0">
                      <a:srgbClr val="808080">
                        <a:alpha val="79999"/>
                      </a:srgbClr>
                    </a:outerShdw>
                  </a:effectLst>
                  <a:latin typeface="ＭＳ Ｐゴシック" panose="020B0600070205080204" pitchFamily="34" charset="-128"/>
                  <a:ea typeface="ＭＳ Ｐゴシック" panose="020B0600070205080204" pitchFamily="34" charset="-128"/>
                </a:rPr>
                <a:t>Tokyo Disneyland</a:t>
              </a:r>
            </a:p>
          </p:txBody>
        </p:sp>
      </p:grpSp>
      <p:pic>
        <p:nvPicPr>
          <p:cNvPr id="215062" name="Picture 22" descr="B000ARV0FW">
            <a:extLst>
              <a:ext uri="{FF2B5EF4-FFF2-40B4-BE49-F238E27FC236}">
                <a16:creationId xmlns:a16="http://schemas.microsoft.com/office/drawing/2014/main" id="{03E10A6A-6C5D-4671-B01A-EF8605509A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8313" y="1557338"/>
            <a:ext cx="3429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2" fill="hold" nodeType="clickEffect">
                                  <p:stCondLst>
                                    <p:cond delay="0"/>
                                  </p:stCondLst>
                                  <p:childTnLst>
                                    <p:set>
                                      <p:cBhvr>
                                        <p:cTn id="27" dur="1" fill="hold">
                                          <p:stCondLst>
                                            <p:cond delay="0"/>
                                          </p:stCondLst>
                                        </p:cTn>
                                        <p:tgtEl>
                                          <p:spTgt spid="215050"/>
                                        </p:tgtEl>
                                        <p:attrNameLst>
                                          <p:attrName>style.visibility</p:attrName>
                                        </p:attrNameLst>
                                      </p:cBhvr>
                                      <p:to>
                                        <p:strVal val="visible"/>
                                      </p:to>
                                    </p:set>
                                    <p:anim calcmode="lin" valueType="num">
                                      <p:cBhvr>
                                        <p:cTn id="28" dur="1000" fill="hold"/>
                                        <p:tgtEl>
                                          <p:spTgt spid="215050"/>
                                        </p:tgtEl>
                                        <p:attrNameLst>
                                          <p:attrName>ppt_w</p:attrName>
                                        </p:attrNameLst>
                                      </p:cBhvr>
                                      <p:tavLst>
                                        <p:tav tm="0">
                                          <p:val>
                                            <p:strVal val="4*#ppt_w"/>
                                          </p:val>
                                        </p:tav>
                                        <p:tav tm="100000">
                                          <p:val>
                                            <p:strVal val="#ppt_w"/>
                                          </p:val>
                                        </p:tav>
                                      </p:tavLst>
                                    </p:anim>
                                    <p:anim calcmode="lin" valueType="num">
                                      <p:cBhvr>
                                        <p:cTn id="29" dur="1000" fill="hold"/>
                                        <p:tgtEl>
                                          <p:spTgt spid="215050"/>
                                        </p:tgtEl>
                                        <p:attrNameLst>
                                          <p:attrName>ppt_h</p:attrName>
                                        </p:attrNameLst>
                                      </p:cBhvr>
                                      <p:tavLst>
                                        <p:tav tm="0">
                                          <p:val>
                                            <p:strVal val="4*#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2000"/>
                                        <p:tgtEl>
                                          <p:spTgt spid="215050"/>
                                        </p:tgtEl>
                                      </p:cBhvr>
                                    </p:animEffect>
                                    <p:set>
                                      <p:cBhvr>
                                        <p:cTn id="34" dur="1" fill="hold">
                                          <p:stCondLst>
                                            <p:cond delay="1999"/>
                                          </p:stCondLst>
                                        </p:cTn>
                                        <p:tgtEl>
                                          <p:spTgt spid="21505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strVal val="4*#ppt_w"/>
                                          </p:val>
                                        </p:tav>
                                        <p:tav tm="100000">
                                          <p:val>
                                            <p:strVal val="#ppt_w"/>
                                          </p:val>
                                        </p:tav>
                                      </p:tavLst>
                                    </p:anim>
                                    <p:anim calcmode="lin" valueType="num">
                                      <p:cBhvr>
                                        <p:cTn id="40"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xit" presetSubtype="0" fill="hold" nodeType="clickEffect">
                                  <p:stCondLst>
                                    <p:cond delay="0"/>
                                  </p:stCondLst>
                                  <p:childTnLst>
                                    <p:animEffect transition="out" filter="fade">
                                      <p:cBhvr>
                                        <p:cTn id="44" dur="2000"/>
                                        <p:tgtEl>
                                          <p:spTgt spid="4"/>
                                        </p:tgtEl>
                                      </p:cBhvr>
                                    </p:animEffect>
                                    <p:set>
                                      <p:cBhvr>
                                        <p:cTn id="45" dur="1" fill="hold">
                                          <p:stCondLst>
                                            <p:cond delay="1999"/>
                                          </p:stCondLst>
                                        </p:cTn>
                                        <p:tgtEl>
                                          <p:spTgt spid="4"/>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215062"/>
                                        </p:tgtEl>
                                        <p:attrNameLst>
                                          <p:attrName>style.visibility</p:attrName>
                                        </p:attrNameLst>
                                      </p:cBhvr>
                                      <p:to>
                                        <p:strVal val="visible"/>
                                      </p:to>
                                    </p:set>
                                    <p:animEffect transition="in" filter="dissolve">
                                      <p:cBhvr>
                                        <p:cTn id="50" dur="500"/>
                                        <p:tgtEl>
                                          <p:spTgt spid="21506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2000"/>
                                        <p:tgtEl>
                                          <p:spTgt spid="215062"/>
                                        </p:tgtEl>
                                      </p:cBhvr>
                                    </p:animEffect>
                                    <p:set>
                                      <p:cBhvr>
                                        <p:cTn id="55" dur="1" fill="hold">
                                          <p:stCondLst>
                                            <p:cond delay="1999"/>
                                          </p:stCondLst>
                                        </p:cTn>
                                        <p:tgtEl>
                                          <p:spTgt spid="2150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E68BDAB-8450-481F-8E20-7B179C1BF3D1}"/>
              </a:ext>
            </a:extLst>
          </p:cNvPr>
          <p:cNvSpPr>
            <a:spLocks noGrp="1"/>
          </p:cNvSpPr>
          <p:nvPr>
            <p:ph type="title"/>
          </p:nvPr>
        </p:nvSpPr>
        <p:spPr>
          <a:xfrm>
            <a:off x="533400" y="304800"/>
            <a:ext cx="8280400" cy="1079500"/>
          </a:xfrm>
        </p:spPr>
        <p:txBody>
          <a:bodyPr/>
          <a:lstStyle/>
          <a:p>
            <a:pPr algn="l" eaLnBrk="1" hangingPunct="1"/>
            <a:r>
              <a:rPr lang="en-US" altLang="ja-JP" sz="2000" b="1"/>
              <a:t>Japan’s Lost Decade (early 1990s-early 2000s):</a:t>
            </a:r>
            <a:br>
              <a:rPr lang="en-US" altLang="ja-JP" sz="3200" b="1"/>
            </a:br>
            <a:r>
              <a:rPr lang="en-US" altLang="ja-JP" sz="3200" b="1"/>
              <a:t>Why Did the Recession Last So Long?</a:t>
            </a:r>
          </a:p>
        </p:txBody>
      </p:sp>
      <p:sp>
        <p:nvSpPr>
          <p:cNvPr id="44035" name="Rectangle 3">
            <a:extLst>
              <a:ext uri="{FF2B5EF4-FFF2-40B4-BE49-F238E27FC236}">
                <a16:creationId xmlns:a16="http://schemas.microsoft.com/office/drawing/2014/main" id="{6DA60476-2D52-4DD0-9331-F542DFF449F1}"/>
              </a:ext>
            </a:extLst>
          </p:cNvPr>
          <p:cNvSpPr>
            <a:spLocks noGrp="1"/>
          </p:cNvSpPr>
          <p:nvPr>
            <p:ph idx="1"/>
          </p:nvPr>
        </p:nvSpPr>
        <p:spPr>
          <a:xfrm>
            <a:off x="533400" y="1673225"/>
            <a:ext cx="8208963" cy="5184775"/>
          </a:xfrm>
        </p:spPr>
        <p:txBody>
          <a:bodyPr/>
          <a:lstStyle/>
          <a:p>
            <a:pPr eaLnBrk="1" hangingPunct="1"/>
            <a:r>
              <a:rPr lang="en-US" altLang="ja-JP" sz="2400" b="1"/>
              <a:t>Long adjustment after a large asset bubble</a:t>
            </a:r>
          </a:p>
          <a:p>
            <a:pPr eaLnBrk="1" hangingPunct="1"/>
            <a:r>
              <a:rPr lang="en-US" altLang="ja-JP" sz="2400" b="1"/>
              <a:t>Non-performing loans (late policy response)</a:t>
            </a:r>
          </a:p>
          <a:p>
            <a:pPr eaLnBrk="1" hangingPunct="1"/>
            <a:r>
              <a:rPr lang="en-US" altLang="ja-JP" sz="2400" b="1"/>
              <a:t>Japan’s economic system became obsolete (?)</a:t>
            </a:r>
          </a:p>
          <a:p>
            <a:pPr eaLnBrk="1" hangingPunct="1"/>
            <a:r>
              <a:rPr lang="en-US" altLang="ja-JP" sz="2400" b="1"/>
              <a:t>Aging population and associated problems (pension, medical care, dissaving, etc)</a:t>
            </a:r>
          </a:p>
          <a:p>
            <a:pPr eaLnBrk="1" hangingPunct="1"/>
            <a:r>
              <a:rPr lang="en-US" altLang="ja-JP" sz="2400" b="1"/>
              <a:t>Snowballing fiscal debt</a:t>
            </a:r>
          </a:p>
          <a:p>
            <a:pPr eaLnBrk="1" hangingPunct="1"/>
            <a:r>
              <a:rPr lang="en-US" altLang="ja-JP" sz="2400" b="1"/>
              <a:t>People’s lack of confidence in the future</a:t>
            </a:r>
          </a:p>
          <a:p>
            <a:pPr eaLnBrk="1" hangingPunct="1"/>
            <a:r>
              <a:rPr lang="en-US" altLang="ja-JP" sz="2400" b="1"/>
              <a:t>The China challenge (vs. “return to Japan”)</a:t>
            </a:r>
          </a:p>
          <a:p>
            <a:pPr eaLnBrk="1" hangingPunct="1">
              <a:buFontTx/>
              <a:buNone/>
            </a:pPr>
            <a:r>
              <a:rPr lang="en-US" altLang="ja-JP" sz="2400">
                <a:solidFill>
                  <a:srgbClr val="990000"/>
                </a:solidFill>
                <a:sym typeface="Wingdings" panose="05000000000000000000" pitchFamily="2" charset="2"/>
              </a:rPr>
              <a:t> </a:t>
            </a:r>
            <a:r>
              <a:rPr lang="en-US" altLang="ja-JP" sz="2400" b="1">
                <a:solidFill>
                  <a:srgbClr val="990000"/>
                </a:solidFill>
                <a:sym typeface="Wingdings" panose="05000000000000000000" pitchFamily="2" charset="2"/>
              </a:rPr>
              <a:t>Lack of political leadership to propose solutions, convince people, and implement actions</a:t>
            </a:r>
            <a:endParaRPr lang="en-US" altLang="ja-JP" sz="2400" b="1">
              <a:solidFill>
                <a:srgbClr val="99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a:extLst>
              <a:ext uri="{FF2B5EF4-FFF2-40B4-BE49-F238E27FC236}">
                <a16:creationId xmlns:a16="http://schemas.microsoft.com/office/drawing/2014/main" id="{F5105F28-659B-41A7-94E0-0B57E2D01A48}"/>
              </a:ext>
            </a:extLst>
          </p:cNvPr>
          <p:cNvSpPr>
            <a:spLocks noGrp="1"/>
          </p:cNvSpPr>
          <p:nvPr>
            <p:ph type="title" sz="quarter"/>
          </p:nvPr>
        </p:nvSpPr>
        <p:spPr>
          <a:xfrm>
            <a:off x="107950" y="115888"/>
            <a:ext cx="8856663" cy="647700"/>
          </a:xfrm>
          <a:extLst>
            <a:ext uri="{909E8E84-426E-40DD-AFC4-6F175D3DCCD1}">
              <a14:hiddenFill xmlns:a14="http://schemas.microsoft.com/office/drawing/2010/main">
                <a:solidFill>
                  <a:schemeClr val="bg1"/>
                </a:solidFill>
              </a14:hiddenFill>
            </a:ext>
          </a:extLst>
        </p:spPr>
        <p:txBody>
          <a:bodyPr/>
          <a:lstStyle/>
          <a:p>
            <a:pPr eaLnBrk="1" hangingPunct="1"/>
            <a:r>
              <a:rPr lang="en-US" altLang="ja-JP" sz="3600" b="1">
                <a:solidFill>
                  <a:srgbClr val="595985"/>
                </a:solidFill>
                <a:latin typeface="Arial Black" panose="020B0A04020102020204" pitchFamily="34" charset="0"/>
              </a:rPr>
              <a:t>Current Economic Situation </a:t>
            </a:r>
          </a:p>
        </p:txBody>
      </p:sp>
      <p:pic>
        <p:nvPicPr>
          <p:cNvPr id="46084" name="Picture 85" descr="abe">
            <a:extLst>
              <a:ext uri="{FF2B5EF4-FFF2-40B4-BE49-F238E27FC236}">
                <a16:creationId xmlns:a16="http://schemas.microsoft.com/office/drawing/2014/main" id="{59198507-37BB-4B72-B237-2B7CC8FAD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4352925"/>
            <a:ext cx="2961482" cy="199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1" descr="ringgier">
            <a:extLst>
              <a:ext uri="{FF2B5EF4-FFF2-40B4-BE49-F238E27FC236}">
                <a16:creationId xmlns:a16="http://schemas.microsoft.com/office/drawing/2014/main" id="{D8B5DBF6-0E8F-44F0-BD55-EFF9A8166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4"/>
            <a:ext cx="29162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3" descr="dk2011_1018AR">
            <a:extLst>
              <a:ext uri="{FF2B5EF4-FFF2-40B4-BE49-F238E27FC236}">
                <a16:creationId xmlns:a16="http://schemas.microsoft.com/office/drawing/2014/main" id="{4DB6E3AA-6EF0-412D-9FD7-272127AF5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143000"/>
            <a:ext cx="2376487"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6" descr="03">
            <a:extLst>
              <a:ext uri="{FF2B5EF4-FFF2-40B4-BE49-F238E27FC236}">
                <a16:creationId xmlns:a16="http://schemas.microsoft.com/office/drawing/2014/main" id="{C6699F11-AF3A-4800-B1BC-6CD2EEF17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836613"/>
            <a:ext cx="287972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7" descr="2013032611061491_4">
            <a:extLst>
              <a:ext uri="{FF2B5EF4-FFF2-40B4-BE49-F238E27FC236}">
                <a16:creationId xmlns:a16="http://schemas.microsoft.com/office/drawing/2014/main" id="{C43A019C-1010-431E-AAC7-B4D0BC1A2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0965" y="2697163"/>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824C101-0A7C-4B49-A2B6-96282726243C}"/>
              </a:ext>
            </a:extLst>
          </p:cNvPr>
          <p:cNvPicPr>
            <a:picLocks noChangeAspect="1"/>
          </p:cNvPicPr>
          <p:nvPr/>
        </p:nvPicPr>
        <p:blipFill>
          <a:blip r:embed="rId7"/>
          <a:stretch>
            <a:fillRect/>
          </a:stretch>
        </p:blipFill>
        <p:spPr>
          <a:xfrm>
            <a:off x="900423" y="3429000"/>
            <a:ext cx="3725862" cy="310604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18816D0-4C32-4390-8EE6-B6CE6C2980F9}"/>
              </a:ext>
            </a:extLst>
          </p:cNvPr>
          <p:cNvSpPr>
            <a:spLocks noGrp="1"/>
          </p:cNvSpPr>
          <p:nvPr>
            <p:ph type="title"/>
          </p:nvPr>
        </p:nvSpPr>
        <p:spPr/>
        <p:txBody>
          <a:bodyPr/>
          <a:lstStyle/>
          <a:p>
            <a:pPr eaLnBrk="1" hangingPunct="1"/>
            <a:r>
              <a:rPr lang="en-US" altLang="ja-JP" sz="3600" b="1"/>
              <a:t>LDP Government of Shinzo Abe </a:t>
            </a:r>
          </a:p>
        </p:txBody>
      </p:sp>
      <p:sp>
        <p:nvSpPr>
          <p:cNvPr id="47107" name="Rectangle 3">
            <a:extLst>
              <a:ext uri="{FF2B5EF4-FFF2-40B4-BE49-F238E27FC236}">
                <a16:creationId xmlns:a16="http://schemas.microsoft.com/office/drawing/2014/main" id="{95619F32-4D47-46E3-BC35-11A2A161F245}"/>
              </a:ext>
            </a:extLst>
          </p:cNvPr>
          <p:cNvSpPr>
            <a:spLocks noGrp="1"/>
          </p:cNvSpPr>
          <p:nvPr>
            <p:ph type="body" idx="1"/>
          </p:nvPr>
        </p:nvSpPr>
        <p:spPr>
          <a:xfrm>
            <a:off x="457200" y="1295400"/>
            <a:ext cx="8435975" cy="4495800"/>
          </a:xfrm>
        </p:spPr>
        <p:txBody>
          <a:bodyPr/>
          <a:lstStyle/>
          <a:p>
            <a:pPr eaLnBrk="1" hangingPunct="1"/>
            <a:r>
              <a:rPr lang="en-US" altLang="ja-JP" sz="2000" b="1"/>
              <a:t>First Abe Cabinet (Sep.2006-Sep.2007) was unsuccessful.</a:t>
            </a:r>
          </a:p>
          <a:p>
            <a:pPr eaLnBrk="1" hangingPunct="1"/>
            <a:r>
              <a:rPr lang="en-US" altLang="ja-JP" sz="2000" b="1"/>
              <a:t>Second Abe Cabinet (Dec.2012-) has the following features:</a:t>
            </a:r>
          </a:p>
          <a:p>
            <a:pPr lvl="1" eaLnBrk="1" hangingPunct="1"/>
            <a:r>
              <a:rPr lang="en-US" altLang="ja-JP" sz="2000" b="1"/>
              <a:t>Active, quick and vigorous (compared with past PMs)</a:t>
            </a:r>
          </a:p>
          <a:p>
            <a:pPr lvl="1" eaLnBrk="1" hangingPunct="1"/>
            <a:r>
              <a:rPr lang="en-US" altLang="ja-JP" sz="2000" b="1"/>
              <a:t>Politically conservative (critiques say </a:t>
            </a:r>
            <a:r>
              <a:rPr lang="en-US" altLang="ja-JP" sz="2000" b="1">
                <a:latin typeface="Arial" panose="020B0604020202020204" pitchFamily="34" charset="0"/>
              </a:rPr>
              <a:t>“</a:t>
            </a:r>
            <a:r>
              <a:rPr lang="en-US" altLang="ja-JP" sz="2000" b="1"/>
              <a:t>right wing</a:t>
            </a:r>
            <a:r>
              <a:rPr lang="en-US" altLang="ja-JP" sz="2000" b="1">
                <a:latin typeface="Arial" panose="020B0604020202020204" pitchFamily="34" charset="0"/>
              </a:rPr>
              <a:t>”</a:t>
            </a:r>
            <a:r>
              <a:rPr lang="en-US" altLang="ja-JP" sz="2000" b="1"/>
              <a:t>)</a:t>
            </a:r>
          </a:p>
          <a:p>
            <a:pPr lvl="1" eaLnBrk="1" hangingPunct="1"/>
            <a:r>
              <a:rPr lang="en-US" altLang="ja-JP" sz="2000" b="1"/>
              <a:t>Aiming to revise constitution</a:t>
            </a:r>
            <a:r>
              <a:rPr lang="en-US" altLang="ja-JP" sz="2000" b="1">
                <a:latin typeface="Arial" panose="020B0604020202020204" pitchFamily="34" charset="0"/>
              </a:rPr>
              <a:t>—</a:t>
            </a:r>
            <a:r>
              <a:rPr lang="en-US" altLang="ja-JP" sz="2000" b="1"/>
              <a:t>instilling nationalism, officially approve military capability</a:t>
            </a:r>
          </a:p>
          <a:p>
            <a:pPr lvl="1" eaLnBrk="1" hangingPunct="1"/>
            <a:r>
              <a:rPr lang="en-US" altLang="ja-JP" sz="2000" b="1"/>
              <a:t>Diplomatically active (foreign visits, top sales, coping with China &amp; N. Korea, etc.)</a:t>
            </a:r>
          </a:p>
          <a:p>
            <a:pPr lvl="1" eaLnBrk="1" hangingPunct="1"/>
            <a:r>
              <a:rPr lang="en-US" altLang="ja-JP" sz="2000" b="1"/>
              <a:t>Economic revival as top national priority (Abenomics)</a:t>
            </a:r>
          </a:p>
          <a:p>
            <a:pPr eaLnBrk="1" hangingPunct="1"/>
            <a:r>
              <a:rPr lang="en-US" altLang="ja-JP" sz="2000" b="1"/>
              <a:t>High popular support + fragmented oppositions</a:t>
            </a:r>
            <a:br>
              <a:rPr lang="en-US" altLang="ja-JP" sz="2000" b="1"/>
            </a:br>
            <a:r>
              <a:rPr lang="en-US" altLang="ja-JP" sz="2000" b="1">
                <a:sym typeface="Wingdings" panose="05000000000000000000" pitchFamily="2" charset="2"/>
              </a:rPr>
              <a:t> LDP won a landslide victory in Upper House election (July 21, 2013) and gain political free hand</a:t>
            </a:r>
            <a:endParaRPr lang="en-US" altLang="ja-JP" sz="2000" b="1"/>
          </a:p>
          <a:p>
            <a:pPr lvl="1" eaLnBrk="1" hangingPunct="1"/>
            <a:endParaRPr lang="en-US" altLang="ja-JP"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B0946C3-0609-45DC-B139-D2E2AD8006B5}"/>
              </a:ext>
            </a:extLst>
          </p:cNvPr>
          <p:cNvSpPr>
            <a:spLocks noGrp="1"/>
          </p:cNvSpPr>
          <p:nvPr>
            <p:ph type="title"/>
          </p:nvPr>
        </p:nvSpPr>
        <p:spPr>
          <a:xfrm>
            <a:off x="457200" y="115888"/>
            <a:ext cx="5627688" cy="1301750"/>
          </a:xfrm>
        </p:spPr>
        <p:txBody>
          <a:bodyPr/>
          <a:lstStyle/>
          <a:p>
            <a:pPr eaLnBrk="1" hangingPunct="1"/>
            <a:r>
              <a:rPr lang="en-US" altLang="ja-JP" b="1"/>
              <a:t>Three Arrows of </a:t>
            </a:r>
            <a:br>
              <a:rPr lang="en-US" altLang="ja-JP" b="1"/>
            </a:br>
            <a:r>
              <a:rPr lang="en-US" altLang="ja-JP" b="1"/>
              <a:t>Abenomics</a:t>
            </a:r>
          </a:p>
        </p:txBody>
      </p:sp>
      <p:sp>
        <p:nvSpPr>
          <p:cNvPr id="48131" name="Rectangle 3">
            <a:extLst>
              <a:ext uri="{FF2B5EF4-FFF2-40B4-BE49-F238E27FC236}">
                <a16:creationId xmlns:a16="http://schemas.microsoft.com/office/drawing/2014/main" id="{95A0AFE8-35F4-40A7-9234-6CC17A7DAD5B}"/>
              </a:ext>
            </a:extLst>
          </p:cNvPr>
          <p:cNvSpPr>
            <a:spLocks noGrp="1"/>
          </p:cNvSpPr>
          <p:nvPr>
            <p:ph type="body" idx="1"/>
          </p:nvPr>
        </p:nvSpPr>
        <p:spPr>
          <a:xfrm>
            <a:off x="381000" y="1533525"/>
            <a:ext cx="8534400" cy="4679950"/>
          </a:xfrm>
        </p:spPr>
        <p:txBody>
          <a:bodyPr/>
          <a:lstStyle/>
          <a:p>
            <a:pPr eaLnBrk="1" hangingPunct="1">
              <a:lnSpc>
                <a:spcPct val="80000"/>
              </a:lnSpc>
              <a:buFont typeface="Wingdings" panose="05000000000000000000" pitchFamily="2" charset="2"/>
              <a:buNone/>
            </a:pPr>
            <a:r>
              <a:rPr lang="en-US" altLang="ja-JP" sz="2000" b="1"/>
              <a:t>To revive the economy, three </a:t>
            </a:r>
            <a:r>
              <a:rPr lang="en-US" altLang="ja-JP" sz="2000" b="1">
                <a:latin typeface="Arial" panose="020B0604020202020204" pitchFamily="34" charset="0"/>
              </a:rPr>
              <a:t>“</a:t>
            </a:r>
            <a:r>
              <a:rPr lang="en-US" altLang="ja-JP" sz="2000" b="1"/>
              <a:t>arrows</a:t>
            </a:r>
            <a:r>
              <a:rPr lang="en-US" altLang="ja-JP" sz="2000" b="1">
                <a:latin typeface="Arial" panose="020B0604020202020204" pitchFamily="34" charset="0"/>
              </a:rPr>
              <a:t>”</a:t>
            </a:r>
            <a:r>
              <a:rPr lang="en-US" altLang="ja-JP" sz="2000" b="1"/>
              <a:t> are mobilized.</a:t>
            </a:r>
          </a:p>
          <a:p>
            <a:pPr eaLnBrk="1" hangingPunct="1">
              <a:lnSpc>
                <a:spcPct val="80000"/>
              </a:lnSpc>
              <a:buFont typeface="Wingdings" panose="05000000000000000000" pitchFamily="2" charset="2"/>
              <a:buNone/>
            </a:pPr>
            <a:r>
              <a:rPr lang="en-US" altLang="ja-JP" sz="2000" b="1"/>
              <a:t> </a:t>
            </a:r>
          </a:p>
          <a:p>
            <a:pPr eaLnBrk="1" hangingPunct="1">
              <a:lnSpc>
                <a:spcPct val="80000"/>
              </a:lnSpc>
              <a:buFont typeface="Wingdings" panose="05000000000000000000" pitchFamily="2" charset="2"/>
              <a:buNone/>
            </a:pPr>
            <a:r>
              <a:rPr lang="en-US" altLang="ja-JP" sz="2000" b="1"/>
              <a:t>1. Aggressive monetary policy (</a:t>
            </a:r>
            <a:r>
              <a:rPr lang="en-US" altLang="ja-JP" sz="2000" b="1">
                <a:latin typeface="Arial" panose="020B0604020202020204" pitchFamily="34" charset="0"/>
              </a:rPr>
              <a:t>“</a:t>
            </a:r>
            <a:r>
              <a:rPr lang="en-US" altLang="ja-JP" sz="2000" b="1"/>
              <a:t>New Dimension</a:t>
            </a:r>
            <a:r>
              <a:rPr lang="en-US" altLang="ja-JP" sz="2000" b="1">
                <a:latin typeface="Arial" panose="020B0604020202020204" pitchFamily="34" charset="0"/>
              </a:rPr>
              <a:t>”</a:t>
            </a:r>
            <a:r>
              <a:rPr lang="en-US" altLang="ja-JP" sz="2000" b="1"/>
              <a:t>)</a:t>
            </a:r>
          </a:p>
          <a:p>
            <a:pPr lvl="1" eaLnBrk="1" hangingPunct="1">
              <a:lnSpc>
                <a:spcPct val="80000"/>
              </a:lnSpc>
              <a:buFont typeface="Wingdings" panose="05000000000000000000" pitchFamily="2" charset="2"/>
              <a:buNone/>
            </a:pPr>
            <a:r>
              <a:rPr lang="en-US" altLang="ja-JP" sz="2000" b="1"/>
              <a:t>- New BOJ Governor Haruhiko Kuroda (Mar.2013-)</a:t>
            </a:r>
          </a:p>
          <a:p>
            <a:pPr lvl="1" eaLnBrk="1" hangingPunct="1">
              <a:lnSpc>
                <a:spcPct val="80000"/>
              </a:lnSpc>
              <a:buFont typeface="Wingdings" panose="05000000000000000000" pitchFamily="2" charset="2"/>
              <a:buNone/>
            </a:pPr>
            <a:r>
              <a:rPr lang="en-US" altLang="ja-JP" sz="2000" b="1"/>
              <a:t>- Dispel deflation mindset: inflation target of 2% within 2 years</a:t>
            </a:r>
          </a:p>
          <a:p>
            <a:pPr lvl="1" eaLnBrk="1" hangingPunct="1">
              <a:lnSpc>
                <a:spcPct val="80000"/>
              </a:lnSpc>
              <a:buFont typeface="Wingdings" panose="05000000000000000000" pitchFamily="2" charset="2"/>
              <a:buNone/>
            </a:pPr>
            <a:r>
              <a:rPr lang="en-US" altLang="ja-JP" sz="2000" b="1"/>
              <a:t>- Monetary expansion with new asset purchases (REIT etc.); doubling monetary base &amp; gov</a:t>
            </a:r>
            <a:r>
              <a:rPr lang="en-US" altLang="ja-JP" sz="2000" b="1">
                <a:latin typeface="Arial" panose="020B0604020202020204" pitchFamily="34" charset="0"/>
              </a:rPr>
              <a:t>’</a:t>
            </a:r>
            <a:r>
              <a:rPr lang="en-US" altLang="ja-JP" sz="2000" b="1"/>
              <a:t>t bond holding in 2 years</a:t>
            </a:r>
          </a:p>
          <a:p>
            <a:pPr lvl="1" eaLnBrk="1" hangingPunct="1">
              <a:lnSpc>
                <a:spcPct val="80000"/>
              </a:lnSpc>
              <a:buFont typeface="Wingdings" panose="05000000000000000000" pitchFamily="2" charset="2"/>
              <a:buNone/>
            </a:pPr>
            <a:r>
              <a:rPr lang="en-US" altLang="ja-JP" sz="2000" b="1"/>
              <a:t>- Correction of high yen</a:t>
            </a:r>
          </a:p>
          <a:p>
            <a:pPr eaLnBrk="1" hangingPunct="1">
              <a:lnSpc>
                <a:spcPct val="80000"/>
              </a:lnSpc>
              <a:buFont typeface="Wingdings" panose="05000000000000000000" pitchFamily="2" charset="2"/>
              <a:buNone/>
            </a:pPr>
            <a:r>
              <a:rPr lang="en-US" altLang="ja-JP" sz="2000" b="1"/>
              <a:t>2. Flexible (=active) fiscal policy</a:t>
            </a:r>
          </a:p>
          <a:p>
            <a:pPr lvl="1" eaLnBrk="1" hangingPunct="1">
              <a:lnSpc>
                <a:spcPct val="80000"/>
              </a:lnSpc>
              <a:buFont typeface="Wingdings" panose="05000000000000000000" pitchFamily="2" charset="2"/>
              <a:buNone/>
            </a:pPr>
            <a:r>
              <a:rPr lang="en-US" altLang="ja-JP" sz="2000" b="1"/>
              <a:t>- Revive economy first, consolidate budget later</a:t>
            </a:r>
          </a:p>
          <a:p>
            <a:pPr lvl="1" eaLnBrk="1" hangingPunct="1">
              <a:lnSpc>
                <a:spcPct val="80000"/>
              </a:lnSpc>
              <a:buFont typeface="Wingdings" panose="05000000000000000000" pitchFamily="2" charset="2"/>
              <a:buNone/>
            </a:pPr>
            <a:r>
              <a:rPr lang="en-US" altLang="ja-JP" sz="2000" b="1"/>
              <a:t>- Increase infrastructure investment</a:t>
            </a:r>
          </a:p>
          <a:p>
            <a:pPr eaLnBrk="1" hangingPunct="1">
              <a:lnSpc>
                <a:spcPct val="80000"/>
              </a:lnSpc>
              <a:buFont typeface="Wingdings" panose="05000000000000000000" pitchFamily="2" charset="2"/>
              <a:buNone/>
            </a:pPr>
            <a:r>
              <a:rPr lang="en-US" altLang="ja-JP" sz="2000" b="1"/>
              <a:t>3. New growth strategy (proposed in steps; cabinet approval June 14, 2013)</a:t>
            </a:r>
          </a:p>
          <a:p>
            <a:pPr lvl="1" eaLnBrk="1" hangingPunct="1">
              <a:lnSpc>
                <a:spcPct val="80000"/>
              </a:lnSpc>
              <a:buFont typeface="Wingdings" panose="05000000000000000000" pitchFamily="2" charset="2"/>
              <a:buNone/>
            </a:pPr>
            <a:r>
              <a:rPr lang="en-US" altLang="ja-JP" sz="2000" b="1"/>
              <a:t>- Japanese Economy Revitalization Headquarters (under it: Industrial Competitiveness Conference)</a:t>
            </a:r>
          </a:p>
          <a:p>
            <a:pPr lvl="1" eaLnBrk="1" hangingPunct="1">
              <a:lnSpc>
                <a:spcPct val="80000"/>
              </a:lnSpc>
              <a:buFont typeface="Wingdings" panose="05000000000000000000" pitchFamily="2" charset="2"/>
              <a:buNone/>
            </a:pPr>
            <a:r>
              <a:rPr lang="en-US" altLang="ja-JP" sz="2000" b="1"/>
              <a:t>- 3 roadmaps and 3 plans (12 pillars </a:t>
            </a:r>
            <a:r>
              <a:rPr lang="en-US" altLang="ja-JP" sz="2000" b="1">
                <a:latin typeface="Arial" panose="020B0604020202020204" pitchFamily="34" charset="0"/>
              </a:rPr>
              <a:t>–</a:t>
            </a:r>
            <a:r>
              <a:rPr lang="en-US" altLang="ja-JP" sz="2000" b="1"/>
              <a:t> 37 items </a:t>
            </a:r>
            <a:r>
              <a:rPr lang="en-US" altLang="ja-JP" sz="2000" b="1">
                <a:latin typeface="Arial" panose="020B0604020202020204" pitchFamily="34" charset="0"/>
              </a:rPr>
              <a:t>–</a:t>
            </a:r>
            <a:r>
              <a:rPr lang="en-US" altLang="ja-JP" sz="2000" b="1"/>
              <a:t> 56 sub-items)</a:t>
            </a:r>
          </a:p>
        </p:txBody>
      </p:sp>
      <p:pic>
        <p:nvPicPr>
          <p:cNvPr id="48132" name="Picture 4" descr="boj-kuroda05rb1">
            <a:extLst>
              <a:ext uri="{FF2B5EF4-FFF2-40B4-BE49-F238E27FC236}">
                <a16:creationId xmlns:a16="http://schemas.microsoft.com/office/drawing/2014/main" id="{E489564D-7E33-4009-9F03-00535728E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818"/>
          <a:stretch>
            <a:fillRect/>
          </a:stretch>
        </p:blipFill>
        <p:spPr bwMode="auto">
          <a:xfrm>
            <a:off x="5364163" y="0"/>
            <a:ext cx="377983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62AD69C4-7C01-4B41-99EB-C89B014D8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2084388"/>
            <a:ext cx="8567737" cy="477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ctangle 1">
            <a:extLst>
              <a:ext uri="{FF2B5EF4-FFF2-40B4-BE49-F238E27FC236}">
                <a16:creationId xmlns:a16="http://schemas.microsoft.com/office/drawing/2014/main" id="{09614011-D3E1-45CE-8DFF-52AB10A487AD}"/>
              </a:ext>
            </a:extLst>
          </p:cNvPr>
          <p:cNvSpPr>
            <a:spLocks noChangeArrowheads="1"/>
          </p:cNvSpPr>
          <p:nvPr/>
        </p:nvSpPr>
        <p:spPr bwMode="auto">
          <a:xfrm>
            <a:off x="265113" y="19050"/>
            <a:ext cx="87709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kumimoji="1" lang="en-US" altLang="en-US" sz="2400" b="1">
                <a:latin typeface="Verdana" panose="020B0604030504040204" pitchFamily="34" charset="0"/>
                <a:ea typeface="MS PGothic" panose="020B0600070205080204" pitchFamily="34" charset="-128"/>
              </a:rPr>
              <a:t>Overview of “Japan Revitalization Strategy”</a:t>
            </a:r>
          </a:p>
          <a:p>
            <a:pPr algn="ctr" eaLnBrk="1" hangingPunct="1">
              <a:spcBef>
                <a:spcPct val="0"/>
              </a:spcBef>
              <a:buFontTx/>
              <a:buNone/>
            </a:pPr>
            <a:r>
              <a:rPr kumimoji="1" lang="en-US" altLang="en-US" sz="2400" b="1">
                <a:latin typeface="Verdana" panose="020B0604030504040204" pitchFamily="34" charset="0"/>
                <a:ea typeface="MS PGothic" panose="020B0600070205080204" pitchFamily="34" charset="-128"/>
              </a:rPr>
              <a:t>[Three Prongs or “Arrows”]</a:t>
            </a:r>
          </a:p>
          <a:p>
            <a:pPr eaLnBrk="1" hangingPunct="1">
              <a:spcBef>
                <a:spcPct val="0"/>
              </a:spcBef>
              <a:buFontTx/>
              <a:buNone/>
            </a:pPr>
            <a:endParaRPr kumimoji="1" lang="en-US" altLang="en-US" sz="1800">
              <a:latin typeface="Verdana" panose="020B0604030504040204" pitchFamily="34" charset="0"/>
              <a:ea typeface="MS PGothic" panose="020B0600070205080204" pitchFamily="34" charset="-128"/>
            </a:endParaRPr>
          </a:p>
          <a:p>
            <a:pPr eaLnBrk="1" hangingPunct="1">
              <a:spcBef>
                <a:spcPct val="0"/>
              </a:spcBef>
              <a:buFontTx/>
              <a:buNone/>
            </a:pPr>
            <a:r>
              <a:rPr kumimoji="1" lang="en-US" altLang="en-US" sz="1800">
                <a:latin typeface="Verdana" panose="020B0604030504040204" pitchFamily="34" charset="0"/>
                <a:ea typeface="MS PGothic" panose="020B0600070205080204" pitchFamily="34" charset="-128"/>
              </a:rPr>
              <a:t>The Abe administration will simultaneously implement the policy mix of the “three arrows” for reviving the Japanese economy: (1) Aggressive monetary policy; (2) Flexible fiscal policy; and (3) A growth strategy that encourages private sector investment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FCE0644-72F4-4AC4-AAE5-CC99938C38F7}"/>
              </a:ext>
            </a:extLst>
          </p:cNvPr>
          <p:cNvSpPr>
            <a:spLocks noGrp="1"/>
          </p:cNvSpPr>
          <p:nvPr>
            <p:ph type="title"/>
          </p:nvPr>
        </p:nvSpPr>
        <p:spPr>
          <a:xfrm>
            <a:off x="571500" y="228600"/>
            <a:ext cx="8229600" cy="792163"/>
          </a:xfrm>
        </p:spPr>
        <p:txBody>
          <a:bodyPr/>
          <a:lstStyle/>
          <a:p>
            <a:r>
              <a:rPr lang="en-US" altLang="en-US" sz="3600" b="1"/>
              <a:t>Roadmap to Growth</a:t>
            </a:r>
            <a:br>
              <a:rPr lang="en-US" altLang="en-US" b="1"/>
            </a:br>
            <a:endParaRPr lang="en-US" altLang="en-US"/>
          </a:p>
        </p:txBody>
      </p:sp>
      <p:pic>
        <p:nvPicPr>
          <p:cNvPr id="50179" name="Picture 2">
            <a:extLst>
              <a:ext uri="{FF2B5EF4-FFF2-40B4-BE49-F238E27FC236}">
                <a16:creationId xmlns:a16="http://schemas.microsoft.com/office/drawing/2014/main" id="{3AEBAAC2-6740-474F-8ABA-F24E43E36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610600" cy="570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0" name="Rectangle 2">
            <a:extLst>
              <a:ext uri="{FF2B5EF4-FFF2-40B4-BE49-F238E27FC236}">
                <a16:creationId xmlns:a16="http://schemas.microsoft.com/office/drawing/2014/main" id="{3E5475E2-5213-4959-9808-F169B1970D62}"/>
              </a:ext>
            </a:extLst>
          </p:cNvPr>
          <p:cNvSpPr>
            <a:spLocks noChangeArrowheads="1"/>
          </p:cNvSpPr>
          <p:nvPr/>
        </p:nvSpPr>
        <p:spPr bwMode="auto">
          <a:xfrm>
            <a:off x="152400" y="6242050"/>
            <a:ext cx="8991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1" lang="en-US" altLang="en-US" sz="1600">
                <a:latin typeface="Verdana" panose="020B0604030504040204" pitchFamily="34" charset="0"/>
                <a:ea typeface="MS PGothic" panose="020B0600070205080204" pitchFamily="34" charset="-128"/>
                <a:hlinkClick r:id="rId3"/>
              </a:rPr>
              <a:t>http://www.kantei.go.jp/foreign/96_abe/documents/2013/1200485_7321.html</a:t>
            </a:r>
            <a:endParaRPr kumimoji="1" lang="en-US" altLang="en-US" sz="1600">
              <a:latin typeface="Verdana" panose="020B0604030504040204" pitchFamily="34" charset="0"/>
              <a:ea typeface="MS PGothic" panose="020B0600070205080204" pitchFamily="34" charset="-128"/>
            </a:endParaRPr>
          </a:p>
          <a:p>
            <a:pPr eaLnBrk="1" hangingPunct="1">
              <a:spcBef>
                <a:spcPct val="0"/>
              </a:spcBef>
              <a:buFontTx/>
              <a:buNone/>
            </a:pPr>
            <a:endParaRPr kumimoji="1" lang="en-US" altLang="en-US" sz="1800">
              <a:latin typeface="Verdana" panose="020B0604030504040204" pitchFamily="34" charset="0"/>
              <a:ea typeface="MS PGothic"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1D57112C-5C7B-461A-B572-01848E5A0272}"/>
              </a:ext>
            </a:extLst>
          </p:cNvPr>
          <p:cNvSpPr>
            <a:spLocks noGrp="1"/>
          </p:cNvSpPr>
          <p:nvPr>
            <p:ph type="title"/>
          </p:nvPr>
        </p:nvSpPr>
        <p:spPr/>
        <p:txBody>
          <a:bodyPr/>
          <a:lstStyle/>
          <a:p>
            <a:r>
              <a:rPr lang="en-US" altLang="en-US" sz="3600" b="1">
                <a:solidFill>
                  <a:srgbClr val="FF0000"/>
                </a:solidFill>
              </a:rPr>
              <a:t>Three Positive Cycles</a:t>
            </a:r>
          </a:p>
        </p:txBody>
      </p:sp>
      <p:pic>
        <p:nvPicPr>
          <p:cNvPr id="55299" name="Picture 2">
            <a:extLst>
              <a:ext uri="{FF2B5EF4-FFF2-40B4-BE49-F238E27FC236}">
                <a16:creationId xmlns:a16="http://schemas.microsoft.com/office/drawing/2014/main" id="{9D83E8C2-C609-45E6-BE57-94557892D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73BE73E1-AEE4-439B-9E16-D181D5AAB5FF}"/>
              </a:ext>
            </a:extLst>
          </p:cNvPr>
          <p:cNvSpPr>
            <a:spLocks noChangeArrowheads="1"/>
          </p:cNvSpPr>
          <p:nvPr/>
        </p:nvSpPr>
        <p:spPr bwMode="auto">
          <a:xfrm>
            <a:off x="1752600" y="6210300"/>
            <a:ext cx="408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hlinkClick r:id="rId2"/>
              </a:rPr>
              <a:t>http://www.theperspective.se/?p=3194</a:t>
            </a:r>
            <a:endParaRPr lang="en-US" altLang="en-US"/>
          </a:p>
          <a:p>
            <a:endParaRPr lang="en-US" altLang="en-US"/>
          </a:p>
        </p:txBody>
      </p:sp>
      <p:pic>
        <p:nvPicPr>
          <p:cNvPr id="56323" name="Picture 2">
            <a:extLst>
              <a:ext uri="{FF2B5EF4-FFF2-40B4-BE49-F238E27FC236}">
                <a16:creationId xmlns:a16="http://schemas.microsoft.com/office/drawing/2014/main" id="{6F09B7D5-284F-4D96-A271-5AC04525F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458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FEFE2E24-8ED8-452A-84F2-C2B048F5F36F}"/>
              </a:ext>
            </a:extLst>
          </p:cNvPr>
          <p:cNvSpPr txBox="1">
            <a:spLocks noChangeArrowheads="1"/>
          </p:cNvSpPr>
          <p:nvPr/>
        </p:nvSpPr>
        <p:spPr bwMode="auto">
          <a:xfrm>
            <a:off x="3048000" y="76200"/>
            <a:ext cx="77724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en-US" sz="3600" b="1">
                <a:latin typeface="Garamond" panose="02020404030301010803" pitchFamily="18" charset="0"/>
              </a:rPr>
              <a:t>Womenomics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0260-98B7-47B7-BD56-D135B6BDB097}"/>
              </a:ext>
            </a:extLst>
          </p:cNvPr>
          <p:cNvSpPr>
            <a:spLocks noGrp="1"/>
          </p:cNvSpPr>
          <p:nvPr>
            <p:ph type="title"/>
          </p:nvPr>
        </p:nvSpPr>
        <p:spPr>
          <a:xfrm>
            <a:off x="419595" y="0"/>
            <a:ext cx="8229600" cy="1143000"/>
          </a:xfrm>
        </p:spPr>
        <p:txBody>
          <a:bodyPr/>
          <a:lstStyle/>
          <a:p>
            <a:r>
              <a:rPr lang="en-US" sz="3600" b="1" dirty="0"/>
              <a:t>“</a:t>
            </a:r>
            <a:r>
              <a:rPr lang="en-US" sz="3600" b="1" dirty="0" err="1"/>
              <a:t>Suganomics</a:t>
            </a:r>
            <a:r>
              <a:rPr lang="en-US" sz="3600" b="1" dirty="0"/>
              <a:t> (</a:t>
            </a:r>
            <a:r>
              <a:rPr lang="en-US" sz="3200" b="1" dirty="0"/>
              <a:t>Abenomics minus Yasukuni).”</a:t>
            </a:r>
            <a:r>
              <a:rPr lang="en-US" sz="3600" b="1" dirty="0"/>
              <a:t>” </a:t>
            </a:r>
          </a:p>
        </p:txBody>
      </p:sp>
      <p:sp>
        <p:nvSpPr>
          <p:cNvPr id="4" name="TextBox 3">
            <a:extLst>
              <a:ext uri="{FF2B5EF4-FFF2-40B4-BE49-F238E27FC236}">
                <a16:creationId xmlns:a16="http://schemas.microsoft.com/office/drawing/2014/main" id="{FC3F6809-43B3-4348-A5E8-AF59B1E25346}"/>
              </a:ext>
            </a:extLst>
          </p:cNvPr>
          <p:cNvSpPr txBox="1"/>
          <p:nvPr/>
        </p:nvSpPr>
        <p:spPr>
          <a:xfrm>
            <a:off x="228599" y="990600"/>
            <a:ext cx="8495805" cy="1908215"/>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mj-lt"/>
              </a:rPr>
              <a:t>In 2018, Suga helped spearhead an update to Japan’s visa system for foreign blue-collar workers to help sectors facing labor shortages, stating that he wanted interest on his part in using immigration Japan to be somewhere ‘where foreigners will want to work and live’. </a:t>
            </a:r>
          </a:p>
          <a:p>
            <a:pPr marL="342900" indent="-342900" algn="just">
              <a:buFont typeface="Arial" panose="020B0604020202020204" pitchFamily="34" charset="0"/>
              <a:buChar char="•"/>
            </a:pPr>
            <a:endParaRPr lang="en-US" sz="2000" dirty="0">
              <a:latin typeface="+mj-lt"/>
            </a:endParaRPr>
          </a:p>
          <a:p>
            <a:endParaRPr lang="en-US" dirty="0"/>
          </a:p>
        </p:txBody>
      </p:sp>
      <p:pic>
        <p:nvPicPr>
          <p:cNvPr id="3" name="Picture 2">
            <a:extLst>
              <a:ext uri="{FF2B5EF4-FFF2-40B4-BE49-F238E27FC236}">
                <a16:creationId xmlns:a16="http://schemas.microsoft.com/office/drawing/2014/main" id="{B1C398CC-0437-3E1F-ABA6-AA3825677FB2}"/>
              </a:ext>
            </a:extLst>
          </p:cNvPr>
          <p:cNvPicPr>
            <a:picLocks noChangeAspect="1"/>
          </p:cNvPicPr>
          <p:nvPr/>
        </p:nvPicPr>
        <p:blipFill>
          <a:blip r:embed="rId2"/>
          <a:stretch>
            <a:fillRect/>
          </a:stretch>
        </p:blipFill>
        <p:spPr>
          <a:xfrm>
            <a:off x="666501" y="2667000"/>
            <a:ext cx="7620000" cy="3844885"/>
          </a:xfrm>
          <a:prstGeom prst="rect">
            <a:avLst/>
          </a:prstGeom>
        </p:spPr>
      </p:pic>
    </p:spTree>
    <p:extLst>
      <p:ext uri="{BB962C8B-B14F-4D97-AF65-F5344CB8AC3E}">
        <p14:creationId xmlns:p14="http://schemas.microsoft.com/office/powerpoint/2010/main" val="2917555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3DA24-1F0A-2F07-8847-5FAC0D879D2B}"/>
              </a:ext>
            </a:extLst>
          </p:cNvPr>
          <p:cNvSpPr>
            <a:spLocks noGrp="1"/>
          </p:cNvSpPr>
          <p:nvPr>
            <p:ph type="title"/>
          </p:nvPr>
        </p:nvSpPr>
        <p:spPr>
          <a:xfrm>
            <a:off x="457200" y="2496"/>
            <a:ext cx="8229600" cy="1143000"/>
          </a:xfrm>
        </p:spPr>
        <p:txBody>
          <a:bodyPr/>
          <a:lstStyle/>
          <a:p>
            <a:r>
              <a:rPr lang="en-US" dirty="0" err="1"/>
              <a:t>Suganomics</a:t>
            </a:r>
            <a:endParaRPr lang="en-US" dirty="0"/>
          </a:p>
        </p:txBody>
      </p:sp>
      <p:pic>
        <p:nvPicPr>
          <p:cNvPr id="3" name="Picture 2">
            <a:extLst>
              <a:ext uri="{FF2B5EF4-FFF2-40B4-BE49-F238E27FC236}">
                <a16:creationId xmlns:a16="http://schemas.microsoft.com/office/drawing/2014/main" id="{E1F8498C-537F-90D2-69FC-27D5F47F7DC0}"/>
              </a:ext>
            </a:extLst>
          </p:cNvPr>
          <p:cNvPicPr>
            <a:picLocks noChangeAspect="1"/>
          </p:cNvPicPr>
          <p:nvPr/>
        </p:nvPicPr>
        <p:blipFill>
          <a:blip r:embed="rId2"/>
          <a:stretch>
            <a:fillRect/>
          </a:stretch>
        </p:blipFill>
        <p:spPr>
          <a:xfrm>
            <a:off x="381000" y="1395867"/>
            <a:ext cx="8382000" cy="5165723"/>
          </a:xfrm>
          <a:prstGeom prst="rect">
            <a:avLst/>
          </a:prstGeom>
        </p:spPr>
      </p:pic>
    </p:spTree>
    <p:extLst>
      <p:ext uri="{BB962C8B-B14F-4D97-AF65-F5344CB8AC3E}">
        <p14:creationId xmlns:p14="http://schemas.microsoft.com/office/powerpoint/2010/main" val="309170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7A311BA-047B-4F2B-9D2B-0D1E087FC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64AF-1ECC-46A3-9C32-BDFB88F287D1}"/>
              </a:ext>
            </a:extLst>
          </p:cNvPr>
          <p:cNvSpPr>
            <a:spLocks noGrp="1"/>
          </p:cNvSpPr>
          <p:nvPr>
            <p:ph type="title"/>
          </p:nvPr>
        </p:nvSpPr>
        <p:spPr/>
        <p:txBody>
          <a:bodyPr/>
          <a:lstStyle/>
          <a:p>
            <a:r>
              <a:rPr lang="en-US" dirty="0"/>
              <a:t>Japan’s New Prime Minister</a:t>
            </a:r>
            <a:br>
              <a:rPr lang="en-US" dirty="0"/>
            </a:br>
            <a:r>
              <a:rPr lang="en-US" dirty="0"/>
              <a:t>Fumio Kishida</a:t>
            </a:r>
          </a:p>
        </p:txBody>
      </p:sp>
      <p:sp>
        <p:nvSpPr>
          <p:cNvPr id="4" name="TextBox 3">
            <a:extLst>
              <a:ext uri="{FF2B5EF4-FFF2-40B4-BE49-F238E27FC236}">
                <a16:creationId xmlns:a16="http://schemas.microsoft.com/office/drawing/2014/main" id="{B1997E7E-8962-43F3-A5B0-86F7DA9D6990}"/>
              </a:ext>
            </a:extLst>
          </p:cNvPr>
          <p:cNvSpPr txBox="1"/>
          <p:nvPr/>
        </p:nvSpPr>
        <p:spPr>
          <a:xfrm>
            <a:off x="228600" y="4120469"/>
            <a:ext cx="8458200" cy="2123658"/>
          </a:xfrm>
          <a:prstGeom prst="rect">
            <a:avLst/>
          </a:prstGeom>
          <a:noFill/>
        </p:spPr>
        <p:txBody>
          <a:bodyPr wrap="square">
            <a:spAutoFit/>
          </a:bodyPr>
          <a:lstStyle/>
          <a:p>
            <a:r>
              <a:rPr lang="en-US" dirty="0"/>
              <a:t>Took office October 4, 2021. </a:t>
            </a:r>
          </a:p>
          <a:p>
            <a:endParaRPr lang="en-US" dirty="0"/>
          </a:p>
          <a:p>
            <a:pPr algn="just"/>
            <a:r>
              <a:rPr lang="en-US" sz="2000" dirty="0">
                <a:hlinkClick r:id="rId2"/>
              </a:rPr>
              <a:t>Japan’s New Prime Minister Takes On Abenomics’ Legacy Fumio Kishida’s new populist measures look to shrink inequality and stir a sluggish economy.</a:t>
            </a:r>
            <a:endParaRPr lang="en-US" sz="2000" dirty="0"/>
          </a:p>
          <a:p>
            <a:pPr algn="ctr"/>
            <a:endParaRPr lang="en-US" dirty="0"/>
          </a:p>
          <a:p>
            <a:pPr algn="ctr"/>
            <a:endParaRPr lang="en-US" dirty="0"/>
          </a:p>
        </p:txBody>
      </p:sp>
      <p:pic>
        <p:nvPicPr>
          <p:cNvPr id="5" name="Picture 4">
            <a:extLst>
              <a:ext uri="{FF2B5EF4-FFF2-40B4-BE49-F238E27FC236}">
                <a16:creationId xmlns:a16="http://schemas.microsoft.com/office/drawing/2014/main" id="{D6C6E58F-F082-4265-86AD-1E480F0D3939}"/>
              </a:ext>
            </a:extLst>
          </p:cNvPr>
          <p:cNvPicPr>
            <a:picLocks noChangeAspect="1"/>
          </p:cNvPicPr>
          <p:nvPr/>
        </p:nvPicPr>
        <p:blipFill>
          <a:blip r:embed="rId3"/>
          <a:stretch>
            <a:fillRect/>
          </a:stretch>
        </p:blipFill>
        <p:spPr>
          <a:xfrm>
            <a:off x="827314" y="1466850"/>
            <a:ext cx="7086600" cy="2571750"/>
          </a:xfrm>
          <a:prstGeom prst="rect">
            <a:avLst/>
          </a:prstGeom>
        </p:spPr>
      </p:pic>
    </p:spTree>
    <p:extLst>
      <p:ext uri="{BB962C8B-B14F-4D97-AF65-F5344CB8AC3E}">
        <p14:creationId xmlns:p14="http://schemas.microsoft.com/office/powerpoint/2010/main" val="1475955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48615" rIns="0" bIns="0" rtlCol="0">
            <a:spAutoFit/>
          </a:bodyPr>
          <a:lstStyle/>
          <a:p>
            <a:pPr marL="12700">
              <a:lnSpc>
                <a:spcPct val="100000"/>
              </a:lnSpc>
              <a:spcBef>
                <a:spcPts val="100"/>
              </a:spcBef>
            </a:pPr>
            <a:r>
              <a:rPr sz="3600" dirty="0">
                <a:latin typeface="MS PGothic"/>
                <a:cs typeface="MS PGothic"/>
              </a:rPr>
              <a:t>１．</a:t>
            </a:r>
            <a:r>
              <a:rPr sz="3600" dirty="0"/>
              <a:t>Japan’s</a:t>
            </a:r>
            <a:r>
              <a:rPr sz="3600" spc="-25" dirty="0"/>
              <a:t> </a:t>
            </a:r>
            <a:r>
              <a:rPr sz="3600" dirty="0"/>
              <a:t>Economic</a:t>
            </a:r>
            <a:r>
              <a:rPr sz="3600" spc="-30" dirty="0"/>
              <a:t> </a:t>
            </a:r>
            <a:r>
              <a:rPr sz="3600" dirty="0"/>
              <a:t>Policy</a:t>
            </a:r>
            <a:r>
              <a:rPr sz="3600" spc="-50" dirty="0"/>
              <a:t> </a:t>
            </a:r>
            <a:r>
              <a:rPr sz="3600" dirty="0"/>
              <a:t>and</a:t>
            </a:r>
            <a:r>
              <a:rPr sz="3600" spc="-95" dirty="0"/>
              <a:t> </a:t>
            </a:r>
            <a:r>
              <a:rPr sz="3600" spc="-10" dirty="0"/>
              <a:t>Trend</a:t>
            </a:r>
            <a:endParaRPr sz="3600">
              <a:latin typeface="MS PGothic"/>
              <a:cs typeface="MS PGothic"/>
            </a:endParaRPr>
          </a:p>
        </p:txBody>
      </p:sp>
      <p:sp>
        <p:nvSpPr>
          <p:cNvPr id="3" name="object 3"/>
          <p:cNvSpPr txBox="1"/>
          <p:nvPr/>
        </p:nvSpPr>
        <p:spPr>
          <a:xfrm>
            <a:off x="1302511" y="2273554"/>
            <a:ext cx="6719570" cy="1974214"/>
          </a:xfrm>
          <a:prstGeom prst="rect">
            <a:avLst/>
          </a:prstGeom>
        </p:spPr>
        <p:txBody>
          <a:bodyPr vert="horz" wrap="square" lIns="0" tIns="11430" rIns="0" bIns="0" rtlCol="0">
            <a:spAutoFit/>
          </a:bodyPr>
          <a:lstStyle/>
          <a:p>
            <a:pPr marL="12700">
              <a:lnSpc>
                <a:spcPct val="100000"/>
              </a:lnSpc>
              <a:spcBef>
                <a:spcPts val="90"/>
              </a:spcBef>
            </a:pPr>
            <a:r>
              <a:rPr sz="3200" b="1" spc="1250" dirty="0">
                <a:latin typeface="Microsoft JhengHei"/>
                <a:cs typeface="Microsoft JhengHei"/>
              </a:rPr>
              <a:t>◎</a:t>
            </a:r>
            <a:r>
              <a:rPr sz="3200" b="1" spc="50" dirty="0">
                <a:latin typeface="Microsoft JhengHei"/>
                <a:cs typeface="Microsoft JhengHei"/>
              </a:rPr>
              <a:t> </a:t>
            </a:r>
            <a:r>
              <a:rPr sz="3200" b="1" dirty="0">
                <a:latin typeface="Arial"/>
                <a:cs typeface="Arial"/>
              </a:rPr>
              <a:t>Goal:</a:t>
            </a:r>
            <a:r>
              <a:rPr sz="3200" b="1" spc="-55" dirty="0">
                <a:latin typeface="Arial"/>
                <a:cs typeface="Arial"/>
              </a:rPr>
              <a:t> </a:t>
            </a:r>
            <a:r>
              <a:rPr sz="3200" b="1" dirty="0">
                <a:latin typeface="Arial"/>
                <a:cs typeface="Arial"/>
              </a:rPr>
              <a:t>“New</a:t>
            </a:r>
            <a:r>
              <a:rPr sz="3200" b="1" spc="-45" dirty="0">
                <a:latin typeface="Arial"/>
                <a:cs typeface="Arial"/>
              </a:rPr>
              <a:t> </a:t>
            </a:r>
            <a:r>
              <a:rPr sz="3200" b="1" dirty="0">
                <a:latin typeface="Arial"/>
                <a:cs typeface="Arial"/>
              </a:rPr>
              <a:t>Form</a:t>
            </a:r>
            <a:r>
              <a:rPr sz="3200" b="1" spc="-35" dirty="0">
                <a:latin typeface="Arial"/>
                <a:cs typeface="Arial"/>
              </a:rPr>
              <a:t> </a:t>
            </a:r>
            <a:r>
              <a:rPr sz="3200" b="1" dirty="0">
                <a:latin typeface="Arial"/>
                <a:cs typeface="Arial"/>
              </a:rPr>
              <a:t>of</a:t>
            </a:r>
            <a:r>
              <a:rPr sz="3200" b="1" spc="-70" dirty="0">
                <a:latin typeface="Arial"/>
                <a:cs typeface="Arial"/>
              </a:rPr>
              <a:t> </a:t>
            </a:r>
            <a:r>
              <a:rPr sz="3200" b="1" spc="-10" dirty="0">
                <a:latin typeface="Arial"/>
                <a:cs typeface="Arial"/>
              </a:rPr>
              <a:t>Capitalism”</a:t>
            </a:r>
            <a:endParaRPr sz="3200">
              <a:latin typeface="Arial"/>
              <a:cs typeface="Arial"/>
            </a:endParaRPr>
          </a:p>
          <a:p>
            <a:pPr>
              <a:lnSpc>
                <a:spcPct val="100000"/>
              </a:lnSpc>
              <a:spcBef>
                <a:spcPts val="2090"/>
              </a:spcBef>
            </a:pPr>
            <a:endParaRPr sz="3200">
              <a:latin typeface="Arial"/>
              <a:cs typeface="Arial"/>
            </a:endParaRPr>
          </a:p>
          <a:p>
            <a:pPr marL="417830">
              <a:lnSpc>
                <a:spcPts val="2870"/>
              </a:lnSpc>
            </a:pPr>
            <a:r>
              <a:rPr sz="2400" dirty="0">
                <a:latin typeface="Microsoft Sans Serif"/>
                <a:cs typeface="Microsoft Sans Serif"/>
              </a:rPr>
              <a:t>”market</a:t>
            </a:r>
            <a:r>
              <a:rPr sz="2400" spc="-20" dirty="0">
                <a:latin typeface="Microsoft Sans Serif"/>
                <a:cs typeface="Microsoft Sans Serif"/>
              </a:rPr>
              <a:t> </a:t>
            </a:r>
            <a:r>
              <a:rPr sz="2400" i="1" dirty="0">
                <a:latin typeface="Arial"/>
                <a:cs typeface="Arial"/>
              </a:rPr>
              <a:t>and</a:t>
            </a:r>
            <a:r>
              <a:rPr sz="2400" i="1" spc="-45" dirty="0">
                <a:latin typeface="Arial"/>
                <a:cs typeface="Arial"/>
              </a:rPr>
              <a:t> </a:t>
            </a:r>
            <a:r>
              <a:rPr sz="2400" dirty="0">
                <a:latin typeface="Microsoft Sans Serif"/>
                <a:cs typeface="Microsoft Sans Serif"/>
              </a:rPr>
              <a:t>state”,</a:t>
            </a:r>
            <a:r>
              <a:rPr sz="2400" spc="-45" dirty="0">
                <a:latin typeface="Microsoft Sans Serif"/>
                <a:cs typeface="Microsoft Sans Serif"/>
              </a:rPr>
              <a:t> </a:t>
            </a:r>
            <a:r>
              <a:rPr sz="2400" dirty="0">
                <a:latin typeface="Microsoft Sans Serif"/>
                <a:cs typeface="Microsoft Sans Serif"/>
              </a:rPr>
              <a:t>“public</a:t>
            </a:r>
            <a:r>
              <a:rPr sz="2400" spc="5" dirty="0">
                <a:latin typeface="Microsoft Sans Serif"/>
                <a:cs typeface="Microsoft Sans Serif"/>
              </a:rPr>
              <a:t> </a:t>
            </a:r>
            <a:r>
              <a:rPr sz="2400" i="1" dirty="0">
                <a:latin typeface="Arial"/>
                <a:cs typeface="Arial"/>
              </a:rPr>
              <a:t>and</a:t>
            </a:r>
            <a:r>
              <a:rPr sz="2400" i="1" spc="-45" dirty="0">
                <a:latin typeface="Arial"/>
                <a:cs typeface="Arial"/>
              </a:rPr>
              <a:t> </a:t>
            </a:r>
            <a:r>
              <a:rPr sz="2400" spc="-10" dirty="0">
                <a:latin typeface="Microsoft Sans Serif"/>
                <a:cs typeface="Microsoft Sans Serif"/>
              </a:rPr>
              <a:t>private”</a:t>
            </a:r>
            <a:endParaRPr sz="2400">
              <a:latin typeface="Microsoft Sans Serif"/>
              <a:cs typeface="Microsoft Sans Serif"/>
            </a:endParaRPr>
          </a:p>
          <a:p>
            <a:pPr marL="12700">
              <a:lnSpc>
                <a:spcPts val="2870"/>
              </a:lnSpc>
            </a:pPr>
            <a:r>
              <a:rPr sz="2400" spc="-20" dirty="0">
                <a:latin typeface="Microsoft Sans Serif"/>
                <a:cs typeface="Microsoft Sans Serif"/>
              </a:rPr>
              <a:t>public-</a:t>
            </a:r>
            <a:r>
              <a:rPr sz="2400" dirty="0">
                <a:latin typeface="Microsoft Sans Serif"/>
                <a:cs typeface="Microsoft Sans Serif"/>
              </a:rPr>
              <a:t>private </a:t>
            </a:r>
            <a:r>
              <a:rPr sz="2400" spc="-10" dirty="0">
                <a:latin typeface="Microsoft Sans Serif"/>
                <a:cs typeface="Microsoft Sans Serif"/>
              </a:rPr>
              <a:t>collaboration</a:t>
            </a:r>
            <a:r>
              <a:rPr sz="2400" spc="-25" dirty="0">
                <a:latin typeface="Microsoft Sans Serif"/>
                <a:cs typeface="Microsoft Sans Serif"/>
              </a:rPr>
              <a:t> </a:t>
            </a:r>
            <a:r>
              <a:rPr sz="2400" dirty="0">
                <a:latin typeface="Microsoft Sans Serif"/>
                <a:cs typeface="Microsoft Sans Serif"/>
              </a:rPr>
              <a:t>as</a:t>
            </a:r>
            <a:r>
              <a:rPr sz="2400" spc="-10" dirty="0">
                <a:latin typeface="Microsoft Sans Serif"/>
                <a:cs typeface="Microsoft Sans Serif"/>
              </a:rPr>
              <a:t> </a:t>
            </a:r>
            <a:r>
              <a:rPr sz="2400" dirty="0">
                <a:latin typeface="Microsoft Sans Serif"/>
                <a:cs typeface="Microsoft Sans Serif"/>
              </a:rPr>
              <a:t>”AND”</a:t>
            </a:r>
            <a:r>
              <a:rPr sz="2400" spc="20" dirty="0">
                <a:latin typeface="Microsoft Sans Serif"/>
                <a:cs typeface="Microsoft Sans Serif"/>
              </a:rPr>
              <a:t> </a:t>
            </a:r>
            <a:r>
              <a:rPr sz="2400" dirty="0">
                <a:latin typeface="Microsoft Sans Serif"/>
                <a:cs typeface="Microsoft Sans Serif"/>
              </a:rPr>
              <a:t>not</a:t>
            </a:r>
            <a:r>
              <a:rPr sz="2400" spc="-25" dirty="0">
                <a:latin typeface="Microsoft Sans Serif"/>
                <a:cs typeface="Microsoft Sans Serif"/>
              </a:rPr>
              <a:t> </a:t>
            </a:r>
            <a:r>
              <a:rPr sz="2400" spc="-20" dirty="0">
                <a:latin typeface="Microsoft Sans Serif"/>
                <a:cs typeface="Microsoft Sans Serif"/>
              </a:rPr>
              <a:t>“OR”</a:t>
            </a:r>
            <a:endParaRPr sz="2400">
              <a:latin typeface="Microsoft Sans Serif"/>
              <a:cs typeface="Microsoft Sans Serif"/>
            </a:endParaRPr>
          </a:p>
        </p:txBody>
      </p:sp>
      <p:grpSp>
        <p:nvGrpSpPr>
          <p:cNvPr id="4" name="object 4"/>
          <p:cNvGrpSpPr/>
          <p:nvPr/>
        </p:nvGrpSpPr>
        <p:grpSpPr>
          <a:xfrm>
            <a:off x="3813047" y="4370832"/>
            <a:ext cx="1186180" cy="481965"/>
            <a:chOff x="3813047" y="4370832"/>
            <a:chExt cx="1186180" cy="481965"/>
          </a:xfrm>
        </p:grpSpPr>
        <p:sp>
          <p:nvSpPr>
            <p:cNvPr id="5" name="object 5"/>
            <p:cNvSpPr/>
            <p:nvPr/>
          </p:nvSpPr>
          <p:spPr>
            <a:xfrm>
              <a:off x="3819143" y="4376928"/>
              <a:ext cx="1173480" cy="469900"/>
            </a:xfrm>
            <a:custGeom>
              <a:avLst/>
              <a:gdLst/>
              <a:ahLst/>
              <a:cxnLst/>
              <a:rect l="l" t="t" r="r" b="b"/>
              <a:pathLst>
                <a:path w="1173479" h="469900">
                  <a:moveTo>
                    <a:pt x="880109" y="0"/>
                  </a:moveTo>
                  <a:lnTo>
                    <a:pt x="293369" y="0"/>
                  </a:lnTo>
                  <a:lnTo>
                    <a:pt x="293369" y="234696"/>
                  </a:lnTo>
                  <a:lnTo>
                    <a:pt x="0" y="234696"/>
                  </a:lnTo>
                  <a:lnTo>
                    <a:pt x="586739" y="469392"/>
                  </a:lnTo>
                  <a:lnTo>
                    <a:pt x="1173479" y="234696"/>
                  </a:lnTo>
                  <a:lnTo>
                    <a:pt x="880109" y="234696"/>
                  </a:lnTo>
                  <a:lnTo>
                    <a:pt x="880109" y="0"/>
                  </a:lnTo>
                  <a:close/>
                </a:path>
              </a:pathLst>
            </a:custGeom>
            <a:solidFill>
              <a:srgbClr val="5B9BD4"/>
            </a:solidFill>
          </p:spPr>
          <p:txBody>
            <a:bodyPr wrap="square" lIns="0" tIns="0" rIns="0" bIns="0" rtlCol="0"/>
            <a:lstStyle/>
            <a:p>
              <a:endParaRPr/>
            </a:p>
          </p:txBody>
        </p:sp>
        <p:sp>
          <p:nvSpPr>
            <p:cNvPr id="6" name="object 6"/>
            <p:cNvSpPr/>
            <p:nvPr/>
          </p:nvSpPr>
          <p:spPr>
            <a:xfrm>
              <a:off x="3819143" y="4376928"/>
              <a:ext cx="1173480" cy="469900"/>
            </a:xfrm>
            <a:custGeom>
              <a:avLst/>
              <a:gdLst/>
              <a:ahLst/>
              <a:cxnLst/>
              <a:rect l="l" t="t" r="r" b="b"/>
              <a:pathLst>
                <a:path w="1173479" h="469900">
                  <a:moveTo>
                    <a:pt x="0" y="234696"/>
                  </a:moveTo>
                  <a:lnTo>
                    <a:pt x="293369" y="234696"/>
                  </a:lnTo>
                  <a:lnTo>
                    <a:pt x="293369" y="0"/>
                  </a:lnTo>
                  <a:lnTo>
                    <a:pt x="880109" y="0"/>
                  </a:lnTo>
                  <a:lnTo>
                    <a:pt x="880109" y="234696"/>
                  </a:lnTo>
                  <a:lnTo>
                    <a:pt x="1173479" y="234696"/>
                  </a:lnTo>
                  <a:lnTo>
                    <a:pt x="586739" y="469392"/>
                  </a:lnTo>
                  <a:lnTo>
                    <a:pt x="0" y="234696"/>
                  </a:lnTo>
                  <a:close/>
                </a:path>
              </a:pathLst>
            </a:custGeom>
            <a:ln w="12192">
              <a:solidFill>
                <a:srgbClr val="41709C"/>
              </a:solidFill>
            </a:ln>
          </p:spPr>
          <p:txBody>
            <a:bodyPr wrap="square" lIns="0" tIns="0" rIns="0" bIns="0" rtlCol="0"/>
            <a:lstStyle/>
            <a:p>
              <a:endParaRPr/>
            </a:p>
          </p:txBody>
        </p:sp>
      </p:grpSp>
      <p:sp>
        <p:nvSpPr>
          <p:cNvPr id="7" name="object 7"/>
          <p:cNvSpPr txBox="1"/>
          <p:nvPr/>
        </p:nvSpPr>
        <p:spPr>
          <a:xfrm>
            <a:off x="1008380" y="5229225"/>
            <a:ext cx="7885430" cy="391160"/>
          </a:xfrm>
          <a:prstGeom prst="rect">
            <a:avLst/>
          </a:prstGeom>
        </p:spPr>
        <p:txBody>
          <a:bodyPr vert="horz" wrap="square" lIns="0" tIns="12700" rIns="0" bIns="0" rtlCol="0">
            <a:spAutoFit/>
          </a:bodyPr>
          <a:lstStyle/>
          <a:p>
            <a:pPr marL="12700">
              <a:lnSpc>
                <a:spcPct val="100000"/>
              </a:lnSpc>
              <a:spcBef>
                <a:spcPts val="100"/>
              </a:spcBef>
            </a:pPr>
            <a:r>
              <a:rPr sz="2400" spc="-110" dirty="0">
                <a:latin typeface="Microsoft Sans Serif"/>
                <a:cs typeface="Microsoft Sans Serif"/>
              </a:rPr>
              <a:t>To</a:t>
            </a:r>
            <a:r>
              <a:rPr sz="2400" spc="-50" dirty="0">
                <a:latin typeface="Microsoft Sans Serif"/>
                <a:cs typeface="Microsoft Sans Serif"/>
              </a:rPr>
              <a:t> </a:t>
            </a:r>
            <a:r>
              <a:rPr sz="2400" dirty="0">
                <a:latin typeface="Microsoft Sans Serif"/>
                <a:cs typeface="Microsoft Sans Serif"/>
              </a:rPr>
              <a:t>achieve</a:t>
            </a:r>
            <a:r>
              <a:rPr sz="2400" spc="-20" dirty="0">
                <a:latin typeface="Microsoft Sans Serif"/>
                <a:cs typeface="Microsoft Sans Serif"/>
              </a:rPr>
              <a:t> </a:t>
            </a:r>
            <a:r>
              <a:rPr sz="2400" dirty="0">
                <a:latin typeface="Microsoft Sans Serif"/>
                <a:cs typeface="Microsoft Sans Serif"/>
              </a:rPr>
              <a:t>better</a:t>
            </a:r>
            <a:r>
              <a:rPr sz="2400" spc="-70" dirty="0">
                <a:latin typeface="Microsoft Sans Serif"/>
                <a:cs typeface="Microsoft Sans Serif"/>
              </a:rPr>
              <a:t> </a:t>
            </a:r>
            <a:r>
              <a:rPr sz="2400" dirty="0">
                <a:latin typeface="Microsoft Sans Serif"/>
                <a:cs typeface="Microsoft Sans Serif"/>
              </a:rPr>
              <a:t>and</a:t>
            </a:r>
            <a:r>
              <a:rPr sz="2400" spc="-35" dirty="0">
                <a:latin typeface="Microsoft Sans Serif"/>
                <a:cs typeface="Microsoft Sans Serif"/>
              </a:rPr>
              <a:t> </a:t>
            </a:r>
            <a:r>
              <a:rPr sz="2400" dirty="0">
                <a:latin typeface="Microsoft Sans Serif"/>
                <a:cs typeface="Microsoft Sans Serif"/>
              </a:rPr>
              <a:t>sustainable</a:t>
            </a:r>
            <a:r>
              <a:rPr sz="2400" spc="-35" dirty="0">
                <a:latin typeface="Microsoft Sans Serif"/>
                <a:cs typeface="Microsoft Sans Serif"/>
              </a:rPr>
              <a:t> </a:t>
            </a:r>
            <a:r>
              <a:rPr sz="2400" dirty="0">
                <a:latin typeface="Microsoft Sans Serif"/>
                <a:cs typeface="Microsoft Sans Serif"/>
              </a:rPr>
              <a:t>“new</a:t>
            </a:r>
            <a:r>
              <a:rPr sz="2400" spc="-45" dirty="0">
                <a:latin typeface="Microsoft Sans Serif"/>
                <a:cs typeface="Microsoft Sans Serif"/>
              </a:rPr>
              <a:t> </a:t>
            </a:r>
            <a:r>
              <a:rPr sz="2400" dirty="0">
                <a:latin typeface="Microsoft Sans Serif"/>
                <a:cs typeface="Microsoft Sans Serif"/>
              </a:rPr>
              <a:t>form</a:t>
            </a:r>
            <a:r>
              <a:rPr sz="2400" spc="-55" dirty="0">
                <a:latin typeface="Microsoft Sans Serif"/>
                <a:cs typeface="Microsoft Sans Serif"/>
              </a:rPr>
              <a:t> </a:t>
            </a:r>
            <a:r>
              <a:rPr sz="2400" dirty="0">
                <a:latin typeface="Microsoft Sans Serif"/>
                <a:cs typeface="Microsoft Sans Serif"/>
              </a:rPr>
              <a:t>of</a:t>
            </a:r>
            <a:r>
              <a:rPr sz="2400" spc="-40" dirty="0">
                <a:latin typeface="Microsoft Sans Serif"/>
                <a:cs typeface="Microsoft Sans Serif"/>
              </a:rPr>
              <a:t> </a:t>
            </a:r>
            <a:r>
              <a:rPr sz="2400" spc="-10" dirty="0">
                <a:latin typeface="Microsoft Sans Serif"/>
                <a:cs typeface="Microsoft Sans Serif"/>
              </a:rPr>
              <a:t>capitalism”</a:t>
            </a:r>
            <a:endParaRPr sz="2400">
              <a:latin typeface="Microsoft Sans Serif"/>
              <a:cs typeface="Microsoft Sans Serif"/>
            </a:endParaRPr>
          </a:p>
        </p:txBody>
      </p:sp>
      <p:sp>
        <p:nvSpPr>
          <p:cNvPr id="8" name="object 8"/>
          <p:cNvSpPr txBox="1">
            <a:spLocks noGrp="1"/>
          </p:cNvSpPr>
          <p:nvPr>
            <p:ph type="sldNum" sz="quarter" idx="7"/>
          </p:nvPr>
        </p:nvSpPr>
        <p:spPr>
          <a:xfrm>
            <a:off x="8303386" y="6449170"/>
            <a:ext cx="173990" cy="196215"/>
          </a:xfrm>
          <a:prstGeom prst="rect">
            <a:avLst/>
          </a:prstGeom>
        </p:spPr>
        <p:txBody>
          <a:bodyPr vert="horz" wrap="square" lIns="0" tIns="0" rIns="0" bIns="0" rtlCol="0">
            <a:spAutoFit/>
          </a:bodyPr>
          <a:lstStyle>
            <a:defPPr>
              <a:defRPr kern="0"/>
            </a:defPPr>
            <a:lvl1pPr>
              <a:defRPr sz="1200" b="0" i="0">
                <a:solidFill>
                  <a:srgbClr val="888888"/>
                </a:solidFill>
                <a:latin typeface="Microsoft Sans Serif"/>
                <a:cs typeface="Microsoft Sans Serif"/>
              </a:defRPr>
            </a:lvl1pPr>
          </a:lstStyle>
          <a:p>
            <a:pPr marL="38100">
              <a:lnSpc>
                <a:spcPts val="1425"/>
              </a:lnSpc>
            </a:pPr>
            <a:fld id="{81D60167-4931-47E6-BA6A-407CBD079E47}" type="slidenum">
              <a:rPr lang="en-US" spc="-50" smtClean="0"/>
              <a:pPr marL="38100">
                <a:lnSpc>
                  <a:spcPts val="1425"/>
                </a:lnSpc>
              </a:pPr>
              <a:t>41</a:t>
            </a:fld>
            <a:endParaRPr spc="-50" dirty="0"/>
          </a:p>
        </p:txBody>
      </p:sp>
      <p:sp>
        <p:nvSpPr>
          <p:cNvPr id="10" name="TextBox 9">
            <a:extLst>
              <a:ext uri="{FF2B5EF4-FFF2-40B4-BE49-F238E27FC236}">
                <a16:creationId xmlns:a16="http://schemas.microsoft.com/office/drawing/2014/main" id="{FF681D51-B6D1-AA06-9BB2-A44C70B88F10}"/>
              </a:ext>
            </a:extLst>
          </p:cNvPr>
          <p:cNvSpPr txBox="1"/>
          <p:nvPr/>
        </p:nvSpPr>
        <p:spPr>
          <a:xfrm>
            <a:off x="1302510" y="6002782"/>
            <a:ext cx="8070089" cy="646331"/>
          </a:xfrm>
          <a:prstGeom prst="rect">
            <a:avLst/>
          </a:prstGeom>
          <a:noFill/>
        </p:spPr>
        <p:txBody>
          <a:bodyPr wrap="square">
            <a:spAutoFit/>
          </a:bodyPr>
          <a:lstStyle/>
          <a:p>
            <a:r>
              <a:rPr lang="en-US" dirty="0">
                <a:hlinkClick r:id="rId2"/>
              </a:rPr>
              <a:t>https://www.fi.emb-japan.go.jp/files/100347461.pdf</a:t>
            </a:r>
            <a:endParaRPr lang="en-US" dirty="0"/>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98195" rIns="0" bIns="0" rtlCol="0">
            <a:spAutoFit/>
          </a:bodyPr>
          <a:lstStyle/>
          <a:p>
            <a:pPr marL="160655">
              <a:lnSpc>
                <a:spcPct val="100000"/>
              </a:lnSpc>
              <a:spcBef>
                <a:spcPts val="95"/>
              </a:spcBef>
            </a:pPr>
            <a:r>
              <a:rPr sz="3200" dirty="0"/>
              <a:t>Key</a:t>
            </a:r>
            <a:r>
              <a:rPr sz="3200" spc="-175" dirty="0"/>
              <a:t> </a:t>
            </a:r>
            <a:r>
              <a:rPr sz="3200" dirty="0"/>
              <a:t>Areas</a:t>
            </a:r>
            <a:r>
              <a:rPr sz="3200" spc="-10" dirty="0"/>
              <a:t> </a:t>
            </a:r>
            <a:r>
              <a:rPr sz="3200" dirty="0"/>
              <a:t>for</a:t>
            </a:r>
            <a:r>
              <a:rPr sz="3200" spc="-5" dirty="0"/>
              <a:t> </a:t>
            </a:r>
            <a:r>
              <a:rPr sz="3200" dirty="0"/>
              <a:t>“New</a:t>
            </a:r>
            <a:r>
              <a:rPr sz="3200" spc="20" dirty="0"/>
              <a:t> </a:t>
            </a:r>
            <a:r>
              <a:rPr sz="3200" dirty="0"/>
              <a:t>Form</a:t>
            </a:r>
            <a:r>
              <a:rPr sz="3200" spc="5" dirty="0"/>
              <a:t> </a:t>
            </a:r>
            <a:r>
              <a:rPr sz="3200" dirty="0"/>
              <a:t>of</a:t>
            </a:r>
            <a:r>
              <a:rPr sz="3200" spc="-5" dirty="0"/>
              <a:t> </a:t>
            </a:r>
            <a:r>
              <a:rPr sz="3200" spc="-10" dirty="0"/>
              <a:t>Capitalism”</a:t>
            </a:r>
            <a:endParaRPr sz="3200"/>
          </a:p>
        </p:txBody>
      </p:sp>
      <p:sp>
        <p:nvSpPr>
          <p:cNvPr id="4" name="object 4"/>
          <p:cNvSpPr txBox="1">
            <a:spLocks noGrp="1"/>
          </p:cNvSpPr>
          <p:nvPr>
            <p:ph type="sldNum" sz="quarter" idx="7"/>
          </p:nvPr>
        </p:nvSpPr>
        <p:spPr>
          <a:xfrm>
            <a:off x="8303386" y="6449170"/>
            <a:ext cx="173990" cy="196215"/>
          </a:xfrm>
          <a:prstGeom prst="rect">
            <a:avLst/>
          </a:prstGeom>
        </p:spPr>
        <p:txBody>
          <a:bodyPr vert="horz" wrap="square" lIns="0" tIns="0" rIns="0" bIns="0" rtlCol="0">
            <a:spAutoFit/>
          </a:bodyPr>
          <a:lstStyle>
            <a:defPPr>
              <a:defRPr kern="0"/>
            </a:defPPr>
            <a:lvl1pPr>
              <a:defRPr sz="1200" b="0" i="0">
                <a:solidFill>
                  <a:srgbClr val="888888"/>
                </a:solidFill>
                <a:latin typeface="Microsoft Sans Serif"/>
                <a:cs typeface="Microsoft Sans Serif"/>
              </a:defRPr>
            </a:lvl1pPr>
          </a:lstStyle>
          <a:p>
            <a:pPr marL="38100">
              <a:lnSpc>
                <a:spcPts val="1425"/>
              </a:lnSpc>
            </a:pPr>
            <a:fld id="{81D60167-4931-47E6-BA6A-407CBD079E47}" type="slidenum">
              <a:rPr lang="en-US" spc="-50" smtClean="0"/>
              <a:pPr marL="38100">
                <a:lnSpc>
                  <a:spcPts val="1425"/>
                </a:lnSpc>
              </a:pPr>
              <a:t>42</a:t>
            </a:fld>
            <a:endParaRPr spc="-50" dirty="0"/>
          </a:p>
        </p:txBody>
      </p:sp>
      <p:sp>
        <p:nvSpPr>
          <p:cNvPr id="3" name="object 3"/>
          <p:cNvSpPr txBox="1"/>
          <p:nvPr/>
        </p:nvSpPr>
        <p:spPr>
          <a:xfrm>
            <a:off x="1197051" y="2691460"/>
            <a:ext cx="7366634" cy="2587625"/>
          </a:xfrm>
          <a:prstGeom prst="rect">
            <a:avLst/>
          </a:prstGeom>
        </p:spPr>
        <p:txBody>
          <a:bodyPr vert="horz" wrap="square" lIns="0" tIns="12700" rIns="0" bIns="0" rtlCol="0">
            <a:spAutoFit/>
          </a:bodyPr>
          <a:lstStyle/>
          <a:p>
            <a:pPr marL="12700">
              <a:lnSpc>
                <a:spcPct val="100000"/>
              </a:lnSpc>
              <a:spcBef>
                <a:spcPts val="100"/>
              </a:spcBef>
              <a:tabLst>
                <a:tab pos="575945" algn="l"/>
              </a:tabLst>
            </a:pPr>
            <a:r>
              <a:rPr sz="2400" spc="-25" dirty="0">
                <a:latin typeface="MS PGothic"/>
                <a:cs typeface="MS PGothic"/>
              </a:rPr>
              <a:t>１）</a:t>
            </a:r>
            <a:r>
              <a:rPr sz="2400" dirty="0">
                <a:latin typeface="MS PGothic"/>
                <a:cs typeface="MS PGothic"/>
              </a:rPr>
              <a:t>	</a:t>
            </a:r>
            <a:r>
              <a:rPr sz="2400" dirty="0">
                <a:latin typeface="Microsoft Sans Serif"/>
                <a:cs typeface="Microsoft Sans Serif"/>
              </a:rPr>
              <a:t>Investment</a:t>
            </a:r>
            <a:r>
              <a:rPr sz="2400" spc="-50" dirty="0">
                <a:latin typeface="Microsoft Sans Serif"/>
                <a:cs typeface="Microsoft Sans Serif"/>
              </a:rPr>
              <a:t> </a:t>
            </a:r>
            <a:r>
              <a:rPr sz="2400" dirty="0">
                <a:latin typeface="Microsoft Sans Serif"/>
                <a:cs typeface="Microsoft Sans Serif"/>
              </a:rPr>
              <a:t>in</a:t>
            </a:r>
            <a:r>
              <a:rPr sz="2400" spc="-25" dirty="0">
                <a:latin typeface="Microsoft Sans Serif"/>
                <a:cs typeface="Microsoft Sans Serif"/>
              </a:rPr>
              <a:t> </a:t>
            </a:r>
            <a:r>
              <a:rPr sz="2400" dirty="0">
                <a:latin typeface="Microsoft Sans Serif"/>
                <a:cs typeface="Microsoft Sans Serif"/>
              </a:rPr>
              <a:t>Human</a:t>
            </a:r>
            <a:r>
              <a:rPr sz="2400" spc="-20" dirty="0">
                <a:latin typeface="Microsoft Sans Serif"/>
                <a:cs typeface="Microsoft Sans Serif"/>
              </a:rPr>
              <a:t> </a:t>
            </a:r>
            <a:r>
              <a:rPr sz="2400" spc="-10" dirty="0">
                <a:latin typeface="Microsoft Sans Serif"/>
                <a:cs typeface="Microsoft Sans Serif"/>
              </a:rPr>
              <a:t>Capital</a:t>
            </a:r>
            <a:endParaRPr sz="2400">
              <a:latin typeface="Microsoft Sans Serif"/>
              <a:cs typeface="Microsoft Sans Serif"/>
            </a:endParaRPr>
          </a:p>
          <a:p>
            <a:pPr>
              <a:lnSpc>
                <a:spcPct val="100000"/>
              </a:lnSpc>
              <a:spcBef>
                <a:spcPts val="165"/>
              </a:spcBef>
            </a:pPr>
            <a:endParaRPr sz="2400">
              <a:latin typeface="Microsoft Sans Serif"/>
              <a:cs typeface="Microsoft Sans Serif"/>
            </a:endParaRPr>
          </a:p>
          <a:p>
            <a:pPr marL="12700">
              <a:lnSpc>
                <a:spcPct val="100000"/>
              </a:lnSpc>
              <a:tabLst>
                <a:tab pos="575945" algn="l"/>
              </a:tabLst>
            </a:pPr>
            <a:r>
              <a:rPr sz="2400" spc="-25" dirty="0">
                <a:latin typeface="MS PGothic"/>
                <a:cs typeface="MS PGothic"/>
              </a:rPr>
              <a:t>２）</a:t>
            </a:r>
            <a:r>
              <a:rPr sz="2400" dirty="0">
                <a:latin typeface="MS PGothic"/>
                <a:cs typeface="MS PGothic"/>
              </a:rPr>
              <a:t>	</a:t>
            </a:r>
            <a:r>
              <a:rPr sz="2400" dirty="0">
                <a:latin typeface="Microsoft Sans Serif"/>
                <a:cs typeface="Microsoft Sans Serif"/>
              </a:rPr>
              <a:t>Investment</a:t>
            </a:r>
            <a:r>
              <a:rPr sz="2400" spc="-60" dirty="0">
                <a:latin typeface="Microsoft Sans Serif"/>
                <a:cs typeface="Microsoft Sans Serif"/>
              </a:rPr>
              <a:t> </a:t>
            </a:r>
            <a:r>
              <a:rPr sz="2400" dirty="0">
                <a:latin typeface="Microsoft Sans Serif"/>
                <a:cs typeface="Microsoft Sans Serif"/>
              </a:rPr>
              <a:t>in</a:t>
            </a:r>
            <a:r>
              <a:rPr sz="2400" spc="-25" dirty="0">
                <a:latin typeface="Microsoft Sans Serif"/>
                <a:cs typeface="Microsoft Sans Serif"/>
              </a:rPr>
              <a:t> </a:t>
            </a:r>
            <a:r>
              <a:rPr sz="2400" dirty="0">
                <a:latin typeface="Microsoft Sans Serif"/>
                <a:cs typeface="Microsoft Sans Serif"/>
              </a:rPr>
              <a:t>Science,</a:t>
            </a:r>
            <a:r>
              <a:rPr sz="2400" spc="-75" dirty="0">
                <a:latin typeface="Microsoft Sans Serif"/>
                <a:cs typeface="Microsoft Sans Serif"/>
              </a:rPr>
              <a:t> </a:t>
            </a:r>
            <a:r>
              <a:rPr sz="2400" spc="-30" dirty="0">
                <a:latin typeface="Microsoft Sans Serif"/>
                <a:cs typeface="Microsoft Sans Serif"/>
              </a:rPr>
              <a:t>Technology</a:t>
            </a:r>
            <a:r>
              <a:rPr sz="2400" spc="-55" dirty="0">
                <a:latin typeface="Microsoft Sans Serif"/>
                <a:cs typeface="Microsoft Sans Serif"/>
              </a:rPr>
              <a:t> </a:t>
            </a:r>
            <a:r>
              <a:rPr sz="2400" dirty="0">
                <a:latin typeface="Microsoft Sans Serif"/>
                <a:cs typeface="Microsoft Sans Serif"/>
              </a:rPr>
              <a:t>and</a:t>
            </a:r>
            <a:r>
              <a:rPr sz="2400" spc="-30" dirty="0">
                <a:latin typeface="Microsoft Sans Serif"/>
                <a:cs typeface="Microsoft Sans Serif"/>
              </a:rPr>
              <a:t> </a:t>
            </a:r>
            <a:r>
              <a:rPr sz="2400" spc="-10" dirty="0">
                <a:latin typeface="Microsoft Sans Serif"/>
                <a:cs typeface="Microsoft Sans Serif"/>
              </a:rPr>
              <a:t>Innovation</a:t>
            </a:r>
            <a:endParaRPr sz="2400">
              <a:latin typeface="Microsoft Sans Serif"/>
              <a:cs typeface="Microsoft Sans Serif"/>
            </a:endParaRPr>
          </a:p>
          <a:p>
            <a:pPr>
              <a:lnSpc>
                <a:spcPct val="100000"/>
              </a:lnSpc>
              <a:spcBef>
                <a:spcPts val="170"/>
              </a:spcBef>
            </a:pPr>
            <a:endParaRPr sz="2400">
              <a:latin typeface="Microsoft Sans Serif"/>
              <a:cs typeface="Microsoft Sans Serif"/>
            </a:endParaRPr>
          </a:p>
          <a:p>
            <a:pPr marL="12700">
              <a:lnSpc>
                <a:spcPct val="100000"/>
              </a:lnSpc>
              <a:tabLst>
                <a:tab pos="539750" algn="l"/>
              </a:tabLst>
            </a:pPr>
            <a:r>
              <a:rPr sz="2400" spc="-25" dirty="0">
                <a:latin typeface="MS PGothic"/>
                <a:cs typeface="MS PGothic"/>
              </a:rPr>
              <a:t>３）</a:t>
            </a:r>
            <a:r>
              <a:rPr sz="2400" dirty="0">
                <a:latin typeface="MS PGothic"/>
                <a:cs typeface="MS PGothic"/>
              </a:rPr>
              <a:t>	</a:t>
            </a:r>
            <a:r>
              <a:rPr sz="2400" dirty="0">
                <a:latin typeface="Microsoft Sans Serif"/>
                <a:cs typeface="Microsoft Sans Serif"/>
              </a:rPr>
              <a:t>Investment</a:t>
            </a:r>
            <a:r>
              <a:rPr sz="2400" spc="-40" dirty="0">
                <a:latin typeface="Microsoft Sans Serif"/>
                <a:cs typeface="Microsoft Sans Serif"/>
              </a:rPr>
              <a:t> </a:t>
            </a:r>
            <a:r>
              <a:rPr sz="2400" dirty="0">
                <a:latin typeface="Microsoft Sans Serif"/>
                <a:cs typeface="Microsoft Sans Serif"/>
              </a:rPr>
              <a:t>in Start-</a:t>
            </a:r>
            <a:r>
              <a:rPr sz="2400" spc="-25" dirty="0">
                <a:latin typeface="Microsoft Sans Serif"/>
                <a:cs typeface="Microsoft Sans Serif"/>
              </a:rPr>
              <a:t>ups</a:t>
            </a:r>
            <a:endParaRPr sz="2400">
              <a:latin typeface="Microsoft Sans Serif"/>
              <a:cs typeface="Microsoft Sans Serif"/>
            </a:endParaRPr>
          </a:p>
          <a:p>
            <a:pPr>
              <a:lnSpc>
                <a:spcPct val="100000"/>
              </a:lnSpc>
              <a:spcBef>
                <a:spcPts val="165"/>
              </a:spcBef>
            </a:pPr>
            <a:endParaRPr sz="2400">
              <a:latin typeface="Microsoft Sans Serif"/>
              <a:cs typeface="Microsoft Sans Serif"/>
            </a:endParaRPr>
          </a:p>
          <a:p>
            <a:pPr marL="12700">
              <a:lnSpc>
                <a:spcPct val="100000"/>
              </a:lnSpc>
              <a:tabLst>
                <a:tab pos="575945" algn="l"/>
              </a:tabLst>
            </a:pPr>
            <a:r>
              <a:rPr sz="2400" spc="-25" dirty="0">
                <a:latin typeface="MS PGothic"/>
                <a:cs typeface="MS PGothic"/>
              </a:rPr>
              <a:t>４）</a:t>
            </a:r>
            <a:r>
              <a:rPr sz="2400" dirty="0">
                <a:latin typeface="MS PGothic"/>
                <a:cs typeface="MS PGothic"/>
              </a:rPr>
              <a:t>	</a:t>
            </a:r>
            <a:r>
              <a:rPr sz="2400" dirty="0">
                <a:latin typeface="Microsoft Sans Serif"/>
                <a:cs typeface="Microsoft Sans Serif"/>
              </a:rPr>
              <a:t>Investment</a:t>
            </a:r>
            <a:r>
              <a:rPr sz="2400" spc="-45" dirty="0">
                <a:latin typeface="Microsoft Sans Serif"/>
                <a:cs typeface="Microsoft Sans Serif"/>
              </a:rPr>
              <a:t> </a:t>
            </a:r>
            <a:r>
              <a:rPr sz="2400" dirty="0">
                <a:latin typeface="Microsoft Sans Serif"/>
                <a:cs typeface="Microsoft Sans Serif"/>
              </a:rPr>
              <a:t>in</a:t>
            </a:r>
            <a:r>
              <a:rPr sz="2400" spc="-20" dirty="0">
                <a:latin typeface="Microsoft Sans Serif"/>
                <a:cs typeface="Microsoft Sans Serif"/>
              </a:rPr>
              <a:t> </a:t>
            </a:r>
            <a:r>
              <a:rPr sz="2400" dirty="0">
                <a:latin typeface="Microsoft Sans Serif"/>
                <a:cs typeface="Microsoft Sans Serif"/>
              </a:rPr>
              <a:t>Green</a:t>
            </a:r>
            <a:r>
              <a:rPr sz="2400" spc="-15" dirty="0">
                <a:latin typeface="Microsoft Sans Serif"/>
                <a:cs typeface="Microsoft Sans Serif"/>
              </a:rPr>
              <a:t> </a:t>
            </a:r>
            <a:r>
              <a:rPr sz="2400" dirty="0">
                <a:latin typeface="Microsoft Sans Serif"/>
                <a:cs typeface="Microsoft Sans Serif"/>
              </a:rPr>
              <a:t>and</a:t>
            </a:r>
            <a:r>
              <a:rPr sz="2400" spc="-15" dirty="0">
                <a:latin typeface="Microsoft Sans Serif"/>
                <a:cs typeface="Microsoft Sans Serif"/>
              </a:rPr>
              <a:t> </a:t>
            </a:r>
            <a:r>
              <a:rPr sz="2400" spc="-10" dirty="0">
                <a:latin typeface="Microsoft Sans Serif"/>
                <a:cs typeface="Microsoft Sans Serif"/>
              </a:rPr>
              <a:t>Digital</a:t>
            </a:r>
            <a:endParaRPr sz="2400">
              <a:latin typeface="Microsoft Sans Serif"/>
              <a:cs typeface="Microsoft Sans Serif"/>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79018" rIns="0" bIns="0" rtlCol="0">
            <a:spAutoFit/>
          </a:bodyPr>
          <a:lstStyle/>
          <a:p>
            <a:pPr marL="543560">
              <a:lnSpc>
                <a:spcPct val="100000"/>
              </a:lnSpc>
              <a:spcBef>
                <a:spcPts val="95"/>
              </a:spcBef>
            </a:pPr>
            <a:r>
              <a:rPr sz="3200" dirty="0">
                <a:latin typeface="MS PGothic"/>
                <a:cs typeface="MS PGothic"/>
              </a:rPr>
              <a:t>１）</a:t>
            </a:r>
            <a:r>
              <a:rPr sz="3200" dirty="0"/>
              <a:t>Investment</a:t>
            </a:r>
            <a:r>
              <a:rPr sz="3200" spc="-45" dirty="0"/>
              <a:t> </a:t>
            </a:r>
            <a:r>
              <a:rPr sz="3200" dirty="0"/>
              <a:t>in</a:t>
            </a:r>
            <a:r>
              <a:rPr sz="3200" spc="-55" dirty="0"/>
              <a:t> </a:t>
            </a:r>
            <a:r>
              <a:rPr sz="3200" dirty="0"/>
              <a:t>Human</a:t>
            </a:r>
            <a:r>
              <a:rPr sz="3200" spc="-15" dirty="0"/>
              <a:t> </a:t>
            </a:r>
            <a:r>
              <a:rPr sz="3200" spc="-10" dirty="0"/>
              <a:t>Capital</a:t>
            </a:r>
            <a:endParaRPr sz="3200">
              <a:latin typeface="MS PGothic"/>
              <a:cs typeface="MS PGothic"/>
            </a:endParaRPr>
          </a:p>
        </p:txBody>
      </p:sp>
      <p:sp>
        <p:nvSpPr>
          <p:cNvPr id="4" name="object 4"/>
          <p:cNvSpPr txBox="1">
            <a:spLocks noGrp="1"/>
          </p:cNvSpPr>
          <p:nvPr>
            <p:ph type="sldNum" sz="quarter" idx="7"/>
          </p:nvPr>
        </p:nvSpPr>
        <p:spPr>
          <a:xfrm>
            <a:off x="8303386" y="6449170"/>
            <a:ext cx="173990" cy="196215"/>
          </a:xfrm>
          <a:prstGeom prst="rect">
            <a:avLst/>
          </a:prstGeom>
        </p:spPr>
        <p:txBody>
          <a:bodyPr vert="horz" wrap="square" lIns="0" tIns="0" rIns="0" bIns="0" rtlCol="0">
            <a:spAutoFit/>
          </a:bodyPr>
          <a:lstStyle>
            <a:defPPr>
              <a:defRPr kern="0"/>
            </a:defPPr>
            <a:lvl1pPr>
              <a:defRPr sz="1200" b="0" i="0">
                <a:solidFill>
                  <a:srgbClr val="888888"/>
                </a:solidFill>
                <a:latin typeface="Microsoft Sans Serif"/>
                <a:cs typeface="Microsoft Sans Serif"/>
              </a:defRPr>
            </a:lvl1pPr>
          </a:lstStyle>
          <a:p>
            <a:pPr marL="38100">
              <a:lnSpc>
                <a:spcPts val="1425"/>
              </a:lnSpc>
            </a:pPr>
            <a:fld id="{81D60167-4931-47E6-BA6A-407CBD079E47}" type="slidenum">
              <a:rPr lang="en-US" spc="-50" smtClean="0"/>
              <a:pPr marL="38100">
                <a:lnSpc>
                  <a:spcPts val="1425"/>
                </a:lnSpc>
              </a:pPr>
              <a:t>43</a:t>
            </a:fld>
            <a:endParaRPr spc="-50" dirty="0"/>
          </a:p>
        </p:txBody>
      </p:sp>
      <p:sp>
        <p:nvSpPr>
          <p:cNvPr id="3" name="object 3"/>
          <p:cNvSpPr txBox="1"/>
          <p:nvPr/>
        </p:nvSpPr>
        <p:spPr>
          <a:xfrm>
            <a:off x="468087" y="1524000"/>
            <a:ext cx="8218714" cy="4619854"/>
          </a:xfrm>
          <a:prstGeom prst="rect">
            <a:avLst/>
          </a:prstGeom>
        </p:spPr>
        <p:txBody>
          <a:bodyPr vert="horz" wrap="square" lIns="0" tIns="13335" rIns="0" bIns="0" rtlCol="0">
            <a:spAutoFit/>
          </a:bodyPr>
          <a:lstStyle/>
          <a:p>
            <a:pPr marL="12700">
              <a:lnSpc>
                <a:spcPts val="3360"/>
              </a:lnSpc>
              <a:spcBef>
                <a:spcPts val="105"/>
              </a:spcBef>
            </a:pPr>
            <a:r>
              <a:rPr sz="2800" dirty="0">
                <a:latin typeface="MS PGothic"/>
                <a:cs typeface="MS PGothic"/>
              </a:rPr>
              <a:t>【</a:t>
            </a:r>
            <a:r>
              <a:rPr sz="2800" dirty="0">
                <a:latin typeface="Microsoft Sans Serif"/>
                <a:cs typeface="Microsoft Sans Serif"/>
              </a:rPr>
              <a:t>Flow</a:t>
            </a:r>
            <a:r>
              <a:rPr sz="2800" spc="20" dirty="0">
                <a:latin typeface="Microsoft Sans Serif"/>
                <a:cs typeface="Microsoft Sans Serif"/>
              </a:rPr>
              <a:t> </a:t>
            </a:r>
            <a:r>
              <a:rPr sz="2800" spc="-20" dirty="0">
                <a:latin typeface="Microsoft Sans Serif"/>
                <a:cs typeface="Microsoft Sans Serif"/>
              </a:rPr>
              <a:t>side</a:t>
            </a:r>
            <a:r>
              <a:rPr sz="2800" spc="-50" dirty="0">
                <a:latin typeface="MS PGothic"/>
                <a:cs typeface="MS PGothic"/>
              </a:rPr>
              <a:t>】</a:t>
            </a:r>
            <a:endParaRPr sz="2800" dirty="0">
              <a:latin typeface="MS PGothic"/>
              <a:cs typeface="MS PGothic"/>
            </a:endParaRPr>
          </a:p>
          <a:p>
            <a:pPr marL="250190" marR="2289175" indent="-247650">
              <a:lnSpc>
                <a:spcPts val="2880"/>
              </a:lnSpc>
              <a:spcBef>
                <a:spcPts val="95"/>
              </a:spcBef>
              <a:buSzPct val="77083"/>
              <a:buFont typeface="MS PGothic"/>
              <a:buChar char="◼"/>
              <a:tabLst>
                <a:tab pos="826769" algn="l"/>
              </a:tabLst>
            </a:pPr>
            <a:r>
              <a:rPr sz="2400" dirty="0">
                <a:latin typeface="Microsoft Sans Serif"/>
                <a:cs typeface="Microsoft Sans Serif"/>
              </a:rPr>
              <a:t>Foster</a:t>
            </a:r>
            <a:r>
              <a:rPr sz="2400" spc="-70" dirty="0">
                <a:latin typeface="Microsoft Sans Serif"/>
                <a:cs typeface="Microsoft Sans Serif"/>
              </a:rPr>
              <a:t> </a:t>
            </a:r>
            <a:r>
              <a:rPr sz="2400" dirty="0">
                <a:latin typeface="Microsoft Sans Serif"/>
                <a:cs typeface="Microsoft Sans Serif"/>
              </a:rPr>
              <a:t>productivity</a:t>
            </a:r>
            <a:r>
              <a:rPr sz="2400" spc="-65" dirty="0">
                <a:latin typeface="Microsoft Sans Serif"/>
                <a:cs typeface="Microsoft Sans Serif"/>
              </a:rPr>
              <a:t> </a:t>
            </a:r>
            <a:r>
              <a:rPr sz="2400" dirty="0">
                <a:latin typeface="Microsoft Sans Serif"/>
                <a:cs typeface="Microsoft Sans Serif"/>
              </a:rPr>
              <a:t>growth</a:t>
            </a:r>
            <a:r>
              <a:rPr sz="2400" spc="15" dirty="0">
                <a:latin typeface="Microsoft Sans Serif"/>
                <a:cs typeface="Microsoft Sans Serif"/>
              </a:rPr>
              <a:t> </a:t>
            </a:r>
            <a:r>
              <a:rPr sz="2400" dirty="0">
                <a:latin typeface="Microsoft Sans Serif"/>
                <a:cs typeface="Microsoft Sans Serif"/>
              </a:rPr>
              <a:t>and</a:t>
            </a:r>
            <a:r>
              <a:rPr sz="2400" spc="-70" dirty="0">
                <a:latin typeface="Microsoft Sans Serif"/>
                <a:cs typeface="Microsoft Sans Serif"/>
              </a:rPr>
              <a:t> </a:t>
            </a:r>
            <a:r>
              <a:rPr sz="2400" dirty="0">
                <a:latin typeface="Microsoft Sans Serif"/>
                <a:cs typeface="Microsoft Sans Serif"/>
              </a:rPr>
              <a:t>ensure</a:t>
            </a:r>
            <a:r>
              <a:rPr sz="2400" spc="-60" dirty="0">
                <a:latin typeface="Microsoft Sans Serif"/>
                <a:cs typeface="Microsoft Sans Serif"/>
              </a:rPr>
              <a:t> </a:t>
            </a:r>
            <a:r>
              <a:rPr sz="2400" dirty="0">
                <a:latin typeface="Microsoft Sans Serif"/>
                <a:cs typeface="Microsoft Sans Serif"/>
              </a:rPr>
              <a:t>wage</a:t>
            </a:r>
            <a:r>
              <a:rPr sz="2400" spc="-10" dirty="0">
                <a:latin typeface="Microsoft Sans Serif"/>
                <a:cs typeface="Microsoft Sans Serif"/>
              </a:rPr>
              <a:t> </a:t>
            </a:r>
            <a:r>
              <a:rPr sz="2400" spc="-20" dirty="0">
                <a:latin typeface="Microsoft Sans Serif"/>
                <a:cs typeface="Microsoft Sans Serif"/>
              </a:rPr>
              <a:t>rise 	</a:t>
            </a:r>
            <a:r>
              <a:rPr sz="2400" dirty="0">
                <a:latin typeface="Microsoft Sans Serif"/>
                <a:cs typeface="Microsoft Sans Serif"/>
              </a:rPr>
              <a:t>In</a:t>
            </a:r>
            <a:r>
              <a:rPr sz="2400" spc="-5" dirty="0">
                <a:latin typeface="Microsoft Sans Serif"/>
                <a:cs typeface="Microsoft Sans Serif"/>
              </a:rPr>
              <a:t> </a:t>
            </a:r>
            <a:r>
              <a:rPr sz="2400" dirty="0">
                <a:latin typeface="Microsoft Sans Serif"/>
                <a:cs typeface="Microsoft Sans Serif"/>
              </a:rPr>
              <a:t>order</a:t>
            </a:r>
            <a:r>
              <a:rPr sz="2400" spc="-20" dirty="0">
                <a:latin typeface="Microsoft Sans Serif"/>
                <a:cs typeface="Microsoft Sans Serif"/>
              </a:rPr>
              <a:t> </a:t>
            </a:r>
            <a:r>
              <a:rPr sz="2400" dirty="0">
                <a:latin typeface="Microsoft Sans Serif"/>
                <a:cs typeface="Microsoft Sans Serif"/>
              </a:rPr>
              <a:t>to</a:t>
            </a:r>
            <a:r>
              <a:rPr sz="2400" spc="-5" dirty="0">
                <a:latin typeface="Microsoft Sans Serif"/>
                <a:cs typeface="Microsoft Sans Serif"/>
              </a:rPr>
              <a:t> </a:t>
            </a:r>
            <a:r>
              <a:rPr sz="2400" dirty="0">
                <a:latin typeface="Microsoft Sans Serif"/>
                <a:cs typeface="Microsoft Sans Serif"/>
              </a:rPr>
              <a:t>do</a:t>
            </a:r>
            <a:r>
              <a:rPr sz="2400" spc="-5" dirty="0">
                <a:latin typeface="Microsoft Sans Serif"/>
                <a:cs typeface="Microsoft Sans Serif"/>
              </a:rPr>
              <a:t> </a:t>
            </a:r>
            <a:r>
              <a:rPr sz="2400" spc="310" dirty="0">
                <a:latin typeface="Microsoft Sans Serif"/>
                <a:cs typeface="Microsoft Sans Serif"/>
              </a:rPr>
              <a:t>so…</a:t>
            </a:r>
            <a:endParaRPr sz="2400" dirty="0">
              <a:latin typeface="Microsoft Sans Serif"/>
              <a:cs typeface="Microsoft Sans Serif"/>
            </a:endParaRPr>
          </a:p>
          <a:p>
            <a:pPr marL="826769">
              <a:lnSpc>
                <a:spcPts val="2775"/>
              </a:lnSpc>
            </a:pPr>
            <a:r>
              <a:rPr sz="2400" dirty="0">
                <a:latin typeface="Microsoft Sans Serif"/>
                <a:cs typeface="Microsoft Sans Serif"/>
              </a:rPr>
              <a:t>→Create</a:t>
            </a:r>
            <a:r>
              <a:rPr sz="2400" spc="-20" dirty="0">
                <a:latin typeface="Microsoft Sans Serif"/>
                <a:cs typeface="Microsoft Sans Serif"/>
              </a:rPr>
              <a:t> </a:t>
            </a:r>
            <a:r>
              <a:rPr sz="2400" dirty="0">
                <a:latin typeface="Microsoft Sans Serif"/>
                <a:cs typeface="Microsoft Sans Serif"/>
              </a:rPr>
              <a:t>social</a:t>
            </a:r>
            <a:r>
              <a:rPr sz="2400" spc="-10" dirty="0">
                <a:latin typeface="Microsoft Sans Serif"/>
                <a:cs typeface="Microsoft Sans Serif"/>
              </a:rPr>
              <a:t> </a:t>
            </a:r>
            <a:r>
              <a:rPr sz="2400" dirty="0">
                <a:latin typeface="Microsoft Sans Serif"/>
                <a:cs typeface="Microsoft Sans Serif"/>
              </a:rPr>
              <a:t>atmosphere</a:t>
            </a:r>
            <a:r>
              <a:rPr sz="2400" spc="-70" dirty="0">
                <a:latin typeface="Microsoft Sans Serif"/>
                <a:cs typeface="Microsoft Sans Serif"/>
              </a:rPr>
              <a:t> </a:t>
            </a:r>
            <a:r>
              <a:rPr sz="2400" dirty="0">
                <a:latin typeface="Microsoft Sans Serif"/>
                <a:cs typeface="Microsoft Sans Serif"/>
              </a:rPr>
              <a:t>for</a:t>
            </a:r>
            <a:r>
              <a:rPr sz="2400" spc="-60" dirty="0">
                <a:latin typeface="Microsoft Sans Serif"/>
                <a:cs typeface="Microsoft Sans Serif"/>
              </a:rPr>
              <a:t> </a:t>
            </a:r>
            <a:r>
              <a:rPr sz="2400" dirty="0">
                <a:latin typeface="Microsoft Sans Serif"/>
                <a:cs typeface="Microsoft Sans Serif"/>
              </a:rPr>
              <a:t>pay</a:t>
            </a:r>
            <a:r>
              <a:rPr sz="2400" spc="-30" dirty="0">
                <a:latin typeface="Microsoft Sans Serif"/>
                <a:cs typeface="Microsoft Sans Serif"/>
              </a:rPr>
              <a:t> </a:t>
            </a:r>
            <a:r>
              <a:rPr sz="2400" dirty="0">
                <a:latin typeface="Microsoft Sans Serif"/>
                <a:cs typeface="Microsoft Sans Serif"/>
              </a:rPr>
              <a:t>to</a:t>
            </a:r>
            <a:r>
              <a:rPr sz="2400" spc="-20" dirty="0">
                <a:latin typeface="Microsoft Sans Serif"/>
                <a:cs typeface="Microsoft Sans Serif"/>
              </a:rPr>
              <a:t> rise</a:t>
            </a:r>
            <a:endParaRPr sz="2400" dirty="0">
              <a:latin typeface="Microsoft Sans Serif"/>
              <a:cs typeface="Microsoft Sans Serif"/>
            </a:endParaRPr>
          </a:p>
          <a:p>
            <a:pPr marL="854075">
              <a:lnSpc>
                <a:spcPts val="2870"/>
              </a:lnSpc>
            </a:pPr>
            <a:r>
              <a:rPr sz="2400" dirty="0">
                <a:latin typeface="Microsoft Sans Serif"/>
                <a:cs typeface="Microsoft Sans Serif"/>
              </a:rPr>
              <a:t>→Introduce</a:t>
            </a:r>
            <a:r>
              <a:rPr sz="2400" spc="-35" dirty="0">
                <a:latin typeface="Microsoft Sans Serif"/>
                <a:cs typeface="Microsoft Sans Serif"/>
              </a:rPr>
              <a:t> </a:t>
            </a:r>
            <a:r>
              <a:rPr sz="2400" dirty="0">
                <a:latin typeface="Microsoft Sans Serif"/>
                <a:cs typeface="Microsoft Sans Serif"/>
              </a:rPr>
              <a:t>tax</a:t>
            </a:r>
            <a:r>
              <a:rPr sz="2400" spc="-15" dirty="0">
                <a:latin typeface="Microsoft Sans Serif"/>
                <a:cs typeface="Microsoft Sans Serif"/>
              </a:rPr>
              <a:t> </a:t>
            </a:r>
            <a:r>
              <a:rPr sz="2400" spc="-10" dirty="0">
                <a:latin typeface="Microsoft Sans Serif"/>
                <a:cs typeface="Microsoft Sans Serif"/>
              </a:rPr>
              <a:t>incentives</a:t>
            </a:r>
            <a:endParaRPr sz="2400" dirty="0">
              <a:latin typeface="Microsoft Sans Serif"/>
              <a:cs typeface="Microsoft Sans Serif"/>
            </a:endParaRPr>
          </a:p>
          <a:p>
            <a:pPr>
              <a:lnSpc>
                <a:spcPct val="100000"/>
              </a:lnSpc>
              <a:spcBef>
                <a:spcPts val="200"/>
              </a:spcBef>
            </a:pPr>
            <a:endParaRPr sz="2400" dirty="0">
              <a:latin typeface="Microsoft Sans Serif"/>
              <a:cs typeface="Microsoft Sans Serif"/>
            </a:endParaRPr>
          </a:p>
          <a:p>
            <a:pPr marL="12700">
              <a:lnSpc>
                <a:spcPts val="3354"/>
              </a:lnSpc>
            </a:pPr>
            <a:r>
              <a:rPr sz="2800" dirty="0">
                <a:latin typeface="MS PGothic"/>
                <a:cs typeface="MS PGothic"/>
              </a:rPr>
              <a:t>【</a:t>
            </a:r>
            <a:r>
              <a:rPr sz="2800" dirty="0">
                <a:latin typeface="Microsoft Sans Serif"/>
                <a:cs typeface="Microsoft Sans Serif"/>
              </a:rPr>
              <a:t>Stock</a:t>
            </a:r>
            <a:r>
              <a:rPr sz="2800" spc="15" dirty="0">
                <a:latin typeface="Microsoft Sans Serif"/>
                <a:cs typeface="Microsoft Sans Serif"/>
              </a:rPr>
              <a:t> </a:t>
            </a:r>
            <a:r>
              <a:rPr sz="2800" spc="-20" dirty="0">
                <a:latin typeface="Microsoft Sans Serif"/>
                <a:cs typeface="Microsoft Sans Serif"/>
              </a:rPr>
              <a:t>side</a:t>
            </a:r>
            <a:r>
              <a:rPr sz="2800" spc="-50" dirty="0">
                <a:latin typeface="MS PGothic"/>
                <a:cs typeface="MS PGothic"/>
              </a:rPr>
              <a:t>】</a:t>
            </a:r>
            <a:endParaRPr sz="2800" dirty="0">
              <a:latin typeface="MS PGothic"/>
              <a:cs typeface="MS PGothic"/>
            </a:endParaRPr>
          </a:p>
          <a:p>
            <a:pPr marL="12700">
              <a:lnSpc>
                <a:spcPts val="2875"/>
              </a:lnSpc>
            </a:pPr>
            <a:r>
              <a:rPr sz="2400" spc="-600" dirty="0">
                <a:latin typeface="MS PGothic"/>
                <a:cs typeface="MS PGothic"/>
              </a:rPr>
              <a:t>・</a:t>
            </a:r>
            <a:r>
              <a:rPr sz="2400" dirty="0">
                <a:latin typeface="Microsoft Sans Serif"/>
                <a:cs typeface="Microsoft Sans Serif"/>
              </a:rPr>
              <a:t>Invest</a:t>
            </a:r>
            <a:r>
              <a:rPr sz="2400" spc="-65" dirty="0">
                <a:latin typeface="Microsoft Sans Serif"/>
                <a:cs typeface="Microsoft Sans Serif"/>
              </a:rPr>
              <a:t> </a:t>
            </a:r>
            <a:r>
              <a:rPr sz="2400" dirty="0">
                <a:latin typeface="Microsoft Sans Serif"/>
                <a:cs typeface="Microsoft Sans Serif"/>
              </a:rPr>
              <a:t>in</a:t>
            </a:r>
            <a:r>
              <a:rPr sz="2400" spc="-40" dirty="0">
                <a:latin typeface="Microsoft Sans Serif"/>
                <a:cs typeface="Microsoft Sans Serif"/>
              </a:rPr>
              <a:t> </a:t>
            </a:r>
            <a:r>
              <a:rPr sz="2400" dirty="0">
                <a:latin typeface="Microsoft Sans Serif"/>
                <a:cs typeface="Microsoft Sans Serif"/>
              </a:rPr>
              <a:t>vocational</a:t>
            </a:r>
            <a:r>
              <a:rPr sz="2400" spc="-55" dirty="0">
                <a:latin typeface="Microsoft Sans Serif"/>
                <a:cs typeface="Microsoft Sans Serif"/>
              </a:rPr>
              <a:t> </a:t>
            </a:r>
            <a:r>
              <a:rPr sz="2400" dirty="0">
                <a:latin typeface="Microsoft Sans Serif"/>
                <a:cs typeface="Microsoft Sans Serif"/>
              </a:rPr>
              <a:t>training</a:t>
            </a:r>
            <a:r>
              <a:rPr sz="2400" spc="-25" dirty="0">
                <a:latin typeface="Microsoft Sans Serif"/>
                <a:cs typeface="Microsoft Sans Serif"/>
              </a:rPr>
              <a:t>, </a:t>
            </a:r>
            <a:r>
              <a:rPr sz="2400" dirty="0">
                <a:latin typeface="Microsoft Sans Serif"/>
                <a:cs typeface="Microsoft Sans Serif"/>
              </a:rPr>
              <a:t>recurrent</a:t>
            </a:r>
            <a:r>
              <a:rPr sz="2400" spc="-60" dirty="0">
                <a:latin typeface="Microsoft Sans Serif"/>
                <a:cs typeface="Microsoft Sans Serif"/>
              </a:rPr>
              <a:t> </a:t>
            </a:r>
            <a:r>
              <a:rPr sz="2400" dirty="0">
                <a:latin typeface="Microsoft Sans Serif"/>
                <a:cs typeface="Microsoft Sans Serif"/>
              </a:rPr>
              <a:t>education</a:t>
            </a:r>
            <a:r>
              <a:rPr sz="2400" spc="-55" dirty="0">
                <a:latin typeface="Microsoft Sans Serif"/>
                <a:cs typeface="Microsoft Sans Serif"/>
              </a:rPr>
              <a:t>, </a:t>
            </a:r>
            <a:r>
              <a:rPr sz="2400" dirty="0">
                <a:latin typeface="Microsoft Sans Serif"/>
                <a:cs typeface="Microsoft Sans Serif"/>
              </a:rPr>
              <a:t>life</a:t>
            </a:r>
            <a:r>
              <a:rPr sz="2400" spc="-60" dirty="0">
                <a:latin typeface="Microsoft Sans Serif"/>
                <a:cs typeface="Microsoft Sans Serif"/>
              </a:rPr>
              <a:t> </a:t>
            </a:r>
            <a:r>
              <a:rPr sz="2400" dirty="0">
                <a:latin typeface="Microsoft Sans Serif"/>
                <a:cs typeface="Microsoft Sans Serif"/>
              </a:rPr>
              <a:t>long</a:t>
            </a:r>
            <a:r>
              <a:rPr sz="2400" spc="-65" dirty="0">
                <a:latin typeface="Microsoft Sans Serif"/>
                <a:cs typeface="Microsoft Sans Serif"/>
              </a:rPr>
              <a:t> </a:t>
            </a:r>
            <a:r>
              <a:rPr sz="2400" spc="-10" dirty="0">
                <a:latin typeface="Microsoft Sans Serif"/>
                <a:cs typeface="Microsoft Sans Serif"/>
              </a:rPr>
              <a:t>learning</a:t>
            </a:r>
            <a:endParaRPr sz="2400" dirty="0">
              <a:latin typeface="Microsoft Sans Serif"/>
              <a:cs typeface="Microsoft Sans Serif"/>
            </a:endParaRPr>
          </a:p>
          <a:p>
            <a:pPr marL="1232535">
              <a:lnSpc>
                <a:spcPct val="100000"/>
              </a:lnSpc>
            </a:pPr>
            <a:r>
              <a:rPr sz="2400" dirty="0">
                <a:latin typeface="Microsoft Sans Serif"/>
                <a:cs typeface="Microsoft Sans Serif"/>
              </a:rPr>
              <a:t>→support</a:t>
            </a:r>
            <a:r>
              <a:rPr sz="2400" spc="-65" dirty="0">
                <a:latin typeface="Microsoft Sans Serif"/>
                <a:cs typeface="Microsoft Sans Serif"/>
              </a:rPr>
              <a:t> </a:t>
            </a:r>
            <a:r>
              <a:rPr sz="2400" dirty="0">
                <a:latin typeface="Microsoft Sans Serif"/>
                <a:cs typeface="Microsoft Sans Serif"/>
              </a:rPr>
              <a:t>labour</a:t>
            </a:r>
            <a:r>
              <a:rPr sz="2400" spc="-25" dirty="0">
                <a:latin typeface="Microsoft Sans Serif"/>
                <a:cs typeface="Microsoft Sans Serif"/>
              </a:rPr>
              <a:t> </a:t>
            </a:r>
            <a:r>
              <a:rPr sz="2400" dirty="0">
                <a:latin typeface="Microsoft Sans Serif"/>
                <a:cs typeface="Microsoft Sans Serif"/>
              </a:rPr>
              <a:t>mobility</a:t>
            </a:r>
            <a:r>
              <a:rPr sz="2400" spc="-65" dirty="0">
                <a:latin typeface="Microsoft Sans Serif"/>
                <a:cs typeface="Microsoft Sans Serif"/>
              </a:rPr>
              <a:t> </a:t>
            </a:r>
            <a:r>
              <a:rPr sz="2400" dirty="0">
                <a:latin typeface="Microsoft Sans Serif"/>
                <a:cs typeface="Microsoft Sans Serif"/>
              </a:rPr>
              <a:t>and</a:t>
            </a:r>
            <a:r>
              <a:rPr sz="2400" spc="-45" dirty="0">
                <a:latin typeface="Microsoft Sans Serif"/>
                <a:cs typeface="Microsoft Sans Serif"/>
              </a:rPr>
              <a:t> </a:t>
            </a:r>
            <a:r>
              <a:rPr sz="2400" dirty="0">
                <a:latin typeface="Microsoft Sans Serif"/>
                <a:cs typeface="Microsoft Sans Serif"/>
              </a:rPr>
              <a:t>job</a:t>
            </a:r>
            <a:r>
              <a:rPr sz="2400" spc="-45" dirty="0">
                <a:latin typeface="Microsoft Sans Serif"/>
                <a:cs typeface="Microsoft Sans Serif"/>
              </a:rPr>
              <a:t> </a:t>
            </a:r>
            <a:r>
              <a:rPr sz="2400" spc="-10" dirty="0">
                <a:latin typeface="Microsoft Sans Serif"/>
                <a:cs typeface="Microsoft Sans Serif"/>
              </a:rPr>
              <a:t>mobility</a:t>
            </a:r>
            <a:endParaRPr sz="2400" dirty="0">
              <a:latin typeface="Microsoft Sans Serif"/>
              <a:cs typeface="Microsoft Sans Serif"/>
            </a:endParaRPr>
          </a:p>
          <a:p>
            <a:pPr marL="12700">
              <a:lnSpc>
                <a:spcPct val="100000"/>
              </a:lnSpc>
            </a:pPr>
            <a:r>
              <a:rPr sz="2400" spc="-600" dirty="0">
                <a:latin typeface="MS PGothic"/>
                <a:cs typeface="MS PGothic"/>
              </a:rPr>
              <a:t>・</a:t>
            </a:r>
            <a:r>
              <a:rPr sz="2400" dirty="0">
                <a:latin typeface="Microsoft Sans Serif"/>
                <a:cs typeface="Microsoft Sans Serif"/>
              </a:rPr>
              <a:t>Invest</a:t>
            </a:r>
            <a:r>
              <a:rPr sz="2400" spc="-40" dirty="0">
                <a:latin typeface="Microsoft Sans Serif"/>
                <a:cs typeface="Microsoft Sans Serif"/>
              </a:rPr>
              <a:t> </a:t>
            </a:r>
            <a:r>
              <a:rPr sz="2400" dirty="0">
                <a:latin typeface="Microsoft Sans Serif"/>
                <a:cs typeface="Microsoft Sans Serif"/>
              </a:rPr>
              <a:t>in</a:t>
            </a:r>
            <a:r>
              <a:rPr sz="2400" spc="-20" dirty="0">
                <a:latin typeface="Microsoft Sans Serif"/>
                <a:cs typeface="Microsoft Sans Serif"/>
              </a:rPr>
              <a:t> </a:t>
            </a:r>
            <a:r>
              <a:rPr sz="2400" dirty="0">
                <a:latin typeface="Microsoft Sans Serif"/>
                <a:cs typeface="Microsoft Sans Serif"/>
              </a:rPr>
              <a:t>shifting</a:t>
            </a:r>
            <a:r>
              <a:rPr sz="2400" spc="-55" dirty="0">
                <a:latin typeface="Microsoft Sans Serif"/>
                <a:cs typeface="Microsoft Sans Serif"/>
              </a:rPr>
              <a:t> </a:t>
            </a:r>
            <a:r>
              <a:rPr sz="2400" dirty="0">
                <a:latin typeface="Microsoft Sans Serif"/>
                <a:cs typeface="Microsoft Sans Serif"/>
              </a:rPr>
              <a:t>financial</a:t>
            </a:r>
            <a:r>
              <a:rPr sz="2400" spc="-65" dirty="0">
                <a:latin typeface="Microsoft Sans Serif"/>
                <a:cs typeface="Microsoft Sans Serif"/>
              </a:rPr>
              <a:t> </a:t>
            </a:r>
            <a:r>
              <a:rPr sz="2400" dirty="0">
                <a:latin typeface="Microsoft Sans Serif"/>
                <a:cs typeface="Microsoft Sans Serif"/>
              </a:rPr>
              <a:t>assets</a:t>
            </a:r>
            <a:r>
              <a:rPr sz="2400" spc="-35" dirty="0">
                <a:latin typeface="Microsoft Sans Serif"/>
                <a:cs typeface="Microsoft Sans Serif"/>
              </a:rPr>
              <a:t> </a:t>
            </a:r>
            <a:r>
              <a:rPr sz="2400" dirty="0">
                <a:latin typeface="Microsoft Sans Serif"/>
                <a:cs typeface="Microsoft Sans Serif"/>
              </a:rPr>
              <a:t>of</a:t>
            </a:r>
            <a:r>
              <a:rPr sz="2400" spc="-40" dirty="0">
                <a:latin typeface="Microsoft Sans Serif"/>
                <a:cs typeface="Microsoft Sans Serif"/>
              </a:rPr>
              <a:t> </a:t>
            </a:r>
            <a:r>
              <a:rPr sz="2400" dirty="0">
                <a:latin typeface="Microsoft Sans Serif"/>
                <a:cs typeface="Microsoft Sans Serif"/>
              </a:rPr>
              <a:t>individuals</a:t>
            </a:r>
            <a:r>
              <a:rPr sz="2400" spc="-5" dirty="0">
                <a:latin typeface="Microsoft Sans Serif"/>
                <a:cs typeface="Microsoft Sans Serif"/>
              </a:rPr>
              <a:t> </a:t>
            </a:r>
            <a:r>
              <a:rPr sz="2400" dirty="0">
                <a:latin typeface="Microsoft Sans Serif"/>
                <a:cs typeface="Microsoft Sans Serif"/>
              </a:rPr>
              <a:t>to</a:t>
            </a:r>
            <a:r>
              <a:rPr sz="2400" spc="-55" dirty="0">
                <a:latin typeface="Microsoft Sans Serif"/>
                <a:cs typeface="Microsoft Sans Serif"/>
              </a:rPr>
              <a:t> </a:t>
            </a:r>
            <a:r>
              <a:rPr sz="2400" spc="-10" dirty="0">
                <a:latin typeface="Microsoft Sans Serif"/>
                <a:cs typeface="Microsoft Sans Serif"/>
              </a:rPr>
              <a:t>investment</a:t>
            </a:r>
            <a:endParaRPr sz="2400" dirty="0">
              <a:latin typeface="Microsoft Sans Serif"/>
              <a:cs typeface="Microsoft Sans Serif"/>
            </a:endParaRPr>
          </a:p>
          <a:p>
            <a:pPr marL="1232535">
              <a:lnSpc>
                <a:spcPct val="100000"/>
              </a:lnSpc>
            </a:pPr>
            <a:r>
              <a:rPr sz="2400" spc="-20" dirty="0">
                <a:latin typeface="Microsoft Sans Serif"/>
                <a:cs typeface="Microsoft Sans Serif"/>
              </a:rPr>
              <a:t>→”Doubling</a:t>
            </a:r>
            <a:r>
              <a:rPr sz="2400" spc="-114" dirty="0">
                <a:latin typeface="Microsoft Sans Serif"/>
                <a:cs typeface="Microsoft Sans Serif"/>
              </a:rPr>
              <a:t> </a:t>
            </a:r>
            <a:r>
              <a:rPr sz="2400" dirty="0">
                <a:latin typeface="Microsoft Sans Serif"/>
                <a:cs typeface="Microsoft Sans Serif"/>
              </a:rPr>
              <a:t>Asset-based</a:t>
            </a:r>
            <a:r>
              <a:rPr sz="2400" spc="-25" dirty="0">
                <a:latin typeface="Microsoft Sans Serif"/>
                <a:cs typeface="Microsoft Sans Serif"/>
              </a:rPr>
              <a:t> </a:t>
            </a:r>
            <a:r>
              <a:rPr sz="2400" dirty="0">
                <a:latin typeface="Microsoft Sans Serif"/>
                <a:cs typeface="Microsoft Sans Serif"/>
              </a:rPr>
              <a:t>Income</a:t>
            </a:r>
            <a:r>
              <a:rPr sz="2400" spc="-20" dirty="0">
                <a:latin typeface="Microsoft Sans Serif"/>
                <a:cs typeface="Microsoft Sans Serif"/>
              </a:rPr>
              <a:t> </a:t>
            </a:r>
            <a:r>
              <a:rPr sz="2400" spc="-10" dirty="0">
                <a:latin typeface="Microsoft Sans Serif"/>
                <a:cs typeface="Microsoft Sans Serif"/>
              </a:rPr>
              <a:t>Plan”</a:t>
            </a:r>
            <a:endParaRPr sz="2400" dirty="0">
              <a:latin typeface="Microsoft Sans Serif"/>
              <a:cs typeface="Microsoft Sans Serif"/>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7743" y="576072"/>
            <a:ext cx="8479790" cy="1521460"/>
            <a:chOff x="237743" y="576072"/>
            <a:chExt cx="8479790" cy="1521460"/>
          </a:xfrm>
        </p:grpSpPr>
        <p:sp>
          <p:nvSpPr>
            <p:cNvPr id="3" name="object 3"/>
            <p:cNvSpPr/>
            <p:nvPr/>
          </p:nvSpPr>
          <p:spPr>
            <a:xfrm>
              <a:off x="307847" y="932688"/>
              <a:ext cx="807720" cy="805180"/>
            </a:xfrm>
            <a:custGeom>
              <a:avLst/>
              <a:gdLst/>
              <a:ahLst/>
              <a:cxnLst/>
              <a:rect l="l" t="t" r="r" b="b"/>
              <a:pathLst>
                <a:path w="807719" h="805180">
                  <a:moveTo>
                    <a:pt x="403860" y="0"/>
                  </a:moveTo>
                  <a:lnTo>
                    <a:pt x="356760" y="2706"/>
                  </a:lnTo>
                  <a:lnTo>
                    <a:pt x="311257" y="10623"/>
                  </a:lnTo>
                  <a:lnTo>
                    <a:pt x="267652" y="23450"/>
                  </a:lnTo>
                  <a:lnTo>
                    <a:pt x="226250" y="40885"/>
                  </a:lnTo>
                  <a:lnTo>
                    <a:pt x="187353" y="62627"/>
                  </a:lnTo>
                  <a:lnTo>
                    <a:pt x="151264" y="88374"/>
                  </a:lnTo>
                  <a:lnTo>
                    <a:pt x="118286" y="117824"/>
                  </a:lnTo>
                  <a:lnTo>
                    <a:pt x="88722" y="150676"/>
                  </a:lnTo>
                  <a:lnTo>
                    <a:pt x="62875" y="186628"/>
                  </a:lnTo>
                  <a:lnTo>
                    <a:pt x="41048" y="225378"/>
                  </a:lnTo>
                  <a:lnTo>
                    <a:pt x="23544" y="266626"/>
                  </a:lnTo>
                  <a:lnTo>
                    <a:pt x="10666" y="310069"/>
                  </a:lnTo>
                  <a:lnTo>
                    <a:pt x="2716" y="355406"/>
                  </a:lnTo>
                  <a:lnTo>
                    <a:pt x="0" y="402336"/>
                  </a:lnTo>
                  <a:lnTo>
                    <a:pt x="2716" y="449265"/>
                  </a:lnTo>
                  <a:lnTo>
                    <a:pt x="10666" y="494602"/>
                  </a:lnTo>
                  <a:lnTo>
                    <a:pt x="23544" y="538045"/>
                  </a:lnTo>
                  <a:lnTo>
                    <a:pt x="41048" y="579293"/>
                  </a:lnTo>
                  <a:lnTo>
                    <a:pt x="62875" y="618043"/>
                  </a:lnTo>
                  <a:lnTo>
                    <a:pt x="88722" y="653995"/>
                  </a:lnTo>
                  <a:lnTo>
                    <a:pt x="118286" y="686847"/>
                  </a:lnTo>
                  <a:lnTo>
                    <a:pt x="151264" y="716297"/>
                  </a:lnTo>
                  <a:lnTo>
                    <a:pt x="187353" y="742044"/>
                  </a:lnTo>
                  <a:lnTo>
                    <a:pt x="226250" y="763786"/>
                  </a:lnTo>
                  <a:lnTo>
                    <a:pt x="267652" y="781221"/>
                  </a:lnTo>
                  <a:lnTo>
                    <a:pt x="311257" y="794048"/>
                  </a:lnTo>
                  <a:lnTo>
                    <a:pt x="356760" y="801965"/>
                  </a:lnTo>
                  <a:lnTo>
                    <a:pt x="403860" y="804672"/>
                  </a:lnTo>
                  <a:lnTo>
                    <a:pt x="450959" y="801965"/>
                  </a:lnTo>
                  <a:lnTo>
                    <a:pt x="496462" y="794048"/>
                  </a:lnTo>
                  <a:lnTo>
                    <a:pt x="540067" y="781221"/>
                  </a:lnTo>
                  <a:lnTo>
                    <a:pt x="581469" y="763786"/>
                  </a:lnTo>
                  <a:lnTo>
                    <a:pt x="620366" y="742044"/>
                  </a:lnTo>
                  <a:lnTo>
                    <a:pt x="656455" y="716297"/>
                  </a:lnTo>
                  <a:lnTo>
                    <a:pt x="689433" y="686847"/>
                  </a:lnTo>
                  <a:lnTo>
                    <a:pt x="718997" y="653995"/>
                  </a:lnTo>
                  <a:lnTo>
                    <a:pt x="744844" y="618043"/>
                  </a:lnTo>
                  <a:lnTo>
                    <a:pt x="766671" y="579293"/>
                  </a:lnTo>
                  <a:lnTo>
                    <a:pt x="784175" y="538045"/>
                  </a:lnTo>
                  <a:lnTo>
                    <a:pt x="797053" y="494602"/>
                  </a:lnTo>
                  <a:lnTo>
                    <a:pt x="805003" y="449265"/>
                  </a:lnTo>
                  <a:lnTo>
                    <a:pt x="807720" y="402336"/>
                  </a:lnTo>
                  <a:lnTo>
                    <a:pt x="805003" y="355406"/>
                  </a:lnTo>
                  <a:lnTo>
                    <a:pt x="797053" y="310069"/>
                  </a:lnTo>
                  <a:lnTo>
                    <a:pt x="784175" y="266626"/>
                  </a:lnTo>
                  <a:lnTo>
                    <a:pt x="766671" y="225378"/>
                  </a:lnTo>
                  <a:lnTo>
                    <a:pt x="744844" y="186628"/>
                  </a:lnTo>
                  <a:lnTo>
                    <a:pt x="718997" y="150676"/>
                  </a:lnTo>
                  <a:lnTo>
                    <a:pt x="689433" y="117824"/>
                  </a:lnTo>
                  <a:lnTo>
                    <a:pt x="656455" y="88374"/>
                  </a:lnTo>
                  <a:lnTo>
                    <a:pt x="620366" y="62627"/>
                  </a:lnTo>
                  <a:lnTo>
                    <a:pt x="581469" y="40885"/>
                  </a:lnTo>
                  <a:lnTo>
                    <a:pt x="540067" y="23450"/>
                  </a:lnTo>
                  <a:lnTo>
                    <a:pt x="496462" y="10623"/>
                  </a:lnTo>
                  <a:lnTo>
                    <a:pt x="450959" y="2706"/>
                  </a:lnTo>
                  <a:lnTo>
                    <a:pt x="403860" y="0"/>
                  </a:lnTo>
                  <a:close/>
                </a:path>
              </a:pathLst>
            </a:custGeom>
            <a:solidFill>
              <a:srgbClr val="FF0000"/>
            </a:solidFill>
          </p:spPr>
          <p:txBody>
            <a:bodyPr wrap="square" lIns="0" tIns="0" rIns="0" bIns="0" rtlCol="0"/>
            <a:lstStyle/>
            <a:p>
              <a:endParaRPr/>
            </a:p>
          </p:txBody>
        </p:sp>
        <p:pic>
          <p:nvPicPr>
            <p:cNvPr id="4" name="object 4"/>
            <p:cNvPicPr/>
            <p:nvPr/>
          </p:nvPicPr>
          <p:blipFill>
            <a:blip r:embed="rId2" cstate="print"/>
            <a:stretch>
              <a:fillRect/>
            </a:stretch>
          </p:blipFill>
          <p:spPr>
            <a:xfrm>
              <a:off x="237743" y="1335023"/>
              <a:ext cx="8479536" cy="411479"/>
            </a:xfrm>
            <a:prstGeom prst="rect">
              <a:avLst/>
            </a:prstGeom>
          </p:spPr>
        </p:pic>
        <p:sp>
          <p:nvSpPr>
            <p:cNvPr id="5" name="object 5"/>
            <p:cNvSpPr/>
            <p:nvPr/>
          </p:nvSpPr>
          <p:spPr>
            <a:xfrm>
              <a:off x="740663" y="576072"/>
              <a:ext cx="399415" cy="1521460"/>
            </a:xfrm>
            <a:custGeom>
              <a:avLst/>
              <a:gdLst/>
              <a:ahLst/>
              <a:cxnLst/>
              <a:rect l="l" t="t" r="r" b="b"/>
              <a:pathLst>
                <a:path w="399415" h="1521460">
                  <a:moveTo>
                    <a:pt x="399288" y="0"/>
                  </a:moveTo>
                  <a:lnTo>
                    <a:pt x="0" y="0"/>
                  </a:lnTo>
                  <a:lnTo>
                    <a:pt x="0" y="1520952"/>
                  </a:lnTo>
                  <a:lnTo>
                    <a:pt x="399288" y="1520952"/>
                  </a:lnTo>
                  <a:lnTo>
                    <a:pt x="399288" y="0"/>
                  </a:lnTo>
                  <a:close/>
                </a:path>
              </a:pathLst>
            </a:custGeom>
            <a:solidFill>
              <a:srgbClr val="0066FF"/>
            </a:solidFill>
          </p:spPr>
          <p:txBody>
            <a:bodyPr wrap="square" lIns="0" tIns="0" rIns="0" bIns="0" rtlCol="0"/>
            <a:lstStyle/>
            <a:p>
              <a:endParaRPr/>
            </a:p>
          </p:txBody>
        </p:sp>
      </p:grpSp>
      <p:sp>
        <p:nvSpPr>
          <p:cNvPr id="6" name="object 6"/>
          <p:cNvSpPr txBox="1">
            <a:spLocks noGrp="1"/>
          </p:cNvSpPr>
          <p:nvPr>
            <p:ph type="title"/>
          </p:nvPr>
        </p:nvSpPr>
        <p:spPr>
          <a:xfrm>
            <a:off x="1218996" y="255854"/>
            <a:ext cx="6962775" cy="997585"/>
          </a:xfrm>
          <a:prstGeom prst="rect">
            <a:avLst/>
          </a:prstGeom>
        </p:spPr>
        <p:txBody>
          <a:bodyPr vert="horz" wrap="square" lIns="0" tIns="26670" rIns="0" bIns="0" rtlCol="0">
            <a:spAutoFit/>
          </a:bodyPr>
          <a:lstStyle/>
          <a:p>
            <a:pPr marL="689610" marR="5080" indent="-677545">
              <a:lnSpc>
                <a:spcPts val="3820"/>
              </a:lnSpc>
              <a:spcBef>
                <a:spcPts val="210"/>
              </a:spcBef>
              <a:tabLst>
                <a:tab pos="710565" algn="l"/>
              </a:tabLst>
            </a:pPr>
            <a:r>
              <a:rPr sz="3200" spc="-25" dirty="0"/>
              <a:t>2</a:t>
            </a:r>
            <a:r>
              <a:rPr sz="3200" spc="-25" dirty="0">
                <a:latin typeface="MS PGothic"/>
                <a:cs typeface="MS PGothic"/>
              </a:rPr>
              <a:t>）</a:t>
            </a:r>
            <a:r>
              <a:rPr sz="3200" dirty="0">
                <a:latin typeface="MS PGothic"/>
                <a:cs typeface="MS PGothic"/>
              </a:rPr>
              <a:t>		</a:t>
            </a:r>
            <a:r>
              <a:rPr sz="3200" dirty="0"/>
              <a:t>Investment</a:t>
            </a:r>
            <a:r>
              <a:rPr sz="3200" spc="-20" dirty="0"/>
              <a:t> </a:t>
            </a:r>
            <a:r>
              <a:rPr sz="3200" dirty="0"/>
              <a:t>in</a:t>
            </a:r>
            <a:r>
              <a:rPr sz="3200" spc="-5" dirty="0"/>
              <a:t> </a:t>
            </a:r>
            <a:r>
              <a:rPr sz="3200" dirty="0"/>
              <a:t>Science,</a:t>
            </a:r>
            <a:r>
              <a:rPr sz="3200" spc="-100" dirty="0"/>
              <a:t> </a:t>
            </a:r>
            <a:r>
              <a:rPr sz="3200" spc="-35" dirty="0"/>
              <a:t>Technology </a:t>
            </a:r>
            <a:r>
              <a:rPr sz="3200" dirty="0"/>
              <a:t>and</a:t>
            </a:r>
            <a:r>
              <a:rPr sz="3200" spc="15" dirty="0"/>
              <a:t> </a:t>
            </a:r>
            <a:r>
              <a:rPr sz="3200" spc="-10" dirty="0"/>
              <a:t>Innovation</a:t>
            </a:r>
            <a:endParaRPr sz="3200">
              <a:latin typeface="MS PGothic"/>
              <a:cs typeface="MS PGothic"/>
            </a:endParaRPr>
          </a:p>
        </p:txBody>
      </p:sp>
      <p:sp>
        <p:nvSpPr>
          <p:cNvPr id="8" name="object 8"/>
          <p:cNvSpPr txBox="1">
            <a:spLocks noGrp="1"/>
          </p:cNvSpPr>
          <p:nvPr>
            <p:ph type="sldNum" sz="quarter" idx="7"/>
          </p:nvPr>
        </p:nvSpPr>
        <p:spPr>
          <a:xfrm>
            <a:off x="8303386" y="6449170"/>
            <a:ext cx="173990" cy="196215"/>
          </a:xfrm>
          <a:prstGeom prst="rect">
            <a:avLst/>
          </a:prstGeom>
        </p:spPr>
        <p:txBody>
          <a:bodyPr vert="horz" wrap="square" lIns="0" tIns="0" rIns="0" bIns="0" rtlCol="0">
            <a:spAutoFit/>
          </a:bodyPr>
          <a:lstStyle>
            <a:defPPr>
              <a:defRPr kern="0"/>
            </a:defPPr>
            <a:lvl1pPr>
              <a:defRPr sz="1200" b="0" i="0">
                <a:solidFill>
                  <a:srgbClr val="888888"/>
                </a:solidFill>
                <a:latin typeface="Microsoft Sans Serif"/>
                <a:cs typeface="Microsoft Sans Serif"/>
              </a:defRPr>
            </a:lvl1pPr>
          </a:lstStyle>
          <a:p>
            <a:pPr marL="38100">
              <a:lnSpc>
                <a:spcPts val="1425"/>
              </a:lnSpc>
            </a:pPr>
            <a:fld id="{81D60167-4931-47E6-BA6A-407CBD079E47}" type="slidenum">
              <a:rPr lang="en-US" spc="-50" smtClean="0"/>
              <a:pPr marL="38100">
                <a:lnSpc>
                  <a:spcPts val="1425"/>
                </a:lnSpc>
              </a:pPr>
              <a:t>44</a:t>
            </a:fld>
            <a:endParaRPr spc="-50" dirty="0"/>
          </a:p>
        </p:txBody>
      </p:sp>
      <p:sp>
        <p:nvSpPr>
          <p:cNvPr id="7" name="object 7"/>
          <p:cNvSpPr txBox="1"/>
          <p:nvPr/>
        </p:nvSpPr>
        <p:spPr>
          <a:xfrm>
            <a:off x="308610" y="2274378"/>
            <a:ext cx="8835390" cy="3681729"/>
          </a:xfrm>
          <a:prstGeom prst="rect">
            <a:avLst/>
          </a:prstGeom>
        </p:spPr>
        <p:txBody>
          <a:bodyPr vert="horz" wrap="square" lIns="0" tIns="26670" rIns="0" bIns="0" rtlCol="0">
            <a:spAutoFit/>
          </a:bodyPr>
          <a:lstStyle/>
          <a:p>
            <a:pPr marL="180340" marR="1036319" indent="-167640">
              <a:lnSpc>
                <a:spcPts val="2860"/>
              </a:lnSpc>
              <a:spcBef>
                <a:spcPts val="210"/>
              </a:spcBef>
            </a:pPr>
            <a:r>
              <a:rPr sz="2400" spc="-600" dirty="0">
                <a:latin typeface="MS PGothic"/>
                <a:cs typeface="MS PGothic"/>
              </a:rPr>
              <a:t>・</a:t>
            </a:r>
            <a:r>
              <a:rPr sz="2400" dirty="0">
                <a:latin typeface="Microsoft Sans Serif"/>
                <a:cs typeface="Microsoft Sans Serif"/>
              </a:rPr>
              <a:t>Investment</a:t>
            </a:r>
            <a:r>
              <a:rPr sz="2400" spc="-55" dirty="0">
                <a:latin typeface="Microsoft Sans Serif"/>
                <a:cs typeface="Microsoft Sans Serif"/>
              </a:rPr>
              <a:t> </a:t>
            </a:r>
            <a:r>
              <a:rPr sz="2400" dirty="0">
                <a:latin typeface="Microsoft Sans Serif"/>
                <a:cs typeface="Microsoft Sans Serif"/>
              </a:rPr>
              <a:t>in</a:t>
            </a:r>
            <a:r>
              <a:rPr sz="2400" spc="-30" dirty="0">
                <a:latin typeface="Microsoft Sans Serif"/>
                <a:cs typeface="Microsoft Sans Serif"/>
              </a:rPr>
              <a:t> </a:t>
            </a:r>
            <a:r>
              <a:rPr sz="2400" dirty="0">
                <a:latin typeface="Microsoft Sans Serif"/>
                <a:cs typeface="Microsoft Sans Serif"/>
              </a:rPr>
              <a:t>R&amp;D</a:t>
            </a:r>
            <a:r>
              <a:rPr sz="2400" spc="-20" dirty="0">
                <a:latin typeface="Microsoft Sans Serif"/>
                <a:cs typeface="Microsoft Sans Serif"/>
              </a:rPr>
              <a:t> </a:t>
            </a:r>
            <a:r>
              <a:rPr sz="2400" dirty="0">
                <a:latin typeface="Microsoft Sans Serif"/>
                <a:cs typeface="Microsoft Sans Serif"/>
              </a:rPr>
              <a:t>and</a:t>
            </a:r>
            <a:r>
              <a:rPr sz="2400" spc="-30" dirty="0">
                <a:latin typeface="Microsoft Sans Serif"/>
                <a:cs typeface="Microsoft Sans Serif"/>
              </a:rPr>
              <a:t> </a:t>
            </a:r>
            <a:r>
              <a:rPr sz="2400" dirty="0">
                <a:latin typeface="Microsoft Sans Serif"/>
                <a:cs typeface="Microsoft Sans Serif"/>
              </a:rPr>
              <a:t>capital</a:t>
            </a:r>
            <a:r>
              <a:rPr sz="2400" spc="-35" dirty="0">
                <a:latin typeface="Microsoft Sans Serif"/>
                <a:cs typeface="Microsoft Sans Serif"/>
              </a:rPr>
              <a:t> </a:t>
            </a:r>
            <a:r>
              <a:rPr sz="2400" dirty="0">
                <a:latin typeface="Microsoft Sans Serif"/>
                <a:cs typeface="Microsoft Sans Serif"/>
              </a:rPr>
              <a:t>investment</a:t>
            </a:r>
            <a:r>
              <a:rPr sz="2400" spc="-30" dirty="0">
                <a:latin typeface="Microsoft Sans Serif"/>
                <a:cs typeface="Microsoft Sans Serif"/>
              </a:rPr>
              <a:t> </a:t>
            </a:r>
            <a:r>
              <a:rPr sz="2400" dirty="0">
                <a:latin typeface="Microsoft Sans Serif"/>
                <a:cs typeface="Microsoft Sans Serif"/>
              </a:rPr>
              <a:t>by</a:t>
            </a:r>
            <a:r>
              <a:rPr sz="2400" spc="-35" dirty="0">
                <a:latin typeface="Microsoft Sans Serif"/>
                <a:cs typeface="Microsoft Sans Serif"/>
              </a:rPr>
              <a:t> </a:t>
            </a:r>
            <a:r>
              <a:rPr sz="2400" spc="-10" dirty="0">
                <a:latin typeface="Microsoft Sans Serif"/>
                <a:cs typeface="Microsoft Sans Serif"/>
              </a:rPr>
              <a:t>companies </a:t>
            </a:r>
            <a:r>
              <a:rPr sz="2400" dirty="0">
                <a:latin typeface="Microsoft Sans Serif"/>
                <a:cs typeface="Microsoft Sans Serif"/>
              </a:rPr>
              <a:t>are far</a:t>
            </a:r>
            <a:r>
              <a:rPr sz="2400" spc="-50" dirty="0">
                <a:latin typeface="Microsoft Sans Serif"/>
                <a:cs typeface="Microsoft Sans Serif"/>
              </a:rPr>
              <a:t> </a:t>
            </a:r>
            <a:r>
              <a:rPr sz="2400" dirty="0">
                <a:latin typeface="Microsoft Sans Serif"/>
                <a:cs typeface="Microsoft Sans Serif"/>
              </a:rPr>
              <a:t>less</a:t>
            </a:r>
            <a:r>
              <a:rPr sz="2400" spc="25" dirty="0">
                <a:latin typeface="Microsoft Sans Serif"/>
                <a:cs typeface="Microsoft Sans Serif"/>
              </a:rPr>
              <a:t> </a:t>
            </a:r>
            <a:r>
              <a:rPr sz="2400" dirty="0">
                <a:latin typeface="Microsoft Sans Serif"/>
                <a:cs typeface="Microsoft Sans Serif"/>
              </a:rPr>
              <a:t>than</a:t>
            </a:r>
            <a:r>
              <a:rPr sz="2400" spc="-35" dirty="0">
                <a:latin typeface="Microsoft Sans Serif"/>
                <a:cs typeface="Microsoft Sans Serif"/>
              </a:rPr>
              <a:t> </a:t>
            </a:r>
            <a:r>
              <a:rPr sz="2400" dirty="0">
                <a:latin typeface="Microsoft Sans Serif"/>
                <a:cs typeface="Microsoft Sans Serif"/>
              </a:rPr>
              <a:t>other</a:t>
            </a:r>
            <a:r>
              <a:rPr sz="2400" spc="-25" dirty="0">
                <a:latin typeface="Microsoft Sans Serif"/>
                <a:cs typeface="Microsoft Sans Serif"/>
              </a:rPr>
              <a:t> </a:t>
            </a:r>
            <a:r>
              <a:rPr sz="2400" dirty="0">
                <a:latin typeface="Microsoft Sans Serif"/>
                <a:cs typeface="Microsoft Sans Serif"/>
              </a:rPr>
              <a:t>major</a:t>
            </a:r>
            <a:r>
              <a:rPr sz="2400" spc="-20" dirty="0">
                <a:latin typeface="Microsoft Sans Serif"/>
                <a:cs typeface="Microsoft Sans Serif"/>
              </a:rPr>
              <a:t> </a:t>
            </a:r>
            <a:r>
              <a:rPr sz="2400" spc="-10" dirty="0">
                <a:latin typeface="Microsoft Sans Serif"/>
                <a:cs typeface="Microsoft Sans Serif"/>
              </a:rPr>
              <a:t>countries</a:t>
            </a:r>
            <a:endParaRPr sz="2400" dirty="0">
              <a:latin typeface="Microsoft Sans Serif"/>
              <a:cs typeface="Microsoft Sans Serif"/>
            </a:endParaRPr>
          </a:p>
          <a:p>
            <a:pPr>
              <a:lnSpc>
                <a:spcPct val="100000"/>
              </a:lnSpc>
              <a:spcBef>
                <a:spcPts val="95"/>
              </a:spcBef>
            </a:pPr>
            <a:endParaRPr sz="2400" dirty="0">
              <a:latin typeface="Microsoft Sans Serif"/>
              <a:cs typeface="Microsoft Sans Serif"/>
            </a:endParaRPr>
          </a:p>
          <a:p>
            <a:pPr marL="12700">
              <a:lnSpc>
                <a:spcPct val="100000"/>
              </a:lnSpc>
            </a:pPr>
            <a:r>
              <a:rPr sz="2400" spc="-600" dirty="0">
                <a:latin typeface="MS PGothic"/>
                <a:cs typeface="MS PGothic"/>
              </a:rPr>
              <a:t>・</a:t>
            </a:r>
            <a:r>
              <a:rPr sz="2400" dirty="0">
                <a:latin typeface="Microsoft Sans Serif"/>
                <a:cs typeface="Microsoft Sans Serif"/>
              </a:rPr>
              <a:t>Articulate</a:t>
            </a:r>
            <a:r>
              <a:rPr sz="2400" spc="-35" dirty="0">
                <a:latin typeface="Microsoft Sans Serif"/>
                <a:cs typeface="Microsoft Sans Serif"/>
              </a:rPr>
              <a:t> </a:t>
            </a:r>
            <a:r>
              <a:rPr sz="2400" dirty="0">
                <a:latin typeface="Microsoft Sans Serif"/>
                <a:cs typeface="Microsoft Sans Serif"/>
              </a:rPr>
              <a:t>a</a:t>
            </a:r>
            <a:r>
              <a:rPr sz="2400" spc="-35" dirty="0">
                <a:latin typeface="Microsoft Sans Serif"/>
                <a:cs typeface="Microsoft Sans Serif"/>
              </a:rPr>
              <a:t> </a:t>
            </a:r>
            <a:r>
              <a:rPr sz="2400" dirty="0">
                <a:latin typeface="Microsoft Sans Serif"/>
                <a:cs typeface="Microsoft Sans Serif"/>
              </a:rPr>
              <a:t>national</a:t>
            </a:r>
            <a:r>
              <a:rPr sz="2400" spc="-45" dirty="0">
                <a:latin typeface="Microsoft Sans Serif"/>
                <a:cs typeface="Microsoft Sans Serif"/>
              </a:rPr>
              <a:t> </a:t>
            </a:r>
            <a:r>
              <a:rPr sz="2400" dirty="0">
                <a:latin typeface="Microsoft Sans Serif"/>
                <a:cs typeface="Microsoft Sans Serif"/>
              </a:rPr>
              <a:t>strategy</a:t>
            </a:r>
            <a:r>
              <a:rPr sz="2400" spc="-45" dirty="0">
                <a:latin typeface="Microsoft Sans Serif"/>
                <a:cs typeface="Microsoft Sans Serif"/>
              </a:rPr>
              <a:t> </a:t>
            </a:r>
            <a:r>
              <a:rPr sz="2400" dirty="0">
                <a:latin typeface="Microsoft Sans Serif"/>
                <a:cs typeface="Microsoft Sans Serif"/>
              </a:rPr>
              <a:t>to</a:t>
            </a:r>
            <a:r>
              <a:rPr sz="2400" spc="-35" dirty="0">
                <a:latin typeface="Microsoft Sans Serif"/>
                <a:cs typeface="Microsoft Sans Serif"/>
              </a:rPr>
              <a:t> </a:t>
            </a:r>
            <a:r>
              <a:rPr sz="2400" dirty="0">
                <a:latin typeface="Microsoft Sans Serif"/>
                <a:cs typeface="Microsoft Sans Serif"/>
              </a:rPr>
              <a:t>gain</a:t>
            </a:r>
            <a:r>
              <a:rPr sz="2400" spc="-15" dirty="0">
                <a:latin typeface="Microsoft Sans Serif"/>
                <a:cs typeface="Microsoft Sans Serif"/>
              </a:rPr>
              <a:t> </a:t>
            </a:r>
            <a:r>
              <a:rPr sz="2400" dirty="0">
                <a:latin typeface="Microsoft Sans Serif"/>
                <a:cs typeface="Microsoft Sans Serif"/>
              </a:rPr>
              <a:t>investment</a:t>
            </a:r>
            <a:r>
              <a:rPr sz="2400" spc="-40" dirty="0">
                <a:latin typeface="Microsoft Sans Serif"/>
                <a:cs typeface="Microsoft Sans Serif"/>
              </a:rPr>
              <a:t> </a:t>
            </a:r>
            <a:r>
              <a:rPr sz="2400" dirty="0">
                <a:latin typeface="Microsoft Sans Serif"/>
                <a:cs typeface="Microsoft Sans Serif"/>
              </a:rPr>
              <a:t>from</a:t>
            </a:r>
            <a:r>
              <a:rPr sz="2400" spc="-65" dirty="0">
                <a:latin typeface="Microsoft Sans Serif"/>
                <a:cs typeface="Microsoft Sans Serif"/>
              </a:rPr>
              <a:t> </a:t>
            </a:r>
            <a:r>
              <a:rPr sz="2400" spc="-10" dirty="0">
                <a:latin typeface="Microsoft Sans Serif"/>
                <a:cs typeface="Microsoft Sans Serif"/>
              </a:rPr>
              <a:t>companies</a:t>
            </a:r>
            <a:endParaRPr sz="2400" dirty="0">
              <a:latin typeface="Microsoft Sans Serif"/>
              <a:cs typeface="Microsoft Sans Serif"/>
            </a:endParaRPr>
          </a:p>
          <a:p>
            <a:pPr marL="417830">
              <a:lnSpc>
                <a:spcPct val="100000"/>
              </a:lnSpc>
            </a:pPr>
            <a:r>
              <a:rPr sz="2400" spc="-10" dirty="0">
                <a:latin typeface="MS PGothic"/>
                <a:cs typeface="MS PGothic"/>
              </a:rPr>
              <a:t>【</a:t>
            </a:r>
            <a:r>
              <a:rPr sz="2400" dirty="0">
                <a:latin typeface="Microsoft Sans Serif"/>
                <a:cs typeface="Microsoft Sans Serif"/>
              </a:rPr>
              <a:t>Articulated</a:t>
            </a:r>
            <a:r>
              <a:rPr sz="2400" spc="-30" dirty="0">
                <a:latin typeface="Microsoft Sans Serif"/>
                <a:cs typeface="Microsoft Sans Serif"/>
              </a:rPr>
              <a:t> </a:t>
            </a:r>
            <a:r>
              <a:rPr sz="2400" dirty="0">
                <a:latin typeface="Microsoft Sans Serif"/>
                <a:cs typeface="Microsoft Sans Serif"/>
              </a:rPr>
              <a:t>four</a:t>
            </a:r>
            <a:r>
              <a:rPr sz="2400" spc="-70" dirty="0">
                <a:latin typeface="Microsoft Sans Serif"/>
                <a:cs typeface="Microsoft Sans Serif"/>
              </a:rPr>
              <a:t> </a:t>
            </a:r>
            <a:r>
              <a:rPr sz="2400" spc="-10" dirty="0">
                <a:latin typeface="Microsoft Sans Serif"/>
                <a:cs typeface="Microsoft Sans Serif"/>
              </a:rPr>
              <a:t>area</a:t>
            </a:r>
            <a:r>
              <a:rPr sz="2400" spc="-50" dirty="0">
                <a:latin typeface="MS PGothic"/>
                <a:cs typeface="MS PGothic"/>
              </a:rPr>
              <a:t>】</a:t>
            </a:r>
            <a:endParaRPr sz="2400" dirty="0">
              <a:latin typeface="MS PGothic"/>
              <a:cs typeface="MS PGothic"/>
            </a:endParaRPr>
          </a:p>
          <a:p>
            <a:pPr marL="854075" marR="3305175" indent="-27940">
              <a:lnSpc>
                <a:spcPts val="2860"/>
              </a:lnSpc>
              <a:spcBef>
                <a:spcPts val="114"/>
              </a:spcBef>
            </a:pPr>
            <a:r>
              <a:rPr sz="2400" dirty="0">
                <a:latin typeface="Microsoft Sans Serif"/>
                <a:cs typeface="Microsoft Sans Serif"/>
              </a:rPr>
              <a:t>Artificial</a:t>
            </a:r>
            <a:r>
              <a:rPr sz="2400" spc="-60" dirty="0">
                <a:latin typeface="Microsoft Sans Serif"/>
                <a:cs typeface="Microsoft Sans Serif"/>
              </a:rPr>
              <a:t> </a:t>
            </a:r>
            <a:r>
              <a:rPr sz="2400" spc="-10" dirty="0">
                <a:latin typeface="Microsoft Sans Serif"/>
                <a:cs typeface="Microsoft Sans Serif"/>
              </a:rPr>
              <a:t>intelligence</a:t>
            </a:r>
            <a:r>
              <a:rPr sz="2400" spc="-25" dirty="0">
                <a:latin typeface="Microsoft Sans Serif"/>
                <a:cs typeface="Microsoft Sans Serif"/>
              </a:rPr>
              <a:t> </a:t>
            </a:r>
            <a:r>
              <a:rPr sz="2400" dirty="0">
                <a:latin typeface="Microsoft Sans Serif"/>
                <a:cs typeface="Microsoft Sans Serif"/>
              </a:rPr>
              <a:t>(AI),</a:t>
            </a:r>
            <a:r>
              <a:rPr sz="2400" spc="-55" dirty="0">
                <a:latin typeface="Microsoft Sans Serif"/>
                <a:cs typeface="Microsoft Sans Serif"/>
              </a:rPr>
              <a:t> </a:t>
            </a:r>
            <a:r>
              <a:rPr sz="2400" spc="-10" dirty="0">
                <a:latin typeface="Microsoft Sans Serif"/>
                <a:cs typeface="Microsoft Sans Serif"/>
              </a:rPr>
              <a:t>quantum, </a:t>
            </a:r>
            <a:r>
              <a:rPr sz="2400" spc="-20" dirty="0">
                <a:latin typeface="Microsoft Sans Serif"/>
                <a:cs typeface="Microsoft Sans Serif"/>
              </a:rPr>
              <a:t>biotechnology,</a:t>
            </a:r>
            <a:r>
              <a:rPr sz="2400" spc="-55" dirty="0">
                <a:latin typeface="Microsoft Sans Serif"/>
                <a:cs typeface="Microsoft Sans Serif"/>
              </a:rPr>
              <a:t> </a:t>
            </a:r>
            <a:r>
              <a:rPr sz="2400" spc="-10" dirty="0">
                <a:latin typeface="Microsoft Sans Serif"/>
                <a:cs typeface="Microsoft Sans Serif"/>
              </a:rPr>
              <a:t>decarbonization</a:t>
            </a:r>
            <a:endParaRPr sz="2400" dirty="0">
              <a:latin typeface="Microsoft Sans Serif"/>
              <a:cs typeface="Microsoft Sans Serif"/>
            </a:endParaRPr>
          </a:p>
          <a:p>
            <a:pPr>
              <a:lnSpc>
                <a:spcPct val="100000"/>
              </a:lnSpc>
              <a:spcBef>
                <a:spcPts val="95"/>
              </a:spcBef>
            </a:pPr>
            <a:endParaRPr sz="2400" dirty="0">
              <a:latin typeface="Microsoft Sans Serif"/>
              <a:cs typeface="Microsoft Sans Serif"/>
            </a:endParaRPr>
          </a:p>
          <a:p>
            <a:pPr marL="12700">
              <a:lnSpc>
                <a:spcPts val="2870"/>
              </a:lnSpc>
            </a:pPr>
            <a:r>
              <a:rPr sz="2400" spc="-605" dirty="0">
                <a:latin typeface="MS PGothic"/>
                <a:cs typeface="MS PGothic"/>
              </a:rPr>
              <a:t>・</a:t>
            </a:r>
            <a:r>
              <a:rPr sz="2400" dirty="0">
                <a:latin typeface="Microsoft Sans Serif"/>
                <a:cs typeface="Microsoft Sans Serif"/>
              </a:rPr>
              <a:t>Strong</a:t>
            </a:r>
            <a:r>
              <a:rPr sz="2400" spc="-70" dirty="0">
                <a:latin typeface="Microsoft Sans Serif"/>
                <a:cs typeface="Microsoft Sans Serif"/>
              </a:rPr>
              <a:t> </a:t>
            </a:r>
            <a:r>
              <a:rPr sz="2400" dirty="0">
                <a:latin typeface="Microsoft Sans Serif"/>
                <a:cs typeface="Microsoft Sans Serif"/>
              </a:rPr>
              <a:t>incentives</a:t>
            </a:r>
            <a:r>
              <a:rPr sz="2400" spc="-30" dirty="0">
                <a:latin typeface="Microsoft Sans Serif"/>
                <a:cs typeface="Microsoft Sans Serif"/>
              </a:rPr>
              <a:t> </a:t>
            </a:r>
            <a:r>
              <a:rPr sz="2400" dirty="0">
                <a:latin typeface="Microsoft Sans Serif"/>
                <a:cs typeface="Microsoft Sans Serif"/>
              </a:rPr>
              <a:t>will</a:t>
            </a:r>
            <a:r>
              <a:rPr sz="2400" spc="30" dirty="0">
                <a:latin typeface="Microsoft Sans Serif"/>
                <a:cs typeface="Microsoft Sans Serif"/>
              </a:rPr>
              <a:t> </a:t>
            </a:r>
            <a:r>
              <a:rPr sz="2400" dirty="0">
                <a:latin typeface="Microsoft Sans Serif"/>
                <a:cs typeface="Microsoft Sans Serif"/>
              </a:rPr>
              <a:t>be</a:t>
            </a:r>
            <a:r>
              <a:rPr sz="2400" spc="-45" dirty="0">
                <a:latin typeface="Microsoft Sans Serif"/>
                <a:cs typeface="Microsoft Sans Serif"/>
              </a:rPr>
              <a:t> </a:t>
            </a:r>
            <a:r>
              <a:rPr sz="2400" dirty="0">
                <a:latin typeface="Microsoft Sans Serif"/>
                <a:cs typeface="Microsoft Sans Serif"/>
              </a:rPr>
              <a:t>offered</a:t>
            </a:r>
            <a:r>
              <a:rPr sz="2400" spc="-90" dirty="0">
                <a:latin typeface="Microsoft Sans Serif"/>
                <a:cs typeface="Microsoft Sans Serif"/>
              </a:rPr>
              <a:t> </a:t>
            </a:r>
            <a:r>
              <a:rPr sz="2400" dirty="0">
                <a:latin typeface="Microsoft Sans Serif"/>
                <a:cs typeface="Microsoft Sans Serif"/>
              </a:rPr>
              <a:t>to</a:t>
            </a:r>
            <a:r>
              <a:rPr sz="2400" spc="-35" dirty="0">
                <a:latin typeface="Microsoft Sans Serif"/>
                <a:cs typeface="Microsoft Sans Serif"/>
              </a:rPr>
              <a:t> </a:t>
            </a:r>
            <a:r>
              <a:rPr sz="2400" dirty="0">
                <a:latin typeface="Microsoft Sans Serif"/>
                <a:cs typeface="Microsoft Sans Serif"/>
              </a:rPr>
              <a:t>companies</a:t>
            </a:r>
            <a:r>
              <a:rPr sz="2400" spc="-75" dirty="0">
                <a:latin typeface="Microsoft Sans Serif"/>
                <a:cs typeface="Microsoft Sans Serif"/>
              </a:rPr>
              <a:t> </a:t>
            </a:r>
            <a:r>
              <a:rPr sz="2400" dirty="0">
                <a:latin typeface="Microsoft Sans Serif"/>
                <a:cs typeface="Microsoft Sans Serif"/>
              </a:rPr>
              <a:t>that</a:t>
            </a:r>
            <a:r>
              <a:rPr sz="2400" spc="-70" dirty="0">
                <a:latin typeface="Microsoft Sans Serif"/>
                <a:cs typeface="Microsoft Sans Serif"/>
              </a:rPr>
              <a:t> </a:t>
            </a:r>
            <a:r>
              <a:rPr sz="2400" spc="-10" dirty="0">
                <a:latin typeface="Microsoft Sans Serif"/>
                <a:cs typeface="Microsoft Sans Serif"/>
              </a:rPr>
              <a:t>increase</a:t>
            </a:r>
            <a:endParaRPr sz="2400" dirty="0">
              <a:latin typeface="Microsoft Sans Serif"/>
              <a:cs typeface="Microsoft Sans Serif"/>
            </a:endParaRPr>
          </a:p>
          <a:p>
            <a:pPr marL="265430">
              <a:lnSpc>
                <a:spcPts val="2870"/>
              </a:lnSpc>
            </a:pPr>
            <a:r>
              <a:rPr sz="2400" dirty="0">
                <a:latin typeface="Microsoft Sans Serif"/>
                <a:cs typeface="Microsoft Sans Serif"/>
              </a:rPr>
              <a:t>R&amp;D</a:t>
            </a:r>
            <a:r>
              <a:rPr sz="2400" spc="-30" dirty="0">
                <a:latin typeface="Microsoft Sans Serif"/>
                <a:cs typeface="Microsoft Sans Serif"/>
              </a:rPr>
              <a:t> </a:t>
            </a:r>
            <a:r>
              <a:rPr sz="2400" spc="-10" dirty="0">
                <a:latin typeface="Microsoft Sans Serif"/>
                <a:cs typeface="Microsoft Sans Serif"/>
              </a:rPr>
              <a:t>investment</a:t>
            </a:r>
            <a:endParaRPr sz="2400" dirty="0">
              <a:latin typeface="Microsoft Sans Serif"/>
              <a:cs typeface="Microsoft Sans Serif"/>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9174"/>
            <a:ext cx="8229600" cy="1143000"/>
          </a:xfrm>
          <a:prstGeom prst="rect">
            <a:avLst/>
          </a:prstGeom>
        </p:spPr>
        <p:txBody>
          <a:bodyPr vert="horz" wrap="square" lIns="0" tIns="279018" rIns="0" bIns="0" rtlCol="0">
            <a:spAutoFit/>
          </a:bodyPr>
          <a:lstStyle/>
          <a:p>
            <a:pPr marL="543560">
              <a:lnSpc>
                <a:spcPct val="100000"/>
              </a:lnSpc>
              <a:spcBef>
                <a:spcPts val="95"/>
              </a:spcBef>
            </a:pPr>
            <a:r>
              <a:rPr sz="3200" dirty="0">
                <a:latin typeface="MS PGothic"/>
                <a:cs typeface="MS PGothic"/>
              </a:rPr>
              <a:t>３）</a:t>
            </a:r>
            <a:r>
              <a:rPr sz="3200" spc="-110" dirty="0">
                <a:latin typeface="MS PGothic"/>
                <a:cs typeface="MS PGothic"/>
              </a:rPr>
              <a:t> </a:t>
            </a:r>
            <a:r>
              <a:rPr sz="3200" dirty="0"/>
              <a:t>Investment in</a:t>
            </a:r>
            <a:r>
              <a:rPr sz="3200" spc="-15" dirty="0"/>
              <a:t> </a:t>
            </a:r>
            <a:r>
              <a:rPr sz="3200" spc="-20" dirty="0"/>
              <a:t>Start-</a:t>
            </a:r>
            <a:r>
              <a:rPr sz="3200" spc="-25" dirty="0"/>
              <a:t>ups</a:t>
            </a:r>
            <a:endParaRPr sz="3200" dirty="0">
              <a:latin typeface="MS PGothic"/>
              <a:cs typeface="MS PGothic"/>
            </a:endParaRPr>
          </a:p>
        </p:txBody>
      </p:sp>
      <p:sp>
        <p:nvSpPr>
          <p:cNvPr id="4" name="object 4"/>
          <p:cNvSpPr txBox="1"/>
          <p:nvPr/>
        </p:nvSpPr>
        <p:spPr>
          <a:xfrm>
            <a:off x="1260094" y="6265760"/>
            <a:ext cx="5274945" cy="308610"/>
          </a:xfrm>
          <a:prstGeom prst="rect">
            <a:avLst/>
          </a:prstGeom>
        </p:spPr>
        <p:txBody>
          <a:bodyPr vert="horz" wrap="square" lIns="0" tIns="0" rIns="0" bIns="0" rtlCol="0">
            <a:spAutoFit/>
          </a:bodyPr>
          <a:lstStyle/>
          <a:p>
            <a:pPr marL="12700">
              <a:lnSpc>
                <a:spcPts val="2305"/>
              </a:lnSpc>
            </a:pPr>
            <a:r>
              <a:rPr sz="2000" dirty="0">
                <a:latin typeface="Microsoft Sans Serif"/>
                <a:cs typeface="Microsoft Sans Serif"/>
              </a:rPr>
              <a:t>(GPIF=Government</a:t>
            </a:r>
            <a:r>
              <a:rPr sz="2000" spc="-80" dirty="0">
                <a:latin typeface="Microsoft Sans Serif"/>
                <a:cs typeface="Microsoft Sans Serif"/>
              </a:rPr>
              <a:t> </a:t>
            </a:r>
            <a:r>
              <a:rPr sz="2000" dirty="0">
                <a:latin typeface="Microsoft Sans Serif"/>
                <a:cs typeface="Microsoft Sans Serif"/>
              </a:rPr>
              <a:t>Pension</a:t>
            </a:r>
            <a:r>
              <a:rPr sz="2000" spc="-40" dirty="0">
                <a:latin typeface="Microsoft Sans Serif"/>
                <a:cs typeface="Microsoft Sans Serif"/>
              </a:rPr>
              <a:t> </a:t>
            </a:r>
            <a:r>
              <a:rPr sz="2000" dirty="0">
                <a:latin typeface="Microsoft Sans Serif"/>
                <a:cs typeface="Microsoft Sans Serif"/>
              </a:rPr>
              <a:t>Investment</a:t>
            </a:r>
            <a:r>
              <a:rPr sz="2000" spc="-105" dirty="0">
                <a:latin typeface="Microsoft Sans Serif"/>
                <a:cs typeface="Microsoft Sans Serif"/>
              </a:rPr>
              <a:t> </a:t>
            </a:r>
            <a:r>
              <a:rPr sz="2000" spc="-10" dirty="0">
                <a:latin typeface="Microsoft Sans Serif"/>
                <a:cs typeface="Microsoft Sans Serif"/>
              </a:rPr>
              <a:t>Fund)</a:t>
            </a:r>
            <a:endParaRPr sz="2000">
              <a:latin typeface="Microsoft Sans Serif"/>
              <a:cs typeface="Microsoft Sans Serif"/>
            </a:endParaRPr>
          </a:p>
        </p:txBody>
      </p:sp>
      <p:sp>
        <p:nvSpPr>
          <p:cNvPr id="5" name="object 5"/>
          <p:cNvSpPr txBox="1">
            <a:spLocks noGrp="1"/>
          </p:cNvSpPr>
          <p:nvPr>
            <p:ph type="sldNum" sz="quarter" idx="7"/>
          </p:nvPr>
        </p:nvSpPr>
        <p:spPr>
          <a:xfrm>
            <a:off x="8303386" y="6449170"/>
            <a:ext cx="173990" cy="196215"/>
          </a:xfrm>
          <a:prstGeom prst="rect">
            <a:avLst/>
          </a:prstGeom>
        </p:spPr>
        <p:txBody>
          <a:bodyPr vert="horz" wrap="square" lIns="0" tIns="0" rIns="0" bIns="0" rtlCol="0">
            <a:spAutoFit/>
          </a:bodyPr>
          <a:lstStyle>
            <a:defPPr>
              <a:defRPr kern="0"/>
            </a:defPPr>
            <a:lvl1pPr>
              <a:defRPr sz="1200" b="0" i="0">
                <a:solidFill>
                  <a:srgbClr val="888888"/>
                </a:solidFill>
                <a:latin typeface="Microsoft Sans Serif"/>
                <a:cs typeface="Microsoft Sans Serif"/>
              </a:defRPr>
            </a:lvl1pPr>
          </a:lstStyle>
          <a:p>
            <a:pPr marL="38100">
              <a:lnSpc>
                <a:spcPts val="1425"/>
              </a:lnSpc>
            </a:pPr>
            <a:fld id="{81D60167-4931-47E6-BA6A-407CBD079E47}" type="slidenum">
              <a:rPr lang="en-US" spc="-50" smtClean="0"/>
              <a:pPr marL="38100">
                <a:lnSpc>
                  <a:spcPts val="1425"/>
                </a:lnSpc>
              </a:pPr>
              <a:t>45</a:t>
            </a:fld>
            <a:endParaRPr spc="-50" dirty="0"/>
          </a:p>
        </p:txBody>
      </p:sp>
      <p:sp>
        <p:nvSpPr>
          <p:cNvPr id="3" name="object 3"/>
          <p:cNvSpPr txBox="1"/>
          <p:nvPr/>
        </p:nvSpPr>
        <p:spPr>
          <a:xfrm>
            <a:off x="457200" y="1295400"/>
            <a:ext cx="7856855" cy="4428490"/>
          </a:xfrm>
          <a:prstGeom prst="rect">
            <a:avLst/>
          </a:prstGeom>
        </p:spPr>
        <p:txBody>
          <a:bodyPr vert="horz" wrap="square" lIns="0" tIns="13970" rIns="0" bIns="0" rtlCol="0">
            <a:spAutoFit/>
          </a:bodyPr>
          <a:lstStyle/>
          <a:p>
            <a:pPr marL="416559" marR="99695">
              <a:lnSpc>
                <a:spcPct val="100000"/>
              </a:lnSpc>
              <a:spcBef>
                <a:spcPts val="110"/>
              </a:spcBef>
            </a:pPr>
            <a:r>
              <a:rPr sz="2800" spc="-95" dirty="0">
                <a:latin typeface="Microsoft Sans Serif"/>
                <a:cs typeface="Microsoft Sans Serif"/>
              </a:rPr>
              <a:t>To</a:t>
            </a:r>
            <a:r>
              <a:rPr sz="2800" spc="-25" dirty="0">
                <a:latin typeface="Microsoft Sans Serif"/>
                <a:cs typeface="Microsoft Sans Serif"/>
              </a:rPr>
              <a:t> </a:t>
            </a:r>
            <a:r>
              <a:rPr sz="2800" dirty="0">
                <a:latin typeface="Microsoft Sans Serif"/>
                <a:cs typeface="Microsoft Sans Serif"/>
              </a:rPr>
              <a:t>create</a:t>
            </a:r>
            <a:r>
              <a:rPr sz="2800" spc="-65" dirty="0">
                <a:latin typeface="Microsoft Sans Serif"/>
                <a:cs typeface="Microsoft Sans Serif"/>
              </a:rPr>
              <a:t> </a:t>
            </a:r>
            <a:r>
              <a:rPr sz="2800" dirty="0">
                <a:latin typeface="Microsoft Sans Serif"/>
                <a:cs typeface="Microsoft Sans Serif"/>
              </a:rPr>
              <a:t>an</a:t>
            </a:r>
            <a:r>
              <a:rPr sz="2800" spc="-25" dirty="0">
                <a:latin typeface="Microsoft Sans Serif"/>
                <a:cs typeface="Microsoft Sans Serif"/>
              </a:rPr>
              <a:t> </a:t>
            </a:r>
            <a:r>
              <a:rPr sz="2800" dirty="0">
                <a:latin typeface="Microsoft Sans Serif"/>
                <a:cs typeface="Microsoft Sans Serif"/>
              </a:rPr>
              <a:t>environment</a:t>
            </a:r>
            <a:r>
              <a:rPr sz="2800" spc="5" dirty="0">
                <a:latin typeface="Microsoft Sans Serif"/>
                <a:cs typeface="Microsoft Sans Serif"/>
              </a:rPr>
              <a:t> </a:t>
            </a:r>
            <a:r>
              <a:rPr sz="2800" dirty="0">
                <a:latin typeface="Microsoft Sans Serif"/>
                <a:cs typeface="Microsoft Sans Serif"/>
              </a:rPr>
              <a:t>where</a:t>
            </a:r>
            <a:r>
              <a:rPr sz="2800" spc="-30" dirty="0">
                <a:latin typeface="Microsoft Sans Serif"/>
                <a:cs typeface="Microsoft Sans Serif"/>
              </a:rPr>
              <a:t> </a:t>
            </a:r>
            <a:r>
              <a:rPr sz="2800" dirty="0">
                <a:latin typeface="Microsoft Sans Serif"/>
                <a:cs typeface="Microsoft Sans Serif"/>
              </a:rPr>
              <a:t>young</a:t>
            </a:r>
            <a:r>
              <a:rPr sz="2800" spc="-15" dirty="0">
                <a:latin typeface="Microsoft Sans Serif"/>
                <a:cs typeface="Microsoft Sans Serif"/>
              </a:rPr>
              <a:t> </a:t>
            </a:r>
            <a:r>
              <a:rPr sz="2800" spc="-10" dirty="0">
                <a:latin typeface="Microsoft Sans Serif"/>
                <a:cs typeface="Microsoft Sans Serif"/>
              </a:rPr>
              <a:t>people </a:t>
            </a:r>
            <a:r>
              <a:rPr sz="2800" dirty="0">
                <a:latin typeface="Microsoft Sans Serif"/>
                <a:cs typeface="Microsoft Sans Serif"/>
              </a:rPr>
              <a:t>can</a:t>
            </a:r>
            <a:r>
              <a:rPr sz="2800" spc="-15" dirty="0">
                <a:latin typeface="Microsoft Sans Serif"/>
                <a:cs typeface="Microsoft Sans Serif"/>
              </a:rPr>
              <a:t> </a:t>
            </a:r>
            <a:r>
              <a:rPr sz="2800" dirty="0">
                <a:latin typeface="Microsoft Sans Serif"/>
                <a:cs typeface="Microsoft Sans Serif"/>
              </a:rPr>
              <a:t>jump</a:t>
            </a:r>
            <a:r>
              <a:rPr sz="2800" spc="-5" dirty="0">
                <a:latin typeface="Microsoft Sans Serif"/>
                <a:cs typeface="Microsoft Sans Serif"/>
              </a:rPr>
              <a:t> </a:t>
            </a:r>
            <a:r>
              <a:rPr sz="2800" dirty="0">
                <a:latin typeface="Microsoft Sans Serif"/>
                <a:cs typeface="Microsoft Sans Serif"/>
              </a:rPr>
              <a:t>into</a:t>
            </a:r>
            <a:r>
              <a:rPr sz="2800" spc="-25" dirty="0">
                <a:latin typeface="Microsoft Sans Serif"/>
                <a:cs typeface="Microsoft Sans Serif"/>
              </a:rPr>
              <a:t> </a:t>
            </a:r>
            <a:r>
              <a:rPr sz="2800" dirty="0">
                <a:latin typeface="Microsoft Sans Serif"/>
                <a:cs typeface="Microsoft Sans Serif"/>
              </a:rPr>
              <a:t>start-</a:t>
            </a:r>
            <a:r>
              <a:rPr sz="2800" spc="-25" dirty="0">
                <a:latin typeface="Microsoft Sans Serif"/>
                <a:cs typeface="Microsoft Sans Serif"/>
              </a:rPr>
              <a:t>ups</a:t>
            </a:r>
            <a:endParaRPr sz="2800" dirty="0">
              <a:latin typeface="Microsoft Sans Serif"/>
              <a:cs typeface="Microsoft Sans Serif"/>
            </a:endParaRPr>
          </a:p>
          <a:p>
            <a:pPr marL="125095">
              <a:lnSpc>
                <a:spcPct val="100000"/>
              </a:lnSpc>
              <a:spcBef>
                <a:spcPts val="615"/>
              </a:spcBef>
            </a:pPr>
            <a:r>
              <a:rPr sz="3200" dirty="0">
                <a:latin typeface="Microsoft Sans Serif"/>
                <a:cs typeface="Microsoft Sans Serif"/>
              </a:rPr>
              <a:t>→</a:t>
            </a:r>
            <a:r>
              <a:rPr sz="3200" spc="-30" dirty="0">
                <a:latin typeface="Microsoft Sans Serif"/>
                <a:cs typeface="Microsoft Sans Serif"/>
              </a:rPr>
              <a:t> </a:t>
            </a:r>
            <a:r>
              <a:rPr sz="3200" dirty="0">
                <a:latin typeface="Microsoft Sans Serif"/>
                <a:cs typeface="Microsoft Sans Serif"/>
              </a:rPr>
              <a:t>set</a:t>
            </a:r>
            <a:r>
              <a:rPr sz="3200" spc="-20" dirty="0">
                <a:latin typeface="Microsoft Sans Serif"/>
                <a:cs typeface="Microsoft Sans Serif"/>
              </a:rPr>
              <a:t> </a:t>
            </a:r>
            <a:r>
              <a:rPr sz="3200" dirty="0">
                <a:latin typeface="Microsoft Sans Serif"/>
                <a:cs typeface="Microsoft Sans Serif"/>
              </a:rPr>
              <a:t>of</a:t>
            </a:r>
            <a:r>
              <a:rPr sz="3200" spc="-20" dirty="0">
                <a:latin typeface="Microsoft Sans Serif"/>
                <a:cs typeface="Microsoft Sans Serif"/>
              </a:rPr>
              <a:t> </a:t>
            </a:r>
            <a:r>
              <a:rPr sz="3200" dirty="0">
                <a:latin typeface="Microsoft Sans Serif"/>
                <a:cs typeface="Microsoft Sans Serif"/>
              </a:rPr>
              <a:t>integrated</a:t>
            </a:r>
            <a:r>
              <a:rPr sz="3200" spc="-45" dirty="0">
                <a:latin typeface="Microsoft Sans Serif"/>
                <a:cs typeface="Microsoft Sans Serif"/>
              </a:rPr>
              <a:t> </a:t>
            </a:r>
            <a:r>
              <a:rPr sz="3200" dirty="0">
                <a:latin typeface="Microsoft Sans Serif"/>
                <a:cs typeface="Microsoft Sans Serif"/>
              </a:rPr>
              <a:t>measures</a:t>
            </a:r>
            <a:r>
              <a:rPr sz="3200" spc="-10" dirty="0">
                <a:latin typeface="Microsoft Sans Serif"/>
                <a:cs typeface="Microsoft Sans Serif"/>
              </a:rPr>
              <a:t> required</a:t>
            </a:r>
            <a:endParaRPr sz="3200" dirty="0">
              <a:latin typeface="Microsoft Sans Serif"/>
              <a:cs typeface="Microsoft Sans Serif"/>
            </a:endParaRPr>
          </a:p>
          <a:p>
            <a:pPr marL="12700">
              <a:lnSpc>
                <a:spcPct val="100000"/>
              </a:lnSpc>
              <a:spcBef>
                <a:spcPts val="910"/>
              </a:spcBef>
            </a:pPr>
            <a:r>
              <a:rPr sz="2400" dirty="0">
                <a:latin typeface="MS PGothic"/>
                <a:cs typeface="MS PGothic"/>
              </a:rPr>
              <a:t>１）</a:t>
            </a:r>
            <a:r>
              <a:rPr sz="2400" spc="-140" dirty="0">
                <a:latin typeface="MS PGothic"/>
                <a:cs typeface="MS PGothic"/>
              </a:rPr>
              <a:t> </a:t>
            </a:r>
            <a:r>
              <a:rPr sz="2400" dirty="0">
                <a:latin typeface="Microsoft Sans Serif"/>
                <a:cs typeface="Microsoft Sans Serif"/>
              </a:rPr>
              <a:t>The</a:t>
            </a:r>
            <a:r>
              <a:rPr sz="2400" spc="-35" dirty="0">
                <a:latin typeface="Microsoft Sans Serif"/>
                <a:cs typeface="Microsoft Sans Serif"/>
              </a:rPr>
              <a:t> </a:t>
            </a:r>
            <a:r>
              <a:rPr sz="2400" dirty="0">
                <a:latin typeface="Microsoft Sans Serif"/>
                <a:cs typeface="Microsoft Sans Serif"/>
              </a:rPr>
              <a:t>creation</a:t>
            </a:r>
            <a:r>
              <a:rPr sz="2400" spc="-15" dirty="0">
                <a:latin typeface="Microsoft Sans Serif"/>
                <a:cs typeface="Microsoft Sans Serif"/>
              </a:rPr>
              <a:t> </a:t>
            </a:r>
            <a:r>
              <a:rPr sz="2400" dirty="0">
                <a:latin typeface="Microsoft Sans Serif"/>
                <a:cs typeface="Microsoft Sans Serif"/>
              </a:rPr>
              <a:t>of</a:t>
            </a:r>
            <a:r>
              <a:rPr sz="2400" spc="-15" dirty="0">
                <a:latin typeface="Microsoft Sans Serif"/>
                <a:cs typeface="Microsoft Sans Serif"/>
              </a:rPr>
              <a:t> </a:t>
            </a:r>
            <a:r>
              <a:rPr sz="2400" dirty="0">
                <a:latin typeface="Microsoft Sans Serif"/>
                <a:cs typeface="Microsoft Sans Serif"/>
              </a:rPr>
              <a:t>start-up</a:t>
            </a:r>
            <a:r>
              <a:rPr sz="2400" spc="-35" dirty="0">
                <a:latin typeface="Microsoft Sans Serif"/>
                <a:cs typeface="Microsoft Sans Serif"/>
              </a:rPr>
              <a:t> </a:t>
            </a:r>
            <a:r>
              <a:rPr sz="2400" spc="-10" dirty="0">
                <a:latin typeface="Microsoft Sans Serif"/>
                <a:cs typeface="Microsoft Sans Serif"/>
              </a:rPr>
              <a:t>campuses</a:t>
            </a:r>
            <a:endParaRPr sz="2400" dirty="0">
              <a:latin typeface="Microsoft Sans Serif"/>
              <a:cs typeface="Microsoft Sans Serif"/>
            </a:endParaRPr>
          </a:p>
          <a:p>
            <a:pPr marL="12700">
              <a:lnSpc>
                <a:spcPts val="2880"/>
              </a:lnSpc>
            </a:pPr>
            <a:r>
              <a:rPr sz="2400" dirty="0">
                <a:latin typeface="MS PGothic"/>
                <a:cs typeface="MS PGothic"/>
              </a:rPr>
              <a:t>２）</a:t>
            </a:r>
            <a:r>
              <a:rPr sz="2400" spc="-140" dirty="0">
                <a:latin typeface="MS PGothic"/>
                <a:cs typeface="MS PGothic"/>
              </a:rPr>
              <a:t> </a:t>
            </a:r>
            <a:r>
              <a:rPr sz="2400" dirty="0">
                <a:latin typeface="Microsoft Sans Serif"/>
                <a:cs typeface="Microsoft Sans Serif"/>
              </a:rPr>
              <a:t>The</a:t>
            </a:r>
            <a:r>
              <a:rPr sz="2400" spc="-25" dirty="0">
                <a:latin typeface="Microsoft Sans Serif"/>
                <a:cs typeface="Microsoft Sans Serif"/>
              </a:rPr>
              <a:t> </a:t>
            </a:r>
            <a:r>
              <a:rPr sz="2400" dirty="0">
                <a:latin typeface="Microsoft Sans Serif"/>
                <a:cs typeface="Microsoft Sans Serif"/>
              </a:rPr>
              <a:t>drastic</a:t>
            </a:r>
            <a:r>
              <a:rPr sz="2400" spc="-20" dirty="0">
                <a:latin typeface="Microsoft Sans Serif"/>
                <a:cs typeface="Microsoft Sans Serif"/>
              </a:rPr>
              <a:t> </a:t>
            </a:r>
            <a:r>
              <a:rPr sz="2400" dirty="0">
                <a:latin typeface="Microsoft Sans Serif"/>
                <a:cs typeface="Microsoft Sans Serif"/>
              </a:rPr>
              <a:t>expansion</a:t>
            </a:r>
            <a:r>
              <a:rPr sz="2400" spc="5" dirty="0">
                <a:latin typeface="Microsoft Sans Serif"/>
                <a:cs typeface="Microsoft Sans Serif"/>
              </a:rPr>
              <a:t> </a:t>
            </a:r>
            <a:r>
              <a:rPr sz="2400" dirty="0">
                <a:latin typeface="Microsoft Sans Serif"/>
                <a:cs typeface="Microsoft Sans Serif"/>
              </a:rPr>
              <a:t>of</a:t>
            </a:r>
            <a:r>
              <a:rPr sz="2400" spc="-15" dirty="0">
                <a:latin typeface="Microsoft Sans Serif"/>
                <a:cs typeface="Microsoft Sans Serif"/>
              </a:rPr>
              <a:t> </a:t>
            </a:r>
            <a:r>
              <a:rPr sz="2400" dirty="0">
                <a:latin typeface="Microsoft Sans Serif"/>
                <a:cs typeface="Microsoft Sans Serif"/>
              </a:rPr>
              <a:t>the</a:t>
            </a:r>
            <a:r>
              <a:rPr sz="2400" spc="-35" dirty="0">
                <a:latin typeface="Microsoft Sans Serif"/>
                <a:cs typeface="Microsoft Sans Serif"/>
              </a:rPr>
              <a:t> </a:t>
            </a:r>
            <a:r>
              <a:rPr sz="2400" dirty="0">
                <a:latin typeface="Microsoft Sans Serif"/>
                <a:cs typeface="Microsoft Sans Serif"/>
              </a:rPr>
              <a:t>SBIR</a:t>
            </a:r>
            <a:r>
              <a:rPr sz="2400" spc="-20" dirty="0">
                <a:latin typeface="Microsoft Sans Serif"/>
                <a:cs typeface="Microsoft Sans Serif"/>
              </a:rPr>
              <a:t> </a:t>
            </a:r>
            <a:r>
              <a:rPr sz="2400" dirty="0">
                <a:latin typeface="Microsoft Sans Serif"/>
                <a:cs typeface="Microsoft Sans Serif"/>
              </a:rPr>
              <a:t>system</a:t>
            </a:r>
            <a:r>
              <a:rPr sz="2400" spc="10" dirty="0">
                <a:latin typeface="Microsoft Sans Serif"/>
                <a:cs typeface="Microsoft Sans Serif"/>
              </a:rPr>
              <a:t> </a:t>
            </a:r>
            <a:r>
              <a:rPr sz="2400" dirty="0">
                <a:latin typeface="Microsoft Sans Serif"/>
                <a:cs typeface="Microsoft Sans Serif"/>
              </a:rPr>
              <a:t>for</a:t>
            </a:r>
            <a:r>
              <a:rPr sz="2400" spc="-50" dirty="0">
                <a:latin typeface="Microsoft Sans Serif"/>
                <a:cs typeface="Microsoft Sans Serif"/>
              </a:rPr>
              <a:t> </a:t>
            </a:r>
            <a:r>
              <a:rPr sz="2400" dirty="0">
                <a:latin typeface="Microsoft Sans Serif"/>
                <a:cs typeface="Microsoft Sans Serif"/>
              </a:rPr>
              <a:t>start-</a:t>
            </a:r>
            <a:r>
              <a:rPr sz="2400" spc="-25" dirty="0">
                <a:latin typeface="Microsoft Sans Serif"/>
                <a:cs typeface="Microsoft Sans Serif"/>
              </a:rPr>
              <a:t>ups</a:t>
            </a:r>
            <a:endParaRPr sz="2400" dirty="0">
              <a:latin typeface="Microsoft Sans Serif"/>
              <a:cs typeface="Microsoft Sans Serif"/>
            </a:endParaRPr>
          </a:p>
          <a:p>
            <a:pPr marL="362585">
              <a:lnSpc>
                <a:spcPts val="2395"/>
              </a:lnSpc>
            </a:pPr>
            <a:r>
              <a:rPr sz="2000" dirty="0">
                <a:latin typeface="Microsoft Sans Serif"/>
                <a:cs typeface="Microsoft Sans Serif"/>
              </a:rPr>
              <a:t>(SBIR=Small</a:t>
            </a:r>
            <a:r>
              <a:rPr sz="2000" spc="-55" dirty="0">
                <a:latin typeface="Microsoft Sans Serif"/>
                <a:cs typeface="Microsoft Sans Serif"/>
              </a:rPr>
              <a:t> </a:t>
            </a:r>
            <a:r>
              <a:rPr sz="2000" dirty="0">
                <a:latin typeface="Microsoft Sans Serif"/>
                <a:cs typeface="Microsoft Sans Serif"/>
              </a:rPr>
              <a:t>Business</a:t>
            </a:r>
            <a:r>
              <a:rPr sz="2000" spc="-30" dirty="0">
                <a:latin typeface="Microsoft Sans Serif"/>
                <a:cs typeface="Microsoft Sans Serif"/>
              </a:rPr>
              <a:t> </a:t>
            </a:r>
            <a:r>
              <a:rPr sz="2000" dirty="0">
                <a:latin typeface="Microsoft Sans Serif"/>
                <a:cs typeface="Microsoft Sans Serif"/>
              </a:rPr>
              <a:t>Research</a:t>
            </a:r>
            <a:r>
              <a:rPr sz="2000" spc="-60" dirty="0">
                <a:latin typeface="Microsoft Sans Serif"/>
                <a:cs typeface="Microsoft Sans Serif"/>
              </a:rPr>
              <a:t> </a:t>
            </a:r>
            <a:r>
              <a:rPr sz="2000" spc="-10" dirty="0">
                <a:latin typeface="Microsoft Sans Serif"/>
                <a:cs typeface="Microsoft Sans Serif"/>
              </a:rPr>
              <a:t>Initiative)</a:t>
            </a:r>
            <a:endParaRPr sz="2000" dirty="0">
              <a:latin typeface="Microsoft Sans Serif"/>
              <a:cs typeface="Microsoft Sans Serif"/>
            </a:endParaRPr>
          </a:p>
          <a:p>
            <a:pPr marL="12700">
              <a:lnSpc>
                <a:spcPts val="2870"/>
              </a:lnSpc>
              <a:spcBef>
                <a:spcPts val="10"/>
              </a:spcBef>
            </a:pPr>
            <a:r>
              <a:rPr sz="2400" dirty="0">
                <a:latin typeface="MS PGothic"/>
                <a:cs typeface="MS PGothic"/>
              </a:rPr>
              <a:t>３）</a:t>
            </a:r>
            <a:r>
              <a:rPr sz="2400" spc="-150" dirty="0">
                <a:latin typeface="MS PGothic"/>
                <a:cs typeface="MS PGothic"/>
              </a:rPr>
              <a:t> </a:t>
            </a:r>
            <a:r>
              <a:rPr sz="2400" dirty="0">
                <a:latin typeface="Microsoft Sans Serif"/>
                <a:cs typeface="Microsoft Sans Serif"/>
              </a:rPr>
              <a:t>The</a:t>
            </a:r>
            <a:r>
              <a:rPr sz="2400" spc="-50" dirty="0">
                <a:latin typeface="Microsoft Sans Serif"/>
                <a:cs typeface="Microsoft Sans Serif"/>
              </a:rPr>
              <a:t> </a:t>
            </a:r>
            <a:r>
              <a:rPr sz="2400" dirty="0">
                <a:latin typeface="Microsoft Sans Serif"/>
                <a:cs typeface="Microsoft Sans Serif"/>
              </a:rPr>
              <a:t>attraction</a:t>
            </a:r>
            <a:r>
              <a:rPr sz="2400" spc="-45" dirty="0">
                <a:latin typeface="Microsoft Sans Serif"/>
                <a:cs typeface="Microsoft Sans Serif"/>
              </a:rPr>
              <a:t> </a:t>
            </a:r>
            <a:r>
              <a:rPr sz="2400" dirty="0">
                <a:latin typeface="Microsoft Sans Serif"/>
                <a:cs typeface="Microsoft Sans Serif"/>
              </a:rPr>
              <a:t>of</a:t>
            </a:r>
            <a:r>
              <a:rPr sz="2400" spc="-30" dirty="0">
                <a:latin typeface="Microsoft Sans Serif"/>
                <a:cs typeface="Microsoft Sans Serif"/>
              </a:rPr>
              <a:t> </a:t>
            </a:r>
            <a:r>
              <a:rPr sz="2400" dirty="0">
                <a:latin typeface="Microsoft Sans Serif"/>
                <a:cs typeface="Microsoft Sans Serif"/>
              </a:rPr>
              <a:t>overseas</a:t>
            </a:r>
            <a:r>
              <a:rPr sz="2400" spc="30" dirty="0">
                <a:latin typeface="Microsoft Sans Serif"/>
                <a:cs typeface="Microsoft Sans Serif"/>
              </a:rPr>
              <a:t> </a:t>
            </a:r>
            <a:r>
              <a:rPr sz="2400" dirty="0">
                <a:latin typeface="Microsoft Sans Serif"/>
                <a:cs typeface="Microsoft Sans Serif"/>
              </a:rPr>
              <a:t>VC,</a:t>
            </a:r>
            <a:r>
              <a:rPr sz="2400" spc="-30" dirty="0">
                <a:latin typeface="Microsoft Sans Serif"/>
                <a:cs typeface="Microsoft Sans Serif"/>
              </a:rPr>
              <a:t> </a:t>
            </a:r>
            <a:r>
              <a:rPr sz="2400" spc="-10" dirty="0">
                <a:latin typeface="Microsoft Sans Serif"/>
                <a:cs typeface="Microsoft Sans Serif"/>
              </a:rPr>
              <a:t>combined</a:t>
            </a:r>
            <a:endParaRPr sz="2400" dirty="0">
              <a:latin typeface="Microsoft Sans Serif"/>
              <a:cs typeface="Microsoft Sans Serif"/>
            </a:endParaRPr>
          </a:p>
          <a:p>
            <a:pPr marL="347980">
              <a:lnSpc>
                <a:spcPts val="2870"/>
              </a:lnSpc>
            </a:pPr>
            <a:r>
              <a:rPr sz="2400" dirty="0">
                <a:latin typeface="Microsoft Sans Serif"/>
                <a:cs typeface="Microsoft Sans Serif"/>
              </a:rPr>
              <a:t>with</a:t>
            </a:r>
            <a:r>
              <a:rPr sz="2400" spc="-25" dirty="0">
                <a:latin typeface="Microsoft Sans Serif"/>
                <a:cs typeface="Microsoft Sans Serif"/>
              </a:rPr>
              <a:t> </a:t>
            </a:r>
            <a:r>
              <a:rPr sz="2400" dirty="0">
                <a:latin typeface="Microsoft Sans Serif"/>
                <a:cs typeface="Microsoft Sans Serif"/>
              </a:rPr>
              <a:t>public</a:t>
            </a:r>
            <a:r>
              <a:rPr sz="2400" spc="-65" dirty="0">
                <a:latin typeface="Microsoft Sans Serif"/>
                <a:cs typeface="Microsoft Sans Serif"/>
              </a:rPr>
              <a:t> </a:t>
            </a:r>
            <a:r>
              <a:rPr sz="2400" dirty="0">
                <a:latin typeface="Microsoft Sans Serif"/>
                <a:cs typeface="Microsoft Sans Serif"/>
              </a:rPr>
              <a:t>capital</a:t>
            </a:r>
            <a:r>
              <a:rPr sz="2400" spc="-80" dirty="0">
                <a:latin typeface="Microsoft Sans Serif"/>
                <a:cs typeface="Microsoft Sans Serif"/>
              </a:rPr>
              <a:t> </a:t>
            </a:r>
            <a:r>
              <a:rPr sz="2400" dirty="0">
                <a:latin typeface="Microsoft Sans Serif"/>
                <a:cs typeface="Microsoft Sans Serif"/>
              </a:rPr>
              <a:t>participation</a:t>
            </a:r>
            <a:r>
              <a:rPr sz="2400" spc="-75" dirty="0">
                <a:latin typeface="Microsoft Sans Serif"/>
                <a:cs typeface="Microsoft Sans Serif"/>
              </a:rPr>
              <a:t> </a:t>
            </a:r>
            <a:r>
              <a:rPr sz="2400" dirty="0">
                <a:latin typeface="Microsoft Sans Serif"/>
                <a:cs typeface="Microsoft Sans Serif"/>
              </a:rPr>
              <a:t>in</a:t>
            </a:r>
            <a:r>
              <a:rPr sz="2400" spc="-75" dirty="0">
                <a:latin typeface="Microsoft Sans Serif"/>
                <a:cs typeface="Microsoft Sans Serif"/>
              </a:rPr>
              <a:t> </a:t>
            </a:r>
            <a:r>
              <a:rPr sz="2400" dirty="0">
                <a:latin typeface="Microsoft Sans Serif"/>
                <a:cs typeface="Microsoft Sans Serif"/>
              </a:rPr>
              <a:t>overseas</a:t>
            </a:r>
            <a:r>
              <a:rPr sz="2400" spc="-10" dirty="0">
                <a:latin typeface="Microsoft Sans Serif"/>
                <a:cs typeface="Microsoft Sans Serif"/>
              </a:rPr>
              <a:t> </a:t>
            </a:r>
            <a:r>
              <a:rPr sz="2400" spc="-25" dirty="0">
                <a:latin typeface="Microsoft Sans Serif"/>
                <a:cs typeface="Microsoft Sans Serif"/>
              </a:rPr>
              <a:t>VC</a:t>
            </a:r>
            <a:endParaRPr sz="2400" dirty="0">
              <a:latin typeface="Microsoft Sans Serif"/>
              <a:cs typeface="Microsoft Sans Serif"/>
            </a:endParaRPr>
          </a:p>
          <a:p>
            <a:pPr marL="417830" marR="791210" indent="-405765">
              <a:lnSpc>
                <a:spcPct val="100000"/>
              </a:lnSpc>
              <a:spcBef>
                <a:spcPts val="25"/>
              </a:spcBef>
            </a:pPr>
            <a:r>
              <a:rPr sz="2400" dirty="0">
                <a:latin typeface="MS PGothic"/>
                <a:cs typeface="MS PGothic"/>
              </a:rPr>
              <a:t>４）</a:t>
            </a:r>
            <a:r>
              <a:rPr sz="2400" spc="-165" dirty="0">
                <a:latin typeface="MS PGothic"/>
                <a:cs typeface="MS PGothic"/>
              </a:rPr>
              <a:t> </a:t>
            </a:r>
            <a:r>
              <a:rPr sz="2400" dirty="0">
                <a:latin typeface="Microsoft Sans Serif"/>
                <a:cs typeface="Microsoft Sans Serif"/>
              </a:rPr>
              <a:t>The</a:t>
            </a:r>
            <a:r>
              <a:rPr sz="2400" spc="-60" dirty="0">
                <a:latin typeface="Microsoft Sans Serif"/>
                <a:cs typeface="Microsoft Sans Serif"/>
              </a:rPr>
              <a:t> </a:t>
            </a:r>
            <a:r>
              <a:rPr sz="2400" dirty="0">
                <a:latin typeface="Microsoft Sans Serif"/>
                <a:cs typeface="Microsoft Sans Serif"/>
              </a:rPr>
              <a:t>circulation</a:t>
            </a:r>
            <a:r>
              <a:rPr sz="2400" spc="-20" dirty="0">
                <a:latin typeface="Microsoft Sans Serif"/>
                <a:cs typeface="Microsoft Sans Serif"/>
              </a:rPr>
              <a:t> </a:t>
            </a:r>
            <a:r>
              <a:rPr sz="2400" dirty="0">
                <a:latin typeface="Microsoft Sans Serif"/>
                <a:cs typeface="Microsoft Sans Serif"/>
              </a:rPr>
              <a:t>of</a:t>
            </a:r>
            <a:r>
              <a:rPr sz="2400" spc="-45" dirty="0">
                <a:latin typeface="Microsoft Sans Serif"/>
                <a:cs typeface="Microsoft Sans Serif"/>
              </a:rPr>
              <a:t> </a:t>
            </a:r>
            <a:r>
              <a:rPr sz="2400" dirty="0">
                <a:latin typeface="Microsoft Sans Serif"/>
                <a:cs typeface="Microsoft Sans Serif"/>
              </a:rPr>
              <a:t>personal</a:t>
            </a:r>
            <a:r>
              <a:rPr sz="2400" spc="-45" dirty="0">
                <a:latin typeface="Microsoft Sans Serif"/>
                <a:cs typeface="Microsoft Sans Serif"/>
              </a:rPr>
              <a:t> </a:t>
            </a:r>
            <a:r>
              <a:rPr sz="2400" dirty="0">
                <a:latin typeface="Microsoft Sans Serif"/>
                <a:cs typeface="Microsoft Sans Serif"/>
              </a:rPr>
              <a:t>financial</a:t>
            </a:r>
            <a:r>
              <a:rPr sz="2400" spc="-75" dirty="0">
                <a:latin typeface="Microsoft Sans Serif"/>
                <a:cs typeface="Microsoft Sans Serif"/>
              </a:rPr>
              <a:t> </a:t>
            </a:r>
            <a:r>
              <a:rPr sz="2400" dirty="0">
                <a:latin typeface="Microsoft Sans Serif"/>
                <a:cs typeface="Microsoft Sans Serif"/>
              </a:rPr>
              <a:t>assets</a:t>
            </a:r>
            <a:r>
              <a:rPr sz="2400" spc="-45" dirty="0">
                <a:latin typeface="Microsoft Sans Serif"/>
                <a:cs typeface="Microsoft Sans Serif"/>
              </a:rPr>
              <a:t> </a:t>
            </a:r>
            <a:r>
              <a:rPr sz="2400" spc="-25" dirty="0">
                <a:latin typeface="Microsoft Sans Serif"/>
                <a:cs typeface="Microsoft Sans Serif"/>
              </a:rPr>
              <a:t>and </a:t>
            </a:r>
            <a:r>
              <a:rPr sz="2400" spc="-20" dirty="0">
                <a:latin typeface="Microsoft Sans Serif"/>
                <a:cs typeface="Microsoft Sans Serif"/>
              </a:rPr>
              <a:t>long-</a:t>
            </a:r>
            <a:r>
              <a:rPr sz="2400" dirty="0">
                <a:latin typeface="Microsoft Sans Serif"/>
                <a:cs typeface="Microsoft Sans Serif"/>
              </a:rPr>
              <a:t>term</a:t>
            </a:r>
            <a:r>
              <a:rPr sz="2400" spc="5" dirty="0">
                <a:latin typeface="Microsoft Sans Serif"/>
                <a:cs typeface="Microsoft Sans Serif"/>
              </a:rPr>
              <a:t> </a:t>
            </a:r>
            <a:r>
              <a:rPr sz="2400" dirty="0">
                <a:latin typeface="Microsoft Sans Serif"/>
                <a:cs typeface="Microsoft Sans Serif"/>
              </a:rPr>
              <a:t>investment</a:t>
            </a:r>
            <a:r>
              <a:rPr sz="2400" spc="-45" dirty="0">
                <a:latin typeface="Microsoft Sans Serif"/>
                <a:cs typeface="Microsoft Sans Serif"/>
              </a:rPr>
              <a:t> </a:t>
            </a:r>
            <a:r>
              <a:rPr sz="2400" dirty="0">
                <a:latin typeface="Microsoft Sans Serif"/>
                <a:cs typeface="Microsoft Sans Serif"/>
              </a:rPr>
              <a:t>funds</a:t>
            </a:r>
            <a:r>
              <a:rPr sz="2400" spc="-75" dirty="0">
                <a:latin typeface="Microsoft Sans Serif"/>
                <a:cs typeface="Microsoft Sans Serif"/>
              </a:rPr>
              <a:t> </a:t>
            </a:r>
            <a:r>
              <a:rPr sz="2400" dirty="0">
                <a:latin typeface="Microsoft Sans Serif"/>
                <a:cs typeface="Microsoft Sans Serif"/>
              </a:rPr>
              <a:t>from</a:t>
            </a:r>
            <a:r>
              <a:rPr sz="2400" spc="-35" dirty="0">
                <a:latin typeface="Microsoft Sans Serif"/>
                <a:cs typeface="Microsoft Sans Serif"/>
              </a:rPr>
              <a:t> </a:t>
            </a:r>
            <a:r>
              <a:rPr sz="2400" dirty="0">
                <a:latin typeface="Microsoft Sans Serif"/>
                <a:cs typeface="Microsoft Sans Serif"/>
              </a:rPr>
              <a:t>institutions</a:t>
            </a:r>
            <a:r>
              <a:rPr sz="2400" spc="-25" dirty="0">
                <a:latin typeface="Microsoft Sans Serif"/>
                <a:cs typeface="Microsoft Sans Serif"/>
              </a:rPr>
              <a:t> </a:t>
            </a:r>
            <a:r>
              <a:rPr sz="2400" spc="-20" dirty="0">
                <a:latin typeface="Microsoft Sans Serif"/>
                <a:cs typeface="Microsoft Sans Serif"/>
              </a:rPr>
              <a:t>such </a:t>
            </a:r>
            <a:r>
              <a:rPr sz="2400" dirty="0">
                <a:latin typeface="Microsoft Sans Serif"/>
                <a:cs typeface="Microsoft Sans Serif"/>
              </a:rPr>
              <a:t>as the</a:t>
            </a:r>
            <a:r>
              <a:rPr sz="2400" spc="-35" dirty="0">
                <a:latin typeface="Microsoft Sans Serif"/>
                <a:cs typeface="Microsoft Sans Serif"/>
              </a:rPr>
              <a:t> </a:t>
            </a:r>
            <a:r>
              <a:rPr sz="2400" dirty="0">
                <a:latin typeface="Microsoft Sans Serif"/>
                <a:cs typeface="Microsoft Sans Serif"/>
              </a:rPr>
              <a:t>GPIF</a:t>
            </a:r>
            <a:r>
              <a:rPr sz="2400" spc="-20" dirty="0">
                <a:latin typeface="Microsoft Sans Serif"/>
                <a:cs typeface="Microsoft Sans Serif"/>
              </a:rPr>
              <a:t> </a:t>
            </a:r>
            <a:r>
              <a:rPr sz="2400" dirty="0">
                <a:latin typeface="Microsoft Sans Serif"/>
                <a:cs typeface="Microsoft Sans Serif"/>
              </a:rPr>
              <a:t>into</a:t>
            </a:r>
            <a:r>
              <a:rPr sz="2400" spc="-10" dirty="0">
                <a:latin typeface="Microsoft Sans Serif"/>
                <a:cs typeface="Microsoft Sans Serif"/>
              </a:rPr>
              <a:t> </a:t>
            </a:r>
            <a:r>
              <a:rPr sz="2400" dirty="0">
                <a:latin typeface="Microsoft Sans Serif"/>
                <a:cs typeface="Microsoft Sans Serif"/>
              </a:rPr>
              <a:t>venture</a:t>
            </a:r>
            <a:r>
              <a:rPr sz="2400" spc="5" dirty="0">
                <a:latin typeface="Microsoft Sans Serif"/>
                <a:cs typeface="Microsoft Sans Serif"/>
              </a:rPr>
              <a:t> </a:t>
            </a:r>
            <a:r>
              <a:rPr sz="2400" spc="-10" dirty="0">
                <a:latin typeface="Microsoft Sans Serif"/>
                <a:cs typeface="Microsoft Sans Serif"/>
              </a:rPr>
              <a:t>investment</a:t>
            </a:r>
            <a:endParaRPr sz="2400" dirty="0">
              <a:latin typeface="Microsoft Sans Serif"/>
              <a:cs typeface="Microsoft Sans Serif"/>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789" y="152400"/>
            <a:ext cx="8229600" cy="1143000"/>
          </a:xfrm>
          <a:prstGeom prst="rect">
            <a:avLst/>
          </a:prstGeom>
        </p:spPr>
        <p:txBody>
          <a:bodyPr vert="horz" wrap="square" lIns="0" tIns="279018" rIns="0" bIns="0" rtlCol="0">
            <a:spAutoFit/>
          </a:bodyPr>
          <a:lstStyle/>
          <a:p>
            <a:pPr marL="543560">
              <a:lnSpc>
                <a:spcPct val="100000"/>
              </a:lnSpc>
              <a:spcBef>
                <a:spcPts val="95"/>
              </a:spcBef>
            </a:pPr>
            <a:r>
              <a:rPr sz="3200" dirty="0">
                <a:latin typeface="MS PGothic"/>
                <a:cs typeface="MS PGothic"/>
              </a:rPr>
              <a:t>４）</a:t>
            </a:r>
            <a:r>
              <a:rPr sz="3200" dirty="0"/>
              <a:t>Investment</a:t>
            </a:r>
            <a:r>
              <a:rPr sz="3200" spc="-20" dirty="0"/>
              <a:t> </a:t>
            </a:r>
            <a:r>
              <a:rPr sz="3200" dirty="0"/>
              <a:t>in</a:t>
            </a:r>
            <a:r>
              <a:rPr sz="3200" spc="-30" dirty="0"/>
              <a:t> </a:t>
            </a:r>
            <a:r>
              <a:rPr sz="3200" dirty="0"/>
              <a:t>Green</a:t>
            </a:r>
            <a:r>
              <a:rPr sz="3200" spc="15" dirty="0"/>
              <a:t> </a:t>
            </a:r>
            <a:r>
              <a:rPr sz="3200" dirty="0"/>
              <a:t>and</a:t>
            </a:r>
            <a:r>
              <a:rPr sz="3200" spc="-10" dirty="0"/>
              <a:t> Digital</a:t>
            </a:r>
            <a:endParaRPr sz="3200" dirty="0">
              <a:latin typeface="MS PGothic"/>
              <a:cs typeface="MS PGothic"/>
            </a:endParaRPr>
          </a:p>
        </p:txBody>
      </p:sp>
      <p:sp>
        <p:nvSpPr>
          <p:cNvPr id="3" name="object 3"/>
          <p:cNvSpPr txBox="1"/>
          <p:nvPr/>
        </p:nvSpPr>
        <p:spPr>
          <a:xfrm>
            <a:off x="381351" y="1221097"/>
            <a:ext cx="7864475" cy="5235408"/>
          </a:xfrm>
          <a:prstGeom prst="rect">
            <a:avLst/>
          </a:prstGeom>
        </p:spPr>
        <p:txBody>
          <a:bodyPr vert="horz" wrap="square" lIns="0" tIns="33020" rIns="0" bIns="0" rtlCol="0">
            <a:spAutoFit/>
          </a:bodyPr>
          <a:lstStyle/>
          <a:p>
            <a:pPr marL="109855" marR="322580" indent="-97790">
              <a:lnSpc>
                <a:spcPts val="3310"/>
              </a:lnSpc>
              <a:spcBef>
                <a:spcPts val="260"/>
              </a:spcBef>
            </a:pPr>
            <a:r>
              <a:rPr sz="2800" spc="-690" dirty="0">
                <a:latin typeface="MS PGothic"/>
                <a:cs typeface="MS PGothic"/>
              </a:rPr>
              <a:t>・</a:t>
            </a:r>
            <a:r>
              <a:rPr sz="2800" dirty="0">
                <a:latin typeface="Microsoft Sans Serif"/>
                <a:cs typeface="Microsoft Sans Serif"/>
              </a:rPr>
              <a:t>Utilize</a:t>
            </a:r>
            <a:r>
              <a:rPr sz="2800" spc="-20" dirty="0">
                <a:latin typeface="Microsoft Sans Serif"/>
                <a:cs typeface="Microsoft Sans Serif"/>
              </a:rPr>
              <a:t> </a:t>
            </a:r>
            <a:r>
              <a:rPr sz="2800" dirty="0">
                <a:latin typeface="Microsoft Sans Serif"/>
                <a:cs typeface="Microsoft Sans Serif"/>
              </a:rPr>
              <a:t>nuclear</a:t>
            </a:r>
            <a:r>
              <a:rPr sz="2800" spc="20" dirty="0">
                <a:latin typeface="Microsoft Sans Serif"/>
                <a:cs typeface="Microsoft Sans Serif"/>
              </a:rPr>
              <a:t> </a:t>
            </a:r>
            <a:r>
              <a:rPr sz="2800" dirty="0">
                <a:latin typeface="Microsoft Sans Serif"/>
                <a:cs typeface="Microsoft Sans Serif"/>
              </a:rPr>
              <a:t>reactors</a:t>
            </a:r>
            <a:r>
              <a:rPr sz="2800" spc="-5" dirty="0">
                <a:latin typeface="Microsoft Sans Serif"/>
                <a:cs typeface="Microsoft Sans Serif"/>
              </a:rPr>
              <a:t> </a:t>
            </a:r>
            <a:r>
              <a:rPr sz="2800" dirty="0">
                <a:latin typeface="Microsoft Sans Serif"/>
                <a:cs typeface="Microsoft Sans Serif"/>
              </a:rPr>
              <a:t>with</a:t>
            </a:r>
            <a:r>
              <a:rPr sz="2800" spc="25" dirty="0">
                <a:latin typeface="Microsoft Sans Serif"/>
                <a:cs typeface="Microsoft Sans Serif"/>
              </a:rPr>
              <a:t> </a:t>
            </a:r>
            <a:r>
              <a:rPr sz="2800" dirty="0">
                <a:latin typeface="Microsoft Sans Serif"/>
                <a:cs typeface="Microsoft Sans Serif"/>
              </a:rPr>
              <a:t>safety</a:t>
            </a:r>
            <a:r>
              <a:rPr sz="2800" spc="-25" dirty="0">
                <a:latin typeface="Microsoft Sans Serif"/>
                <a:cs typeface="Microsoft Sans Serif"/>
              </a:rPr>
              <a:t> </a:t>
            </a:r>
            <a:r>
              <a:rPr sz="2800" spc="-10" dirty="0">
                <a:latin typeface="Microsoft Sans Serif"/>
                <a:cs typeface="Microsoft Sans Serif"/>
              </a:rPr>
              <a:t>assurances </a:t>
            </a:r>
            <a:r>
              <a:rPr sz="2800" dirty="0">
                <a:latin typeface="Microsoft Sans Serif"/>
                <a:cs typeface="Microsoft Sans Serif"/>
              </a:rPr>
              <a:t>in</a:t>
            </a:r>
            <a:r>
              <a:rPr sz="2800" spc="-40" dirty="0">
                <a:latin typeface="Microsoft Sans Serif"/>
                <a:cs typeface="Microsoft Sans Serif"/>
              </a:rPr>
              <a:t> </a:t>
            </a:r>
            <a:r>
              <a:rPr sz="2800" dirty="0">
                <a:latin typeface="Microsoft Sans Serif"/>
                <a:cs typeface="Microsoft Sans Serif"/>
              </a:rPr>
              <a:t>addition</a:t>
            </a:r>
            <a:r>
              <a:rPr sz="2800" spc="-55" dirty="0">
                <a:latin typeface="Microsoft Sans Serif"/>
                <a:cs typeface="Microsoft Sans Serif"/>
              </a:rPr>
              <a:t> </a:t>
            </a:r>
            <a:r>
              <a:rPr sz="2800" dirty="0">
                <a:latin typeface="Microsoft Sans Serif"/>
                <a:cs typeface="Microsoft Sans Serif"/>
              </a:rPr>
              <a:t>to</a:t>
            </a:r>
            <a:r>
              <a:rPr sz="2800" spc="-60" dirty="0">
                <a:latin typeface="Microsoft Sans Serif"/>
                <a:cs typeface="Microsoft Sans Serif"/>
              </a:rPr>
              <a:t> </a:t>
            </a:r>
            <a:r>
              <a:rPr sz="2800" dirty="0">
                <a:latin typeface="Microsoft Sans Serif"/>
                <a:cs typeface="Microsoft Sans Serif"/>
              </a:rPr>
              <a:t>renewable</a:t>
            </a:r>
            <a:r>
              <a:rPr sz="2800" spc="-15" dirty="0">
                <a:latin typeface="Microsoft Sans Serif"/>
                <a:cs typeface="Microsoft Sans Serif"/>
              </a:rPr>
              <a:t> </a:t>
            </a:r>
            <a:r>
              <a:rPr sz="2800" spc="-10" dirty="0">
                <a:latin typeface="Microsoft Sans Serif"/>
                <a:cs typeface="Microsoft Sans Serif"/>
              </a:rPr>
              <a:t>energy</a:t>
            </a:r>
            <a:endParaRPr sz="2800" dirty="0">
              <a:latin typeface="Microsoft Sans Serif"/>
              <a:cs typeface="Microsoft Sans Serif"/>
            </a:endParaRPr>
          </a:p>
          <a:p>
            <a:pPr>
              <a:lnSpc>
                <a:spcPct val="100000"/>
              </a:lnSpc>
              <a:spcBef>
                <a:spcPts val="145"/>
              </a:spcBef>
            </a:pPr>
            <a:endParaRPr sz="2800" dirty="0">
              <a:latin typeface="Microsoft Sans Serif"/>
              <a:cs typeface="Microsoft Sans Serif"/>
            </a:endParaRPr>
          </a:p>
          <a:p>
            <a:pPr marL="12700">
              <a:lnSpc>
                <a:spcPct val="100000"/>
              </a:lnSpc>
            </a:pPr>
            <a:r>
              <a:rPr sz="2800" spc="-690" dirty="0">
                <a:latin typeface="MS PGothic"/>
                <a:cs typeface="MS PGothic"/>
              </a:rPr>
              <a:t>・</a:t>
            </a:r>
            <a:r>
              <a:rPr sz="2800" dirty="0">
                <a:latin typeface="Microsoft Sans Serif"/>
                <a:cs typeface="Microsoft Sans Serif"/>
              </a:rPr>
              <a:t>Promote</a:t>
            </a:r>
            <a:r>
              <a:rPr sz="2800" spc="-35" dirty="0">
                <a:latin typeface="Microsoft Sans Serif"/>
                <a:cs typeface="Microsoft Sans Serif"/>
              </a:rPr>
              <a:t> </a:t>
            </a:r>
            <a:r>
              <a:rPr sz="2800" dirty="0">
                <a:latin typeface="Microsoft Sans Serif"/>
                <a:cs typeface="Microsoft Sans Serif"/>
              </a:rPr>
              <a:t>digital</a:t>
            </a:r>
            <a:r>
              <a:rPr sz="2800" spc="-10" dirty="0">
                <a:latin typeface="Microsoft Sans Serif"/>
                <a:cs typeface="Microsoft Sans Serif"/>
              </a:rPr>
              <a:t> transformation</a:t>
            </a:r>
            <a:endParaRPr sz="2800" dirty="0">
              <a:latin typeface="Microsoft Sans Serif"/>
              <a:cs typeface="Microsoft Sans Serif"/>
            </a:endParaRPr>
          </a:p>
          <a:p>
            <a:pPr>
              <a:lnSpc>
                <a:spcPct val="100000"/>
              </a:lnSpc>
              <a:spcBef>
                <a:spcPts val="195"/>
              </a:spcBef>
            </a:pPr>
            <a:endParaRPr sz="2800" dirty="0">
              <a:latin typeface="Microsoft Sans Serif"/>
              <a:cs typeface="Microsoft Sans Serif"/>
            </a:endParaRPr>
          </a:p>
          <a:p>
            <a:pPr marL="12700">
              <a:lnSpc>
                <a:spcPts val="3335"/>
              </a:lnSpc>
            </a:pPr>
            <a:r>
              <a:rPr sz="2800" spc="-690" dirty="0">
                <a:latin typeface="MS PGothic"/>
                <a:cs typeface="MS PGothic"/>
              </a:rPr>
              <a:t>・</a:t>
            </a:r>
            <a:r>
              <a:rPr sz="2800" dirty="0">
                <a:latin typeface="Microsoft Sans Serif"/>
                <a:cs typeface="Microsoft Sans Serif"/>
              </a:rPr>
              <a:t>Achieve</a:t>
            </a:r>
            <a:r>
              <a:rPr sz="2800" spc="10" dirty="0">
                <a:latin typeface="Microsoft Sans Serif"/>
                <a:cs typeface="Microsoft Sans Serif"/>
              </a:rPr>
              <a:t> </a:t>
            </a:r>
            <a:r>
              <a:rPr sz="2800" dirty="0">
                <a:latin typeface="Microsoft Sans Serif"/>
                <a:cs typeface="Microsoft Sans Serif"/>
              </a:rPr>
              <a:t>a</a:t>
            </a:r>
            <a:r>
              <a:rPr sz="2800" spc="30" dirty="0">
                <a:latin typeface="Microsoft Sans Serif"/>
                <a:cs typeface="Microsoft Sans Serif"/>
              </a:rPr>
              <a:t> </a:t>
            </a:r>
            <a:r>
              <a:rPr sz="2800" dirty="0">
                <a:latin typeface="Microsoft Sans Serif"/>
                <a:cs typeface="Microsoft Sans Serif"/>
              </a:rPr>
              <a:t>society</a:t>
            </a:r>
            <a:r>
              <a:rPr sz="2800" spc="-45" dirty="0">
                <a:latin typeface="Microsoft Sans Serif"/>
                <a:cs typeface="Microsoft Sans Serif"/>
              </a:rPr>
              <a:t> </a:t>
            </a:r>
            <a:r>
              <a:rPr sz="2800" dirty="0">
                <a:latin typeface="Microsoft Sans Serif"/>
                <a:cs typeface="Microsoft Sans Serif"/>
              </a:rPr>
              <a:t>that</a:t>
            </a:r>
            <a:r>
              <a:rPr sz="2800" spc="20" dirty="0">
                <a:latin typeface="Microsoft Sans Serif"/>
                <a:cs typeface="Microsoft Sans Serif"/>
              </a:rPr>
              <a:t> </a:t>
            </a:r>
            <a:r>
              <a:rPr sz="2800" dirty="0">
                <a:latin typeface="Microsoft Sans Serif"/>
                <a:cs typeface="Microsoft Sans Serif"/>
              </a:rPr>
              <a:t>facilitates</a:t>
            </a:r>
            <a:r>
              <a:rPr sz="2800" spc="-50" dirty="0">
                <a:latin typeface="Microsoft Sans Serif"/>
                <a:cs typeface="Microsoft Sans Serif"/>
              </a:rPr>
              <a:t> </a:t>
            </a:r>
            <a:r>
              <a:rPr sz="2800" dirty="0">
                <a:latin typeface="Microsoft Sans Serif"/>
                <a:cs typeface="Microsoft Sans Serif"/>
              </a:rPr>
              <a:t>the</a:t>
            </a:r>
            <a:r>
              <a:rPr sz="2800" spc="15" dirty="0">
                <a:latin typeface="Microsoft Sans Serif"/>
                <a:cs typeface="Microsoft Sans Serif"/>
              </a:rPr>
              <a:t> </a:t>
            </a:r>
            <a:r>
              <a:rPr sz="2800" dirty="0">
                <a:latin typeface="Microsoft Sans Serif"/>
                <a:cs typeface="Microsoft Sans Serif"/>
              </a:rPr>
              <a:t>birth</a:t>
            </a:r>
            <a:r>
              <a:rPr sz="2800" spc="10" dirty="0">
                <a:latin typeface="Microsoft Sans Serif"/>
                <a:cs typeface="Microsoft Sans Serif"/>
              </a:rPr>
              <a:t> </a:t>
            </a:r>
            <a:r>
              <a:rPr sz="2800" spc="-25" dirty="0">
                <a:latin typeface="Microsoft Sans Serif"/>
                <a:cs typeface="Microsoft Sans Serif"/>
              </a:rPr>
              <a:t>of</a:t>
            </a:r>
            <a:endParaRPr sz="2800" dirty="0">
              <a:latin typeface="Microsoft Sans Serif"/>
              <a:cs typeface="Microsoft Sans Serif"/>
            </a:endParaRPr>
          </a:p>
          <a:p>
            <a:pPr marL="109855" marR="5080" indent="-97790">
              <a:lnSpc>
                <a:spcPts val="3360"/>
              </a:lnSpc>
              <a:spcBef>
                <a:spcPts val="80"/>
              </a:spcBef>
            </a:pPr>
            <a:r>
              <a:rPr sz="2800" dirty="0">
                <a:latin typeface="Microsoft Sans Serif"/>
                <a:cs typeface="Microsoft Sans Serif"/>
              </a:rPr>
              <a:t>new</a:t>
            </a:r>
            <a:r>
              <a:rPr sz="2800" spc="-40" dirty="0">
                <a:latin typeface="Microsoft Sans Serif"/>
                <a:cs typeface="Microsoft Sans Serif"/>
              </a:rPr>
              <a:t> </a:t>
            </a:r>
            <a:r>
              <a:rPr sz="2800" dirty="0">
                <a:latin typeface="Microsoft Sans Serif"/>
                <a:cs typeface="Microsoft Sans Serif"/>
              </a:rPr>
              <a:t>services</a:t>
            </a:r>
            <a:r>
              <a:rPr sz="2800" spc="-35" dirty="0">
                <a:latin typeface="Microsoft Sans Serif"/>
                <a:cs typeface="Microsoft Sans Serif"/>
              </a:rPr>
              <a:t> </a:t>
            </a:r>
            <a:r>
              <a:rPr sz="2800" dirty="0">
                <a:latin typeface="Microsoft Sans Serif"/>
                <a:cs typeface="Microsoft Sans Serif"/>
              </a:rPr>
              <a:t>includes</a:t>
            </a:r>
            <a:r>
              <a:rPr sz="2800" spc="-55" dirty="0">
                <a:latin typeface="Microsoft Sans Serif"/>
                <a:cs typeface="Microsoft Sans Serif"/>
              </a:rPr>
              <a:t> </a:t>
            </a:r>
            <a:r>
              <a:rPr sz="2800" dirty="0">
                <a:latin typeface="Microsoft Sans Serif"/>
                <a:cs typeface="Microsoft Sans Serif"/>
              </a:rPr>
              <a:t>developing</a:t>
            </a:r>
            <a:r>
              <a:rPr sz="2800" spc="20" dirty="0">
                <a:latin typeface="Microsoft Sans Serif"/>
                <a:cs typeface="Microsoft Sans Serif"/>
              </a:rPr>
              <a:t> </a:t>
            </a:r>
            <a:r>
              <a:rPr sz="2800" dirty="0">
                <a:latin typeface="Microsoft Sans Serif"/>
                <a:cs typeface="Microsoft Sans Serif"/>
              </a:rPr>
              <a:t>an</a:t>
            </a:r>
            <a:r>
              <a:rPr sz="2800" spc="-50" dirty="0">
                <a:latin typeface="Microsoft Sans Serif"/>
                <a:cs typeface="Microsoft Sans Serif"/>
              </a:rPr>
              <a:t> </a:t>
            </a:r>
            <a:r>
              <a:rPr sz="2800" spc="-10" dirty="0">
                <a:latin typeface="Microsoft Sans Serif"/>
                <a:cs typeface="Microsoft Sans Serif"/>
              </a:rPr>
              <a:t>environment </a:t>
            </a:r>
            <a:r>
              <a:rPr sz="2800" dirty="0">
                <a:latin typeface="Microsoft Sans Serif"/>
                <a:cs typeface="Microsoft Sans Serif"/>
              </a:rPr>
              <a:t>for</a:t>
            </a:r>
            <a:r>
              <a:rPr sz="2800" spc="-35" dirty="0">
                <a:latin typeface="Microsoft Sans Serif"/>
                <a:cs typeface="Microsoft Sans Serif"/>
              </a:rPr>
              <a:t> </a:t>
            </a:r>
            <a:r>
              <a:rPr sz="2800" dirty="0">
                <a:latin typeface="Microsoft Sans Serif"/>
                <a:cs typeface="Microsoft Sans Serif"/>
              </a:rPr>
              <a:t>promotion</a:t>
            </a:r>
            <a:r>
              <a:rPr sz="2800" spc="-20" dirty="0">
                <a:latin typeface="Microsoft Sans Serif"/>
                <a:cs typeface="Microsoft Sans Serif"/>
              </a:rPr>
              <a:t> </a:t>
            </a:r>
            <a:r>
              <a:rPr sz="2800" dirty="0">
                <a:latin typeface="Microsoft Sans Serif"/>
                <a:cs typeface="Microsoft Sans Serif"/>
              </a:rPr>
              <a:t>of</a:t>
            </a:r>
            <a:r>
              <a:rPr sz="2800" spc="-50" dirty="0">
                <a:latin typeface="Microsoft Sans Serif"/>
                <a:cs typeface="Microsoft Sans Serif"/>
              </a:rPr>
              <a:t> </a:t>
            </a:r>
            <a:r>
              <a:rPr sz="2800" spc="-10" dirty="0">
                <a:latin typeface="Microsoft Sans Serif"/>
                <a:cs typeface="Microsoft Sans Serif"/>
              </a:rPr>
              <a:t>web3.0</a:t>
            </a:r>
            <a:r>
              <a:rPr lang="en-US" sz="2800" spc="-10" dirty="0">
                <a:latin typeface="Microsoft Sans Serif"/>
                <a:cs typeface="Microsoft Sans Serif"/>
              </a:rPr>
              <a:t> - </a:t>
            </a:r>
            <a:r>
              <a:rPr lang="en-US" sz="2800" dirty="0"/>
              <a:t>sometimes known as Web 3, is </a:t>
            </a:r>
            <a:r>
              <a:rPr lang="en-US" sz="2800" b="1" dirty="0"/>
              <a:t>the concept of the next generation of the web, in which most users will be connected via a decentralized network and have access to their own data</a:t>
            </a:r>
            <a:endParaRPr sz="2800" dirty="0">
              <a:latin typeface="Microsoft Sans Serif"/>
              <a:cs typeface="Microsoft Sans Serif"/>
            </a:endParaRPr>
          </a:p>
        </p:txBody>
      </p:sp>
      <p:sp>
        <p:nvSpPr>
          <p:cNvPr id="4" name="object 4"/>
          <p:cNvSpPr txBox="1"/>
          <p:nvPr/>
        </p:nvSpPr>
        <p:spPr>
          <a:xfrm>
            <a:off x="8328786" y="6434734"/>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888888"/>
                </a:solidFill>
                <a:latin typeface="Microsoft Sans Serif"/>
                <a:cs typeface="Microsoft Sans Serif"/>
              </a:rPr>
              <a:t>8</a:t>
            </a:r>
            <a:endParaRPr sz="1200">
              <a:latin typeface="Microsoft Sans Serif"/>
              <a:cs typeface="Microsoft Sans Serif"/>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CDFC6FB-E8B4-4E5A-B3C2-C740474143A7}"/>
              </a:ext>
            </a:extLst>
          </p:cNvPr>
          <p:cNvSpPr txBox="1">
            <a:spLocks noChangeArrowheads="1"/>
          </p:cNvSpPr>
          <p:nvPr/>
        </p:nvSpPr>
        <p:spPr bwMode="auto">
          <a:xfrm>
            <a:off x="457200" y="14296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ja-JP" sz="3600" b="1" dirty="0"/>
              <a:t>Problems to be Faced (Debt to GDP Ratio</a:t>
            </a:r>
          </a:p>
        </p:txBody>
      </p:sp>
      <p:sp>
        <p:nvSpPr>
          <p:cNvPr id="2" name="Rectangle 1">
            <a:extLst>
              <a:ext uri="{FF2B5EF4-FFF2-40B4-BE49-F238E27FC236}">
                <a16:creationId xmlns:a16="http://schemas.microsoft.com/office/drawing/2014/main" id="{82677276-878D-4292-80BE-2484A6584236}"/>
              </a:ext>
            </a:extLst>
          </p:cNvPr>
          <p:cNvSpPr/>
          <p:nvPr/>
        </p:nvSpPr>
        <p:spPr>
          <a:xfrm>
            <a:off x="381000" y="914400"/>
            <a:ext cx="8382000" cy="369332"/>
          </a:xfrm>
          <a:prstGeom prst="rect">
            <a:avLst/>
          </a:prstGeom>
        </p:spPr>
        <p:txBody>
          <a:bodyPr wrap="square">
            <a:spAutoFit/>
          </a:bodyPr>
          <a:lstStyle/>
          <a:p>
            <a:pPr algn="ctr"/>
            <a:r>
              <a:rPr lang="en-US" b="1" dirty="0"/>
              <a:t>Government Debt to GDP in Japan increased in 2020. </a:t>
            </a:r>
          </a:p>
        </p:txBody>
      </p:sp>
      <p:pic>
        <p:nvPicPr>
          <p:cNvPr id="4" name="Picture 3">
            <a:extLst>
              <a:ext uri="{FF2B5EF4-FFF2-40B4-BE49-F238E27FC236}">
                <a16:creationId xmlns:a16="http://schemas.microsoft.com/office/drawing/2014/main" id="{ED644885-2B16-1163-66E8-52DCDBE48D54}"/>
              </a:ext>
            </a:extLst>
          </p:cNvPr>
          <p:cNvPicPr>
            <a:picLocks noChangeAspect="1"/>
          </p:cNvPicPr>
          <p:nvPr/>
        </p:nvPicPr>
        <p:blipFill>
          <a:blip r:embed="rId2"/>
          <a:stretch>
            <a:fillRect/>
          </a:stretch>
        </p:blipFill>
        <p:spPr>
          <a:xfrm>
            <a:off x="77561" y="1524000"/>
            <a:ext cx="4505325" cy="4898180"/>
          </a:xfrm>
          <a:prstGeom prst="rect">
            <a:avLst/>
          </a:prstGeom>
        </p:spPr>
      </p:pic>
      <p:pic>
        <p:nvPicPr>
          <p:cNvPr id="5" name="Picture 4">
            <a:extLst>
              <a:ext uri="{FF2B5EF4-FFF2-40B4-BE49-F238E27FC236}">
                <a16:creationId xmlns:a16="http://schemas.microsoft.com/office/drawing/2014/main" id="{11C46DF6-E06A-F023-86AA-BC2027F9CCEC}"/>
              </a:ext>
            </a:extLst>
          </p:cNvPr>
          <p:cNvPicPr>
            <a:picLocks noChangeAspect="1"/>
          </p:cNvPicPr>
          <p:nvPr/>
        </p:nvPicPr>
        <p:blipFill>
          <a:blip r:embed="rId3"/>
          <a:stretch>
            <a:fillRect/>
          </a:stretch>
        </p:blipFill>
        <p:spPr>
          <a:xfrm>
            <a:off x="4724400" y="1609724"/>
            <a:ext cx="4124325" cy="45624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a:extLst>
              <a:ext uri="{FF2B5EF4-FFF2-40B4-BE49-F238E27FC236}">
                <a16:creationId xmlns:a16="http://schemas.microsoft.com/office/drawing/2014/main" id="{8E5C9D06-ACB0-46A5-9E5B-8C9CF537280E}"/>
              </a:ext>
            </a:extLst>
          </p:cNvPr>
          <p:cNvSpPr txBox="1">
            <a:spLocks noChangeArrowheads="1"/>
          </p:cNvSpPr>
          <p:nvPr/>
        </p:nvSpPr>
        <p:spPr bwMode="auto">
          <a:xfrm>
            <a:off x="22225" y="152400"/>
            <a:ext cx="9144000" cy="587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en-US" altLang="ja-JP" sz="3200" b="1">
                <a:solidFill>
                  <a:srgbClr val="4D4D73"/>
                </a:solidFill>
                <a:latin typeface="Arial Black" panose="020B0A04020102020204" pitchFamily="34" charset="0"/>
              </a:rPr>
              <a:t>Aging, labor shortage &amp; widening gaps</a:t>
            </a:r>
          </a:p>
        </p:txBody>
      </p:sp>
      <p:pic>
        <p:nvPicPr>
          <p:cNvPr id="63491" name="図 1">
            <a:extLst>
              <a:ext uri="{FF2B5EF4-FFF2-40B4-BE49-F238E27FC236}">
                <a16:creationId xmlns:a16="http://schemas.microsoft.com/office/drawing/2014/main" id="{75E010B7-1856-464B-9A07-B4E1E87AA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524000"/>
            <a:ext cx="8382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1">
            <a:extLst>
              <a:ext uri="{FF2B5EF4-FFF2-40B4-BE49-F238E27FC236}">
                <a16:creationId xmlns:a16="http://schemas.microsoft.com/office/drawing/2014/main" id="{7F5CB0C9-09AA-4E67-B0D2-787A7F1901BA}"/>
              </a:ext>
            </a:extLst>
          </p:cNvPr>
          <p:cNvSpPr>
            <a:spLocks noChangeArrowheads="1"/>
          </p:cNvSpPr>
          <p:nvPr/>
        </p:nvSpPr>
        <p:spPr bwMode="auto">
          <a:xfrm>
            <a:off x="1600200" y="762555"/>
            <a:ext cx="640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dirty="0">
                <a:hlinkClick r:id="rId3"/>
              </a:rPr>
              <a:t>www.grips.ac.jp/teacher/oono/hp/lecture_J/lec_aging.pptx</a:t>
            </a:r>
            <a:endParaRPr lang="en-US" altLang="en-US" i="1" dirty="0"/>
          </a:p>
          <a:p>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F4AE019-5197-417B-9B20-7CF28A209AAA}"/>
              </a:ext>
            </a:extLst>
          </p:cNvPr>
          <p:cNvSpPr>
            <a:spLocks noGrp="1" noChangeArrowheads="1"/>
          </p:cNvSpPr>
          <p:nvPr>
            <p:ph type="title" idx="4294967295"/>
          </p:nvPr>
        </p:nvSpPr>
        <p:spPr bwMode="auto">
          <a:xfrm>
            <a:off x="457200" y="115888"/>
            <a:ext cx="8229600" cy="1139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4000" b="1" dirty="0">
                <a:solidFill>
                  <a:schemeClr val="bg2"/>
                </a:solidFill>
              </a:rPr>
              <a:t>Aging</a:t>
            </a:r>
            <a:r>
              <a:rPr lang="ja-JP" altLang="en-US" sz="4000" b="1" dirty="0">
                <a:solidFill>
                  <a:schemeClr val="bg2"/>
                </a:solidFill>
              </a:rPr>
              <a:t> </a:t>
            </a:r>
            <a:r>
              <a:rPr lang="en-US" altLang="ja-JP" sz="4000" b="1" dirty="0">
                <a:solidFill>
                  <a:schemeClr val="bg2"/>
                </a:solidFill>
              </a:rPr>
              <a:t>Society</a:t>
            </a:r>
          </a:p>
        </p:txBody>
      </p:sp>
      <p:sp>
        <p:nvSpPr>
          <p:cNvPr id="64515" name="Rectangle 3">
            <a:extLst>
              <a:ext uri="{FF2B5EF4-FFF2-40B4-BE49-F238E27FC236}">
                <a16:creationId xmlns:a16="http://schemas.microsoft.com/office/drawing/2014/main" id="{428CB2CC-43C5-4766-AE4D-0BDC3B11BA39}"/>
              </a:ext>
            </a:extLst>
          </p:cNvPr>
          <p:cNvSpPr>
            <a:spLocks noGrp="1" noChangeArrowheads="1"/>
          </p:cNvSpPr>
          <p:nvPr>
            <p:ph idx="4294967295"/>
          </p:nvPr>
        </p:nvSpPr>
        <p:spPr bwMode="auto">
          <a:xfrm>
            <a:off x="261938" y="1524000"/>
            <a:ext cx="8424862" cy="5113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2425" lvl="1" indent="-173038">
              <a:lnSpc>
                <a:spcPct val="80000"/>
              </a:lnSpc>
            </a:pPr>
            <a:r>
              <a:rPr lang="en-US" altLang="ja-JP" sz="2000" dirty="0">
                <a:cs typeface="Arial" panose="020B0604020202020204" pitchFamily="34" charset="0"/>
              </a:rPr>
              <a:t> Japanese society is rapidly aging because old people live longer and young people are not eager or able to marry and have babies. </a:t>
            </a:r>
          </a:p>
          <a:p>
            <a:pPr marL="352425" lvl="1" indent="-173038">
              <a:lnSpc>
                <a:spcPct val="80000"/>
              </a:lnSpc>
            </a:pPr>
            <a:r>
              <a:rPr lang="ja-JP" altLang="en-US" sz="2000" dirty="0">
                <a:cs typeface="Arial" panose="020B0604020202020204" pitchFamily="34" charset="0"/>
              </a:rPr>
              <a:t> </a:t>
            </a:r>
            <a:r>
              <a:rPr lang="en-US" altLang="ja-JP" sz="2000" dirty="0">
                <a:cs typeface="Arial" panose="020B0604020202020204" pitchFamily="34" charset="0"/>
              </a:rPr>
              <a:t>Such trends are also visible in other countries, but Japan is the global leader in </a:t>
            </a:r>
            <a:r>
              <a:rPr lang="en-US" altLang="ja-JP" sz="2000" b="1" i="1" dirty="0" err="1">
                <a:cs typeface="Arial" panose="020B0604020202020204" pitchFamily="34" charset="0"/>
              </a:rPr>
              <a:t>koreika</a:t>
            </a:r>
            <a:r>
              <a:rPr lang="en-US" altLang="ja-JP" sz="2000" dirty="0">
                <a:cs typeface="Arial" panose="020B0604020202020204" pitchFamily="34" charset="0"/>
              </a:rPr>
              <a:t> (aging) and </a:t>
            </a:r>
            <a:r>
              <a:rPr lang="en-US" altLang="ja-JP" sz="2000" b="1" i="1" dirty="0" err="1">
                <a:cs typeface="Arial" panose="020B0604020202020204" pitchFamily="34" charset="0"/>
              </a:rPr>
              <a:t>shoshika</a:t>
            </a:r>
            <a:r>
              <a:rPr lang="en-US" altLang="ja-JP" sz="2000" i="1" dirty="0">
                <a:cs typeface="Arial" panose="020B0604020202020204" pitchFamily="34" charset="0"/>
              </a:rPr>
              <a:t> </a:t>
            </a:r>
            <a:r>
              <a:rPr lang="en-US" altLang="ja-JP" sz="2000" dirty="0">
                <a:cs typeface="Arial" panose="020B0604020202020204" pitchFamily="34" charset="0"/>
              </a:rPr>
              <a:t>(producing fewer children).</a:t>
            </a:r>
          </a:p>
          <a:p>
            <a:pPr marL="352425" lvl="1" indent="-173038">
              <a:lnSpc>
                <a:spcPct val="80000"/>
              </a:lnSpc>
            </a:pPr>
            <a:r>
              <a:rPr lang="en-US" altLang="ja-JP" sz="2000" dirty="0">
                <a:cs typeface="Arial" panose="020B0604020202020204" pitchFamily="34" charset="0"/>
              </a:rPr>
              <a:t> Japanese population peaked around 2008 at 128 million, then began to decline gradually. Depopulation is expected to continue well into the future.</a:t>
            </a:r>
          </a:p>
          <a:p>
            <a:pPr marL="352425" lvl="1" indent="-173038">
              <a:lnSpc>
                <a:spcPct val="80000"/>
              </a:lnSpc>
            </a:pPr>
            <a:r>
              <a:rPr lang="en-US" altLang="ja-JP" sz="2000" dirty="0">
                <a:cs typeface="Arial" panose="020B0604020202020204" pitchFamily="34" charset="0"/>
              </a:rPr>
              <a:t> The share of working-age population (aged 16 to 64) started to decline much earlier, peaking at 70 percent around 1995, then falling to about 60 percent at present. This means fewer workers must support more retired people through higher tax burden and social security contributions.</a:t>
            </a:r>
          </a:p>
          <a:p>
            <a:pPr marL="352425" lvl="1" indent="-173038">
              <a:lnSpc>
                <a:spcPct val="80000"/>
              </a:lnSpc>
            </a:pPr>
            <a:r>
              <a:rPr lang="en-US" altLang="ja-JP" sz="2000" dirty="0">
                <a:cs typeface="Arial" panose="020B0604020202020204" pitchFamily="34" charset="0"/>
              </a:rPr>
              <a:t> Shrinking and aging population also means lackluster domestic demand, reduced saving, low growth, and skyrocketing medical and pension bills. Japanese society, once based on communal spirit and intra-family care for the young and the old, no longer functions that way.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A443D7D9-3152-41D0-828E-51A09FADE908}"/>
              </a:ext>
            </a:extLst>
          </p:cNvPr>
          <p:cNvSpPr>
            <a:spLocks noGrp="1" noChangeArrowheads="1"/>
          </p:cNvSpPr>
          <p:nvPr>
            <p:ph type="title" idx="4294967295"/>
          </p:nvPr>
        </p:nvSpPr>
        <p:spPr>
          <a:xfrm>
            <a:off x="341313" y="228600"/>
            <a:ext cx="8229600" cy="1143000"/>
          </a:xfrm>
        </p:spPr>
        <p:txBody>
          <a:bodyPr rtlCol="0">
            <a:normAutofit fontScale="90000"/>
          </a:bodyPr>
          <a:lstStyle/>
          <a:p>
            <a:pPr eaLnBrk="1" fontAlgn="auto" hangingPunct="1">
              <a:spcAft>
                <a:spcPts val="0"/>
              </a:spcAft>
              <a:defRPr/>
            </a:pPr>
            <a:r>
              <a:rPr lang="en-US" sz="4000" b="1" dirty="0"/>
              <a:t>Looking at Some of the Basics</a:t>
            </a:r>
            <a:br>
              <a:rPr lang="en-US" sz="4000" b="1" dirty="0"/>
            </a:br>
            <a:r>
              <a:rPr lang="en-US" sz="4000" b="1" dirty="0"/>
              <a:t>Geography</a:t>
            </a:r>
          </a:p>
        </p:txBody>
      </p:sp>
      <p:sp>
        <p:nvSpPr>
          <p:cNvPr id="16387" name="Rectangle 3">
            <a:extLst>
              <a:ext uri="{FF2B5EF4-FFF2-40B4-BE49-F238E27FC236}">
                <a16:creationId xmlns:a16="http://schemas.microsoft.com/office/drawing/2014/main" id="{E9012522-4B92-43F1-9E37-957259777F4E}"/>
              </a:ext>
            </a:extLst>
          </p:cNvPr>
          <p:cNvSpPr>
            <a:spLocks noGrp="1"/>
          </p:cNvSpPr>
          <p:nvPr>
            <p:ph type="body" idx="4294967295"/>
          </p:nvPr>
        </p:nvSpPr>
        <p:spPr>
          <a:xfrm>
            <a:off x="373063" y="1600200"/>
            <a:ext cx="8542337" cy="4114800"/>
          </a:xfrm>
        </p:spPr>
        <p:txBody>
          <a:bodyPr/>
          <a:lstStyle/>
          <a:p>
            <a:pPr eaLnBrk="1" hangingPunct="1">
              <a:lnSpc>
                <a:spcPct val="80000"/>
              </a:lnSpc>
            </a:pPr>
            <a:r>
              <a:rPr lang="en-US" altLang="en-US" sz="2000" b="1">
                <a:solidFill>
                  <a:srgbClr val="000000"/>
                </a:solidFill>
              </a:rPr>
              <a:t>Four main islands: </a:t>
            </a:r>
          </a:p>
          <a:p>
            <a:pPr lvl="1" eaLnBrk="1" hangingPunct="1">
              <a:lnSpc>
                <a:spcPct val="80000"/>
              </a:lnSpc>
              <a:buFontTx/>
              <a:buChar char="•"/>
            </a:pPr>
            <a:r>
              <a:rPr lang="en-US" altLang="en-US" sz="2000" b="1">
                <a:solidFill>
                  <a:srgbClr val="000000"/>
                </a:solidFill>
              </a:rPr>
              <a:t>Hokkaido (N) </a:t>
            </a:r>
          </a:p>
          <a:p>
            <a:pPr lvl="1" eaLnBrk="1" hangingPunct="1">
              <a:lnSpc>
                <a:spcPct val="80000"/>
              </a:lnSpc>
              <a:buFontTx/>
              <a:buChar char="•"/>
            </a:pPr>
            <a:r>
              <a:rPr lang="en-US" altLang="en-US" sz="2000" b="1">
                <a:solidFill>
                  <a:srgbClr val="000000"/>
                </a:solidFill>
              </a:rPr>
              <a:t>Honshu (main island) – Tokyo, Mt. Fuji, Osaka, Hiroshima</a:t>
            </a:r>
          </a:p>
          <a:p>
            <a:pPr lvl="1" eaLnBrk="1" hangingPunct="1">
              <a:lnSpc>
                <a:spcPct val="80000"/>
              </a:lnSpc>
              <a:buFontTx/>
              <a:buChar char="•"/>
            </a:pPr>
            <a:r>
              <a:rPr lang="en-US" altLang="en-US" sz="2000" b="1">
                <a:solidFill>
                  <a:srgbClr val="000000"/>
                </a:solidFill>
              </a:rPr>
              <a:t>Shikoku – Rural </a:t>
            </a:r>
          </a:p>
          <a:p>
            <a:pPr lvl="1" eaLnBrk="1" hangingPunct="1">
              <a:lnSpc>
                <a:spcPct val="80000"/>
              </a:lnSpc>
              <a:buFontTx/>
              <a:buChar char="•"/>
            </a:pPr>
            <a:r>
              <a:rPr lang="en-US" altLang="en-US" sz="2000" b="1">
                <a:solidFill>
                  <a:srgbClr val="000000"/>
                </a:solidFill>
              </a:rPr>
              <a:t>Kyushu (SW) – Fukuoka, Kagoshima, Nagasaki</a:t>
            </a:r>
          </a:p>
          <a:p>
            <a:pPr lvl="1" eaLnBrk="1" hangingPunct="1">
              <a:lnSpc>
                <a:spcPct val="80000"/>
              </a:lnSpc>
              <a:buFontTx/>
              <a:buChar char="•"/>
            </a:pPr>
            <a:endParaRPr lang="en-US" altLang="en-US" sz="2000" b="1">
              <a:solidFill>
                <a:srgbClr val="000000"/>
              </a:solidFill>
            </a:endParaRPr>
          </a:p>
          <a:p>
            <a:pPr eaLnBrk="1" hangingPunct="1">
              <a:lnSpc>
                <a:spcPct val="80000"/>
              </a:lnSpc>
            </a:pPr>
            <a:r>
              <a:rPr lang="en-US" altLang="en-US" sz="2000" b="1">
                <a:solidFill>
                  <a:srgbClr val="000000"/>
                </a:solidFill>
              </a:rPr>
              <a:t>Most of the population is in Honshu, between the Kanto (Tokyo-Yokohama-Kawasaki) in the east  and the Kansai (Kobe-Osaka-Kyoto) in the west</a:t>
            </a:r>
          </a:p>
          <a:p>
            <a:pPr eaLnBrk="1" hangingPunct="1">
              <a:lnSpc>
                <a:spcPct val="80000"/>
              </a:lnSpc>
            </a:pPr>
            <a:endParaRPr lang="en-US" altLang="en-US" sz="2000" b="1">
              <a:solidFill>
                <a:srgbClr val="000000"/>
              </a:solidFill>
            </a:endParaRPr>
          </a:p>
          <a:p>
            <a:pPr eaLnBrk="1" hangingPunct="1">
              <a:lnSpc>
                <a:spcPct val="80000"/>
              </a:lnSpc>
            </a:pPr>
            <a:r>
              <a:rPr lang="en-US" altLang="en-US" sz="2000" b="1">
                <a:solidFill>
                  <a:srgbClr val="000000"/>
                </a:solidFill>
              </a:rPr>
              <a:t>Tokyo – Yokohama has almost 25% of the population (over 33 million)</a:t>
            </a:r>
          </a:p>
          <a:p>
            <a:pPr eaLnBrk="1" hangingPunct="1">
              <a:lnSpc>
                <a:spcPct val="80000"/>
              </a:lnSpc>
            </a:pPr>
            <a:endParaRPr lang="en-US" altLang="en-US" sz="2000" b="1">
              <a:solidFill>
                <a:srgbClr val="000000"/>
              </a:solidFill>
            </a:endParaRPr>
          </a:p>
          <a:p>
            <a:pPr eaLnBrk="1" hangingPunct="1">
              <a:lnSpc>
                <a:spcPct val="80000"/>
              </a:lnSpc>
            </a:pPr>
            <a:r>
              <a:rPr lang="en-US" altLang="en-US" sz="2000" b="1">
                <a:solidFill>
                  <a:srgbClr val="000000"/>
                </a:solidFill>
              </a:rPr>
              <a:t>Close to 80% of the land is mountainous</a:t>
            </a:r>
          </a:p>
          <a:p>
            <a:pPr eaLnBrk="1" hangingPunct="1">
              <a:lnSpc>
                <a:spcPct val="80000"/>
              </a:lnSpc>
            </a:pPr>
            <a:endParaRPr lang="en-US" altLang="en-US" sz="2000" b="1">
              <a:solidFill>
                <a:srgbClr val="000000"/>
              </a:solidFill>
            </a:endParaRPr>
          </a:p>
          <a:p>
            <a:pPr eaLnBrk="1" hangingPunct="1">
              <a:lnSpc>
                <a:spcPct val="80000"/>
              </a:lnSpc>
            </a:pPr>
            <a:r>
              <a:rPr lang="en-US" altLang="en-US" sz="2000" b="1"/>
              <a:t>Japan is poor in natural resources and flat arable land. it depends on imports, for example, for 99.5% of its petroleum </a:t>
            </a:r>
            <a:endParaRPr lang="en-US" altLang="en-US" sz="2000" b="1">
              <a:solidFill>
                <a:srgbClr val="000000"/>
              </a:solidFill>
            </a:endParaRPr>
          </a:p>
          <a:p>
            <a:pPr eaLnBrk="1" hangingPunct="1">
              <a:lnSpc>
                <a:spcPct val="80000"/>
              </a:lnSpc>
            </a:pPr>
            <a:endParaRPr lang="en-US" altLang="en-US" sz="1600" b="1">
              <a:solidFill>
                <a:srgbClr val="000000"/>
              </a:solidFill>
            </a:endParaRPr>
          </a:p>
          <a:p>
            <a:pPr eaLnBrk="1" hangingPunct="1">
              <a:lnSpc>
                <a:spcPct val="80000"/>
              </a:lnSpc>
            </a:pPr>
            <a:endParaRPr lang="en-US" altLang="en-US" sz="1600" b="1">
              <a:solidFill>
                <a:srgbClr val="000000"/>
              </a:solidFill>
            </a:endParaRPr>
          </a:p>
          <a:p>
            <a:pPr eaLnBrk="1" hangingPunct="1">
              <a:lnSpc>
                <a:spcPct val="80000"/>
              </a:lnSpc>
            </a:pPr>
            <a:endParaRPr lang="en-US" altLang="en-US" sz="16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5B1A1C7-5B6B-4F87-818D-3AB33C4E433B}"/>
              </a:ext>
            </a:extLst>
          </p:cNvPr>
          <p:cNvSpPr>
            <a:spLocks noGrp="1"/>
          </p:cNvSpPr>
          <p:nvPr>
            <p:ph type="title"/>
          </p:nvPr>
        </p:nvSpPr>
        <p:spPr>
          <a:xfrm>
            <a:off x="457200" y="152400"/>
            <a:ext cx="8229600" cy="1143000"/>
          </a:xfrm>
        </p:spPr>
        <p:txBody>
          <a:bodyPr/>
          <a:lstStyle/>
          <a:p>
            <a:pPr eaLnBrk="1" hangingPunct="1"/>
            <a:r>
              <a:rPr lang="en-US" altLang="ja-JP" sz="3200" b="1" dirty="0"/>
              <a:t>Social Issues – Japan Total Fertility Rate Projections</a:t>
            </a:r>
            <a:endParaRPr lang="ja-JP" altLang="en-US" sz="3200" b="1" dirty="0"/>
          </a:p>
        </p:txBody>
      </p:sp>
      <p:sp>
        <p:nvSpPr>
          <p:cNvPr id="49157" name="Rectangle 5">
            <a:extLst>
              <a:ext uri="{FF2B5EF4-FFF2-40B4-BE49-F238E27FC236}">
                <a16:creationId xmlns:a16="http://schemas.microsoft.com/office/drawing/2014/main" id="{07694859-CB0D-4A77-B403-21135C77B7D4}"/>
              </a:ext>
            </a:extLst>
          </p:cNvPr>
          <p:cNvSpPr>
            <a:spLocks noChangeArrowheads="1"/>
          </p:cNvSpPr>
          <p:nvPr/>
        </p:nvSpPr>
        <p:spPr bwMode="auto">
          <a:xfrm>
            <a:off x="0" y="642938"/>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1" hangingPunct="1">
              <a:defRPr/>
            </a:pPr>
            <a:endParaRPr lang="ja-JP" altLang="en-US">
              <a:latin typeface="Arial" charset="0"/>
            </a:endParaRPr>
          </a:p>
        </p:txBody>
      </p:sp>
      <p:pic>
        <p:nvPicPr>
          <p:cNvPr id="65540" name="Picture 7">
            <a:extLst>
              <a:ext uri="{FF2B5EF4-FFF2-40B4-BE49-F238E27FC236}">
                <a16:creationId xmlns:a16="http://schemas.microsoft.com/office/drawing/2014/main" id="{A45D0EC4-2F2A-44D9-82A0-DA44AB040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4582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0944B8-2E11-4C8B-9A57-F891967A8DC2}"/>
              </a:ext>
            </a:extLst>
          </p:cNvPr>
          <p:cNvSpPr txBox="1"/>
          <p:nvPr/>
        </p:nvSpPr>
        <p:spPr>
          <a:xfrm>
            <a:off x="2819400" y="228600"/>
            <a:ext cx="3578225" cy="584200"/>
          </a:xfrm>
          <a:prstGeom prst="rect">
            <a:avLst/>
          </a:prstGeom>
          <a:noFill/>
        </p:spPr>
        <p:txBody>
          <a:bodyPr wrap="none">
            <a:spAutoFit/>
          </a:bodyPr>
          <a:lstStyle/>
          <a:p>
            <a:pPr>
              <a:defRPr/>
            </a:pPr>
            <a:r>
              <a:rPr lang="en-US" sz="3200" b="1" dirty="0">
                <a:latin typeface="+mj-lt"/>
                <a:ea typeface="+mj-ea"/>
                <a:cs typeface="+mj-cs"/>
              </a:rPr>
              <a:t>Japan Age Structure</a:t>
            </a:r>
          </a:p>
        </p:txBody>
      </p:sp>
      <p:pic>
        <p:nvPicPr>
          <p:cNvPr id="3" name="Picture 2">
            <a:extLst>
              <a:ext uri="{FF2B5EF4-FFF2-40B4-BE49-F238E27FC236}">
                <a16:creationId xmlns:a16="http://schemas.microsoft.com/office/drawing/2014/main" id="{4321C47F-AA65-4D9A-94D9-203A9B839044}"/>
              </a:ext>
            </a:extLst>
          </p:cNvPr>
          <p:cNvPicPr>
            <a:picLocks noChangeAspect="1"/>
          </p:cNvPicPr>
          <p:nvPr/>
        </p:nvPicPr>
        <p:blipFill>
          <a:blip r:embed="rId2"/>
          <a:stretch>
            <a:fillRect/>
          </a:stretch>
        </p:blipFill>
        <p:spPr>
          <a:xfrm>
            <a:off x="609600" y="1066800"/>
            <a:ext cx="8153400" cy="5175250"/>
          </a:xfrm>
          <a:prstGeom prst="rect">
            <a:avLst/>
          </a:prstGeom>
        </p:spPr>
      </p:pic>
      <p:sp>
        <p:nvSpPr>
          <p:cNvPr id="4" name="Rectangle 3">
            <a:extLst>
              <a:ext uri="{FF2B5EF4-FFF2-40B4-BE49-F238E27FC236}">
                <a16:creationId xmlns:a16="http://schemas.microsoft.com/office/drawing/2014/main" id="{83387D00-EAEE-4E51-809A-568C94F32ED3}"/>
              </a:ext>
            </a:extLst>
          </p:cNvPr>
          <p:cNvSpPr/>
          <p:nvPr/>
        </p:nvSpPr>
        <p:spPr>
          <a:xfrm>
            <a:off x="1447800" y="6306234"/>
            <a:ext cx="8077200" cy="646331"/>
          </a:xfrm>
          <a:prstGeom prst="rect">
            <a:avLst/>
          </a:prstGeom>
        </p:spPr>
        <p:txBody>
          <a:bodyPr wrap="square">
            <a:spAutoFit/>
          </a:bodyPr>
          <a:lstStyle/>
          <a:p>
            <a:r>
              <a:rPr lang="en-US" dirty="0">
                <a:hlinkClick r:id="rId3"/>
              </a:rPr>
              <a:t>https://www.nippon.com/en/in-depth/a01001/</a:t>
            </a:r>
            <a:endParaRPr lang="en-US" dirty="0"/>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4">
            <a:extLst>
              <a:ext uri="{FF2B5EF4-FFF2-40B4-BE49-F238E27FC236}">
                <a16:creationId xmlns:a16="http://schemas.microsoft.com/office/drawing/2014/main" id="{9301B214-CAEF-4E1A-AF3D-E28D992D30FC}"/>
              </a:ext>
            </a:extLst>
          </p:cNvPr>
          <p:cNvSpPr>
            <a:spLocks noGrp="1" noChangeArrowheads="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617CB425-7A99-48C9-B665-4C51B9C0AFF9}" type="slidenum">
              <a:rPr lang="ja-JP" altLang="en-US" sz="1800">
                <a:latin typeface="Arial" panose="020B0604020202020204" pitchFamily="34" charset="0"/>
              </a:rPr>
              <a:pPr eaLnBrk="1" hangingPunct="1">
                <a:spcBef>
                  <a:spcPct val="0"/>
                </a:spcBef>
                <a:buFontTx/>
                <a:buNone/>
              </a:pPr>
              <a:t>52</a:t>
            </a:fld>
            <a:endParaRPr lang="en-US" altLang="ja-JP" sz="1800">
              <a:latin typeface="Arial" panose="020B0604020202020204" pitchFamily="34" charset="0"/>
            </a:endParaRPr>
          </a:p>
        </p:txBody>
      </p:sp>
      <p:sp>
        <p:nvSpPr>
          <p:cNvPr id="67587" name="Rectangle 5">
            <a:extLst>
              <a:ext uri="{FF2B5EF4-FFF2-40B4-BE49-F238E27FC236}">
                <a16:creationId xmlns:a16="http://schemas.microsoft.com/office/drawing/2014/main" id="{9B8E920A-6B07-494F-9CD5-CF34C00BB131}"/>
              </a:ext>
            </a:extLst>
          </p:cNvPr>
          <p:cNvSpPr>
            <a:spLocks noChangeArrowheads="1"/>
          </p:cNvSpPr>
          <p:nvPr/>
        </p:nvSpPr>
        <p:spPr bwMode="auto">
          <a:xfrm>
            <a:off x="0" y="1062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ja-JP" altLang="en-US" sz="1800">
              <a:latin typeface="Arial" panose="020B0604020202020204" pitchFamily="34" charset="0"/>
            </a:endParaRPr>
          </a:p>
        </p:txBody>
      </p:sp>
      <p:pic>
        <p:nvPicPr>
          <p:cNvPr id="67588" name="Picture 7">
            <a:extLst>
              <a:ext uri="{FF2B5EF4-FFF2-40B4-BE49-F238E27FC236}">
                <a16:creationId xmlns:a16="http://schemas.microsoft.com/office/drawing/2014/main" id="{D64E0365-8AAD-4A75-9808-85917D777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66713"/>
            <a:ext cx="8610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opulation in Japan">
            <a:extLst>
              <a:ext uri="{FF2B5EF4-FFF2-40B4-BE49-F238E27FC236}">
                <a16:creationId xmlns:a16="http://schemas.microsoft.com/office/drawing/2014/main" id="{825E1E8C-521A-4AF2-BE11-84FA2CA79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10600"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1" name="Text Box 3">
            <a:extLst>
              <a:ext uri="{FF2B5EF4-FFF2-40B4-BE49-F238E27FC236}">
                <a16:creationId xmlns:a16="http://schemas.microsoft.com/office/drawing/2014/main" id="{DF9481D5-CCFB-4A52-A38E-6763C4D8830F}"/>
              </a:ext>
            </a:extLst>
          </p:cNvPr>
          <p:cNvSpPr txBox="1">
            <a:spLocks noChangeArrowheads="1"/>
          </p:cNvSpPr>
          <p:nvPr/>
        </p:nvSpPr>
        <p:spPr bwMode="auto">
          <a:xfrm>
            <a:off x="76200" y="228600"/>
            <a:ext cx="899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chemeClr val="tx2"/>
                </a:solidFill>
                <a:latin typeface="Garamond" panose="02020404030301010803" pitchFamily="18" charset="0"/>
              </a:rPr>
              <a:t>Possible Scenarios of Population Change in Japan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5A8D83EE-43E2-4C4F-97FD-3736505A909C}"/>
              </a:ext>
            </a:extLst>
          </p:cNvPr>
          <p:cNvSpPr>
            <a:spLocks noGrp="1"/>
          </p:cNvSpPr>
          <p:nvPr>
            <p:ph type="title"/>
          </p:nvPr>
        </p:nvSpPr>
        <p:spPr>
          <a:xfrm>
            <a:off x="457200" y="274638"/>
            <a:ext cx="8229600" cy="639762"/>
          </a:xfrm>
        </p:spPr>
        <p:txBody>
          <a:bodyPr/>
          <a:lstStyle/>
          <a:p>
            <a:r>
              <a:rPr lang="en-US" altLang="en-US" sz="3200" b="1"/>
              <a:t>Japan: Consequences of an Aging Population</a:t>
            </a:r>
          </a:p>
        </p:txBody>
      </p:sp>
      <p:pic>
        <p:nvPicPr>
          <p:cNvPr id="69635" name="Picture 2">
            <a:extLst>
              <a:ext uri="{FF2B5EF4-FFF2-40B4-BE49-F238E27FC236}">
                <a16:creationId xmlns:a16="http://schemas.microsoft.com/office/drawing/2014/main" id="{FF76E0F1-52FE-43A8-B271-630A17ED53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066800"/>
            <a:ext cx="8610600" cy="5181600"/>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図 5">
            <a:extLst>
              <a:ext uri="{FF2B5EF4-FFF2-40B4-BE49-F238E27FC236}">
                <a16:creationId xmlns:a16="http://schemas.microsoft.com/office/drawing/2014/main" id="{2D7E4846-BDB7-4C89-8E47-038C3C928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76200"/>
            <a:ext cx="85947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タイトル 1">
            <a:extLst>
              <a:ext uri="{FF2B5EF4-FFF2-40B4-BE49-F238E27FC236}">
                <a16:creationId xmlns:a16="http://schemas.microsoft.com/office/drawing/2014/main" id="{92930E9A-9215-42CA-80AD-28ABA3069514}"/>
              </a:ext>
            </a:extLst>
          </p:cNvPr>
          <p:cNvSpPr>
            <a:spLocks noGrp="1" noChangeArrowheads="1"/>
          </p:cNvSpPr>
          <p:nvPr>
            <p:ph type="title" idx="4294967295"/>
          </p:nvPr>
        </p:nvSpPr>
        <p:spPr bwMode="auto">
          <a:xfrm>
            <a:off x="601663" y="211138"/>
            <a:ext cx="8229600" cy="631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3600" b="1">
                <a:solidFill>
                  <a:srgbClr val="990000"/>
                </a:solidFill>
              </a:rPr>
              <a:t>Young, Working &amp; Old Population</a:t>
            </a:r>
            <a:endParaRPr lang="ja-JP" altLang="en-US" sz="3600" b="1">
              <a:solidFill>
                <a:srgbClr val="990000"/>
              </a:solidFill>
            </a:endParaRPr>
          </a:p>
        </p:txBody>
      </p:sp>
      <p:sp>
        <p:nvSpPr>
          <p:cNvPr id="71684" name="Rectangle 1">
            <a:extLst>
              <a:ext uri="{FF2B5EF4-FFF2-40B4-BE49-F238E27FC236}">
                <a16:creationId xmlns:a16="http://schemas.microsoft.com/office/drawing/2014/main" id="{535B14C8-27D3-4BA4-8B55-0A3B306CC7C8}"/>
              </a:ext>
            </a:extLst>
          </p:cNvPr>
          <p:cNvSpPr>
            <a:spLocks noChangeArrowheads="1"/>
          </p:cNvSpPr>
          <p:nvPr/>
        </p:nvSpPr>
        <p:spPr bwMode="auto">
          <a:xfrm>
            <a:off x="684213" y="6381750"/>
            <a:ext cx="4729162" cy="2619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ja-JP" altLang="ja-JP" sz="1100">
                <a:solidFill>
                  <a:srgbClr val="000000"/>
                </a:solidFill>
                <a:ea typeface="ヒラギノ角ゴ Pro W3"/>
                <a:cs typeface="ヒラギノ角ゴ Pro W3"/>
              </a:rPr>
              <a:t> </a:t>
            </a:r>
            <a:r>
              <a:rPr lang="en-US" altLang="ja-JP" sz="1100">
                <a:solidFill>
                  <a:srgbClr val="000000"/>
                </a:solidFill>
                <a:ea typeface="ヒラギノ角ゴ Pro W3"/>
                <a:cs typeface="ヒラギノ角ゴ Pro W3"/>
              </a:rPr>
              <a:t>Source: National Institute of Population and Social Security Research.</a:t>
            </a:r>
            <a:endParaRPr lang="ja-JP" altLang="ja-JP" sz="29800">
              <a:solidFill>
                <a:srgbClr val="000000"/>
              </a:solidFill>
              <a:ea typeface="ヒラギノ角ゴ Pro W3"/>
              <a:cs typeface="ヒラギノ角ゴ Pro W3"/>
            </a:endParaRPr>
          </a:p>
        </p:txBody>
      </p:sp>
      <p:pic>
        <p:nvPicPr>
          <p:cNvPr id="71685" name="Picture 2" descr="生産年齢人口の推移">
            <a:extLst>
              <a:ext uri="{FF2B5EF4-FFF2-40B4-BE49-F238E27FC236}">
                <a16:creationId xmlns:a16="http://schemas.microsoft.com/office/drawing/2014/main" id="{0529CD0B-0D5F-4A7A-B262-735E0613C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809" b="2814"/>
          <a:stretch>
            <a:fillRect/>
          </a:stretch>
        </p:blipFill>
        <p:spPr bwMode="auto">
          <a:xfrm>
            <a:off x="1116013" y="1125538"/>
            <a:ext cx="72834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テキスト ボックス 4">
            <a:extLst>
              <a:ext uri="{FF2B5EF4-FFF2-40B4-BE49-F238E27FC236}">
                <a16:creationId xmlns:a16="http://schemas.microsoft.com/office/drawing/2014/main" id="{A2D45B5A-0964-4CE6-9722-3B0751895198}"/>
              </a:ext>
            </a:extLst>
          </p:cNvPr>
          <p:cNvSpPr txBox="1">
            <a:spLocks noChangeArrowheads="1"/>
          </p:cNvSpPr>
          <p:nvPr/>
        </p:nvSpPr>
        <p:spPr bwMode="auto">
          <a:xfrm>
            <a:off x="6300788" y="4076700"/>
            <a:ext cx="13668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Old (65 &amp; above)</a:t>
            </a:r>
            <a:endParaRPr kumimoji="1" lang="ja-JP" altLang="en-US" sz="1400">
              <a:solidFill>
                <a:srgbClr val="000000"/>
              </a:solidFill>
              <a:latin typeface="Verdana" panose="020B0604030504040204" pitchFamily="34" charset="0"/>
            </a:endParaRPr>
          </a:p>
        </p:txBody>
      </p:sp>
      <p:sp>
        <p:nvSpPr>
          <p:cNvPr id="71687" name="テキスト ボックス 6">
            <a:extLst>
              <a:ext uri="{FF2B5EF4-FFF2-40B4-BE49-F238E27FC236}">
                <a16:creationId xmlns:a16="http://schemas.microsoft.com/office/drawing/2014/main" id="{5E4A6CBE-C20D-4D0F-A0E1-93CE9A7739CC}"/>
              </a:ext>
            </a:extLst>
          </p:cNvPr>
          <p:cNvSpPr txBox="1">
            <a:spLocks noChangeArrowheads="1"/>
          </p:cNvSpPr>
          <p:nvPr/>
        </p:nvSpPr>
        <p:spPr bwMode="auto">
          <a:xfrm>
            <a:off x="5364163" y="5373688"/>
            <a:ext cx="93662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Young (0-14)</a:t>
            </a:r>
            <a:endParaRPr kumimoji="1" lang="ja-JP" altLang="en-US" sz="1400">
              <a:solidFill>
                <a:srgbClr val="000000"/>
              </a:solidFill>
              <a:latin typeface="Verdana" panose="020B0604030504040204" pitchFamily="34" charset="0"/>
            </a:endParaRPr>
          </a:p>
        </p:txBody>
      </p:sp>
      <p:sp>
        <p:nvSpPr>
          <p:cNvPr id="71688" name="テキスト ボックス 7">
            <a:extLst>
              <a:ext uri="{FF2B5EF4-FFF2-40B4-BE49-F238E27FC236}">
                <a16:creationId xmlns:a16="http://schemas.microsoft.com/office/drawing/2014/main" id="{34BA68A3-7B00-48F4-890D-E5EBF98BFE86}"/>
              </a:ext>
            </a:extLst>
          </p:cNvPr>
          <p:cNvSpPr txBox="1">
            <a:spLocks noChangeArrowheads="1"/>
          </p:cNvSpPr>
          <p:nvPr/>
        </p:nvSpPr>
        <p:spPr bwMode="auto">
          <a:xfrm>
            <a:off x="3708400" y="1773238"/>
            <a:ext cx="136842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Working age (15-64)</a:t>
            </a:r>
            <a:endParaRPr kumimoji="1" lang="ja-JP" altLang="en-US" sz="1400">
              <a:solidFill>
                <a:srgbClr val="000000"/>
              </a:solidFill>
              <a:latin typeface="Verdana" panose="020B0604030504040204" pitchFamily="34" charset="0"/>
            </a:endParaRPr>
          </a:p>
        </p:txBody>
      </p:sp>
      <p:sp>
        <p:nvSpPr>
          <p:cNvPr id="71689" name="テキスト ボックス 8">
            <a:extLst>
              <a:ext uri="{FF2B5EF4-FFF2-40B4-BE49-F238E27FC236}">
                <a16:creationId xmlns:a16="http://schemas.microsoft.com/office/drawing/2014/main" id="{C7A405E6-29B8-4564-BC87-70F2BEF6D7CB}"/>
              </a:ext>
            </a:extLst>
          </p:cNvPr>
          <p:cNvSpPr txBox="1">
            <a:spLocks noChangeArrowheads="1"/>
          </p:cNvSpPr>
          <p:nvPr/>
        </p:nvSpPr>
        <p:spPr bwMode="auto">
          <a:xfrm>
            <a:off x="4140200" y="3095625"/>
            <a:ext cx="10445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Actual</a:t>
            </a:r>
            <a:endParaRPr kumimoji="1" lang="ja-JP" altLang="en-US" sz="1400">
              <a:solidFill>
                <a:srgbClr val="000000"/>
              </a:solidFill>
              <a:latin typeface="Verdana" panose="020B0604030504040204" pitchFamily="34" charset="0"/>
            </a:endParaRPr>
          </a:p>
        </p:txBody>
      </p:sp>
      <p:sp>
        <p:nvSpPr>
          <p:cNvPr id="71690" name="テキスト ボックス 9">
            <a:extLst>
              <a:ext uri="{FF2B5EF4-FFF2-40B4-BE49-F238E27FC236}">
                <a16:creationId xmlns:a16="http://schemas.microsoft.com/office/drawing/2014/main" id="{68F58F4C-95BD-4D57-869A-C0CFCCC65DA4}"/>
              </a:ext>
            </a:extLst>
          </p:cNvPr>
          <p:cNvSpPr txBox="1">
            <a:spLocks noChangeArrowheads="1"/>
          </p:cNvSpPr>
          <p:nvPr/>
        </p:nvSpPr>
        <p:spPr bwMode="auto">
          <a:xfrm>
            <a:off x="5365750" y="3092450"/>
            <a:ext cx="10429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Forecast</a:t>
            </a:r>
            <a:endParaRPr kumimoji="1" lang="ja-JP" altLang="en-US" sz="1400">
              <a:solidFill>
                <a:srgbClr val="000000"/>
              </a:solidFill>
              <a:latin typeface="Verdana" panose="020B0604030504040204" pitchFamily="34" charset="0"/>
            </a:endParaRPr>
          </a:p>
        </p:txBody>
      </p:sp>
      <p:sp>
        <p:nvSpPr>
          <p:cNvPr id="71691" name="テキスト ボックス 10">
            <a:extLst>
              <a:ext uri="{FF2B5EF4-FFF2-40B4-BE49-F238E27FC236}">
                <a16:creationId xmlns:a16="http://schemas.microsoft.com/office/drawing/2014/main" id="{E7F46065-438A-44EA-BE86-301E19E7A6F1}"/>
              </a:ext>
            </a:extLst>
          </p:cNvPr>
          <p:cNvSpPr txBox="1">
            <a:spLocks noChangeArrowheads="1"/>
          </p:cNvSpPr>
          <p:nvPr/>
        </p:nvSpPr>
        <p:spPr bwMode="auto">
          <a:xfrm>
            <a:off x="5778500" y="1431925"/>
            <a:ext cx="20335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kumimoji="1" lang="ja-JP" altLang="en-US" sz="1400">
              <a:solidFill>
                <a:srgbClr val="000000"/>
              </a:solidFill>
              <a:latin typeface="Verdana" panose="020B0604030504040204" pitchFamily="34" charset="0"/>
            </a:endParaRPr>
          </a:p>
        </p:txBody>
      </p:sp>
      <p:sp>
        <p:nvSpPr>
          <p:cNvPr id="71692" name="テキスト ボックス 12">
            <a:extLst>
              <a:ext uri="{FF2B5EF4-FFF2-40B4-BE49-F238E27FC236}">
                <a16:creationId xmlns:a16="http://schemas.microsoft.com/office/drawing/2014/main" id="{C703D2DE-7D4C-48B4-9BB2-9F5982308177}"/>
              </a:ext>
            </a:extLst>
          </p:cNvPr>
          <p:cNvSpPr txBox="1">
            <a:spLocks noChangeArrowheads="1"/>
          </p:cNvSpPr>
          <p:nvPr/>
        </p:nvSpPr>
        <p:spPr bwMode="auto">
          <a:xfrm>
            <a:off x="158750" y="847725"/>
            <a:ext cx="13684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200">
                <a:solidFill>
                  <a:srgbClr val="000000"/>
                </a:solidFill>
                <a:latin typeface="Verdana" panose="020B0604030504040204" pitchFamily="34" charset="0"/>
              </a:rPr>
              <a:t>Unit: thousand</a:t>
            </a:r>
            <a:endParaRPr kumimoji="1" lang="ja-JP" altLang="en-US" sz="1200">
              <a:solidFill>
                <a:srgbClr val="000000"/>
              </a:solidFill>
              <a:latin typeface="Verdana" panose="020B060403050404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11C13F-E4F2-4F66-AA69-BBDBAD5F83DA}"/>
              </a:ext>
            </a:extLst>
          </p:cNvPr>
          <p:cNvSpPr>
            <a:spLocks noGrp="1"/>
          </p:cNvSpPr>
          <p:nvPr>
            <p:ph type="title" idx="4294967295"/>
          </p:nvPr>
        </p:nvSpPr>
        <p:spPr>
          <a:xfrm>
            <a:off x="457200" y="277813"/>
            <a:ext cx="8229600" cy="1139825"/>
          </a:xfrm>
          <a:prstGeom prst="rect">
            <a:avLst/>
          </a:prstGeom>
        </p:spPr>
        <p:txBody>
          <a:bodyPr/>
          <a:lstStyle/>
          <a:p>
            <a:pPr>
              <a:defRPr/>
            </a:pPr>
            <a:r>
              <a:rPr lang="en-US" altLang="ja-JP" sz="4000" b="1" dirty="0">
                <a:solidFill>
                  <a:schemeClr val="accent6">
                    <a:lumMod val="50000"/>
                  </a:schemeClr>
                </a:solidFill>
                <a:ea typeface="+mj-ea"/>
              </a:rPr>
              <a:t>Labor Shortage</a:t>
            </a:r>
            <a:endParaRPr lang="ja-JP" altLang="en-US" sz="4000" b="1" dirty="0">
              <a:solidFill>
                <a:schemeClr val="accent6">
                  <a:lumMod val="50000"/>
                </a:schemeClr>
              </a:solidFill>
              <a:ea typeface="+mj-ea"/>
            </a:endParaRPr>
          </a:p>
        </p:txBody>
      </p:sp>
      <p:sp>
        <p:nvSpPr>
          <p:cNvPr id="72707" name="コンテンツ プレースホルダー 2">
            <a:extLst>
              <a:ext uri="{FF2B5EF4-FFF2-40B4-BE49-F238E27FC236}">
                <a16:creationId xmlns:a16="http://schemas.microsoft.com/office/drawing/2014/main" id="{E97C2356-E017-4A5A-8196-B42B83E33C77}"/>
              </a:ext>
            </a:extLst>
          </p:cNvPr>
          <p:cNvSpPr>
            <a:spLocks noGrp="1" noChangeArrowheads="1"/>
          </p:cNvSpPr>
          <p:nvPr>
            <p:ph idx="4294967295"/>
          </p:nvPr>
        </p:nvSpPr>
        <p:spPr bwMode="auto">
          <a:xfrm>
            <a:off x="457200" y="1600200"/>
            <a:ext cx="8229600" cy="492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2425" lvl="1" indent="-173038">
              <a:lnSpc>
                <a:spcPct val="80000"/>
              </a:lnSpc>
              <a:buClr>
                <a:srgbClr val="999900"/>
              </a:buClr>
            </a:pPr>
            <a:r>
              <a:rPr lang="en-US" altLang="ja-JP" sz="2000" dirty="0">
                <a:solidFill>
                  <a:srgbClr val="000000"/>
                </a:solidFill>
                <a:cs typeface="Arial" panose="020B0604020202020204" pitchFamily="34" charset="0"/>
              </a:rPr>
              <a:t>Labor shortage has become apparent in recent years. The unemployment rate fell steadily from 5.1 percent in 2009 to 2.4 percent in 2019. Many businesses, especially small ones, find it difficult to recruit enough workers.</a:t>
            </a:r>
          </a:p>
          <a:p>
            <a:pPr marL="352425" lvl="1" indent="-173038">
              <a:lnSpc>
                <a:spcPct val="80000"/>
              </a:lnSpc>
              <a:buClr>
                <a:srgbClr val="999900"/>
              </a:buClr>
            </a:pPr>
            <a:r>
              <a:rPr lang="en-US" altLang="ja-JP" sz="2000" dirty="0">
                <a:solidFill>
                  <a:srgbClr val="000000"/>
                </a:solidFill>
                <a:cs typeface="Arial" panose="020B0604020202020204" pitchFamily="34" charset="0"/>
              </a:rPr>
              <a:t> Labor shortage is widespread in all sectors, and especially acute in such service industries as construction, transportation, food catering, elderly care and childcare. </a:t>
            </a:r>
          </a:p>
          <a:p>
            <a:pPr marL="352425" lvl="1" indent="-173038">
              <a:lnSpc>
                <a:spcPct val="80000"/>
              </a:lnSpc>
              <a:buClr>
                <a:srgbClr val="999900"/>
              </a:buClr>
            </a:pPr>
            <a:r>
              <a:rPr lang="en-US" altLang="ja-JP" sz="2000" dirty="0">
                <a:solidFill>
                  <a:srgbClr val="000000"/>
                </a:solidFill>
                <a:cs typeface="Arial" panose="020B0604020202020204" pitchFamily="34" charset="0"/>
              </a:rPr>
              <a:t> Scarcity of construction workers was aggravated by strong reconstruction demand in the aftermath of the Great East Japan Earthquake in 2011 and construction toward the Tokyo Olympics</a:t>
            </a:r>
          </a:p>
          <a:p>
            <a:pPr marL="352425" lvl="1" indent="-173038">
              <a:lnSpc>
                <a:spcPct val="80000"/>
              </a:lnSpc>
              <a:buClr>
                <a:srgbClr val="999900"/>
              </a:buClr>
            </a:pPr>
            <a:r>
              <a:rPr lang="en-US" altLang="ja-JP" sz="2000" dirty="0">
                <a:solidFill>
                  <a:srgbClr val="000000"/>
                </a:solidFill>
                <a:cs typeface="Arial" panose="020B0604020202020204" pitchFamily="34" charset="0"/>
              </a:rPr>
              <a:t> Japan has traditionally accepted only a small number of foreign workers except those with highly professional skills or Japanese ethnic origin. However, the immigration policy now has to be reconsidered because labor shortage is a structural problem that is not likely to go away soon, and Japan must therefore rely heavily on foreign workers in the future.</a:t>
            </a:r>
          </a:p>
          <a:p>
            <a:endParaRPr lang="ja-JP"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FA36B-39F4-4D1E-ADA9-4EE9B67CCA59}"/>
              </a:ext>
            </a:extLst>
          </p:cNvPr>
          <p:cNvPicPr>
            <a:picLocks noChangeAspect="1"/>
          </p:cNvPicPr>
          <p:nvPr/>
        </p:nvPicPr>
        <p:blipFill>
          <a:blip r:embed="rId2"/>
          <a:stretch>
            <a:fillRect/>
          </a:stretch>
        </p:blipFill>
        <p:spPr>
          <a:xfrm>
            <a:off x="152400" y="533400"/>
            <a:ext cx="8839200" cy="6184392"/>
          </a:xfrm>
          <a:prstGeom prst="rect">
            <a:avLst/>
          </a:prstGeom>
        </p:spPr>
      </p:pic>
      <p:sp>
        <p:nvSpPr>
          <p:cNvPr id="3" name="TextBox 2">
            <a:extLst>
              <a:ext uri="{FF2B5EF4-FFF2-40B4-BE49-F238E27FC236}">
                <a16:creationId xmlns:a16="http://schemas.microsoft.com/office/drawing/2014/main" id="{90D6967C-18EE-4C8E-A3C4-4E97DE105624}"/>
              </a:ext>
            </a:extLst>
          </p:cNvPr>
          <p:cNvSpPr txBox="1"/>
          <p:nvPr/>
        </p:nvSpPr>
        <p:spPr>
          <a:xfrm>
            <a:off x="1219200" y="3439886"/>
            <a:ext cx="5181600" cy="2092881"/>
          </a:xfrm>
          <a:prstGeom prst="rect">
            <a:avLst/>
          </a:prstGeom>
          <a:noFill/>
        </p:spPr>
        <p:txBody>
          <a:bodyPr wrap="square" rtlCol="0">
            <a:spAutoFit/>
          </a:bodyPr>
          <a:lstStyle/>
          <a:p>
            <a:r>
              <a:rPr lang="en-US" sz="1600" b="1" dirty="0"/>
              <a:t>Japan’s unemployment rate increased to 2.8% in January 2022. The data reflected </a:t>
            </a:r>
          </a:p>
          <a:p>
            <a:r>
              <a:rPr lang="en-US" sz="1600" b="1" dirty="0"/>
              <a:t>the impact of the fast-spreading omicron variant on the labor market during the period. Meanwhile, the jobs-to applications ratio posted at a 21-month high of 1.20 in January. source: </a:t>
            </a:r>
            <a:r>
              <a:rPr lang="en-US" sz="1600" b="1" dirty="0">
                <a:hlinkClick r:id="rId3"/>
              </a:rPr>
              <a:t>Ministry of Internal Affairs &amp; Communications</a:t>
            </a:r>
            <a:endParaRPr lang="en-US" sz="1600" b="1" dirty="0"/>
          </a:p>
          <a:p>
            <a:endParaRPr lang="en-US" dirty="0"/>
          </a:p>
        </p:txBody>
      </p:sp>
    </p:spTree>
    <p:extLst>
      <p:ext uri="{BB962C8B-B14F-4D97-AF65-F5344CB8AC3E}">
        <p14:creationId xmlns:p14="http://schemas.microsoft.com/office/powerpoint/2010/main" val="2053980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6">
            <a:extLst>
              <a:ext uri="{FF2B5EF4-FFF2-40B4-BE49-F238E27FC236}">
                <a16:creationId xmlns:a16="http://schemas.microsoft.com/office/drawing/2014/main" id="{B4CA7EC1-BBF9-4BF3-AED2-9884A5BD9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1" descr="http://www.pasonacareer.jp/column/assets_c/2017/01/column_170106-thumb-600xauto-10745.png">
            <a:extLst>
              <a:ext uri="{FF2B5EF4-FFF2-40B4-BE49-F238E27FC236}">
                <a16:creationId xmlns:a16="http://schemas.microsoft.com/office/drawing/2014/main" id="{083313B5-7B81-4E3B-8771-C7E0C16D8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987425"/>
            <a:ext cx="83042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テキスト ボックス 4">
            <a:extLst>
              <a:ext uri="{FF2B5EF4-FFF2-40B4-BE49-F238E27FC236}">
                <a16:creationId xmlns:a16="http://schemas.microsoft.com/office/drawing/2014/main" id="{E9308FA7-C20E-433C-8BC1-F640BF4AEDE6}"/>
              </a:ext>
            </a:extLst>
          </p:cNvPr>
          <p:cNvSpPr txBox="1">
            <a:spLocks noChangeArrowheads="1"/>
          </p:cNvSpPr>
          <p:nvPr/>
        </p:nvSpPr>
        <p:spPr bwMode="auto">
          <a:xfrm>
            <a:off x="288925" y="260350"/>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2400" b="1">
                <a:solidFill>
                  <a:srgbClr val="000000"/>
                </a:solidFill>
                <a:latin typeface="Verdana" panose="020B0604030504040204" pitchFamily="34" charset="0"/>
              </a:rPr>
              <a:t>More Labor Demand, Less Workers Applying</a:t>
            </a:r>
            <a:endParaRPr kumimoji="1" lang="ja-JP" altLang="en-US" sz="2400" b="1">
              <a:solidFill>
                <a:srgbClr val="000000"/>
              </a:solidFill>
              <a:latin typeface="Verdana" panose="020B0604030504040204" pitchFamily="34" charset="0"/>
            </a:endParaRPr>
          </a:p>
        </p:txBody>
      </p:sp>
      <p:sp>
        <p:nvSpPr>
          <p:cNvPr id="73733" name="テキスト ボックス 5">
            <a:extLst>
              <a:ext uri="{FF2B5EF4-FFF2-40B4-BE49-F238E27FC236}">
                <a16:creationId xmlns:a16="http://schemas.microsoft.com/office/drawing/2014/main" id="{FA5A414A-F484-448D-9C51-F3DE1ACB3435}"/>
              </a:ext>
            </a:extLst>
          </p:cNvPr>
          <p:cNvSpPr txBox="1">
            <a:spLocks noChangeArrowheads="1"/>
          </p:cNvSpPr>
          <p:nvPr/>
        </p:nvSpPr>
        <p:spPr bwMode="auto">
          <a:xfrm>
            <a:off x="2339975" y="5589588"/>
            <a:ext cx="6386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kumimoji="1" lang="en-US" altLang="ja-JP" sz="1200">
                <a:solidFill>
                  <a:srgbClr val="000000"/>
                </a:solidFill>
                <a:latin typeface="Verdana" panose="020B0604030504040204" pitchFamily="34" charset="0"/>
              </a:rPr>
              <a:t>Sources: Ministry of International Affairs &amp; Communications, </a:t>
            </a:r>
            <a:r>
              <a:rPr kumimoji="1" lang="en-US" altLang="ja-JP" sz="1200" i="1">
                <a:solidFill>
                  <a:srgbClr val="000000"/>
                </a:solidFill>
                <a:latin typeface="Verdana" panose="020B0604030504040204" pitchFamily="34" charset="0"/>
              </a:rPr>
              <a:t>Labor Force Survey</a:t>
            </a:r>
            <a:r>
              <a:rPr kumimoji="1" lang="en-US" altLang="ja-JP" sz="1200">
                <a:solidFill>
                  <a:srgbClr val="000000"/>
                </a:solidFill>
                <a:latin typeface="Verdana" panose="020B0604030504040204" pitchFamily="34" charset="0"/>
              </a:rPr>
              <a:t>; Ministry of Health, Labor &amp; Welfare, </a:t>
            </a:r>
            <a:r>
              <a:rPr kumimoji="1" lang="en-US" altLang="ja-JP" sz="1200" i="1">
                <a:solidFill>
                  <a:srgbClr val="000000"/>
                </a:solidFill>
                <a:latin typeface="Verdana" panose="020B0604030504040204" pitchFamily="34" charset="0"/>
              </a:rPr>
              <a:t>Situation of General Labor Matching </a:t>
            </a:r>
            <a:r>
              <a:rPr kumimoji="1" lang="en-US" altLang="ja-JP" sz="1200">
                <a:solidFill>
                  <a:srgbClr val="000000"/>
                </a:solidFill>
                <a:latin typeface="Verdana" panose="020B0604030504040204" pitchFamily="34" charset="0"/>
              </a:rPr>
              <a:t>(Dec.27, 2916)</a:t>
            </a:r>
            <a:endParaRPr kumimoji="1" lang="ja-JP" altLang="en-US" sz="1200">
              <a:solidFill>
                <a:srgbClr val="000000"/>
              </a:solidFill>
              <a:latin typeface="Verdana" panose="020B0604030504040204" pitchFamily="34" charset="0"/>
            </a:endParaRPr>
          </a:p>
        </p:txBody>
      </p:sp>
      <p:sp>
        <p:nvSpPr>
          <p:cNvPr id="73734" name="テキスト ボックス 7">
            <a:extLst>
              <a:ext uri="{FF2B5EF4-FFF2-40B4-BE49-F238E27FC236}">
                <a16:creationId xmlns:a16="http://schemas.microsoft.com/office/drawing/2014/main" id="{3A376FC2-271A-4E53-9567-72631C7B405A}"/>
              </a:ext>
            </a:extLst>
          </p:cNvPr>
          <p:cNvSpPr txBox="1">
            <a:spLocks noChangeArrowheads="1"/>
          </p:cNvSpPr>
          <p:nvPr/>
        </p:nvSpPr>
        <p:spPr bwMode="auto">
          <a:xfrm>
            <a:off x="4859338" y="1933575"/>
            <a:ext cx="2449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Job offer/application ratio (right scale)</a:t>
            </a:r>
            <a:endParaRPr kumimoji="1" lang="ja-JP" altLang="en-US" sz="1400">
              <a:solidFill>
                <a:srgbClr val="000000"/>
              </a:solidFill>
              <a:latin typeface="Verdana" panose="020B0604030504040204" pitchFamily="34" charset="0"/>
            </a:endParaRPr>
          </a:p>
        </p:txBody>
      </p:sp>
      <p:sp>
        <p:nvSpPr>
          <p:cNvPr id="73735" name="テキスト ボックス 9">
            <a:extLst>
              <a:ext uri="{FF2B5EF4-FFF2-40B4-BE49-F238E27FC236}">
                <a16:creationId xmlns:a16="http://schemas.microsoft.com/office/drawing/2014/main" id="{647322C9-4D84-4494-B83C-EA9E8E04183D}"/>
              </a:ext>
            </a:extLst>
          </p:cNvPr>
          <p:cNvSpPr txBox="1">
            <a:spLocks noChangeArrowheads="1"/>
          </p:cNvSpPr>
          <p:nvPr/>
        </p:nvSpPr>
        <p:spPr bwMode="auto">
          <a:xfrm>
            <a:off x="5003800" y="3848100"/>
            <a:ext cx="2160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kumimoji="1" lang="en-US" altLang="ja-JP" sz="1400">
                <a:solidFill>
                  <a:srgbClr val="000000"/>
                </a:solidFill>
                <a:latin typeface="Verdana" panose="020B0604030504040204" pitchFamily="34" charset="0"/>
              </a:rPr>
              <a:t>Unemployment rate (left scale)</a:t>
            </a:r>
            <a:endParaRPr kumimoji="1" lang="ja-JP" altLang="en-US" sz="1400">
              <a:solidFill>
                <a:srgbClr val="000000"/>
              </a:solidFill>
              <a:latin typeface="Verdana" panose="020B0604030504040204" pitchFamily="34" charset="0"/>
            </a:endParaRPr>
          </a:p>
        </p:txBody>
      </p:sp>
      <p:sp>
        <p:nvSpPr>
          <p:cNvPr id="73736" name="テキスト ボックス 8">
            <a:extLst>
              <a:ext uri="{FF2B5EF4-FFF2-40B4-BE49-F238E27FC236}">
                <a16:creationId xmlns:a16="http://schemas.microsoft.com/office/drawing/2014/main" id="{E7670228-375A-4576-B0BB-B47D07F9C0FF}"/>
              </a:ext>
            </a:extLst>
          </p:cNvPr>
          <p:cNvSpPr txBox="1">
            <a:spLocks noChangeArrowheads="1"/>
          </p:cNvSpPr>
          <p:nvPr/>
        </p:nvSpPr>
        <p:spPr bwMode="auto">
          <a:xfrm>
            <a:off x="755650" y="1557338"/>
            <a:ext cx="503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kumimoji="1" lang="en-US" altLang="ja-JP" sz="1200">
                <a:solidFill>
                  <a:srgbClr val="0070C0"/>
                </a:solidFill>
                <a:latin typeface="Verdana" panose="020B0604030504040204" pitchFamily="34" charset="0"/>
              </a:rPr>
              <a:t>%</a:t>
            </a:r>
            <a:endParaRPr kumimoji="1" lang="ja-JP" altLang="en-US" sz="1200">
              <a:solidFill>
                <a:srgbClr val="0070C0"/>
              </a:solidFill>
              <a:latin typeface="Verdana" panose="020B060403050404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277AF-18B3-0D13-F542-69DFE8B97EB0}"/>
              </a:ext>
            </a:extLst>
          </p:cNvPr>
          <p:cNvPicPr>
            <a:picLocks noChangeAspect="1"/>
          </p:cNvPicPr>
          <p:nvPr/>
        </p:nvPicPr>
        <p:blipFill>
          <a:blip r:embed="rId2"/>
          <a:stretch>
            <a:fillRect/>
          </a:stretch>
        </p:blipFill>
        <p:spPr>
          <a:xfrm>
            <a:off x="675408" y="533400"/>
            <a:ext cx="8087591" cy="5943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2">
            <a:extLst>
              <a:ext uri="{FF2B5EF4-FFF2-40B4-BE49-F238E27FC236}">
                <a16:creationId xmlns:a16="http://schemas.microsoft.com/office/drawing/2014/main" id="{28FAC8B2-8858-4481-96FF-766BF61E102F}"/>
              </a:ext>
            </a:extLst>
          </p:cNvPr>
          <p:cNvSpPr txBox="1">
            <a:spLocks noChangeArrowheads="1"/>
          </p:cNvSpPr>
          <p:nvPr/>
        </p:nvSpPr>
        <p:spPr bwMode="auto">
          <a:xfrm>
            <a:off x="1676400" y="152400"/>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tx2"/>
                </a:solidFill>
                <a:latin typeface="Garamond" panose="02020404030301010803" pitchFamily="18" charset="0"/>
              </a:rPr>
              <a:t>Various Social Statistics </a:t>
            </a:r>
          </a:p>
        </p:txBody>
      </p:sp>
      <p:sp>
        <p:nvSpPr>
          <p:cNvPr id="17411" name="Rectangle 1">
            <a:extLst>
              <a:ext uri="{FF2B5EF4-FFF2-40B4-BE49-F238E27FC236}">
                <a16:creationId xmlns:a16="http://schemas.microsoft.com/office/drawing/2014/main" id="{75961C58-3894-4D66-B8FD-AA02DD419BC8}"/>
              </a:ext>
            </a:extLst>
          </p:cNvPr>
          <p:cNvSpPr>
            <a:spLocks noChangeArrowheads="1"/>
          </p:cNvSpPr>
          <p:nvPr/>
        </p:nvSpPr>
        <p:spPr bwMode="auto">
          <a:xfrm>
            <a:off x="1371600" y="63119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hlinkClick r:id="rId2"/>
              </a:rPr>
              <a:t>http://worldpopulationreview.com/countries/japan-population/</a:t>
            </a: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graphicFrame>
        <p:nvGraphicFramePr>
          <p:cNvPr id="2" name="Table 1">
            <a:extLst>
              <a:ext uri="{FF2B5EF4-FFF2-40B4-BE49-F238E27FC236}">
                <a16:creationId xmlns:a16="http://schemas.microsoft.com/office/drawing/2014/main" id="{C8266E48-966B-3D6A-FDDD-2F4407E174E6}"/>
              </a:ext>
            </a:extLst>
          </p:cNvPr>
          <p:cNvGraphicFramePr>
            <a:graphicFrameLocks noGrp="1"/>
          </p:cNvGraphicFramePr>
          <p:nvPr>
            <p:extLst>
              <p:ext uri="{D42A27DB-BD31-4B8C-83A1-F6EECF244321}">
                <p14:modId xmlns:p14="http://schemas.microsoft.com/office/powerpoint/2010/main" val="436340815"/>
              </p:ext>
            </p:extLst>
          </p:nvPr>
        </p:nvGraphicFramePr>
        <p:xfrm>
          <a:off x="685800" y="1219200"/>
          <a:ext cx="8229600" cy="3931920"/>
        </p:xfrm>
        <a:graphic>
          <a:graphicData uri="http://schemas.openxmlformats.org/drawingml/2006/table">
            <a:tbl>
              <a:tblPr/>
              <a:tblGrid>
                <a:gridCol w="4114800">
                  <a:extLst>
                    <a:ext uri="{9D8B030D-6E8A-4147-A177-3AD203B41FA5}">
                      <a16:colId xmlns:a16="http://schemas.microsoft.com/office/drawing/2014/main" val="3599224511"/>
                    </a:ext>
                  </a:extLst>
                </a:gridCol>
                <a:gridCol w="4114800">
                  <a:extLst>
                    <a:ext uri="{9D8B030D-6E8A-4147-A177-3AD203B41FA5}">
                      <a16:colId xmlns:a16="http://schemas.microsoft.com/office/drawing/2014/main" val="1248852431"/>
                    </a:ext>
                  </a:extLst>
                </a:gridCol>
              </a:tblGrid>
              <a:tr h="637953">
                <a:tc>
                  <a:txBody>
                    <a:bodyPr/>
                    <a:lstStyle/>
                    <a:p>
                      <a:r>
                        <a:rPr lang="en-US" sz="2400" b="1"/>
                        <a:t>Japan Population (as of 3/8/2024)</a:t>
                      </a:r>
                    </a:p>
                  </a:txBody>
                  <a:tcPr anchor="ctr">
                    <a:lnL>
                      <a:noFill/>
                    </a:lnL>
                    <a:lnR>
                      <a:noFill/>
                    </a:lnR>
                    <a:lnT>
                      <a:noFill/>
                    </a:lnT>
                    <a:lnB>
                      <a:noFill/>
                    </a:lnB>
                    <a:noFill/>
                  </a:tcPr>
                </a:tc>
                <a:tc>
                  <a:txBody>
                    <a:bodyPr/>
                    <a:lstStyle/>
                    <a:p>
                      <a:r>
                        <a:rPr lang="en-US" sz="2400" b="1"/>
                        <a:t>122,840,824</a:t>
                      </a:r>
                    </a:p>
                  </a:txBody>
                  <a:tcPr anchor="ctr">
                    <a:lnL>
                      <a:noFill/>
                    </a:lnL>
                    <a:lnR>
                      <a:noFill/>
                    </a:lnR>
                    <a:lnT>
                      <a:noFill/>
                    </a:lnT>
                    <a:lnB>
                      <a:noFill/>
                    </a:lnB>
                    <a:noFill/>
                  </a:tcPr>
                </a:tc>
                <a:extLst>
                  <a:ext uri="{0D108BD9-81ED-4DB2-BD59-A6C34878D82A}">
                    <a16:rowId xmlns:a16="http://schemas.microsoft.com/office/drawing/2014/main" val="379018099"/>
                  </a:ext>
                </a:extLst>
              </a:tr>
              <a:tr h="637953">
                <a:tc>
                  <a:txBody>
                    <a:bodyPr/>
                    <a:lstStyle/>
                    <a:p>
                      <a:r>
                        <a:rPr lang="en-US" sz="2400" b="1"/>
                        <a:t>Next UN Estimate (July 1, 2024)</a:t>
                      </a:r>
                    </a:p>
                  </a:txBody>
                  <a:tcPr anchor="ctr">
                    <a:lnL>
                      <a:noFill/>
                    </a:lnL>
                    <a:lnR>
                      <a:noFill/>
                    </a:lnR>
                    <a:lnT>
                      <a:noFill/>
                    </a:lnT>
                    <a:lnB>
                      <a:noFill/>
                    </a:lnB>
                    <a:noFill/>
                  </a:tcPr>
                </a:tc>
                <a:tc>
                  <a:txBody>
                    <a:bodyPr/>
                    <a:lstStyle/>
                    <a:p>
                      <a:r>
                        <a:rPr lang="en-US" sz="2400" b="1"/>
                        <a:t>122,631,432</a:t>
                      </a:r>
                    </a:p>
                  </a:txBody>
                  <a:tcPr anchor="ctr">
                    <a:lnL>
                      <a:noFill/>
                    </a:lnL>
                    <a:lnR>
                      <a:noFill/>
                    </a:lnR>
                    <a:lnT>
                      <a:noFill/>
                    </a:lnT>
                    <a:lnB>
                      <a:noFill/>
                    </a:lnB>
                    <a:noFill/>
                  </a:tcPr>
                </a:tc>
                <a:extLst>
                  <a:ext uri="{0D108BD9-81ED-4DB2-BD59-A6C34878D82A}">
                    <a16:rowId xmlns:a16="http://schemas.microsoft.com/office/drawing/2014/main" val="1364775739"/>
                  </a:ext>
                </a:extLst>
              </a:tr>
              <a:tr h="354419">
                <a:tc>
                  <a:txBody>
                    <a:bodyPr/>
                    <a:lstStyle/>
                    <a:p>
                      <a:r>
                        <a:rPr lang="en-US" sz="2400" b="1"/>
                        <a:t>Births per Day</a:t>
                      </a:r>
                    </a:p>
                  </a:txBody>
                  <a:tcPr anchor="ctr">
                    <a:lnL>
                      <a:noFill/>
                    </a:lnL>
                    <a:lnR>
                      <a:noFill/>
                    </a:lnR>
                    <a:lnT>
                      <a:noFill/>
                    </a:lnT>
                    <a:lnB>
                      <a:noFill/>
                    </a:lnB>
                    <a:noFill/>
                  </a:tcPr>
                </a:tc>
                <a:tc>
                  <a:txBody>
                    <a:bodyPr/>
                    <a:lstStyle/>
                    <a:p>
                      <a:r>
                        <a:rPr lang="en-US" sz="2400" b="1" dirty="0"/>
                        <a:t>2,233</a:t>
                      </a:r>
                    </a:p>
                  </a:txBody>
                  <a:tcPr anchor="ctr">
                    <a:lnL>
                      <a:noFill/>
                    </a:lnL>
                    <a:lnR>
                      <a:noFill/>
                    </a:lnR>
                    <a:lnT>
                      <a:noFill/>
                    </a:lnT>
                    <a:lnB>
                      <a:noFill/>
                    </a:lnB>
                    <a:noFill/>
                  </a:tcPr>
                </a:tc>
                <a:extLst>
                  <a:ext uri="{0D108BD9-81ED-4DB2-BD59-A6C34878D82A}">
                    <a16:rowId xmlns:a16="http://schemas.microsoft.com/office/drawing/2014/main" val="4105605454"/>
                  </a:ext>
                </a:extLst>
              </a:tr>
              <a:tr h="354419">
                <a:tc>
                  <a:txBody>
                    <a:bodyPr/>
                    <a:lstStyle/>
                    <a:p>
                      <a:r>
                        <a:rPr lang="en-US" sz="2400" b="1"/>
                        <a:t>Deaths per Day</a:t>
                      </a:r>
                    </a:p>
                  </a:txBody>
                  <a:tcPr anchor="ctr">
                    <a:lnL>
                      <a:noFill/>
                    </a:lnL>
                    <a:lnR>
                      <a:noFill/>
                    </a:lnR>
                    <a:lnT>
                      <a:noFill/>
                    </a:lnT>
                    <a:lnB>
                      <a:noFill/>
                    </a:lnB>
                    <a:noFill/>
                  </a:tcPr>
                </a:tc>
                <a:tc>
                  <a:txBody>
                    <a:bodyPr/>
                    <a:lstStyle/>
                    <a:p>
                      <a:r>
                        <a:rPr lang="en-US" sz="2400" b="1" dirty="0"/>
                        <a:t>4,327</a:t>
                      </a:r>
                    </a:p>
                  </a:txBody>
                  <a:tcPr anchor="ctr">
                    <a:lnL>
                      <a:noFill/>
                    </a:lnL>
                    <a:lnR>
                      <a:noFill/>
                    </a:lnR>
                    <a:lnT>
                      <a:noFill/>
                    </a:lnT>
                    <a:lnB>
                      <a:noFill/>
                    </a:lnB>
                    <a:noFill/>
                  </a:tcPr>
                </a:tc>
                <a:extLst>
                  <a:ext uri="{0D108BD9-81ED-4DB2-BD59-A6C34878D82A}">
                    <a16:rowId xmlns:a16="http://schemas.microsoft.com/office/drawing/2014/main" val="444996228"/>
                  </a:ext>
                </a:extLst>
              </a:tr>
              <a:tr h="354419">
                <a:tc>
                  <a:txBody>
                    <a:bodyPr/>
                    <a:lstStyle/>
                    <a:p>
                      <a:r>
                        <a:rPr lang="en-US" sz="2400" b="1"/>
                        <a:t>Migrations per Day</a:t>
                      </a:r>
                    </a:p>
                  </a:txBody>
                  <a:tcPr anchor="ctr">
                    <a:lnL>
                      <a:noFill/>
                    </a:lnL>
                    <a:lnR>
                      <a:noFill/>
                    </a:lnR>
                    <a:lnT>
                      <a:noFill/>
                    </a:lnT>
                    <a:lnB>
                      <a:noFill/>
                    </a:lnB>
                    <a:noFill/>
                  </a:tcPr>
                </a:tc>
                <a:tc>
                  <a:txBody>
                    <a:bodyPr/>
                    <a:lstStyle/>
                    <a:p>
                      <a:r>
                        <a:rPr lang="en-US" sz="2400" b="1" dirty="0"/>
                        <a:t>274</a:t>
                      </a:r>
                    </a:p>
                  </a:txBody>
                  <a:tcPr anchor="ctr">
                    <a:lnL>
                      <a:noFill/>
                    </a:lnL>
                    <a:lnR>
                      <a:noFill/>
                    </a:lnR>
                    <a:lnT>
                      <a:noFill/>
                    </a:lnT>
                    <a:lnB>
                      <a:noFill/>
                    </a:lnB>
                    <a:noFill/>
                  </a:tcPr>
                </a:tc>
                <a:extLst>
                  <a:ext uri="{0D108BD9-81ED-4DB2-BD59-A6C34878D82A}">
                    <a16:rowId xmlns:a16="http://schemas.microsoft.com/office/drawing/2014/main" val="4286581918"/>
                  </a:ext>
                </a:extLst>
              </a:tr>
              <a:tr h="354419">
                <a:tc>
                  <a:txBody>
                    <a:bodyPr/>
                    <a:lstStyle/>
                    <a:p>
                      <a:r>
                        <a:rPr lang="en-US" sz="2400" b="1"/>
                        <a:t>Net Change per Day</a:t>
                      </a:r>
                    </a:p>
                  </a:txBody>
                  <a:tcPr anchor="ctr">
                    <a:lnL>
                      <a:noFill/>
                    </a:lnL>
                    <a:lnR>
                      <a:noFill/>
                    </a:lnR>
                    <a:lnT>
                      <a:noFill/>
                    </a:lnT>
                    <a:lnB>
                      <a:noFill/>
                    </a:lnB>
                    <a:noFill/>
                  </a:tcPr>
                </a:tc>
                <a:tc>
                  <a:txBody>
                    <a:bodyPr/>
                    <a:lstStyle/>
                    <a:p>
                      <a:r>
                        <a:rPr lang="en-US" sz="2400" b="1"/>
                        <a:t>-1,821</a:t>
                      </a:r>
                    </a:p>
                  </a:txBody>
                  <a:tcPr anchor="ctr">
                    <a:lnL>
                      <a:noFill/>
                    </a:lnL>
                    <a:lnR>
                      <a:noFill/>
                    </a:lnR>
                    <a:lnT>
                      <a:noFill/>
                    </a:lnT>
                    <a:lnB>
                      <a:noFill/>
                    </a:lnB>
                    <a:noFill/>
                  </a:tcPr>
                </a:tc>
                <a:extLst>
                  <a:ext uri="{0D108BD9-81ED-4DB2-BD59-A6C34878D82A}">
                    <a16:rowId xmlns:a16="http://schemas.microsoft.com/office/drawing/2014/main" val="3396363044"/>
                  </a:ext>
                </a:extLst>
              </a:tr>
              <a:tr h="354419">
                <a:tc>
                  <a:txBody>
                    <a:bodyPr/>
                    <a:lstStyle/>
                    <a:p>
                      <a:r>
                        <a:rPr lang="en-US" sz="2400" b="1"/>
                        <a:t>Population Change Since Jan. 1</a:t>
                      </a:r>
                    </a:p>
                  </a:txBody>
                  <a:tcPr anchor="ctr">
                    <a:lnL>
                      <a:noFill/>
                    </a:lnL>
                    <a:lnR>
                      <a:noFill/>
                    </a:lnR>
                    <a:lnT>
                      <a:noFill/>
                    </a:lnT>
                    <a:lnB>
                      <a:noFill/>
                    </a:lnB>
                    <a:noFill/>
                  </a:tcPr>
                </a:tc>
                <a:tc>
                  <a:txBody>
                    <a:bodyPr/>
                    <a:lstStyle/>
                    <a:p>
                      <a:r>
                        <a:rPr lang="en-US" sz="2400" b="1" dirty="0"/>
                        <a:t>-122,007</a:t>
                      </a:r>
                    </a:p>
                  </a:txBody>
                  <a:tcPr anchor="ctr">
                    <a:lnL>
                      <a:noFill/>
                    </a:lnL>
                    <a:lnR>
                      <a:noFill/>
                    </a:lnR>
                    <a:lnT>
                      <a:noFill/>
                    </a:lnT>
                    <a:lnB>
                      <a:noFill/>
                    </a:lnB>
                    <a:noFill/>
                  </a:tcPr>
                </a:tc>
                <a:extLst>
                  <a:ext uri="{0D108BD9-81ED-4DB2-BD59-A6C34878D82A}">
                    <a16:rowId xmlns:a16="http://schemas.microsoft.com/office/drawing/2014/main" val="3051168265"/>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59374-D314-B7C0-0568-25151CE5F79E}"/>
              </a:ext>
            </a:extLst>
          </p:cNvPr>
          <p:cNvPicPr>
            <a:picLocks noChangeAspect="1"/>
          </p:cNvPicPr>
          <p:nvPr/>
        </p:nvPicPr>
        <p:blipFill>
          <a:blip r:embed="rId2"/>
          <a:stretch>
            <a:fillRect/>
          </a:stretch>
        </p:blipFill>
        <p:spPr>
          <a:xfrm>
            <a:off x="304800" y="228600"/>
            <a:ext cx="8534400" cy="6248400"/>
          </a:xfrm>
          <a:prstGeom prst="rect">
            <a:avLst/>
          </a:prstGeom>
        </p:spPr>
      </p:pic>
    </p:spTree>
    <p:extLst>
      <p:ext uri="{BB962C8B-B14F-4D97-AF65-F5344CB8AC3E}">
        <p14:creationId xmlns:p14="http://schemas.microsoft.com/office/powerpoint/2010/main" val="1199858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3F8CBF-29BA-458D-2837-93BA5ACABBE4}"/>
              </a:ext>
            </a:extLst>
          </p:cNvPr>
          <p:cNvPicPr>
            <a:picLocks noChangeAspect="1"/>
          </p:cNvPicPr>
          <p:nvPr/>
        </p:nvPicPr>
        <p:blipFill>
          <a:blip r:embed="rId2"/>
          <a:stretch>
            <a:fillRect/>
          </a:stretch>
        </p:blipFill>
        <p:spPr>
          <a:xfrm>
            <a:off x="304800" y="152400"/>
            <a:ext cx="8534400" cy="6400800"/>
          </a:xfrm>
          <a:prstGeom prst="rect">
            <a:avLst/>
          </a:prstGeom>
        </p:spPr>
      </p:pic>
    </p:spTree>
    <p:extLst>
      <p:ext uri="{BB962C8B-B14F-4D97-AF65-F5344CB8AC3E}">
        <p14:creationId xmlns:p14="http://schemas.microsoft.com/office/powerpoint/2010/main" val="21404342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7CC5A8-74C5-47F1-8C46-1FB843E1714F}"/>
              </a:ext>
            </a:extLst>
          </p:cNvPr>
          <p:cNvSpPr>
            <a:spLocks noGrp="1"/>
          </p:cNvSpPr>
          <p:nvPr>
            <p:ph type="title" idx="4294967295"/>
          </p:nvPr>
        </p:nvSpPr>
        <p:spPr>
          <a:xfrm>
            <a:off x="457200" y="277813"/>
            <a:ext cx="8229600" cy="1139825"/>
          </a:xfrm>
          <a:prstGeom prst="rect">
            <a:avLst/>
          </a:prstGeom>
        </p:spPr>
        <p:txBody>
          <a:bodyPr/>
          <a:lstStyle/>
          <a:p>
            <a:pPr>
              <a:defRPr/>
            </a:pPr>
            <a:r>
              <a:rPr lang="en-US" altLang="ja-JP" sz="4000" b="1" dirty="0" err="1">
                <a:solidFill>
                  <a:schemeClr val="accent6">
                    <a:lumMod val="50000"/>
                  </a:schemeClr>
                </a:solidFill>
                <a:ea typeface="+mj-ea"/>
              </a:rPr>
              <a:t>Kasoka</a:t>
            </a:r>
            <a:r>
              <a:rPr lang="en-US" altLang="ja-JP" sz="4000" b="1" dirty="0">
                <a:solidFill>
                  <a:schemeClr val="accent6">
                    <a:lumMod val="50000"/>
                  </a:schemeClr>
                </a:solidFill>
                <a:ea typeface="+mj-ea"/>
              </a:rPr>
              <a:t> (Rural Depopulation)</a:t>
            </a:r>
            <a:endParaRPr lang="ja-JP" altLang="en-US" sz="4000" b="1" dirty="0">
              <a:solidFill>
                <a:schemeClr val="accent6">
                  <a:lumMod val="50000"/>
                </a:schemeClr>
              </a:solidFill>
              <a:ea typeface="+mj-ea"/>
            </a:endParaRPr>
          </a:p>
        </p:txBody>
      </p:sp>
      <p:sp>
        <p:nvSpPr>
          <p:cNvPr id="75779" name="コンテンツ プレースホルダー 2">
            <a:extLst>
              <a:ext uri="{FF2B5EF4-FFF2-40B4-BE49-F238E27FC236}">
                <a16:creationId xmlns:a16="http://schemas.microsoft.com/office/drawing/2014/main" id="{9BDD3841-C51E-4456-8DFC-7DCBD5265B14}"/>
              </a:ext>
            </a:extLst>
          </p:cNvPr>
          <p:cNvSpPr>
            <a:spLocks noGrp="1" noChangeArrowheads="1"/>
          </p:cNvSpPr>
          <p:nvPr>
            <p:ph idx="4294967295"/>
          </p:nvPr>
        </p:nvSpPr>
        <p:spPr bwMode="auto">
          <a:xfrm>
            <a:off x="304800" y="1676400"/>
            <a:ext cx="8229600" cy="3268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2425" lvl="1" indent="-173038">
              <a:lnSpc>
                <a:spcPct val="80000"/>
              </a:lnSpc>
              <a:buClr>
                <a:srgbClr val="999900"/>
              </a:buClr>
            </a:pPr>
            <a:r>
              <a:rPr lang="en-US" altLang="ja-JP" sz="2000">
                <a:solidFill>
                  <a:srgbClr val="000000"/>
                </a:solidFill>
                <a:cs typeface="Arial" panose="020B0604020202020204" pitchFamily="34" charset="0"/>
              </a:rPr>
              <a:t> A related problem is </a:t>
            </a:r>
            <a:r>
              <a:rPr lang="en-US" altLang="ja-JP" sz="2000" i="1">
                <a:solidFill>
                  <a:srgbClr val="000000"/>
                </a:solidFill>
                <a:cs typeface="Arial" panose="020B0604020202020204" pitchFamily="34" charset="0"/>
              </a:rPr>
              <a:t>kasoka</a:t>
            </a:r>
            <a:r>
              <a:rPr lang="en-US" altLang="ja-JP" sz="2000">
                <a:solidFill>
                  <a:srgbClr val="000000"/>
                </a:solidFill>
                <a:cs typeface="Arial" panose="020B0604020202020204" pitchFamily="34" charset="0"/>
              </a:rPr>
              <a:t>, or accelerated decline and aging of population in rural areas to the extent that basic transport, medical and commercial services are no longer rendered.</a:t>
            </a:r>
          </a:p>
          <a:p>
            <a:pPr marL="352425" lvl="1" indent="-173038">
              <a:lnSpc>
                <a:spcPct val="80000"/>
              </a:lnSpc>
              <a:buClr>
                <a:srgbClr val="999900"/>
              </a:buClr>
            </a:pPr>
            <a:r>
              <a:rPr lang="en-US" altLang="ja-JP" sz="2000">
                <a:solidFill>
                  <a:srgbClr val="000000"/>
                </a:solidFill>
                <a:cs typeface="Arial" panose="020B0604020202020204" pitchFamily="34" charset="0"/>
              </a:rPr>
              <a:t> The problem of disappearing communities permeates in virtually all cities, towns and villages in rural Japan.</a:t>
            </a:r>
          </a:p>
          <a:p>
            <a:pPr marL="352425" lvl="1" indent="-173038">
              <a:lnSpc>
                <a:spcPct val="80000"/>
              </a:lnSpc>
              <a:buClr>
                <a:srgbClr val="999900"/>
              </a:buClr>
            </a:pPr>
            <a:r>
              <a:rPr lang="en-US" altLang="ja-JP" sz="2000">
                <a:solidFill>
                  <a:srgbClr val="000000"/>
                </a:solidFill>
                <a:cs typeface="Arial" panose="020B0604020202020204" pitchFamily="34" charset="0"/>
              </a:rPr>
              <a:t> This is caused by migration of young people to large cities for education and job opportunities, in addition to gradual passing away of remaining senior citizens.</a:t>
            </a:r>
          </a:p>
          <a:p>
            <a:pPr marL="352425" lvl="1" indent="-173038">
              <a:lnSpc>
                <a:spcPct val="80000"/>
              </a:lnSpc>
              <a:buClr>
                <a:srgbClr val="999900"/>
              </a:buClr>
            </a:pPr>
            <a:r>
              <a:rPr lang="en-US" altLang="ja-JP" sz="2000">
                <a:solidFill>
                  <a:srgbClr val="000000"/>
                </a:solidFill>
                <a:cs typeface="Arial" panose="020B0604020202020204" pitchFamily="34" charset="0"/>
              </a:rPr>
              <a:t> Revitalizing rural communities has become one of the top priorities of any Japanese administration (including Abenomics).</a:t>
            </a:r>
          </a:p>
          <a:p>
            <a:pPr marL="352425" lvl="1" indent="-173038">
              <a:lnSpc>
                <a:spcPct val="80000"/>
              </a:lnSpc>
              <a:buClr>
                <a:srgbClr val="999900"/>
              </a:buClr>
            </a:pPr>
            <a:endParaRPr lang="en-US" altLang="ja-JP"/>
          </a:p>
          <a:p>
            <a:pPr marL="352425" lvl="1" indent="-173038">
              <a:lnSpc>
                <a:spcPct val="80000"/>
              </a:lnSpc>
              <a:buClr>
                <a:srgbClr val="999900"/>
              </a:buClr>
            </a:pPr>
            <a:endParaRPr lang="en-US" altLang="ja-JP" sz="2000">
              <a:solidFill>
                <a:srgbClr val="000000"/>
              </a:solidFill>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DFF0A0-C8A7-41D4-B5AC-57197B77BE85}"/>
              </a:ext>
            </a:extLst>
          </p:cNvPr>
          <p:cNvSpPr>
            <a:spLocks noGrp="1"/>
          </p:cNvSpPr>
          <p:nvPr>
            <p:ph type="title" idx="4294967295"/>
          </p:nvPr>
        </p:nvSpPr>
        <p:spPr>
          <a:xfrm>
            <a:off x="457200" y="277813"/>
            <a:ext cx="8229600" cy="1139825"/>
          </a:xfrm>
          <a:prstGeom prst="rect">
            <a:avLst/>
          </a:prstGeom>
        </p:spPr>
        <p:txBody>
          <a:bodyPr/>
          <a:lstStyle/>
          <a:p>
            <a:pPr>
              <a:defRPr/>
            </a:pPr>
            <a:r>
              <a:rPr lang="en-US" altLang="ja-JP" sz="4000" b="1" dirty="0" err="1">
                <a:solidFill>
                  <a:schemeClr val="accent6">
                    <a:lumMod val="50000"/>
                  </a:schemeClr>
                </a:solidFill>
                <a:ea typeface="+mj-ea"/>
              </a:rPr>
              <a:t>Hiseiki</a:t>
            </a:r>
            <a:r>
              <a:rPr lang="en-US" altLang="ja-JP" sz="4000" b="1" dirty="0">
                <a:solidFill>
                  <a:schemeClr val="accent6">
                    <a:lumMod val="50000"/>
                  </a:schemeClr>
                </a:solidFill>
                <a:ea typeface="+mj-ea"/>
              </a:rPr>
              <a:t> Koyo &amp; </a:t>
            </a:r>
            <a:r>
              <a:rPr lang="en-US" altLang="ja-JP" sz="4000" b="1" dirty="0" err="1">
                <a:solidFill>
                  <a:schemeClr val="accent6">
                    <a:lumMod val="50000"/>
                  </a:schemeClr>
                </a:solidFill>
                <a:ea typeface="+mj-ea"/>
              </a:rPr>
              <a:t>Karoshi</a:t>
            </a:r>
            <a:endParaRPr lang="ja-JP" altLang="en-US" sz="4000" b="1" dirty="0">
              <a:solidFill>
                <a:schemeClr val="accent6">
                  <a:lumMod val="50000"/>
                </a:schemeClr>
              </a:solidFill>
              <a:ea typeface="+mj-ea"/>
            </a:endParaRPr>
          </a:p>
        </p:txBody>
      </p:sp>
      <p:sp>
        <p:nvSpPr>
          <p:cNvPr id="76803" name="コンテンツ プレースホルダー 2">
            <a:extLst>
              <a:ext uri="{FF2B5EF4-FFF2-40B4-BE49-F238E27FC236}">
                <a16:creationId xmlns:a16="http://schemas.microsoft.com/office/drawing/2014/main" id="{CE92615B-CAF5-4ED8-93F7-42F5DC02D540}"/>
              </a:ext>
            </a:extLst>
          </p:cNvPr>
          <p:cNvSpPr>
            <a:spLocks noGrp="1" noChangeArrowheads="1"/>
          </p:cNvSpPr>
          <p:nvPr>
            <p:ph idx="4294967295"/>
          </p:nvPr>
        </p:nvSpPr>
        <p:spPr bwMode="auto">
          <a:xfrm>
            <a:off x="254000" y="1460500"/>
            <a:ext cx="8435975" cy="5140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2425" lvl="1" indent="-173038">
              <a:lnSpc>
                <a:spcPct val="80000"/>
              </a:lnSpc>
              <a:buClr>
                <a:srgbClr val="999900"/>
              </a:buClr>
            </a:pPr>
            <a:r>
              <a:rPr lang="en-US" altLang="ja-JP" sz="2000">
                <a:solidFill>
                  <a:srgbClr val="000000"/>
                </a:solidFill>
                <a:cs typeface="Arial" panose="020B0604020202020204" pitchFamily="34" charset="0"/>
              </a:rPr>
              <a:t> Female workers and youths account for the bulk of non-regular workforce, who tend to be trapped in the second-rate status with little prospect of moving up to regular positions.</a:t>
            </a:r>
          </a:p>
          <a:p>
            <a:pPr marL="352425" lvl="1" indent="-173038">
              <a:lnSpc>
                <a:spcPct val="80000"/>
              </a:lnSpc>
              <a:buClr>
                <a:srgbClr val="999900"/>
              </a:buClr>
            </a:pPr>
            <a:r>
              <a:rPr lang="en-US" altLang="ja-JP" sz="2000">
                <a:solidFill>
                  <a:srgbClr val="000000"/>
                </a:solidFill>
                <a:cs typeface="Arial" panose="020B0604020202020204" pitchFamily="34" charset="0"/>
              </a:rPr>
              <a:t> This generates long-term problems such as inability to marry for financial reasons, less production of children, low lifetime saving, continued poverty into old age and the next generation, and extreme hardship for single, divorced or widowed mothers.</a:t>
            </a:r>
          </a:p>
          <a:p>
            <a:pPr marL="352425" lvl="1" indent="-173038">
              <a:lnSpc>
                <a:spcPct val="80000"/>
              </a:lnSpc>
              <a:buClr>
                <a:srgbClr val="999900"/>
              </a:buClr>
            </a:pPr>
            <a:r>
              <a:rPr lang="en-US" altLang="ja-JP" sz="2000">
                <a:solidFill>
                  <a:srgbClr val="000000"/>
                </a:solidFill>
                <a:cs typeface="Arial" panose="020B0604020202020204" pitchFamily="34" charset="0"/>
              </a:rPr>
              <a:t> Even seemingly protected regular workers are forced to work hard to keep their position under strong cost-cutting pressure. Unpaid overwork is a common practice, often leading to job-caused illness and </a:t>
            </a:r>
            <a:r>
              <a:rPr lang="en-US" altLang="ja-JP" sz="2000" i="1">
                <a:solidFill>
                  <a:srgbClr val="000000"/>
                </a:solidFill>
                <a:cs typeface="Arial" panose="020B0604020202020204" pitchFamily="34" charset="0"/>
              </a:rPr>
              <a:t>karoshi</a:t>
            </a:r>
            <a:r>
              <a:rPr lang="en-US" altLang="ja-JP" sz="2000">
                <a:solidFill>
                  <a:srgbClr val="000000"/>
                </a:solidFill>
                <a:cs typeface="Arial" panose="020B0604020202020204" pitchFamily="34" charset="0"/>
              </a:rPr>
              <a:t> (death and suicide).</a:t>
            </a:r>
          </a:p>
          <a:p>
            <a:pPr marL="352425" lvl="1" indent="-173038">
              <a:lnSpc>
                <a:spcPct val="80000"/>
              </a:lnSpc>
              <a:buClr>
                <a:srgbClr val="999900"/>
              </a:buClr>
            </a:pPr>
            <a:r>
              <a:rPr lang="en-US" altLang="ja-JP" sz="2000">
                <a:solidFill>
                  <a:srgbClr val="000000"/>
                </a:solidFill>
                <a:cs typeface="Arial" panose="020B0604020202020204" pitchFamily="34" charset="0"/>
              </a:rPr>
              <a:t> In response, the Japanese government is promoting equality between regular and non-regular workers, urging wage increases and less working hours to company management, helping female labor to take up more jobs and high positions and, through all these, achieve better work-life balance for Japanese workers.</a:t>
            </a:r>
            <a:endParaRPr lang="en-US" altLang="ja-JP"/>
          </a:p>
          <a:p>
            <a:pPr marL="352425" lvl="1" indent="-173038">
              <a:lnSpc>
                <a:spcPct val="80000"/>
              </a:lnSpc>
              <a:buClr>
                <a:srgbClr val="999900"/>
              </a:buClr>
            </a:pPr>
            <a:endParaRPr lang="en-US" altLang="ja-JP" sz="2000">
              <a:solidFill>
                <a:srgbClr val="000000"/>
              </a:solidFill>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B15EC-66F5-1030-5BBF-C1D2AFF46C4D}"/>
              </a:ext>
            </a:extLst>
          </p:cNvPr>
          <p:cNvPicPr>
            <a:picLocks noChangeAspect="1"/>
          </p:cNvPicPr>
          <p:nvPr/>
        </p:nvPicPr>
        <p:blipFill>
          <a:blip r:embed="rId2"/>
          <a:stretch>
            <a:fillRect/>
          </a:stretch>
        </p:blipFill>
        <p:spPr>
          <a:xfrm>
            <a:off x="457200" y="152400"/>
            <a:ext cx="8382000" cy="6313714"/>
          </a:xfrm>
          <a:prstGeom prst="rect">
            <a:avLst/>
          </a:prstGeom>
        </p:spPr>
      </p:pic>
    </p:spTree>
    <p:extLst>
      <p:ext uri="{BB962C8B-B14F-4D97-AF65-F5344CB8AC3E}">
        <p14:creationId xmlns:p14="http://schemas.microsoft.com/office/powerpoint/2010/main" val="3875477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BDAA-E73F-C7B3-2C3F-BF4044A97AC1}"/>
              </a:ext>
            </a:extLst>
          </p:cNvPr>
          <p:cNvSpPr>
            <a:spLocks noGrp="1"/>
          </p:cNvSpPr>
          <p:nvPr>
            <p:ph type="title"/>
          </p:nvPr>
        </p:nvSpPr>
        <p:spPr/>
        <p:txBody>
          <a:bodyPr/>
          <a:lstStyle/>
          <a:p>
            <a:r>
              <a:rPr lang="en-US" sz="3600" dirty="0"/>
              <a:t>Japan Economic Survey 2024 by OECD</a:t>
            </a:r>
          </a:p>
        </p:txBody>
      </p:sp>
      <p:sp>
        <p:nvSpPr>
          <p:cNvPr id="4" name="TextBox 3">
            <a:extLst>
              <a:ext uri="{FF2B5EF4-FFF2-40B4-BE49-F238E27FC236}">
                <a16:creationId xmlns:a16="http://schemas.microsoft.com/office/drawing/2014/main" id="{FA26E061-9245-84D8-1BDB-608C7151C59F}"/>
              </a:ext>
            </a:extLst>
          </p:cNvPr>
          <p:cNvSpPr txBox="1"/>
          <p:nvPr/>
        </p:nvSpPr>
        <p:spPr>
          <a:xfrm>
            <a:off x="1066800" y="3143935"/>
            <a:ext cx="7543800" cy="1354217"/>
          </a:xfrm>
          <a:prstGeom prst="rect">
            <a:avLst/>
          </a:prstGeom>
          <a:noFill/>
        </p:spPr>
        <p:txBody>
          <a:bodyPr wrap="square">
            <a:spAutoFit/>
          </a:bodyPr>
          <a:lstStyle/>
          <a:p>
            <a:r>
              <a:rPr lang="en-US" sz="3200" dirty="0">
                <a:hlinkClick r:id="rId2"/>
              </a:rPr>
              <a:t>https://issuu.com/oecd.publishing/docs/cover-ppt-japan24-en_copy2</a:t>
            </a:r>
            <a:endParaRPr lang="en-US" sz="3200" dirty="0"/>
          </a:p>
          <a:p>
            <a:endParaRPr lang="en-US" dirty="0"/>
          </a:p>
        </p:txBody>
      </p:sp>
    </p:spTree>
    <p:extLst>
      <p:ext uri="{BB962C8B-B14F-4D97-AF65-F5344CB8AC3E}">
        <p14:creationId xmlns:p14="http://schemas.microsoft.com/office/powerpoint/2010/main" val="2856611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E98492-A2D5-9888-25B1-ECC7A1C881B9}"/>
              </a:ext>
            </a:extLst>
          </p:cNvPr>
          <p:cNvPicPr>
            <a:picLocks noChangeAspect="1"/>
          </p:cNvPicPr>
          <p:nvPr/>
        </p:nvPicPr>
        <p:blipFill>
          <a:blip r:embed="rId2"/>
          <a:stretch>
            <a:fillRect/>
          </a:stretch>
        </p:blipFill>
        <p:spPr>
          <a:xfrm>
            <a:off x="304800" y="304800"/>
            <a:ext cx="8229600" cy="6172200"/>
          </a:xfrm>
          <a:prstGeom prst="rect">
            <a:avLst/>
          </a:prstGeom>
        </p:spPr>
      </p:pic>
    </p:spTree>
    <p:extLst>
      <p:ext uri="{BB962C8B-B14F-4D97-AF65-F5344CB8AC3E}">
        <p14:creationId xmlns:p14="http://schemas.microsoft.com/office/powerpoint/2010/main" val="627657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BCE4BF-7C22-1993-6CE6-0B126CA7FA5E}"/>
              </a:ext>
            </a:extLst>
          </p:cNvPr>
          <p:cNvSpPr txBox="1"/>
          <p:nvPr/>
        </p:nvSpPr>
        <p:spPr>
          <a:xfrm>
            <a:off x="457200" y="6400800"/>
            <a:ext cx="8915400" cy="646331"/>
          </a:xfrm>
          <a:prstGeom prst="rect">
            <a:avLst/>
          </a:prstGeom>
          <a:noFill/>
        </p:spPr>
        <p:txBody>
          <a:bodyPr wrap="square">
            <a:spAutoFit/>
          </a:bodyPr>
          <a:lstStyle/>
          <a:p>
            <a:r>
              <a:rPr lang="en-US" dirty="0">
                <a:hlinkClick r:id="rId2"/>
              </a:rPr>
              <a:t>https://asiatimes.com/2023/12/japan-quietly-and-politely-hates-its-tourism-boom/</a:t>
            </a:r>
            <a:endParaRPr lang="en-US" dirty="0"/>
          </a:p>
          <a:p>
            <a:endParaRPr lang="en-US" dirty="0"/>
          </a:p>
        </p:txBody>
      </p:sp>
      <p:pic>
        <p:nvPicPr>
          <p:cNvPr id="5" name="Picture 4">
            <a:extLst>
              <a:ext uri="{FF2B5EF4-FFF2-40B4-BE49-F238E27FC236}">
                <a16:creationId xmlns:a16="http://schemas.microsoft.com/office/drawing/2014/main" id="{06B8D26E-77A9-DF96-251C-6DE4658CBDDA}"/>
              </a:ext>
            </a:extLst>
          </p:cNvPr>
          <p:cNvPicPr>
            <a:picLocks noChangeAspect="1"/>
          </p:cNvPicPr>
          <p:nvPr/>
        </p:nvPicPr>
        <p:blipFill>
          <a:blip r:embed="rId3"/>
          <a:stretch>
            <a:fillRect/>
          </a:stretch>
        </p:blipFill>
        <p:spPr>
          <a:xfrm>
            <a:off x="838200" y="304800"/>
            <a:ext cx="7216932" cy="5943600"/>
          </a:xfrm>
          <a:prstGeom prst="rect">
            <a:avLst/>
          </a:prstGeom>
        </p:spPr>
      </p:pic>
    </p:spTree>
    <p:extLst>
      <p:ext uri="{BB962C8B-B14F-4D97-AF65-F5344CB8AC3E}">
        <p14:creationId xmlns:p14="http://schemas.microsoft.com/office/powerpoint/2010/main" val="3002977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F8D2511B-A6D0-4C61-BD6A-609A1BE89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6075"/>
            <a:ext cx="5181600" cy="394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a:extLst>
              <a:ext uri="{FF2B5EF4-FFF2-40B4-BE49-F238E27FC236}">
                <a16:creationId xmlns:a16="http://schemas.microsoft.com/office/drawing/2014/main" id="{38E1B2D2-DDD2-4278-B170-F1A1B23E0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0"/>
            <a:ext cx="4419600" cy="327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a:extLst>
              <a:ext uri="{FF2B5EF4-FFF2-40B4-BE49-F238E27FC236}">
                <a16:creationId xmlns:a16="http://schemas.microsoft.com/office/drawing/2014/main" id="{420E3AEA-C558-4018-80DB-04528ADA3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73425"/>
            <a:ext cx="3962400" cy="35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9" name="Picture 5">
            <a:extLst>
              <a:ext uri="{FF2B5EF4-FFF2-40B4-BE49-F238E27FC236}">
                <a16:creationId xmlns:a16="http://schemas.microsoft.com/office/drawing/2014/main" id="{DFF775C6-FC02-4E5F-BC7A-F07ED3CE4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6675"/>
            <a:ext cx="4703763"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7908B-A4F3-40B0-874F-8AD34A665554}"/>
              </a:ext>
            </a:extLst>
          </p:cNvPr>
          <p:cNvPicPr>
            <a:picLocks noChangeAspect="1"/>
          </p:cNvPicPr>
          <p:nvPr/>
        </p:nvPicPr>
        <p:blipFill>
          <a:blip r:embed="rId2"/>
          <a:stretch>
            <a:fillRect/>
          </a:stretch>
        </p:blipFill>
        <p:spPr>
          <a:xfrm>
            <a:off x="464994" y="228600"/>
            <a:ext cx="8610600" cy="3505200"/>
          </a:xfrm>
          <a:prstGeom prst="rect">
            <a:avLst/>
          </a:prstGeom>
        </p:spPr>
      </p:pic>
      <p:pic>
        <p:nvPicPr>
          <p:cNvPr id="3" name="Picture 2">
            <a:extLst>
              <a:ext uri="{FF2B5EF4-FFF2-40B4-BE49-F238E27FC236}">
                <a16:creationId xmlns:a16="http://schemas.microsoft.com/office/drawing/2014/main" id="{F4D0FCC3-58C4-49B4-A199-782681BF0F80}"/>
              </a:ext>
            </a:extLst>
          </p:cNvPr>
          <p:cNvPicPr>
            <a:picLocks noChangeAspect="1"/>
          </p:cNvPicPr>
          <p:nvPr/>
        </p:nvPicPr>
        <p:blipFill>
          <a:blip r:embed="rId3"/>
          <a:stretch>
            <a:fillRect/>
          </a:stretch>
        </p:blipFill>
        <p:spPr>
          <a:xfrm>
            <a:off x="1066800" y="3886200"/>
            <a:ext cx="7010400" cy="2743200"/>
          </a:xfrm>
          <a:prstGeom prst="rect">
            <a:avLst/>
          </a:prstGeom>
        </p:spPr>
      </p:pic>
      <p:sp>
        <p:nvSpPr>
          <p:cNvPr id="4" name="Multiplication Sign 3">
            <a:extLst>
              <a:ext uri="{FF2B5EF4-FFF2-40B4-BE49-F238E27FC236}">
                <a16:creationId xmlns:a16="http://schemas.microsoft.com/office/drawing/2014/main" id="{71B6EBB8-ADAB-4735-A62C-49AAF3053644}"/>
              </a:ext>
            </a:extLst>
          </p:cNvPr>
          <p:cNvSpPr/>
          <p:nvPr/>
        </p:nvSpPr>
        <p:spPr>
          <a:xfrm>
            <a:off x="3352800" y="4343400"/>
            <a:ext cx="2362200" cy="1828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40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A0C185-D933-44A1-B108-11BC821A53C0}"/>
              </a:ext>
            </a:extLst>
          </p:cNvPr>
          <p:cNvSpPr/>
          <p:nvPr/>
        </p:nvSpPr>
        <p:spPr>
          <a:xfrm>
            <a:off x="304800" y="5410200"/>
            <a:ext cx="8839200" cy="1200329"/>
          </a:xfrm>
          <a:prstGeom prst="rect">
            <a:avLst/>
          </a:prstGeom>
        </p:spPr>
        <p:txBody>
          <a:bodyPr wrap="square">
            <a:spAutoFit/>
          </a:bodyPr>
          <a:lstStyle/>
          <a:p>
            <a:r>
              <a:rPr lang="en-US" dirty="0"/>
              <a:t>Girls born in [1966] became known as ‘Fire Horse Women’ and are reputed to be dangerous, headstrong and generally bad luck for any husband. In 1966, a baby’s sex couldn’t be reliably detected before birth; hence there was a large increase of induced abortions and a sharp decrease in the birth rate in 1966</a:t>
            </a:r>
          </a:p>
        </p:txBody>
      </p:sp>
      <p:pic>
        <p:nvPicPr>
          <p:cNvPr id="5" name="Picture 4">
            <a:extLst>
              <a:ext uri="{FF2B5EF4-FFF2-40B4-BE49-F238E27FC236}">
                <a16:creationId xmlns:a16="http://schemas.microsoft.com/office/drawing/2014/main" id="{8C2E2EEF-A888-E13D-0F3F-135006440882}"/>
              </a:ext>
            </a:extLst>
          </p:cNvPr>
          <p:cNvPicPr>
            <a:picLocks noChangeAspect="1"/>
          </p:cNvPicPr>
          <p:nvPr/>
        </p:nvPicPr>
        <p:blipFill>
          <a:blip r:embed="rId2"/>
          <a:stretch>
            <a:fillRect/>
          </a:stretch>
        </p:blipFill>
        <p:spPr>
          <a:xfrm>
            <a:off x="475132" y="115001"/>
            <a:ext cx="8287867" cy="5066599"/>
          </a:xfrm>
          <a:prstGeom prst="rect">
            <a:avLst/>
          </a:prstGeom>
        </p:spPr>
      </p:pic>
    </p:spTree>
    <p:extLst>
      <p:ext uri="{BB962C8B-B14F-4D97-AF65-F5344CB8AC3E}">
        <p14:creationId xmlns:p14="http://schemas.microsoft.com/office/powerpoint/2010/main" val="2427355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2AA71E-0F03-4BE0-A5C2-5A347A9A5813}"/>
              </a:ext>
            </a:extLst>
          </p:cNvPr>
          <p:cNvPicPr>
            <a:picLocks noChangeAspect="1"/>
          </p:cNvPicPr>
          <p:nvPr/>
        </p:nvPicPr>
        <p:blipFill>
          <a:blip r:embed="rId2"/>
          <a:stretch>
            <a:fillRect/>
          </a:stretch>
        </p:blipFill>
        <p:spPr>
          <a:xfrm>
            <a:off x="457200" y="381000"/>
            <a:ext cx="8305800" cy="6096000"/>
          </a:xfrm>
          <a:prstGeom prst="rect">
            <a:avLst/>
          </a:prstGeom>
        </p:spPr>
      </p:pic>
    </p:spTree>
    <p:extLst>
      <p:ext uri="{BB962C8B-B14F-4D97-AF65-F5344CB8AC3E}">
        <p14:creationId xmlns:p14="http://schemas.microsoft.com/office/powerpoint/2010/main" val="3773733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76EC1-919D-474D-B03D-ECE0BE72E10F}"/>
              </a:ext>
            </a:extLst>
          </p:cNvPr>
          <p:cNvPicPr>
            <a:picLocks noChangeAspect="1"/>
          </p:cNvPicPr>
          <p:nvPr/>
        </p:nvPicPr>
        <p:blipFill>
          <a:blip r:embed="rId2"/>
          <a:stretch>
            <a:fillRect/>
          </a:stretch>
        </p:blipFill>
        <p:spPr>
          <a:xfrm>
            <a:off x="76200" y="214312"/>
            <a:ext cx="9067800" cy="6429375"/>
          </a:xfrm>
          <a:prstGeom prst="rect">
            <a:avLst/>
          </a:prstGeom>
        </p:spPr>
      </p:pic>
    </p:spTree>
    <p:extLst>
      <p:ext uri="{BB962C8B-B14F-4D97-AF65-F5344CB8AC3E}">
        <p14:creationId xmlns:p14="http://schemas.microsoft.com/office/powerpoint/2010/main" val="116842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D5832-8F6C-24F2-E69A-5A0A2D0BD146}"/>
              </a:ext>
            </a:extLst>
          </p:cNvPr>
          <p:cNvPicPr>
            <a:picLocks noChangeAspect="1"/>
          </p:cNvPicPr>
          <p:nvPr/>
        </p:nvPicPr>
        <p:blipFill>
          <a:blip r:embed="rId2"/>
          <a:stretch>
            <a:fillRect/>
          </a:stretch>
        </p:blipFill>
        <p:spPr>
          <a:xfrm>
            <a:off x="152400" y="304800"/>
            <a:ext cx="8610600" cy="6248400"/>
          </a:xfrm>
          <a:prstGeom prst="rect">
            <a:avLst/>
          </a:prstGeom>
        </p:spPr>
      </p:pic>
    </p:spTree>
    <p:extLst>
      <p:ext uri="{BB962C8B-B14F-4D97-AF65-F5344CB8AC3E}">
        <p14:creationId xmlns:p14="http://schemas.microsoft.com/office/powerpoint/2010/main" val="230587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44E7ECE-9B3E-40E5-A71B-9814CC11195E}"/>
              </a:ext>
            </a:extLst>
          </p:cNvPr>
          <p:cNvSpPr>
            <a:spLocks noGrp="1"/>
          </p:cNvSpPr>
          <p:nvPr>
            <p:ph type="title"/>
          </p:nvPr>
        </p:nvSpPr>
        <p:spPr>
          <a:xfrm>
            <a:off x="457200" y="228600"/>
            <a:ext cx="8229600" cy="884238"/>
          </a:xfrm>
        </p:spPr>
        <p:txBody>
          <a:bodyPr/>
          <a:lstStyle/>
          <a:p>
            <a:pPr eaLnBrk="1" hangingPunct="1"/>
            <a:r>
              <a:rPr lang="en-US" altLang="en-US" sz="2800" b="1" dirty="0"/>
              <a:t>Japan GDP Growth Rate Long-Term</a:t>
            </a:r>
          </a:p>
        </p:txBody>
      </p:sp>
      <p:pic>
        <p:nvPicPr>
          <p:cNvPr id="2" name="Picture 1">
            <a:extLst>
              <a:ext uri="{FF2B5EF4-FFF2-40B4-BE49-F238E27FC236}">
                <a16:creationId xmlns:a16="http://schemas.microsoft.com/office/drawing/2014/main" id="{129AD88D-A429-4A1B-6904-35BF8635BB6E}"/>
              </a:ext>
            </a:extLst>
          </p:cNvPr>
          <p:cNvPicPr>
            <a:picLocks noChangeAspect="1"/>
          </p:cNvPicPr>
          <p:nvPr/>
        </p:nvPicPr>
        <p:blipFill>
          <a:blip r:embed="rId2"/>
          <a:stretch>
            <a:fillRect/>
          </a:stretch>
        </p:blipFill>
        <p:spPr>
          <a:xfrm>
            <a:off x="228600" y="1112838"/>
            <a:ext cx="8686800" cy="51355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7776145-1A8E-438F-9004-945B2DCC854F}"/>
              </a:ext>
            </a:extLst>
          </p:cNvPr>
          <p:cNvSpPr>
            <a:spLocks noGrp="1"/>
          </p:cNvSpPr>
          <p:nvPr>
            <p:ph type="title"/>
          </p:nvPr>
        </p:nvSpPr>
        <p:spPr>
          <a:xfrm>
            <a:off x="457200" y="152400"/>
            <a:ext cx="8229600" cy="884238"/>
          </a:xfrm>
        </p:spPr>
        <p:txBody>
          <a:bodyPr/>
          <a:lstStyle/>
          <a:p>
            <a:pPr eaLnBrk="1" hangingPunct="1"/>
            <a:r>
              <a:rPr lang="en-US" altLang="en-US" sz="2800" b="1"/>
              <a:t>Japan GDP Growth Rate Recent</a:t>
            </a:r>
            <a:endParaRPr lang="en-US" altLang="en-US" sz="2800" b="1" dirty="0"/>
          </a:p>
        </p:txBody>
      </p:sp>
      <p:pic>
        <p:nvPicPr>
          <p:cNvPr id="3" name="Picture 2">
            <a:extLst>
              <a:ext uri="{FF2B5EF4-FFF2-40B4-BE49-F238E27FC236}">
                <a16:creationId xmlns:a16="http://schemas.microsoft.com/office/drawing/2014/main" id="{396BA192-76C5-E6CF-BC80-8AF4EA5C2BE9}"/>
              </a:ext>
            </a:extLst>
          </p:cNvPr>
          <p:cNvPicPr>
            <a:picLocks noChangeAspect="1"/>
          </p:cNvPicPr>
          <p:nvPr/>
        </p:nvPicPr>
        <p:blipFill>
          <a:blip r:embed="rId2"/>
          <a:stretch>
            <a:fillRect/>
          </a:stretch>
        </p:blipFill>
        <p:spPr>
          <a:xfrm>
            <a:off x="381000" y="1036638"/>
            <a:ext cx="8077200" cy="539885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50" charset="-128"/>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1160</TotalTime>
  <Words>3247</Words>
  <Application>Microsoft Office PowerPoint</Application>
  <PresentationFormat>On-screen Show (4:3)</PresentationFormat>
  <Paragraphs>340</Paragraphs>
  <Slides>72</Slides>
  <Notes>5</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72</vt:i4>
      </vt:variant>
    </vt:vector>
  </HeadingPairs>
  <TitlesOfParts>
    <vt:vector size="91" baseType="lpstr">
      <vt:lpstr>Microsoft JhengHei</vt:lpstr>
      <vt:lpstr>ＭＳ Ｐゴシック</vt:lpstr>
      <vt:lpstr>ＭＳ Ｐゴシック</vt:lpstr>
      <vt:lpstr>Arial</vt:lpstr>
      <vt:lpstr>Arial Black</vt:lpstr>
      <vt:lpstr>Calibri</vt:lpstr>
      <vt:lpstr>Garamond</vt:lpstr>
      <vt:lpstr>Helvetica</vt:lpstr>
      <vt:lpstr>Microsoft Sans Serif</vt:lpstr>
      <vt:lpstr>Papyrus</vt:lpstr>
      <vt:lpstr>Tahoma</vt:lpstr>
      <vt:lpstr>Times</vt:lpstr>
      <vt:lpstr>Verdana</vt:lpstr>
      <vt:lpstr>Wingdings</vt:lpstr>
      <vt:lpstr>ヒラギノ角ゴ Pro W3</vt:lpstr>
      <vt:lpstr>Office Theme</vt:lpstr>
      <vt:lpstr>Level</vt:lpstr>
      <vt:lpstr>Chart</vt:lpstr>
      <vt:lpstr>Worksheet</vt:lpstr>
      <vt:lpstr>THE ECONOMY OF JAPAN</vt:lpstr>
      <vt:lpstr>Traditional Japan</vt:lpstr>
      <vt:lpstr>Contemporary Japan </vt:lpstr>
      <vt:lpstr>PowerPoint Presentation</vt:lpstr>
      <vt:lpstr>Looking at Some of the Basics Geography</vt:lpstr>
      <vt:lpstr>PowerPoint Presentation</vt:lpstr>
      <vt:lpstr>PowerPoint Presentation</vt:lpstr>
      <vt:lpstr>Japan GDP Growth Rate Long-Term</vt:lpstr>
      <vt:lpstr>Japan GDP Growth Rate Recent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Bubble Economy (How “Bubbly” Was It?) 1985 -1990</vt:lpstr>
      <vt:lpstr>PowerPoint Presentation</vt:lpstr>
      <vt:lpstr>PowerPoint Presentation</vt:lpstr>
      <vt:lpstr>Looking at the Causes of the Bubble</vt:lpstr>
      <vt:lpstr>The Low Cost  of Borrowing</vt:lpstr>
      <vt:lpstr>Proportion of Loans to Small Firms</vt:lpstr>
      <vt:lpstr>Proportion of Loans to Real Estate Developers</vt:lpstr>
      <vt:lpstr>PowerPoint Presentation</vt:lpstr>
      <vt:lpstr>PowerPoint Presentation</vt:lpstr>
      <vt:lpstr>Prolonged Aftermath</vt:lpstr>
      <vt:lpstr>Lasting Dilemmas</vt:lpstr>
      <vt:lpstr>Japan’s Lost Decade (early 1990s-early 2000s): Why Did the Recession Last So Long?</vt:lpstr>
      <vt:lpstr>Current Economic Situation </vt:lpstr>
      <vt:lpstr>LDP Government of Shinzo Abe </vt:lpstr>
      <vt:lpstr>Three Arrows of  Abenomics</vt:lpstr>
      <vt:lpstr>PowerPoint Presentation</vt:lpstr>
      <vt:lpstr>Roadmap to Growth </vt:lpstr>
      <vt:lpstr>Three Positive Cycles</vt:lpstr>
      <vt:lpstr>PowerPoint Presentation</vt:lpstr>
      <vt:lpstr>“Suganomics (Abenomics minus Yasukuni).”” </vt:lpstr>
      <vt:lpstr>Suganomics</vt:lpstr>
      <vt:lpstr>Japan’s New Prime Minister Fumio Kishida</vt:lpstr>
      <vt:lpstr>１．Japan’s Economic Policy and Trend</vt:lpstr>
      <vt:lpstr>Key Areas for “New Form of Capitalism”</vt:lpstr>
      <vt:lpstr>１）Investment in Human Capital</vt:lpstr>
      <vt:lpstr>2）  Investment in Science, Technology and Innovation</vt:lpstr>
      <vt:lpstr>３） Investment in Start-ups</vt:lpstr>
      <vt:lpstr>４）Investment in Green and Digital</vt:lpstr>
      <vt:lpstr>PowerPoint Presentation</vt:lpstr>
      <vt:lpstr>PowerPoint Presentation</vt:lpstr>
      <vt:lpstr>Aging Society</vt:lpstr>
      <vt:lpstr>Social Issues – Japan Total Fertility Rate Projections</vt:lpstr>
      <vt:lpstr>PowerPoint Presentation</vt:lpstr>
      <vt:lpstr>PowerPoint Presentation</vt:lpstr>
      <vt:lpstr>PowerPoint Presentation</vt:lpstr>
      <vt:lpstr>Japan: Consequences of an Aging Population</vt:lpstr>
      <vt:lpstr>Young, Working &amp; Old Population</vt:lpstr>
      <vt:lpstr>Labor Shortage</vt:lpstr>
      <vt:lpstr>PowerPoint Presentation</vt:lpstr>
      <vt:lpstr>PowerPoint Presentation</vt:lpstr>
      <vt:lpstr>PowerPoint Presentation</vt:lpstr>
      <vt:lpstr>PowerPoint Presentation</vt:lpstr>
      <vt:lpstr>PowerPoint Presentation</vt:lpstr>
      <vt:lpstr>Kasoka (Rural Depopulation)</vt:lpstr>
      <vt:lpstr>Hiseiki Koyo &amp; Karoshi</vt:lpstr>
      <vt:lpstr>PowerPoint Presentation</vt:lpstr>
      <vt:lpstr>Japan Economic Survey 2024 by OECD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Stinky Feet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C. McCornac</dc:creator>
  <cp:lastModifiedBy>Dennis Charles McCornac</cp:lastModifiedBy>
  <cp:revision>100</cp:revision>
  <dcterms:created xsi:type="dcterms:W3CDTF">2006-03-09T07:54:20Z</dcterms:created>
  <dcterms:modified xsi:type="dcterms:W3CDTF">2024-03-11T10:53:40Z</dcterms:modified>
</cp:coreProperties>
</file>