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3" r:id="rId1"/>
  </p:sldMasterIdLst>
  <p:notesMasterIdLst>
    <p:notesMasterId r:id="rId82"/>
  </p:notesMasterIdLst>
  <p:handoutMasterIdLst>
    <p:handoutMasterId r:id="rId83"/>
  </p:handoutMasterIdLst>
  <p:sldIdLst>
    <p:sldId id="407" r:id="rId2"/>
    <p:sldId id="256" r:id="rId3"/>
    <p:sldId id="465" r:id="rId4"/>
    <p:sldId id="559" r:id="rId5"/>
    <p:sldId id="560" r:id="rId6"/>
    <p:sldId id="494" r:id="rId7"/>
    <p:sldId id="561" r:id="rId8"/>
    <p:sldId id="575" r:id="rId9"/>
    <p:sldId id="496" r:id="rId10"/>
    <p:sldId id="503" r:id="rId11"/>
    <p:sldId id="504" r:id="rId12"/>
    <p:sldId id="562" r:id="rId13"/>
    <p:sldId id="505" r:id="rId14"/>
    <p:sldId id="506" r:id="rId15"/>
    <p:sldId id="507" r:id="rId16"/>
    <p:sldId id="563" r:id="rId17"/>
    <p:sldId id="564" r:id="rId18"/>
    <p:sldId id="406" r:id="rId19"/>
    <p:sldId id="359" r:id="rId20"/>
    <p:sldId id="555" r:id="rId21"/>
    <p:sldId id="409" r:id="rId22"/>
    <p:sldId id="470" r:id="rId23"/>
    <p:sldId id="501" r:id="rId24"/>
    <p:sldId id="502" r:id="rId25"/>
    <p:sldId id="565" r:id="rId26"/>
    <p:sldId id="566" r:id="rId27"/>
    <p:sldId id="410" r:id="rId28"/>
    <p:sldId id="411" r:id="rId29"/>
    <p:sldId id="412" r:id="rId30"/>
    <p:sldId id="413" r:id="rId31"/>
    <p:sldId id="414" r:id="rId32"/>
    <p:sldId id="570" r:id="rId33"/>
    <p:sldId id="417" r:id="rId34"/>
    <p:sldId id="418" r:id="rId35"/>
    <p:sldId id="420" r:id="rId36"/>
    <p:sldId id="367" r:id="rId37"/>
    <p:sldId id="422" r:id="rId38"/>
    <p:sldId id="424" r:id="rId39"/>
    <p:sldId id="425" r:id="rId40"/>
    <p:sldId id="426" r:id="rId41"/>
    <p:sldId id="427" r:id="rId42"/>
    <p:sldId id="428" r:id="rId43"/>
    <p:sldId id="429" r:id="rId44"/>
    <p:sldId id="430" r:id="rId45"/>
    <p:sldId id="432" r:id="rId46"/>
    <p:sldId id="435" r:id="rId47"/>
    <p:sldId id="457" r:id="rId48"/>
    <p:sldId id="458" r:id="rId49"/>
    <p:sldId id="461" r:id="rId50"/>
    <p:sldId id="438" r:id="rId51"/>
    <p:sldId id="440" r:id="rId52"/>
    <p:sldId id="442" r:id="rId53"/>
    <p:sldId id="443" r:id="rId54"/>
    <p:sldId id="446" r:id="rId55"/>
    <p:sldId id="447" r:id="rId56"/>
    <p:sldId id="352" r:id="rId57"/>
    <p:sldId id="353" r:id="rId58"/>
    <p:sldId id="492" r:id="rId59"/>
    <p:sldId id="509" r:id="rId60"/>
    <p:sldId id="510" r:id="rId61"/>
    <p:sldId id="567" r:id="rId62"/>
    <p:sldId id="520" r:id="rId63"/>
    <p:sldId id="568" r:id="rId64"/>
    <p:sldId id="522" r:id="rId65"/>
    <p:sldId id="577" r:id="rId66"/>
    <p:sldId id="528" r:id="rId67"/>
    <p:sldId id="529" r:id="rId68"/>
    <p:sldId id="530" r:id="rId69"/>
    <p:sldId id="531" r:id="rId70"/>
    <p:sldId id="533" r:id="rId71"/>
    <p:sldId id="534" r:id="rId72"/>
    <p:sldId id="535" r:id="rId73"/>
    <p:sldId id="536" r:id="rId74"/>
    <p:sldId id="537" r:id="rId75"/>
    <p:sldId id="538" r:id="rId76"/>
    <p:sldId id="355" r:id="rId77"/>
    <p:sldId id="569" r:id="rId78"/>
    <p:sldId id="571" r:id="rId79"/>
    <p:sldId id="579" r:id="rId80"/>
    <p:sldId id="578" r:id="rId81"/>
  </p:sldIdLst>
  <p:sldSz cx="9144000" cy="6858000" type="screen4x3"/>
  <p:notesSz cx="7315200" cy="9601200"/>
  <p:defaultTextStyle>
    <a:defPPr>
      <a:defRPr lang="en-US"/>
    </a:defPPr>
    <a:lvl1pPr algn="l" rtl="0" eaLnBrk="0" fontAlgn="base" hangingPunct="0">
      <a:spcBef>
        <a:spcPct val="0"/>
      </a:spcBef>
      <a:spcAft>
        <a:spcPct val="0"/>
      </a:spcAft>
      <a:defRPr sz="3200" kern="1200">
        <a:solidFill>
          <a:schemeClr val="tx1"/>
        </a:solidFill>
        <a:latin typeface="Arial Narrow" panose="020B0606020202030204"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Narrow" panose="020B0606020202030204"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Narrow" panose="020B0606020202030204"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Narrow" panose="020B0606020202030204"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Narrow" panose="020B0606020202030204" pitchFamily="34" charset="0"/>
        <a:ea typeface="+mn-ea"/>
        <a:cs typeface="+mn-cs"/>
      </a:defRPr>
    </a:lvl5pPr>
    <a:lvl6pPr marL="2286000" algn="l" defTabSz="914400" rtl="0" eaLnBrk="1" latinLnBrk="0" hangingPunct="1">
      <a:defRPr sz="3200" kern="1200">
        <a:solidFill>
          <a:schemeClr val="tx1"/>
        </a:solidFill>
        <a:latin typeface="Arial Narrow" panose="020B0606020202030204" pitchFamily="34" charset="0"/>
        <a:ea typeface="+mn-ea"/>
        <a:cs typeface="+mn-cs"/>
      </a:defRPr>
    </a:lvl6pPr>
    <a:lvl7pPr marL="2743200" algn="l" defTabSz="914400" rtl="0" eaLnBrk="1" latinLnBrk="0" hangingPunct="1">
      <a:defRPr sz="3200" kern="1200">
        <a:solidFill>
          <a:schemeClr val="tx1"/>
        </a:solidFill>
        <a:latin typeface="Arial Narrow" panose="020B0606020202030204" pitchFamily="34" charset="0"/>
        <a:ea typeface="+mn-ea"/>
        <a:cs typeface="+mn-cs"/>
      </a:defRPr>
    </a:lvl7pPr>
    <a:lvl8pPr marL="3200400" algn="l" defTabSz="914400" rtl="0" eaLnBrk="1" latinLnBrk="0" hangingPunct="1">
      <a:defRPr sz="3200" kern="1200">
        <a:solidFill>
          <a:schemeClr val="tx1"/>
        </a:solidFill>
        <a:latin typeface="Arial Narrow" panose="020B0606020202030204" pitchFamily="34" charset="0"/>
        <a:ea typeface="+mn-ea"/>
        <a:cs typeface="+mn-cs"/>
      </a:defRPr>
    </a:lvl8pPr>
    <a:lvl9pPr marL="3657600" algn="l" defTabSz="914400" rtl="0" eaLnBrk="1" latinLnBrk="0" hangingPunct="1">
      <a:defRPr sz="3200" kern="1200">
        <a:solidFill>
          <a:schemeClr val="tx1"/>
        </a:solidFill>
        <a:latin typeface="Arial Narrow" panose="020B0606020202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FF"/>
    <a:srgbClr val="F85548"/>
    <a:srgbClr val="EF9151"/>
    <a:srgbClr val="F848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37" autoAdjust="0"/>
  </p:normalViewPr>
  <p:slideViewPr>
    <p:cSldViewPr>
      <p:cViewPr varScale="1">
        <p:scale>
          <a:sx n="70" d="100"/>
          <a:sy n="70" d="100"/>
        </p:scale>
        <p:origin x="1795" y="38"/>
      </p:cViewPr>
      <p:guideLst>
        <p:guide orient="horz" pos="2160"/>
        <p:guide pos="2880"/>
      </p:guideLst>
    </p:cSldViewPr>
  </p:slideViewPr>
  <p:outlineViewPr>
    <p:cViewPr>
      <p:scale>
        <a:sx n="33" d="100"/>
        <a:sy n="33" d="100"/>
      </p:scale>
      <p:origin x="0" y="115488"/>
    </p:cViewPr>
  </p:outlineViewPr>
  <p:notesTextViewPr>
    <p:cViewPr>
      <p:scale>
        <a:sx n="100" d="100"/>
        <a:sy n="100" d="100"/>
      </p:scale>
      <p:origin x="0" y="0"/>
    </p:cViewPr>
  </p:notesTextViewPr>
  <p:sorterViewPr>
    <p:cViewPr>
      <p:scale>
        <a:sx n="66" d="100"/>
        <a:sy n="66" d="100"/>
      </p:scale>
      <p:origin x="0" y="11322"/>
    </p:cViewPr>
  </p:sorterViewPr>
  <p:notesViewPr>
    <p:cSldViewPr>
      <p:cViewPr varScale="1">
        <p:scale>
          <a:sx n="52" d="100"/>
          <a:sy n="52" d="100"/>
        </p:scale>
        <p:origin x="-1944"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Text Box 2">
            <a:extLst>
              <a:ext uri="{FF2B5EF4-FFF2-40B4-BE49-F238E27FC236}">
                <a16:creationId xmlns:a16="http://schemas.microsoft.com/office/drawing/2014/main" id="{2A70E223-A112-403A-BC2F-0AB950F44A48}"/>
              </a:ext>
            </a:extLst>
          </p:cNvPr>
          <p:cNvSpPr txBox="1">
            <a:spLocks noChangeArrowheads="1"/>
          </p:cNvSpPr>
          <p:nvPr/>
        </p:nvSpPr>
        <p:spPr bwMode="auto">
          <a:xfrm>
            <a:off x="2519363" y="320675"/>
            <a:ext cx="2343150" cy="384175"/>
          </a:xfrm>
          <a:prstGeom prst="rect">
            <a:avLst/>
          </a:prstGeom>
          <a:noFill/>
          <a:ln>
            <a:noFill/>
          </a:ln>
        </p:spPr>
        <p:txBody>
          <a:bodyPr wrap="none" lIns="96661" tIns="48331" rIns="96661" bIns="48331">
            <a:spAutoFit/>
          </a:bodyPr>
          <a:lstStyle>
            <a:lvl1pPr defTabSz="966788" eaLnBrk="0" hangingPunct="0">
              <a:defRPr sz="3200">
                <a:solidFill>
                  <a:schemeClr val="tx1"/>
                </a:solidFill>
                <a:latin typeface="Arial Narrow" pitchFamily="34" charset="0"/>
              </a:defRPr>
            </a:lvl1pPr>
            <a:lvl2pPr marL="742950" indent="-285750" defTabSz="966788" eaLnBrk="0" hangingPunct="0">
              <a:defRPr sz="3200">
                <a:solidFill>
                  <a:schemeClr val="tx1"/>
                </a:solidFill>
                <a:latin typeface="Arial Narrow" pitchFamily="34" charset="0"/>
              </a:defRPr>
            </a:lvl2pPr>
            <a:lvl3pPr marL="1143000" indent="-228600" defTabSz="966788" eaLnBrk="0" hangingPunct="0">
              <a:defRPr sz="3200">
                <a:solidFill>
                  <a:schemeClr val="tx1"/>
                </a:solidFill>
                <a:latin typeface="Arial Narrow" pitchFamily="34" charset="0"/>
              </a:defRPr>
            </a:lvl3pPr>
            <a:lvl4pPr marL="1600200" indent="-228600" defTabSz="966788" eaLnBrk="0" hangingPunct="0">
              <a:defRPr sz="3200">
                <a:solidFill>
                  <a:schemeClr val="tx1"/>
                </a:solidFill>
                <a:latin typeface="Arial Narrow" pitchFamily="34" charset="0"/>
              </a:defRPr>
            </a:lvl4pPr>
            <a:lvl5pPr marL="2057400" indent="-228600" defTabSz="966788" eaLnBrk="0" hangingPunct="0">
              <a:defRPr sz="3200">
                <a:solidFill>
                  <a:schemeClr val="tx1"/>
                </a:solidFill>
                <a:latin typeface="Arial Narrow" pitchFamily="34" charset="0"/>
              </a:defRPr>
            </a:lvl5pPr>
            <a:lvl6pPr marL="2514600" indent="-228600" defTabSz="966788" eaLnBrk="0" fontAlgn="base" hangingPunct="0">
              <a:spcBef>
                <a:spcPct val="20000"/>
              </a:spcBef>
              <a:spcAft>
                <a:spcPct val="0"/>
              </a:spcAft>
              <a:buChar char="•"/>
              <a:defRPr sz="3200">
                <a:solidFill>
                  <a:schemeClr val="tx1"/>
                </a:solidFill>
                <a:latin typeface="Arial Narrow" pitchFamily="34" charset="0"/>
              </a:defRPr>
            </a:lvl6pPr>
            <a:lvl7pPr marL="2971800" indent="-228600" defTabSz="966788" eaLnBrk="0" fontAlgn="base" hangingPunct="0">
              <a:spcBef>
                <a:spcPct val="20000"/>
              </a:spcBef>
              <a:spcAft>
                <a:spcPct val="0"/>
              </a:spcAft>
              <a:buChar char="•"/>
              <a:defRPr sz="3200">
                <a:solidFill>
                  <a:schemeClr val="tx1"/>
                </a:solidFill>
                <a:latin typeface="Arial Narrow" pitchFamily="34" charset="0"/>
              </a:defRPr>
            </a:lvl7pPr>
            <a:lvl8pPr marL="3429000" indent="-228600" defTabSz="966788" eaLnBrk="0" fontAlgn="base" hangingPunct="0">
              <a:spcBef>
                <a:spcPct val="20000"/>
              </a:spcBef>
              <a:spcAft>
                <a:spcPct val="0"/>
              </a:spcAft>
              <a:buChar char="•"/>
              <a:defRPr sz="3200">
                <a:solidFill>
                  <a:schemeClr val="tx1"/>
                </a:solidFill>
                <a:latin typeface="Arial Narrow" pitchFamily="34" charset="0"/>
              </a:defRPr>
            </a:lvl8pPr>
            <a:lvl9pPr marL="3886200" indent="-228600" defTabSz="966788" eaLnBrk="0" fontAlgn="base" hangingPunct="0">
              <a:spcBef>
                <a:spcPct val="20000"/>
              </a:spcBef>
              <a:spcAft>
                <a:spcPct val="0"/>
              </a:spcAft>
              <a:buChar char="•"/>
              <a:defRPr sz="3200">
                <a:solidFill>
                  <a:schemeClr val="tx1"/>
                </a:solidFill>
                <a:latin typeface="Arial Narrow" pitchFamily="34" charset="0"/>
              </a:defRPr>
            </a:lvl9pPr>
          </a:lstStyle>
          <a:p>
            <a:pPr eaLnBrk="1" hangingPunct="1">
              <a:spcBef>
                <a:spcPct val="20000"/>
              </a:spcBef>
              <a:defRPr/>
            </a:pPr>
            <a:r>
              <a:rPr lang="en-US" altLang="en-US" sz="1900" b="1"/>
              <a:t>The Chinese Economy</a:t>
            </a:r>
          </a:p>
        </p:txBody>
      </p:sp>
      <p:sp>
        <p:nvSpPr>
          <p:cNvPr id="95235" name="Text Box 3">
            <a:extLst>
              <a:ext uri="{FF2B5EF4-FFF2-40B4-BE49-F238E27FC236}">
                <a16:creationId xmlns:a16="http://schemas.microsoft.com/office/drawing/2014/main" id="{4716841C-38D1-4DE0-9CB6-D9A982536C8A}"/>
              </a:ext>
            </a:extLst>
          </p:cNvPr>
          <p:cNvSpPr txBox="1">
            <a:spLocks noChangeArrowheads="1"/>
          </p:cNvSpPr>
          <p:nvPr/>
        </p:nvSpPr>
        <p:spPr bwMode="auto">
          <a:xfrm>
            <a:off x="3559175" y="8997950"/>
            <a:ext cx="439738" cy="384175"/>
          </a:xfrm>
          <a:prstGeom prst="rect">
            <a:avLst/>
          </a:prstGeom>
          <a:noFill/>
          <a:ln>
            <a:noFill/>
          </a:ln>
        </p:spPr>
        <p:txBody>
          <a:bodyPr wrap="none" lIns="96661" tIns="48331" rIns="96661" bIns="48331">
            <a:spAutoFit/>
          </a:bodyPr>
          <a:lstStyle>
            <a:lvl1pPr defTabSz="966788">
              <a:defRPr sz="3200">
                <a:solidFill>
                  <a:schemeClr val="tx1"/>
                </a:solidFill>
                <a:latin typeface="Arial Narrow" panose="020B0606020202030204" pitchFamily="34" charset="0"/>
              </a:defRPr>
            </a:lvl1pPr>
            <a:lvl2pPr marL="742950" indent="-285750" defTabSz="966788">
              <a:defRPr sz="3200">
                <a:solidFill>
                  <a:schemeClr val="tx1"/>
                </a:solidFill>
                <a:latin typeface="Arial Narrow" panose="020B0606020202030204" pitchFamily="34" charset="0"/>
              </a:defRPr>
            </a:lvl2pPr>
            <a:lvl3pPr marL="1143000" indent="-228600" defTabSz="966788">
              <a:defRPr sz="3200">
                <a:solidFill>
                  <a:schemeClr val="tx1"/>
                </a:solidFill>
                <a:latin typeface="Arial Narrow" panose="020B0606020202030204" pitchFamily="34" charset="0"/>
              </a:defRPr>
            </a:lvl3pPr>
            <a:lvl4pPr marL="1600200" indent="-228600" defTabSz="966788">
              <a:defRPr sz="3200">
                <a:solidFill>
                  <a:schemeClr val="tx1"/>
                </a:solidFill>
                <a:latin typeface="Arial Narrow" panose="020B0606020202030204" pitchFamily="34" charset="0"/>
              </a:defRPr>
            </a:lvl4pPr>
            <a:lvl5pPr marL="2057400" indent="-228600" defTabSz="966788">
              <a:defRPr sz="3200">
                <a:solidFill>
                  <a:schemeClr val="tx1"/>
                </a:solidFill>
                <a:latin typeface="Arial Narrow" panose="020B0606020202030204" pitchFamily="34" charset="0"/>
              </a:defRPr>
            </a:lvl5pPr>
            <a:lvl6pPr marL="2514600" indent="-228600" defTabSz="966788" eaLnBrk="0" fontAlgn="base" hangingPunct="0">
              <a:spcBef>
                <a:spcPct val="0"/>
              </a:spcBef>
              <a:spcAft>
                <a:spcPct val="0"/>
              </a:spcAft>
              <a:defRPr sz="3200">
                <a:solidFill>
                  <a:schemeClr val="tx1"/>
                </a:solidFill>
                <a:latin typeface="Arial Narrow" panose="020B0606020202030204" pitchFamily="34" charset="0"/>
              </a:defRPr>
            </a:lvl6pPr>
            <a:lvl7pPr marL="2971800" indent="-228600" defTabSz="966788" eaLnBrk="0" fontAlgn="base" hangingPunct="0">
              <a:spcBef>
                <a:spcPct val="0"/>
              </a:spcBef>
              <a:spcAft>
                <a:spcPct val="0"/>
              </a:spcAft>
              <a:defRPr sz="3200">
                <a:solidFill>
                  <a:schemeClr val="tx1"/>
                </a:solidFill>
                <a:latin typeface="Arial Narrow" panose="020B0606020202030204" pitchFamily="34" charset="0"/>
              </a:defRPr>
            </a:lvl7pPr>
            <a:lvl8pPr marL="3429000" indent="-228600" defTabSz="966788" eaLnBrk="0" fontAlgn="base" hangingPunct="0">
              <a:spcBef>
                <a:spcPct val="0"/>
              </a:spcBef>
              <a:spcAft>
                <a:spcPct val="0"/>
              </a:spcAft>
              <a:defRPr sz="3200">
                <a:solidFill>
                  <a:schemeClr val="tx1"/>
                </a:solidFill>
                <a:latin typeface="Arial Narrow" panose="020B0606020202030204" pitchFamily="34" charset="0"/>
              </a:defRPr>
            </a:lvl8pPr>
            <a:lvl9pPr marL="3886200" indent="-228600" defTabSz="966788" eaLnBrk="0" fontAlgn="base" hangingPunct="0">
              <a:spcBef>
                <a:spcPct val="0"/>
              </a:spcBef>
              <a:spcAft>
                <a:spcPct val="0"/>
              </a:spcAft>
              <a:defRPr sz="3200">
                <a:solidFill>
                  <a:schemeClr val="tx1"/>
                </a:solidFill>
                <a:latin typeface="Arial Narrow" panose="020B0606020202030204" pitchFamily="34" charset="0"/>
              </a:defRPr>
            </a:lvl9pPr>
          </a:lstStyle>
          <a:p>
            <a:pPr eaLnBrk="1" hangingPunct="1">
              <a:spcBef>
                <a:spcPct val="20000"/>
              </a:spcBef>
              <a:defRPr/>
            </a:pPr>
            <a:fld id="{E762BB3D-672C-499A-A29F-EC1A8F2272D9}" type="slidenum">
              <a:rPr lang="en-US" altLang="en-US" sz="1900" smtClean="0"/>
              <a:pPr eaLnBrk="1" hangingPunct="1">
                <a:spcBef>
                  <a:spcPct val="20000"/>
                </a:spcBef>
                <a:defRPr/>
              </a:pPr>
              <a:t>‹#›</a:t>
            </a:fld>
            <a:endParaRPr lang="en-US" altLang="en-US" sz="190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84775A8-4F6A-4DC2-91DD-EB13C98E4C4E}"/>
              </a:ext>
            </a:extLst>
          </p:cNvPr>
          <p:cNvSpPr>
            <a:spLocks noGrp="1" noRot="1" noChangeAspect="1" noChangeArrowheads="1" noTextEdit="1"/>
          </p:cNvSpPr>
          <p:nvPr>
            <p:ph type="sldImg" idx="2"/>
          </p:nvPr>
        </p:nvSpPr>
        <p:spPr bwMode="auto">
          <a:xfrm>
            <a:off x="1266825" y="727075"/>
            <a:ext cx="4781550" cy="35861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a:extLst>
              <a:ext uri="{FF2B5EF4-FFF2-40B4-BE49-F238E27FC236}">
                <a16:creationId xmlns:a16="http://schemas.microsoft.com/office/drawing/2014/main" id="{8FB2AF41-CB3E-4B94-A2F2-574E17D78C93}"/>
              </a:ext>
            </a:extLst>
          </p:cNvPr>
          <p:cNvSpPr>
            <a:spLocks noGrp="1" noChangeArrowheads="1"/>
          </p:cNvSpPr>
          <p:nvPr>
            <p:ph type="body" sz="quarter" idx="3"/>
          </p:nvPr>
        </p:nvSpPr>
        <p:spPr bwMode="auto">
          <a:xfrm>
            <a:off x="974725" y="4560888"/>
            <a:ext cx="5365750" cy="4319587"/>
          </a:xfrm>
          <a:prstGeom prst="rect">
            <a:avLst/>
          </a:prstGeom>
          <a:noFill/>
          <a:ln w="12700">
            <a:noFill/>
            <a:miter lim="800000"/>
            <a:headEnd/>
            <a:tailEnd/>
          </a:ln>
          <a:effectLst/>
        </p:spPr>
        <p:txBody>
          <a:bodyPr vert="horz" wrap="square" lIns="95655" tIns="46988" rIns="95655" bIns="469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99C217D-58F6-4F7E-B4F5-19BB4F667FD9}"/>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474F8BA9-81A8-4260-87D2-875B9203B8B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7FE52604-98A6-4BCE-9D8C-1B21930B5B7C}"/>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0D58305E-AEB1-4063-941D-BECD69518F2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32B6C39A-8F3F-4098-960C-7E178F15976D}"/>
              </a:ext>
            </a:extLst>
          </p:cNvPr>
          <p:cNvSpPr>
            <a:spLocks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20000"/>
              </a:spcBef>
              <a:buFontTx/>
              <a:buChar char="•"/>
            </a:pPr>
            <a:endParaRPr lang="en-US" altLang="en-US" sz="3200">
              <a:latin typeface="Arial Narrow" panose="020B0606020202030204" pitchFamily="34" charset="0"/>
            </a:endParaRPr>
          </a:p>
        </p:txBody>
      </p:sp>
      <p:sp>
        <p:nvSpPr>
          <p:cNvPr id="49155" name="Rectangle 3">
            <a:extLst>
              <a:ext uri="{FF2B5EF4-FFF2-40B4-BE49-F238E27FC236}">
                <a16:creationId xmlns:a16="http://schemas.microsoft.com/office/drawing/2014/main" id="{798F66A5-007E-444E-9FE3-0B2A1699865F}"/>
              </a:ext>
            </a:extLst>
          </p:cNvPr>
          <p:cNvSpPr>
            <a:spLocks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655" tIns="46988" rIns="95655" bIns="46988" anchor="b"/>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r>
              <a:rPr lang="en-US" altLang="en-US" sz="1300"/>
              <a:t>6</a:t>
            </a:r>
          </a:p>
        </p:txBody>
      </p:sp>
      <p:sp>
        <p:nvSpPr>
          <p:cNvPr id="49156" name="Rectangle 4">
            <a:extLst>
              <a:ext uri="{FF2B5EF4-FFF2-40B4-BE49-F238E27FC236}">
                <a16:creationId xmlns:a16="http://schemas.microsoft.com/office/drawing/2014/main" id="{501D84BD-41DF-4BA6-A3D0-FA2C8FD8CA5B}"/>
              </a:ext>
            </a:extLst>
          </p:cNvPr>
          <p:cNvSpPr>
            <a:spLocks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20000"/>
              </a:spcBef>
              <a:buFontTx/>
              <a:buChar char="•"/>
            </a:pPr>
            <a:endParaRPr lang="en-US" altLang="en-US" sz="3200">
              <a:latin typeface="Arial Narrow" panose="020B0606020202030204" pitchFamily="34" charset="0"/>
            </a:endParaRPr>
          </a:p>
        </p:txBody>
      </p:sp>
      <p:sp>
        <p:nvSpPr>
          <p:cNvPr id="49157" name="Rectangle 5">
            <a:extLst>
              <a:ext uri="{FF2B5EF4-FFF2-40B4-BE49-F238E27FC236}">
                <a16:creationId xmlns:a16="http://schemas.microsoft.com/office/drawing/2014/main" id="{CAFB458D-3CF5-4493-89D9-9EFC0FC3438D}"/>
              </a:ext>
            </a:extLst>
          </p:cNvPr>
          <p:cNvSpPr>
            <a:spLocks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20000"/>
              </a:spcBef>
              <a:buFontTx/>
              <a:buChar char="•"/>
            </a:pPr>
            <a:endParaRPr lang="en-US" altLang="en-US" sz="3200">
              <a:latin typeface="Arial Narrow" panose="020B0606020202030204" pitchFamily="34" charset="0"/>
            </a:endParaRPr>
          </a:p>
        </p:txBody>
      </p:sp>
      <p:sp>
        <p:nvSpPr>
          <p:cNvPr id="49158" name="Rectangle 6">
            <a:extLst>
              <a:ext uri="{FF2B5EF4-FFF2-40B4-BE49-F238E27FC236}">
                <a16:creationId xmlns:a16="http://schemas.microsoft.com/office/drawing/2014/main" id="{A853C75B-7A39-4731-AE20-4404892E256D}"/>
              </a:ext>
            </a:extLst>
          </p:cNvPr>
          <p:cNvSpPr>
            <a:spLocks noGrp="1" noRot="1" noChangeAspect="1" noChangeArrowheads="1" noTextEdit="1"/>
          </p:cNvSpPr>
          <p:nvPr>
            <p:ph type="sldImg"/>
          </p:nvPr>
        </p:nvSpPr>
        <p:spPr>
          <a:solidFill>
            <a:srgbClr val="FFFFFF"/>
          </a:solidFill>
          <a:ln cap="flat"/>
        </p:spPr>
      </p:sp>
      <p:sp>
        <p:nvSpPr>
          <p:cNvPr id="49159" name="Rectangle 7">
            <a:extLst>
              <a:ext uri="{FF2B5EF4-FFF2-40B4-BE49-F238E27FC236}">
                <a16:creationId xmlns:a16="http://schemas.microsoft.com/office/drawing/2014/main" id="{E8228CA9-542D-4815-8C4D-B8175F28549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D8340D9-2CA2-4190-8F42-877E19D06CB9}"/>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11E5EFA9-9D5A-4A10-94E7-21D34FB14B5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032053A-29E4-4E9B-99ED-09509792BCF8}"/>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A68D31C0-A9A4-487A-8938-A5266B0CACA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846D887-6B3E-44B7-B17F-A3C0E7BA569B}"/>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C46F764F-80B5-4221-9766-09035AAFD7E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C1EE2E6-BD3A-46A1-9C0E-37B865EE66C3}"/>
              </a:ext>
            </a:extLst>
          </p:cNvPr>
          <p:cNvSpPr>
            <a:spLocks noGrp="1" noRot="1" noChangeAspect="1" noChangeArrowheads="1" noTextEdit="1"/>
          </p:cNvSpPr>
          <p:nvPr>
            <p:ph type="sldImg"/>
          </p:nvPr>
        </p:nvSpPr>
        <p:spPr>
          <a:solidFill>
            <a:srgbClr val="FFFFFF"/>
          </a:solidFill>
          <a:ln/>
        </p:spPr>
      </p:sp>
      <p:sp>
        <p:nvSpPr>
          <p:cNvPr id="58371" name="Rectangle 3">
            <a:extLst>
              <a:ext uri="{FF2B5EF4-FFF2-40B4-BE49-F238E27FC236}">
                <a16:creationId xmlns:a16="http://schemas.microsoft.com/office/drawing/2014/main" id="{BDDDD541-B105-4224-A13E-B4F4E00F036C}"/>
              </a:ext>
            </a:extLst>
          </p:cNvPr>
          <p:cNvSpPr>
            <a:spLocks noGrp="1" noChangeArrowheads="1"/>
          </p:cNvSpPr>
          <p:nvPr>
            <p:ph type="body" idx="1"/>
          </p:nvPr>
        </p:nvSpPr>
        <p:spPr>
          <a:solidFill>
            <a:srgbClr val="FFFFFF"/>
          </a:solidFill>
          <a:ln>
            <a:solidFill>
              <a:srgbClr val="000000"/>
            </a:solidFill>
          </a:ln>
        </p:spPr>
        <p:txBody>
          <a:bodyPr lIns="96661" tIns="48331" rIns="96661" bIns="48331"/>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519E662F-013E-40CA-AD2B-82028B97C7FF}"/>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B34EA724-CBCD-4782-89D3-77090AF7E0D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47F151DF-6DBC-42BD-84BA-2397B6258630}"/>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0E991E3B-BEB6-4E6E-9F13-2D54A49782A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034013A-2206-4EBB-8355-64B3ED52A82C}"/>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D1E6CBD5-0F9A-4B3C-B629-E681615318B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57C1D98-555C-4F6A-9A35-8734BC600B0C}"/>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4AC7643D-2EA1-41DD-B38C-884DEE572CE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9ACBFD3-B4E8-426E-B1C1-3B776EE5CA27}"/>
              </a:ext>
            </a:extLst>
          </p:cNvPr>
          <p:cNvSpPr>
            <a:spLocks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20000"/>
              </a:spcBef>
              <a:buFontTx/>
              <a:buChar char="•"/>
            </a:pPr>
            <a:endParaRPr lang="en-US" altLang="en-US" sz="3200">
              <a:latin typeface="Arial Narrow" panose="020B0606020202030204" pitchFamily="34" charset="0"/>
            </a:endParaRPr>
          </a:p>
        </p:txBody>
      </p:sp>
      <p:sp>
        <p:nvSpPr>
          <p:cNvPr id="9219" name="Rectangle 3">
            <a:extLst>
              <a:ext uri="{FF2B5EF4-FFF2-40B4-BE49-F238E27FC236}">
                <a16:creationId xmlns:a16="http://schemas.microsoft.com/office/drawing/2014/main" id="{F06487A5-F588-4DBD-B642-878C83B1D572}"/>
              </a:ext>
            </a:extLst>
          </p:cNvPr>
          <p:cNvSpPr>
            <a:spLocks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655" tIns="46988" rIns="95655" bIns="46988" anchor="b"/>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r>
              <a:rPr lang="en-US" altLang="en-US" sz="1300"/>
              <a:t>1</a:t>
            </a:r>
          </a:p>
        </p:txBody>
      </p:sp>
      <p:sp>
        <p:nvSpPr>
          <p:cNvPr id="9220" name="Rectangle 4">
            <a:extLst>
              <a:ext uri="{FF2B5EF4-FFF2-40B4-BE49-F238E27FC236}">
                <a16:creationId xmlns:a16="http://schemas.microsoft.com/office/drawing/2014/main" id="{993A8C0C-8515-4977-A3BA-1BF085950249}"/>
              </a:ext>
            </a:extLst>
          </p:cNvPr>
          <p:cNvSpPr>
            <a:spLocks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20000"/>
              </a:spcBef>
              <a:buFontTx/>
              <a:buChar char="•"/>
            </a:pPr>
            <a:endParaRPr lang="en-US" altLang="en-US" sz="3200">
              <a:latin typeface="Arial Narrow" panose="020B0606020202030204" pitchFamily="34" charset="0"/>
            </a:endParaRPr>
          </a:p>
        </p:txBody>
      </p:sp>
      <p:sp>
        <p:nvSpPr>
          <p:cNvPr id="9221" name="Rectangle 5">
            <a:extLst>
              <a:ext uri="{FF2B5EF4-FFF2-40B4-BE49-F238E27FC236}">
                <a16:creationId xmlns:a16="http://schemas.microsoft.com/office/drawing/2014/main" id="{72BF95A2-76CC-4223-8FBB-78B06A37521B}"/>
              </a:ext>
            </a:extLst>
          </p:cNvPr>
          <p:cNvSpPr>
            <a:spLocks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20000"/>
              </a:spcBef>
              <a:buFontTx/>
              <a:buChar char="•"/>
            </a:pPr>
            <a:endParaRPr lang="en-US" altLang="en-US" sz="3200">
              <a:latin typeface="Arial Narrow" panose="020B0606020202030204" pitchFamily="34" charset="0"/>
            </a:endParaRPr>
          </a:p>
        </p:txBody>
      </p:sp>
      <p:sp>
        <p:nvSpPr>
          <p:cNvPr id="9222" name="Rectangle 6">
            <a:extLst>
              <a:ext uri="{FF2B5EF4-FFF2-40B4-BE49-F238E27FC236}">
                <a16:creationId xmlns:a16="http://schemas.microsoft.com/office/drawing/2014/main" id="{0D2F1FD4-EA36-4012-800D-653AD5F373E1}"/>
              </a:ext>
            </a:extLst>
          </p:cNvPr>
          <p:cNvSpPr>
            <a:spLocks noGrp="1" noRot="1" noChangeAspect="1" noChangeArrowheads="1" noTextEdit="1"/>
          </p:cNvSpPr>
          <p:nvPr>
            <p:ph type="sldImg"/>
          </p:nvPr>
        </p:nvSpPr>
        <p:spPr>
          <a:ln cap="flat"/>
        </p:spPr>
      </p:sp>
      <p:sp>
        <p:nvSpPr>
          <p:cNvPr id="9223" name="Rectangle 7">
            <a:extLst>
              <a:ext uri="{FF2B5EF4-FFF2-40B4-BE49-F238E27FC236}">
                <a16:creationId xmlns:a16="http://schemas.microsoft.com/office/drawing/2014/main" id="{E79572DD-DAAD-4D19-94F0-FD4AC248088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E737CDBA-57DF-4DAB-BE04-44748483323C}"/>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48433D96-5499-4EAA-A6B1-6CADC4F01E9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CB2799CD-8314-460C-8D7C-0F4F34292E36}"/>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C00A5110-688B-48DE-8267-27E43330444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D74C0E91-8644-45BD-AB11-33FA791DE5E4}"/>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7BC28E16-4196-4BE8-97FE-7C471ED49CC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9DE1F6BD-F185-408E-96AF-D33D59066F78}"/>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CCEE4B81-04A3-4C5E-843C-A0ED6222115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7E2DABB2-B61F-4073-A700-D82E2A519BC9}"/>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871AB9B3-770D-449D-B90E-59E16B5A377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8FCFD04C-1780-4589-A095-B3ADA7EF360C}"/>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7988AACB-EEEB-40F7-B80F-AF0DC6EE71D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73D06CEE-90FC-4ADD-A158-78617AA2BB67}"/>
              </a:ext>
            </a:extLst>
          </p:cNvPr>
          <p:cNvSpPr>
            <a:spLocks noGrp="1" noRot="1" noChangeAspect="1" noChangeArrowheads="1" noTextEdit="1"/>
          </p:cNvSpPr>
          <p:nvPr>
            <p:ph type="sldImg"/>
          </p:nvPr>
        </p:nvSpPr>
        <p:spPr>
          <a:solidFill>
            <a:srgbClr val="FFFFFF"/>
          </a:solidFill>
          <a:ln/>
        </p:spPr>
      </p:sp>
      <p:sp>
        <p:nvSpPr>
          <p:cNvPr id="80899" name="Rectangle 3">
            <a:extLst>
              <a:ext uri="{FF2B5EF4-FFF2-40B4-BE49-F238E27FC236}">
                <a16:creationId xmlns:a16="http://schemas.microsoft.com/office/drawing/2014/main" id="{D884E5B1-D406-47CB-833D-1C351D0B6437}"/>
              </a:ext>
            </a:extLst>
          </p:cNvPr>
          <p:cNvSpPr>
            <a:spLocks noGrp="1" noChangeArrowheads="1"/>
          </p:cNvSpPr>
          <p:nvPr>
            <p:ph type="body" idx="1"/>
          </p:nvPr>
        </p:nvSpPr>
        <p:spPr>
          <a:solidFill>
            <a:srgbClr val="FFFFFF"/>
          </a:solidFill>
          <a:ln>
            <a:solidFill>
              <a:srgbClr val="000000"/>
            </a:solidFill>
          </a:ln>
        </p:spPr>
        <p:txBody>
          <a:bodyPr lIns="96661" tIns="48331" rIns="96661" bIns="48331"/>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036066F5-DF58-41B9-96F3-E1521634B696}"/>
              </a:ext>
            </a:extLst>
          </p:cNvPr>
          <p:cNvSpPr>
            <a:spLocks noGrp="1" noRot="1" noChangeAspect="1" noChangeArrowheads="1" noTextEdit="1"/>
          </p:cNvSpPr>
          <p:nvPr>
            <p:ph type="sldImg"/>
          </p:nvPr>
        </p:nvSpPr>
        <p:spPr>
          <a:solidFill>
            <a:srgbClr val="FFFFFF"/>
          </a:solidFill>
          <a:ln/>
        </p:spPr>
      </p:sp>
      <p:sp>
        <p:nvSpPr>
          <p:cNvPr id="82947" name="Rectangle 3">
            <a:extLst>
              <a:ext uri="{FF2B5EF4-FFF2-40B4-BE49-F238E27FC236}">
                <a16:creationId xmlns:a16="http://schemas.microsoft.com/office/drawing/2014/main" id="{F61F556D-7163-4259-B83D-B6C50F5B7C64}"/>
              </a:ext>
            </a:extLst>
          </p:cNvPr>
          <p:cNvSpPr>
            <a:spLocks noGrp="1" noChangeArrowheads="1"/>
          </p:cNvSpPr>
          <p:nvPr>
            <p:ph type="body" idx="1"/>
          </p:nvPr>
        </p:nvSpPr>
        <p:spPr>
          <a:solidFill>
            <a:srgbClr val="FFFFFF"/>
          </a:solidFill>
          <a:ln>
            <a:solidFill>
              <a:srgbClr val="000000"/>
            </a:solidFill>
          </a:ln>
        </p:spPr>
        <p:txBody>
          <a:bodyPr lIns="96661" tIns="48331" rIns="96661" bIns="48331"/>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1B4C64F0-CDD2-4A79-AEA5-2E6EDFEE732D}"/>
              </a:ext>
            </a:extLst>
          </p:cNvPr>
          <p:cNvSpPr>
            <a:spLocks noGrp="1" noRot="1" noChangeAspect="1" noChangeArrowheads="1" noTextEdit="1"/>
          </p:cNvSpPr>
          <p:nvPr>
            <p:ph type="sldImg"/>
          </p:nvPr>
        </p:nvSpPr>
        <p:spPr>
          <a:solidFill>
            <a:srgbClr val="FFFFFF"/>
          </a:solidFill>
          <a:ln/>
        </p:spPr>
      </p:sp>
      <p:sp>
        <p:nvSpPr>
          <p:cNvPr id="84995" name="Rectangle 3">
            <a:extLst>
              <a:ext uri="{FF2B5EF4-FFF2-40B4-BE49-F238E27FC236}">
                <a16:creationId xmlns:a16="http://schemas.microsoft.com/office/drawing/2014/main" id="{1BEE0BDE-24C6-4D72-A963-792F1B4212AB}"/>
              </a:ext>
            </a:extLst>
          </p:cNvPr>
          <p:cNvSpPr>
            <a:spLocks noGrp="1" noChangeArrowheads="1"/>
          </p:cNvSpPr>
          <p:nvPr>
            <p:ph type="body" idx="1"/>
          </p:nvPr>
        </p:nvSpPr>
        <p:spPr>
          <a:solidFill>
            <a:srgbClr val="FFFFFF"/>
          </a:solidFill>
          <a:ln>
            <a:solidFill>
              <a:srgbClr val="000000"/>
            </a:solidFill>
          </a:ln>
        </p:spPr>
        <p:txBody>
          <a:bodyPr lIns="96661" tIns="48331" rIns="96661" bIns="48331"/>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684935BA-E4C2-4465-81C1-34BE6EC2BC19}"/>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93F76F98-6AB5-44A0-A722-9A1022D980A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3719D75-B424-4041-8A56-EE37D3A2FE6A}"/>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ED01D953-2805-47CF-BCDD-9072C328D50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B23CA221-BAB5-4924-87B9-E57AEC9DDBBE}"/>
              </a:ext>
            </a:extLst>
          </p:cNvPr>
          <p:cNvSpPr>
            <a:spLocks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20000"/>
              </a:spcBef>
              <a:buFontTx/>
              <a:buChar char="•"/>
            </a:pPr>
            <a:endParaRPr lang="en-US" altLang="en-US" sz="3200">
              <a:latin typeface="Arial Narrow" panose="020B0606020202030204" pitchFamily="34" charset="0"/>
            </a:endParaRPr>
          </a:p>
        </p:txBody>
      </p:sp>
      <p:sp>
        <p:nvSpPr>
          <p:cNvPr id="90115" name="Rectangle 3">
            <a:extLst>
              <a:ext uri="{FF2B5EF4-FFF2-40B4-BE49-F238E27FC236}">
                <a16:creationId xmlns:a16="http://schemas.microsoft.com/office/drawing/2014/main" id="{56B232DB-47C2-4C7F-A47C-DDACD5E559B8}"/>
              </a:ext>
            </a:extLst>
          </p:cNvPr>
          <p:cNvSpPr>
            <a:spLocks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655" tIns="46988" rIns="95655" bIns="46988" anchor="b"/>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r>
              <a:rPr lang="en-US" altLang="en-US" sz="1300"/>
              <a:t>27</a:t>
            </a:r>
          </a:p>
        </p:txBody>
      </p:sp>
      <p:sp>
        <p:nvSpPr>
          <p:cNvPr id="90116" name="Rectangle 4">
            <a:extLst>
              <a:ext uri="{FF2B5EF4-FFF2-40B4-BE49-F238E27FC236}">
                <a16:creationId xmlns:a16="http://schemas.microsoft.com/office/drawing/2014/main" id="{652471ED-166D-4651-8F77-D5C68969DC16}"/>
              </a:ext>
            </a:extLst>
          </p:cNvPr>
          <p:cNvSpPr>
            <a:spLocks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20000"/>
              </a:spcBef>
              <a:buFontTx/>
              <a:buChar char="•"/>
            </a:pPr>
            <a:endParaRPr lang="en-US" altLang="en-US" sz="3200">
              <a:latin typeface="Arial Narrow" panose="020B0606020202030204" pitchFamily="34" charset="0"/>
            </a:endParaRPr>
          </a:p>
        </p:txBody>
      </p:sp>
      <p:sp>
        <p:nvSpPr>
          <p:cNvPr id="90117" name="Rectangle 5">
            <a:extLst>
              <a:ext uri="{FF2B5EF4-FFF2-40B4-BE49-F238E27FC236}">
                <a16:creationId xmlns:a16="http://schemas.microsoft.com/office/drawing/2014/main" id="{687EDBE5-B338-4155-B81F-AD745DDB8355}"/>
              </a:ext>
            </a:extLst>
          </p:cNvPr>
          <p:cNvSpPr>
            <a:spLocks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20000"/>
              </a:spcBef>
              <a:buFontTx/>
              <a:buChar char="•"/>
            </a:pPr>
            <a:endParaRPr lang="en-US" altLang="en-US" sz="3200">
              <a:latin typeface="Arial Narrow" panose="020B0606020202030204" pitchFamily="34" charset="0"/>
            </a:endParaRPr>
          </a:p>
        </p:txBody>
      </p:sp>
      <p:sp>
        <p:nvSpPr>
          <p:cNvPr id="90118" name="Rectangle 6">
            <a:extLst>
              <a:ext uri="{FF2B5EF4-FFF2-40B4-BE49-F238E27FC236}">
                <a16:creationId xmlns:a16="http://schemas.microsoft.com/office/drawing/2014/main" id="{D1D33F54-6C6A-4EF0-857E-D6AE4DC6ECC9}"/>
              </a:ext>
            </a:extLst>
          </p:cNvPr>
          <p:cNvSpPr>
            <a:spLocks noGrp="1" noRot="1" noChangeAspect="1" noChangeArrowheads="1" noTextEdit="1"/>
          </p:cNvSpPr>
          <p:nvPr>
            <p:ph type="sldImg"/>
          </p:nvPr>
        </p:nvSpPr>
        <p:spPr>
          <a:solidFill>
            <a:srgbClr val="FFFFFF"/>
          </a:solidFill>
          <a:ln cap="flat"/>
        </p:spPr>
      </p:sp>
      <p:sp>
        <p:nvSpPr>
          <p:cNvPr id="90119" name="Rectangle 7">
            <a:extLst>
              <a:ext uri="{FF2B5EF4-FFF2-40B4-BE49-F238E27FC236}">
                <a16:creationId xmlns:a16="http://schemas.microsoft.com/office/drawing/2014/main" id="{EF67E438-5BC1-4CB8-B564-A22C03FBE94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999FF41-3B3A-4B6D-804C-EEB6ED7FB2EE}"/>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FAAA8148-7C8A-4605-B2E0-CFDB49A392F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D8DE2E04-196B-4673-9C21-CBA2A28FB4C4}"/>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EC45D583-F867-4F83-A40D-0DEAF683742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914C934-E87D-4FA4-ADD8-9D00BFDFE4F0}"/>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653950A3-FAFB-4709-8FBE-39FA094518E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379F9EEF-8ECA-482C-A357-19AF6B8BADD4}"/>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76D40BB1-B6A3-48F9-98D7-0F33844075C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895E7636-D32A-409E-AC93-0AED6EC9B441}"/>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811AD0A9-F830-4300-A9F5-142AEA2F720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D5F5F6E0-BC84-47D2-97EE-B44834D11AD2}"/>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E0961347-D502-4357-9AAB-0008C054928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52C9E7F2-0887-4CD6-A98B-373C68861990}"/>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D04D9FBD-8A67-4C5D-A921-B0B0503EDF3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D0EE20CB-4868-4CC8-A094-1D63FD70E5BA}"/>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509A5D02-38C8-44C9-9A3C-79FC6DDD713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5A1A65F-D0D8-4D1D-A0C2-61DF4B0FDF4C}"/>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82CF3017-C771-4149-8E5B-D8B5F7FD86F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2226436-1A1C-4EAC-A276-E0C1A3AE8F92}"/>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197F46AA-BA2D-4917-A62A-9F28784CC6A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4276B37-51EF-4146-B3DE-15E1DFD9C36E}"/>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D7EA9982-4F9A-4065-919B-AB70324E9A2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B57E2BB-468A-41F0-AE72-4928ED2BA2D3}"/>
              </a:ext>
            </a:extLst>
          </p:cNvPr>
          <p:cNvSpPr>
            <a:spLocks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20000"/>
              </a:spcBef>
              <a:buFontTx/>
              <a:buChar char="•"/>
            </a:pPr>
            <a:endParaRPr lang="en-US" altLang="en-US" sz="3200">
              <a:latin typeface="Arial Narrow" panose="020B0606020202030204" pitchFamily="34" charset="0"/>
            </a:endParaRPr>
          </a:p>
        </p:txBody>
      </p:sp>
      <p:sp>
        <p:nvSpPr>
          <p:cNvPr id="40963" name="Rectangle 3">
            <a:extLst>
              <a:ext uri="{FF2B5EF4-FFF2-40B4-BE49-F238E27FC236}">
                <a16:creationId xmlns:a16="http://schemas.microsoft.com/office/drawing/2014/main" id="{482ECB92-DBAE-499E-9F27-524868C835AE}"/>
              </a:ext>
            </a:extLst>
          </p:cNvPr>
          <p:cNvSpPr>
            <a:spLocks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655" tIns="46988" rIns="95655" bIns="46988" anchor="b"/>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r>
              <a:rPr lang="en-US" altLang="en-US" sz="1300"/>
              <a:t>4</a:t>
            </a:r>
          </a:p>
        </p:txBody>
      </p:sp>
      <p:sp>
        <p:nvSpPr>
          <p:cNvPr id="40964" name="Rectangle 4">
            <a:extLst>
              <a:ext uri="{FF2B5EF4-FFF2-40B4-BE49-F238E27FC236}">
                <a16:creationId xmlns:a16="http://schemas.microsoft.com/office/drawing/2014/main" id="{287D782E-A4CB-4837-8D96-E186A5D7D8A5}"/>
              </a:ext>
            </a:extLst>
          </p:cNvPr>
          <p:cNvSpPr>
            <a:spLocks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20000"/>
              </a:spcBef>
              <a:buFontTx/>
              <a:buChar char="•"/>
            </a:pPr>
            <a:endParaRPr lang="en-US" altLang="en-US" sz="3200">
              <a:latin typeface="Arial Narrow" panose="020B0606020202030204" pitchFamily="34" charset="0"/>
            </a:endParaRPr>
          </a:p>
        </p:txBody>
      </p:sp>
      <p:sp>
        <p:nvSpPr>
          <p:cNvPr id="40965" name="Rectangle 5">
            <a:extLst>
              <a:ext uri="{FF2B5EF4-FFF2-40B4-BE49-F238E27FC236}">
                <a16:creationId xmlns:a16="http://schemas.microsoft.com/office/drawing/2014/main" id="{1E18FC74-3A0C-485D-A473-E5CA4F7A01D5}"/>
              </a:ext>
            </a:extLst>
          </p:cNvPr>
          <p:cNvSpPr>
            <a:spLocks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20000"/>
              </a:spcBef>
              <a:buFontTx/>
              <a:buChar char="•"/>
            </a:pPr>
            <a:endParaRPr lang="en-US" altLang="en-US" sz="3200">
              <a:latin typeface="Arial Narrow" panose="020B0606020202030204" pitchFamily="34" charset="0"/>
            </a:endParaRPr>
          </a:p>
        </p:txBody>
      </p:sp>
      <p:sp>
        <p:nvSpPr>
          <p:cNvPr id="40966" name="Rectangle 6">
            <a:extLst>
              <a:ext uri="{FF2B5EF4-FFF2-40B4-BE49-F238E27FC236}">
                <a16:creationId xmlns:a16="http://schemas.microsoft.com/office/drawing/2014/main" id="{052589F8-E553-415F-9FC9-6C03249022CB}"/>
              </a:ext>
            </a:extLst>
          </p:cNvPr>
          <p:cNvSpPr>
            <a:spLocks noGrp="1" noRot="1" noChangeAspect="1" noChangeArrowheads="1" noTextEdit="1"/>
          </p:cNvSpPr>
          <p:nvPr>
            <p:ph type="sldImg"/>
          </p:nvPr>
        </p:nvSpPr>
        <p:spPr>
          <a:solidFill>
            <a:srgbClr val="FFFFFF"/>
          </a:solidFill>
          <a:ln cap="flat"/>
        </p:spPr>
      </p:sp>
      <p:sp>
        <p:nvSpPr>
          <p:cNvPr id="40967" name="Rectangle 7">
            <a:extLst>
              <a:ext uri="{FF2B5EF4-FFF2-40B4-BE49-F238E27FC236}">
                <a16:creationId xmlns:a16="http://schemas.microsoft.com/office/drawing/2014/main" id="{B4CBD2CB-399E-4734-81B6-C29A24174A5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EB8F0D8-4E25-4256-81F7-AAED2BEEB607}"/>
              </a:ext>
            </a:extLst>
          </p:cNvPr>
          <p:cNvSpPr>
            <a:spLocks noChangeArrowheads="1"/>
          </p:cNvSpPr>
          <p:nvPr/>
        </p:nvSpPr>
        <p:spPr bwMode="auto">
          <a:xfrm>
            <a:off x="4144963" y="0"/>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20000"/>
              </a:spcBef>
              <a:buFontTx/>
              <a:buChar char="•"/>
            </a:pPr>
            <a:endParaRPr lang="en-US" altLang="en-US" sz="3200">
              <a:latin typeface="Arial Narrow" panose="020B0606020202030204" pitchFamily="34" charset="0"/>
            </a:endParaRPr>
          </a:p>
        </p:txBody>
      </p:sp>
      <p:sp>
        <p:nvSpPr>
          <p:cNvPr id="43011" name="Rectangle 3">
            <a:extLst>
              <a:ext uri="{FF2B5EF4-FFF2-40B4-BE49-F238E27FC236}">
                <a16:creationId xmlns:a16="http://schemas.microsoft.com/office/drawing/2014/main" id="{C8AED3DC-1102-45D1-8FD6-56E5525729D8}"/>
              </a:ext>
            </a:extLst>
          </p:cNvPr>
          <p:cNvSpPr>
            <a:spLocks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655" tIns="46988" rIns="95655" bIns="46988" anchor="b"/>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r>
              <a:rPr lang="en-US" altLang="en-US" sz="1300"/>
              <a:t>5</a:t>
            </a:r>
          </a:p>
        </p:txBody>
      </p:sp>
      <p:sp>
        <p:nvSpPr>
          <p:cNvPr id="43012" name="Rectangle 4">
            <a:extLst>
              <a:ext uri="{FF2B5EF4-FFF2-40B4-BE49-F238E27FC236}">
                <a16:creationId xmlns:a16="http://schemas.microsoft.com/office/drawing/2014/main" id="{9D459593-B46E-493B-A3FF-CB26BB6A4005}"/>
              </a:ext>
            </a:extLst>
          </p:cNvPr>
          <p:cNvSpPr>
            <a:spLocks noChangeArrowheads="1"/>
          </p:cNvSpPr>
          <p:nvPr/>
        </p:nvSpPr>
        <p:spPr bwMode="auto">
          <a:xfrm>
            <a:off x="0" y="9121775"/>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20000"/>
              </a:spcBef>
              <a:buFontTx/>
              <a:buChar char="•"/>
            </a:pPr>
            <a:endParaRPr lang="en-US" altLang="en-US" sz="3200">
              <a:latin typeface="Arial Narrow" panose="020B0606020202030204" pitchFamily="34" charset="0"/>
            </a:endParaRPr>
          </a:p>
        </p:txBody>
      </p:sp>
      <p:sp>
        <p:nvSpPr>
          <p:cNvPr id="43013" name="Rectangle 5">
            <a:extLst>
              <a:ext uri="{FF2B5EF4-FFF2-40B4-BE49-F238E27FC236}">
                <a16:creationId xmlns:a16="http://schemas.microsoft.com/office/drawing/2014/main" id="{5EED5099-0B4C-4C30-90BB-556639BD8429}"/>
              </a:ext>
            </a:extLst>
          </p:cNvPr>
          <p:cNvSpPr>
            <a:spLocks noChangeArrowheads="1"/>
          </p:cNvSpP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20000"/>
              </a:spcBef>
              <a:buFontTx/>
              <a:buChar char="•"/>
            </a:pPr>
            <a:endParaRPr lang="en-US" altLang="en-US" sz="3200">
              <a:latin typeface="Arial Narrow" panose="020B0606020202030204" pitchFamily="34" charset="0"/>
            </a:endParaRPr>
          </a:p>
        </p:txBody>
      </p:sp>
      <p:sp>
        <p:nvSpPr>
          <p:cNvPr id="43014" name="Rectangle 6">
            <a:extLst>
              <a:ext uri="{FF2B5EF4-FFF2-40B4-BE49-F238E27FC236}">
                <a16:creationId xmlns:a16="http://schemas.microsoft.com/office/drawing/2014/main" id="{F6EE9C93-C690-47FD-8589-97442DEE949A}"/>
              </a:ext>
            </a:extLst>
          </p:cNvPr>
          <p:cNvSpPr>
            <a:spLocks noGrp="1" noRot="1" noChangeAspect="1" noChangeArrowheads="1" noTextEdit="1"/>
          </p:cNvSpPr>
          <p:nvPr>
            <p:ph type="sldImg"/>
          </p:nvPr>
        </p:nvSpPr>
        <p:spPr>
          <a:solidFill>
            <a:srgbClr val="FFFFFF"/>
          </a:solidFill>
          <a:ln cap="flat"/>
        </p:spPr>
      </p:sp>
      <p:sp>
        <p:nvSpPr>
          <p:cNvPr id="43015" name="Rectangle 7">
            <a:extLst>
              <a:ext uri="{FF2B5EF4-FFF2-40B4-BE49-F238E27FC236}">
                <a16:creationId xmlns:a16="http://schemas.microsoft.com/office/drawing/2014/main" id="{E331D2FF-B063-44EA-BB09-DC5528CD286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BF4B5E1-8457-498E-A847-9A76310B96E1}"/>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F4F807FA-8417-4966-9A0F-91925703533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4C7E842-641D-4F76-BE4C-8B235128FD9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50F9445-6987-4B78-8F8A-E58F7EEEF0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717106-2A39-46EA-8CA7-00C23745F093}"/>
              </a:ext>
            </a:extLst>
          </p:cNvPr>
          <p:cNvSpPr>
            <a:spLocks noGrp="1"/>
          </p:cNvSpPr>
          <p:nvPr>
            <p:ph type="sldNum" sz="quarter" idx="12"/>
          </p:nvPr>
        </p:nvSpPr>
        <p:spPr/>
        <p:txBody>
          <a:bodyPr/>
          <a:lstStyle>
            <a:lvl1pPr>
              <a:defRPr/>
            </a:lvl1pPr>
          </a:lstStyle>
          <a:p>
            <a:pPr>
              <a:defRPr/>
            </a:pPr>
            <a:fld id="{EF07FE5A-2FE3-4A85-B0B1-78ED39C97A95}" type="slidenum">
              <a:rPr lang="en-US" altLang="en-US"/>
              <a:pPr>
                <a:defRPr/>
              </a:pPr>
              <a:t>‹#›</a:t>
            </a:fld>
            <a:endParaRPr lang="en-US" altLang="en-US"/>
          </a:p>
        </p:txBody>
      </p:sp>
    </p:spTree>
    <p:extLst>
      <p:ext uri="{BB962C8B-B14F-4D97-AF65-F5344CB8AC3E}">
        <p14:creationId xmlns:p14="http://schemas.microsoft.com/office/powerpoint/2010/main" val="61967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BE53B-B9D3-4824-9C90-98B32058AF57}"/>
              </a:ext>
            </a:extLst>
          </p:cNvPr>
          <p:cNvSpPr>
            <a:spLocks noGrp="1"/>
          </p:cNvSpPr>
          <p:nvPr>
            <p:ph type="dt" sz="half" idx="10"/>
          </p:nvPr>
        </p:nvSpPr>
        <p:spPr/>
        <p:txBody>
          <a:bodyPr/>
          <a:lstStyle>
            <a:lvl1pPr>
              <a:defRPr/>
            </a:lvl1pPr>
          </a:lstStyle>
          <a:p>
            <a:pPr>
              <a:defRPr/>
            </a:pPr>
            <a:fld id="{EB9A94FB-DA81-4D83-93EA-BE86F8539D9C}" type="datetimeFigureOut">
              <a:rPr lang="en-US"/>
              <a:pPr>
                <a:defRPr/>
              </a:pPr>
              <a:t>2/5/2024</a:t>
            </a:fld>
            <a:endParaRPr lang="en-US"/>
          </a:p>
        </p:txBody>
      </p:sp>
      <p:sp>
        <p:nvSpPr>
          <p:cNvPr id="5" name="Footer Placeholder 4">
            <a:extLst>
              <a:ext uri="{FF2B5EF4-FFF2-40B4-BE49-F238E27FC236}">
                <a16:creationId xmlns:a16="http://schemas.microsoft.com/office/drawing/2014/main" id="{A06D910B-3C12-4AD5-B22E-6A219198BB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301A11A-D00B-40F3-94E3-0A3F2DAC87C8}"/>
              </a:ext>
            </a:extLst>
          </p:cNvPr>
          <p:cNvSpPr>
            <a:spLocks noGrp="1"/>
          </p:cNvSpPr>
          <p:nvPr>
            <p:ph type="sldNum" sz="quarter" idx="12"/>
          </p:nvPr>
        </p:nvSpPr>
        <p:spPr/>
        <p:txBody>
          <a:bodyPr/>
          <a:lstStyle>
            <a:lvl1pPr>
              <a:defRPr/>
            </a:lvl1pPr>
          </a:lstStyle>
          <a:p>
            <a:pPr>
              <a:defRPr/>
            </a:pPr>
            <a:fld id="{AA8C9DE0-C982-4F91-AC10-2BBA3A1881ED}" type="slidenum">
              <a:rPr lang="en-US" altLang="en-US"/>
              <a:pPr>
                <a:defRPr/>
              </a:pPr>
              <a:t>‹#›</a:t>
            </a:fld>
            <a:endParaRPr lang="en-US" altLang="en-US"/>
          </a:p>
        </p:txBody>
      </p:sp>
    </p:spTree>
    <p:extLst>
      <p:ext uri="{BB962C8B-B14F-4D97-AF65-F5344CB8AC3E}">
        <p14:creationId xmlns:p14="http://schemas.microsoft.com/office/powerpoint/2010/main" val="1071595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FAD13-B186-41F0-B780-9FB715D303A0}"/>
              </a:ext>
            </a:extLst>
          </p:cNvPr>
          <p:cNvSpPr>
            <a:spLocks noGrp="1"/>
          </p:cNvSpPr>
          <p:nvPr>
            <p:ph type="dt" sz="half" idx="10"/>
          </p:nvPr>
        </p:nvSpPr>
        <p:spPr/>
        <p:txBody>
          <a:bodyPr/>
          <a:lstStyle>
            <a:lvl1pPr>
              <a:defRPr/>
            </a:lvl1pPr>
          </a:lstStyle>
          <a:p>
            <a:pPr>
              <a:defRPr/>
            </a:pPr>
            <a:fld id="{FAAB430F-AAB5-437E-9678-166BD0D7365C}" type="datetimeFigureOut">
              <a:rPr lang="en-US"/>
              <a:pPr>
                <a:defRPr/>
              </a:pPr>
              <a:t>2/5/2024</a:t>
            </a:fld>
            <a:endParaRPr lang="en-US"/>
          </a:p>
        </p:txBody>
      </p:sp>
      <p:sp>
        <p:nvSpPr>
          <p:cNvPr id="5" name="Footer Placeholder 4">
            <a:extLst>
              <a:ext uri="{FF2B5EF4-FFF2-40B4-BE49-F238E27FC236}">
                <a16:creationId xmlns:a16="http://schemas.microsoft.com/office/drawing/2014/main" id="{58B860B2-A6A9-404E-A5C7-65768D5D09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8F8C35-7D57-4DF5-9418-F7C7AEF22EA9}"/>
              </a:ext>
            </a:extLst>
          </p:cNvPr>
          <p:cNvSpPr>
            <a:spLocks noGrp="1"/>
          </p:cNvSpPr>
          <p:nvPr>
            <p:ph type="sldNum" sz="quarter" idx="12"/>
          </p:nvPr>
        </p:nvSpPr>
        <p:spPr/>
        <p:txBody>
          <a:bodyPr/>
          <a:lstStyle>
            <a:lvl1pPr>
              <a:defRPr/>
            </a:lvl1pPr>
          </a:lstStyle>
          <a:p>
            <a:pPr>
              <a:defRPr/>
            </a:pPr>
            <a:fld id="{0B2652D0-4727-4C05-83E3-70A497553A4D}" type="slidenum">
              <a:rPr lang="en-US" altLang="en-US"/>
              <a:pPr>
                <a:defRPr/>
              </a:pPr>
              <a:t>‹#›</a:t>
            </a:fld>
            <a:endParaRPr lang="en-US" altLang="en-US"/>
          </a:p>
        </p:txBody>
      </p:sp>
    </p:spTree>
    <p:extLst>
      <p:ext uri="{BB962C8B-B14F-4D97-AF65-F5344CB8AC3E}">
        <p14:creationId xmlns:p14="http://schemas.microsoft.com/office/powerpoint/2010/main" val="2302876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34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94E45-C565-463E-9BA6-D06601D5950E}"/>
              </a:ext>
            </a:extLst>
          </p:cNvPr>
          <p:cNvSpPr>
            <a:spLocks noGrp="1"/>
          </p:cNvSpPr>
          <p:nvPr>
            <p:ph type="dt" sz="half" idx="10"/>
          </p:nvPr>
        </p:nvSpPr>
        <p:spPr/>
        <p:txBody>
          <a:bodyPr/>
          <a:lstStyle>
            <a:lvl1pPr>
              <a:defRPr/>
            </a:lvl1pPr>
          </a:lstStyle>
          <a:p>
            <a:pPr>
              <a:defRPr/>
            </a:pPr>
            <a:fld id="{2F1F9F39-CE38-4241-9995-F0A4FBD57432}" type="datetimeFigureOut">
              <a:rPr lang="en-US"/>
              <a:pPr>
                <a:defRPr/>
              </a:pPr>
              <a:t>2/5/2024</a:t>
            </a:fld>
            <a:endParaRPr lang="en-US"/>
          </a:p>
        </p:txBody>
      </p:sp>
      <p:sp>
        <p:nvSpPr>
          <p:cNvPr id="5" name="Footer Placeholder 4">
            <a:extLst>
              <a:ext uri="{FF2B5EF4-FFF2-40B4-BE49-F238E27FC236}">
                <a16:creationId xmlns:a16="http://schemas.microsoft.com/office/drawing/2014/main" id="{663B6B3A-533A-42D7-9FBD-64645387FA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0DD3A0-0752-4384-8F29-411F5EE1AF34}"/>
              </a:ext>
            </a:extLst>
          </p:cNvPr>
          <p:cNvSpPr>
            <a:spLocks noGrp="1"/>
          </p:cNvSpPr>
          <p:nvPr>
            <p:ph type="sldNum" sz="quarter" idx="12"/>
          </p:nvPr>
        </p:nvSpPr>
        <p:spPr/>
        <p:txBody>
          <a:bodyPr/>
          <a:lstStyle>
            <a:lvl1pPr>
              <a:defRPr/>
            </a:lvl1pPr>
          </a:lstStyle>
          <a:p>
            <a:pPr>
              <a:defRPr/>
            </a:pPr>
            <a:fld id="{24EC07EA-D228-4984-996F-46388A92E0E2}" type="slidenum">
              <a:rPr lang="en-US" altLang="en-US"/>
              <a:pPr>
                <a:defRPr/>
              </a:pPr>
              <a:t>‹#›</a:t>
            </a:fld>
            <a:endParaRPr lang="en-US" altLang="en-US"/>
          </a:p>
        </p:txBody>
      </p:sp>
    </p:spTree>
    <p:extLst>
      <p:ext uri="{BB962C8B-B14F-4D97-AF65-F5344CB8AC3E}">
        <p14:creationId xmlns:p14="http://schemas.microsoft.com/office/powerpoint/2010/main" val="1220366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7936D-5D85-4B78-82C9-2320DBD68FEA}"/>
              </a:ext>
            </a:extLst>
          </p:cNvPr>
          <p:cNvSpPr>
            <a:spLocks noGrp="1"/>
          </p:cNvSpPr>
          <p:nvPr>
            <p:ph type="dt" sz="half" idx="10"/>
          </p:nvPr>
        </p:nvSpPr>
        <p:spPr/>
        <p:txBody>
          <a:bodyPr/>
          <a:lstStyle>
            <a:lvl1pPr>
              <a:defRPr/>
            </a:lvl1pPr>
          </a:lstStyle>
          <a:p>
            <a:pPr>
              <a:defRPr/>
            </a:pPr>
            <a:fld id="{2C79C5DD-40C5-4154-A68D-635B3AE95901}" type="datetimeFigureOut">
              <a:rPr lang="en-US"/>
              <a:pPr>
                <a:defRPr/>
              </a:pPr>
              <a:t>2/5/2024</a:t>
            </a:fld>
            <a:endParaRPr lang="en-US"/>
          </a:p>
        </p:txBody>
      </p:sp>
      <p:sp>
        <p:nvSpPr>
          <p:cNvPr id="5" name="Footer Placeholder 4">
            <a:extLst>
              <a:ext uri="{FF2B5EF4-FFF2-40B4-BE49-F238E27FC236}">
                <a16:creationId xmlns:a16="http://schemas.microsoft.com/office/drawing/2014/main" id="{9FC29329-86AA-4324-A00A-5EE232A49B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CB57DD-64F4-4EAD-A6FC-1D0B3F8F0CEC}"/>
              </a:ext>
            </a:extLst>
          </p:cNvPr>
          <p:cNvSpPr>
            <a:spLocks noGrp="1"/>
          </p:cNvSpPr>
          <p:nvPr>
            <p:ph type="sldNum" sz="quarter" idx="12"/>
          </p:nvPr>
        </p:nvSpPr>
        <p:spPr/>
        <p:txBody>
          <a:bodyPr/>
          <a:lstStyle>
            <a:lvl1pPr>
              <a:defRPr/>
            </a:lvl1pPr>
          </a:lstStyle>
          <a:p>
            <a:pPr>
              <a:defRPr/>
            </a:pPr>
            <a:fld id="{DFA9618A-9980-494A-83DD-62E4AE4CB549}" type="slidenum">
              <a:rPr lang="en-US" altLang="en-US"/>
              <a:pPr>
                <a:defRPr/>
              </a:pPr>
              <a:t>‹#›</a:t>
            </a:fld>
            <a:endParaRPr lang="en-US" altLang="en-US"/>
          </a:p>
        </p:txBody>
      </p:sp>
    </p:spTree>
    <p:extLst>
      <p:ext uri="{BB962C8B-B14F-4D97-AF65-F5344CB8AC3E}">
        <p14:creationId xmlns:p14="http://schemas.microsoft.com/office/powerpoint/2010/main" val="203177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5E5DD5C-66DF-4060-903B-0CE0713FC4B9}"/>
              </a:ext>
            </a:extLst>
          </p:cNvPr>
          <p:cNvSpPr>
            <a:spLocks noGrp="1"/>
          </p:cNvSpPr>
          <p:nvPr>
            <p:ph type="dt" sz="half" idx="10"/>
          </p:nvPr>
        </p:nvSpPr>
        <p:spPr/>
        <p:txBody>
          <a:bodyPr/>
          <a:lstStyle>
            <a:lvl1pPr>
              <a:defRPr/>
            </a:lvl1pPr>
          </a:lstStyle>
          <a:p>
            <a:pPr>
              <a:defRPr/>
            </a:pPr>
            <a:fld id="{E71A0F71-A4BB-41F6-8D89-4A0EBF9C95B0}" type="datetimeFigureOut">
              <a:rPr lang="en-US"/>
              <a:pPr>
                <a:defRPr/>
              </a:pPr>
              <a:t>2/5/2024</a:t>
            </a:fld>
            <a:endParaRPr lang="en-US"/>
          </a:p>
        </p:txBody>
      </p:sp>
      <p:sp>
        <p:nvSpPr>
          <p:cNvPr id="6" name="Footer Placeholder 4">
            <a:extLst>
              <a:ext uri="{FF2B5EF4-FFF2-40B4-BE49-F238E27FC236}">
                <a16:creationId xmlns:a16="http://schemas.microsoft.com/office/drawing/2014/main" id="{8C1FB388-0693-4885-B46E-97F45E38D7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27D54F-9C16-401D-9D5F-D058CCD805EF}"/>
              </a:ext>
            </a:extLst>
          </p:cNvPr>
          <p:cNvSpPr>
            <a:spLocks noGrp="1"/>
          </p:cNvSpPr>
          <p:nvPr>
            <p:ph type="sldNum" sz="quarter" idx="12"/>
          </p:nvPr>
        </p:nvSpPr>
        <p:spPr/>
        <p:txBody>
          <a:bodyPr/>
          <a:lstStyle>
            <a:lvl1pPr>
              <a:defRPr/>
            </a:lvl1pPr>
          </a:lstStyle>
          <a:p>
            <a:pPr>
              <a:defRPr/>
            </a:pPr>
            <a:fld id="{7CF01841-C414-4411-932C-76A1575DE26A}" type="slidenum">
              <a:rPr lang="en-US" altLang="en-US"/>
              <a:pPr>
                <a:defRPr/>
              </a:pPr>
              <a:t>‹#›</a:t>
            </a:fld>
            <a:endParaRPr lang="en-US" altLang="en-US"/>
          </a:p>
        </p:txBody>
      </p:sp>
    </p:spTree>
    <p:extLst>
      <p:ext uri="{BB962C8B-B14F-4D97-AF65-F5344CB8AC3E}">
        <p14:creationId xmlns:p14="http://schemas.microsoft.com/office/powerpoint/2010/main" val="1791919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CCFDB36-6115-46D3-A660-ABAD0EB367A0}"/>
              </a:ext>
            </a:extLst>
          </p:cNvPr>
          <p:cNvSpPr>
            <a:spLocks noGrp="1"/>
          </p:cNvSpPr>
          <p:nvPr>
            <p:ph type="dt" sz="half" idx="10"/>
          </p:nvPr>
        </p:nvSpPr>
        <p:spPr/>
        <p:txBody>
          <a:bodyPr/>
          <a:lstStyle>
            <a:lvl1pPr>
              <a:defRPr/>
            </a:lvl1pPr>
          </a:lstStyle>
          <a:p>
            <a:pPr>
              <a:defRPr/>
            </a:pPr>
            <a:fld id="{79A68636-3F00-4D27-8866-31130B903769}" type="datetimeFigureOut">
              <a:rPr lang="en-US"/>
              <a:pPr>
                <a:defRPr/>
              </a:pPr>
              <a:t>2/5/2024</a:t>
            </a:fld>
            <a:endParaRPr lang="en-US"/>
          </a:p>
        </p:txBody>
      </p:sp>
      <p:sp>
        <p:nvSpPr>
          <p:cNvPr id="8" name="Footer Placeholder 4">
            <a:extLst>
              <a:ext uri="{FF2B5EF4-FFF2-40B4-BE49-F238E27FC236}">
                <a16:creationId xmlns:a16="http://schemas.microsoft.com/office/drawing/2014/main" id="{7CF0A12C-6EFC-4513-9769-ED74F5B16D1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88D5D64-FEDB-4B09-9D06-7CF80C2A9D21}"/>
              </a:ext>
            </a:extLst>
          </p:cNvPr>
          <p:cNvSpPr>
            <a:spLocks noGrp="1"/>
          </p:cNvSpPr>
          <p:nvPr>
            <p:ph type="sldNum" sz="quarter" idx="12"/>
          </p:nvPr>
        </p:nvSpPr>
        <p:spPr/>
        <p:txBody>
          <a:bodyPr/>
          <a:lstStyle>
            <a:lvl1pPr>
              <a:defRPr/>
            </a:lvl1pPr>
          </a:lstStyle>
          <a:p>
            <a:pPr>
              <a:defRPr/>
            </a:pPr>
            <a:fld id="{AFAF267B-26EA-4680-AE5C-8B0962D960D4}" type="slidenum">
              <a:rPr lang="en-US" altLang="en-US"/>
              <a:pPr>
                <a:defRPr/>
              </a:pPr>
              <a:t>‹#›</a:t>
            </a:fld>
            <a:endParaRPr lang="en-US" altLang="en-US"/>
          </a:p>
        </p:txBody>
      </p:sp>
    </p:spTree>
    <p:extLst>
      <p:ext uri="{BB962C8B-B14F-4D97-AF65-F5344CB8AC3E}">
        <p14:creationId xmlns:p14="http://schemas.microsoft.com/office/powerpoint/2010/main" val="2381947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16C6D33-82E0-4FA2-A243-25A26E26414E}"/>
              </a:ext>
            </a:extLst>
          </p:cNvPr>
          <p:cNvSpPr>
            <a:spLocks noGrp="1"/>
          </p:cNvSpPr>
          <p:nvPr>
            <p:ph type="dt" sz="half" idx="10"/>
          </p:nvPr>
        </p:nvSpPr>
        <p:spPr/>
        <p:txBody>
          <a:bodyPr/>
          <a:lstStyle>
            <a:lvl1pPr>
              <a:defRPr/>
            </a:lvl1pPr>
          </a:lstStyle>
          <a:p>
            <a:pPr>
              <a:defRPr/>
            </a:pPr>
            <a:fld id="{E6A988E9-5A01-4554-A91A-7778CE53C331}" type="datetimeFigureOut">
              <a:rPr lang="en-US"/>
              <a:pPr>
                <a:defRPr/>
              </a:pPr>
              <a:t>2/5/2024</a:t>
            </a:fld>
            <a:endParaRPr lang="en-US"/>
          </a:p>
        </p:txBody>
      </p:sp>
      <p:sp>
        <p:nvSpPr>
          <p:cNvPr id="4" name="Footer Placeholder 4">
            <a:extLst>
              <a:ext uri="{FF2B5EF4-FFF2-40B4-BE49-F238E27FC236}">
                <a16:creationId xmlns:a16="http://schemas.microsoft.com/office/drawing/2014/main" id="{81ED0A2E-9AE4-49A2-B367-83316679972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9910A4D-2AF1-47AC-9783-399047C0AC61}"/>
              </a:ext>
            </a:extLst>
          </p:cNvPr>
          <p:cNvSpPr>
            <a:spLocks noGrp="1"/>
          </p:cNvSpPr>
          <p:nvPr>
            <p:ph type="sldNum" sz="quarter" idx="12"/>
          </p:nvPr>
        </p:nvSpPr>
        <p:spPr/>
        <p:txBody>
          <a:bodyPr/>
          <a:lstStyle>
            <a:lvl1pPr>
              <a:defRPr/>
            </a:lvl1pPr>
          </a:lstStyle>
          <a:p>
            <a:pPr>
              <a:defRPr/>
            </a:pPr>
            <a:fld id="{7BA45723-11D9-491B-AC48-5C7092E9274F}" type="slidenum">
              <a:rPr lang="en-US" altLang="en-US"/>
              <a:pPr>
                <a:defRPr/>
              </a:pPr>
              <a:t>‹#›</a:t>
            </a:fld>
            <a:endParaRPr lang="en-US" altLang="en-US"/>
          </a:p>
        </p:txBody>
      </p:sp>
    </p:spTree>
    <p:extLst>
      <p:ext uri="{BB962C8B-B14F-4D97-AF65-F5344CB8AC3E}">
        <p14:creationId xmlns:p14="http://schemas.microsoft.com/office/powerpoint/2010/main" val="159614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5AD1372-B0F3-474F-8825-56F53EA2C637}"/>
              </a:ext>
            </a:extLst>
          </p:cNvPr>
          <p:cNvSpPr>
            <a:spLocks noGrp="1"/>
          </p:cNvSpPr>
          <p:nvPr>
            <p:ph type="dt" sz="half" idx="10"/>
          </p:nvPr>
        </p:nvSpPr>
        <p:spPr/>
        <p:txBody>
          <a:bodyPr/>
          <a:lstStyle>
            <a:lvl1pPr>
              <a:defRPr/>
            </a:lvl1pPr>
          </a:lstStyle>
          <a:p>
            <a:pPr>
              <a:defRPr/>
            </a:pPr>
            <a:fld id="{5CE1ECE5-3D70-4639-A168-ACA52B1F18C1}" type="datetimeFigureOut">
              <a:rPr lang="en-US"/>
              <a:pPr>
                <a:defRPr/>
              </a:pPr>
              <a:t>2/5/2024</a:t>
            </a:fld>
            <a:endParaRPr lang="en-US"/>
          </a:p>
        </p:txBody>
      </p:sp>
      <p:sp>
        <p:nvSpPr>
          <p:cNvPr id="3" name="Footer Placeholder 4">
            <a:extLst>
              <a:ext uri="{FF2B5EF4-FFF2-40B4-BE49-F238E27FC236}">
                <a16:creationId xmlns:a16="http://schemas.microsoft.com/office/drawing/2014/main" id="{30DA980D-47C8-451C-9A0A-BCE3F5C624F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3A7CCD2-B345-43D7-977C-073A80692F38}"/>
              </a:ext>
            </a:extLst>
          </p:cNvPr>
          <p:cNvSpPr>
            <a:spLocks noGrp="1"/>
          </p:cNvSpPr>
          <p:nvPr>
            <p:ph type="sldNum" sz="quarter" idx="12"/>
          </p:nvPr>
        </p:nvSpPr>
        <p:spPr/>
        <p:txBody>
          <a:bodyPr/>
          <a:lstStyle>
            <a:lvl1pPr>
              <a:defRPr/>
            </a:lvl1pPr>
          </a:lstStyle>
          <a:p>
            <a:pPr>
              <a:defRPr/>
            </a:pPr>
            <a:fld id="{A1D89D7D-AADA-4331-9858-F66B2658A508}" type="slidenum">
              <a:rPr lang="en-US" altLang="en-US"/>
              <a:pPr>
                <a:defRPr/>
              </a:pPr>
              <a:t>‹#›</a:t>
            </a:fld>
            <a:endParaRPr lang="en-US" altLang="en-US"/>
          </a:p>
        </p:txBody>
      </p:sp>
    </p:spTree>
    <p:extLst>
      <p:ext uri="{BB962C8B-B14F-4D97-AF65-F5344CB8AC3E}">
        <p14:creationId xmlns:p14="http://schemas.microsoft.com/office/powerpoint/2010/main" val="1435822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393CBB-F1EA-4F6F-8F5E-36653BB9EB47}"/>
              </a:ext>
            </a:extLst>
          </p:cNvPr>
          <p:cNvSpPr>
            <a:spLocks noGrp="1"/>
          </p:cNvSpPr>
          <p:nvPr>
            <p:ph type="dt" sz="half" idx="10"/>
          </p:nvPr>
        </p:nvSpPr>
        <p:spPr/>
        <p:txBody>
          <a:bodyPr/>
          <a:lstStyle>
            <a:lvl1pPr>
              <a:defRPr/>
            </a:lvl1pPr>
          </a:lstStyle>
          <a:p>
            <a:pPr>
              <a:defRPr/>
            </a:pPr>
            <a:fld id="{5CF912DE-E208-45A0-A94B-0284E166772E}" type="datetimeFigureOut">
              <a:rPr lang="en-US"/>
              <a:pPr>
                <a:defRPr/>
              </a:pPr>
              <a:t>2/5/2024</a:t>
            </a:fld>
            <a:endParaRPr lang="en-US"/>
          </a:p>
        </p:txBody>
      </p:sp>
      <p:sp>
        <p:nvSpPr>
          <p:cNvPr id="6" name="Footer Placeholder 4">
            <a:extLst>
              <a:ext uri="{FF2B5EF4-FFF2-40B4-BE49-F238E27FC236}">
                <a16:creationId xmlns:a16="http://schemas.microsoft.com/office/drawing/2014/main" id="{92C2E393-D041-4131-AC49-991DF5B315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D363719-A7CA-4E73-8F76-C9486BA167D9}"/>
              </a:ext>
            </a:extLst>
          </p:cNvPr>
          <p:cNvSpPr>
            <a:spLocks noGrp="1"/>
          </p:cNvSpPr>
          <p:nvPr>
            <p:ph type="sldNum" sz="quarter" idx="12"/>
          </p:nvPr>
        </p:nvSpPr>
        <p:spPr/>
        <p:txBody>
          <a:bodyPr/>
          <a:lstStyle>
            <a:lvl1pPr>
              <a:defRPr/>
            </a:lvl1pPr>
          </a:lstStyle>
          <a:p>
            <a:pPr>
              <a:defRPr/>
            </a:pPr>
            <a:fld id="{55DFBDB1-0ECE-4AE2-9844-22464F321BC4}" type="slidenum">
              <a:rPr lang="en-US" altLang="en-US"/>
              <a:pPr>
                <a:defRPr/>
              </a:pPr>
              <a:t>‹#›</a:t>
            </a:fld>
            <a:endParaRPr lang="en-US" altLang="en-US"/>
          </a:p>
        </p:txBody>
      </p:sp>
    </p:spTree>
    <p:extLst>
      <p:ext uri="{BB962C8B-B14F-4D97-AF65-F5344CB8AC3E}">
        <p14:creationId xmlns:p14="http://schemas.microsoft.com/office/powerpoint/2010/main" val="3049818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9E64D0-4765-401B-98BB-55476DC4218A}"/>
              </a:ext>
            </a:extLst>
          </p:cNvPr>
          <p:cNvSpPr>
            <a:spLocks noGrp="1"/>
          </p:cNvSpPr>
          <p:nvPr>
            <p:ph type="dt" sz="half" idx="10"/>
          </p:nvPr>
        </p:nvSpPr>
        <p:spPr/>
        <p:txBody>
          <a:bodyPr/>
          <a:lstStyle>
            <a:lvl1pPr>
              <a:defRPr/>
            </a:lvl1pPr>
          </a:lstStyle>
          <a:p>
            <a:pPr>
              <a:defRPr/>
            </a:pPr>
            <a:fld id="{8BFCCAF8-EA8C-4780-9F7C-921A0D6D2D84}" type="datetimeFigureOut">
              <a:rPr lang="en-US"/>
              <a:pPr>
                <a:defRPr/>
              </a:pPr>
              <a:t>2/5/2024</a:t>
            </a:fld>
            <a:endParaRPr lang="en-US"/>
          </a:p>
        </p:txBody>
      </p:sp>
      <p:sp>
        <p:nvSpPr>
          <p:cNvPr id="6" name="Footer Placeholder 4">
            <a:extLst>
              <a:ext uri="{FF2B5EF4-FFF2-40B4-BE49-F238E27FC236}">
                <a16:creationId xmlns:a16="http://schemas.microsoft.com/office/drawing/2014/main" id="{83433424-6A85-4ABF-AF22-226F74C4FA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31E959C-42F5-40D2-BFA0-5F9F426FEE76}"/>
              </a:ext>
            </a:extLst>
          </p:cNvPr>
          <p:cNvSpPr>
            <a:spLocks noGrp="1"/>
          </p:cNvSpPr>
          <p:nvPr>
            <p:ph type="sldNum" sz="quarter" idx="12"/>
          </p:nvPr>
        </p:nvSpPr>
        <p:spPr/>
        <p:txBody>
          <a:bodyPr/>
          <a:lstStyle>
            <a:lvl1pPr>
              <a:defRPr/>
            </a:lvl1pPr>
          </a:lstStyle>
          <a:p>
            <a:pPr>
              <a:defRPr/>
            </a:pPr>
            <a:fld id="{E33B1961-0946-4084-917A-B07A2701E2D9}" type="slidenum">
              <a:rPr lang="en-US" altLang="en-US"/>
              <a:pPr>
                <a:defRPr/>
              </a:pPr>
              <a:t>‹#›</a:t>
            </a:fld>
            <a:endParaRPr lang="en-US" altLang="en-US"/>
          </a:p>
        </p:txBody>
      </p:sp>
    </p:spTree>
    <p:extLst>
      <p:ext uri="{BB962C8B-B14F-4D97-AF65-F5344CB8AC3E}">
        <p14:creationId xmlns:p14="http://schemas.microsoft.com/office/powerpoint/2010/main" val="424637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7556912-B08B-481A-BD9F-783CF9F97CA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3F58E91-6F08-4D7A-820E-536DB43E21A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A103D81-B6D1-44B5-981B-BCAEB44E67C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spcBef>
                <a:spcPct val="20000"/>
              </a:spcBef>
              <a:buFontTx/>
              <a:buChar char="•"/>
              <a:defRPr sz="1200">
                <a:solidFill>
                  <a:schemeClr val="tx1">
                    <a:tint val="75000"/>
                  </a:schemeClr>
                </a:solidFill>
              </a:defRPr>
            </a:lvl1pPr>
          </a:lstStyle>
          <a:p>
            <a:pPr>
              <a:defRPr/>
            </a:pPr>
            <a:fld id="{3491A530-FFD6-43AE-A31C-933E37D67E41}" type="datetimeFigureOut">
              <a:rPr lang="en-US"/>
              <a:pPr>
                <a:defRPr/>
              </a:pPr>
              <a:t>2/5/2024</a:t>
            </a:fld>
            <a:endParaRPr lang="en-US"/>
          </a:p>
        </p:txBody>
      </p:sp>
      <p:sp>
        <p:nvSpPr>
          <p:cNvPr id="5" name="Footer Placeholder 4">
            <a:extLst>
              <a:ext uri="{FF2B5EF4-FFF2-40B4-BE49-F238E27FC236}">
                <a16:creationId xmlns:a16="http://schemas.microsoft.com/office/drawing/2014/main" id="{6D611F99-A038-4947-9FCC-F2E6B882574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spcBef>
                <a:spcPct val="20000"/>
              </a:spcBef>
              <a:buFontTx/>
              <a:buChar cha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89EF1B1-0C1E-4086-A092-9F2678BADE8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20000"/>
              </a:spcBef>
              <a:buFontTx/>
              <a:buChar char="•"/>
              <a:defRPr sz="1200">
                <a:solidFill>
                  <a:srgbClr val="898989"/>
                </a:solidFill>
              </a:defRPr>
            </a:lvl1pPr>
          </a:lstStyle>
          <a:p>
            <a:pPr>
              <a:defRPr/>
            </a:pPr>
            <a:fld id="{C4618C97-601B-4814-AE50-C802E4AE3A90}" type="slidenum">
              <a:rPr lang="en-US" altLang="en-US"/>
              <a:pPr>
                <a:defRPr/>
              </a:pPr>
              <a:t>‹#›</a:t>
            </a:fld>
            <a:endParaRPr lang="en-US" altLang="en-US"/>
          </a:p>
        </p:txBody>
      </p:sp>
      <p:sp>
        <p:nvSpPr>
          <p:cNvPr id="7" name="Text Box 24">
            <a:extLst>
              <a:ext uri="{FF2B5EF4-FFF2-40B4-BE49-F238E27FC236}">
                <a16:creationId xmlns:a16="http://schemas.microsoft.com/office/drawing/2014/main" id="{F4A58057-5FE7-432F-A9A9-E4D43C7DE3A2}"/>
              </a:ext>
            </a:extLst>
          </p:cNvPr>
          <p:cNvSpPr txBox="1">
            <a:spLocks noChangeArrowheads="1"/>
          </p:cNvSpPr>
          <p:nvPr userDrawn="1"/>
        </p:nvSpPr>
        <p:spPr bwMode="auto">
          <a:xfrm>
            <a:off x="8693150" y="6491288"/>
            <a:ext cx="450850" cy="366712"/>
          </a:xfrm>
          <a:prstGeom prst="rect">
            <a:avLst/>
          </a:prstGeom>
          <a:noFill/>
          <a:ln>
            <a:noFill/>
          </a:ln>
        </p:spPr>
        <p:txBody>
          <a:bodyPr wrap="none">
            <a:spAutoFit/>
          </a:bodyPr>
          <a:lstStyle>
            <a:lvl1pPr>
              <a:defRPr sz="3200">
                <a:solidFill>
                  <a:schemeClr val="tx1"/>
                </a:solidFill>
                <a:latin typeface="Arial Narrow" panose="020B0606020202030204" pitchFamily="34" charset="0"/>
              </a:defRPr>
            </a:lvl1pPr>
            <a:lvl2pPr marL="742950" indent="-285750">
              <a:defRPr sz="3200">
                <a:solidFill>
                  <a:schemeClr val="tx1"/>
                </a:solidFill>
                <a:latin typeface="Arial Narrow" panose="020B0606020202030204" pitchFamily="34" charset="0"/>
              </a:defRPr>
            </a:lvl2pPr>
            <a:lvl3pPr marL="1143000" indent="-228600">
              <a:defRPr sz="3200">
                <a:solidFill>
                  <a:schemeClr val="tx1"/>
                </a:solidFill>
                <a:latin typeface="Arial Narrow" panose="020B0606020202030204" pitchFamily="34" charset="0"/>
              </a:defRPr>
            </a:lvl3pPr>
            <a:lvl4pPr marL="1600200" indent="-228600">
              <a:defRPr sz="3200">
                <a:solidFill>
                  <a:schemeClr val="tx1"/>
                </a:solidFill>
                <a:latin typeface="Arial Narrow" panose="020B0606020202030204" pitchFamily="34" charset="0"/>
              </a:defRPr>
            </a:lvl4pPr>
            <a:lvl5pPr marL="2057400" indent="-228600">
              <a:defRPr sz="3200">
                <a:solidFill>
                  <a:schemeClr val="tx1"/>
                </a:solidFill>
                <a:latin typeface="Arial Narrow" panose="020B0606020202030204" pitchFamily="34" charset="0"/>
              </a:defRPr>
            </a:lvl5pPr>
            <a:lvl6pPr marL="2514600" indent="-228600" eaLnBrk="0" fontAlgn="base" hangingPunct="0">
              <a:spcBef>
                <a:spcPct val="0"/>
              </a:spcBef>
              <a:spcAft>
                <a:spcPct val="0"/>
              </a:spcAft>
              <a:defRPr sz="3200">
                <a:solidFill>
                  <a:schemeClr val="tx1"/>
                </a:solidFill>
                <a:latin typeface="Arial Narrow" panose="020B0606020202030204" pitchFamily="34" charset="0"/>
              </a:defRPr>
            </a:lvl6pPr>
            <a:lvl7pPr marL="2971800" indent="-228600" eaLnBrk="0" fontAlgn="base" hangingPunct="0">
              <a:spcBef>
                <a:spcPct val="0"/>
              </a:spcBef>
              <a:spcAft>
                <a:spcPct val="0"/>
              </a:spcAft>
              <a:defRPr sz="3200">
                <a:solidFill>
                  <a:schemeClr val="tx1"/>
                </a:solidFill>
                <a:latin typeface="Arial Narrow" panose="020B0606020202030204" pitchFamily="34" charset="0"/>
              </a:defRPr>
            </a:lvl7pPr>
            <a:lvl8pPr marL="3429000" indent="-228600" eaLnBrk="0" fontAlgn="base" hangingPunct="0">
              <a:spcBef>
                <a:spcPct val="0"/>
              </a:spcBef>
              <a:spcAft>
                <a:spcPct val="0"/>
              </a:spcAft>
              <a:defRPr sz="3200">
                <a:solidFill>
                  <a:schemeClr val="tx1"/>
                </a:solidFill>
                <a:latin typeface="Arial Narrow" panose="020B0606020202030204" pitchFamily="34" charset="0"/>
              </a:defRPr>
            </a:lvl8pPr>
            <a:lvl9pPr marL="3886200" indent="-228600" eaLnBrk="0" fontAlgn="base" hangingPunct="0">
              <a:spcBef>
                <a:spcPct val="0"/>
              </a:spcBef>
              <a:spcAft>
                <a:spcPct val="0"/>
              </a:spcAft>
              <a:defRPr sz="3200">
                <a:solidFill>
                  <a:schemeClr val="tx1"/>
                </a:solidFill>
                <a:latin typeface="Arial Narrow" panose="020B0606020202030204" pitchFamily="34" charset="0"/>
              </a:defRPr>
            </a:lvl9pPr>
          </a:lstStyle>
          <a:p>
            <a:pPr eaLnBrk="1" hangingPunct="1">
              <a:defRPr/>
            </a:pPr>
            <a:fld id="{6C7CAB9F-B15E-4055-83A3-F50CC3C29EAB}" type="slidenum">
              <a:rPr lang="en-US" altLang="en-US" sz="1800" b="1" smtClean="0">
                <a:latin typeface="Times New Roman" panose="02020603050405020304" pitchFamily="18" charset="0"/>
              </a:rPr>
              <a:pPr eaLnBrk="1" hangingPunct="1">
                <a:defRPr/>
              </a:pPr>
              <a:t>‹#›</a:t>
            </a:fld>
            <a:endParaRPr lang="en-US" altLang="en-US" sz="1800" b="1">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4216"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17" r:id="rId12"/>
  </p:sldLayoutIdLst>
  <p:txStyles>
    <p:titleStyle>
      <a:lvl1pPr algn="ctr" rtl="0" eaLnBrk="0" fontAlgn="base" hangingPunct="0">
        <a:spcBef>
          <a:spcPct val="0"/>
        </a:spcBef>
        <a:spcAft>
          <a:spcPct val="0"/>
        </a:spcAft>
        <a:defRPr sz="3600" b="1" kern="1200">
          <a:solidFill>
            <a:schemeClr val="tx1"/>
          </a:solidFill>
          <a:latin typeface="Bookman Old Style" panose="02050604050505020204" pitchFamily="18" charset="0"/>
          <a:ea typeface="+mj-ea"/>
          <a:cs typeface="+mj-cs"/>
        </a:defRPr>
      </a:lvl1pPr>
      <a:lvl2pPr algn="ctr" rtl="0" eaLnBrk="0" fontAlgn="base" hangingPunct="0">
        <a:spcBef>
          <a:spcPct val="0"/>
        </a:spcBef>
        <a:spcAft>
          <a:spcPct val="0"/>
        </a:spcAft>
        <a:defRPr sz="3600" b="1">
          <a:solidFill>
            <a:schemeClr val="tx1"/>
          </a:solidFill>
          <a:latin typeface="Bookman Old Style" pitchFamily="18" charset="0"/>
        </a:defRPr>
      </a:lvl2pPr>
      <a:lvl3pPr algn="ctr" rtl="0" eaLnBrk="0" fontAlgn="base" hangingPunct="0">
        <a:spcBef>
          <a:spcPct val="0"/>
        </a:spcBef>
        <a:spcAft>
          <a:spcPct val="0"/>
        </a:spcAft>
        <a:defRPr sz="3600" b="1">
          <a:solidFill>
            <a:schemeClr val="tx1"/>
          </a:solidFill>
          <a:latin typeface="Bookman Old Style" pitchFamily="18" charset="0"/>
        </a:defRPr>
      </a:lvl3pPr>
      <a:lvl4pPr algn="ctr" rtl="0" eaLnBrk="0" fontAlgn="base" hangingPunct="0">
        <a:spcBef>
          <a:spcPct val="0"/>
        </a:spcBef>
        <a:spcAft>
          <a:spcPct val="0"/>
        </a:spcAft>
        <a:defRPr sz="3600" b="1">
          <a:solidFill>
            <a:schemeClr val="tx1"/>
          </a:solidFill>
          <a:latin typeface="Bookman Old Style" pitchFamily="18" charset="0"/>
        </a:defRPr>
      </a:lvl4pPr>
      <a:lvl5pPr algn="ctr" rtl="0" eaLnBrk="0" fontAlgn="base" hangingPunct="0">
        <a:spcBef>
          <a:spcPct val="0"/>
        </a:spcBef>
        <a:spcAft>
          <a:spcPct val="0"/>
        </a:spcAft>
        <a:defRPr sz="3600" b="1">
          <a:solidFill>
            <a:schemeClr val="tx1"/>
          </a:solidFill>
          <a:latin typeface="Bookman Old Style" pitchFamily="18" charset="0"/>
        </a:defRPr>
      </a:lvl5pPr>
      <a:lvl6pPr marL="457200" algn="ctr" rtl="0" fontAlgn="base">
        <a:spcBef>
          <a:spcPct val="0"/>
        </a:spcBef>
        <a:spcAft>
          <a:spcPct val="0"/>
        </a:spcAft>
        <a:defRPr sz="3600" b="1">
          <a:solidFill>
            <a:schemeClr val="tx1"/>
          </a:solidFill>
          <a:latin typeface="Bookman Old Style" pitchFamily="18" charset="0"/>
        </a:defRPr>
      </a:lvl6pPr>
      <a:lvl7pPr marL="914400" algn="ctr" rtl="0" fontAlgn="base">
        <a:spcBef>
          <a:spcPct val="0"/>
        </a:spcBef>
        <a:spcAft>
          <a:spcPct val="0"/>
        </a:spcAft>
        <a:defRPr sz="3600" b="1">
          <a:solidFill>
            <a:schemeClr val="tx1"/>
          </a:solidFill>
          <a:latin typeface="Bookman Old Style" pitchFamily="18" charset="0"/>
        </a:defRPr>
      </a:lvl7pPr>
      <a:lvl8pPr marL="1371600" algn="ctr" rtl="0" fontAlgn="base">
        <a:spcBef>
          <a:spcPct val="0"/>
        </a:spcBef>
        <a:spcAft>
          <a:spcPct val="0"/>
        </a:spcAft>
        <a:defRPr sz="3600" b="1">
          <a:solidFill>
            <a:schemeClr val="tx1"/>
          </a:solidFill>
          <a:latin typeface="Bookman Old Style" pitchFamily="18" charset="0"/>
        </a:defRPr>
      </a:lvl8pPr>
      <a:lvl9pPr marL="1828800" algn="ctr" rtl="0" fontAlgn="base">
        <a:spcBef>
          <a:spcPct val="0"/>
        </a:spcBef>
        <a:spcAft>
          <a:spcPct val="0"/>
        </a:spcAft>
        <a:defRPr sz="3600" b="1">
          <a:solidFill>
            <a:schemeClr val="tx1"/>
          </a:solidFill>
          <a:latin typeface="Bookman Old Style" pitchFamily="18" charset="0"/>
        </a:defRPr>
      </a:lvl9pPr>
    </p:titleStyle>
    <p:bodyStyle>
      <a:lvl1pPr marL="342900" indent="-342900" algn="l" rtl="0" eaLnBrk="0" fontAlgn="base" hangingPunct="0">
        <a:spcBef>
          <a:spcPct val="20000"/>
        </a:spcBef>
        <a:spcAft>
          <a:spcPct val="0"/>
        </a:spcAft>
        <a:buBlip>
          <a:blip r:embed="rId15"/>
        </a:buBlip>
        <a:defRPr sz="3200" b="1" kern="1200">
          <a:solidFill>
            <a:schemeClr val="tx1"/>
          </a:solidFill>
          <a:latin typeface="Bookman Old Style" panose="02050604050505020204" pitchFamily="18" charset="0"/>
          <a:ea typeface="+mn-ea"/>
          <a:cs typeface="+mn-cs"/>
        </a:defRPr>
      </a:lvl1pPr>
      <a:lvl2pPr marL="742950" indent="-285750" algn="l" rtl="0" eaLnBrk="0" fontAlgn="base" hangingPunct="0">
        <a:spcBef>
          <a:spcPct val="20000"/>
        </a:spcBef>
        <a:spcAft>
          <a:spcPct val="0"/>
        </a:spcAft>
        <a:buBlip>
          <a:blip r:embed="rId15"/>
        </a:buBlip>
        <a:defRPr sz="2800" b="1" kern="1200">
          <a:solidFill>
            <a:schemeClr val="tx1"/>
          </a:solidFill>
          <a:latin typeface="Bookman Old Style" panose="02050604050505020204" pitchFamily="18" charset="0"/>
          <a:ea typeface="+mn-ea"/>
          <a:cs typeface="+mn-cs"/>
        </a:defRPr>
      </a:lvl2pPr>
      <a:lvl3pPr marL="1143000" indent="-228600" algn="l" rtl="0" eaLnBrk="0" fontAlgn="base" hangingPunct="0">
        <a:spcBef>
          <a:spcPct val="20000"/>
        </a:spcBef>
        <a:spcAft>
          <a:spcPct val="0"/>
        </a:spcAft>
        <a:buBlip>
          <a:blip r:embed="rId15"/>
        </a:buBlip>
        <a:defRPr sz="2400" b="1" kern="1200">
          <a:solidFill>
            <a:schemeClr val="tx1"/>
          </a:solidFill>
          <a:latin typeface="Bookman Old Style" panose="02050604050505020204" pitchFamily="18" charset="0"/>
          <a:ea typeface="+mn-ea"/>
          <a:cs typeface="+mn-cs"/>
        </a:defRPr>
      </a:lvl3pPr>
      <a:lvl4pPr marL="1600200" indent="-228600" algn="l" rtl="0" eaLnBrk="0" fontAlgn="base" hangingPunct="0">
        <a:spcBef>
          <a:spcPct val="20000"/>
        </a:spcBef>
        <a:spcAft>
          <a:spcPct val="0"/>
        </a:spcAft>
        <a:buBlip>
          <a:blip r:embed="rId15"/>
        </a:buBlip>
        <a:defRPr sz="2000" b="1" kern="1200">
          <a:solidFill>
            <a:schemeClr val="tx1"/>
          </a:solidFill>
          <a:latin typeface="Bookman Old Style" panose="02050604050505020204" pitchFamily="18" charset="0"/>
          <a:ea typeface="+mn-ea"/>
          <a:cs typeface="+mn-cs"/>
        </a:defRPr>
      </a:lvl4pPr>
      <a:lvl5pPr marL="2057400" indent="-228600" algn="l" rtl="0" eaLnBrk="0" fontAlgn="base" hangingPunct="0">
        <a:spcBef>
          <a:spcPct val="20000"/>
        </a:spcBef>
        <a:spcAft>
          <a:spcPct val="0"/>
        </a:spcAft>
        <a:buBlip>
          <a:blip r:embed="rId15"/>
        </a:buBlip>
        <a:defRPr sz="2000" b="1" kern="1200">
          <a:solidFill>
            <a:schemeClr val="tx1"/>
          </a:solidFill>
          <a:latin typeface="Bookman Old Style" panose="0205060405050502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www.macrotrends.net/countries/CHN/china/trade-balance-defici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worldstopexports.com/chinas-top-10-imports/"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worldstopexports.com/chinas-top-10-exports/"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xe.com/currencycharts/?from=USD&amp;to=CNY&amp;view=10Y"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hyperlink" Target="https://tradingeconomics.com/china/foreign-exchange-reserves" TargetMode="Externa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bbc.com/news/world-asia-pacific-13017882"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gi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factsanddetails.com/china/cat2/sub5/item1079.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32.xml.rels><?xml version="1.0" encoding="UTF-8" standalone="yes"?>
<Relationships xmlns="http://schemas.openxmlformats.org/package/2006/relationships"><Relationship Id="rId3" Type="http://schemas.openxmlformats.org/officeDocument/2006/relationships/hyperlink" Target="http://press-files.anu.edu.au/downloads/press/p212991/pdf/ch036.pdf"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www.indexmundi.com/china/demographics_profile.html"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macrotrends.net/countries/CHN/china/life-expectancy"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www.china.org.cn/english/SPORT-c/76751.htm" TargetMode="Externa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www.youtube.com/watch?v=2nFZaSbkf0U" TargetMode="Externa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ocus-economics.com/countries/china"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www.stats.gov.cn/english/"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hyperlink" Target="https://en.wikipedia.org/wiki/One-child_policy"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upload.wikimedia.org/wikipedia/commons/3/3e/China_Pop_Pyramid_Forecast.gif"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hyperlink" Target="http://www.worldometers.info/world-population/china-population/"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worldometers.info/gdp/gdp-per-capita/" TargetMode="Externa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s://www.researchgate.net/figure/GDP-per-capita-in-the-world-world-average-the-USA-China-Russia-and-Kazakhstan_fig1_372742265"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77.xml.rels><?xml version="1.0" encoding="UTF-8" standalone="yes"?>
<Relationships xmlns="http://schemas.openxmlformats.org/package/2006/relationships"><Relationship Id="rId3" Type="http://schemas.openxmlformats.org/officeDocument/2006/relationships/hyperlink" Target="https://www.quora.com/What-is-One-Belt-One-Road-in-China"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hyperlink" Target="https://www.cfr.org/backgrounder/made-china-2025-threat-global-trade"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hyperlink" Target="https://www.quora.com/Will-China-pass-the-US-in-GDP-any-time-soon-Why-or-why-not"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a:extLst>
              <a:ext uri="{FF2B5EF4-FFF2-40B4-BE49-F238E27FC236}">
                <a16:creationId xmlns:a16="http://schemas.microsoft.com/office/drawing/2014/main" id="{76645C3F-034E-4858-BC46-44F96E772D74}"/>
              </a:ext>
            </a:extLst>
          </p:cNvPr>
          <p:cNvGraphicFramePr>
            <a:graphicFrameLocks noChangeAspect="1"/>
          </p:cNvGraphicFramePr>
          <p:nvPr/>
        </p:nvGraphicFramePr>
        <p:xfrm>
          <a:off x="228600" y="304800"/>
          <a:ext cx="8763000" cy="5554663"/>
        </p:xfrm>
        <a:graphic>
          <a:graphicData uri="http://schemas.openxmlformats.org/presentationml/2006/ole">
            <mc:AlternateContent xmlns:mc="http://schemas.openxmlformats.org/markup-compatibility/2006">
              <mc:Choice xmlns:v="urn:schemas-microsoft-com:vml" Requires="v">
                <p:oleObj name="Slide" r:id="rId3" imgW="4062413" imgH="3048000" progId="PowerPoint.Slide.8">
                  <p:embed/>
                </p:oleObj>
              </mc:Choice>
              <mc:Fallback>
                <p:oleObj name="Slide" r:id="rId3" imgW="4062413" imgH="30480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8763000" cy="5554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7" name="Text Box 3">
            <a:extLst>
              <a:ext uri="{FF2B5EF4-FFF2-40B4-BE49-F238E27FC236}">
                <a16:creationId xmlns:a16="http://schemas.microsoft.com/office/drawing/2014/main" id="{486810CA-C846-4577-AF37-A6AD2E2A61AB}"/>
              </a:ext>
            </a:extLst>
          </p:cNvPr>
          <p:cNvSpPr txBox="1">
            <a:spLocks noChangeArrowheads="1"/>
          </p:cNvSpPr>
          <p:nvPr/>
        </p:nvSpPr>
        <p:spPr bwMode="auto">
          <a:xfrm>
            <a:off x="381000" y="609600"/>
            <a:ext cx="876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b="1">
                <a:solidFill>
                  <a:schemeClr val="tx1"/>
                </a:solidFill>
                <a:latin typeface="Bookman Old Style" panose="02050604050505020204" pitchFamily="18" charset="0"/>
              </a:defRPr>
            </a:lvl1pPr>
            <a:lvl2pPr marL="742950" indent="-285750">
              <a:spcBef>
                <a:spcPct val="20000"/>
              </a:spcBef>
              <a:buBlip>
                <a:blip r:embed="rId5"/>
              </a:buBlip>
              <a:defRPr sz="2800" b="1">
                <a:solidFill>
                  <a:schemeClr val="tx1"/>
                </a:solidFill>
                <a:latin typeface="Bookman Old Style" panose="02050604050505020204" pitchFamily="18" charset="0"/>
              </a:defRPr>
            </a:lvl2pPr>
            <a:lvl3pPr marL="1143000" indent="-228600">
              <a:spcBef>
                <a:spcPct val="20000"/>
              </a:spcBef>
              <a:buBlip>
                <a:blip r:embed="rId5"/>
              </a:buBlip>
              <a:defRPr sz="2400" b="1">
                <a:solidFill>
                  <a:schemeClr val="tx1"/>
                </a:solidFill>
                <a:latin typeface="Bookman Old Style" panose="02050604050505020204" pitchFamily="18" charset="0"/>
              </a:defRPr>
            </a:lvl3pPr>
            <a:lvl4pPr marL="1600200" indent="-228600">
              <a:spcBef>
                <a:spcPct val="20000"/>
              </a:spcBef>
              <a:buBlip>
                <a:blip r:embed="rId5"/>
              </a:buBlip>
              <a:defRPr sz="2000" b="1">
                <a:solidFill>
                  <a:schemeClr val="tx1"/>
                </a:solidFill>
                <a:latin typeface="Bookman Old Style" panose="02050604050505020204" pitchFamily="18" charset="0"/>
              </a:defRPr>
            </a:lvl4pPr>
            <a:lvl5pPr marL="2057400" indent="-228600">
              <a:spcBef>
                <a:spcPct val="20000"/>
              </a:spcBef>
              <a:buBlip>
                <a:blip r:embed="rId5"/>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5"/>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5"/>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5"/>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5"/>
              </a:buBlip>
              <a:defRPr sz="2000" b="1">
                <a:solidFill>
                  <a:schemeClr val="tx1"/>
                </a:solidFill>
                <a:latin typeface="Bookman Old Style" panose="02050604050505020204" pitchFamily="18" charset="0"/>
              </a:defRPr>
            </a:lvl9pPr>
          </a:lstStyle>
          <a:p>
            <a:pPr algn="ctr" eaLnBrk="1" hangingPunct="1">
              <a:buFontTx/>
              <a:buNone/>
            </a:pPr>
            <a:r>
              <a:rPr lang="en-US" altLang="en-US" sz="5400">
                <a:solidFill>
                  <a:schemeClr val="tx2"/>
                </a:solidFill>
                <a:latin typeface="Arial Narrow" panose="020B0606020202030204" pitchFamily="34" charset="0"/>
              </a:rPr>
              <a:t>The Chinese Economy</a:t>
            </a:r>
          </a:p>
        </p:txBody>
      </p:sp>
      <p:pic>
        <p:nvPicPr>
          <p:cNvPr id="6148" name="Picture 5" descr="The image “http://office.microsoft.com/global/images/default.aspx?AssetID=MTj00847520000” cannot be displayed, because it contains errors.">
            <a:extLst>
              <a:ext uri="{FF2B5EF4-FFF2-40B4-BE49-F238E27FC236}">
                <a16:creationId xmlns:a16="http://schemas.microsoft.com/office/drawing/2014/main" id="{0C48E516-C341-4C01-9B11-192C664234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4114800"/>
            <a:ext cx="1905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a:extLst>
              <a:ext uri="{FF2B5EF4-FFF2-40B4-BE49-F238E27FC236}">
                <a16:creationId xmlns:a16="http://schemas.microsoft.com/office/drawing/2014/main" id="{2F4C1064-4F7E-4083-AFD0-F62A1DEE51F2}"/>
              </a:ext>
            </a:extLst>
          </p:cNvPr>
          <p:cNvSpPr>
            <a:spLocks noChangeArrowheads="1"/>
          </p:cNvSpPr>
          <p:nvPr/>
        </p:nvSpPr>
        <p:spPr bwMode="auto">
          <a:xfrm>
            <a:off x="2514600" y="96838"/>
            <a:ext cx="3763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spcBef>
                <a:spcPct val="0"/>
              </a:spcBef>
              <a:buFontTx/>
              <a:buNone/>
            </a:pPr>
            <a:r>
              <a:rPr lang="en-US" altLang="en-US">
                <a:latin typeface="Arial Narrow" panose="020B0606020202030204" pitchFamily="34" charset="0"/>
              </a:rPr>
              <a:t>China’s Trade Balance</a:t>
            </a:r>
          </a:p>
        </p:txBody>
      </p:sp>
      <p:pic>
        <p:nvPicPr>
          <p:cNvPr id="2" name="Picture 1">
            <a:extLst>
              <a:ext uri="{FF2B5EF4-FFF2-40B4-BE49-F238E27FC236}">
                <a16:creationId xmlns:a16="http://schemas.microsoft.com/office/drawing/2014/main" id="{57213D67-97C9-9520-7815-D2EA9EEF30B3}"/>
              </a:ext>
            </a:extLst>
          </p:cNvPr>
          <p:cNvPicPr>
            <a:picLocks noChangeAspect="1"/>
          </p:cNvPicPr>
          <p:nvPr/>
        </p:nvPicPr>
        <p:blipFill>
          <a:blip r:embed="rId3"/>
          <a:stretch>
            <a:fillRect/>
          </a:stretch>
        </p:blipFill>
        <p:spPr>
          <a:xfrm>
            <a:off x="381000" y="729574"/>
            <a:ext cx="8229600" cy="5398851"/>
          </a:xfrm>
          <a:prstGeom prst="rect">
            <a:avLst/>
          </a:prstGeom>
        </p:spPr>
      </p:pic>
      <p:sp>
        <p:nvSpPr>
          <p:cNvPr id="5" name="TextBox 4">
            <a:extLst>
              <a:ext uri="{FF2B5EF4-FFF2-40B4-BE49-F238E27FC236}">
                <a16:creationId xmlns:a16="http://schemas.microsoft.com/office/drawing/2014/main" id="{DD6A4AC8-7408-8D45-1ACF-12D170A2447B}"/>
              </a:ext>
            </a:extLst>
          </p:cNvPr>
          <p:cNvSpPr txBox="1"/>
          <p:nvPr/>
        </p:nvSpPr>
        <p:spPr>
          <a:xfrm>
            <a:off x="685800" y="6376441"/>
            <a:ext cx="4577442" cy="276999"/>
          </a:xfrm>
          <a:prstGeom prst="rect">
            <a:avLst/>
          </a:prstGeom>
          <a:noFill/>
        </p:spPr>
        <p:txBody>
          <a:bodyPr wrap="square">
            <a:spAutoFit/>
          </a:bodyPr>
          <a:lstStyle/>
          <a:p>
            <a:r>
              <a:rPr lang="en-US" sz="1200" dirty="0">
                <a:hlinkClick r:id="rId4"/>
              </a:rPr>
              <a:t>https://www.macrotrends.net/countries/CHN/china/trade-balance-deficit</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4A71BBE1-FFEE-4580-9200-52904811E6D6}"/>
              </a:ext>
            </a:extLst>
          </p:cNvPr>
          <p:cNvSpPr>
            <a:spLocks noChangeArrowheads="1"/>
          </p:cNvSpPr>
          <p:nvPr/>
        </p:nvSpPr>
        <p:spPr bwMode="auto">
          <a:xfrm>
            <a:off x="279400" y="833934"/>
            <a:ext cx="8788400" cy="5663089"/>
          </a:xfrm>
          <a:prstGeom prst="rect">
            <a:avLst/>
          </a:prstGeom>
          <a:noFill/>
          <a:ln>
            <a:noFill/>
          </a:ln>
        </p:spPr>
        <p:txBody>
          <a:bodyPr wrap="square">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buNone/>
            </a:pPr>
            <a:r>
              <a:rPr lang="en-US" sz="2000" dirty="0"/>
              <a:t>The following product groups represent the highest dollar value in China’s import purchases during 2022. Also shown is the percentage share each product category represents in terms of overall imports into China.</a:t>
            </a:r>
          </a:p>
          <a:p>
            <a:pPr>
              <a:buNone/>
            </a:pPr>
            <a:endParaRPr lang="en-US" sz="2000" dirty="0"/>
          </a:p>
          <a:p>
            <a:pPr>
              <a:buFont typeface="+mj-lt"/>
              <a:buAutoNum type="arabicPeriod"/>
            </a:pPr>
            <a:r>
              <a:rPr lang="en-US" sz="1800" dirty="0"/>
              <a:t>Electrical machinery, equipment: US$644.7 billion (23.7% of total imports)</a:t>
            </a:r>
          </a:p>
          <a:p>
            <a:pPr>
              <a:buFont typeface="+mj-lt"/>
              <a:buAutoNum type="arabicPeriod"/>
            </a:pPr>
            <a:r>
              <a:rPr lang="en-US" sz="1800" dirty="0"/>
              <a:t>Mineral fuels including oil: $535.3 billion (19.7%)</a:t>
            </a:r>
          </a:p>
          <a:p>
            <a:pPr>
              <a:buFont typeface="+mj-lt"/>
              <a:buAutoNum type="arabicPeriod"/>
            </a:pPr>
            <a:r>
              <a:rPr lang="en-US" sz="1800" dirty="0"/>
              <a:t>Ores, slag, ash: $224.7 billion (8.3%)</a:t>
            </a:r>
          </a:p>
          <a:p>
            <a:pPr>
              <a:buFont typeface="+mj-lt"/>
              <a:buAutoNum type="arabicPeriod"/>
            </a:pPr>
            <a:r>
              <a:rPr lang="en-US" sz="1800" dirty="0"/>
              <a:t>Machinery including computers: $202.1 billion (7.4%)</a:t>
            </a:r>
          </a:p>
          <a:p>
            <a:pPr>
              <a:buFont typeface="+mj-lt"/>
              <a:buAutoNum type="arabicPeriod"/>
            </a:pPr>
            <a:r>
              <a:rPr lang="en-US" sz="1800" dirty="0"/>
              <a:t>Gems, precious metals: $103.7 billion (3.8%)</a:t>
            </a:r>
          </a:p>
          <a:p>
            <a:pPr>
              <a:buFont typeface="+mj-lt"/>
              <a:buAutoNum type="arabicPeriod"/>
            </a:pPr>
            <a:r>
              <a:rPr lang="en-US" sz="1800" dirty="0"/>
              <a:t>Optical, technical, medical apparatus: $82 billion (3%)</a:t>
            </a:r>
          </a:p>
          <a:p>
            <a:pPr>
              <a:buFont typeface="+mj-lt"/>
              <a:buAutoNum type="arabicPeriod"/>
            </a:pPr>
            <a:r>
              <a:rPr lang="en-US" sz="1800" dirty="0"/>
              <a:t>Vehicles: $80.8 billion (3%)</a:t>
            </a:r>
          </a:p>
          <a:p>
            <a:pPr>
              <a:buFont typeface="+mj-lt"/>
              <a:buAutoNum type="arabicPeriod"/>
            </a:pPr>
            <a:r>
              <a:rPr lang="en-US" sz="1800" dirty="0"/>
              <a:t>Plastics, plastic articles: $75.2 billion (2.8%)</a:t>
            </a:r>
          </a:p>
          <a:p>
            <a:pPr>
              <a:buFont typeface="+mj-lt"/>
              <a:buAutoNum type="arabicPeriod"/>
            </a:pPr>
            <a:r>
              <a:rPr lang="en-US" sz="1800" dirty="0"/>
              <a:t>Copper: $68.7 billion (2.5%)</a:t>
            </a:r>
          </a:p>
          <a:p>
            <a:pPr>
              <a:buFont typeface="+mj-lt"/>
              <a:buAutoNum type="arabicPeriod"/>
            </a:pPr>
            <a:r>
              <a:rPr lang="en-US" sz="1800" dirty="0"/>
              <a:t>Oil seeds: $68.6 billion (2.5%)</a:t>
            </a:r>
          </a:p>
          <a:p>
            <a:pPr>
              <a:buNone/>
            </a:pPr>
            <a:endParaRPr lang="en-US" sz="2000" dirty="0"/>
          </a:p>
        </p:txBody>
      </p:sp>
      <p:sp>
        <p:nvSpPr>
          <p:cNvPr id="19459" name="Rectangle 5">
            <a:extLst>
              <a:ext uri="{FF2B5EF4-FFF2-40B4-BE49-F238E27FC236}">
                <a16:creationId xmlns:a16="http://schemas.microsoft.com/office/drawing/2014/main" id="{75F7F2A5-A089-4BCB-BDC8-08E114B8BB43}"/>
              </a:ext>
            </a:extLst>
          </p:cNvPr>
          <p:cNvSpPr>
            <a:spLocks noChangeArrowheads="1"/>
          </p:cNvSpPr>
          <p:nvPr/>
        </p:nvSpPr>
        <p:spPr bwMode="auto">
          <a:xfrm>
            <a:off x="2393950" y="215900"/>
            <a:ext cx="386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spcBef>
                <a:spcPct val="0"/>
              </a:spcBef>
              <a:buFontTx/>
              <a:buNone/>
            </a:pPr>
            <a:r>
              <a:rPr lang="en-US" altLang="en-US">
                <a:latin typeface="Arial Narrow" panose="020B0606020202030204" pitchFamily="34" charset="0"/>
              </a:rPr>
              <a:t>China’s Top 10 Imports</a:t>
            </a:r>
          </a:p>
        </p:txBody>
      </p:sp>
      <p:sp>
        <p:nvSpPr>
          <p:cNvPr id="19460" name="Rectangle 7">
            <a:extLst>
              <a:ext uri="{FF2B5EF4-FFF2-40B4-BE49-F238E27FC236}">
                <a16:creationId xmlns:a16="http://schemas.microsoft.com/office/drawing/2014/main" id="{1425C594-B5B3-409B-A760-4901372F0C01}"/>
              </a:ext>
            </a:extLst>
          </p:cNvPr>
          <p:cNvSpPr>
            <a:spLocks noChangeArrowheads="1"/>
          </p:cNvSpPr>
          <p:nvPr/>
        </p:nvSpPr>
        <p:spPr bwMode="auto">
          <a:xfrm>
            <a:off x="4292600" y="62357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spcBef>
                <a:spcPct val="0"/>
              </a:spcBef>
              <a:buFontTx/>
              <a:buNone/>
            </a:pPr>
            <a:r>
              <a:rPr lang="en-US" altLang="en-US" sz="1600" b="0">
                <a:latin typeface="Arial Narrow" panose="020B0606020202030204" pitchFamily="34" charset="0"/>
                <a:hlinkClick r:id="rId3"/>
              </a:rPr>
              <a:t>http://www.worldstopexports.com/chinas-top-10-imports/</a:t>
            </a:r>
            <a:endParaRPr lang="en-US" altLang="en-US" sz="1600" b="0">
              <a:latin typeface="Arial Narrow" panose="020B0606020202030204" pitchFamily="34" charset="0"/>
            </a:endParaRPr>
          </a:p>
          <a:p>
            <a:pPr>
              <a:spcBef>
                <a:spcPct val="0"/>
              </a:spcBef>
              <a:buFontTx/>
              <a:buNone/>
            </a:pPr>
            <a:endParaRPr lang="en-US" altLang="en-US" sz="1600" b="0">
              <a:latin typeface="Arial Narrow" panose="020B0606020202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6EBBD32A-224E-4674-AA08-E90BE2908A0A}"/>
              </a:ext>
            </a:extLst>
          </p:cNvPr>
          <p:cNvSpPr>
            <a:spLocks noChangeArrowheads="1"/>
          </p:cNvSpPr>
          <p:nvPr/>
        </p:nvSpPr>
        <p:spPr bwMode="auto">
          <a:xfrm>
            <a:off x="2514600" y="136525"/>
            <a:ext cx="388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spcBef>
                <a:spcPct val="0"/>
              </a:spcBef>
              <a:buFontTx/>
              <a:buNone/>
            </a:pPr>
            <a:r>
              <a:rPr lang="en-US" altLang="en-US">
                <a:latin typeface="Arial Narrow" panose="020B0606020202030204" pitchFamily="34" charset="0"/>
              </a:rPr>
              <a:t>China’s Top 10 Exports</a:t>
            </a:r>
          </a:p>
        </p:txBody>
      </p:sp>
      <p:sp>
        <p:nvSpPr>
          <p:cNvPr id="19459" name="Rectangle 1">
            <a:extLst>
              <a:ext uri="{FF2B5EF4-FFF2-40B4-BE49-F238E27FC236}">
                <a16:creationId xmlns:a16="http://schemas.microsoft.com/office/drawing/2014/main" id="{ECEE2B56-B5B3-4F33-9B5A-1A7E22CA99CF}"/>
              </a:ext>
            </a:extLst>
          </p:cNvPr>
          <p:cNvSpPr>
            <a:spLocks noChangeArrowheads="1"/>
          </p:cNvSpPr>
          <p:nvPr/>
        </p:nvSpPr>
        <p:spPr bwMode="auto">
          <a:xfrm>
            <a:off x="266700" y="733425"/>
            <a:ext cx="8801100" cy="5533823"/>
          </a:xfrm>
          <a:prstGeom prst="rect">
            <a:avLst/>
          </a:prstGeom>
          <a:noFill/>
          <a:ln>
            <a:noFill/>
          </a:ln>
        </p:spPr>
        <p:txBody>
          <a:bodyPr wrap="square">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lgn="just">
              <a:buFontTx/>
              <a:buNone/>
              <a:defRPr/>
            </a:pPr>
            <a:r>
              <a:rPr lang="en-US" sz="2000" dirty="0"/>
              <a:t>The following export product groups categorize the highest dollar value in Chinese global shipments during 2022. Also shown is the percentage share each export category represents in terms of overall exports from China.</a:t>
            </a:r>
          </a:p>
          <a:p>
            <a:pPr algn="just">
              <a:buFontTx/>
              <a:buNone/>
              <a:defRPr/>
            </a:pPr>
            <a:endParaRPr lang="en-US" sz="1800" dirty="0"/>
          </a:p>
          <a:p>
            <a:pPr>
              <a:buFont typeface="+mj-lt"/>
              <a:buAutoNum type="arabicPeriod"/>
            </a:pPr>
            <a:r>
              <a:rPr lang="en-US" sz="1800" dirty="0"/>
              <a:t>Electrical machinery, equipment: US$954.8 billion (26.6% of total exports)</a:t>
            </a:r>
          </a:p>
          <a:p>
            <a:pPr>
              <a:buFont typeface="+mj-lt"/>
              <a:buAutoNum type="arabicPeriod"/>
            </a:pPr>
            <a:r>
              <a:rPr lang="en-US" sz="1800" dirty="0"/>
              <a:t>Machinery including computers: $552 billion (15.4%)</a:t>
            </a:r>
          </a:p>
          <a:p>
            <a:pPr>
              <a:buFont typeface="+mj-lt"/>
              <a:buAutoNum type="arabicPeriod"/>
            </a:pPr>
            <a:r>
              <a:rPr lang="en-US" sz="1800" dirty="0"/>
              <a:t>Vehicles: $150.2 billion (4.2%)</a:t>
            </a:r>
          </a:p>
          <a:p>
            <a:pPr>
              <a:buFont typeface="+mj-lt"/>
              <a:buAutoNum type="arabicPeriod"/>
            </a:pPr>
            <a:r>
              <a:rPr lang="en-US" sz="1800" dirty="0"/>
              <a:t>Plastics, plastic articles: $143.5 billion (4%)</a:t>
            </a:r>
          </a:p>
          <a:p>
            <a:pPr>
              <a:buFont typeface="+mj-lt"/>
              <a:buAutoNum type="arabicPeriod"/>
            </a:pPr>
            <a:r>
              <a:rPr lang="en-US" sz="1800" dirty="0"/>
              <a:t>Furniture, bedding, lighting, signs, prefabricated buildings: $130.9 billion (3.6%)</a:t>
            </a:r>
          </a:p>
          <a:p>
            <a:pPr>
              <a:buFont typeface="+mj-lt"/>
              <a:buAutoNum type="arabicPeriod"/>
            </a:pPr>
            <a:r>
              <a:rPr lang="en-US" sz="1800" dirty="0"/>
              <a:t>Articles of iron or steel: $110.3 billion (3.1%)</a:t>
            </a:r>
          </a:p>
          <a:p>
            <a:pPr>
              <a:buFont typeface="+mj-lt"/>
              <a:buAutoNum type="arabicPeriod"/>
            </a:pPr>
            <a:r>
              <a:rPr lang="en-US" sz="1800" dirty="0"/>
              <a:t>Toys, games: $103.3 billion (2.9%)</a:t>
            </a:r>
          </a:p>
          <a:p>
            <a:pPr>
              <a:buFont typeface="+mj-lt"/>
              <a:buAutoNum type="arabicPeriod"/>
            </a:pPr>
            <a:r>
              <a:rPr lang="en-US" sz="1800" dirty="0"/>
              <a:t>Organic chemicals: $101.9 billion (2.8%)</a:t>
            </a:r>
          </a:p>
          <a:p>
            <a:pPr>
              <a:buFont typeface="+mj-lt"/>
              <a:buAutoNum type="arabicPeriod"/>
            </a:pPr>
            <a:r>
              <a:rPr lang="en-US" sz="1800" dirty="0"/>
              <a:t>Knit or crochet clothing, accessories: $90.9 billion (2.5%)</a:t>
            </a:r>
          </a:p>
          <a:p>
            <a:pPr>
              <a:buFont typeface="+mj-lt"/>
              <a:buAutoNum type="arabicPeriod"/>
            </a:pPr>
            <a:r>
              <a:rPr lang="en-US" sz="1800" dirty="0"/>
              <a:t>Iron, steel: $77.3 billion (2.2%)</a:t>
            </a:r>
          </a:p>
        </p:txBody>
      </p:sp>
      <p:sp>
        <p:nvSpPr>
          <p:cNvPr id="20484" name="Rectangle 2">
            <a:extLst>
              <a:ext uri="{FF2B5EF4-FFF2-40B4-BE49-F238E27FC236}">
                <a16:creationId xmlns:a16="http://schemas.microsoft.com/office/drawing/2014/main" id="{BDD40B05-C52B-462B-83C5-A490C9226BB5}"/>
              </a:ext>
            </a:extLst>
          </p:cNvPr>
          <p:cNvSpPr>
            <a:spLocks noChangeArrowheads="1"/>
          </p:cNvSpPr>
          <p:nvPr/>
        </p:nvSpPr>
        <p:spPr bwMode="auto">
          <a:xfrm>
            <a:off x="3657600" y="6349663"/>
            <a:ext cx="5867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spcBef>
                <a:spcPct val="0"/>
              </a:spcBef>
              <a:buFontTx/>
              <a:buNone/>
            </a:pPr>
            <a:r>
              <a:rPr lang="en-US" altLang="en-US" sz="1800" b="0" dirty="0">
                <a:latin typeface="Arial Narrow" panose="020B0606020202030204" pitchFamily="34" charset="0"/>
                <a:hlinkClick r:id="rId3"/>
              </a:rPr>
              <a:t>http://www.worldstopexports.com/chinas-top-10-exports/</a:t>
            </a:r>
            <a:endParaRPr lang="en-US" altLang="en-US" sz="1800" b="0" dirty="0">
              <a:latin typeface="Arial Narrow" panose="020B0606020202030204" pitchFamily="34" charset="0"/>
            </a:endParaRPr>
          </a:p>
          <a:p>
            <a:pPr>
              <a:spcBef>
                <a:spcPct val="0"/>
              </a:spcBef>
              <a:buFontTx/>
              <a:buNone/>
            </a:pPr>
            <a:endParaRPr lang="en-US" altLang="en-US" sz="1800" b="0" dirty="0">
              <a:latin typeface="Arial Narrow" panose="020B0606020202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5D64769A-C8A7-42D5-B8A8-A56D9B418D05}"/>
              </a:ext>
            </a:extLst>
          </p:cNvPr>
          <p:cNvSpPr>
            <a:spLocks noChangeArrowheads="1"/>
          </p:cNvSpPr>
          <p:nvPr/>
        </p:nvSpPr>
        <p:spPr bwMode="auto">
          <a:xfrm>
            <a:off x="1905000" y="228600"/>
            <a:ext cx="640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spcBef>
                <a:spcPct val="0"/>
              </a:spcBef>
              <a:buFontTx/>
              <a:buNone/>
            </a:pPr>
            <a:r>
              <a:rPr lang="en-US" altLang="en-US">
                <a:latin typeface="Arial Narrow" panose="020B0606020202030204" pitchFamily="34" charset="0"/>
              </a:rPr>
              <a:t>China’s Top Trading Partners</a:t>
            </a:r>
          </a:p>
        </p:txBody>
      </p:sp>
      <p:pic>
        <p:nvPicPr>
          <p:cNvPr id="3076" name="Picture 4" descr="Ezoic">
            <a:extLst>
              <a:ext uri="{FF2B5EF4-FFF2-40B4-BE49-F238E27FC236}">
                <a16:creationId xmlns:a16="http://schemas.microsoft.com/office/drawing/2014/main" id="{F6EAEFE9-7DB8-23A2-64E4-C31C25B96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1760538"/>
            <a:ext cx="133350" cy="1333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EEB6E0-C694-77B9-CFFE-17D0F145DBB4}"/>
              </a:ext>
            </a:extLst>
          </p:cNvPr>
          <p:cNvSpPr txBox="1"/>
          <p:nvPr/>
        </p:nvSpPr>
        <p:spPr>
          <a:xfrm>
            <a:off x="381001" y="997089"/>
            <a:ext cx="8762999" cy="5447645"/>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ct val="0"/>
              </a:spcAft>
              <a:buClrTx/>
              <a:buSzTx/>
              <a:tabLst/>
              <a:defRPr/>
            </a:pPr>
            <a:r>
              <a:rPr lang="en-US" sz="2000" b="1" dirty="0"/>
              <a:t>Below is a list highlighting 15 of China’s top trading partners in terms of export sales. That is, these countries imported the most Chinese shipments by dollar value during 2022. Also shown is each import country’s percentage of total Chinese exports.</a:t>
            </a:r>
          </a:p>
          <a:p>
            <a:pPr marR="0" lvl="0" algn="l" defTabSz="914400" rtl="0" eaLnBrk="0" fontAlgn="base" latinLnBrk="0" hangingPunct="0">
              <a:lnSpc>
                <a:spcPct val="100000"/>
              </a:lnSpc>
              <a:spcBef>
                <a:spcPct val="0"/>
              </a:spcBef>
              <a:spcAft>
                <a:spcPct val="0"/>
              </a:spcAft>
              <a:buClrTx/>
              <a:buSzTx/>
              <a:tabLst/>
              <a:defRPr/>
            </a:pP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United States: US$582.8 billion (16.2% of China’s total exports)</a:t>
            </a:r>
            <a:r>
              <a:rPr kumimoji="0" lang="en-US" altLang="en-US" sz="1800" b="1" i="0" u="none" strike="noStrike" kern="1200" cap="none" spc="0" normalizeH="0" baseline="0" noProof="0" dirty="0">
                <a:ln>
                  <a:noFill/>
                </a:ln>
                <a:solidFill>
                  <a:prstClr val="black"/>
                </a:solidFill>
                <a:effectLst/>
                <a:uLnTx/>
                <a:uFillTx/>
                <a:latin typeface="arial!important"/>
                <a:ea typeface="+mn-ea"/>
                <a:cs typeface="+mn-cs"/>
              </a:rPr>
              <a:t>       </a:t>
            </a:r>
            <a:endParaRPr kumimoji="0" lang="en-US"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Hong Kong: $297.5 billion (8.3%)</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Japan: $172.9 billion (4.8%)</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South Korea: $162.6 billion (4.5%)</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Vietnam: $147 billion (4.1%)</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India: $118.5 billion (3.3%)</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Netherlands: $117.7 billion (3.3%)</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Germany: $116.2 billion (3.2%)</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Malaysia: $93.7 billion (2.6%)</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Taiwan: $81.6 billion (2.3%)</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United Kingdom: $81.5 billion (2.3%)</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Singapore: $81.2 billion (2.3%)</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Australia: $78.8 billion (2.2%)</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Thailand: $78.5 billion (2.2%)</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Mexico: $77.5 billion (2.2%)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5EFB99-F498-1701-3271-EDF6F51CC451}"/>
              </a:ext>
            </a:extLst>
          </p:cNvPr>
          <p:cNvPicPr>
            <a:picLocks noChangeAspect="1"/>
          </p:cNvPicPr>
          <p:nvPr/>
        </p:nvPicPr>
        <p:blipFill>
          <a:blip r:embed="rId2"/>
          <a:stretch>
            <a:fillRect/>
          </a:stretch>
        </p:blipFill>
        <p:spPr>
          <a:xfrm>
            <a:off x="685800" y="381000"/>
            <a:ext cx="7848599" cy="571499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FA860-B922-ABCD-628E-2CD62076B4D4}"/>
              </a:ext>
            </a:extLst>
          </p:cNvPr>
          <p:cNvPicPr>
            <a:picLocks noChangeAspect="1"/>
          </p:cNvPicPr>
          <p:nvPr/>
        </p:nvPicPr>
        <p:blipFill>
          <a:blip r:embed="rId2"/>
          <a:stretch>
            <a:fillRect/>
          </a:stretch>
        </p:blipFill>
        <p:spPr>
          <a:xfrm>
            <a:off x="304800" y="381000"/>
            <a:ext cx="8458200" cy="6172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1ED54837-7A22-4907-A047-1FC72E3ED631}"/>
              </a:ext>
            </a:extLst>
          </p:cNvPr>
          <p:cNvSpPr>
            <a:spLocks noGrp="1"/>
          </p:cNvSpPr>
          <p:nvPr>
            <p:ph type="title"/>
          </p:nvPr>
        </p:nvSpPr>
        <p:spPr>
          <a:xfrm>
            <a:off x="457200" y="-152400"/>
            <a:ext cx="8229600" cy="1143000"/>
          </a:xfrm>
        </p:spPr>
        <p:txBody>
          <a:bodyPr/>
          <a:lstStyle/>
          <a:p>
            <a:r>
              <a:rPr lang="en-US" altLang="en-US"/>
              <a:t>Currency and Exchange Rate</a:t>
            </a:r>
          </a:p>
        </p:txBody>
      </p:sp>
      <p:pic>
        <p:nvPicPr>
          <p:cNvPr id="24579" name="Picture 2">
            <a:extLst>
              <a:ext uri="{FF2B5EF4-FFF2-40B4-BE49-F238E27FC236}">
                <a16:creationId xmlns:a16="http://schemas.microsoft.com/office/drawing/2014/main" id="{8D64D446-F613-46D3-8A78-826E43AA0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22550"/>
            <a:ext cx="7583488"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3">
            <a:extLst>
              <a:ext uri="{FF2B5EF4-FFF2-40B4-BE49-F238E27FC236}">
                <a16:creationId xmlns:a16="http://schemas.microsoft.com/office/drawing/2014/main" id="{C1AF8AC2-EBCE-4DE0-801E-9989600458C6}"/>
              </a:ext>
            </a:extLst>
          </p:cNvPr>
          <p:cNvSpPr>
            <a:spLocks noChangeArrowheads="1"/>
          </p:cNvSpPr>
          <p:nvPr/>
        </p:nvSpPr>
        <p:spPr bwMode="auto">
          <a:xfrm>
            <a:off x="304800" y="685800"/>
            <a:ext cx="8839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2000" b="0">
                <a:latin typeface="Arial Narrow" panose="020B0606020202030204" pitchFamily="34" charset="0"/>
              </a:rPr>
              <a:t>Chinese Currency – Renminbi (RMB)</a:t>
            </a:r>
          </a:p>
          <a:p>
            <a:pPr>
              <a:spcBef>
                <a:spcPct val="0"/>
              </a:spcBef>
              <a:buFontTx/>
              <a:buNone/>
            </a:pPr>
            <a:endParaRPr lang="en-US" altLang="en-US" sz="2000" b="0">
              <a:latin typeface="Arial Narrow" panose="020B0606020202030204" pitchFamily="34" charset="0"/>
            </a:endParaRPr>
          </a:p>
          <a:p>
            <a:pPr>
              <a:spcBef>
                <a:spcPct val="0"/>
              </a:spcBef>
              <a:buFontTx/>
              <a:buNone/>
            </a:pPr>
            <a:r>
              <a:rPr lang="en-US" altLang="en-US" sz="2000" b="0">
                <a:latin typeface="Arial Narrow" panose="020B0606020202030204" pitchFamily="34" charset="0"/>
              </a:rPr>
              <a:t>Chinese yuan, also known as Renminbi, is used throughout in mainland China, while in Hong Kong and Macau, Hong Kong dollar and Macau pataca are respectively used. The basic unit of Renminbi is Yuan and the sign of Yuan is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52B9F56D-41C9-4129-A839-1CEECD8523D6}"/>
              </a:ext>
            </a:extLst>
          </p:cNvPr>
          <p:cNvSpPr>
            <a:spLocks noChangeArrowheads="1"/>
          </p:cNvSpPr>
          <p:nvPr/>
        </p:nvSpPr>
        <p:spPr bwMode="auto">
          <a:xfrm>
            <a:off x="1066800" y="6324600"/>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spcBef>
                <a:spcPct val="0"/>
              </a:spcBef>
              <a:buFontTx/>
              <a:buNone/>
            </a:pPr>
            <a:r>
              <a:rPr lang="en-US" altLang="en-US" sz="1600" b="0" dirty="0">
                <a:latin typeface="Arial Narrow" panose="020B0606020202030204" pitchFamily="34" charset="0"/>
                <a:hlinkClick r:id="rId3"/>
              </a:rPr>
              <a:t>https://www.xe.com/currencycharts/?from=USD&amp;to=CNY&amp;view=10Y</a:t>
            </a:r>
            <a:endParaRPr lang="en-US" altLang="en-US" sz="1600" b="0" dirty="0">
              <a:latin typeface="Arial Narrow" panose="020B0606020202030204" pitchFamily="34" charset="0"/>
            </a:endParaRPr>
          </a:p>
          <a:p>
            <a:pPr>
              <a:spcBef>
                <a:spcPct val="0"/>
              </a:spcBef>
              <a:buFontTx/>
              <a:buNone/>
            </a:pPr>
            <a:endParaRPr lang="en-US" altLang="en-US" sz="1600" b="0" dirty="0">
              <a:latin typeface="Arial Narrow" panose="020B0606020202030204" pitchFamily="34" charset="0"/>
            </a:endParaRPr>
          </a:p>
        </p:txBody>
      </p:sp>
      <p:sp>
        <p:nvSpPr>
          <p:cNvPr id="25603" name="Rectangle 1">
            <a:extLst>
              <a:ext uri="{FF2B5EF4-FFF2-40B4-BE49-F238E27FC236}">
                <a16:creationId xmlns:a16="http://schemas.microsoft.com/office/drawing/2014/main" id="{DC8C60A5-E6E3-4810-9A76-538FCDB407A7}"/>
              </a:ext>
            </a:extLst>
          </p:cNvPr>
          <p:cNvSpPr>
            <a:spLocks noChangeArrowheads="1"/>
          </p:cNvSpPr>
          <p:nvPr/>
        </p:nvSpPr>
        <p:spPr bwMode="auto">
          <a:xfrm>
            <a:off x="1219200" y="5739825"/>
            <a:ext cx="8096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spcBef>
                <a:spcPct val="0"/>
              </a:spcBef>
              <a:buFontTx/>
              <a:buNone/>
            </a:pPr>
            <a:r>
              <a:rPr lang="en-US" altLang="en-US" b="0" dirty="0">
                <a:latin typeface="Arial Narrow" panose="020B0606020202030204" pitchFamily="34" charset="0"/>
              </a:rPr>
              <a:t>February 5 2024 USD/CNY close: 7.20 </a:t>
            </a:r>
          </a:p>
        </p:txBody>
      </p:sp>
      <p:pic>
        <p:nvPicPr>
          <p:cNvPr id="2" name="Picture 1">
            <a:extLst>
              <a:ext uri="{FF2B5EF4-FFF2-40B4-BE49-F238E27FC236}">
                <a16:creationId xmlns:a16="http://schemas.microsoft.com/office/drawing/2014/main" id="{B020244A-C32D-4E62-02AB-082A732107BA}"/>
              </a:ext>
            </a:extLst>
          </p:cNvPr>
          <p:cNvPicPr>
            <a:picLocks noChangeAspect="1"/>
          </p:cNvPicPr>
          <p:nvPr/>
        </p:nvPicPr>
        <p:blipFill>
          <a:blip r:embed="rId4"/>
          <a:stretch>
            <a:fillRect/>
          </a:stretch>
        </p:blipFill>
        <p:spPr>
          <a:xfrm>
            <a:off x="475133" y="152400"/>
            <a:ext cx="8193734" cy="552345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E2799BAD-4E73-4DAF-B2BF-165D0B989024}"/>
              </a:ext>
            </a:extLst>
          </p:cNvPr>
          <p:cNvSpPr>
            <a:spLocks noChangeArrowheads="1"/>
          </p:cNvSpPr>
          <p:nvPr/>
        </p:nvSpPr>
        <p:spPr bwMode="auto">
          <a:xfrm>
            <a:off x="76200" y="228600"/>
            <a:ext cx="8991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lgn="ctr" eaLnBrk="1" hangingPunct="1">
              <a:spcBef>
                <a:spcPct val="0"/>
              </a:spcBef>
              <a:buFontTx/>
              <a:buNone/>
            </a:pPr>
            <a:r>
              <a:rPr lang="en-US" altLang="en-US" sz="2800">
                <a:solidFill>
                  <a:schemeClr val="tx2"/>
                </a:solidFill>
              </a:rPr>
              <a:t>Brief Look at the  Chinese Economy Today </a:t>
            </a:r>
          </a:p>
        </p:txBody>
      </p:sp>
      <p:sp>
        <p:nvSpPr>
          <p:cNvPr id="26627" name="Rectangle 4">
            <a:extLst>
              <a:ext uri="{FF2B5EF4-FFF2-40B4-BE49-F238E27FC236}">
                <a16:creationId xmlns:a16="http://schemas.microsoft.com/office/drawing/2014/main" id="{B254B799-E8B2-41DE-8919-1100DAC2617F}"/>
              </a:ext>
            </a:extLst>
          </p:cNvPr>
          <p:cNvSpPr>
            <a:spLocks noChangeArrowheads="1"/>
          </p:cNvSpPr>
          <p:nvPr/>
        </p:nvSpPr>
        <p:spPr bwMode="auto">
          <a:xfrm>
            <a:off x="457200" y="1360714"/>
            <a:ext cx="8458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lnSpc>
                <a:spcPct val="80000"/>
              </a:lnSpc>
            </a:pPr>
            <a:r>
              <a:rPr lang="en-US" altLang="en-US" sz="2000" dirty="0"/>
              <a:t>As discussed earlier, East Asia has been the fastest-growing region in the world over the past two and a half decades, the East Asian currency crisis of 1997-98 notwithstanding.</a:t>
            </a:r>
          </a:p>
          <a:p>
            <a:pPr eaLnBrk="1" hangingPunct="1">
              <a:lnSpc>
                <a:spcPct val="80000"/>
              </a:lnSpc>
            </a:pPr>
            <a:endParaRPr lang="en-US" altLang="en-US" sz="2000" dirty="0"/>
          </a:p>
          <a:p>
            <a:pPr eaLnBrk="1" hangingPunct="1">
              <a:lnSpc>
                <a:spcPct val="80000"/>
              </a:lnSpc>
            </a:pPr>
            <a:r>
              <a:rPr lang="en-US" altLang="en-US" sz="2000" dirty="0"/>
              <a:t>China is the fastest growing country in East Asia—approximately 9% p.a. since beginning of economic reform (1979) and close to 7% over the past five years.</a:t>
            </a:r>
          </a:p>
          <a:p>
            <a:pPr eaLnBrk="1" hangingPunct="1">
              <a:lnSpc>
                <a:spcPct val="80000"/>
              </a:lnSpc>
            </a:pPr>
            <a:endParaRPr lang="en-US" altLang="en-US" sz="2000" dirty="0"/>
          </a:p>
          <a:p>
            <a:pPr eaLnBrk="1" hangingPunct="1">
              <a:lnSpc>
                <a:spcPct val="80000"/>
              </a:lnSpc>
            </a:pPr>
            <a:r>
              <a:rPr lang="en-US" altLang="en-US" sz="2000" dirty="0"/>
              <a:t>Between 1979 and 2019, Chinese real GDP grew from $177 billion to $14.2 trillion (official exchange rate (2</a:t>
            </a:r>
            <a:r>
              <a:rPr lang="en-US" altLang="en-US" sz="2000" baseline="30000" dirty="0"/>
              <a:t>nd</a:t>
            </a:r>
            <a:r>
              <a:rPr lang="en-US" altLang="en-US" sz="2000" dirty="0"/>
              <a:t>largest GDP in the world) and real GDP per capita grew from $183 to more than $9000.  </a:t>
            </a:r>
          </a:p>
          <a:p>
            <a:pPr eaLnBrk="1" hangingPunct="1">
              <a:lnSpc>
                <a:spcPct val="80000"/>
              </a:lnSpc>
            </a:pPr>
            <a:endParaRPr lang="en-US" altLang="en-US" sz="2000" dirty="0"/>
          </a:p>
          <a:p>
            <a:pPr eaLnBrk="1" hangingPunct="1">
              <a:lnSpc>
                <a:spcPct val="80000"/>
              </a:lnSpc>
            </a:pPr>
            <a:r>
              <a:rPr lang="en-US" altLang="en-US" sz="2000" dirty="0"/>
              <a:t>In 2020, growth rate slowed to 2.3% due to Covid-19.</a:t>
            </a:r>
          </a:p>
          <a:p>
            <a:pPr eaLnBrk="1" hangingPunct="1">
              <a:lnSpc>
                <a:spcPct val="80000"/>
              </a:lnSpc>
            </a:pPr>
            <a:endParaRPr lang="en-US" altLang="en-US" sz="2000" dirty="0"/>
          </a:p>
          <a:p>
            <a:pPr eaLnBrk="1" hangingPunct="1">
              <a:lnSpc>
                <a:spcPct val="80000"/>
              </a:lnSpc>
            </a:pPr>
            <a:r>
              <a:rPr lang="en-US" altLang="en-US" sz="2000" dirty="0"/>
              <a:t>In 2021, growth rebounded to 8.1 % </a:t>
            </a:r>
          </a:p>
          <a:p>
            <a:pPr eaLnBrk="1" hangingPunct="1">
              <a:lnSpc>
                <a:spcPct val="80000"/>
              </a:lnSpc>
            </a:pPr>
            <a:endParaRPr lang="en-US" altLang="en-US" sz="2000" dirty="0"/>
          </a:p>
          <a:p>
            <a:pPr eaLnBrk="1" hangingPunct="1">
              <a:lnSpc>
                <a:spcPct val="80000"/>
              </a:lnSpc>
            </a:pPr>
            <a:r>
              <a:rPr lang="en-US" altLang="en-US" sz="2000" dirty="0"/>
              <a:t>In 2023, growth slowed to 5.2 %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E1351011-ED94-4CB9-B366-035AA996F776}"/>
              </a:ext>
            </a:extLst>
          </p:cNvPr>
          <p:cNvSpPr>
            <a:spLocks noGrp="1" noChangeArrowheads="1"/>
          </p:cNvSpPr>
          <p:nvPr>
            <p:ph idx="1"/>
          </p:nvPr>
        </p:nvSpPr>
        <p:spPr>
          <a:xfrm>
            <a:off x="304800" y="381000"/>
            <a:ext cx="8534400" cy="3429000"/>
          </a:xfrm>
        </p:spPr>
        <p:txBody>
          <a:bodyPr rtlCol="0">
            <a:normAutofit fontScale="92500" lnSpcReduction="10000"/>
          </a:bodyPr>
          <a:lstStyle/>
          <a:p>
            <a:pPr algn="just" eaLnBrk="1" fontAlgn="auto" hangingPunct="1">
              <a:lnSpc>
                <a:spcPct val="90000"/>
              </a:lnSpc>
              <a:spcAft>
                <a:spcPts val="0"/>
              </a:spcAft>
              <a:buFontTx/>
              <a:buBlip>
                <a:blip r:embed="rId3"/>
              </a:buBlip>
              <a:defRPr/>
            </a:pPr>
            <a:r>
              <a:rPr lang="en-US" altLang="en-US" sz="2400" dirty="0"/>
              <a:t>One of the main factors contributing to the growth of China is the Chinese reform program which began in 1978-9 with the re-introduction of markets.</a:t>
            </a:r>
          </a:p>
          <a:p>
            <a:pPr algn="just" eaLnBrk="1" fontAlgn="auto" hangingPunct="1">
              <a:lnSpc>
                <a:spcPct val="90000"/>
              </a:lnSpc>
              <a:spcAft>
                <a:spcPts val="0"/>
              </a:spcAft>
              <a:buFontTx/>
              <a:buBlip>
                <a:blip r:embed="rId3"/>
              </a:buBlip>
              <a:defRPr/>
            </a:pPr>
            <a:endParaRPr lang="en-US" altLang="en-US" sz="2400" dirty="0"/>
          </a:p>
          <a:p>
            <a:pPr algn="just" eaLnBrk="1" fontAlgn="auto" hangingPunct="1">
              <a:lnSpc>
                <a:spcPct val="90000"/>
              </a:lnSpc>
              <a:spcAft>
                <a:spcPts val="0"/>
              </a:spcAft>
              <a:buFontTx/>
              <a:buBlip>
                <a:blip r:embed="rId3"/>
              </a:buBlip>
              <a:defRPr/>
            </a:pPr>
            <a:r>
              <a:rPr lang="en-US" altLang="en-US" sz="2400" dirty="0"/>
              <a:t>China is still a socialist country, but one of the few to have made a successful transition from a centrally planned to a market economy</a:t>
            </a:r>
          </a:p>
          <a:p>
            <a:pPr algn="just" eaLnBrk="1" fontAlgn="auto" hangingPunct="1">
              <a:lnSpc>
                <a:spcPct val="90000"/>
              </a:lnSpc>
              <a:spcAft>
                <a:spcPts val="0"/>
              </a:spcAft>
              <a:buFontTx/>
              <a:buBlip>
                <a:blip r:embed="rId3"/>
              </a:buBlip>
              <a:defRPr/>
            </a:pPr>
            <a:endParaRPr lang="en-US" altLang="en-US" sz="2400" dirty="0"/>
          </a:p>
          <a:p>
            <a:pPr algn="just" eaLnBrk="1" fontAlgn="auto" hangingPunct="1">
              <a:lnSpc>
                <a:spcPct val="90000"/>
              </a:lnSpc>
              <a:spcAft>
                <a:spcPts val="0"/>
              </a:spcAft>
              <a:buFontTx/>
              <a:buBlip>
                <a:blip r:embed="rId3"/>
              </a:buBlip>
              <a:defRPr/>
            </a:pPr>
            <a:r>
              <a:rPr lang="en-US" altLang="en-US" sz="2400" dirty="0"/>
              <a:t>Over the past 40 or more years, China’s economy has experienced a profound transformation, with shares of GDP changing from agriculture to manufacturing.</a:t>
            </a:r>
          </a:p>
          <a:p>
            <a:pPr algn="just" eaLnBrk="1" fontAlgn="auto" hangingPunct="1">
              <a:lnSpc>
                <a:spcPct val="90000"/>
              </a:lnSpc>
              <a:spcAft>
                <a:spcPts val="0"/>
              </a:spcAft>
              <a:buFontTx/>
              <a:buBlip>
                <a:blip r:embed="rId3"/>
              </a:buBlip>
              <a:defRPr/>
            </a:pPr>
            <a:endParaRPr lang="en-US" altLang="en-US" sz="2400" dirty="0"/>
          </a:p>
        </p:txBody>
      </p:sp>
      <p:pic>
        <p:nvPicPr>
          <p:cNvPr id="28675" name="Picture 3">
            <a:extLst>
              <a:ext uri="{FF2B5EF4-FFF2-40B4-BE49-F238E27FC236}">
                <a16:creationId xmlns:a16="http://schemas.microsoft.com/office/drawing/2014/main" id="{CCF5A3DA-36F9-43F2-9435-3ECD78B29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810000"/>
            <a:ext cx="57150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EC90C37-BD57-43C9-99E0-F2A94D2C18AD}"/>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8195" name="Rectangle 3">
            <a:extLst>
              <a:ext uri="{FF2B5EF4-FFF2-40B4-BE49-F238E27FC236}">
                <a16:creationId xmlns:a16="http://schemas.microsoft.com/office/drawing/2014/main" id="{AF3893DA-446F-41F7-B4A8-AE5C60D3B9B2}"/>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4100" name="Rectangle 4">
            <a:extLst>
              <a:ext uri="{FF2B5EF4-FFF2-40B4-BE49-F238E27FC236}">
                <a16:creationId xmlns:a16="http://schemas.microsoft.com/office/drawing/2014/main" id="{A90BB8C2-2FD5-4BA3-8626-E48A89A4FD98}"/>
              </a:ext>
            </a:extLst>
          </p:cNvPr>
          <p:cNvSpPr>
            <a:spLocks noGrp="1" noChangeArrowheads="1"/>
          </p:cNvSpPr>
          <p:nvPr>
            <p:ph type="title"/>
          </p:nvPr>
        </p:nvSpPr>
        <p:spPr>
          <a:xfrm>
            <a:off x="228600" y="457200"/>
            <a:ext cx="8686800" cy="609600"/>
          </a:xfrm>
        </p:spPr>
        <p:txBody>
          <a:bodyPr lIns="90488" tIns="44450" rIns="90488" bIns="44450" rtlCol="0">
            <a:normAutofit fontScale="90000"/>
          </a:bodyPr>
          <a:lstStyle/>
          <a:p>
            <a:pPr eaLnBrk="1" fontAlgn="auto" hangingPunct="1">
              <a:spcAft>
                <a:spcPts val="0"/>
              </a:spcAft>
              <a:defRPr/>
            </a:pPr>
            <a:r>
              <a:rPr lang="en-US" altLang="en-US"/>
              <a:t>THE PEOPLE’S REPUBLIC OF CHINA</a:t>
            </a:r>
          </a:p>
        </p:txBody>
      </p:sp>
      <p:pic>
        <p:nvPicPr>
          <p:cNvPr id="8197" name="Picture 5">
            <a:extLst>
              <a:ext uri="{FF2B5EF4-FFF2-40B4-BE49-F238E27FC236}">
                <a16:creationId xmlns:a16="http://schemas.microsoft.com/office/drawing/2014/main" id="{EFAB1132-1846-4417-B13A-2AFFA15BDCE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295400"/>
            <a:ext cx="8229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a:extLst>
              <a:ext uri="{FF2B5EF4-FFF2-40B4-BE49-F238E27FC236}">
                <a16:creationId xmlns:a16="http://schemas.microsoft.com/office/drawing/2014/main" id="{52BEDC09-EEA1-4C72-B6AF-8C66415FDF6E}"/>
              </a:ext>
            </a:extLst>
          </p:cNvPr>
          <p:cNvSpPr>
            <a:spLocks noChangeArrowheads="1"/>
          </p:cNvSpPr>
          <p:nvPr/>
        </p:nvSpPr>
        <p:spPr bwMode="auto">
          <a:xfrm>
            <a:off x="228600" y="242888"/>
            <a:ext cx="8686800" cy="356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lgn="just" eaLnBrk="1" hangingPunct="1">
              <a:lnSpc>
                <a:spcPct val="90000"/>
              </a:lnSpc>
              <a:buFontTx/>
              <a:buBlip>
                <a:blip r:embed="rId4"/>
              </a:buBlip>
            </a:pPr>
            <a:r>
              <a:rPr lang="en-US" altLang="en-US" sz="1600" dirty="0"/>
              <a:t>Another important structural transformation has seen the private (non-state) sector account for more or more of GDP</a:t>
            </a:r>
          </a:p>
          <a:p>
            <a:pPr algn="just" eaLnBrk="1" hangingPunct="1">
              <a:lnSpc>
                <a:spcPct val="90000"/>
              </a:lnSpc>
              <a:buFontTx/>
              <a:buBlip>
                <a:blip r:embed="rId4"/>
              </a:buBlip>
            </a:pPr>
            <a:r>
              <a:rPr lang="en-US" altLang="en-US" sz="1600" dirty="0"/>
              <a:t>China’s trade has expanded faster than the economy and in 2012, China surpassed the U.S. to become the world’s biggest trading nation as measured by the sum of exports and imports of goods. </a:t>
            </a:r>
          </a:p>
          <a:p>
            <a:pPr algn="just" eaLnBrk="1" hangingPunct="1">
              <a:lnSpc>
                <a:spcPct val="90000"/>
              </a:lnSpc>
              <a:buBlip>
                <a:blip r:embed="rId4"/>
              </a:buBlip>
            </a:pPr>
            <a:r>
              <a:rPr lang="en-US" altLang="en-US" sz="1600" dirty="0"/>
              <a:t>China's foreign exchange reserves at the end of December 2021 were USD 3.426 trillion.</a:t>
            </a:r>
          </a:p>
          <a:p>
            <a:r>
              <a:rPr lang="en-US" sz="1600" dirty="0"/>
              <a:t>Foreign direct investment (FDI) into the Chinese mainland, in actual use, expanded 14.9 percent year on year to a record high of 1.15 trillion yuan in 2021. </a:t>
            </a:r>
          </a:p>
          <a:p>
            <a:r>
              <a:rPr lang="en-US" sz="1600" dirty="0"/>
              <a:t>High-tech industries saw FDI inflows jump 17.1 percent from a year earlier, and cross-border investment in China's high-tech industries saw a year-on-year increase of 17.1 percent in 2021, outpacing the services sector that recorded a 16.7-percent jump during the same period, official data showed.</a:t>
            </a:r>
          </a:p>
        </p:txBody>
      </p:sp>
      <p:sp>
        <p:nvSpPr>
          <p:cNvPr id="30723" name="Rectangle 1">
            <a:extLst>
              <a:ext uri="{FF2B5EF4-FFF2-40B4-BE49-F238E27FC236}">
                <a16:creationId xmlns:a16="http://schemas.microsoft.com/office/drawing/2014/main" id="{22C32336-1B30-4F74-AD0B-4A01912CE38E}"/>
              </a:ext>
            </a:extLst>
          </p:cNvPr>
          <p:cNvSpPr>
            <a:spLocks noChangeArrowheads="1"/>
          </p:cNvSpPr>
          <p:nvPr/>
        </p:nvSpPr>
        <p:spPr bwMode="auto">
          <a:xfrm>
            <a:off x="838200" y="6400800"/>
            <a:ext cx="670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1600" b="0">
                <a:latin typeface="Arial Narrow" panose="020B0606020202030204" pitchFamily="34" charset="0"/>
                <a:hlinkClick r:id="rId5"/>
              </a:rPr>
              <a:t>https://tradingeconomics.com/china/foreign-exchange-reserves</a:t>
            </a:r>
            <a:endParaRPr lang="en-US" altLang="en-US" sz="1600" b="0">
              <a:latin typeface="Arial Narrow" panose="020B0606020202030204" pitchFamily="34" charset="0"/>
            </a:endParaRPr>
          </a:p>
          <a:p>
            <a:pPr>
              <a:spcBef>
                <a:spcPct val="0"/>
              </a:spcBef>
              <a:buFontTx/>
              <a:buNone/>
            </a:pPr>
            <a:endParaRPr lang="en-US" altLang="en-US" sz="1600" b="0">
              <a:latin typeface="Arial Narrow" panose="020B0606020202030204" pitchFamily="34" charset="0"/>
            </a:endParaRPr>
          </a:p>
        </p:txBody>
      </p:sp>
      <p:sp>
        <p:nvSpPr>
          <p:cNvPr id="30724" name="Rectangle 2">
            <a:extLst>
              <a:ext uri="{FF2B5EF4-FFF2-40B4-BE49-F238E27FC236}">
                <a16:creationId xmlns:a16="http://schemas.microsoft.com/office/drawing/2014/main" id="{1B833207-9124-4D8E-ABEF-895524EE4CDA}"/>
              </a:ext>
            </a:extLst>
          </p:cNvPr>
          <p:cNvSpPr>
            <a:spLocks noChangeArrowheads="1"/>
          </p:cNvSpPr>
          <p:nvPr/>
        </p:nvSpPr>
        <p:spPr bwMode="auto">
          <a:xfrm>
            <a:off x="2362200" y="3991607"/>
            <a:ext cx="563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2400" dirty="0">
                <a:latin typeface="Arial Narrow" panose="020B0606020202030204" pitchFamily="34" charset="0"/>
              </a:rPr>
              <a:t>Foreign Exchange Reserves</a:t>
            </a:r>
          </a:p>
        </p:txBody>
      </p:sp>
      <p:pic>
        <p:nvPicPr>
          <p:cNvPr id="3" name="Picture 2">
            <a:extLst>
              <a:ext uri="{FF2B5EF4-FFF2-40B4-BE49-F238E27FC236}">
                <a16:creationId xmlns:a16="http://schemas.microsoft.com/office/drawing/2014/main" id="{DC882E85-F363-4A6C-8413-4C40AFC3E074}"/>
              </a:ext>
            </a:extLst>
          </p:cNvPr>
          <p:cNvPicPr>
            <a:picLocks noChangeAspect="1"/>
          </p:cNvPicPr>
          <p:nvPr/>
        </p:nvPicPr>
        <p:blipFill>
          <a:blip r:embed="rId6"/>
          <a:stretch>
            <a:fillRect/>
          </a:stretch>
        </p:blipFill>
        <p:spPr>
          <a:xfrm>
            <a:off x="250371" y="4495800"/>
            <a:ext cx="8534400" cy="182462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700FF5B-BF44-4D4C-BCE0-9805B19494F7}"/>
              </a:ext>
            </a:extLst>
          </p:cNvPr>
          <p:cNvSpPr>
            <a:spLocks noChangeArrowheads="1"/>
          </p:cNvSpPr>
          <p:nvPr/>
        </p:nvSpPr>
        <p:spPr bwMode="auto">
          <a:xfrm>
            <a:off x="838200" y="304800"/>
            <a:ext cx="7772400" cy="9144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lgn="ctr" eaLnBrk="1" hangingPunct="1">
              <a:spcBef>
                <a:spcPct val="0"/>
              </a:spcBef>
              <a:buFontTx/>
              <a:buNone/>
            </a:pPr>
            <a:r>
              <a:rPr lang="en-US" altLang="en-US" sz="3600">
                <a:solidFill>
                  <a:schemeClr val="tx2"/>
                </a:solidFill>
              </a:rPr>
              <a:t>Historical Background </a:t>
            </a:r>
          </a:p>
        </p:txBody>
      </p:sp>
      <p:sp>
        <p:nvSpPr>
          <p:cNvPr id="32771" name="Text Box 3">
            <a:extLst>
              <a:ext uri="{FF2B5EF4-FFF2-40B4-BE49-F238E27FC236}">
                <a16:creationId xmlns:a16="http://schemas.microsoft.com/office/drawing/2014/main" id="{F3BACF8D-A967-423F-818B-F92D1CD566F9}"/>
              </a:ext>
            </a:extLst>
          </p:cNvPr>
          <p:cNvSpPr txBox="1">
            <a:spLocks noChangeArrowheads="1"/>
          </p:cNvSpPr>
          <p:nvPr/>
        </p:nvSpPr>
        <p:spPr bwMode="auto">
          <a:xfrm>
            <a:off x="1071563" y="1674813"/>
            <a:ext cx="79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lgn="ctr">
              <a:spcBef>
                <a:spcPct val="0"/>
              </a:spcBef>
              <a:buFontTx/>
              <a:buNone/>
            </a:pPr>
            <a:r>
              <a:rPr lang="en-US" altLang="en-US" sz="1800"/>
              <a:t>1911</a:t>
            </a:r>
          </a:p>
        </p:txBody>
      </p:sp>
      <p:sp>
        <p:nvSpPr>
          <p:cNvPr id="32772" name="Line 4">
            <a:extLst>
              <a:ext uri="{FF2B5EF4-FFF2-40B4-BE49-F238E27FC236}">
                <a16:creationId xmlns:a16="http://schemas.microsoft.com/office/drawing/2014/main" id="{F9729E40-B392-4F2D-8A01-D391AF778B7F}"/>
              </a:ext>
            </a:extLst>
          </p:cNvPr>
          <p:cNvSpPr>
            <a:spLocks noChangeShapeType="1"/>
          </p:cNvSpPr>
          <p:nvPr/>
        </p:nvSpPr>
        <p:spPr bwMode="auto">
          <a:xfrm>
            <a:off x="1909763" y="1295400"/>
            <a:ext cx="0" cy="5334000"/>
          </a:xfrm>
          <a:prstGeom prst="line">
            <a:avLst/>
          </a:prstGeom>
          <a:noFill/>
          <a:ln w="57150">
            <a:solidFill>
              <a:srgbClr val="66FF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73" name="Text Box 5">
            <a:extLst>
              <a:ext uri="{FF2B5EF4-FFF2-40B4-BE49-F238E27FC236}">
                <a16:creationId xmlns:a16="http://schemas.microsoft.com/office/drawing/2014/main" id="{956F0FA4-1540-4492-AE4E-FD5B0EB5C25C}"/>
              </a:ext>
            </a:extLst>
          </p:cNvPr>
          <p:cNvSpPr txBox="1">
            <a:spLocks noChangeArrowheads="1"/>
          </p:cNvSpPr>
          <p:nvPr/>
        </p:nvSpPr>
        <p:spPr bwMode="auto">
          <a:xfrm>
            <a:off x="1071563" y="3275013"/>
            <a:ext cx="79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lgn="ctr">
              <a:spcBef>
                <a:spcPct val="0"/>
              </a:spcBef>
              <a:buFontTx/>
              <a:buNone/>
            </a:pPr>
            <a:r>
              <a:rPr lang="en-US" altLang="en-US" sz="1800"/>
              <a:t>1949</a:t>
            </a:r>
          </a:p>
        </p:txBody>
      </p:sp>
      <p:sp>
        <p:nvSpPr>
          <p:cNvPr id="32774" name="Text Box 6">
            <a:extLst>
              <a:ext uri="{FF2B5EF4-FFF2-40B4-BE49-F238E27FC236}">
                <a16:creationId xmlns:a16="http://schemas.microsoft.com/office/drawing/2014/main" id="{B2C7AFE5-D5C9-49C1-84AB-6A65F2A0770C}"/>
              </a:ext>
            </a:extLst>
          </p:cNvPr>
          <p:cNvSpPr txBox="1">
            <a:spLocks noChangeArrowheads="1"/>
          </p:cNvSpPr>
          <p:nvPr/>
        </p:nvSpPr>
        <p:spPr bwMode="auto">
          <a:xfrm>
            <a:off x="1071563" y="3503613"/>
            <a:ext cx="79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lgn="ctr">
              <a:spcBef>
                <a:spcPct val="0"/>
              </a:spcBef>
              <a:buFontTx/>
              <a:buNone/>
            </a:pPr>
            <a:r>
              <a:rPr lang="en-US" altLang="en-US" sz="1800"/>
              <a:t>1950</a:t>
            </a:r>
          </a:p>
        </p:txBody>
      </p:sp>
      <p:sp>
        <p:nvSpPr>
          <p:cNvPr id="32775" name="Text Box 7">
            <a:extLst>
              <a:ext uri="{FF2B5EF4-FFF2-40B4-BE49-F238E27FC236}">
                <a16:creationId xmlns:a16="http://schemas.microsoft.com/office/drawing/2014/main" id="{8B6A55DD-6DD0-4B9E-BE78-F74A4DAC45D9}"/>
              </a:ext>
            </a:extLst>
          </p:cNvPr>
          <p:cNvSpPr txBox="1">
            <a:spLocks noChangeArrowheads="1"/>
          </p:cNvSpPr>
          <p:nvPr/>
        </p:nvSpPr>
        <p:spPr bwMode="auto">
          <a:xfrm>
            <a:off x="1071563" y="4341813"/>
            <a:ext cx="79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lgn="ctr">
              <a:spcBef>
                <a:spcPct val="0"/>
              </a:spcBef>
              <a:buFontTx/>
              <a:buNone/>
            </a:pPr>
            <a:r>
              <a:rPr lang="en-US" altLang="en-US" sz="1800"/>
              <a:t>1966</a:t>
            </a:r>
          </a:p>
        </p:txBody>
      </p:sp>
      <p:sp>
        <p:nvSpPr>
          <p:cNvPr id="32776" name="Text Box 8">
            <a:extLst>
              <a:ext uri="{FF2B5EF4-FFF2-40B4-BE49-F238E27FC236}">
                <a16:creationId xmlns:a16="http://schemas.microsoft.com/office/drawing/2014/main" id="{0F0B04C4-8081-4985-BD01-D067E54C1DBA}"/>
              </a:ext>
            </a:extLst>
          </p:cNvPr>
          <p:cNvSpPr txBox="1">
            <a:spLocks noChangeArrowheads="1"/>
          </p:cNvSpPr>
          <p:nvPr/>
        </p:nvSpPr>
        <p:spPr bwMode="auto">
          <a:xfrm>
            <a:off x="1071563" y="4951413"/>
            <a:ext cx="79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lgn="ctr">
              <a:spcBef>
                <a:spcPct val="0"/>
              </a:spcBef>
              <a:buFontTx/>
              <a:buNone/>
            </a:pPr>
            <a:r>
              <a:rPr lang="en-US" altLang="en-US" sz="1800"/>
              <a:t>1972</a:t>
            </a:r>
          </a:p>
        </p:txBody>
      </p:sp>
      <p:sp>
        <p:nvSpPr>
          <p:cNvPr id="32777" name="Text Box 9">
            <a:extLst>
              <a:ext uri="{FF2B5EF4-FFF2-40B4-BE49-F238E27FC236}">
                <a16:creationId xmlns:a16="http://schemas.microsoft.com/office/drawing/2014/main" id="{3575794E-57C4-434F-94B4-1BFF287EEF89}"/>
              </a:ext>
            </a:extLst>
          </p:cNvPr>
          <p:cNvSpPr txBox="1">
            <a:spLocks noChangeArrowheads="1"/>
          </p:cNvSpPr>
          <p:nvPr/>
        </p:nvSpPr>
        <p:spPr bwMode="auto">
          <a:xfrm>
            <a:off x="1066800" y="6094413"/>
            <a:ext cx="79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lgn="ctr">
              <a:spcBef>
                <a:spcPct val="0"/>
              </a:spcBef>
              <a:buFontTx/>
              <a:buNone/>
            </a:pPr>
            <a:r>
              <a:rPr lang="en-US" altLang="en-US" sz="1800"/>
              <a:t>2001</a:t>
            </a:r>
          </a:p>
        </p:txBody>
      </p:sp>
      <p:sp>
        <p:nvSpPr>
          <p:cNvPr id="32778" name="Oval 10">
            <a:extLst>
              <a:ext uri="{FF2B5EF4-FFF2-40B4-BE49-F238E27FC236}">
                <a16:creationId xmlns:a16="http://schemas.microsoft.com/office/drawing/2014/main" id="{D054499B-124D-40B5-94E6-1CCADF138E54}"/>
              </a:ext>
            </a:extLst>
          </p:cNvPr>
          <p:cNvSpPr>
            <a:spLocks noChangeArrowheads="1"/>
          </p:cNvSpPr>
          <p:nvPr/>
        </p:nvSpPr>
        <p:spPr bwMode="auto">
          <a:xfrm>
            <a:off x="1833563" y="1828800"/>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p>
        </p:txBody>
      </p:sp>
      <p:sp>
        <p:nvSpPr>
          <p:cNvPr id="32779" name="Oval 11">
            <a:extLst>
              <a:ext uri="{FF2B5EF4-FFF2-40B4-BE49-F238E27FC236}">
                <a16:creationId xmlns:a16="http://schemas.microsoft.com/office/drawing/2014/main" id="{54383406-E200-485A-AD4E-7F78FA6A327C}"/>
              </a:ext>
            </a:extLst>
          </p:cNvPr>
          <p:cNvSpPr>
            <a:spLocks noChangeArrowheads="1"/>
          </p:cNvSpPr>
          <p:nvPr/>
        </p:nvSpPr>
        <p:spPr bwMode="auto">
          <a:xfrm>
            <a:off x="1833563" y="6248400"/>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p>
        </p:txBody>
      </p:sp>
      <p:sp>
        <p:nvSpPr>
          <p:cNvPr id="32780" name="Oval 12">
            <a:extLst>
              <a:ext uri="{FF2B5EF4-FFF2-40B4-BE49-F238E27FC236}">
                <a16:creationId xmlns:a16="http://schemas.microsoft.com/office/drawing/2014/main" id="{81EB97FF-F7E5-40FC-B462-542CFAB8F07F}"/>
              </a:ext>
            </a:extLst>
          </p:cNvPr>
          <p:cNvSpPr>
            <a:spLocks noChangeArrowheads="1"/>
          </p:cNvSpPr>
          <p:nvPr/>
        </p:nvSpPr>
        <p:spPr bwMode="auto">
          <a:xfrm>
            <a:off x="1833563" y="5105400"/>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p>
        </p:txBody>
      </p:sp>
      <p:sp>
        <p:nvSpPr>
          <p:cNvPr id="32781" name="Oval 13">
            <a:extLst>
              <a:ext uri="{FF2B5EF4-FFF2-40B4-BE49-F238E27FC236}">
                <a16:creationId xmlns:a16="http://schemas.microsoft.com/office/drawing/2014/main" id="{9E66BA29-020F-4AB6-B183-6BAEA6B0BAFF}"/>
              </a:ext>
            </a:extLst>
          </p:cNvPr>
          <p:cNvSpPr>
            <a:spLocks noChangeArrowheads="1"/>
          </p:cNvSpPr>
          <p:nvPr/>
        </p:nvSpPr>
        <p:spPr bwMode="auto">
          <a:xfrm>
            <a:off x="1833563" y="4495800"/>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p>
        </p:txBody>
      </p:sp>
      <p:sp>
        <p:nvSpPr>
          <p:cNvPr id="32782" name="Oval 14">
            <a:extLst>
              <a:ext uri="{FF2B5EF4-FFF2-40B4-BE49-F238E27FC236}">
                <a16:creationId xmlns:a16="http://schemas.microsoft.com/office/drawing/2014/main" id="{1D2609B5-EF3D-4B66-8A5A-C0644DBB5B9C}"/>
              </a:ext>
            </a:extLst>
          </p:cNvPr>
          <p:cNvSpPr>
            <a:spLocks noChangeArrowheads="1"/>
          </p:cNvSpPr>
          <p:nvPr/>
        </p:nvSpPr>
        <p:spPr bwMode="auto">
          <a:xfrm>
            <a:off x="1833563" y="3657600"/>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p>
        </p:txBody>
      </p:sp>
      <p:sp>
        <p:nvSpPr>
          <p:cNvPr id="32783" name="Oval 15">
            <a:extLst>
              <a:ext uri="{FF2B5EF4-FFF2-40B4-BE49-F238E27FC236}">
                <a16:creationId xmlns:a16="http://schemas.microsoft.com/office/drawing/2014/main" id="{3FBE8442-370E-4C8E-8120-576A455D6D71}"/>
              </a:ext>
            </a:extLst>
          </p:cNvPr>
          <p:cNvSpPr>
            <a:spLocks noChangeArrowheads="1"/>
          </p:cNvSpPr>
          <p:nvPr/>
        </p:nvSpPr>
        <p:spPr bwMode="auto">
          <a:xfrm>
            <a:off x="1833563" y="3429000"/>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p>
        </p:txBody>
      </p:sp>
      <p:sp>
        <p:nvSpPr>
          <p:cNvPr id="32784" name="Text Box 16">
            <a:extLst>
              <a:ext uri="{FF2B5EF4-FFF2-40B4-BE49-F238E27FC236}">
                <a16:creationId xmlns:a16="http://schemas.microsoft.com/office/drawing/2014/main" id="{4C0329CD-4022-4C68-AF8D-6CB7373FC5B2}"/>
              </a:ext>
            </a:extLst>
          </p:cNvPr>
          <p:cNvSpPr txBox="1">
            <a:spLocks noChangeArrowheads="1"/>
          </p:cNvSpPr>
          <p:nvPr/>
        </p:nvSpPr>
        <p:spPr bwMode="auto">
          <a:xfrm>
            <a:off x="1071563" y="5575300"/>
            <a:ext cx="79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lgn="ctr">
              <a:spcBef>
                <a:spcPct val="0"/>
              </a:spcBef>
              <a:buFontTx/>
              <a:buNone/>
            </a:pPr>
            <a:r>
              <a:rPr lang="en-US" altLang="en-US" sz="1800"/>
              <a:t>1978</a:t>
            </a:r>
          </a:p>
        </p:txBody>
      </p:sp>
      <p:sp>
        <p:nvSpPr>
          <p:cNvPr id="32785" name="Oval 17">
            <a:extLst>
              <a:ext uri="{FF2B5EF4-FFF2-40B4-BE49-F238E27FC236}">
                <a16:creationId xmlns:a16="http://schemas.microsoft.com/office/drawing/2014/main" id="{AF4E616A-8CD3-4E1B-9B65-1795844040C9}"/>
              </a:ext>
            </a:extLst>
          </p:cNvPr>
          <p:cNvSpPr>
            <a:spLocks noChangeArrowheads="1"/>
          </p:cNvSpPr>
          <p:nvPr/>
        </p:nvSpPr>
        <p:spPr bwMode="auto">
          <a:xfrm>
            <a:off x="1833563" y="5729288"/>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p>
        </p:txBody>
      </p:sp>
      <p:sp>
        <p:nvSpPr>
          <p:cNvPr id="32786" name="Text Box 18">
            <a:extLst>
              <a:ext uri="{FF2B5EF4-FFF2-40B4-BE49-F238E27FC236}">
                <a16:creationId xmlns:a16="http://schemas.microsoft.com/office/drawing/2014/main" id="{341A2EED-0DA5-47E0-BCBE-857F7F04A49E}"/>
              </a:ext>
            </a:extLst>
          </p:cNvPr>
          <p:cNvSpPr txBox="1">
            <a:spLocks noChangeArrowheads="1"/>
          </p:cNvSpPr>
          <p:nvPr/>
        </p:nvSpPr>
        <p:spPr bwMode="auto">
          <a:xfrm>
            <a:off x="2062163" y="1600200"/>
            <a:ext cx="541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2000"/>
              <a:t>End of the Ch’ing Dynasty (1644-1911)</a:t>
            </a:r>
          </a:p>
        </p:txBody>
      </p:sp>
      <p:sp>
        <p:nvSpPr>
          <p:cNvPr id="32787" name="Text Box 19">
            <a:extLst>
              <a:ext uri="{FF2B5EF4-FFF2-40B4-BE49-F238E27FC236}">
                <a16:creationId xmlns:a16="http://schemas.microsoft.com/office/drawing/2014/main" id="{03C0E20C-73F4-4852-9822-759EC5F89DC2}"/>
              </a:ext>
            </a:extLst>
          </p:cNvPr>
          <p:cNvSpPr txBox="1">
            <a:spLocks noChangeArrowheads="1"/>
          </p:cNvSpPr>
          <p:nvPr/>
        </p:nvSpPr>
        <p:spPr bwMode="auto">
          <a:xfrm>
            <a:off x="2122488" y="3214688"/>
            <a:ext cx="3651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2000"/>
              <a:t>Mao’s Communist Victory</a:t>
            </a:r>
          </a:p>
        </p:txBody>
      </p:sp>
      <p:sp>
        <p:nvSpPr>
          <p:cNvPr id="32788" name="Text Box 20">
            <a:extLst>
              <a:ext uri="{FF2B5EF4-FFF2-40B4-BE49-F238E27FC236}">
                <a16:creationId xmlns:a16="http://schemas.microsoft.com/office/drawing/2014/main" id="{E38653E7-CC2B-4F43-AA1C-693AA681CA61}"/>
              </a:ext>
            </a:extLst>
          </p:cNvPr>
          <p:cNvSpPr txBox="1">
            <a:spLocks noChangeArrowheads="1"/>
          </p:cNvSpPr>
          <p:nvPr/>
        </p:nvSpPr>
        <p:spPr bwMode="auto">
          <a:xfrm>
            <a:off x="2138363" y="3519488"/>
            <a:ext cx="5970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2000"/>
              <a:t>Intervention in the Korean War (November)</a:t>
            </a:r>
          </a:p>
        </p:txBody>
      </p:sp>
      <p:sp>
        <p:nvSpPr>
          <p:cNvPr id="32789" name="AutoShape 21">
            <a:extLst>
              <a:ext uri="{FF2B5EF4-FFF2-40B4-BE49-F238E27FC236}">
                <a16:creationId xmlns:a16="http://schemas.microsoft.com/office/drawing/2014/main" id="{1FE10C17-E9A8-45BC-89C1-00948C2AD899}"/>
              </a:ext>
            </a:extLst>
          </p:cNvPr>
          <p:cNvSpPr>
            <a:spLocks noChangeArrowheads="1"/>
          </p:cNvSpPr>
          <p:nvPr/>
        </p:nvSpPr>
        <p:spPr bwMode="auto">
          <a:xfrm>
            <a:off x="2138363" y="2057400"/>
            <a:ext cx="1219200" cy="1143000"/>
          </a:xfrm>
          <a:prstGeom prst="homePlate">
            <a:avLst>
              <a:gd name="adj" fmla="val 26667"/>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p>
        </p:txBody>
      </p:sp>
      <p:sp>
        <p:nvSpPr>
          <p:cNvPr id="32790" name="Text Box 22">
            <a:extLst>
              <a:ext uri="{FF2B5EF4-FFF2-40B4-BE49-F238E27FC236}">
                <a16:creationId xmlns:a16="http://schemas.microsoft.com/office/drawing/2014/main" id="{3543EA3D-51E5-4C02-8AD5-A1EB39380D06}"/>
              </a:ext>
            </a:extLst>
          </p:cNvPr>
          <p:cNvSpPr txBox="1">
            <a:spLocks noChangeArrowheads="1"/>
          </p:cNvSpPr>
          <p:nvPr/>
        </p:nvSpPr>
        <p:spPr bwMode="auto">
          <a:xfrm>
            <a:off x="3433763" y="2286000"/>
            <a:ext cx="34147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2000"/>
              <a:t>Instability, Revolts,</a:t>
            </a:r>
          </a:p>
          <a:p>
            <a:pPr>
              <a:spcBef>
                <a:spcPct val="0"/>
              </a:spcBef>
              <a:buFontTx/>
              <a:buNone/>
            </a:pPr>
            <a:r>
              <a:rPr lang="en-US" altLang="en-US" sz="2000"/>
              <a:t>Invasions, and Civil War</a:t>
            </a:r>
          </a:p>
        </p:txBody>
      </p:sp>
      <p:sp>
        <p:nvSpPr>
          <p:cNvPr id="32791" name="Text Box 23">
            <a:extLst>
              <a:ext uri="{FF2B5EF4-FFF2-40B4-BE49-F238E27FC236}">
                <a16:creationId xmlns:a16="http://schemas.microsoft.com/office/drawing/2014/main" id="{246B9EF5-D2FE-482A-A051-CE4B5FE35D8C}"/>
              </a:ext>
            </a:extLst>
          </p:cNvPr>
          <p:cNvSpPr txBox="1">
            <a:spLocks noChangeArrowheads="1"/>
          </p:cNvSpPr>
          <p:nvPr/>
        </p:nvSpPr>
        <p:spPr bwMode="auto">
          <a:xfrm>
            <a:off x="1071563" y="5256213"/>
            <a:ext cx="79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lgn="ctr">
              <a:spcBef>
                <a:spcPct val="0"/>
              </a:spcBef>
              <a:buFontTx/>
              <a:buNone/>
            </a:pPr>
            <a:r>
              <a:rPr lang="en-US" altLang="en-US" sz="1800"/>
              <a:t>1976</a:t>
            </a:r>
          </a:p>
        </p:txBody>
      </p:sp>
      <p:sp>
        <p:nvSpPr>
          <p:cNvPr id="32792" name="Oval 24">
            <a:extLst>
              <a:ext uri="{FF2B5EF4-FFF2-40B4-BE49-F238E27FC236}">
                <a16:creationId xmlns:a16="http://schemas.microsoft.com/office/drawing/2014/main" id="{31C40F89-19F0-46D5-B04D-73F7422F79BC}"/>
              </a:ext>
            </a:extLst>
          </p:cNvPr>
          <p:cNvSpPr>
            <a:spLocks noChangeArrowheads="1"/>
          </p:cNvSpPr>
          <p:nvPr/>
        </p:nvSpPr>
        <p:spPr bwMode="auto">
          <a:xfrm>
            <a:off x="1833563" y="5410200"/>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p>
        </p:txBody>
      </p:sp>
      <p:sp>
        <p:nvSpPr>
          <p:cNvPr id="32793" name="AutoShape 25">
            <a:extLst>
              <a:ext uri="{FF2B5EF4-FFF2-40B4-BE49-F238E27FC236}">
                <a16:creationId xmlns:a16="http://schemas.microsoft.com/office/drawing/2014/main" id="{6C70555E-EDF7-44DF-A56A-3317686B4296}"/>
              </a:ext>
            </a:extLst>
          </p:cNvPr>
          <p:cNvSpPr>
            <a:spLocks noChangeArrowheads="1"/>
          </p:cNvSpPr>
          <p:nvPr/>
        </p:nvSpPr>
        <p:spPr bwMode="auto">
          <a:xfrm>
            <a:off x="2062163" y="4495800"/>
            <a:ext cx="4038600" cy="1143000"/>
          </a:xfrm>
          <a:prstGeom prst="homePlate">
            <a:avLst>
              <a:gd name="adj" fmla="val 88333"/>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lgn="ctr">
              <a:spcBef>
                <a:spcPct val="0"/>
              </a:spcBef>
              <a:buFontTx/>
              <a:buNone/>
            </a:pPr>
            <a:endParaRPr lang="en-US" altLang="en-US" sz="2000"/>
          </a:p>
        </p:txBody>
      </p:sp>
      <p:sp>
        <p:nvSpPr>
          <p:cNvPr id="32794" name="Text Box 26">
            <a:extLst>
              <a:ext uri="{FF2B5EF4-FFF2-40B4-BE49-F238E27FC236}">
                <a16:creationId xmlns:a16="http://schemas.microsoft.com/office/drawing/2014/main" id="{6132F12A-CC56-48A4-BEC7-B047131C206A}"/>
              </a:ext>
            </a:extLst>
          </p:cNvPr>
          <p:cNvSpPr txBox="1">
            <a:spLocks noChangeArrowheads="1"/>
          </p:cNvSpPr>
          <p:nvPr/>
        </p:nvSpPr>
        <p:spPr bwMode="auto">
          <a:xfrm>
            <a:off x="6253163" y="4800600"/>
            <a:ext cx="282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2000"/>
              <a:t>Cultural Revolution</a:t>
            </a:r>
          </a:p>
        </p:txBody>
      </p:sp>
      <p:sp>
        <p:nvSpPr>
          <p:cNvPr id="32795" name="Text Box 27">
            <a:extLst>
              <a:ext uri="{FF2B5EF4-FFF2-40B4-BE49-F238E27FC236}">
                <a16:creationId xmlns:a16="http://schemas.microsoft.com/office/drawing/2014/main" id="{F0506607-DF28-494F-94B0-449F0D15F9BF}"/>
              </a:ext>
            </a:extLst>
          </p:cNvPr>
          <p:cNvSpPr txBox="1">
            <a:spLocks noChangeArrowheads="1"/>
          </p:cNvSpPr>
          <p:nvPr/>
        </p:nvSpPr>
        <p:spPr bwMode="auto">
          <a:xfrm>
            <a:off x="2127250" y="4022725"/>
            <a:ext cx="4768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2000"/>
              <a:t>Decay of Chinese-Soviet Relations</a:t>
            </a:r>
          </a:p>
        </p:txBody>
      </p:sp>
      <p:sp>
        <p:nvSpPr>
          <p:cNvPr id="32796" name="Text Box 28">
            <a:extLst>
              <a:ext uri="{FF2B5EF4-FFF2-40B4-BE49-F238E27FC236}">
                <a16:creationId xmlns:a16="http://schemas.microsoft.com/office/drawing/2014/main" id="{241A40CF-5142-48B7-BEC2-F441B5B175C5}"/>
              </a:ext>
            </a:extLst>
          </p:cNvPr>
          <p:cNvSpPr txBox="1">
            <a:spLocks noChangeArrowheads="1"/>
          </p:cNvSpPr>
          <p:nvPr/>
        </p:nvSpPr>
        <p:spPr bwMode="auto">
          <a:xfrm>
            <a:off x="2068513" y="5257800"/>
            <a:ext cx="1954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2000"/>
              <a:t>Death of Mao</a:t>
            </a:r>
          </a:p>
        </p:txBody>
      </p:sp>
      <p:sp>
        <p:nvSpPr>
          <p:cNvPr id="32797" name="Text Box 29">
            <a:extLst>
              <a:ext uri="{FF2B5EF4-FFF2-40B4-BE49-F238E27FC236}">
                <a16:creationId xmlns:a16="http://schemas.microsoft.com/office/drawing/2014/main" id="{08997A70-1BB3-4E1E-8727-BBD360F955AA}"/>
              </a:ext>
            </a:extLst>
          </p:cNvPr>
          <p:cNvSpPr txBox="1">
            <a:spLocks noChangeArrowheads="1"/>
          </p:cNvSpPr>
          <p:nvPr/>
        </p:nvSpPr>
        <p:spPr bwMode="auto">
          <a:xfrm>
            <a:off x="2062163" y="4953000"/>
            <a:ext cx="4116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2000"/>
              <a:t>Nixon Plays the “China Card”</a:t>
            </a:r>
          </a:p>
        </p:txBody>
      </p:sp>
      <p:sp>
        <p:nvSpPr>
          <p:cNvPr id="32798" name="Text Box 30">
            <a:extLst>
              <a:ext uri="{FF2B5EF4-FFF2-40B4-BE49-F238E27FC236}">
                <a16:creationId xmlns:a16="http://schemas.microsoft.com/office/drawing/2014/main" id="{44607E4D-FDE4-4AEE-8174-7AD874FF3159}"/>
              </a:ext>
            </a:extLst>
          </p:cNvPr>
          <p:cNvSpPr txBox="1">
            <a:spLocks noChangeArrowheads="1"/>
          </p:cNvSpPr>
          <p:nvPr/>
        </p:nvSpPr>
        <p:spPr bwMode="auto">
          <a:xfrm>
            <a:off x="1071563" y="4660900"/>
            <a:ext cx="79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lgn="ctr">
              <a:spcBef>
                <a:spcPct val="0"/>
              </a:spcBef>
              <a:buFontTx/>
              <a:buNone/>
            </a:pPr>
            <a:r>
              <a:rPr lang="en-US" altLang="en-US" sz="1800"/>
              <a:t>1969</a:t>
            </a:r>
          </a:p>
        </p:txBody>
      </p:sp>
      <p:sp>
        <p:nvSpPr>
          <p:cNvPr id="32799" name="Oval 31">
            <a:extLst>
              <a:ext uri="{FF2B5EF4-FFF2-40B4-BE49-F238E27FC236}">
                <a16:creationId xmlns:a16="http://schemas.microsoft.com/office/drawing/2014/main" id="{18B38FF2-769E-4213-B9CD-48D9912E5B40}"/>
              </a:ext>
            </a:extLst>
          </p:cNvPr>
          <p:cNvSpPr>
            <a:spLocks noChangeArrowheads="1"/>
          </p:cNvSpPr>
          <p:nvPr/>
        </p:nvSpPr>
        <p:spPr bwMode="auto">
          <a:xfrm>
            <a:off x="1833563" y="4814888"/>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p>
        </p:txBody>
      </p:sp>
      <p:sp>
        <p:nvSpPr>
          <p:cNvPr id="32800" name="Text Box 32">
            <a:extLst>
              <a:ext uri="{FF2B5EF4-FFF2-40B4-BE49-F238E27FC236}">
                <a16:creationId xmlns:a16="http://schemas.microsoft.com/office/drawing/2014/main" id="{4B5F5391-3059-4664-99CD-B91AFF739526}"/>
              </a:ext>
            </a:extLst>
          </p:cNvPr>
          <p:cNvSpPr txBox="1">
            <a:spLocks noChangeArrowheads="1"/>
          </p:cNvSpPr>
          <p:nvPr/>
        </p:nvSpPr>
        <p:spPr bwMode="auto">
          <a:xfrm>
            <a:off x="2062163" y="4648200"/>
            <a:ext cx="426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2000"/>
              <a:t>Soviet-Chinese Border Clashes</a:t>
            </a:r>
          </a:p>
        </p:txBody>
      </p:sp>
      <p:sp>
        <p:nvSpPr>
          <p:cNvPr id="32801" name="Text Box 33">
            <a:extLst>
              <a:ext uri="{FF2B5EF4-FFF2-40B4-BE49-F238E27FC236}">
                <a16:creationId xmlns:a16="http://schemas.microsoft.com/office/drawing/2014/main" id="{B643851C-B687-478D-A8EA-783F1C75D8D5}"/>
              </a:ext>
            </a:extLst>
          </p:cNvPr>
          <p:cNvSpPr txBox="1">
            <a:spLocks noChangeArrowheads="1"/>
          </p:cNvSpPr>
          <p:nvPr/>
        </p:nvSpPr>
        <p:spPr bwMode="auto">
          <a:xfrm>
            <a:off x="2046288" y="5576888"/>
            <a:ext cx="4395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2000"/>
              <a:t>“Market Reforms” Begin Slowly</a:t>
            </a:r>
          </a:p>
        </p:txBody>
      </p:sp>
      <p:sp>
        <p:nvSpPr>
          <p:cNvPr id="32802" name="Text Box 34">
            <a:extLst>
              <a:ext uri="{FF2B5EF4-FFF2-40B4-BE49-F238E27FC236}">
                <a16:creationId xmlns:a16="http://schemas.microsoft.com/office/drawing/2014/main" id="{287B26D3-AD3B-411F-97FF-A6896DC0322D}"/>
              </a:ext>
            </a:extLst>
          </p:cNvPr>
          <p:cNvSpPr txBox="1">
            <a:spLocks noChangeArrowheads="1"/>
          </p:cNvSpPr>
          <p:nvPr/>
        </p:nvSpPr>
        <p:spPr bwMode="auto">
          <a:xfrm>
            <a:off x="2133600" y="6172200"/>
            <a:ext cx="2554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None/>
            </a:pPr>
            <a:r>
              <a:rPr lang="en-US" altLang="en-US" sz="2000"/>
              <a:t>Joined WTO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a:extLst>
              <a:ext uri="{FF2B5EF4-FFF2-40B4-BE49-F238E27FC236}">
                <a16:creationId xmlns:a16="http://schemas.microsoft.com/office/drawing/2014/main" id="{166AA597-BA04-450A-8BAF-025FB141C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7950"/>
            <a:ext cx="8610600" cy="675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ABA513B7-64B3-4902-A912-B42CE8697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361950"/>
            <a:ext cx="8763000"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DFFE8B22-9CC9-4F11-8C00-6A3588B90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8382000" cy="589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a:extLst>
              <a:ext uri="{FF2B5EF4-FFF2-40B4-BE49-F238E27FC236}">
                <a16:creationId xmlns:a16="http://schemas.microsoft.com/office/drawing/2014/main" id="{2CF5C03F-C8C0-46EB-87C1-F6823C336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686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5A48243-53CE-4B6F-A62D-056607CC180A}"/>
              </a:ext>
            </a:extLst>
          </p:cNvPr>
          <p:cNvSpPr>
            <a:spLocks noChangeArrowheads="1"/>
          </p:cNvSpPr>
          <p:nvPr/>
        </p:nvSpPr>
        <p:spPr bwMode="auto">
          <a:xfrm>
            <a:off x="2438400" y="6416675"/>
            <a:ext cx="647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spcBef>
                <a:spcPct val="0"/>
              </a:spcBef>
              <a:buFontTx/>
              <a:buNone/>
            </a:pPr>
            <a:r>
              <a:rPr lang="en-US" altLang="en-US" sz="1600" b="0">
                <a:latin typeface="Arial Narrow" panose="020B0606020202030204" pitchFamily="34" charset="0"/>
                <a:hlinkClick r:id="rId3"/>
              </a:rPr>
              <a:t>https://www.bbc.com/news/world-asia-pacific-13017882</a:t>
            </a:r>
            <a:endParaRPr lang="en-US" altLang="en-US" sz="1600" b="0">
              <a:latin typeface="Arial Narrow" panose="020B0606020202030204" pitchFamily="34" charset="0"/>
            </a:endParaRPr>
          </a:p>
          <a:p>
            <a:pPr>
              <a:spcBef>
                <a:spcPct val="0"/>
              </a:spcBef>
              <a:buFontTx/>
              <a:buNone/>
            </a:pPr>
            <a:endParaRPr lang="en-US" altLang="en-US" b="0">
              <a:latin typeface="Arial Narrow" panose="020B0606020202030204" pitchFamily="34" charset="0"/>
            </a:endParaRPr>
          </a:p>
        </p:txBody>
      </p:sp>
      <p:sp>
        <p:nvSpPr>
          <p:cNvPr id="38915" name="Rectangle 1">
            <a:extLst>
              <a:ext uri="{FF2B5EF4-FFF2-40B4-BE49-F238E27FC236}">
                <a16:creationId xmlns:a16="http://schemas.microsoft.com/office/drawing/2014/main" id="{879E34B6-FFBD-474B-9477-25A844B4CCBD}"/>
              </a:ext>
            </a:extLst>
          </p:cNvPr>
          <p:cNvSpPr>
            <a:spLocks noChangeArrowheads="1"/>
          </p:cNvSpPr>
          <p:nvPr/>
        </p:nvSpPr>
        <p:spPr bwMode="auto">
          <a:xfrm>
            <a:off x="304800" y="5257800"/>
            <a:ext cx="845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spcBef>
                <a:spcPct val="0"/>
              </a:spcBef>
              <a:buFontTx/>
              <a:buNone/>
            </a:pPr>
            <a:r>
              <a:rPr lang="en-US" altLang="en-US" sz="1800">
                <a:latin typeface="Arial Narrow" panose="020B0606020202030204" pitchFamily="34" charset="0"/>
              </a:rPr>
              <a:t>2019 June-July</a:t>
            </a:r>
            <a:r>
              <a:rPr lang="en-US" altLang="en-US" sz="1800" b="0">
                <a:latin typeface="Arial Narrow" panose="020B0606020202030204" pitchFamily="34" charset="0"/>
              </a:rPr>
              <a:t> - Hong Kong sees anti-government and pro-democracy protests, involving violent clashes with police, against a proposal to allow extradition to mainland China.</a:t>
            </a:r>
          </a:p>
        </p:txBody>
      </p:sp>
      <p:pic>
        <p:nvPicPr>
          <p:cNvPr id="38916" name="Picture 1">
            <a:extLst>
              <a:ext uri="{FF2B5EF4-FFF2-40B4-BE49-F238E27FC236}">
                <a16:creationId xmlns:a16="http://schemas.microsoft.com/office/drawing/2014/main" id="{FBF983AF-ABE0-4D11-B51C-54C3F7967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400"/>
            <a:ext cx="8610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1">
            <a:extLst>
              <a:ext uri="{FF2B5EF4-FFF2-40B4-BE49-F238E27FC236}">
                <a16:creationId xmlns:a16="http://schemas.microsoft.com/office/drawing/2014/main" id="{DF974CC6-1526-4B5B-A5BE-C1FEC58E39AC}"/>
              </a:ext>
            </a:extLst>
          </p:cNvPr>
          <p:cNvSpPr>
            <a:spLocks noChangeArrowheads="1"/>
          </p:cNvSpPr>
          <p:nvPr/>
        </p:nvSpPr>
        <p:spPr bwMode="auto">
          <a:xfrm>
            <a:off x="304800" y="5916613"/>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spcBef>
                <a:spcPct val="0"/>
              </a:spcBef>
              <a:buFontTx/>
              <a:buNone/>
            </a:pPr>
            <a:r>
              <a:rPr lang="en-US" altLang="en-US" sz="2000" b="0">
                <a:latin typeface="Arial Narrow" panose="020B0606020202030204" pitchFamily="34" charset="0"/>
              </a:rPr>
              <a:t>2020 January - Outbreak of Covid-19 coronavirus in Hubei province spreads worldwide</a:t>
            </a:r>
            <a:r>
              <a:rPr lang="en-US" altLang="en-US" b="0">
                <a:latin typeface="Arial Narrow" panose="020B0606020202030204" pitchFamily="34" charset="0"/>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AE161237-9B02-4DFB-A39C-B691EEEB3FC2}"/>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39939" name="Rectangle 3">
            <a:extLst>
              <a:ext uri="{FF2B5EF4-FFF2-40B4-BE49-F238E27FC236}">
                <a16:creationId xmlns:a16="http://schemas.microsoft.com/office/drawing/2014/main" id="{27FEE2F0-6133-49F4-A689-A03A13AC8A10}"/>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39940" name="Rectangle 4">
            <a:extLst>
              <a:ext uri="{FF2B5EF4-FFF2-40B4-BE49-F238E27FC236}">
                <a16:creationId xmlns:a16="http://schemas.microsoft.com/office/drawing/2014/main" id="{FF11F580-9418-453B-B7F1-E3B91D472901}"/>
              </a:ext>
            </a:extLst>
          </p:cNvPr>
          <p:cNvSpPr>
            <a:spLocks noGrp="1"/>
          </p:cNvSpPr>
          <p:nvPr>
            <p:ph type="title"/>
          </p:nvPr>
        </p:nvSpPr>
        <p:spPr>
          <a:xfrm>
            <a:off x="-152400" y="-30163"/>
            <a:ext cx="9448800" cy="792163"/>
          </a:xfrm>
        </p:spPr>
        <p:txBody>
          <a:bodyPr lIns="90488" tIns="44450" rIns="90488" bIns="44450"/>
          <a:lstStyle/>
          <a:p>
            <a:pPr eaLnBrk="1" hangingPunct="1"/>
            <a:r>
              <a:rPr lang="en-US" altLang="en-US"/>
              <a:t>Chinese Socialism: The First Decade</a:t>
            </a:r>
          </a:p>
        </p:txBody>
      </p:sp>
      <p:sp>
        <p:nvSpPr>
          <p:cNvPr id="27653" name="Rectangle 5">
            <a:extLst>
              <a:ext uri="{FF2B5EF4-FFF2-40B4-BE49-F238E27FC236}">
                <a16:creationId xmlns:a16="http://schemas.microsoft.com/office/drawing/2014/main" id="{EFA3A1FD-C2E3-4733-8122-86239F5CCE86}"/>
              </a:ext>
            </a:extLst>
          </p:cNvPr>
          <p:cNvSpPr>
            <a:spLocks noGrp="1" noChangeArrowheads="1"/>
          </p:cNvSpPr>
          <p:nvPr>
            <p:ph idx="1"/>
          </p:nvPr>
        </p:nvSpPr>
        <p:spPr>
          <a:xfrm>
            <a:off x="76200" y="762000"/>
            <a:ext cx="6553200" cy="5029200"/>
          </a:xfrm>
        </p:spPr>
        <p:txBody>
          <a:bodyPr lIns="90488" tIns="44450" rIns="90488" bIns="44450" rtlCol="0">
            <a:normAutofit fontScale="85000" lnSpcReduction="20000"/>
          </a:bodyPr>
          <a:lstStyle/>
          <a:p>
            <a:pPr eaLnBrk="1" fontAlgn="auto" hangingPunct="1">
              <a:lnSpc>
                <a:spcPct val="90000"/>
              </a:lnSpc>
              <a:spcAft>
                <a:spcPts val="0"/>
              </a:spcAft>
              <a:buFontTx/>
              <a:buBlip>
                <a:blip r:embed="rId4"/>
              </a:buBlip>
              <a:defRPr/>
            </a:pPr>
            <a:r>
              <a:rPr lang="en-US" altLang="en-US" sz="2400" dirty="0"/>
              <a:t>Mao Zedong proclaims People’s Republic in 1949</a:t>
            </a:r>
          </a:p>
          <a:p>
            <a:pPr eaLnBrk="1" fontAlgn="auto" hangingPunct="1">
              <a:lnSpc>
                <a:spcPct val="90000"/>
              </a:lnSpc>
              <a:spcAft>
                <a:spcPts val="0"/>
              </a:spcAft>
              <a:buFontTx/>
              <a:buBlip>
                <a:blip r:embed="rId4"/>
              </a:buBlip>
              <a:defRPr/>
            </a:pPr>
            <a:r>
              <a:rPr lang="en-US" altLang="en-US" sz="2400" dirty="0"/>
              <a:t>Mao takes leadership as Chief of State</a:t>
            </a:r>
          </a:p>
          <a:p>
            <a:pPr eaLnBrk="1" fontAlgn="auto" hangingPunct="1">
              <a:lnSpc>
                <a:spcPct val="90000"/>
              </a:lnSpc>
              <a:spcAft>
                <a:spcPts val="0"/>
              </a:spcAft>
              <a:buFontTx/>
              <a:buBlip>
                <a:blip r:embed="rId4"/>
              </a:buBlip>
              <a:defRPr/>
            </a:pPr>
            <a:r>
              <a:rPr lang="en-US" altLang="en-US" sz="2400" dirty="0"/>
              <a:t>Initial tasks</a:t>
            </a:r>
          </a:p>
          <a:p>
            <a:pPr lvl="1" eaLnBrk="1" fontAlgn="auto" hangingPunct="1">
              <a:lnSpc>
                <a:spcPct val="90000"/>
              </a:lnSpc>
              <a:spcAft>
                <a:spcPts val="0"/>
              </a:spcAft>
              <a:buFontTx/>
              <a:buBlip>
                <a:blip r:embed="rId4"/>
              </a:buBlip>
              <a:defRPr/>
            </a:pPr>
            <a:r>
              <a:rPr lang="en-US" altLang="en-US" sz="2400" dirty="0"/>
              <a:t>collectivization of land</a:t>
            </a:r>
          </a:p>
          <a:p>
            <a:pPr lvl="1" eaLnBrk="1" fontAlgn="auto" hangingPunct="1">
              <a:lnSpc>
                <a:spcPct val="90000"/>
              </a:lnSpc>
              <a:spcAft>
                <a:spcPts val="0"/>
              </a:spcAft>
              <a:buFontTx/>
              <a:buBlip>
                <a:blip r:embed="rId4"/>
              </a:buBlip>
              <a:defRPr/>
            </a:pPr>
            <a:r>
              <a:rPr lang="en-US" altLang="en-US" sz="2400" dirty="0"/>
              <a:t>nationalization of industry</a:t>
            </a:r>
          </a:p>
          <a:p>
            <a:pPr eaLnBrk="1" fontAlgn="auto" hangingPunct="1">
              <a:lnSpc>
                <a:spcPct val="90000"/>
              </a:lnSpc>
              <a:spcAft>
                <a:spcPts val="0"/>
              </a:spcAft>
              <a:buFontTx/>
              <a:buBlip>
                <a:blip r:embed="rId4"/>
              </a:buBlip>
              <a:defRPr/>
            </a:pPr>
            <a:r>
              <a:rPr lang="en-US" altLang="en-US" sz="2400" dirty="0"/>
              <a:t>Followed typical (Stalinist) planned socialist model</a:t>
            </a:r>
          </a:p>
          <a:p>
            <a:pPr lvl="1" eaLnBrk="1" fontAlgn="auto" hangingPunct="1">
              <a:lnSpc>
                <a:spcPct val="90000"/>
              </a:lnSpc>
              <a:spcAft>
                <a:spcPts val="0"/>
              </a:spcAft>
              <a:buFontTx/>
              <a:buChar char="–"/>
              <a:defRPr/>
            </a:pPr>
            <a:r>
              <a:rPr lang="en-US" altLang="en-US" sz="2400" dirty="0"/>
              <a:t>heavy industry high priority, agriculture low priority</a:t>
            </a:r>
          </a:p>
          <a:p>
            <a:pPr lvl="2" eaLnBrk="1" fontAlgn="auto" hangingPunct="1">
              <a:lnSpc>
                <a:spcPct val="90000"/>
              </a:lnSpc>
              <a:spcAft>
                <a:spcPts val="0"/>
              </a:spcAft>
              <a:buFontTx/>
              <a:buChar char="•"/>
              <a:defRPr/>
            </a:pPr>
            <a:r>
              <a:rPr lang="en-US" altLang="en-US" dirty="0"/>
              <a:t>aggregate investment 20% - 25% of national product</a:t>
            </a:r>
          </a:p>
          <a:p>
            <a:pPr lvl="2" eaLnBrk="1" fontAlgn="auto" hangingPunct="1">
              <a:lnSpc>
                <a:spcPct val="90000"/>
              </a:lnSpc>
              <a:spcAft>
                <a:spcPts val="0"/>
              </a:spcAft>
              <a:buFontTx/>
              <a:buChar char="•"/>
              <a:defRPr/>
            </a:pPr>
            <a:r>
              <a:rPr lang="en-US" altLang="en-US" dirty="0"/>
              <a:t>85% industrial investment goes to heavy industry</a:t>
            </a:r>
          </a:p>
          <a:p>
            <a:pPr lvl="2" eaLnBrk="1" fontAlgn="auto" hangingPunct="1">
              <a:lnSpc>
                <a:spcPct val="90000"/>
              </a:lnSpc>
              <a:spcAft>
                <a:spcPts val="0"/>
              </a:spcAft>
              <a:buFontTx/>
              <a:buChar char="•"/>
              <a:defRPr/>
            </a:pPr>
            <a:r>
              <a:rPr lang="en-US" altLang="en-US" dirty="0"/>
              <a:t>8% state investment goes to agriculture</a:t>
            </a:r>
          </a:p>
          <a:p>
            <a:pPr lvl="2" eaLnBrk="1" fontAlgn="auto" hangingPunct="1">
              <a:lnSpc>
                <a:spcPct val="90000"/>
              </a:lnSpc>
              <a:spcAft>
                <a:spcPts val="0"/>
              </a:spcAft>
              <a:buFontTx/>
              <a:buChar char="•"/>
              <a:defRPr/>
            </a:pPr>
            <a:r>
              <a:rPr lang="en-US" altLang="en-US" dirty="0"/>
              <a:t>by end of Mao period, industry share in national output much higher than other countries at similar level of development</a:t>
            </a:r>
          </a:p>
          <a:p>
            <a:pPr eaLnBrk="1" fontAlgn="auto" hangingPunct="1">
              <a:lnSpc>
                <a:spcPct val="90000"/>
              </a:lnSpc>
              <a:spcAft>
                <a:spcPts val="0"/>
              </a:spcAft>
              <a:buFontTx/>
              <a:buChar char="•"/>
              <a:defRPr/>
            </a:pPr>
            <a:endParaRPr lang="en-US" altLang="en-US" sz="1600" dirty="0"/>
          </a:p>
          <a:p>
            <a:pPr lvl="1" eaLnBrk="1" fontAlgn="auto" hangingPunct="1">
              <a:lnSpc>
                <a:spcPct val="90000"/>
              </a:lnSpc>
              <a:spcAft>
                <a:spcPts val="0"/>
              </a:spcAft>
              <a:buFontTx/>
              <a:buBlip>
                <a:blip r:embed="rId4"/>
              </a:buBlip>
              <a:defRPr/>
            </a:pPr>
            <a:endParaRPr lang="en-US" altLang="en-US" sz="1600" dirty="0"/>
          </a:p>
        </p:txBody>
      </p:sp>
      <p:pic>
        <p:nvPicPr>
          <p:cNvPr id="39942" name="Picture 6" descr="mao">
            <a:extLst>
              <a:ext uri="{FF2B5EF4-FFF2-40B4-BE49-F238E27FC236}">
                <a16:creationId xmlns:a16="http://schemas.microsoft.com/office/drawing/2014/main" id="{9F732F55-4198-44FC-A29B-DEFB50187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304925"/>
            <a:ext cx="2362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CC27052-ED0C-45D3-8F1A-6BE47A0D2008}"/>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41987" name="Rectangle 3">
            <a:extLst>
              <a:ext uri="{FF2B5EF4-FFF2-40B4-BE49-F238E27FC236}">
                <a16:creationId xmlns:a16="http://schemas.microsoft.com/office/drawing/2014/main" id="{5F742615-5DF3-4B6A-8D3B-5ECDAC54EB89}"/>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41988" name="Rectangle 4">
            <a:extLst>
              <a:ext uri="{FF2B5EF4-FFF2-40B4-BE49-F238E27FC236}">
                <a16:creationId xmlns:a16="http://schemas.microsoft.com/office/drawing/2014/main" id="{C70AC25C-04BC-4E0C-B95B-5FDCB905B6EF}"/>
              </a:ext>
            </a:extLst>
          </p:cNvPr>
          <p:cNvSpPr>
            <a:spLocks noGrp="1"/>
          </p:cNvSpPr>
          <p:nvPr>
            <p:ph type="title"/>
          </p:nvPr>
        </p:nvSpPr>
        <p:spPr>
          <a:xfrm>
            <a:off x="609600" y="-14288"/>
            <a:ext cx="7772400" cy="1143001"/>
          </a:xfrm>
        </p:spPr>
        <p:txBody>
          <a:bodyPr lIns="90488" tIns="44450" rIns="90488" bIns="44450"/>
          <a:lstStyle/>
          <a:p>
            <a:pPr eaLnBrk="1" hangingPunct="1"/>
            <a:r>
              <a:rPr lang="en-US" altLang="en-US"/>
              <a:t>Collectivization of Agriculture</a:t>
            </a:r>
          </a:p>
        </p:txBody>
      </p:sp>
      <p:sp>
        <p:nvSpPr>
          <p:cNvPr id="41989" name="Rectangle 5">
            <a:extLst>
              <a:ext uri="{FF2B5EF4-FFF2-40B4-BE49-F238E27FC236}">
                <a16:creationId xmlns:a16="http://schemas.microsoft.com/office/drawing/2014/main" id="{84A42A46-93E0-42C3-8B11-82997DE28E40}"/>
              </a:ext>
            </a:extLst>
          </p:cNvPr>
          <p:cNvSpPr>
            <a:spLocks noGrp="1"/>
          </p:cNvSpPr>
          <p:nvPr>
            <p:ph idx="1"/>
          </p:nvPr>
        </p:nvSpPr>
        <p:spPr>
          <a:xfrm>
            <a:off x="266700" y="1066800"/>
            <a:ext cx="8610600" cy="3200400"/>
          </a:xfrm>
        </p:spPr>
        <p:txBody>
          <a:bodyPr lIns="90488" tIns="44450" rIns="90488" bIns="44450"/>
          <a:lstStyle/>
          <a:p>
            <a:pPr eaLnBrk="1" hangingPunct="1">
              <a:lnSpc>
                <a:spcPct val="90000"/>
              </a:lnSpc>
            </a:pPr>
            <a:r>
              <a:rPr lang="en-US" altLang="en-US" sz="2400"/>
              <a:t>First step was redistribution of land from the landlords to the peasants</a:t>
            </a:r>
          </a:p>
          <a:p>
            <a:pPr eaLnBrk="1" hangingPunct="1">
              <a:lnSpc>
                <a:spcPct val="90000"/>
              </a:lnSpc>
            </a:pPr>
            <a:r>
              <a:rPr lang="en-US" altLang="en-US" sz="2400"/>
              <a:t>Major farming equipment provided by village authorities</a:t>
            </a:r>
          </a:p>
          <a:p>
            <a:pPr eaLnBrk="1" hangingPunct="1">
              <a:lnSpc>
                <a:spcPct val="90000"/>
              </a:lnSpc>
            </a:pPr>
            <a:r>
              <a:rPr lang="en-US" altLang="en-US" sz="2400"/>
              <a:t>Collectivization involved organizing households into large production teams</a:t>
            </a:r>
          </a:p>
          <a:p>
            <a:pPr eaLnBrk="1" hangingPunct="1">
              <a:lnSpc>
                <a:spcPct val="90000"/>
              </a:lnSpc>
            </a:pPr>
            <a:r>
              <a:rPr lang="en-US" altLang="en-US" sz="2400"/>
              <a:t>Finally led to the commune (after Great Leap Forward)</a:t>
            </a:r>
          </a:p>
        </p:txBody>
      </p:sp>
      <p:sp>
        <p:nvSpPr>
          <p:cNvPr id="41990" name="Rectangle 1">
            <a:extLst>
              <a:ext uri="{FF2B5EF4-FFF2-40B4-BE49-F238E27FC236}">
                <a16:creationId xmlns:a16="http://schemas.microsoft.com/office/drawing/2014/main" id="{3A8EE077-ED55-4B87-98F5-5361019CFC6C}"/>
              </a:ext>
            </a:extLst>
          </p:cNvPr>
          <p:cNvSpPr>
            <a:spLocks noChangeArrowheads="1"/>
          </p:cNvSpPr>
          <p:nvPr/>
        </p:nvSpPr>
        <p:spPr bwMode="auto">
          <a:xfrm>
            <a:off x="609600" y="6153150"/>
            <a:ext cx="8796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1800" b="0">
                <a:latin typeface="Arial Narrow" panose="020B0606020202030204" pitchFamily="34" charset="0"/>
                <a:hlinkClick r:id="rId4"/>
              </a:rPr>
              <a:t>http://factsanddetails.com/china/cat2/sub5/item1079.html</a:t>
            </a:r>
            <a:endParaRPr lang="en-US" altLang="en-US" sz="1800" b="0">
              <a:latin typeface="Arial Narrow" panose="020B0606020202030204" pitchFamily="34" charset="0"/>
            </a:endParaRPr>
          </a:p>
          <a:p>
            <a:pPr>
              <a:spcBef>
                <a:spcPct val="0"/>
              </a:spcBef>
              <a:buFontTx/>
              <a:buNone/>
            </a:pPr>
            <a:endParaRPr lang="en-US" altLang="en-US" sz="1800" b="0">
              <a:latin typeface="Arial Narrow" panose="020B0606020202030204" pitchFamily="34" charset="0"/>
            </a:endParaRPr>
          </a:p>
        </p:txBody>
      </p:sp>
      <p:pic>
        <p:nvPicPr>
          <p:cNvPr id="41991" name="Picture 2">
            <a:extLst>
              <a:ext uri="{FF2B5EF4-FFF2-40B4-BE49-F238E27FC236}">
                <a16:creationId xmlns:a16="http://schemas.microsoft.com/office/drawing/2014/main" id="{800B3A29-C224-4CF8-82C0-98D47D9612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0363" y="3952875"/>
            <a:ext cx="33432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6841FDF-767F-47F4-8342-64A614E552A2}"/>
              </a:ext>
            </a:extLst>
          </p:cNvPr>
          <p:cNvSpPr>
            <a:spLocks noGrp="1"/>
          </p:cNvSpPr>
          <p:nvPr>
            <p:ph type="title"/>
          </p:nvPr>
        </p:nvSpPr>
        <p:spPr>
          <a:xfrm>
            <a:off x="685800" y="457200"/>
            <a:ext cx="7772400" cy="762000"/>
          </a:xfrm>
        </p:spPr>
        <p:txBody>
          <a:bodyPr/>
          <a:lstStyle/>
          <a:p>
            <a:pPr eaLnBrk="1" hangingPunct="1"/>
            <a:r>
              <a:rPr lang="en-US" altLang="en-US"/>
              <a:t>Nationalization of Industry</a:t>
            </a:r>
          </a:p>
        </p:txBody>
      </p:sp>
      <p:sp>
        <p:nvSpPr>
          <p:cNvPr id="15363" name="Rectangle 3">
            <a:extLst>
              <a:ext uri="{FF2B5EF4-FFF2-40B4-BE49-F238E27FC236}">
                <a16:creationId xmlns:a16="http://schemas.microsoft.com/office/drawing/2014/main" id="{90517DA4-B6A9-43D3-84ED-70500D833326}"/>
              </a:ext>
            </a:extLst>
          </p:cNvPr>
          <p:cNvSpPr>
            <a:spLocks noGrp="1" noChangeArrowheads="1"/>
          </p:cNvSpPr>
          <p:nvPr>
            <p:ph idx="1"/>
          </p:nvPr>
        </p:nvSpPr>
        <p:spPr>
          <a:xfrm>
            <a:off x="457200" y="1524000"/>
            <a:ext cx="8229600" cy="4114800"/>
          </a:xfrm>
        </p:spPr>
        <p:txBody>
          <a:bodyPr rtlCol="0">
            <a:normAutofit fontScale="85000" lnSpcReduction="20000"/>
          </a:bodyPr>
          <a:lstStyle/>
          <a:p>
            <a:pPr marL="182880" indent="-182880" eaLnBrk="1" fontAlgn="auto" hangingPunct="1">
              <a:spcAft>
                <a:spcPts val="0"/>
              </a:spcAft>
              <a:buFontTx/>
              <a:buBlip>
                <a:blip r:embed="rId3"/>
              </a:buBlip>
              <a:defRPr/>
            </a:pPr>
            <a:r>
              <a:rPr lang="en-US" altLang="en-US" sz="2800" dirty="0"/>
              <a:t> Slow and orderly transfer from private to state ownership</a:t>
            </a:r>
          </a:p>
          <a:p>
            <a:pPr lvl="1" indent="-182880" eaLnBrk="1" fontAlgn="auto" hangingPunct="1">
              <a:spcAft>
                <a:spcPts val="0"/>
              </a:spcAft>
              <a:buFontTx/>
              <a:buBlip>
                <a:blip r:embed="rId3"/>
              </a:buBlip>
              <a:defRPr/>
            </a:pPr>
            <a:r>
              <a:rPr lang="en-US" altLang="en-US" dirty="0"/>
              <a:t> by 1956, 68% value of output by state owned enterprises (SOE) and 16% by jointly owned (state-private) enterprises</a:t>
            </a:r>
          </a:p>
          <a:p>
            <a:pPr lvl="1" indent="-182880" eaLnBrk="1" fontAlgn="auto" hangingPunct="1">
              <a:spcAft>
                <a:spcPts val="0"/>
              </a:spcAft>
              <a:buFontTx/>
              <a:buBlip>
                <a:blip r:embed="rId3"/>
              </a:buBlip>
              <a:defRPr/>
            </a:pPr>
            <a:endParaRPr lang="en-US" altLang="en-US" dirty="0"/>
          </a:p>
          <a:p>
            <a:pPr marL="182880" indent="-182880" eaLnBrk="1" fontAlgn="auto" hangingPunct="1">
              <a:spcAft>
                <a:spcPts val="0"/>
              </a:spcAft>
              <a:buFontTx/>
              <a:buBlip>
                <a:blip r:embed="rId3"/>
              </a:buBlip>
              <a:defRPr/>
            </a:pPr>
            <a:r>
              <a:rPr lang="en-US" altLang="en-US" sz="2800" dirty="0"/>
              <a:t> Planning mechanisms and priorities and enterprise management same as Soviet Union</a:t>
            </a:r>
          </a:p>
          <a:p>
            <a:pPr marL="182880" indent="-182880" eaLnBrk="1" fontAlgn="auto" hangingPunct="1">
              <a:spcAft>
                <a:spcPts val="0"/>
              </a:spcAft>
              <a:buFontTx/>
              <a:buBlip>
                <a:blip r:embed="rId3"/>
              </a:buBlip>
              <a:defRPr/>
            </a:pPr>
            <a:endParaRPr lang="en-US" altLang="en-US" sz="2800" dirty="0"/>
          </a:p>
          <a:p>
            <a:pPr marL="182880" indent="-182880" eaLnBrk="1" fontAlgn="auto" hangingPunct="1">
              <a:spcAft>
                <a:spcPts val="0"/>
              </a:spcAft>
              <a:buFontTx/>
              <a:buBlip>
                <a:blip r:embed="rId3"/>
              </a:buBlip>
              <a:defRPr/>
            </a:pPr>
            <a:r>
              <a:rPr lang="en-US" altLang="en-US" sz="2800" dirty="0"/>
              <a:t> Same problems </a:t>
            </a:r>
          </a:p>
          <a:p>
            <a:pPr lvl="1" indent="-182880" eaLnBrk="1" fontAlgn="auto" hangingPunct="1">
              <a:spcAft>
                <a:spcPts val="0"/>
              </a:spcAft>
              <a:buFontTx/>
              <a:buBlip>
                <a:blip r:embed="rId3"/>
              </a:buBlip>
              <a:defRPr/>
            </a:pPr>
            <a:r>
              <a:rPr lang="en-US" altLang="en-US" dirty="0"/>
              <a:t> poor quality, shortages, inefficiency, etc.</a:t>
            </a:r>
          </a:p>
          <a:p>
            <a:pPr lvl="1" indent="-182880" eaLnBrk="1" fontAlgn="auto" hangingPunct="1">
              <a:spcAft>
                <a:spcPts val="0"/>
              </a:spcAft>
              <a:buFontTx/>
              <a:buChar char="–"/>
              <a:defRPr/>
            </a:pPr>
            <a:endParaRPr lang="en-US" alt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C7E6EFD-880A-4702-A531-5C953D3DCDFD}"/>
              </a:ext>
            </a:extLst>
          </p:cNvPr>
          <p:cNvSpPr>
            <a:spLocks noGrp="1" noChangeArrowheads="1"/>
          </p:cNvSpPr>
          <p:nvPr>
            <p:ph type="title"/>
          </p:nvPr>
        </p:nvSpPr>
        <p:spPr>
          <a:xfrm>
            <a:off x="609600" y="76200"/>
            <a:ext cx="7772400" cy="533400"/>
          </a:xfrm>
        </p:spPr>
        <p:txBody>
          <a:bodyPr rtlCol="0">
            <a:normAutofit fontScale="90000"/>
          </a:bodyPr>
          <a:lstStyle/>
          <a:p>
            <a:pPr eaLnBrk="1" fontAlgn="auto" hangingPunct="1">
              <a:spcAft>
                <a:spcPts val="0"/>
              </a:spcAft>
              <a:defRPr/>
            </a:pPr>
            <a:r>
              <a:rPr lang="en-US" altLang="en-US" dirty="0"/>
              <a:t>Some Basics</a:t>
            </a:r>
          </a:p>
        </p:txBody>
      </p:sp>
      <p:sp>
        <p:nvSpPr>
          <p:cNvPr id="5123" name="Rectangle 3">
            <a:extLst>
              <a:ext uri="{FF2B5EF4-FFF2-40B4-BE49-F238E27FC236}">
                <a16:creationId xmlns:a16="http://schemas.microsoft.com/office/drawing/2014/main" id="{72F877EA-22B5-401D-A398-48AEAEB601E7}"/>
              </a:ext>
            </a:extLst>
          </p:cNvPr>
          <p:cNvSpPr>
            <a:spLocks noGrp="1" noChangeArrowheads="1"/>
          </p:cNvSpPr>
          <p:nvPr>
            <p:ph idx="1"/>
          </p:nvPr>
        </p:nvSpPr>
        <p:spPr>
          <a:xfrm>
            <a:off x="304800" y="914400"/>
            <a:ext cx="8839200" cy="5334000"/>
          </a:xfrm>
        </p:spPr>
        <p:txBody>
          <a:bodyPr rtlCol="0">
            <a:normAutofit fontScale="92500" lnSpcReduction="10000"/>
          </a:bodyPr>
          <a:lstStyle/>
          <a:p>
            <a:pPr eaLnBrk="1" fontAlgn="auto" hangingPunct="1">
              <a:spcAft>
                <a:spcPts val="0"/>
              </a:spcAft>
              <a:buFontTx/>
              <a:buBlip>
                <a:blip r:embed="rId2"/>
              </a:buBlip>
              <a:defRPr/>
            </a:pPr>
            <a:r>
              <a:rPr lang="en-US" sz="1800" dirty="0"/>
              <a:t>Formal name: People's Republic of China (PRC) </a:t>
            </a:r>
          </a:p>
          <a:p>
            <a:pPr eaLnBrk="1" fontAlgn="auto" hangingPunct="1">
              <a:spcAft>
                <a:spcPts val="0"/>
              </a:spcAft>
              <a:buFontTx/>
              <a:buBlip>
                <a:blip r:embed="rId2"/>
              </a:buBlip>
              <a:defRPr/>
            </a:pPr>
            <a:r>
              <a:rPr lang="en-US" sz="1800" dirty="0"/>
              <a:t>Capital: Beijing </a:t>
            </a:r>
          </a:p>
          <a:p>
            <a:pPr eaLnBrk="1" fontAlgn="auto" hangingPunct="1">
              <a:spcAft>
                <a:spcPts val="0"/>
              </a:spcAft>
              <a:buFontTx/>
              <a:buBlip>
                <a:blip r:embed="rId2"/>
              </a:buBlip>
              <a:defRPr/>
            </a:pPr>
            <a:r>
              <a:rPr lang="en-US" sz="1800" dirty="0"/>
              <a:t>Head of State: President: Xi </a:t>
            </a:r>
            <a:r>
              <a:rPr lang="en-US" sz="1800" dirty="0" err="1"/>
              <a:t>Jinping</a:t>
            </a:r>
            <a:r>
              <a:rPr lang="en-US" sz="1800" dirty="0"/>
              <a:t>  (assumed the post formally March 2013.</a:t>
            </a:r>
          </a:p>
          <a:p>
            <a:pPr eaLnBrk="1" fontAlgn="auto" hangingPunct="1">
              <a:spcAft>
                <a:spcPts val="0"/>
              </a:spcAft>
              <a:buFontTx/>
              <a:buBlip>
                <a:blip r:embed="rId2"/>
              </a:buBlip>
              <a:defRPr/>
            </a:pPr>
            <a:r>
              <a:rPr lang="en-GB" altLang="en-US" sz="1800" dirty="0"/>
              <a:t>Government Type</a:t>
            </a:r>
            <a:r>
              <a:rPr lang="en-GB" altLang="en-US" sz="1800" dirty="0">
                <a:cs typeface="Times New Roman" pitchFamily="18" charset="0"/>
              </a:rPr>
              <a:t>: Communist State </a:t>
            </a:r>
          </a:p>
          <a:p>
            <a:pPr eaLnBrk="1" fontAlgn="auto" hangingPunct="1">
              <a:spcAft>
                <a:spcPts val="0"/>
              </a:spcAft>
              <a:buFontTx/>
              <a:buBlip>
                <a:blip r:embed="rId2"/>
              </a:buBlip>
              <a:defRPr/>
            </a:pPr>
            <a:r>
              <a:rPr lang="en-US" sz="1800" dirty="0"/>
              <a:t>Land size: China has a landmass of 9,600,000 </a:t>
            </a:r>
            <a:r>
              <a:rPr lang="en-US" sz="1800" dirty="0" err="1"/>
              <a:t>sq</a:t>
            </a:r>
            <a:r>
              <a:rPr lang="en-US" sz="1800" dirty="0"/>
              <a:t> km, and is the third-largest country in the world, next only to Russia and Canada. Cultivated land is 130.04 million ha. </a:t>
            </a:r>
          </a:p>
          <a:p>
            <a:pPr eaLnBrk="1" fontAlgn="auto" hangingPunct="1">
              <a:spcAft>
                <a:spcPts val="0"/>
              </a:spcAft>
              <a:buFontTx/>
              <a:buBlip>
                <a:blip r:embed="rId2"/>
              </a:buBlip>
              <a:defRPr/>
            </a:pPr>
            <a:r>
              <a:rPr lang="en-US" sz="1800" dirty="0"/>
              <a:t>Border countries: Korea, Mongolia, Russia, Kazakhstan, Kyrgyzstan, Tadzhikistan, Afghanistan, Pakistan, India, Nepal, Bhutan, Myanmar, Laos and Vietnam. </a:t>
            </a:r>
          </a:p>
          <a:p>
            <a:pPr eaLnBrk="1" fontAlgn="auto" hangingPunct="1">
              <a:spcAft>
                <a:spcPts val="0"/>
              </a:spcAft>
              <a:buFontTx/>
              <a:buBlip>
                <a:blip r:embed="rId2"/>
              </a:buBlip>
              <a:defRPr/>
            </a:pPr>
            <a:r>
              <a:rPr lang="en-US" sz="1800" dirty="0"/>
              <a:t>Population ethnicity: 91.6 percent of Chinese people are Han. The non-Han population includes 55 ethnic minorities, of which the major groups are the Zhuang, Manchu, </a:t>
            </a:r>
            <a:r>
              <a:rPr lang="en-US" sz="1800" dirty="0" err="1"/>
              <a:t>Hui</a:t>
            </a:r>
            <a:r>
              <a:rPr lang="en-US" sz="1800" dirty="0"/>
              <a:t>, Miao, Uygur, Yi, </a:t>
            </a:r>
            <a:r>
              <a:rPr lang="en-US" sz="1800" dirty="0" err="1"/>
              <a:t>Tujia</a:t>
            </a:r>
            <a:r>
              <a:rPr lang="en-US" sz="1800" dirty="0"/>
              <a:t>, Mongolian, and Tibetan. </a:t>
            </a:r>
          </a:p>
          <a:p>
            <a:pPr eaLnBrk="1" fontAlgn="auto" hangingPunct="1">
              <a:spcAft>
                <a:spcPts val="0"/>
              </a:spcAft>
              <a:buFontTx/>
              <a:buBlip>
                <a:blip r:embed="rId2"/>
              </a:buBlip>
              <a:defRPr/>
            </a:pPr>
            <a:r>
              <a:rPr lang="en-US" sz="1800" dirty="0"/>
              <a:t>Population distribution: Most of the population of China lives in the middle and lower reaches of the Yellow River, Yangtze River and Pearl River valleys, and the Northeast Plain. In 2000 a "go-west" campaign was launched by the government to help its relatively backward western and central areas catch up with more affluent eastern China. </a:t>
            </a:r>
            <a:endParaRPr lang="en-US" altLang="en-US" sz="2000" dirty="0"/>
          </a:p>
          <a:p>
            <a:pPr eaLnBrk="1" fontAlgn="auto" hangingPunct="1">
              <a:spcAft>
                <a:spcPts val="0"/>
              </a:spcAft>
              <a:buFontTx/>
              <a:buBlip>
                <a:blip r:embed="rId2"/>
              </a:buBlip>
              <a:defRPr/>
            </a:pPr>
            <a:endParaRPr lang="en-US" altLang="en-US"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0196EA6-6B89-45F8-A595-157AFFE31E2C}"/>
              </a:ext>
            </a:extLst>
          </p:cNvPr>
          <p:cNvSpPr>
            <a:spLocks noGrp="1"/>
          </p:cNvSpPr>
          <p:nvPr>
            <p:ph type="title"/>
          </p:nvPr>
        </p:nvSpPr>
        <p:spPr>
          <a:xfrm>
            <a:off x="609600" y="152400"/>
            <a:ext cx="7772400" cy="914400"/>
          </a:xfrm>
        </p:spPr>
        <p:txBody>
          <a:bodyPr/>
          <a:lstStyle/>
          <a:p>
            <a:pPr eaLnBrk="1" hangingPunct="1"/>
            <a:r>
              <a:rPr lang="en-US" altLang="en-US"/>
              <a:t>Political and Economic Turmoil</a:t>
            </a:r>
          </a:p>
        </p:txBody>
      </p:sp>
      <p:sp>
        <p:nvSpPr>
          <p:cNvPr id="30723" name="Rectangle 3">
            <a:extLst>
              <a:ext uri="{FF2B5EF4-FFF2-40B4-BE49-F238E27FC236}">
                <a16:creationId xmlns:a16="http://schemas.microsoft.com/office/drawing/2014/main" id="{3CD7C4E4-7B46-408B-B069-7F6C80055F75}"/>
              </a:ext>
            </a:extLst>
          </p:cNvPr>
          <p:cNvSpPr>
            <a:spLocks noGrp="1" noChangeArrowheads="1"/>
          </p:cNvSpPr>
          <p:nvPr>
            <p:ph idx="1"/>
          </p:nvPr>
        </p:nvSpPr>
        <p:spPr>
          <a:xfrm>
            <a:off x="152400" y="1066800"/>
            <a:ext cx="8915400" cy="4267200"/>
          </a:xfrm>
        </p:spPr>
        <p:txBody>
          <a:bodyPr rtlCol="0">
            <a:normAutofit fontScale="55000" lnSpcReduction="20000"/>
          </a:bodyPr>
          <a:lstStyle/>
          <a:p>
            <a:pPr eaLnBrk="1" fontAlgn="auto" hangingPunct="1">
              <a:lnSpc>
                <a:spcPct val="120000"/>
              </a:lnSpc>
              <a:spcAft>
                <a:spcPts val="0"/>
              </a:spcAft>
              <a:buFontTx/>
              <a:buBlip>
                <a:blip r:embed="rId3"/>
              </a:buBlip>
              <a:defRPr/>
            </a:pPr>
            <a:r>
              <a:rPr lang="en-US" altLang="en-US" dirty="0"/>
              <a:t>Hundred Flowers Campaign (1956-7)</a:t>
            </a:r>
          </a:p>
          <a:p>
            <a:pPr lvl="1" eaLnBrk="1" fontAlgn="auto" hangingPunct="1">
              <a:lnSpc>
                <a:spcPct val="120000"/>
              </a:lnSpc>
              <a:spcAft>
                <a:spcPts val="0"/>
              </a:spcAft>
              <a:buFontTx/>
              <a:buBlip>
                <a:blip r:embed="rId3"/>
              </a:buBlip>
              <a:defRPr/>
            </a:pPr>
            <a:r>
              <a:rPr lang="en-US" altLang="en-US" sz="3200" dirty="0"/>
              <a:t>Mao unhappy with the Communist Part leadership</a:t>
            </a:r>
          </a:p>
          <a:p>
            <a:pPr lvl="1" eaLnBrk="1" fontAlgn="auto" hangingPunct="1">
              <a:lnSpc>
                <a:spcPct val="120000"/>
              </a:lnSpc>
              <a:spcAft>
                <a:spcPts val="0"/>
              </a:spcAft>
              <a:buFontTx/>
              <a:buBlip>
                <a:blip r:embed="rId3"/>
              </a:buBlip>
              <a:defRPr/>
            </a:pPr>
            <a:r>
              <a:rPr lang="en-US" altLang="en-US" sz="3200" dirty="0"/>
              <a:t>invites constructive criticism from intellectuals</a:t>
            </a:r>
          </a:p>
          <a:p>
            <a:pPr lvl="1" eaLnBrk="1" fontAlgn="auto" hangingPunct="1">
              <a:lnSpc>
                <a:spcPct val="120000"/>
              </a:lnSpc>
              <a:spcAft>
                <a:spcPts val="0"/>
              </a:spcAft>
              <a:buFontTx/>
              <a:buBlip>
                <a:blip r:embed="rId3"/>
              </a:buBlip>
              <a:defRPr/>
            </a:pPr>
            <a:r>
              <a:rPr lang="en-US" altLang="en-US" sz="3200" dirty="0"/>
              <a:t>reveals deep hostility</a:t>
            </a:r>
          </a:p>
          <a:p>
            <a:pPr lvl="1" eaLnBrk="1" fontAlgn="auto" hangingPunct="1">
              <a:lnSpc>
                <a:spcPct val="120000"/>
              </a:lnSpc>
              <a:spcAft>
                <a:spcPts val="0"/>
              </a:spcAft>
              <a:buFontTx/>
              <a:buBlip>
                <a:blip r:embed="rId3"/>
              </a:buBlip>
              <a:defRPr/>
            </a:pPr>
            <a:endParaRPr lang="en-US" altLang="en-US" sz="3200" dirty="0"/>
          </a:p>
          <a:p>
            <a:pPr eaLnBrk="1" fontAlgn="auto" hangingPunct="1">
              <a:lnSpc>
                <a:spcPct val="120000"/>
              </a:lnSpc>
              <a:spcAft>
                <a:spcPts val="0"/>
              </a:spcAft>
              <a:buFontTx/>
              <a:buBlip>
                <a:blip r:embed="rId3"/>
              </a:buBlip>
              <a:defRPr/>
            </a:pPr>
            <a:r>
              <a:rPr lang="en-US" altLang="en-US" dirty="0"/>
              <a:t>Great Leap Forward (1958-1960)</a:t>
            </a:r>
          </a:p>
          <a:p>
            <a:pPr lvl="1" eaLnBrk="1" fontAlgn="auto" hangingPunct="1">
              <a:lnSpc>
                <a:spcPct val="120000"/>
              </a:lnSpc>
              <a:spcAft>
                <a:spcPts val="0"/>
              </a:spcAft>
              <a:buFontTx/>
              <a:buBlip>
                <a:blip r:embed="rId3"/>
              </a:buBlip>
              <a:defRPr/>
            </a:pPr>
            <a:r>
              <a:rPr lang="en-US" altLang="en-US" sz="3200" dirty="0"/>
              <a:t>massive resurgence of ideology</a:t>
            </a:r>
          </a:p>
          <a:p>
            <a:pPr lvl="1" eaLnBrk="1" fontAlgn="auto" hangingPunct="1">
              <a:lnSpc>
                <a:spcPct val="120000"/>
              </a:lnSpc>
              <a:spcAft>
                <a:spcPts val="0"/>
              </a:spcAft>
              <a:buFontTx/>
              <a:buBlip>
                <a:blip r:embed="rId3"/>
              </a:buBlip>
              <a:defRPr/>
            </a:pPr>
            <a:r>
              <a:rPr lang="en-US" altLang="en-US" sz="3200" dirty="0"/>
              <a:t>last vestiges of rural private property eliminated</a:t>
            </a:r>
          </a:p>
          <a:p>
            <a:pPr lvl="1" eaLnBrk="1" fontAlgn="auto" hangingPunct="1">
              <a:lnSpc>
                <a:spcPct val="120000"/>
              </a:lnSpc>
              <a:spcAft>
                <a:spcPts val="0"/>
              </a:spcAft>
              <a:buFontTx/>
              <a:buBlip>
                <a:blip r:embed="rId3"/>
              </a:buBlip>
              <a:defRPr/>
            </a:pPr>
            <a:r>
              <a:rPr lang="en-US" altLang="en-US" sz="3200" dirty="0"/>
              <a:t>commune system established</a:t>
            </a:r>
          </a:p>
          <a:p>
            <a:pPr lvl="1" eaLnBrk="1" fontAlgn="auto" hangingPunct="1">
              <a:lnSpc>
                <a:spcPct val="120000"/>
              </a:lnSpc>
              <a:spcAft>
                <a:spcPts val="0"/>
              </a:spcAft>
              <a:buFontTx/>
              <a:buBlip>
                <a:blip r:embed="rId3"/>
              </a:buBlip>
              <a:defRPr/>
            </a:pPr>
            <a:r>
              <a:rPr lang="en-US" altLang="en-US" sz="3200" dirty="0"/>
              <a:t>attempt to initiate rapid growth and industrialization</a:t>
            </a:r>
          </a:p>
          <a:p>
            <a:pPr lvl="1" eaLnBrk="1" fontAlgn="auto" hangingPunct="1">
              <a:lnSpc>
                <a:spcPct val="120000"/>
              </a:lnSpc>
              <a:spcAft>
                <a:spcPts val="0"/>
              </a:spcAft>
              <a:buFontTx/>
              <a:buBlip>
                <a:blip r:embed="rId3"/>
              </a:buBlip>
              <a:defRPr/>
            </a:pPr>
            <a:r>
              <a:rPr lang="en-US" altLang="en-US" sz="3200" dirty="0"/>
              <a:t>economic disaster after years of solid growth</a:t>
            </a:r>
          </a:p>
          <a:p>
            <a:pPr lvl="2" eaLnBrk="1" fontAlgn="auto" hangingPunct="1">
              <a:lnSpc>
                <a:spcPct val="120000"/>
              </a:lnSpc>
              <a:spcAft>
                <a:spcPts val="0"/>
              </a:spcAft>
              <a:buFontTx/>
              <a:buChar char="•"/>
              <a:defRPr/>
            </a:pPr>
            <a:r>
              <a:rPr lang="en-US" altLang="en-US" sz="3200" dirty="0"/>
              <a:t>economy collapses and does not recover to 1958 level until 1963</a:t>
            </a:r>
            <a:endParaRPr lang="en-US" altLang="en-US" sz="2000" dirty="0"/>
          </a:p>
        </p:txBody>
      </p:sp>
      <p:sp>
        <p:nvSpPr>
          <p:cNvPr id="46084" name="Rectangle 3">
            <a:extLst>
              <a:ext uri="{FF2B5EF4-FFF2-40B4-BE49-F238E27FC236}">
                <a16:creationId xmlns:a16="http://schemas.microsoft.com/office/drawing/2014/main" id="{2551E94A-D200-480C-ACF9-4E020D6FA27F}"/>
              </a:ext>
            </a:extLst>
          </p:cNvPr>
          <p:cNvSpPr>
            <a:spLocks noChangeArrowheads="1"/>
          </p:cNvSpPr>
          <p:nvPr/>
        </p:nvSpPr>
        <p:spPr bwMode="auto">
          <a:xfrm>
            <a:off x="381000" y="5619750"/>
            <a:ext cx="84645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b="1">
                <a:solidFill>
                  <a:schemeClr val="tx1"/>
                </a:solidFill>
                <a:latin typeface="Bookman Old Style" panose="02050604050505020204" pitchFamily="18" charset="0"/>
              </a:defRPr>
            </a:lvl1pPr>
            <a:lvl2pPr marL="742950" indent="-285750">
              <a:spcBef>
                <a:spcPct val="20000"/>
              </a:spcBef>
              <a:buBlip>
                <a:blip r:embed="rId4"/>
              </a:buBlip>
              <a:defRPr sz="2800" b="1">
                <a:solidFill>
                  <a:schemeClr val="tx1"/>
                </a:solidFill>
                <a:latin typeface="Bookman Old Style" panose="02050604050505020204" pitchFamily="18" charset="0"/>
              </a:defRPr>
            </a:lvl2pPr>
            <a:lvl3pPr marL="1143000" indent="-228600">
              <a:spcBef>
                <a:spcPct val="20000"/>
              </a:spcBef>
              <a:buBlip>
                <a:blip r:embed="rId4"/>
              </a:buBlip>
              <a:defRPr sz="2400" b="1">
                <a:solidFill>
                  <a:schemeClr val="tx1"/>
                </a:solidFill>
                <a:latin typeface="Bookman Old Style" panose="02050604050505020204" pitchFamily="18" charset="0"/>
              </a:defRPr>
            </a:lvl3pPr>
            <a:lvl4pPr marL="1600200" indent="-228600">
              <a:spcBef>
                <a:spcPct val="20000"/>
              </a:spcBef>
              <a:buBlip>
                <a:blip r:embed="rId4"/>
              </a:buBlip>
              <a:defRPr sz="2000" b="1">
                <a:solidFill>
                  <a:schemeClr val="tx1"/>
                </a:solidFill>
                <a:latin typeface="Bookman Old Style" panose="02050604050505020204" pitchFamily="18" charset="0"/>
              </a:defRPr>
            </a:lvl4pPr>
            <a:lvl5pPr marL="2057400" indent="-228600">
              <a:spcBef>
                <a:spcPct val="20000"/>
              </a:spcBef>
              <a:buBlip>
                <a:blip r:embed="rId4"/>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9pPr>
          </a:lstStyle>
          <a:p>
            <a:pPr algn="just" eaLnBrk="1" hangingPunct="1">
              <a:buFontTx/>
              <a:buNone/>
            </a:pPr>
            <a:r>
              <a:rPr lang="en-US" altLang="en-US" sz="1600" i="1">
                <a:latin typeface="Arial Narrow" panose="020B0606020202030204" pitchFamily="34" charset="0"/>
              </a:rPr>
              <a:t>The Great Leap Forward ( </a:t>
            </a:r>
            <a:r>
              <a:rPr lang="ja-JP" altLang="en-US" sz="1600" i="1">
                <a:latin typeface="Arial Narrow" panose="020B0606020202030204" pitchFamily="34" charset="0"/>
              </a:rPr>
              <a:t>大躍進</a:t>
            </a:r>
            <a:r>
              <a:rPr lang="en-US" altLang="en-US" sz="1600" i="1">
                <a:latin typeface="Arial Narrow" panose="020B0606020202030204" pitchFamily="34" charset="0"/>
              </a:rPr>
              <a:t>) of the People's Republic of China (PRC) was an economic and social campaign by the Communist Party of China (CPC) from 1958 to 1961. The campaign was led by Mao Zedong and aimed to rapidly transform the country from an agrarian economy into a communist society through rapid industrialization and collectivization. The campaign caused the Great Chinese Famine.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A191F5A1-FA39-456D-891A-F01606461204}"/>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48131" name="Rectangle 3">
            <a:extLst>
              <a:ext uri="{FF2B5EF4-FFF2-40B4-BE49-F238E27FC236}">
                <a16:creationId xmlns:a16="http://schemas.microsoft.com/office/drawing/2014/main" id="{3D5C8D28-9F5C-4DC8-B20A-E995D9E2BD7B}"/>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48132" name="Rectangle 4">
            <a:extLst>
              <a:ext uri="{FF2B5EF4-FFF2-40B4-BE49-F238E27FC236}">
                <a16:creationId xmlns:a16="http://schemas.microsoft.com/office/drawing/2014/main" id="{F6F6A8CE-551D-4A85-BB2B-0C0848AF5220}"/>
              </a:ext>
            </a:extLst>
          </p:cNvPr>
          <p:cNvSpPr>
            <a:spLocks noGrp="1"/>
          </p:cNvSpPr>
          <p:nvPr>
            <p:ph type="title"/>
          </p:nvPr>
        </p:nvSpPr>
        <p:spPr>
          <a:xfrm>
            <a:off x="533400" y="63500"/>
            <a:ext cx="7772400" cy="1143000"/>
          </a:xfrm>
        </p:spPr>
        <p:txBody>
          <a:bodyPr lIns="90488" tIns="44450" rIns="90488" bIns="44450"/>
          <a:lstStyle/>
          <a:p>
            <a:pPr eaLnBrk="1" hangingPunct="1"/>
            <a:r>
              <a:rPr lang="en-US" altLang="en-US"/>
              <a:t>The Rural People’s Commune</a:t>
            </a:r>
          </a:p>
        </p:txBody>
      </p:sp>
      <p:sp>
        <p:nvSpPr>
          <p:cNvPr id="31749" name="Rectangle 5">
            <a:extLst>
              <a:ext uri="{FF2B5EF4-FFF2-40B4-BE49-F238E27FC236}">
                <a16:creationId xmlns:a16="http://schemas.microsoft.com/office/drawing/2014/main" id="{D86B68E5-2F34-48F8-956E-4D238ECAD4E2}"/>
              </a:ext>
            </a:extLst>
          </p:cNvPr>
          <p:cNvSpPr>
            <a:spLocks noGrp="1" noChangeArrowheads="1"/>
          </p:cNvSpPr>
          <p:nvPr>
            <p:ph idx="1"/>
          </p:nvPr>
        </p:nvSpPr>
        <p:spPr>
          <a:xfrm>
            <a:off x="342900" y="1185863"/>
            <a:ext cx="8496300" cy="4724400"/>
          </a:xfrm>
        </p:spPr>
        <p:txBody>
          <a:bodyPr lIns="90488" tIns="44450" rIns="90488" bIns="44450" rtlCol="0">
            <a:normAutofit fontScale="77500" lnSpcReduction="20000"/>
          </a:bodyPr>
          <a:lstStyle/>
          <a:p>
            <a:pPr eaLnBrk="1" fontAlgn="auto" hangingPunct="1">
              <a:lnSpc>
                <a:spcPct val="120000"/>
              </a:lnSpc>
              <a:spcAft>
                <a:spcPts val="0"/>
              </a:spcAft>
              <a:buFontTx/>
              <a:buBlip>
                <a:blip r:embed="rId4"/>
              </a:buBlip>
              <a:defRPr/>
            </a:pPr>
            <a:r>
              <a:rPr lang="en-US" altLang="en-US" dirty="0"/>
              <a:t>Created during the Great Leap Forward (1958-1960)</a:t>
            </a:r>
          </a:p>
          <a:p>
            <a:pPr eaLnBrk="1" fontAlgn="auto" hangingPunct="1">
              <a:lnSpc>
                <a:spcPct val="120000"/>
              </a:lnSpc>
              <a:spcAft>
                <a:spcPts val="0"/>
              </a:spcAft>
              <a:buFontTx/>
              <a:buBlip>
                <a:blip r:embed="rId4"/>
              </a:buBlip>
              <a:defRPr/>
            </a:pPr>
            <a:r>
              <a:rPr lang="en-US" altLang="en-US" dirty="0"/>
              <a:t>Individual households organized into production teams</a:t>
            </a:r>
          </a:p>
          <a:p>
            <a:pPr eaLnBrk="1" fontAlgn="auto" hangingPunct="1">
              <a:lnSpc>
                <a:spcPct val="120000"/>
              </a:lnSpc>
              <a:spcAft>
                <a:spcPts val="0"/>
              </a:spcAft>
              <a:buFontTx/>
              <a:buBlip>
                <a:blip r:embed="rId4"/>
              </a:buBlip>
              <a:defRPr/>
            </a:pPr>
            <a:r>
              <a:rPr lang="en-US" altLang="en-US" dirty="0"/>
              <a:t>Production teams combined to form brigades</a:t>
            </a:r>
          </a:p>
          <a:p>
            <a:pPr eaLnBrk="1" fontAlgn="auto" hangingPunct="1">
              <a:lnSpc>
                <a:spcPct val="120000"/>
              </a:lnSpc>
              <a:spcAft>
                <a:spcPts val="0"/>
              </a:spcAft>
              <a:buFontTx/>
              <a:buBlip>
                <a:blip r:embed="rId4"/>
              </a:buBlip>
              <a:defRPr/>
            </a:pPr>
            <a:r>
              <a:rPr lang="en-US" altLang="en-US" dirty="0"/>
              <a:t>Brigades combined into a commune</a:t>
            </a:r>
          </a:p>
          <a:p>
            <a:pPr lvl="1" eaLnBrk="1" fontAlgn="auto" hangingPunct="1">
              <a:lnSpc>
                <a:spcPct val="120000"/>
              </a:lnSpc>
              <a:spcAft>
                <a:spcPts val="0"/>
              </a:spcAft>
              <a:buFontTx/>
              <a:buBlip>
                <a:blip r:embed="rId4"/>
              </a:buBlip>
              <a:defRPr/>
            </a:pPr>
            <a:r>
              <a:rPr lang="en-US" altLang="en-US" sz="2400" dirty="0"/>
              <a:t>thousands of households in a commune</a:t>
            </a:r>
          </a:p>
          <a:p>
            <a:pPr eaLnBrk="1" fontAlgn="auto" hangingPunct="1">
              <a:lnSpc>
                <a:spcPct val="120000"/>
              </a:lnSpc>
              <a:spcAft>
                <a:spcPts val="0"/>
              </a:spcAft>
              <a:buFontTx/>
              <a:buBlip>
                <a:blip r:embed="rId4"/>
              </a:buBlip>
              <a:defRPr/>
            </a:pPr>
            <a:r>
              <a:rPr lang="en-US" altLang="en-US" dirty="0"/>
              <a:t>Communes were controlled by the county</a:t>
            </a:r>
          </a:p>
          <a:p>
            <a:pPr eaLnBrk="1" fontAlgn="auto" hangingPunct="1">
              <a:lnSpc>
                <a:spcPct val="120000"/>
              </a:lnSpc>
              <a:spcAft>
                <a:spcPts val="0"/>
              </a:spcAft>
              <a:buFontTx/>
              <a:buBlip>
                <a:blip r:embed="rId4"/>
              </a:buBlip>
              <a:defRPr/>
            </a:pPr>
            <a:r>
              <a:rPr lang="en-US" altLang="en-US" dirty="0"/>
              <a:t>County played major role in implementing the plans of the Ministry of Agriculture and Forestry</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a:extLst>
              <a:ext uri="{FF2B5EF4-FFF2-40B4-BE49-F238E27FC236}">
                <a16:creationId xmlns:a16="http://schemas.microsoft.com/office/drawing/2014/main" id="{88ADBD27-2CC4-4780-98BB-ECE5D95CC9AD}"/>
              </a:ext>
            </a:extLst>
          </p:cNvPr>
          <p:cNvSpPr>
            <a:spLocks noChangeArrowheads="1"/>
          </p:cNvSpPr>
          <p:nvPr/>
        </p:nvSpPr>
        <p:spPr bwMode="auto">
          <a:xfrm>
            <a:off x="152400" y="1066800"/>
            <a:ext cx="88392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lgn="just">
              <a:spcBef>
                <a:spcPct val="0"/>
              </a:spcBef>
              <a:buFontTx/>
              <a:buNone/>
            </a:pPr>
            <a:r>
              <a:rPr lang="en-US" altLang="en-US" sz="2000" b="0">
                <a:latin typeface="Arial Narrow" panose="020B0606020202030204" pitchFamily="34" charset="0"/>
              </a:rPr>
              <a:t>The principal-agent problem created a free-rider problem. The earnings of a commune member did not depend on how much he or she contributed. He could benefit from other members' efforts. Rational behaviour for an individual farmer who could not control output outcomes would be to minimise work input. In the end, it was a negative-sum game-a result of the prisoners' dilemma. Everyone was made worse off by free-riding.</a:t>
            </a:r>
          </a:p>
          <a:p>
            <a:pPr algn="just">
              <a:spcBef>
                <a:spcPct val="0"/>
              </a:spcBef>
              <a:buFontTx/>
              <a:buNone/>
            </a:pPr>
            <a:endParaRPr lang="en-US" altLang="en-US" sz="2000" b="0">
              <a:latin typeface="Arial Narrow" panose="020B0606020202030204" pitchFamily="34" charset="0"/>
            </a:endParaRPr>
          </a:p>
          <a:p>
            <a:pPr algn="just">
              <a:spcBef>
                <a:spcPct val="0"/>
              </a:spcBef>
              <a:buFontTx/>
              <a:buNone/>
            </a:pPr>
            <a:r>
              <a:rPr lang="en-US" altLang="en-US" sz="2000" b="0">
                <a:latin typeface="Arial Narrow" panose="020B0606020202030204" pitchFamily="34" charset="0"/>
              </a:rPr>
              <a:t>The problem was made much worse by the political situation. Mao’s 'utopianism' dictated that the contribution of farmers to their communes should not be assessed only by their work contribution, but also by their 'revolutionary' spirit. Thus one could make no economic contribution to his commune, but was still rewarded with income, perhaps more than those who were not so 'revolutionary'. The son of a former landlord who was forced to work long hours would earn much less than a</a:t>
            </a:r>
          </a:p>
          <a:p>
            <a:pPr algn="just">
              <a:spcBef>
                <a:spcPct val="0"/>
              </a:spcBef>
              <a:buFontTx/>
              <a:buNone/>
            </a:pPr>
            <a:r>
              <a:rPr lang="en-US" altLang="en-US" sz="2000" b="0">
                <a:latin typeface="Arial Narrow" panose="020B0606020202030204" pitchFamily="34" charset="0"/>
              </a:rPr>
              <a:t>'revolutionary' farmer would. To make the situation even worse, the  communists decided at the beginning of rural collectivisation that the leaders of the communes must be 'poor and lower-middle peasants’. Those who seized power in the communes tended to have little experience in farming and management. </a:t>
            </a:r>
          </a:p>
        </p:txBody>
      </p:sp>
      <p:sp>
        <p:nvSpPr>
          <p:cNvPr id="50179" name="Rectangle 6">
            <a:extLst>
              <a:ext uri="{FF2B5EF4-FFF2-40B4-BE49-F238E27FC236}">
                <a16:creationId xmlns:a16="http://schemas.microsoft.com/office/drawing/2014/main" id="{00B4ABF1-991F-4D4F-92DF-C9DDD4975F1D}"/>
              </a:ext>
            </a:extLst>
          </p:cNvPr>
          <p:cNvSpPr>
            <a:spLocks noChangeArrowheads="1"/>
          </p:cNvSpPr>
          <p:nvPr/>
        </p:nvSpPr>
        <p:spPr bwMode="auto">
          <a:xfrm>
            <a:off x="457200" y="6248400"/>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spcBef>
                <a:spcPct val="0"/>
              </a:spcBef>
              <a:buFontTx/>
              <a:buNone/>
            </a:pPr>
            <a:r>
              <a:rPr lang="en-US" altLang="en-US" sz="1600" b="0">
                <a:latin typeface="Arial Narrow" panose="020B0606020202030204" pitchFamily="34" charset="0"/>
                <a:hlinkClick r:id="rId3"/>
              </a:rPr>
              <a:t>http://press-files.anu.edu.au/downloads/press/p212991/pdf/ch036.pdf</a:t>
            </a:r>
            <a:endParaRPr lang="en-US" altLang="en-US" sz="1600" b="0">
              <a:latin typeface="Arial Narrow" panose="020B0606020202030204" pitchFamily="34" charset="0"/>
            </a:endParaRPr>
          </a:p>
          <a:p>
            <a:pPr>
              <a:spcBef>
                <a:spcPct val="0"/>
              </a:spcBef>
              <a:buFontTx/>
              <a:buNone/>
            </a:pPr>
            <a:endParaRPr lang="en-US" altLang="en-US" sz="1600" b="0">
              <a:latin typeface="Arial Narrow" panose="020B0606020202030204" pitchFamily="34" charset="0"/>
            </a:endParaRPr>
          </a:p>
        </p:txBody>
      </p:sp>
      <p:sp>
        <p:nvSpPr>
          <p:cNvPr id="50180" name="Rectangle 7">
            <a:extLst>
              <a:ext uri="{FF2B5EF4-FFF2-40B4-BE49-F238E27FC236}">
                <a16:creationId xmlns:a16="http://schemas.microsoft.com/office/drawing/2014/main" id="{C336AC9E-5688-4FB7-B983-924C5BFD972D}"/>
              </a:ext>
            </a:extLst>
          </p:cNvPr>
          <p:cNvSpPr>
            <a:spLocks noChangeArrowheads="1"/>
          </p:cNvSpPr>
          <p:nvPr/>
        </p:nvSpPr>
        <p:spPr bwMode="auto">
          <a:xfrm>
            <a:off x="2819400" y="317500"/>
            <a:ext cx="563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spcBef>
                <a:spcPct val="0"/>
              </a:spcBef>
              <a:buFontTx/>
              <a:buNone/>
            </a:pPr>
            <a:r>
              <a:rPr lang="en-US" altLang="en-US">
                <a:latin typeface="Arial Narrow" panose="020B0606020202030204" pitchFamily="34" charset="0"/>
              </a:rPr>
              <a:t>Agricultural Reform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249150EE-2058-4F41-90DD-C15C7EE221E3}"/>
              </a:ext>
            </a:extLst>
          </p:cNvPr>
          <p:cNvSpPr>
            <a:spLocks noGrp="1"/>
          </p:cNvSpPr>
          <p:nvPr>
            <p:ph type="title"/>
          </p:nvPr>
        </p:nvSpPr>
        <p:spPr>
          <a:xfrm>
            <a:off x="381000" y="381000"/>
            <a:ext cx="8316913" cy="914400"/>
          </a:xfrm>
        </p:spPr>
        <p:txBody>
          <a:bodyPr/>
          <a:lstStyle/>
          <a:p>
            <a:pPr eaLnBrk="1" hangingPunct="1"/>
            <a:r>
              <a:rPr lang="en-US" altLang="en-US"/>
              <a:t>Recovery from the Great Leap</a:t>
            </a:r>
          </a:p>
        </p:txBody>
      </p:sp>
      <p:sp>
        <p:nvSpPr>
          <p:cNvPr id="34819" name="Rectangle 3">
            <a:extLst>
              <a:ext uri="{FF2B5EF4-FFF2-40B4-BE49-F238E27FC236}">
                <a16:creationId xmlns:a16="http://schemas.microsoft.com/office/drawing/2014/main" id="{88AEBA14-6DA2-49F2-AA5D-945E82B51096}"/>
              </a:ext>
            </a:extLst>
          </p:cNvPr>
          <p:cNvSpPr>
            <a:spLocks noGrp="1" noChangeArrowheads="1"/>
          </p:cNvSpPr>
          <p:nvPr>
            <p:ph idx="1"/>
          </p:nvPr>
        </p:nvSpPr>
        <p:spPr>
          <a:xfrm>
            <a:off x="762000" y="1524000"/>
            <a:ext cx="7772400" cy="4114800"/>
          </a:xfrm>
        </p:spPr>
        <p:txBody>
          <a:bodyPr rtlCol="0">
            <a:normAutofit lnSpcReduction="10000"/>
          </a:bodyPr>
          <a:lstStyle/>
          <a:p>
            <a:pPr eaLnBrk="1" fontAlgn="auto" hangingPunct="1">
              <a:spcAft>
                <a:spcPts val="0"/>
              </a:spcAft>
              <a:buFontTx/>
              <a:buBlip>
                <a:blip r:embed="rId3"/>
              </a:buBlip>
              <a:defRPr/>
            </a:pPr>
            <a:r>
              <a:rPr lang="en-US" altLang="en-US" sz="2800"/>
              <a:t>Communist Party exerts control</a:t>
            </a:r>
          </a:p>
          <a:p>
            <a:pPr eaLnBrk="1" fontAlgn="auto" hangingPunct="1">
              <a:spcAft>
                <a:spcPts val="0"/>
              </a:spcAft>
              <a:buFontTx/>
              <a:buBlip>
                <a:blip r:embed="rId3"/>
              </a:buBlip>
              <a:defRPr/>
            </a:pPr>
            <a:r>
              <a:rPr lang="en-US" altLang="en-US" sz="2800"/>
              <a:t>Mao removed as chief of state</a:t>
            </a:r>
          </a:p>
          <a:p>
            <a:pPr eaLnBrk="1" fontAlgn="auto" hangingPunct="1">
              <a:spcAft>
                <a:spcPts val="0"/>
              </a:spcAft>
              <a:buFontTx/>
              <a:buBlip>
                <a:blip r:embed="rId3"/>
              </a:buBlip>
              <a:defRPr/>
            </a:pPr>
            <a:r>
              <a:rPr lang="en-US" altLang="en-US" sz="2800"/>
              <a:t>Recovery from Great Leap emphasizes</a:t>
            </a:r>
          </a:p>
          <a:p>
            <a:pPr lvl="1" eaLnBrk="1" fontAlgn="auto" hangingPunct="1">
              <a:spcAft>
                <a:spcPts val="0"/>
              </a:spcAft>
              <a:buFontTx/>
              <a:buBlip>
                <a:blip r:embed="rId3"/>
              </a:buBlip>
              <a:defRPr/>
            </a:pPr>
            <a:r>
              <a:rPr lang="en-US" altLang="en-US"/>
              <a:t>less focus on output growth and more on quality and efficiency</a:t>
            </a:r>
          </a:p>
          <a:p>
            <a:pPr lvl="1" eaLnBrk="1" fontAlgn="auto" hangingPunct="1">
              <a:spcAft>
                <a:spcPts val="0"/>
              </a:spcAft>
              <a:buFontTx/>
              <a:buBlip>
                <a:blip r:embed="rId3"/>
              </a:buBlip>
              <a:defRPr/>
            </a:pPr>
            <a:r>
              <a:rPr lang="en-US" altLang="en-US"/>
              <a:t>more balanced economic development</a:t>
            </a:r>
          </a:p>
          <a:p>
            <a:pPr lvl="1" eaLnBrk="1" fontAlgn="auto" hangingPunct="1">
              <a:spcAft>
                <a:spcPts val="0"/>
              </a:spcAft>
              <a:buFontTx/>
              <a:buBlip>
                <a:blip r:embed="rId3"/>
              </a:buBlip>
              <a:defRPr/>
            </a:pPr>
            <a:r>
              <a:rPr lang="en-US" altLang="en-US"/>
              <a:t>modernization of agriculture</a:t>
            </a:r>
          </a:p>
          <a:p>
            <a:pPr lvl="1" eaLnBrk="1" fontAlgn="auto" hangingPunct="1">
              <a:spcAft>
                <a:spcPts val="0"/>
              </a:spcAft>
              <a:buFontTx/>
              <a:buBlip>
                <a:blip r:embed="rId3"/>
              </a:buBlip>
              <a:defRPr/>
            </a:pPr>
            <a:r>
              <a:rPr lang="en-US" altLang="en-US"/>
              <a:t>decentralization</a:t>
            </a:r>
          </a:p>
          <a:p>
            <a:pPr lvl="1" eaLnBrk="1" fontAlgn="auto" hangingPunct="1">
              <a:spcAft>
                <a:spcPts val="0"/>
              </a:spcAft>
              <a:buFontTx/>
              <a:buChar char="–"/>
              <a:defRPr/>
            </a:pPr>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4AFDEE6E-3582-4D7B-A5B9-CEB1FDC0A46C}"/>
              </a:ext>
            </a:extLst>
          </p:cNvPr>
          <p:cNvSpPr>
            <a:spLocks noGrp="1"/>
          </p:cNvSpPr>
          <p:nvPr>
            <p:ph type="title"/>
          </p:nvPr>
        </p:nvSpPr>
        <p:spPr>
          <a:xfrm>
            <a:off x="609600" y="152400"/>
            <a:ext cx="7772400" cy="1143000"/>
          </a:xfrm>
        </p:spPr>
        <p:txBody>
          <a:bodyPr/>
          <a:lstStyle/>
          <a:p>
            <a:pPr eaLnBrk="1" hangingPunct="1"/>
            <a:r>
              <a:rPr lang="en-US" altLang="en-US"/>
              <a:t>The Cultural Revolution</a:t>
            </a:r>
          </a:p>
        </p:txBody>
      </p:sp>
      <p:sp>
        <p:nvSpPr>
          <p:cNvPr id="53251" name="Rectangle 3">
            <a:extLst>
              <a:ext uri="{FF2B5EF4-FFF2-40B4-BE49-F238E27FC236}">
                <a16:creationId xmlns:a16="http://schemas.microsoft.com/office/drawing/2014/main" id="{269D77B2-36C6-4641-A838-16216BD1E5A1}"/>
              </a:ext>
            </a:extLst>
          </p:cNvPr>
          <p:cNvSpPr>
            <a:spLocks noGrp="1"/>
          </p:cNvSpPr>
          <p:nvPr>
            <p:ph idx="1"/>
          </p:nvPr>
        </p:nvSpPr>
        <p:spPr>
          <a:xfrm>
            <a:off x="533400" y="1219200"/>
            <a:ext cx="8229600" cy="2514600"/>
          </a:xfrm>
        </p:spPr>
        <p:txBody>
          <a:bodyPr/>
          <a:lstStyle/>
          <a:p>
            <a:pPr eaLnBrk="1" hangingPunct="1"/>
            <a:r>
              <a:rPr lang="en-US" altLang="en-US" sz="2000"/>
              <a:t>Mao’s struggle to retake supreme leadership culminates in the Cultural Revolution</a:t>
            </a:r>
          </a:p>
          <a:p>
            <a:pPr lvl="1" eaLnBrk="1" hangingPunct="1"/>
            <a:r>
              <a:rPr lang="en-US" altLang="en-US" sz="2000"/>
              <a:t>peaks from 1966 to 1969</a:t>
            </a:r>
          </a:p>
          <a:p>
            <a:pPr lvl="1" eaLnBrk="1" hangingPunct="1"/>
            <a:r>
              <a:rPr lang="en-US" altLang="en-US" sz="2000"/>
              <a:t>more upheaval</a:t>
            </a:r>
          </a:p>
          <a:p>
            <a:pPr lvl="1" eaLnBrk="1" hangingPunct="1"/>
            <a:r>
              <a:rPr lang="en-US" altLang="en-US" sz="2000"/>
              <a:t>lost generation of leadership as universities closed and students sent to the countryside</a:t>
            </a:r>
          </a:p>
          <a:p>
            <a:pPr eaLnBrk="1" hangingPunct="1"/>
            <a:r>
              <a:rPr lang="en-US" altLang="en-US" sz="2000"/>
              <a:t>No increase in GDP from 1965 to 1970</a:t>
            </a:r>
          </a:p>
          <a:p>
            <a:pPr eaLnBrk="1" hangingPunct="1">
              <a:buFontTx/>
              <a:buChar char="•"/>
            </a:pPr>
            <a:endParaRPr lang="en-US" altLang="en-US" sz="2800"/>
          </a:p>
        </p:txBody>
      </p:sp>
      <p:sp>
        <p:nvSpPr>
          <p:cNvPr id="4" name="Rectangle 4">
            <a:extLst>
              <a:ext uri="{FF2B5EF4-FFF2-40B4-BE49-F238E27FC236}">
                <a16:creationId xmlns:a16="http://schemas.microsoft.com/office/drawing/2014/main" id="{1A9922C2-D50A-42FE-AC04-8B4E3BA424B3}"/>
              </a:ext>
            </a:extLst>
          </p:cNvPr>
          <p:cNvSpPr txBox="1">
            <a:spLocks noChangeArrowheads="1"/>
          </p:cNvSpPr>
          <p:nvPr/>
        </p:nvSpPr>
        <p:spPr bwMode="auto">
          <a:xfrm>
            <a:off x="0" y="3810000"/>
            <a:ext cx="8915400" cy="1143000"/>
          </a:xfrm>
          <a:prstGeom prst="rect">
            <a:avLst/>
          </a:prstGeom>
          <a:noFill/>
          <a:ln>
            <a:noFill/>
          </a:ln>
        </p:spPr>
        <p:txBody>
          <a:bodyPr lIns="90488" tIns="44450" rIns="90488" bIns="44450" anchor="ctr">
            <a:normAutofit fontScale="97500"/>
          </a:bodyPr>
          <a:lstStyle>
            <a:lvl1pPr algn="ctr" rtl="0" eaLnBrk="0" fontAlgn="base" hangingPunct="0">
              <a:spcBef>
                <a:spcPct val="0"/>
              </a:spcBef>
              <a:spcAft>
                <a:spcPct val="0"/>
              </a:spcAft>
              <a:defRPr sz="3600" b="1" kern="1200">
                <a:solidFill>
                  <a:schemeClr val="tx1"/>
                </a:solidFill>
                <a:latin typeface="Bookman Old Style" panose="02050604050505020204" pitchFamily="18" charset="0"/>
                <a:ea typeface="+mj-ea"/>
                <a:cs typeface="+mj-cs"/>
              </a:defRPr>
            </a:lvl1pPr>
            <a:lvl2pPr algn="ctr" rtl="0" eaLnBrk="0" fontAlgn="base" hangingPunct="0">
              <a:spcBef>
                <a:spcPct val="0"/>
              </a:spcBef>
              <a:spcAft>
                <a:spcPct val="0"/>
              </a:spcAft>
              <a:defRPr sz="3600" b="1">
                <a:solidFill>
                  <a:schemeClr val="tx1"/>
                </a:solidFill>
                <a:latin typeface="Bookman Old Style" pitchFamily="18" charset="0"/>
              </a:defRPr>
            </a:lvl2pPr>
            <a:lvl3pPr algn="ctr" rtl="0" eaLnBrk="0" fontAlgn="base" hangingPunct="0">
              <a:spcBef>
                <a:spcPct val="0"/>
              </a:spcBef>
              <a:spcAft>
                <a:spcPct val="0"/>
              </a:spcAft>
              <a:defRPr sz="3600" b="1">
                <a:solidFill>
                  <a:schemeClr val="tx1"/>
                </a:solidFill>
                <a:latin typeface="Bookman Old Style" pitchFamily="18" charset="0"/>
              </a:defRPr>
            </a:lvl3pPr>
            <a:lvl4pPr algn="ctr" rtl="0" eaLnBrk="0" fontAlgn="base" hangingPunct="0">
              <a:spcBef>
                <a:spcPct val="0"/>
              </a:spcBef>
              <a:spcAft>
                <a:spcPct val="0"/>
              </a:spcAft>
              <a:defRPr sz="3600" b="1">
                <a:solidFill>
                  <a:schemeClr val="tx1"/>
                </a:solidFill>
                <a:latin typeface="Bookman Old Style" pitchFamily="18" charset="0"/>
              </a:defRPr>
            </a:lvl4pPr>
            <a:lvl5pPr algn="ctr" rtl="0" eaLnBrk="0" fontAlgn="base" hangingPunct="0">
              <a:spcBef>
                <a:spcPct val="0"/>
              </a:spcBef>
              <a:spcAft>
                <a:spcPct val="0"/>
              </a:spcAft>
              <a:defRPr sz="3600" b="1">
                <a:solidFill>
                  <a:schemeClr val="tx1"/>
                </a:solidFill>
                <a:latin typeface="Bookman Old Style" pitchFamily="18" charset="0"/>
              </a:defRPr>
            </a:lvl5pPr>
            <a:lvl6pPr marL="457200" algn="ctr" rtl="0" fontAlgn="base">
              <a:spcBef>
                <a:spcPct val="0"/>
              </a:spcBef>
              <a:spcAft>
                <a:spcPct val="0"/>
              </a:spcAft>
              <a:defRPr sz="3600" b="1">
                <a:solidFill>
                  <a:schemeClr val="tx1"/>
                </a:solidFill>
                <a:latin typeface="Bookman Old Style" pitchFamily="18" charset="0"/>
              </a:defRPr>
            </a:lvl6pPr>
            <a:lvl7pPr marL="914400" algn="ctr" rtl="0" fontAlgn="base">
              <a:spcBef>
                <a:spcPct val="0"/>
              </a:spcBef>
              <a:spcAft>
                <a:spcPct val="0"/>
              </a:spcAft>
              <a:defRPr sz="3600" b="1">
                <a:solidFill>
                  <a:schemeClr val="tx1"/>
                </a:solidFill>
                <a:latin typeface="Bookman Old Style" pitchFamily="18" charset="0"/>
              </a:defRPr>
            </a:lvl7pPr>
            <a:lvl8pPr marL="1371600" algn="ctr" rtl="0" fontAlgn="base">
              <a:spcBef>
                <a:spcPct val="0"/>
              </a:spcBef>
              <a:spcAft>
                <a:spcPct val="0"/>
              </a:spcAft>
              <a:defRPr sz="3600" b="1">
                <a:solidFill>
                  <a:schemeClr val="tx1"/>
                </a:solidFill>
                <a:latin typeface="Bookman Old Style" pitchFamily="18" charset="0"/>
              </a:defRPr>
            </a:lvl8pPr>
            <a:lvl9pPr marL="1828800" algn="ctr" rtl="0" fontAlgn="base">
              <a:spcBef>
                <a:spcPct val="0"/>
              </a:spcBef>
              <a:spcAft>
                <a:spcPct val="0"/>
              </a:spcAft>
              <a:defRPr sz="3600" b="1">
                <a:solidFill>
                  <a:schemeClr val="tx1"/>
                </a:solidFill>
                <a:latin typeface="Bookman Old Style" pitchFamily="18" charset="0"/>
              </a:defRPr>
            </a:lvl9pPr>
          </a:lstStyle>
          <a:p>
            <a:pPr eaLnBrk="1" fontAlgn="auto" hangingPunct="1">
              <a:spcAft>
                <a:spcPts val="0"/>
              </a:spcAft>
              <a:defRPr/>
            </a:pPr>
            <a:r>
              <a:rPr lang="en-US" altLang="en-US" sz="3200" dirty="0"/>
              <a:t>Recovery from the Cultural Revolution</a:t>
            </a:r>
          </a:p>
        </p:txBody>
      </p:sp>
      <p:sp>
        <p:nvSpPr>
          <p:cNvPr id="53253" name="Rectangle 2">
            <a:extLst>
              <a:ext uri="{FF2B5EF4-FFF2-40B4-BE49-F238E27FC236}">
                <a16:creationId xmlns:a16="http://schemas.microsoft.com/office/drawing/2014/main" id="{04FF0166-F430-40CC-A11B-76BED2B5A453}"/>
              </a:ext>
            </a:extLst>
          </p:cNvPr>
          <p:cNvSpPr>
            <a:spLocks noChangeArrowheads="1"/>
          </p:cNvSpPr>
          <p:nvPr/>
        </p:nvSpPr>
        <p:spPr bwMode="auto">
          <a:xfrm>
            <a:off x="381000" y="4953000"/>
            <a:ext cx="85344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r>
              <a:rPr lang="en-US" altLang="en-US" sz="2000"/>
              <a:t>Led by Zhou Enlai</a:t>
            </a:r>
          </a:p>
          <a:p>
            <a:pPr lvl="1" eaLnBrk="1" hangingPunct="1"/>
            <a:r>
              <a:rPr lang="en-US" altLang="en-US" sz="2000"/>
              <a:t>advocated moderate path of industrialization</a:t>
            </a:r>
          </a:p>
          <a:p>
            <a:pPr lvl="1" eaLnBrk="1" hangingPunct="1"/>
            <a:r>
              <a:rPr lang="en-US" altLang="en-US" sz="2000"/>
              <a:t>engineered rapprochement with West, especially the US</a:t>
            </a:r>
          </a:p>
          <a:p>
            <a:pPr lvl="1" eaLnBrk="1" hangingPunct="1"/>
            <a:r>
              <a:rPr lang="en-US" altLang="en-US" sz="2000"/>
              <a:t>Richard Nixon’s visit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67E08E53-1DAD-4727-9D59-74FFAFE89280}"/>
              </a:ext>
            </a:extLst>
          </p:cNvPr>
          <p:cNvSpPr>
            <a:spLocks noGrp="1"/>
          </p:cNvSpPr>
          <p:nvPr>
            <p:ph type="title"/>
          </p:nvPr>
        </p:nvSpPr>
        <p:spPr/>
        <p:txBody>
          <a:bodyPr/>
          <a:lstStyle/>
          <a:p>
            <a:pPr eaLnBrk="1" hangingPunct="1"/>
            <a:r>
              <a:rPr lang="en-US" altLang="en-US"/>
              <a:t>The End of the Stalinist Period</a:t>
            </a:r>
          </a:p>
        </p:txBody>
      </p:sp>
      <p:sp>
        <p:nvSpPr>
          <p:cNvPr id="55299" name="Rectangle 3">
            <a:extLst>
              <a:ext uri="{FF2B5EF4-FFF2-40B4-BE49-F238E27FC236}">
                <a16:creationId xmlns:a16="http://schemas.microsoft.com/office/drawing/2014/main" id="{BB10690B-0BEA-4646-B94D-B07F60B298B1}"/>
              </a:ext>
            </a:extLst>
          </p:cNvPr>
          <p:cNvSpPr>
            <a:spLocks noGrp="1"/>
          </p:cNvSpPr>
          <p:nvPr>
            <p:ph idx="1"/>
          </p:nvPr>
        </p:nvSpPr>
        <p:spPr>
          <a:xfrm>
            <a:off x="457200" y="1371600"/>
            <a:ext cx="8229600" cy="1676400"/>
          </a:xfrm>
        </p:spPr>
        <p:txBody>
          <a:bodyPr/>
          <a:lstStyle/>
          <a:p>
            <a:pPr eaLnBrk="1" hangingPunct="1"/>
            <a:r>
              <a:rPr lang="en-US" altLang="en-US" sz="2000"/>
              <a:t>Both Zhou and Mao die in 1976</a:t>
            </a:r>
          </a:p>
          <a:p>
            <a:pPr eaLnBrk="1" hangingPunct="1"/>
            <a:r>
              <a:rPr lang="en-US" altLang="en-US" sz="2000"/>
              <a:t>Gang of Four Trial</a:t>
            </a:r>
          </a:p>
          <a:p>
            <a:pPr lvl="1" eaLnBrk="1" hangingPunct="1"/>
            <a:r>
              <a:rPr lang="en-US" altLang="en-US" sz="2000"/>
              <a:t>Mao’s wife and three others arrested and discredited</a:t>
            </a:r>
          </a:p>
          <a:p>
            <a:pPr lvl="1" eaLnBrk="1" hangingPunct="1"/>
            <a:r>
              <a:rPr lang="en-US" altLang="en-US" sz="2000"/>
              <a:t>Stalinist thinking repudiated</a:t>
            </a:r>
          </a:p>
          <a:p>
            <a:pPr lvl="1" eaLnBrk="1" hangingPunct="1"/>
            <a:r>
              <a:rPr lang="en-US" altLang="en-US" sz="2000"/>
              <a:t>political maneuverings end in 1978 with rise of Deng Xiaoping</a:t>
            </a:r>
          </a:p>
          <a:p>
            <a:pPr lvl="1" eaLnBrk="1" hangingPunct="1"/>
            <a:r>
              <a:rPr lang="en-US" altLang="en-US" sz="2000"/>
              <a:t>reform period begins</a:t>
            </a:r>
          </a:p>
        </p:txBody>
      </p:sp>
      <p:pic>
        <p:nvPicPr>
          <p:cNvPr id="55300" name="Picture 4">
            <a:extLst>
              <a:ext uri="{FF2B5EF4-FFF2-40B4-BE49-F238E27FC236}">
                <a16:creationId xmlns:a16="http://schemas.microsoft.com/office/drawing/2014/main" id="{8733426F-C4C8-413F-B7EE-B05076359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675" y="4114800"/>
            <a:ext cx="4495800"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A2E5F3E9-B96C-4B79-AF5F-D466C4BA832F}"/>
              </a:ext>
            </a:extLst>
          </p:cNvPr>
          <p:cNvSpPr>
            <a:spLocks noGrp="1"/>
          </p:cNvSpPr>
          <p:nvPr>
            <p:ph type="title"/>
          </p:nvPr>
        </p:nvSpPr>
        <p:spPr/>
        <p:txBody>
          <a:bodyPr lIns="92075" tIns="46038" rIns="92075" bIns="46038" anchor="b"/>
          <a:lstStyle/>
          <a:p>
            <a:pPr eaLnBrk="1" hangingPunct="1"/>
            <a:r>
              <a:rPr lang="en-US" altLang="en-US" sz="2800"/>
              <a:t>The Transition from a Centrally Planned Economy to a Market Economy</a:t>
            </a:r>
          </a:p>
        </p:txBody>
      </p:sp>
      <p:sp>
        <p:nvSpPr>
          <p:cNvPr id="36867" name="Rectangle 3">
            <a:extLst>
              <a:ext uri="{FF2B5EF4-FFF2-40B4-BE49-F238E27FC236}">
                <a16:creationId xmlns:a16="http://schemas.microsoft.com/office/drawing/2014/main" id="{0FFA2331-5265-4DDE-BC84-E756780CCE8D}"/>
              </a:ext>
            </a:extLst>
          </p:cNvPr>
          <p:cNvSpPr>
            <a:spLocks noGrp="1" noChangeArrowheads="1"/>
          </p:cNvSpPr>
          <p:nvPr>
            <p:ph idx="1"/>
          </p:nvPr>
        </p:nvSpPr>
        <p:spPr>
          <a:xfrm>
            <a:off x="301625" y="1524000"/>
            <a:ext cx="8689975" cy="2743200"/>
          </a:xfrm>
        </p:spPr>
        <p:txBody>
          <a:bodyPr lIns="92075" tIns="46038" rIns="92075" bIns="46038"/>
          <a:lstStyle/>
          <a:p>
            <a:pPr eaLnBrk="1" hangingPunct="1">
              <a:spcBef>
                <a:spcPts val="0"/>
              </a:spcBef>
              <a:defRPr/>
            </a:pPr>
            <a:r>
              <a:rPr lang="en-US" altLang="en-US" sz="2400" dirty="0"/>
              <a:t>The meaning of transition</a:t>
            </a:r>
          </a:p>
          <a:p>
            <a:pPr lvl="1" eaLnBrk="1" hangingPunct="1">
              <a:spcBef>
                <a:spcPts val="0"/>
              </a:spcBef>
              <a:defRPr/>
            </a:pPr>
            <a:r>
              <a:rPr lang="en-US" altLang="en-US" sz="2400" dirty="0"/>
              <a:t>replacement of administrative allocation by market allocation</a:t>
            </a:r>
          </a:p>
          <a:p>
            <a:pPr lvl="1" eaLnBrk="1" hangingPunct="1">
              <a:spcBef>
                <a:spcPts val="0"/>
              </a:spcBef>
              <a:defRPr/>
            </a:pPr>
            <a:endParaRPr lang="en-US" altLang="en-US" sz="2400" dirty="0"/>
          </a:p>
          <a:p>
            <a:pPr lvl="1" eaLnBrk="1" hangingPunct="1">
              <a:spcBef>
                <a:spcPts val="0"/>
              </a:spcBef>
              <a:defRPr/>
            </a:pPr>
            <a:r>
              <a:rPr lang="en-US" altLang="en-US" sz="2400" dirty="0"/>
              <a:t>replacement of administered prices by market prices</a:t>
            </a:r>
          </a:p>
          <a:p>
            <a:pPr lvl="1" eaLnBrk="1" hangingPunct="1">
              <a:spcBef>
                <a:spcPts val="0"/>
              </a:spcBef>
              <a:defRPr/>
            </a:pPr>
            <a:endParaRPr lang="en-US" altLang="en-US" sz="2400" dirty="0"/>
          </a:p>
          <a:p>
            <a:pPr marL="457200" lvl="1" indent="0" eaLnBrk="1" hangingPunct="1">
              <a:spcBef>
                <a:spcPts val="0"/>
              </a:spcBef>
              <a:buFontTx/>
              <a:buNone/>
              <a:defRPr/>
            </a:pPr>
            <a:r>
              <a:rPr lang="en-US" altLang="en-US" sz="2400" dirty="0"/>
              <a:t>                      DISCUSS PLEASE</a:t>
            </a:r>
          </a:p>
        </p:txBody>
      </p:sp>
      <p:sp>
        <p:nvSpPr>
          <p:cNvPr id="57348" name="AutoShape 5" descr="data:image/jpeg;base64,/9j/4AAQSkZJRgABAQAAAQABAAD/2wCEAAkGBhQSERQUExQWFBUWFxcYFxcXGBcYGBcaGBcXFxgXGBQXHCYeFx0kHBQUHy8gJCcpLCwsFR4xNTAqNSYrLCkBCQoKDgwOGg8PGiwkHyQqLCwpLSwpLCwpLCwsKSksLCwsLCwsKSwsLCwsLCksLCwpLCwsLCwpLCwpLCwpLCksLP/AABEIAL4BCQMBIgACEQEDEQH/xAAcAAACAwEBAQEAAAAAAAAAAAAEBQMGBwIBCAD/xAA/EAABAwIEAwUFBQcEAgMAAAABAAIRAwQFEiExBkFREyJhcYEHkaGx8DJCYsHRFBUkUlNycyMzY+GC8RYXQ//EABsBAAIDAQEBAAAAAAAAAAAAAAMEAQIFAAYH/8QAKxEAAgIBBAEEAgIBBQAAAAAAAQIAAxEEEiExQQUTIlFhkTJxoRRCgcHh/9oADAMBAAIRAxEAPwCfAOJa4ZTBqE9xu++3VWShxBUcdHqnYBZl1Nh/A35KyYdb5XjkvOe4wJGfM2bEU4OPAlktLyo77yJqXrwN1DbM00Xl3miPipDMBnJg9oJxiCVuIHzEr9Uxt4bJcgBZOdUUuKWBy6TKX9yw85MPsTrEXXvE9WYa4o3CcXrO+09V8UefPonmHDTaFQ2N9w3tpjqOKuLPA+0qnjPFFcHuvj3I3GK5A3hVCrVlyg3PngmG0+mRuSJZ+HsZunu71Qx5K9W1w8N1JKpvC9MRI9U+x7H6dpbmpVMCCAObndAOZR6bHbkkxPUoinAAlY9oXGNWg2Kb8pPkqjw1x9W7Sa9eG+MBVfiXiGpeVS8w1vJo5DxPMpK9oHitJKTswTzMWzVD3NyjgTdP/uK0a3R73u6BsT70ur+3UzFOh6ud+QWL5lNTqnkrijb5P7lDq2P+0TYbr27uDO7QGbnLtPgEtHt6uMo/0aZPPf3rPeyL2/ZM8j+RQtS0c06tKkID2T+5BvfsAfqalS9uDn6PpZfFp/IpZiXH1Sp3qNYj8JAlZ/ToawVJTpwVU0gHIJ/csNWxGGA/UtX/AM6u/wCsfgvW8cXf9Y+4KuO6D1C/OJCgqYRbhLGeObv+sfcFyeOrv+sfcFXQ5dBsqORL7syy2fFF9VdpWMeQV2wi+uQO9VLvRVDhWmNJWg06cBZmo1L7io6mtTpURAx7MZ2OJ1ObpRtXFHxoUlt36+CaMpSEGq5z5k2VqD1K9iuPXIdDXwjLPELkskvM+QU1ayaXbapk2m0M5bIoZ28ziqgdSj4rxLdNcQHn3JaOLrmY7Qz6JxjVq0vJGir1azhwjmoFpPGYRa1HOJYMJx+4dVpg1CQXCVpXalUPhzDCXMMcwtE/Z07pFswd0X1ltZK7QJg2F8XNospsc2QGt19FbsJ4no1T3SJ6Hf3LPb7AHimx41DmNPwSIPfTdI0IRWpR8le5mf6l6yA44n0Vh90IRdSsCNllnB/GOYBjzBG3ir23EJGh+CRYmv4maChbBvXqH03gO00U185uX0SemCUvxe+cAQPrxQ952wu0Ewg0GGVBVvWUwZICpuKca9iMo1cqXeY1VrOJe4weUolWld+TwIK/WV1Hb2Zfsd4rpbBwJ8FU/wB9mZCTBq7DDHVPJpq0/Mz319rfx4l1wv2gmkAMshVbiriipe187tGt0Y3kB18z1S+s3KNZQmdFrpVDkCK36qywbWM6c7koywyjqFFp5/8AXrzKdYNgwdVaN59Vd7QgzB1UNYwAkGC8G1KozO7rfFW6x4Iotjn5qxW9mAIAgDkjadEDlCxLNVbYe8Cejq0dNY6yYtsuF6QGjd/0U9fg+lUG35JzQdA2RTG/+1VWb7l2UdYlGrezqnrrHQpDifs4cASx2vwK1osG0fBeGyaeSKtto6MXamphgifOt7ZVbaoW1AWn4HyK9bXa/TYrbeI+D2XNJzXCCPsu6FYhf4a+3rOpvEFp9D0IWlTd7o54Myb6DS2V5WSNoFWXh/gqtckENhvVMOC8CF49riNG7+YW4YRhLaTAAIgIldZsP4jGFrUHyZUOHvZ0yi3vd4+KZYhhgY3oFcISrGGjKZU6jSV7DgQlWpfcAepSgdfr4o2jdEDyQLauseJU3aevJeZX4mbLDIn59fXVC32KFo0BU1OhJ92/yXGJ04YZ8U3jIg/Mrb74uMlT4dbdpUnohOyzO0+vRWXBrEjUhTWmXAk2vhDLXgFiGgKxZUkw6sBATqV6WsALgTAfOZl1lhDallQnnSZ8lQeIMDawmCtHwe4/g7f/ABM+SrnEFAulZAfDnH3GmTcnMzinUNN0gxC07hjHe0YJ35rOr+jlO0KTBcZdSeNdOiPdX7i5HcV013svtbozamVxGiqvFuJ5GEld2XEYLRqqPxxjedwY0yOaz60LuFmpdYKqy/6lXuLkucXHWSvWVkOF212q28TzRJzmH03T5Kek3VCUSpg4hDMMhkuK0oYD4pZRbKYXlUuZHTVcWNkTqoBws4rufiG2NrMDxiFeuF8KymTqR7gl2B4Jq1x5aq5YXSyiYieSzL7dx2ib2no9tcnuG02hduaNOa5a2PH8lJTolx8kqFJ4EaziSMA6opr/AK0XLKAjl+XgiWUQie0RBlwZzTaCi6VARrBKhFDlHkimsAHLRHRPsQDt9Tmrby3bxWce0ThXt6RqM/3Keug1LeY/NagKUt0KV3VroZiPyV7EZCHEouHUo3mZD7POJv2R0PHdJE+C3vDMRZVYHMMg9FgfEPD/AGF5lb/t1JIHQ8044T4tdZVMjyTTPwTlOoAP4MTNZC4PjibbVqwJVM4l4gGrAdTIQGOe0ikKfccCT0Wc0uJC+qXOJ1+CPqWLVkLIoZVsG6Ww1yNUTQvgSgbW6a8dV2+gRqIXmGrIPM9CHUiWGhdNy7pPjF2D3Z+vFI7/ABl7NAeShwGsa1YZzz+ZTKIzDEC7BDmXHhjCMwzEb7forNVtA1qlwqg1rNF7du0W7XQtSTJe1rGgNF5zt81ZEhs6cvHmrFCJXyIOwYMzLBKM2lCP6bPLZQYlaHIeaO4cB/ZaEf0mfJHV6UjULP2KSYYkjEyXGLI6mCq3UaQ5a1jGEBw0EqgYxhJaToio+OIpfVn5CfrasQ3QqvYk+XlMH1coSms+SSr1rgkwN9m5QsjZTJIAEko5+DVWiXMMJzwXhoe8ujUbLSb7AmhgB1JCDdqdjbQOo1p9ALaw7HGepjzGkDZe5CVfMU4UAbIGqU0+FnkTsPrkpW9WGZVtGynaJW328tInpCtmF4NlDR1j6+uiko8HEtOUhxEGAfFWdlkMumhG/wAoSt2oBHxMf0+lNZyw5ktjbwB6cuXRNaYgJfbuiPr1U9a4Wbu5zNPbxDabtB4ru9qFvQaeSU1cU7MAc4Q9zcNd3qjw0eJTCtjgQRTyep+rY4+coMDlG6Nw7FDmguPvVepYjZuzAPktALiM2USYkmNNSAiZBZnY7Nl9QR5qWZ/qcq1noy+Wt4CASUeyoC3QqpYTcue3nAT8HJTDuaNVaT3F7agIYLlrRBBPRLS1/ad7Qciq3fcXhhc47fWq5wzjEVHjJWa7qwx8IVjqNw5HEgUbTweZFx7SDWNfGrHb9AR1Wc4nd5hK0f2j3E2bnDmWHTz6rInOJRaFBGfzEdW5B2ySlXJUmZAtEO3RRKfWZmcxjaY06md9E/ocXNLYKphChLEOyhX7jFWssq4HUseL401yVWfELqT8zUmquXjdVyUKolbdW7nM2Hhv2j54a4wVdW4lnbPVYTwdhxqVxvA6LarWgWsHkg3XlPjNDSJvXeYzsq8OGvMKy9qqELyKjB+IK5dqq6S4kGF1VYBEqnCdvNrbk7dmz5KxOw5hGyr/AAm6bW3H/Ez5K1sZ3UzUASYu5OBK5iNmAYA0SKrgDXul0HoD5q23tOSlV4GsBJEhJ6g4JxGKVyJV8W4bpZT/AKTC7kf+lnt5gokmIgwtVurhr2kCfBVq7w3U6bpWu8rnmHs0yOMEQbhO0FFmbnumtpfPqvJcYaOSIwrDgWwUU7DQ2oMo80FmLMWMZTaihR4jG1oB0SNPJSX1ixtB7gNWtMIui0ADZR3Lc9NzZ3BCaQYWLMcsJXOG8PPZPeN4Jnn4I65t4ph2zuY6oduIm3ti3ZwIb5wSfTkucNv31qLy/r3SeYSfGI4+Sd3jMGNVEWrHOd4DX9FE6n3Z5ovDmEeMoCj5QrH4wO8sS5+Zs7R198oJ+FN//QZ/EydvDZWyjaF5+Oi7qW2UweuyYIYDcIHcp4lQscCpBziKcB2jt4I3256pmcCp0qL8vdkaCefSFYBbtjYJTe1GuqBsyRyGseZU7m8nMqAufiMQvB6nca0CNOXWdUyx2XUHNAk5SB5qOztw0yB8E1qMzN8kZAxUwFjAMDMyv8IZWaGlpbAggDUGOfVQ4fwVTawAVMrmSWnIA4yZ7xG/ILQbrCszs4EOiNOfmoTbF3ddy8In1VQXQYzxLH23O7HMQYpZ9pY1GvGjWyfMayB5/NY3Tqr6MOGDLDtiIM8+S+dsbsuwua1L+R7h6Tp8ITukXAIMy/UDyGE4raFT0zolrq0o+zdITyjEys5M9IQ1WpCLc1CVWokhoK8SUVh9nneGgbldst9JVg4Rsc1UGNkOxtqkwlNZdws0rgzhptJg016p7fkNC6wzuthB42/ulYzn458z0aDnA6iU3E16f9w+a0CVlNCv/EU/7x81qeZMaFfiYPWkAgRFwaz+Et/8bfkrOasDdVHhapFpb/42/JNDdk80wLQmYtsLYk9Z0u3Q+JW4LdpRNGnKIc4DeEBhuzmFBx1KQ62IMFphTOswQOZTbGrumGO1A38Epw66Dx3dvms502x1X3CT0qcHTkuDX78QpdjqhquhzR6qJfiGvrRz0lR0rn/v9UuqXMlS9tDSVcMR1KbfuQY7ZdtLWfacQRyBI0UuHVT2ZpuaAacAgdOvvX62eXaiS5hkDmR5oyrVluYadRGp8/eq57hSeAIqqDWEbaVI5+AQ7gCTH14rt5gQBCD1CdxvYVsjsx2XF7iWd6VOuDHMQgLnESxjniSRsI3KL7jFdglBWAdxnnEfFxpzSpxnOk9B+q74Xe2mzM53ecZcSq1gWFOrVO0qbkyZ5CfFWzELFrmgBo05eHkj7MDECrg9+Y5p8S0CXNYQ53LXQeMJrhmJsJ7x3Czmy4ch5LcjT1hPcNwUn/Te9xDubXZYPKCrBm3DbKFF2nMsGMV3MZnpn7OpHKEJg+PMrkSYPzRFKwbSaaQktiDmMl3qVQbu2fZXOWSWEy0+HTzXOrD5fXY8S1ew/H9Ga7iDWimADK+c/aSAMRrx+H35GrasOxTOBKwfjC97W+uH8jUcB5Duj5J7T2C1yw+pla1DWgU/cUNbKZWrYEIrhHBzcVw1OeKeHjaO1+yfn0TvcysYGYic5C1RquKl5qu2DMpzIPM7ouLtBzWkcFYCWgOI1Kp3DdgDWbPXmtmwui1rQAktS5/jNTQ14G89yZgypFj1/AIn68U0xG8DQVnHEmNgkgFZzKWO0TVDBRuaM8BIqXLB+IH47LXuxWA8NYoW3NLxeB8Vuv7QtPTLtUiZ+ot3tmVXhs/wtAf8TPkmjWGQq9w7dRbUR/xs+SdC7SjuNxzDoDgRza3HVfq9WQlVKuUWHSPoq3uZGJ2zBzKVxo7Q+SUcE4pDiwlXLG8ANcENOoHRZ1WwupaVQ87NOvJV9vchgzZ7dgPjozSqm0/XvSm+uRET6qKlj7XsBGuiAu7qUgRNICdNuOXkpzcSEsZW1Ov14KYVVeTiECsW6tMHwXrcRfPedIPVQW9Mk6yocSw91SAwxBBXBQTiTkgRu2t5Iim6RHkErNYtMH7Q+vci7et1H1+qAwxxCdiT1qUwORKhr2Lw2q0A5gO568wpDV59CmjrwO7N432KsmM8yjE4xKLTxSrSdHYvMQCYgSeqa172tBcRThrmsjNuTEQrPcCdYkayOvmlGJYJQIzObvrA69U5xiLDdnueWNndt7RwpsIZv3hDtJ0nwR9nUuKdQE28iA7RwiC6B6yq6MMpkFuaplJ1AqOA8yPRWDD7UOLf4ip3YDQSSNDInqqK1Z/jnP8AcKyWD+WMSevxQ3tzQex4qtIzNa3NE6jUaIDE6ZuKoYWkQZ130VswzDAwuO5cZc47n1Q9WgA5x5o1gO3P3F0YBomugKFCpUP3GOI9B+sLBKlMuJJ3JJPqZWx+0nEYoNoNPeqGXR/KD+Zj3LNhYbSEbSYrU/mZ+tzY39S9+xjh85nVDtsrt7ReFu3tnZR3gJCO9nGFNpWjC37wlWm4oZgQVsVD48+YmyZG2fJFbCnMcQ7QgqSlDVpHtS4V7E9swaHfp5rMTuhsu04i3UY2l6WOBB2VvteNS1upjRUNpQ9xcFL3UiyNUak1dS44txmXAwfiqfc35c6Shcy5JXV0KnUrbqbLe5YOHqn8TQ/yN+a+hF858NP/AImh/kZ819FwrqMTkbdKHgtY9jRj+mz5Jwx8c0rwNoFvRMj/AG2/JMKtWVi2/wAj/c3U5Ah1pVk/X6p3b0piIKRYTRLjI+vVPbjEadvTlzgIGpTGmqLjJ6grnCQxwbTaZI6krIuPOIxWJpUvsgyTyJH6Lvirjl1cllMkU+vNyqoIKdZxjC9TLdixnGGXVRm85eqeVcTEafNfmWwDIjSPmkNdpovIP2Tt4LPDLa5GOZuNS+mpVs5B7/EbMxLkfr1Uv7xj6/JVqvUnUKWg1xG+6L7Aih1ZHEvOEYm1xGvmnd9hjezdUzBoaJJ8BqqtwRwnWunHK8NDd51RHtGt6tpTZbuqBxqd4gfyg6T5n5KBpTndjiWOrAXPmA4ff9rTLpl/aGf/AC+yT4QCEbSvSNDodNFSLO+dSeHN9RyI5gq52GKUrlsHRw3HMf8ASrfTjmdpNVu+JPMaUrqR8wjrKp3t5hV1zHUzHLkevqp6N/BkmEgUwZqZyJdrasDpp9eC4ubeWwToq9aYoJmY8AmdDGJhpKIW4xAbTnInYwkHVukHw5p3g+EMHegQOqAJgSCCDpCaYLiDIhx+gr0Bd43SlrNtO2OGEROwVexS+bTD6jzDRrKY4ji7WtOoA3JOwCwvjnjV11UNNhLaTSY5FxH3j+QT7r7pCrM5rRSpY/8AE5x7iXtKzqh1J0HgOQSSriTnGZQErppTtdSpMm3UO8+g/ZHjna2oYTqwwtBXzp7L8eNC6aM0NdofyX0PQqhzQQUyp8Q9bblzFHFWDNuKDmEbgr5wx/BXW1ZzDtOnivqhzZWa+07hDtaZqMHebqrMu4Qdq+ZiIQdy3VG1HwYOiCuHSloAwcL2nTJOi/N3T/h61aSC5UsfYMw1Sb22w/g7A3G4ouI0D2/NfQf7Ms44bDO0p5f5hHvWpJWi1nyTNJ6VqAAmI2N2W0qev3G8/BNLWvm1cYb9bKmUw4NaTsGt9NEFeYy93dpkmOaG2myxJhP9WFXAHM0XEOO6VsyG6nkB+az/ABji+rcul7iRybySKrRfu6fVRB6bVBjEy7bnJ5jRl74KenehKaTCUZRYoKiDVjH1rjRAgiR9c1JfV6VZuuh/NJmvXfbDmlzQud3maCa21UNecj6M/fsmsDXqjKRABcYDW6a9UBUuzyCGuKxy6meg5ImwkQIuCnJEe2HH1WzJdbESd8wlvuQOMY/WvKhrV3ZnuAGmgAA0AHIJKdWld21UEI4XAxFt5Pclc9GYbZPMvY7KW7Hx80HlVnwmhlpDx1KV1NntpkTT9L0g1N+G6AJnVnj5nJXAadgfun9FNVY6YGv1yPNcXFq14giUJSpVaH+2c7ObHa+7p6JRXrfvg/4m1dotRp+V+S/5EINZzToCFzUxpzT+iaWl7Rrsyg5an8j9DPg7ZyiPCb3mfmpKBf5CKe4XHxMjsuL37akTsnFvxGdzpPv8gBzS+hgIYDlDXkfacTlpM/yVDp/4iSeiDddNpv8A9CalQ71yIjqKLD/tj8Z73ku9lW56Ej3yp29t9RnxNjZLOw5kg1PwxtTP4p1I5aDqs7xqllqnx1Vxt7ENgnU/Xv8ANIeKLbvNMbyOiNprk37F6gfUfTrqqRfZ2T19CIGKZoX5tr4ypOzgLVWedYTqm8g6aeW6v/BftKq2zgyq4vp+Opb6qgtCmYrSyMV6n1RhOMU7imH0zIKkxC2D2EETIWI+zXjE29QUqh7jtugK2+leNe2QdCrq0cB3CfMfHmFfs929o0aTIVYe9bX7YsHpup9poHN59ViLkJxhortweZ+zJphlzGgSpOMFsy/ZBtxjmFrB3DE0XgutmezrmC19ZNwdYlj2Tp3gtalLUAfLE07M4GZ83voPqhgcYaGt0HPRFULFrRoFNT+wz+xvyXFxcBu5SVtjuxUTc02mppQWHvHZi3E2JFkEpnfYln0bqhqFmd3LQoUqnynmde6WWk1zymydkVToHmV+ymNFyHxKvFBgST9n81ybcjopKVUOEhSwVEmCZDzX59pnG8KWq2FOxmi6diLuxH2fRAsBa4joUwaVBWojtD46hEBgyJ5Sq6/NW6zu2Pb3Tty5j0VOq0y0ypKVYiCDB6hL30C0dzS9O9QbRueMg9/+S7lepHY45ECpt/MPzCcMrAiQQR4LHspZDzPd6XXU6lc1nn68yO5sWVBqIPUboO+xO4o0HMLy6npE7iNhO4HgmYKr3Fl3DW0xzOY+Q2+KPpWYuE8TP9X01Ipa48MOiPP9xlSxGrdsaXvJaPstGjGeTBpKPoW7WCB7+aQcH3UtezpqPVWMOVdYzbyh6hfRdPT7AuHLHs/9Ceyl+NUQ6mZ5Iq5u2sEn0A3KT3t+XB2sdByVdNWxYMJ3reqpWhqTyx8RFc0i3vAef6rqk8PGmh6Iymcw19yVXFE036bcltqf3Pn7CF5CvZXdCrnGm/NR5zMKwtPmU2A9TsVo2WlcCcYvI7NzttpKzd9HbqVPZXDqT2uB26LmYOODgw1LGtuepoftHqvq0SscLVqt3jArW/iRqs0vKcPMdUGhmOQ0Y1gUEMvmCQrlwvaZWyeaqVNneHmtDwWiOzBOmipq3IXAhfTqw7lj4lowesO0p/3N+a0mVl+EEdpTg/eHzWnyhaU8GOagDInzldYoGMYBvkb8kkuLpz9/cu7tmo/tb8lHRbLgnFqVcmZV+rtt+JPEItqMCeZU4cV5C5+KmB6nRfpHVe5JGu4X6kQdCuywjy5HoonQPD6kPLT6Jk9qS1XRUHLWCn1PUKWHmQshNOYUlYQ2fP5Lui1eXv2T5KnmXxxF1u2YXd9TjK7pourRmoCIuacyPBSTKY4gRpyI6oFhymEYx0aHkhboQ/z1VhKtCBTnVvu6qW0vCw905Tzaf0UdrUg+aJubUOHQ8iFVgDwYSt2QhkODG1jjDX6OGV3wPkVV8Zue1rOI1A0HkNFI6c4YToR6+9cOw0j7JQ6qEqYsI/qfUrtTUKrPBzn7nXD112dds6B0g+qt95fBujdXfAeapt9TkthoaWtAJH3jr3j4/oibepUiJ16ndVv062sHMLpfVbdNSaU8nv6+4yq1S4yTJ+tEPSBIJPl5Ka0pbyTtupOzhnqpGBwJns7OdzHMHpMhR3tLM2ei6oVP9TyUzufirZwZTsRFJY6QjYDocPVRVqOrm7dFzYPgx1VzyMwY+ofWHfHkoagOcKe5Zs4clDMkFUl4c2sQDGyRVz3inYCGrWzXED7x+tVKNiQ4LCCYXbh1QAq/UrTQAbKiE5HiNIWgYFcioxqT1hPBmv6aQoK+Y7wazAqU/wC4fNaRkVIsWhrmTvmHzV5lTpOjCak5Inyxeu1H9rfkvbQ7lH/untA12aJaNPLRTU8GhsZlomYmxt2YGx3VfsnomLcJHVenCvxKuJbaYrRDXECd0U3CfxIpuHtI8VxnBTEWKUAW527jfyRlpV7g8kT+6oJ72h3C7tMMDWxJ+H6KT1I2nM5oqK9HdITGnaBcV7EEHUoeDmX2nEV2dPcqWujLfDQBuV3WsARuVODI2mJbylrI5pfemQD00Vl/doI3QdbAgfvKwlGQxLTqc00takhc0uH4+8jLTCsv3lzCcqNBbxoABO4IhfhSRd7hOYAZjvKIZhwga9FTBxLbTnqJ320uRQpgaJh+wDqV66wHVRgydhgNI7+5e3LoplF07ADmVze4fmbEwo2nMnBxE1k7vEo1wXdpg+XdxKM/d46lSQcyApxE91S2cha1ODIVgOHAggkqB2DAiJXAGcUMEoODmx4KClTgppbYVl0ld/usTMlRtMnaYurXAbqSuMPYXEvO5P8A6CKuMEz1AS7QckfTsAPofopIIHEgKcxDibO+fHVMuGcVyOykqbEMLD412lANwSHSHKrV71wYStmqfcJoeG3U1qfTMFqGdYrgNYtqUpJMPb81svajxQqKzXkNNK2xbMET/9k=">
            <a:extLst>
              <a:ext uri="{FF2B5EF4-FFF2-40B4-BE49-F238E27FC236}">
                <a16:creationId xmlns:a16="http://schemas.microsoft.com/office/drawing/2014/main" id="{35452DF3-7603-4F20-8908-C823A88813DA}"/>
              </a:ext>
            </a:extLst>
          </p:cNvPr>
          <p:cNvSpPr>
            <a:spLocks noChangeAspect="1" noChangeArrowheads="1"/>
          </p:cNvSpPr>
          <p:nvPr/>
        </p:nvSpPr>
        <p:spPr bwMode="auto">
          <a:xfrm>
            <a:off x="301625"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pic>
        <p:nvPicPr>
          <p:cNvPr id="57349" name="Picture 6">
            <a:extLst>
              <a:ext uri="{FF2B5EF4-FFF2-40B4-BE49-F238E27FC236}">
                <a16:creationId xmlns:a16="http://schemas.microsoft.com/office/drawing/2014/main" id="{FC5C02D1-4340-43F5-9253-0B9188210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75" y="4876800"/>
            <a:ext cx="2524125"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D62F17A-6F21-4399-87B3-3623D1C5184B}"/>
              </a:ext>
            </a:extLst>
          </p:cNvPr>
          <p:cNvSpPr>
            <a:spLocks noGrp="1" noChangeArrowheads="1"/>
          </p:cNvSpPr>
          <p:nvPr>
            <p:ph type="title"/>
          </p:nvPr>
        </p:nvSpPr>
        <p:spPr>
          <a:xfrm>
            <a:off x="838200" y="304800"/>
            <a:ext cx="7772400" cy="635000"/>
          </a:xfrm>
        </p:spPr>
        <p:txBody>
          <a:bodyPr rtlCol="0">
            <a:normAutofit fontScale="90000"/>
          </a:bodyPr>
          <a:lstStyle/>
          <a:p>
            <a:pPr eaLnBrk="1" fontAlgn="auto" hangingPunct="1">
              <a:spcAft>
                <a:spcPts val="0"/>
              </a:spcAft>
              <a:defRPr/>
            </a:pPr>
            <a:r>
              <a:rPr lang="en-US" altLang="en-US"/>
              <a:t>Internal vs. External Processes</a:t>
            </a:r>
          </a:p>
        </p:txBody>
      </p:sp>
      <p:sp>
        <p:nvSpPr>
          <p:cNvPr id="59395" name="Rectangle 3">
            <a:extLst>
              <a:ext uri="{FF2B5EF4-FFF2-40B4-BE49-F238E27FC236}">
                <a16:creationId xmlns:a16="http://schemas.microsoft.com/office/drawing/2014/main" id="{27184657-5FC6-4686-AE3D-EA84410530AA}"/>
              </a:ext>
            </a:extLst>
          </p:cNvPr>
          <p:cNvSpPr>
            <a:spLocks noGrp="1"/>
          </p:cNvSpPr>
          <p:nvPr>
            <p:ph idx="1"/>
          </p:nvPr>
        </p:nvSpPr>
        <p:spPr>
          <a:xfrm>
            <a:off x="381000" y="1219200"/>
            <a:ext cx="8229600" cy="4876800"/>
          </a:xfrm>
        </p:spPr>
        <p:txBody>
          <a:bodyPr/>
          <a:lstStyle/>
          <a:p>
            <a:pPr eaLnBrk="1" hangingPunct="1">
              <a:lnSpc>
                <a:spcPct val="90000"/>
              </a:lnSpc>
            </a:pPr>
            <a:r>
              <a:rPr lang="en-US" altLang="en-US" sz="2000"/>
              <a:t>Undeniably, the market reform started by Deng Xiaoping in 1978 is a huge success. In a matter of two decades, China changed from an inward-looking, poor country into one of the largest exporters and fastest growing economy of the world. </a:t>
            </a:r>
          </a:p>
          <a:p>
            <a:pPr eaLnBrk="1" hangingPunct="1">
              <a:lnSpc>
                <a:spcPct val="90000"/>
              </a:lnSpc>
            </a:pPr>
            <a:r>
              <a:rPr lang="en-US" altLang="en-US" sz="2000"/>
              <a:t>To discuss and explain the success of the reform, one has to look into both internal and external processes of the reform. It is the interaction between the internal and external processes that enables the success of the reform.</a:t>
            </a:r>
          </a:p>
          <a:p>
            <a:pPr eaLnBrk="1" hangingPunct="1">
              <a:lnSpc>
                <a:spcPct val="90000"/>
              </a:lnSpc>
            </a:pPr>
            <a:r>
              <a:rPr lang="en-US" altLang="en-US" sz="2000"/>
              <a:t>Internal processes refer to the restructuring of the domestic economy and society made possible by a series of reform policy initiated by Deng.</a:t>
            </a:r>
          </a:p>
          <a:p>
            <a:pPr eaLnBrk="1" hangingPunct="1">
              <a:lnSpc>
                <a:spcPct val="90000"/>
              </a:lnSpc>
            </a:pPr>
            <a:r>
              <a:rPr lang="en-US" altLang="en-US" sz="2000"/>
              <a:t>External processes refer to economic and social processes in the East Asian region that accelerated the growth of China.</a:t>
            </a:r>
          </a:p>
          <a:p>
            <a:pPr eaLnBrk="1" hangingPunct="1"/>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4C8B8E4-393F-4484-9DAE-E101A34B14CF}"/>
              </a:ext>
            </a:extLst>
          </p:cNvPr>
          <p:cNvSpPr>
            <a:spLocks noGrp="1" noChangeArrowheads="1"/>
          </p:cNvSpPr>
          <p:nvPr>
            <p:ph type="title"/>
          </p:nvPr>
        </p:nvSpPr>
        <p:spPr>
          <a:xfrm>
            <a:off x="304800" y="457200"/>
            <a:ext cx="8229600" cy="762000"/>
          </a:xfrm>
        </p:spPr>
        <p:txBody>
          <a:bodyPr rtlCol="0">
            <a:normAutofit fontScale="90000"/>
          </a:bodyPr>
          <a:lstStyle/>
          <a:p>
            <a:pPr eaLnBrk="1" fontAlgn="auto" hangingPunct="1">
              <a:spcAft>
                <a:spcPts val="0"/>
              </a:spcAft>
              <a:defRPr/>
            </a:pPr>
            <a:r>
              <a:rPr lang="en-US" altLang="en-US" dirty="0"/>
              <a:t>Internal Process of post-Mao reform</a:t>
            </a:r>
          </a:p>
        </p:txBody>
      </p:sp>
      <p:sp>
        <p:nvSpPr>
          <p:cNvPr id="61443" name="Rectangle 3">
            <a:extLst>
              <a:ext uri="{FF2B5EF4-FFF2-40B4-BE49-F238E27FC236}">
                <a16:creationId xmlns:a16="http://schemas.microsoft.com/office/drawing/2014/main" id="{BB574080-765F-447D-844B-308AB8381254}"/>
              </a:ext>
            </a:extLst>
          </p:cNvPr>
          <p:cNvSpPr>
            <a:spLocks noGrp="1"/>
          </p:cNvSpPr>
          <p:nvPr>
            <p:ph idx="1"/>
          </p:nvPr>
        </p:nvSpPr>
        <p:spPr>
          <a:xfrm>
            <a:off x="457200" y="1371600"/>
            <a:ext cx="8229600" cy="1524000"/>
          </a:xfrm>
        </p:spPr>
        <p:txBody>
          <a:bodyPr/>
          <a:lstStyle/>
          <a:p>
            <a:pPr marL="533400" indent="-533400" eaLnBrk="1" hangingPunct="1">
              <a:lnSpc>
                <a:spcPct val="90000"/>
              </a:lnSpc>
              <a:buFontTx/>
              <a:buNone/>
            </a:pPr>
            <a:r>
              <a:rPr lang="en-US" altLang="en-US" sz="2800"/>
              <a:t>The post-Mao reform that began after 1978 can be roughly divided into three stages.</a:t>
            </a:r>
          </a:p>
          <a:p>
            <a:pPr marL="533400" indent="-533400" eaLnBrk="1" hangingPunct="1">
              <a:lnSpc>
                <a:spcPct val="90000"/>
              </a:lnSpc>
              <a:buFontTx/>
              <a:buNone/>
            </a:pPr>
            <a:endParaRPr lang="en-US" altLang="en-US" sz="2800"/>
          </a:p>
          <a:p>
            <a:pPr marL="533400" indent="-533400" eaLnBrk="1" hangingPunct="1">
              <a:lnSpc>
                <a:spcPct val="90000"/>
              </a:lnSpc>
              <a:buFontTx/>
              <a:buAutoNum type="arabicPeriod"/>
            </a:pPr>
            <a:r>
              <a:rPr lang="en-US" altLang="en-US" sz="2800"/>
              <a:t>Rural Reform</a:t>
            </a:r>
          </a:p>
          <a:p>
            <a:pPr marL="533400" indent="-533400" eaLnBrk="1" hangingPunct="1">
              <a:lnSpc>
                <a:spcPct val="90000"/>
              </a:lnSpc>
              <a:buFontTx/>
              <a:buAutoNum type="arabicPeriod"/>
            </a:pPr>
            <a:r>
              <a:rPr lang="en-US" altLang="en-US" sz="2800"/>
              <a:t>Urban Reform</a:t>
            </a:r>
          </a:p>
          <a:p>
            <a:pPr marL="533400" indent="-533400" eaLnBrk="1" hangingPunct="1">
              <a:lnSpc>
                <a:spcPct val="90000"/>
              </a:lnSpc>
              <a:buFontTx/>
              <a:buAutoNum type="arabicPeriod"/>
            </a:pPr>
            <a:r>
              <a:rPr lang="en-US" altLang="en-US" sz="2800"/>
              <a:t>Marketization </a:t>
            </a:r>
          </a:p>
          <a:p>
            <a:pPr marL="533400" indent="-533400" eaLnBrk="1" hangingPunct="1">
              <a:lnSpc>
                <a:spcPct val="90000"/>
              </a:lnSpc>
            </a:pPr>
            <a:endParaRPr lang="en-US" altLang="en-US" sz="2800"/>
          </a:p>
        </p:txBody>
      </p:sp>
      <p:pic>
        <p:nvPicPr>
          <p:cNvPr id="61444" name="Picture 4">
            <a:extLst>
              <a:ext uri="{FF2B5EF4-FFF2-40B4-BE49-F238E27FC236}">
                <a16:creationId xmlns:a16="http://schemas.microsoft.com/office/drawing/2014/main" id="{37BFA0A9-4CA3-4062-A244-1F34FA5FD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124200"/>
            <a:ext cx="5210175"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C6DCDC5-5B5D-4EA4-A675-2CDBE61546E9}"/>
              </a:ext>
            </a:extLst>
          </p:cNvPr>
          <p:cNvSpPr>
            <a:spLocks noGrp="1" noChangeArrowheads="1"/>
          </p:cNvSpPr>
          <p:nvPr>
            <p:ph idx="1"/>
          </p:nvPr>
        </p:nvSpPr>
        <p:spPr>
          <a:xfrm>
            <a:off x="304800" y="1295400"/>
            <a:ext cx="8229600" cy="5257800"/>
          </a:xfrm>
        </p:spPr>
        <p:txBody>
          <a:bodyPr rtlCol="0">
            <a:normAutofit fontScale="70000" lnSpcReduction="20000"/>
          </a:bodyPr>
          <a:lstStyle/>
          <a:p>
            <a:pPr eaLnBrk="1" fontAlgn="auto" hangingPunct="1">
              <a:lnSpc>
                <a:spcPct val="120000"/>
              </a:lnSpc>
              <a:spcBef>
                <a:spcPts val="0"/>
              </a:spcBef>
              <a:spcAft>
                <a:spcPts val="0"/>
              </a:spcAft>
              <a:buFontTx/>
              <a:buNone/>
              <a:defRPr/>
            </a:pPr>
            <a:r>
              <a:rPr lang="en-US" altLang="en-US" dirty="0"/>
              <a:t>First stage: around 1978-1985:</a:t>
            </a:r>
          </a:p>
          <a:p>
            <a:pPr eaLnBrk="1" fontAlgn="auto" hangingPunct="1">
              <a:lnSpc>
                <a:spcPct val="120000"/>
              </a:lnSpc>
              <a:spcBef>
                <a:spcPts val="0"/>
              </a:spcBef>
              <a:spcAft>
                <a:spcPts val="0"/>
              </a:spcAft>
              <a:buFontTx/>
              <a:buNone/>
              <a:defRPr/>
            </a:pPr>
            <a:endParaRPr lang="en-US" altLang="en-US" dirty="0"/>
          </a:p>
          <a:p>
            <a:pPr lvl="1" eaLnBrk="1" fontAlgn="auto" hangingPunct="1">
              <a:lnSpc>
                <a:spcPct val="120000"/>
              </a:lnSpc>
              <a:spcBef>
                <a:spcPts val="0"/>
              </a:spcBef>
              <a:spcAft>
                <a:spcPts val="0"/>
              </a:spcAft>
              <a:buFontTx/>
              <a:buBlip>
                <a:blip r:embed="rId3"/>
              </a:buBlip>
              <a:defRPr/>
            </a:pPr>
            <a:r>
              <a:rPr lang="en-US" altLang="en-US" dirty="0"/>
              <a:t>At this stage, reform measures mostly concerned the rural area. Communes were dismantled and peasants got the “right of use” of small plots of land. They became free to manage their own land and sell their produce in the market.</a:t>
            </a:r>
          </a:p>
          <a:p>
            <a:pPr eaLnBrk="1" fontAlgn="auto" hangingPunct="1">
              <a:lnSpc>
                <a:spcPct val="120000"/>
              </a:lnSpc>
              <a:spcBef>
                <a:spcPts val="0"/>
              </a:spcBef>
              <a:spcAft>
                <a:spcPts val="0"/>
              </a:spcAft>
              <a:buFontTx/>
              <a:buNone/>
              <a:defRPr/>
            </a:pPr>
            <a:endParaRPr lang="en-US" altLang="en-US" sz="2000" dirty="0"/>
          </a:p>
          <a:p>
            <a:pPr lvl="1" eaLnBrk="1" fontAlgn="auto" hangingPunct="1">
              <a:lnSpc>
                <a:spcPct val="120000"/>
              </a:lnSpc>
              <a:spcBef>
                <a:spcPts val="0"/>
              </a:spcBef>
              <a:spcAft>
                <a:spcPts val="0"/>
              </a:spcAft>
              <a:buFontTx/>
              <a:buChar char="-"/>
              <a:defRPr/>
            </a:pPr>
            <a:r>
              <a:rPr lang="en-US" altLang="en-US" dirty="0"/>
              <a:t>It gave rise to rapid growth in agricultural productivity and improvement in peasants’ livelihood, as peasants’ got a lot more initiatives to work hard.</a:t>
            </a:r>
          </a:p>
          <a:p>
            <a:pPr eaLnBrk="1" fontAlgn="auto" hangingPunct="1">
              <a:lnSpc>
                <a:spcPct val="120000"/>
              </a:lnSpc>
              <a:spcBef>
                <a:spcPts val="0"/>
              </a:spcBef>
              <a:spcAft>
                <a:spcPts val="0"/>
              </a:spcAft>
              <a:buFontTx/>
              <a:buBlip>
                <a:blip r:embed="rId3"/>
              </a:buBlip>
              <a:defRPr/>
            </a:pPr>
            <a:endParaRPr lang="en-US" altLang="en-US" sz="2000" dirty="0"/>
          </a:p>
          <a:p>
            <a:pPr lvl="1" eaLnBrk="1" fontAlgn="auto" hangingPunct="1">
              <a:lnSpc>
                <a:spcPct val="120000"/>
              </a:lnSpc>
              <a:spcBef>
                <a:spcPts val="0"/>
              </a:spcBef>
              <a:spcAft>
                <a:spcPts val="0"/>
              </a:spcAft>
              <a:defRPr/>
            </a:pPr>
            <a:r>
              <a:rPr lang="en-US" altLang="en-US" dirty="0"/>
              <a:t>At the same time, local rural industries emerged in the form of township and village enterprises (TVEs</a:t>
            </a:r>
            <a:r>
              <a:rPr lang="en-US" altLang="zh-CN" dirty="0"/>
              <a:t>) and in the form of factories run by foreign capital in special economic zones.</a:t>
            </a:r>
          </a:p>
        </p:txBody>
      </p:sp>
      <p:sp>
        <p:nvSpPr>
          <p:cNvPr id="63491" name="Text Box 3">
            <a:extLst>
              <a:ext uri="{FF2B5EF4-FFF2-40B4-BE49-F238E27FC236}">
                <a16:creationId xmlns:a16="http://schemas.microsoft.com/office/drawing/2014/main" id="{1515DDC1-3A53-4BEC-9A87-C47863098DFD}"/>
              </a:ext>
            </a:extLst>
          </p:cNvPr>
          <p:cNvSpPr txBox="1">
            <a:spLocks noChangeArrowheads="1"/>
          </p:cNvSpPr>
          <p:nvPr/>
        </p:nvSpPr>
        <p:spPr bwMode="auto">
          <a:xfrm>
            <a:off x="1066800" y="301625"/>
            <a:ext cx="693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b="1">
                <a:solidFill>
                  <a:schemeClr val="tx1"/>
                </a:solidFill>
                <a:latin typeface="Bookman Old Style" panose="02050604050505020204" pitchFamily="18" charset="0"/>
              </a:defRPr>
            </a:lvl1pPr>
            <a:lvl2pPr marL="742950" indent="-285750">
              <a:spcBef>
                <a:spcPct val="20000"/>
              </a:spcBef>
              <a:buBlip>
                <a:blip r:embed="rId4"/>
              </a:buBlip>
              <a:defRPr sz="2800" b="1">
                <a:solidFill>
                  <a:schemeClr val="tx1"/>
                </a:solidFill>
                <a:latin typeface="Bookman Old Style" panose="02050604050505020204" pitchFamily="18" charset="0"/>
              </a:defRPr>
            </a:lvl2pPr>
            <a:lvl3pPr marL="1143000" indent="-228600">
              <a:spcBef>
                <a:spcPct val="20000"/>
              </a:spcBef>
              <a:buBlip>
                <a:blip r:embed="rId4"/>
              </a:buBlip>
              <a:defRPr sz="2400" b="1">
                <a:solidFill>
                  <a:schemeClr val="tx1"/>
                </a:solidFill>
                <a:latin typeface="Bookman Old Style" panose="02050604050505020204" pitchFamily="18" charset="0"/>
              </a:defRPr>
            </a:lvl3pPr>
            <a:lvl4pPr marL="1600200" indent="-228600">
              <a:spcBef>
                <a:spcPct val="20000"/>
              </a:spcBef>
              <a:buBlip>
                <a:blip r:embed="rId4"/>
              </a:buBlip>
              <a:defRPr sz="2000" b="1">
                <a:solidFill>
                  <a:schemeClr val="tx1"/>
                </a:solidFill>
                <a:latin typeface="Bookman Old Style" panose="02050604050505020204" pitchFamily="18" charset="0"/>
              </a:defRPr>
            </a:lvl4pPr>
            <a:lvl5pPr marL="2057400" indent="-228600">
              <a:spcBef>
                <a:spcPct val="20000"/>
              </a:spcBef>
              <a:buBlip>
                <a:blip r:embed="rId4"/>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9pPr>
          </a:lstStyle>
          <a:p>
            <a:pPr algn="ctr" eaLnBrk="1" hangingPunct="1">
              <a:buFontTx/>
              <a:buNone/>
            </a:pPr>
            <a:r>
              <a:rPr lang="en-US" altLang="en-US" sz="3600">
                <a:solidFill>
                  <a:schemeClr val="tx2"/>
                </a:solidFill>
                <a:latin typeface="Arial Narrow" panose="020B0606020202030204" pitchFamily="34" charset="0"/>
              </a:rPr>
              <a:t>Three Stages of Post Mao Reform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8D44D9F-43C3-45E1-8FA7-FA48975C301D}"/>
              </a:ext>
            </a:extLst>
          </p:cNvPr>
          <p:cNvGraphicFramePr>
            <a:graphicFrameLocks noGrp="1"/>
          </p:cNvGraphicFramePr>
          <p:nvPr>
            <p:extLst>
              <p:ext uri="{D42A27DB-BD31-4B8C-83A1-F6EECF244321}">
                <p14:modId xmlns:p14="http://schemas.microsoft.com/office/powerpoint/2010/main" val="3096159357"/>
              </p:ext>
            </p:extLst>
          </p:nvPr>
        </p:nvGraphicFramePr>
        <p:xfrm>
          <a:off x="228600" y="304800"/>
          <a:ext cx="8686800" cy="6320997"/>
        </p:xfrm>
        <a:graphic>
          <a:graphicData uri="http://schemas.openxmlformats.org/drawingml/2006/table">
            <a:tbl>
              <a:tblPr/>
              <a:tblGrid>
                <a:gridCol w="2542478">
                  <a:extLst>
                    <a:ext uri="{9D8B030D-6E8A-4147-A177-3AD203B41FA5}">
                      <a16:colId xmlns:a16="http://schemas.microsoft.com/office/drawing/2014/main" val="20000"/>
                    </a:ext>
                  </a:extLst>
                </a:gridCol>
                <a:gridCol w="6144322">
                  <a:extLst>
                    <a:ext uri="{9D8B030D-6E8A-4147-A177-3AD203B41FA5}">
                      <a16:colId xmlns:a16="http://schemas.microsoft.com/office/drawing/2014/main" val="20001"/>
                    </a:ext>
                  </a:extLst>
                </a:gridCol>
              </a:tblGrid>
              <a:tr h="580855">
                <a:tc>
                  <a:txBody>
                    <a:bodyPr/>
                    <a:lstStyle/>
                    <a:p>
                      <a:r>
                        <a:rPr lang="en-US" sz="1800" b="1" dirty="0"/>
                        <a:t>Population</a:t>
                      </a:r>
                    </a:p>
                  </a:txBody>
                  <a:tcPr marL="22406" marR="22406" marT="11207" marB="11207" anchor="ctr">
                    <a:lnL>
                      <a:noFill/>
                    </a:lnL>
                    <a:lnR>
                      <a:noFill/>
                    </a:lnR>
                    <a:lnT>
                      <a:noFill/>
                    </a:lnT>
                    <a:lnB>
                      <a:noFill/>
                    </a:lnB>
                    <a:solidFill>
                      <a:schemeClr val="accent1">
                        <a:lumMod val="20000"/>
                        <a:lumOff val="80000"/>
                      </a:schemeClr>
                    </a:solidFill>
                  </a:tcPr>
                </a:tc>
                <a:tc>
                  <a:txBody>
                    <a:bodyPr/>
                    <a:lstStyle/>
                    <a:p>
                      <a:r>
                        <a:rPr lang="en-US" sz="1800" dirty="0"/>
                        <a:t>1,409,000,000 (2023 est.))</a:t>
                      </a:r>
                      <a:br>
                        <a:rPr lang="en-US" sz="1800" dirty="0"/>
                      </a:br>
                      <a:endParaRPr lang="en-US" sz="1800" dirty="0"/>
                    </a:p>
                  </a:txBody>
                  <a:tcPr marL="22406" marR="22406" marT="11207" marB="11207" anchor="ctr">
                    <a:lnL>
                      <a:noFill/>
                    </a:lnL>
                    <a:lnR>
                      <a:noFill/>
                    </a:lnR>
                    <a:lnT>
                      <a:noFill/>
                    </a:lnT>
                    <a:lnB>
                      <a:noFill/>
                    </a:lnB>
                  </a:tcPr>
                </a:tc>
                <a:extLst>
                  <a:ext uri="{0D108BD9-81ED-4DB2-BD59-A6C34878D82A}">
                    <a16:rowId xmlns:a16="http://schemas.microsoft.com/office/drawing/2014/main" val="10000"/>
                  </a:ext>
                </a:extLst>
              </a:tr>
              <a:tr h="2896592">
                <a:tc>
                  <a:txBody>
                    <a:bodyPr/>
                    <a:lstStyle/>
                    <a:p>
                      <a:r>
                        <a:rPr lang="en-US" sz="1800" b="1" dirty="0"/>
                        <a:t>Age structure</a:t>
                      </a:r>
                    </a:p>
                  </a:txBody>
                  <a:tcPr marL="22406" marR="22406" marT="11207" marB="11207" anchor="ctr">
                    <a:lnL>
                      <a:noFill/>
                    </a:lnL>
                    <a:lnR>
                      <a:noFill/>
                    </a:lnR>
                    <a:lnT>
                      <a:noFill/>
                    </a:lnT>
                    <a:lnB>
                      <a:noFill/>
                    </a:lnB>
                    <a:solidFill>
                      <a:schemeClr val="accent1">
                        <a:lumMod val="20000"/>
                        <a:lumOff val="80000"/>
                      </a:schemeClr>
                    </a:solidFill>
                  </a:tcPr>
                </a:tc>
                <a:tc>
                  <a:txBody>
                    <a:bodyPr/>
                    <a:lstStyle/>
                    <a:p>
                      <a:r>
                        <a:rPr lang="en-US" sz="1800" b="1" dirty="0"/>
                        <a:t>0-14 years: 17.29% (male 129,296,339/female 111,782,427)</a:t>
                      </a:r>
                    </a:p>
                    <a:p>
                      <a:endParaRPr lang="en-US" sz="1800" b="1" dirty="0"/>
                    </a:p>
                    <a:p>
                      <a:r>
                        <a:rPr lang="en-US" sz="1800" b="1" dirty="0"/>
                        <a:t>15-24 years: 11.48% (male 86,129,841/female 73,876,148)</a:t>
                      </a:r>
                    </a:p>
                    <a:p>
                      <a:endParaRPr lang="en-US" sz="1800" b="1" dirty="0"/>
                    </a:p>
                    <a:p>
                      <a:r>
                        <a:rPr lang="en-US" sz="1800" b="1" dirty="0"/>
                        <a:t>25-54 years: 46.81% (male 333,789,731/female 318,711,557)</a:t>
                      </a:r>
                    </a:p>
                    <a:p>
                      <a:endParaRPr lang="en-US" sz="1800" b="1" dirty="0"/>
                    </a:p>
                    <a:p>
                      <a:r>
                        <a:rPr lang="en-US" sz="1800" b="1" dirty="0"/>
                        <a:t>55-64 years: 12.08% (male 84,827,645/female 83,557,507)</a:t>
                      </a:r>
                    </a:p>
                    <a:p>
                      <a:endParaRPr lang="en-US" sz="1800" b="1" dirty="0"/>
                    </a:p>
                    <a:p>
                      <a:r>
                        <a:rPr lang="en-US" sz="1800" b="1" dirty="0"/>
                        <a:t>65 years and over: 12.34% (male 81,586,490/female 90,458,292) (2020 est.)</a:t>
                      </a:r>
                    </a:p>
                    <a:p>
                      <a:endParaRPr lang="en-US" sz="1800" dirty="0"/>
                    </a:p>
                  </a:txBody>
                  <a:tcPr marL="22406" marR="22406" marT="11207" marB="11207" anchor="ctr">
                    <a:lnL>
                      <a:noFill/>
                    </a:lnL>
                    <a:lnR>
                      <a:noFill/>
                    </a:lnR>
                    <a:lnT>
                      <a:noFill/>
                    </a:lnT>
                    <a:lnB>
                      <a:noFill/>
                    </a:lnB>
                  </a:tcPr>
                </a:tc>
                <a:extLst>
                  <a:ext uri="{0D108BD9-81ED-4DB2-BD59-A6C34878D82A}">
                    <a16:rowId xmlns:a16="http://schemas.microsoft.com/office/drawing/2014/main" val="10001"/>
                  </a:ext>
                </a:extLst>
              </a:tr>
              <a:tr h="917118">
                <a:tc>
                  <a:txBody>
                    <a:bodyPr/>
                    <a:lstStyle/>
                    <a:p>
                      <a:r>
                        <a:rPr lang="en-US" sz="1800" b="1" dirty="0"/>
                        <a:t>Median age</a:t>
                      </a:r>
                    </a:p>
                  </a:txBody>
                  <a:tcPr marL="22406" marR="22406" marT="11207" marB="11207" anchor="ctr">
                    <a:lnL>
                      <a:noFill/>
                    </a:lnL>
                    <a:lnR>
                      <a:noFill/>
                    </a:lnR>
                    <a:lnT>
                      <a:noFill/>
                    </a:lnT>
                    <a:lnB>
                      <a:noFill/>
                    </a:lnB>
                    <a:solidFill>
                      <a:schemeClr val="accent1">
                        <a:lumMod val="20000"/>
                        <a:lumOff val="80000"/>
                      </a:schemeClr>
                    </a:solidFill>
                  </a:tcPr>
                </a:tc>
                <a:tc>
                  <a:txBody>
                    <a:bodyPr/>
                    <a:lstStyle/>
                    <a:p>
                      <a:r>
                        <a:rPr lang="en-US" sz="1800" dirty="0"/>
                        <a:t>total: 38.4 years</a:t>
                      </a:r>
                    </a:p>
                    <a:p>
                      <a:r>
                        <a:rPr lang="en-US" sz="1800" dirty="0"/>
                        <a:t>male: 37.5 years</a:t>
                      </a:r>
                    </a:p>
                    <a:p>
                      <a:r>
                        <a:rPr lang="en-US" sz="1800" dirty="0"/>
                        <a:t>female: 39.4 years (2020 est.)</a:t>
                      </a:r>
                    </a:p>
                  </a:txBody>
                  <a:tcPr marL="63746" marR="63746" marT="31879" marB="31879" anchor="ctr">
                    <a:lnL>
                      <a:noFill/>
                    </a:lnL>
                    <a:lnR>
                      <a:noFill/>
                    </a:lnR>
                    <a:lnT>
                      <a:noFill/>
                    </a:lnT>
                    <a:lnB>
                      <a:noFill/>
                    </a:lnB>
                  </a:tcPr>
                </a:tc>
                <a:extLst>
                  <a:ext uri="{0D108BD9-81ED-4DB2-BD59-A6C34878D82A}">
                    <a16:rowId xmlns:a16="http://schemas.microsoft.com/office/drawing/2014/main" val="10003"/>
                  </a:ext>
                </a:extLst>
              </a:tr>
              <a:tr h="468858">
                <a:tc>
                  <a:txBody>
                    <a:bodyPr/>
                    <a:lstStyle/>
                    <a:p>
                      <a:r>
                        <a:rPr lang="en-US" sz="1800" b="1" dirty="0"/>
                        <a:t>Population growth rate</a:t>
                      </a:r>
                    </a:p>
                  </a:txBody>
                  <a:tcPr marL="22406" marR="22406" marT="11207" marB="11207" anchor="ctr">
                    <a:lnL>
                      <a:noFill/>
                    </a:lnL>
                    <a:lnR>
                      <a:noFill/>
                    </a:lnR>
                    <a:lnT>
                      <a:noFill/>
                    </a:lnT>
                    <a:lnB>
                      <a:noFill/>
                    </a:lnB>
                    <a:solidFill>
                      <a:schemeClr val="accent1">
                        <a:lumMod val="20000"/>
                        <a:lumOff val="80000"/>
                      </a:schemeClr>
                    </a:solidFill>
                  </a:tcPr>
                </a:tc>
                <a:tc>
                  <a:txBody>
                    <a:bodyPr/>
                    <a:lstStyle/>
                    <a:p>
                      <a:r>
                        <a:rPr lang="en-US" sz="1800" dirty="0"/>
                        <a:t>0.26% (2021 est.) </a:t>
                      </a:r>
                    </a:p>
                  </a:txBody>
                  <a:tcPr marL="63746" marR="63746" marT="31879" marB="31879" anchor="ctr">
                    <a:lnL>
                      <a:noFill/>
                    </a:lnL>
                    <a:lnR>
                      <a:noFill/>
                    </a:lnR>
                    <a:lnT>
                      <a:noFill/>
                    </a:lnT>
                    <a:lnB>
                      <a:noFill/>
                    </a:lnB>
                  </a:tcPr>
                </a:tc>
                <a:extLst>
                  <a:ext uri="{0D108BD9-81ED-4DB2-BD59-A6C34878D82A}">
                    <a16:rowId xmlns:a16="http://schemas.microsoft.com/office/drawing/2014/main" val="10004"/>
                  </a:ext>
                </a:extLst>
              </a:tr>
              <a:tr h="468858">
                <a:tc>
                  <a:txBody>
                    <a:bodyPr/>
                    <a:lstStyle/>
                    <a:p>
                      <a:r>
                        <a:rPr lang="en-US" sz="1800" b="1" dirty="0"/>
                        <a:t>Birth rate</a:t>
                      </a:r>
                    </a:p>
                  </a:txBody>
                  <a:tcPr marL="22406" marR="22406" marT="11207" marB="11207" anchor="ctr">
                    <a:lnL>
                      <a:noFill/>
                    </a:lnL>
                    <a:lnR>
                      <a:noFill/>
                    </a:lnR>
                    <a:lnT>
                      <a:noFill/>
                    </a:lnT>
                    <a:lnB>
                      <a:noFill/>
                    </a:lnB>
                    <a:solidFill>
                      <a:schemeClr val="accent1">
                        <a:lumMod val="20000"/>
                        <a:lumOff val="80000"/>
                      </a:schemeClr>
                    </a:solidFill>
                  </a:tcPr>
                </a:tc>
                <a:tc>
                  <a:txBody>
                    <a:bodyPr/>
                    <a:lstStyle/>
                    <a:p>
                      <a:r>
                        <a:rPr lang="fr-FR" dirty="0"/>
                        <a:t>11.3 </a:t>
                      </a:r>
                      <a:r>
                        <a:rPr lang="fr-FR" dirty="0" err="1"/>
                        <a:t>births</a:t>
                      </a:r>
                      <a:r>
                        <a:rPr lang="fr-FR" dirty="0"/>
                        <a:t>/1,000 population (2021 est.)</a:t>
                      </a:r>
                      <a:endParaRPr lang="fr-FR" sz="1800" dirty="0"/>
                    </a:p>
                  </a:txBody>
                  <a:tcPr marL="63746" marR="63746" marT="31879" marB="31879" anchor="ctr">
                    <a:lnL>
                      <a:noFill/>
                    </a:lnL>
                    <a:lnR>
                      <a:noFill/>
                    </a:lnR>
                    <a:lnT>
                      <a:noFill/>
                    </a:lnT>
                    <a:lnB>
                      <a:noFill/>
                    </a:lnB>
                  </a:tcPr>
                </a:tc>
                <a:extLst>
                  <a:ext uri="{0D108BD9-81ED-4DB2-BD59-A6C34878D82A}">
                    <a16:rowId xmlns:a16="http://schemas.microsoft.com/office/drawing/2014/main" val="10005"/>
                  </a:ext>
                </a:extLst>
              </a:tr>
              <a:tr h="544222">
                <a:tc>
                  <a:txBody>
                    <a:bodyPr/>
                    <a:lstStyle/>
                    <a:p>
                      <a:r>
                        <a:rPr lang="en-US" sz="1800" b="1" dirty="0"/>
                        <a:t>Death rate</a:t>
                      </a:r>
                    </a:p>
                  </a:txBody>
                  <a:tcPr marL="22406" marR="22406" marT="11207" marB="11207" anchor="ctr">
                    <a:lnL>
                      <a:noFill/>
                    </a:lnL>
                    <a:lnR>
                      <a:noFill/>
                    </a:lnR>
                    <a:lnT>
                      <a:noFill/>
                    </a:lnT>
                    <a:lnB>
                      <a:noFill/>
                    </a:lnB>
                    <a:solidFill>
                      <a:schemeClr val="accent1">
                        <a:lumMod val="20000"/>
                        <a:lumOff val="80000"/>
                      </a:schemeClr>
                    </a:solidFill>
                  </a:tcPr>
                </a:tc>
                <a:tc>
                  <a:txBody>
                    <a:bodyPr/>
                    <a:lstStyle/>
                    <a:p>
                      <a:endParaRPr lang="fr-FR" dirty="0"/>
                    </a:p>
                    <a:p>
                      <a:r>
                        <a:rPr lang="fr-FR" dirty="0"/>
                        <a:t>8.26 </a:t>
                      </a:r>
                      <a:r>
                        <a:rPr lang="fr-FR" dirty="0" err="1"/>
                        <a:t>deaths</a:t>
                      </a:r>
                      <a:r>
                        <a:rPr lang="fr-FR" dirty="0"/>
                        <a:t>/1,000 population (2021 est.)</a:t>
                      </a:r>
                    </a:p>
                    <a:p>
                      <a:endParaRPr lang="fr-FR" sz="1800" dirty="0"/>
                    </a:p>
                  </a:txBody>
                  <a:tcPr marL="22406" marR="22406" marT="11207" marB="11207" anchor="ctr">
                    <a:lnL>
                      <a:noFill/>
                    </a:lnL>
                    <a:lnR>
                      <a:noFill/>
                    </a:lnR>
                    <a:lnT>
                      <a:noFill/>
                    </a:lnT>
                    <a:lnB>
                      <a:noFill/>
                    </a:lnB>
                  </a:tcPr>
                </a:tc>
                <a:extLst>
                  <a:ext uri="{0D108BD9-81ED-4DB2-BD59-A6C34878D82A}">
                    <a16:rowId xmlns:a16="http://schemas.microsoft.com/office/drawing/2014/main" val="10006"/>
                  </a:ext>
                </a:extLst>
              </a:tr>
            </a:tbl>
          </a:graphicData>
        </a:graphic>
      </p:graphicFrame>
      <p:sp>
        <p:nvSpPr>
          <p:cNvPr id="11281" name="Rectangle 2">
            <a:extLst>
              <a:ext uri="{FF2B5EF4-FFF2-40B4-BE49-F238E27FC236}">
                <a16:creationId xmlns:a16="http://schemas.microsoft.com/office/drawing/2014/main" id="{DD242F04-EAEE-4B8F-9A21-2394B49A9D09}"/>
              </a:ext>
            </a:extLst>
          </p:cNvPr>
          <p:cNvSpPr>
            <a:spLocks noChangeArrowheads="1"/>
          </p:cNvSpPr>
          <p:nvPr/>
        </p:nvSpPr>
        <p:spPr bwMode="auto">
          <a:xfrm>
            <a:off x="2057400" y="6393257"/>
            <a:ext cx="6553200"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eaLnBrk="1" hangingPunct="1">
              <a:buFontTx/>
              <a:buNone/>
            </a:pPr>
            <a:r>
              <a:rPr lang="en-US" altLang="en-US" sz="1600" b="0" dirty="0">
                <a:latin typeface="Arial Narrow" panose="020B0606020202030204" pitchFamily="34" charset="0"/>
                <a:hlinkClick r:id="rId3"/>
              </a:rPr>
              <a:t>https://www.indexmundi.com/china/demographics_profile.html</a:t>
            </a:r>
            <a:endParaRPr lang="en-US" altLang="en-US" sz="1600" b="0" dirty="0">
              <a:latin typeface="Arial Narrow" panose="020B0606020202030204" pitchFamily="34" charset="0"/>
            </a:endParaRPr>
          </a:p>
          <a:p>
            <a:pPr eaLnBrk="1" hangingPunct="1">
              <a:buFontTx/>
              <a:buChar char="•"/>
            </a:pPr>
            <a:endParaRPr lang="en-US" altLang="en-US" b="0" dirty="0">
              <a:latin typeface="Arial Narrow" panose="020B0606020202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6BF2204-55D4-4B60-80AA-D4D9012507CB}"/>
              </a:ext>
            </a:extLst>
          </p:cNvPr>
          <p:cNvSpPr>
            <a:spLocks noGrp="1" noChangeArrowheads="1"/>
          </p:cNvSpPr>
          <p:nvPr>
            <p:ph idx="1"/>
          </p:nvPr>
        </p:nvSpPr>
        <p:spPr>
          <a:xfrm>
            <a:off x="457200" y="838200"/>
            <a:ext cx="8229600" cy="5638800"/>
          </a:xfrm>
        </p:spPr>
        <p:txBody>
          <a:bodyPr rtlCol="0">
            <a:normAutofit fontScale="85000" lnSpcReduction="20000"/>
          </a:bodyPr>
          <a:lstStyle/>
          <a:p>
            <a:pPr eaLnBrk="1" fontAlgn="auto" hangingPunct="1">
              <a:lnSpc>
                <a:spcPct val="90000"/>
              </a:lnSpc>
              <a:spcAft>
                <a:spcPts val="0"/>
              </a:spcAft>
              <a:buFontTx/>
              <a:buNone/>
              <a:defRPr/>
            </a:pPr>
            <a:r>
              <a:rPr lang="en-US" altLang="en-US" sz="2800" dirty="0"/>
              <a:t>Second stage: around 1985-1989</a:t>
            </a:r>
          </a:p>
          <a:p>
            <a:pPr eaLnBrk="1" fontAlgn="auto" hangingPunct="1">
              <a:lnSpc>
                <a:spcPct val="110000"/>
              </a:lnSpc>
              <a:spcAft>
                <a:spcPts val="0"/>
              </a:spcAft>
              <a:buFontTx/>
              <a:buNone/>
              <a:defRPr/>
            </a:pPr>
            <a:endParaRPr lang="en-US" altLang="en-US" dirty="0"/>
          </a:p>
          <a:p>
            <a:pPr lvl="1" eaLnBrk="1" fontAlgn="auto" hangingPunct="1">
              <a:lnSpc>
                <a:spcPct val="110000"/>
              </a:lnSpc>
              <a:spcAft>
                <a:spcPts val="0"/>
              </a:spcAft>
              <a:buFontTx/>
              <a:buBlip>
                <a:blip r:embed="rId3"/>
              </a:buBlip>
              <a:defRPr/>
            </a:pPr>
            <a:r>
              <a:rPr lang="en-US" altLang="en-US" dirty="0"/>
              <a:t>Given the phenomenal success of rural reform, the Chinese leadership embarked on urban reform after the mid-1980s.</a:t>
            </a:r>
          </a:p>
          <a:p>
            <a:pPr eaLnBrk="1" fontAlgn="auto" hangingPunct="1">
              <a:lnSpc>
                <a:spcPct val="110000"/>
              </a:lnSpc>
              <a:spcAft>
                <a:spcPts val="0"/>
              </a:spcAft>
              <a:buFontTx/>
              <a:buNone/>
              <a:defRPr/>
            </a:pPr>
            <a:endParaRPr lang="en-US" altLang="en-US" sz="2000" dirty="0"/>
          </a:p>
          <a:p>
            <a:pPr lvl="1" eaLnBrk="1" fontAlgn="auto" hangingPunct="1">
              <a:lnSpc>
                <a:spcPct val="110000"/>
              </a:lnSpc>
              <a:spcAft>
                <a:spcPts val="0"/>
              </a:spcAft>
              <a:buFontTx/>
              <a:buChar char="-"/>
              <a:defRPr/>
            </a:pPr>
            <a:r>
              <a:rPr lang="en-US" altLang="en-US" dirty="0"/>
              <a:t>One important measure was to lessen state’s control over prices of commodities. This immediately triggered wild inflation and rampant corruption.</a:t>
            </a:r>
          </a:p>
          <a:p>
            <a:pPr eaLnBrk="1" fontAlgn="auto" hangingPunct="1">
              <a:lnSpc>
                <a:spcPct val="110000"/>
              </a:lnSpc>
              <a:spcAft>
                <a:spcPts val="0"/>
              </a:spcAft>
              <a:buFontTx/>
              <a:buBlip>
                <a:blip r:embed="rId3"/>
              </a:buBlip>
              <a:defRPr/>
            </a:pPr>
            <a:endParaRPr lang="en-US" altLang="en-US" sz="2000" dirty="0"/>
          </a:p>
          <a:p>
            <a:pPr lvl="1" eaLnBrk="1" fontAlgn="auto" hangingPunct="1">
              <a:lnSpc>
                <a:spcPct val="110000"/>
              </a:lnSpc>
              <a:spcAft>
                <a:spcPts val="0"/>
              </a:spcAft>
              <a:defRPr/>
            </a:pPr>
            <a:r>
              <a:rPr lang="en-US" altLang="en-US" dirty="0"/>
              <a:t>The hardship and popular resentment caused by inflation and corruption contributed to the escalation of discontent that finally led to the unrest in 1989.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F301F5F-98C9-4E3D-A8DE-D0A276F86BFC}"/>
              </a:ext>
            </a:extLst>
          </p:cNvPr>
          <p:cNvSpPr>
            <a:spLocks noGrp="1" noChangeArrowheads="1"/>
          </p:cNvSpPr>
          <p:nvPr>
            <p:ph idx="1"/>
          </p:nvPr>
        </p:nvSpPr>
        <p:spPr>
          <a:xfrm>
            <a:off x="457200" y="609600"/>
            <a:ext cx="8229600" cy="5486400"/>
          </a:xfrm>
        </p:spPr>
        <p:txBody>
          <a:bodyPr rtlCol="0">
            <a:normAutofit fontScale="77500" lnSpcReduction="20000"/>
          </a:bodyPr>
          <a:lstStyle/>
          <a:p>
            <a:pPr eaLnBrk="1" fontAlgn="auto" hangingPunct="1">
              <a:lnSpc>
                <a:spcPct val="120000"/>
              </a:lnSpc>
              <a:spcAft>
                <a:spcPts val="0"/>
              </a:spcAft>
              <a:buFontTx/>
              <a:buNone/>
              <a:defRPr/>
            </a:pPr>
            <a:r>
              <a:rPr lang="en-US" altLang="en-US" sz="2800" dirty="0"/>
              <a:t>Third stage: around 1990-present</a:t>
            </a:r>
          </a:p>
          <a:p>
            <a:pPr eaLnBrk="1" fontAlgn="auto" hangingPunct="1">
              <a:lnSpc>
                <a:spcPct val="120000"/>
              </a:lnSpc>
              <a:spcAft>
                <a:spcPts val="0"/>
              </a:spcAft>
              <a:buFontTx/>
              <a:buNone/>
              <a:defRPr/>
            </a:pPr>
            <a:endParaRPr lang="en-US" altLang="en-US" sz="2800" dirty="0"/>
          </a:p>
          <a:p>
            <a:pPr lvl="1" eaLnBrk="1" fontAlgn="auto" hangingPunct="1">
              <a:lnSpc>
                <a:spcPct val="120000"/>
              </a:lnSpc>
              <a:spcAft>
                <a:spcPts val="0"/>
              </a:spcAft>
              <a:buFontTx/>
              <a:buBlip>
                <a:blip r:embed="rId3"/>
              </a:buBlip>
              <a:defRPr/>
            </a:pPr>
            <a:r>
              <a:rPr lang="en-US" altLang="en-US" dirty="0"/>
              <a:t>After 1989, Chinese leaders not only tried to restore law and order, but also tried to redress the hyper-inflation in the late 1980s, which</a:t>
            </a:r>
            <a:r>
              <a:rPr lang="zh-CN" altLang="en-US" dirty="0"/>
              <a:t> </a:t>
            </a:r>
            <a:r>
              <a:rPr lang="en-US" altLang="en-US" dirty="0"/>
              <a:t>was thought to be a major cause of unrest.</a:t>
            </a:r>
          </a:p>
          <a:p>
            <a:pPr eaLnBrk="1" fontAlgn="auto" hangingPunct="1">
              <a:lnSpc>
                <a:spcPct val="120000"/>
              </a:lnSpc>
              <a:spcAft>
                <a:spcPts val="0"/>
              </a:spcAft>
              <a:buFontTx/>
              <a:buBlip>
                <a:blip r:embed="rId3"/>
              </a:buBlip>
              <a:defRPr/>
            </a:pPr>
            <a:endParaRPr lang="en-US" altLang="en-US" sz="2000" dirty="0"/>
          </a:p>
          <a:p>
            <a:pPr lvl="1" eaLnBrk="1" fontAlgn="auto" hangingPunct="1">
              <a:lnSpc>
                <a:spcPct val="120000"/>
              </a:lnSpc>
              <a:spcAft>
                <a:spcPts val="0"/>
              </a:spcAft>
              <a:defRPr/>
            </a:pPr>
            <a:r>
              <a:rPr lang="en-US" altLang="en-US" dirty="0"/>
              <a:t>It led to a series of macro-economic measures that tightened monetary supply</a:t>
            </a:r>
            <a:r>
              <a:rPr lang="en-US" altLang="zh-CN" dirty="0"/>
              <a:t> in the early to mid-1990s</a:t>
            </a:r>
            <a:r>
              <a:rPr lang="en-US" altLang="en-US" dirty="0"/>
              <a:t>. It led to the “soft-landing” of the economy.</a:t>
            </a:r>
          </a:p>
          <a:p>
            <a:pPr eaLnBrk="1" fontAlgn="auto" hangingPunct="1">
              <a:lnSpc>
                <a:spcPct val="120000"/>
              </a:lnSpc>
              <a:spcAft>
                <a:spcPts val="0"/>
              </a:spcAft>
              <a:buFontTx/>
              <a:buBlip>
                <a:blip r:embed="rId3"/>
              </a:buBlip>
              <a:defRPr/>
            </a:pPr>
            <a:endParaRPr lang="en-US" altLang="en-US" sz="2000" dirty="0"/>
          </a:p>
          <a:p>
            <a:pPr lvl="1" eaLnBrk="1" fontAlgn="auto" hangingPunct="1">
              <a:lnSpc>
                <a:spcPct val="120000"/>
              </a:lnSpc>
              <a:spcAft>
                <a:spcPts val="0"/>
              </a:spcAft>
              <a:defRPr/>
            </a:pPr>
            <a:r>
              <a:rPr lang="en-US" altLang="en-US" dirty="0"/>
              <a:t>But the urban market reform did not stop. More decentralization, marketization, and slackening of rules followed suit. </a:t>
            </a:r>
          </a:p>
          <a:p>
            <a:pPr eaLnBrk="1" fontAlgn="auto" hangingPunct="1">
              <a:lnSpc>
                <a:spcPct val="90000"/>
              </a:lnSpc>
              <a:spcAft>
                <a:spcPts val="0"/>
              </a:spcAft>
              <a:buFontTx/>
              <a:buBlip>
                <a:blip r:embed="rId3"/>
              </a:buBlip>
              <a:defRPr/>
            </a:pPr>
            <a:endParaRPr lang="en-US" altLang="en-US" sz="2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B1ACB27-1522-4EA8-9804-93A615F239D6}"/>
              </a:ext>
            </a:extLst>
          </p:cNvPr>
          <p:cNvSpPr>
            <a:spLocks noGrp="1" noChangeArrowheads="1"/>
          </p:cNvSpPr>
          <p:nvPr>
            <p:ph type="title"/>
          </p:nvPr>
        </p:nvSpPr>
        <p:spPr>
          <a:xfrm>
            <a:off x="609600" y="304800"/>
            <a:ext cx="7772400" cy="889000"/>
          </a:xfrm>
        </p:spPr>
        <p:txBody>
          <a:bodyPr rtlCol="0">
            <a:normAutofit fontScale="90000"/>
          </a:bodyPr>
          <a:lstStyle/>
          <a:p>
            <a:pPr eaLnBrk="1" fontAlgn="auto" hangingPunct="1">
              <a:spcAft>
                <a:spcPts val="0"/>
              </a:spcAft>
              <a:defRPr/>
            </a:pPr>
            <a:r>
              <a:rPr lang="en-US" altLang="en-US" dirty="0"/>
              <a:t>Major factors Contributing to the Success of the Reform</a:t>
            </a:r>
          </a:p>
        </p:txBody>
      </p:sp>
      <p:sp>
        <p:nvSpPr>
          <p:cNvPr id="69635" name="Rectangle 3">
            <a:extLst>
              <a:ext uri="{FF2B5EF4-FFF2-40B4-BE49-F238E27FC236}">
                <a16:creationId xmlns:a16="http://schemas.microsoft.com/office/drawing/2014/main" id="{76EA6D3D-7F22-4602-97A0-7A1EECDB5601}"/>
              </a:ext>
            </a:extLst>
          </p:cNvPr>
          <p:cNvSpPr>
            <a:spLocks noGrp="1"/>
          </p:cNvSpPr>
          <p:nvPr>
            <p:ph idx="1"/>
          </p:nvPr>
        </p:nvSpPr>
        <p:spPr>
          <a:xfrm>
            <a:off x="228600" y="1295400"/>
            <a:ext cx="8534400" cy="4495800"/>
          </a:xfrm>
        </p:spPr>
        <p:txBody>
          <a:bodyPr/>
          <a:lstStyle/>
          <a:p>
            <a:pPr algn="just" eaLnBrk="1" hangingPunct="1">
              <a:buFontTx/>
              <a:buNone/>
            </a:pPr>
            <a:r>
              <a:rPr lang="en-US" altLang="en-US" sz="2000"/>
              <a:t>(1) China was not affected by the debt crisis that troubled many other developing as well as socialist countries in the early 1980s. As a result, autonomy of the Chinese government in regulating the economy remained intact. Chinese leaders can hence develop the reform strategy that fits China’s most, rather than enacting the formula prescribed by Western institutions (such as IMF and World Bank).</a:t>
            </a:r>
          </a:p>
        </p:txBody>
      </p:sp>
      <p:pic>
        <p:nvPicPr>
          <p:cNvPr id="69636" name="Picture 2">
            <a:extLst>
              <a:ext uri="{FF2B5EF4-FFF2-40B4-BE49-F238E27FC236}">
                <a16:creationId xmlns:a16="http://schemas.microsoft.com/office/drawing/2014/main" id="{53DE36F6-2EA2-418A-B2F9-45B107196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886200"/>
            <a:ext cx="6324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EF792F6-D134-435E-91F9-0354DEA0340D}"/>
              </a:ext>
            </a:extLst>
          </p:cNvPr>
          <p:cNvSpPr>
            <a:spLocks noGrp="1" noChangeArrowheads="1"/>
          </p:cNvSpPr>
          <p:nvPr>
            <p:ph idx="1"/>
          </p:nvPr>
        </p:nvSpPr>
        <p:spPr>
          <a:xfrm>
            <a:off x="533400" y="1219200"/>
            <a:ext cx="8229600" cy="5181600"/>
          </a:xfrm>
        </p:spPr>
        <p:txBody>
          <a:bodyPr rtlCol="0">
            <a:normAutofit fontScale="70000" lnSpcReduction="20000"/>
          </a:bodyPr>
          <a:lstStyle/>
          <a:p>
            <a:pPr eaLnBrk="1" fontAlgn="auto" hangingPunct="1">
              <a:lnSpc>
                <a:spcPct val="120000"/>
              </a:lnSpc>
              <a:spcBef>
                <a:spcPts val="0"/>
              </a:spcBef>
              <a:spcAft>
                <a:spcPts val="0"/>
              </a:spcAft>
              <a:buFontTx/>
              <a:buNone/>
              <a:defRPr/>
            </a:pPr>
            <a:r>
              <a:rPr lang="en-US" altLang="en-US" dirty="0"/>
              <a:t>(2) China adopted a “trial and error” path of gradual reform, instead of the “shock therapy” method adopted by Russia and Eastern European countries</a:t>
            </a:r>
          </a:p>
          <a:p>
            <a:pPr eaLnBrk="1" fontAlgn="auto" hangingPunct="1">
              <a:lnSpc>
                <a:spcPct val="120000"/>
              </a:lnSpc>
              <a:spcBef>
                <a:spcPts val="0"/>
              </a:spcBef>
              <a:spcAft>
                <a:spcPts val="0"/>
              </a:spcAft>
              <a:buFontTx/>
              <a:buNone/>
              <a:defRPr/>
            </a:pPr>
            <a:endParaRPr lang="en-US" altLang="en-US" dirty="0"/>
          </a:p>
          <a:p>
            <a:pPr eaLnBrk="1" fontAlgn="auto" hangingPunct="1">
              <a:lnSpc>
                <a:spcPct val="120000"/>
              </a:lnSpc>
              <a:spcBef>
                <a:spcPts val="0"/>
              </a:spcBef>
              <a:spcAft>
                <a:spcPts val="0"/>
              </a:spcAft>
              <a:buFontTx/>
              <a:buNone/>
              <a:defRPr/>
            </a:pPr>
            <a:r>
              <a:rPr lang="en-US" altLang="en-US" dirty="0"/>
              <a:t>(3) Large percentage of Chinese population was rural. This huge rural population provided the coastal industries and TVEs with abundant supply of cheap labor.</a:t>
            </a:r>
          </a:p>
          <a:p>
            <a:pPr eaLnBrk="1" fontAlgn="auto" hangingPunct="1">
              <a:lnSpc>
                <a:spcPct val="120000"/>
              </a:lnSpc>
              <a:spcBef>
                <a:spcPts val="0"/>
              </a:spcBef>
              <a:spcAft>
                <a:spcPts val="0"/>
              </a:spcAft>
              <a:buFontTx/>
              <a:buNone/>
              <a:defRPr/>
            </a:pPr>
            <a:endParaRPr lang="en-US" altLang="en-US" dirty="0"/>
          </a:p>
          <a:p>
            <a:pPr eaLnBrk="1" fontAlgn="auto" hangingPunct="1">
              <a:lnSpc>
                <a:spcPct val="120000"/>
              </a:lnSpc>
              <a:spcBef>
                <a:spcPts val="0"/>
              </a:spcBef>
              <a:spcAft>
                <a:spcPts val="0"/>
              </a:spcAft>
              <a:buFontTx/>
              <a:buNone/>
              <a:defRPr/>
            </a:pPr>
            <a:r>
              <a:rPr lang="en-US" altLang="en-US" i="1" dirty="0"/>
              <a:t>But the above factors are insufficient in explaining China’s success. The following external factors have to be taken into account as well.</a:t>
            </a:r>
          </a:p>
          <a:p>
            <a:pPr eaLnBrk="1" fontAlgn="auto" hangingPunct="1">
              <a:lnSpc>
                <a:spcPct val="80000"/>
              </a:lnSpc>
              <a:spcAft>
                <a:spcPts val="0"/>
              </a:spcAft>
              <a:buFontTx/>
              <a:buNone/>
              <a:defRPr/>
            </a:pPr>
            <a:endParaRPr lang="en-US" altLang="en-US" i="1" dirty="0"/>
          </a:p>
          <a:p>
            <a:pPr eaLnBrk="1" fontAlgn="auto" hangingPunct="1">
              <a:lnSpc>
                <a:spcPct val="80000"/>
              </a:lnSpc>
              <a:spcAft>
                <a:spcPts val="0"/>
              </a:spcAft>
              <a:buFontTx/>
              <a:buNone/>
              <a:defRPr/>
            </a:pPr>
            <a:r>
              <a:rPr lang="en-US" altLang="en-US" dirty="0"/>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a:extLst>
              <a:ext uri="{FF2B5EF4-FFF2-40B4-BE49-F238E27FC236}">
                <a16:creationId xmlns:a16="http://schemas.microsoft.com/office/drawing/2014/main" id="{A7C8DC2D-6D86-49CD-81E3-B2D6AA5A16E2}"/>
              </a:ext>
            </a:extLst>
          </p:cNvPr>
          <p:cNvSpPr>
            <a:spLocks noGrp="1" noChangeArrowheads="1"/>
          </p:cNvSpPr>
          <p:nvPr>
            <p:ph type="title"/>
          </p:nvPr>
        </p:nvSpPr>
        <p:spPr>
          <a:xfrm>
            <a:off x="533400" y="457200"/>
            <a:ext cx="8393113" cy="762000"/>
          </a:xfrm>
        </p:spPr>
        <p:txBody>
          <a:bodyPr rtlCol="0">
            <a:normAutofit fontScale="90000"/>
          </a:bodyPr>
          <a:lstStyle/>
          <a:p>
            <a:pPr eaLnBrk="1" fontAlgn="auto" hangingPunct="1">
              <a:spcAft>
                <a:spcPts val="0"/>
              </a:spcAft>
              <a:defRPr/>
            </a:pPr>
            <a:r>
              <a:rPr lang="en-US" altLang="en-US" sz="2800"/>
              <a:t>External Processes that Contributed to the Success of China’s Reform</a:t>
            </a:r>
          </a:p>
        </p:txBody>
      </p:sp>
      <p:sp>
        <p:nvSpPr>
          <p:cNvPr id="32771" name="Rectangle 1027">
            <a:extLst>
              <a:ext uri="{FF2B5EF4-FFF2-40B4-BE49-F238E27FC236}">
                <a16:creationId xmlns:a16="http://schemas.microsoft.com/office/drawing/2014/main" id="{A51D8FAE-F2ED-44AA-A4D4-F1E4A6BCD49B}"/>
              </a:ext>
            </a:extLst>
          </p:cNvPr>
          <p:cNvSpPr>
            <a:spLocks noGrp="1" noChangeArrowheads="1"/>
          </p:cNvSpPr>
          <p:nvPr>
            <p:ph idx="1"/>
          </p:nvPr>
        </p:nvSpPr>
        <p:spPr>
          <a:xfrm>
            <a:off x="457200" y="1600200"/>
            <a:ext cx="8229600" cy="4495800"/>
          </a:xfrm>
        </p:spPr>
        <p:txBody>
          <a:bodyPr rtlCol="0">
            <a:normAutofit fontScale="77500" lnSpcReduction="20000"/>
          </a:bodyPr>
          <a:lstStyle/>
          <a:p>
            <a:pPr eaLnBrk="1" fontAlgn="auto" hangingPunct="1">
              <a:spcAft>
                <a:spcPts val="0"/>
              </a:spcAft>
              <a:buFontTx/>
              <a:buBlip>
                <a:blip r:embed="rId3"/>
              </a:buBlip>
              <a:defRPr/>
            </a:pPr>
            <a:r>
              <a:rPr lang="en-US" altLang="en-US" dirty="0"/>
              <a:t>Some argue that the rise of China is actually a continuation of the rise of East Asia (including Japan, South Korea, Taiwan, Hong Kong, and Singapore).</a:t>
            </a:r>
          </a:p>
          <a:p>
            <a:pPr eaLnBrk="1" fontAlgn="auto" hangingPunct="1">
              <a:spcAft>
                <a:spcPts val="0"/>
              </a:spcAft>
              <a:buFontTx/>
              <a:buBlip>
                <a:blip r:embed="rId3"/>
              </a:buBlip>
              <a:defRPr/>
            </a:pPr>
            <a:endParaRPr lang="en-US" altLang="en-US" dirty="0"/>
          </a:p>
          <a:p>
            <a:pPr eaLnBrk="1" fontAlgn="auto" hangingPunct="1">
              <a:spcAft>
                <a:spcPts val="0"/>
              </a:spcAft>
              <a:buFontTx/>
              <a:buBlip>
                <a:blip r:embed="rId3"/>
              </a:buBlip>
              <a:defRPr/>
            </a:pPr>
            <a:r>
              <a:rPr lang="en-US" altLang="en-US" dirty="0"/>
              <a:t>In the beginning, people thought that China was just another goose like the four tigers and other new tigers in Southeast Asia. </a:t>
            </a:r>
          </a:p>
          <a:p>
            <a:pPr eaLnBrk="1" fontAlgn="auto" hangingPunct="1">
              <a:spcAft>
                <a:spcPts val="0"/>
              </a:spcAft>
              <a:buFontTx/>
              <a:buBlip>
                <a:blip r:embed="rId3"/>
              </a:buBlip>
              <a:defRPr/>
            </a:pPr>
            <a:endParaRPr lang="en-US" altLang="en-US" dirty="0"/>
          </a:p>
          <a:p>
            <a:pPr eaLnBrk="1" fontAlgn="auto" hangingPunct="1">
              <a:spcAft>
                <a:spcPts val="0"/>
              </a:spcAft>
              <a:buFontTx/>
              <a:buBlip>
                <a:blip r:embed="rId3"/>
              </a:buBlip>
              <a:defRPr/>
            </a:pPr>
            <a:r>
              <a:rPr lang="en-US" altLang="en-US" dirty="0"/>
              <a:t>After a while, however, people began to realize that China is far from an ordinary goose. There are two distinct characteristics of China:</a:t>
            </a:r>
          </a:p>
          <a:p>
            <a:pPr marL="182880" indent="-182880" eaLnBrk="1" fontAlgn="auto" hangingPunct="1">
              <a:spcAft>
                <a:spcPts val="0"/>
              </a:spcAft>
              <a:buFontTx/>
              <a:buBlip>
                <a:blip r:embed="rId3"/>
              </a:buBlip>
              <a:defRPr/>
            </a:pPr>
            <a:endParaRPr lang="en-US" altLang="en-US" dirty="0"/>
          </a:p>
          <a:p>
            <a:pPr marL="182880" indent="-182880" eaLnBrk="1" fontAlgn="auto" hangingPunct="1">
              <a:spcAft>
                <a:spcPts val="0"/>
              </a:spcAft>
              <a:buFontTx/>
              <a:buNone/>
              <a:defRPr/>
            </a:pPr>
            <a:endParaRPr lang="en-US"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4DD0E16-D227-4661-89AD-C0554C36A91E}"/>
              </a:ext>
            </a:extLst>
          </p:cNvPr>
          <p:cNvSpPr>
            <a:spLocks noGrp="1"/>
          </p:cNvSpPr>
          <p:nvPr>
            <p:ph idx="1"/>
          </p:nvPr>
        </p:nvSpPr>
        <p:spPr>
          <a:xfrm>
            <a:off x="457200" y="457200"/>
            <a:ext cx="8229600" cy="5638800"/>
          </a:xfrm>
        </p:spPr>
        <p:txBody>
          <a:bodyPr/>
          <a:lstStyle/>
          <a:p>
            <a:pPr eaLnBrk="1" hangingPunct="1">
              <a:lnSpc>
                <a:spcPct val="90000"/>
              </a:lnSpc>
              <a:buFontTx/>
              <a:buNone/>
            </a:pPr>
            <a:r>
              <a:rPr lang="en-US" altLang="en-US" sz="2800" u="sng"/>
              <a:t>4. Size</a:t>
            </a:r>
          </a:p>
          <a:p>
            <a:pPr eaLnBrk="1" hangingPunct="1">
              <a:lnSpc>
                <a:spcPct val="90000"/>
              </a:lnSpc>
              <a:buFontTx/>
              <a:buNone/>
            </a:pPr>
            <a:endParaRPr lang="en-US" altLang="en-US" u="sng"/>
          </a:p>
          <a:p>
            <a:pPr eaLnBrk="1" hangingPunct="1">
              <a:lnSpc>
                <a:spcPct val="90000"/>
              </a:lnSpc>
              <a:buFontTx/>
              <a:buNone/>
            </a:pPr>
            <a:r>
              <a:rPr lang="en-US" altLang="en-US"/>
              <a:t>  </a:t>
            </a:r>
            <a:r>
              <a:rPr lang="en-US" altLang="en-US" sz="2800"/>
              <a:t>The size of China (including its market size, size of the pool of talents, etc.) is much bigger than any other single economy in East Asia. Once it takes off, it becomes a huge magnet that drains the capital from other East Asian economies. Its highly competitive products, exported to the Western markets in huge amount, nearly squeezes many other export-oriented economies in the region out of business.</a:t>
            </a:r>
            <a:endParaRPr lang="en-US" altLang="en-US" sz="2800" u="sng"/>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C78E2BE-F31B-4890-A78A-21E0880EB1C3}"/>
              </a:ext>
            </a:extLst>
          </p:cNvPr>
          <p:cNvSpPr>
            <a:spLocks noGrp="1" noChangeArrowheads="1"/>
          </p:cNvSpPr>
          <p:nvPr>
            <p:ph type="title"/>
          </p:nvPr>
        </p:nvSpPr>
        <p:spPr>
          <a:xfrm>
            <a:off x="609600" y="304800"/>
            <a:ext cx="7772400" cy="1143000"/>
          </a:xfrm>
        </p:spPr>
        <p:txBody>
          <a:bodyPr rtlCol="0">
            <a:normAutofit fontScale="90000"/>
          </a:bodyPr>
          <a:lstStyle/>
          <a:p>
            <a:pPr eaLnBrk="1" fontAlgn="auto" hangingPunct="1">
              <a:spcAft>
                <a:spcPts val="0"/>
              </a:spcAft>
              <a:defRPr/>
            </a:pPr>
            <a:r>
              <a:rPr lang="en-US" altLang="en-US"/>
              <a:t>Additional Factors - Integration into Global Economy</a:t>
            </a:r>
          </a:p>
        </p:txBody>
      </p:sp>
      <p:sp>
        <p:nvSpPr>
          <p:cNvPr id="77827" name="Rectangle 3">
            <a:extLst>
              <a:ext uri="{FF2B5EF4-FFF2-40B4-BE49-F238E27FC236}">
                <a16:creationId xmlns:a16="http://schemas.microsoft.com/office/drawing/2014/main" id="{E0FD758B-5AEC-4CB8-95A7-A642F0418D7E}"/>
              </a:ext>
            </a:extLst>
          </p:cNvPr>
          <p:cNvSpPr>
            <a:spLocks noGrp="1"/>
          </p:cNvSpPr>
          <p:nvPr>
            <p:ph idx="1"/>
          </p:nvPr>
        </p:nvSpPr>
        <p:spPr>
          <a:xfrm>
            <a:off x="457200" y="1828800"/>
            <a:ext cx="8153400" cy="4114800"/>
          </a:xfrm>
        </p:spPr>
        <p:txBody>
          <a:bodyPr/>
          <a:lstStyle/>
          <a:p>
            <a:pPr eaLnBrk="1" hangingPunct="1"/>
            <a:r>
              <a:rPr lang="en-US" altLang="en-US" sz="2800"/>
              <a:t>Exports gave ready employment for freed up agricultural labor in labor intensive production in TVEs</a:t>
            </a:r>
          </a:p>
          <a:p>
            <a:pPr lvl="1" eaLnBrk="1" hangingPunct="1"/>
            <a:r>
              <a:rPr lang="en-US" altLang="en-US"/>
              <a:t>allowed China to import modern technology</a:t>
            </a:r>
          </a:p>
          <a:p>
            <a:pPr lvl="1" eaLnBrk="1" hangingPunct="1"/>
            <a:r>
              <a:rPr lang="en-US" altLang="en-US"/>
              <a:t>encouraged foreign direct investment which increased capital stock, access to modern technology, and efficient western management</a:t>
            </a:r>
          </a:p>
          <a:p>
            <a:pPr lvl="1" eaLnBrk="1" hangingPunct="1"/>
            <a:endParaRPr lang="en-US" altLang="en-US" sz="2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0422A61B-A97E-4162-97E2-9FEA75B9A4DA}"/>
              </a:ext>
            </a:extLst>
          </p:cNvPr>
          <p:cNvSpPr>
            <a:spLocks noGrp="1"/>
          </p:cNvSpPr>
          <p:nvPr>
            <p:ph type="title"/>
          </p:nvPr>
        </p:nvSpPr>
        <p:spPr>
          <a:xfrm>
            <a:off x="533400" y="457200"/>
            <a:ext cx="7772400" cy="838200"/>
          </a:xfrm>
        </p:spPr>
        <p:txBody>
          <a:bodyPr/>
          <a:lstStyle/>
          <a:p>
            <a:pPr eaLnBrk="1" hangingPunct="1"/>
            <a:r>
              <a:rPr lang="en-US" altLang="en-US"/>
              <a:t>Factor Markets: Labor</a:t>
            </a:r>
          </a:p>
        </p:txBody>
      </p:sp>
      <p:sp>
        <p:nvSpPr>
          <p:cNvPr id="50179" name="Rectangle 3">
            <a:extLst>
              <a:ext uri="{FF2B5EF4-FFF2-40B4-BE49-F238E27FC236}">
                <a16:creationId xmlns:a16="http://schemas.microsoft.com/office/drawing/2014/main" id="{18B6BE4D-48DE-494D-A936-EA5169992FE4}"/>
              </a:ext>
            </a:extLst>
          </p:cNvPr>
          <p:cNvSpPr>
            <a:spLocks noGrp="1" noChangeArrowheads="1"/>
          </p:cNvSpPr>
          <p:nvPr>
            <p:ph idx="1"/>
          </p:nvPr>
        </p:nvSpPr>
        <p:spPr>
          <a:xfrm>
            <a:off x="533400" y="1447800"/>
            <a:ext cx="7772400" cy="5105400"/>
          </a:xfrm>
        </p:spPr>
        <p:txBody>
          <a:bodyPr rtlCol="0">
            <a:normAutofit fontScale="77500" lnSpcReduction="20000"/>
          </a:bodyPr>
          <a:lstStyle/>
          <a:p>
            <a:pPr eaLnBrk="1" fontAlgn="auto" hangingPunct="1">
              <a:spcAft>
                <a:spcPts val="0"/>
              </a:spcAft>
              <a:buFontTx/>
              <a:buBlip>
                <a:blip r:embed="rId3"/>
              </a:buBlip>
              <a:defRPr/>
            </a:pPr>
            <a:r>
              <a:rPr lang="en-US" altLang="en-US" sz="3100" dirty="0"/>
              <a:t>Historically, Chinese market impeded by administrative restraint on ability of workers to relocate</a:t>
            </a:r>
          </a:p>
          <a:p>
            <a:pPr eaLnBrk="1" fontAlgn="auto" hangingPunct="1">
              <a:spcAft>
                <a:spcPts val="0"/>
              </a:spcAft>
              <a:buFontTx/>
              <a:buBlip>
                <a:blip r:embed="rId3"/>
              </a:buBlip>
              <a:defRPr/>
            </a:pPr>
            <a:r>
              <a:rPr lang="en-US" altLang="en-US" sz="3100" dirty="0"/>
              <a:t>Mobility reduced further by lack of portability of benefits (housing, pensions, health insurance)</a:t>
            </a:r>
          </a:p>
          <a:p>
            <a:pPr eaLnBrk="1" fontAlgn="auto" hangingPunct="1">
              <a:spcAft>
                <a:spcPts val="0"/>
              </a:spcAft>
              <a:buFontTx/>
              <a:buBlip>
                <a:blip r:embed="rId3"/>
              </a:buBlip>
              <a:defRPr/>
            </a:pPr>
            <a:r>
              <a:rPr lang="en-US" altLang="en-US" sz="3100" dirty="0"/>
              <a:t>Experimentation on the margin, becoming widespread in new century. Driving forces:</a:t>
            </a:r>
          </a:p>
          <a:p>
            <a:pPr eaLnBrk="1" fontAlgn="auto" hangingPunct="1">
              <a:spcAft>
                <a:spcPts val="0"/>
              </a:spcAft>
              <a:buFontTx/>
              <a:buBlip>
                <a:blip r:embed="rId3"/>
              </a:buBlip>
              <a:defRPr/>
            </a:pPr>
            <a:endParaRPr lang="en-US" altLang="en-US" sz="2400" dirty="0"/>
          </a:p>
          <a:p>
            <a:pPr lvl="1" eaLnBrk="1" fontAlgn="auto" hangingPunct="1">
              <a:spcAft>
                <a:spcPts val="0"/>
              </a:spcAft>
              <a:buFontTx/>
              <a:buBlip>
                <a:blip r:embed="rId3"/>
              </a:buBlip>
              <a:defRPr/>
            </a:pPr>
            <a:r>
              <a:rPr lang="en-US" altLang="en-US" dirty="0"/>
              <a:t>Reform of government and SOEs</a:t>
            </a:r>
          </a:p>
          <a:p>
            <a:pPr lvl="1" eaLnBrk="1" fontAlgn="auto" hangingPunct="1">
              <a:spcAft>
                <a:spcPts val="0"/>
              </a:spcAft>
              <a:buFontTx/>
              <a:buBlip>
                <a:blip r:embed="rId3"/>
              </a:buBlip>
              <a:defRPr/>
            </a:pPr>
            <a:r>
              <a:rPr lang="en-US" altLang="en-US" dirty="0"/>
              <a:t>Continuing decline of agricultural work force</a:t>
            </a:r>
          </a:p>
          <a:p>
            <a:pPr lvl="1" eaLnBrk="1" fontAlgn="auto" hangingPunct="1">
              <a:spcAft>
                <a:spcPts val="0"/>
              </a:spcAft>
              <a:buFontTx/>
              <a:buBlip>
                <a:blip r:embed="rId3"/>
              </a:buBlip>
              <a:defRPr/>
            </a:pPr>
            <a:r>
              <a:rPr lang="en-US" altLang="en-US" dirty="0"/>
              <a:t>Emergence of private employers and shortages of senior managerial and technical skills (ADB 2003)</a:t>
            </a:r>
          </a:p>
          <a:p>
            <a:pPr lvl="1" eaLnBrk="1" fontAlgn="auto" hangingPunct="1">
              <a:spcAft>
                <a:spcPts val="0"/>
              </a:spcAft>
              <a:buFontTx/>
              <a:buBlip>
                <a:blip r:embed="rId3"/>
              </a:buBlip>
              <a:defRPr/>
            </a:pPr>
            <a:r>
              <a:rPr lang="en-US" altLang="en-US" dirty="0"/>
              <a:t>Mobility-enhancing developments in provision of social security, housing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26">
            <a:extLst>
              <a:ext uri="{FF2B5EF4-FFF2-40B4-BE49-F238E27FC236}">
                <a16:creationId xmlns:a16="http://schemas.microsoft.com/office/drawing/2014/main" id="{F282DB02-C5F9-4D3A-97A9-D634E5BF5AD3}"/>
              </a:ext>
            </a:extLst>
          </p:cNvPr>
          <p:cNvSpPr>
            <a:spLocks noGrp="1"/>
          </p:cNvSpPr>
          <p:nvPr>
            <p:ph type="title"/>
          </p:nvPr>
        </p:nvSpPr>
        <p:spPr>
          <a:xfrm>
            <a:off x="609600" y="152400"/>
            <a:ext cx="7772400" cy="1143000"/>
          </a:xfrm>
        </p:spPr>
        <p:txBody>
          <a:bodyPr/>
          <a:lstStyle/>
          <a:p>
            <a:pPr eaLnBrk="1" hangingPunct="1"/>
            <a:r>
              <a:rPr lang="en-US" altLang="en-US"/>
              <a:t>Factor Markets: Labor</a:t>
            </a:r>
          </a:p>
        </p:txBody>
      </p:sp>
      <p:sp>
        <p:nvSpPr>
          <p:cNvPr id="51203" name="Rectangle 1027">
            <a:extLst>
              <a:ext uri="{FF2B5EF4-FFF2-40B4-BE49-F238E27FC236}">
                <a16:creationId xmlns:a16="http://schemas.microsoft.com/office/drawing/2014/main" id="{283FF18F-E8EB-421D-9034-E5E77C745A55}"/>
              </a:ext>
            </a:extLst>
          </p:cNvPr>
          <p:cNvSpPr>
            <a:spLocks noGrp="1" noChangeArrowheads="1"/>
          </p:cNvSpPr>
          <p:nvPr>
            <p:ph idx="1"/>
          </p:nvPr>
        </p:nvSpPr>
        <p:spPr>
          <a:xfrm>
            <a:off x="457200" y="1371600"/>
            <a:ext cx="7772400" cy="4114800"/>
          </a:xfrm>
        </p:spPr>
        <p:txBody>
          <a:bodyPr rtlCol="0">
            <a:normAutofit fontScale="85000" lnSpcReduction="20000"/>
          </a:bodyPr>
          <a:lstStyle/>
          <a:p>
            <a:pPr eaLnBrk="1" fontAlgn="auto" hangingPunct="1">
              <a:spcAft>
                <a:spcPts val="0"/>
              </a:spcAft>
              <a:buFontTx/>
              <a:buBlip>
                <a:blip r:embed="rId3"/>
              </a:buBlip>
              <a:defRPr/>
            </a:pPr>
            <a:r>
              <a:rPr lang="en-US" altLang="en-US" dirty="0"/>
              <a:t>Cracks in the “iron rice bowl;” but true flexibility of labor practices might be over-stated by numbers</a:t>
            </a:r>
          </a:p>
          <a:p>
            <a:pPr eaLnBrk="1" fontAlgn="auto" hangingPunct="1">
              <a:spcAft>
                <a:spcPts val="0"/>
              </a:spcAft>
              <a:buFontTx/>
              <a:buBlip>
                <a:blip r:embed="rId3"/>
              </a:buBlip>
              <a:defRPr/>
            </a:pPr>
            <a:r>
              <a:rPr lang="en-US" altLang="en-US" dirty="0"/>
              <a:t>Pilot projects to standardize and modernize employment practices in 100 cities nationwide</a:t>
            </a:r>
          </a:p>
          <a:p>
            <a:pPr eaLnBrk="1" fontAlgn="auto" hangingPunct="1">
              <a:spcAft>
                <a:spcPts val="0"/>
              </a:spcAft>
              <a:buFontTx/>
              <a:buBlip>
                <a:blip r:embed="rId3"/>
              </a:buBlip>
              <a:defRPr/>
            </a:pPr>
            <a:r>
              <a:rPr lang="en-US" altLang="en-US" dirty="0"/>
              <a:t>Apparent transition from a system of guaranteed employment with little choice of employer, to one offering considerable choice of jobs with less security of long-term employment</a:t>
            </a:r>
          </a:p>
        </p:txBody>
      </p:sp>
      <p:sp>
        <p:nvSpPr>
          <p:cNvPr id="81924" name="Rectangle 1">
            <a:extLst>
              <a:ext uri="{FF2B5EF4-FFF2-40B4-BE49-F238E27FC236}">
                <a16:creationId xmlns:a16="http://schemas.microsoft.com/office/drawing/2014/main" id="{1BFD8292-04A2-47AF-9EB7-5FC393CB068A}"/>
              </a:ext>
            </a:extLst>
          </p:cNvPr>
          <p:cNvSpPr>
            <a:spLocks noChangeArrowheads="1"/>
          </p:cNvSpPr>
          <p:nvPr/>
        </p:nvSpPr>
        <p:spPr bwMode="auto">
          <a:xfrm>
            <a:off x="838200" y="5464175"/>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b="1">
                <a:solidFill>
                  <a:schemeClr val="tx1"/>
                </a:solidFill>
                <a:latin typeface="Bookman Old Style" panose="02050604050505020204" pitchFamily="18" charset="0"/>
              </a:defRPr>
            </a:lvl1pPr>
            <a:lvl2pPr marL="742950" indent="-285750">
              <a:spcBef>
                <a:spcPct val="20000"/>
              </a:spcBef>
              <a:buBlip>
                <a:blip r:embed="rId4"/>
              </a:buBlip>
              <a:defRPr sz="2800" b="1">
                <a:solidFill>
                  <a:schemeClr val="tx1"/>
                </a:solidFill>
                <a:latin typeface="Bookman Old Style" panose="02050604050505020204" pitchFamily="18" charset="0"/>
              </a:defRPr>
            </a:lvl2pPr>
            <a:lvl3pPr marL="1143000" indent="-228600">
              <a:spcBef>
                <a:spcPct val="20000"/>
              </a:spcBef>
              <a:buBlip>
                <a:blip r:embed="rId4"/>
              </a:buBlip>
              <a:defRPr sz="2400" b="1">
                <a:solidFill>
                  <a:schemeClr val="tx1"/>
                </a:solidFill>
                <a:latin typeface="Bookman Old Style" panose="02050604050505020204" pitchFamily="18" charset="0"/>
              </a:defRPr>
            </a:lvl3pPr>
            <a:lvl4pPr marL="1600200" indent="-228600">
              <a:spcBef>
                <a:spcPct val="20000"/>
              </a:spcBef>
              <a:buBlip>
                <a:blip r:embed="rId4"/>
              </a:buBlip>
              <a:defRPr sz="2000" b="1">
                <a:solidFill>
                  <a:schemeClr val="tx1"/>
                </a:solidFill>
                <a:latin typeface="Bookman Old Style" panose="02050604050505020204" pitchFamily="18" charset="0"/>
              </a:defRPr>
            </a:lvl4pPr>
            <a:lvl5pPr marL="2057400" indent="-228600">
              <a:spcBef>
                <a:spcPct val="20000"/>
              </a:spcBef>
              <a:buBlip>
                <a:blip r:embed="rId4"/>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9pPr>
          </a:lstStyle>
          <a:p>
            <a:pPr>
              <a:spcBef>
                <a:spcPct val="0"/>
              </a:spcBef>
              <a:buFontTx/>
              <a:buNone/>
            </a:pPr>
            <a:r>
              <a:rPr lang="en-US" altLang="en-US" sz="2000" i="1">
                <a:latin typeface="Arial Narrow" panose="020B0606020202030204" pitchFamily="34" charset="0"/>
              </a:rPr>
              <a:t>"Iron rice bowl" (simplified Chinese: </a:t>
            </a:r>
            <a:r>
              <a:rPr lang="ja-JP" altLang="en-US" sz="2000" i="1">
                <a:latin typeface="Arial Narrow" panose="020B0606020202030204" pitchFamily="34" charset="0"/>
              </a:rPr>
              <a:t>铁饭碗</a:t>
            </a:r>
            <a:r>
              <a:rPr lang="en-US" altLang="ja-JP" sz="2000" i="1">
                <a:latin typeface="Arial Narrow" panose="020B0606020202030204" pitchFamily="34" charset="0"/>
              </a:rPr>
              <a:t>; </a:t>
            </a:r>
            <a:r>
              <a:rPr lang="en-US" altLang="en-US" sz="2000" i="1">
                <a:latin typeface="Arial Narrow" panose="020B0606020202030204" pitchFamily="34" charset="0"/>
              </a:rPr>
              <a:t>traditional Chinese: </a:t>
            </a:r>
            <a:r>
              <a:rPr lang="ja-JP" altLang="en-US" sz="2000" i="1">
                <a:latin typeface="Arial Narrow" panose="020B0606020202030204" pitchFamily="34" charset="0"/>
              </a:rPr>
              <a:t>鐵飯碗</a:t>
            </a:r>
            <a:r>
              <a:rPr lang="en-US" altLang="ja-JP" sz="2000" i="1">
                <a:latin typeface="Arial Narrow" panose="020B0606020202030204" pitchFamily="34" charset="0"/>
              </a:rPr>
              <a:t>; </a:t>
            </a:r>
            <a:r>
              <a:rPr lang="en-US" altLang="en-US" sz="2000" i="1">
                <a:latin typeface="Arial Narrow" panose="020B0606020202030204" pitchFamily="34" charset="0"/>
              </a:rPr>
              <a:t>pinyin: tiě fàn wǎn) is a Chinese term used to refer to an occupation with guaranteed job security, as well as steady income and benefits.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DC21C86-430E-4AE6-8692-EA24A6A6707D}"/>
              </a:ext>
            </a:extLst>
          </p:cNvPr>
          <p:cNvSpPr>
            <a:spLocks noGrp="1" noChangeArrowheads="1"/>
          </p:cNvSpPr>
          <p:nvPr>
            <p:ph type="title"/>
          </p:nvPr>
        </p:nvSpPr>
        <p:spPr>
          <a:xfrm>
            <a:off x="609600" y="304800"/>
            <a:ext cx="7772400" cy="838200"/>
          </a:xfrm>
        </p:spPr>
        <p:txBody>
          <a:bodyPr lIns="92075" tIns="46038" rIns="92075" bIns="46038" rtlCol="0" anchor="b">
            <a:normAutofit fontScale="90000"/>
          </a:bodyPr>
          <a:lstStyle/>
          <a:p>
            <a:pPr eaLnBrk="1" fontAlgn="auto" hangingPunct="1">
              <a:spcAft>
                <a:spcPts val="0"/>
              </a:spcAft>
              <a:defRPr/>
            </a:pPr>
            <a:r>
              <a:rPr lang="en-US" altLang="en-US"/>
              <a:t>Factor Markets: Foreign Exchange</a:t>
            </a:r>
          </a:p>
        </p:txBody>
      </p:sp>
      <p:sp>
        <p:nvSpPr>
          <p:cNvPr id="83971" name="Rectangle 3">
            <a:extLst>
              <a:ext uri="{FF2B5EF4-FFF2-40B4-BE49-F238E27FC236}">
                <a16:creationId xmlns:a16="http://schemas.microsoft.com/office/drawing/2014/main" id="{FAE12E74-BB5D-4300-B568-EBC9B39D4668}"/>
              </a:ext>
            </a:extLst>
          </p:cNvPr>
          <p:cNvSpPr>
            <a:spLocks noGrp="1"/>
          </p:cNvSpPr>
          <p:nvPr>
            <p:ph idx="1"/>
          </p:nvPr>
        </p:nvSpPr>
        <p:spPr>
          <a:xfrm>
            <a:off x="228600" y="1371600"/>
            <a:ext cx="8763000" cy="4724400"/>
          </a:xfrm>
        </p:spPr>
        <p:txBody>
          <a:bodyPr lIns="92075" tIns="46038" rIns="92075" bIns="46038"/>
          <a:lstStyle/>
          <a:p>
            <a:pPr eaLnBrk="1" hangingPunct="1">
              <a:spcBef>
                <a:spcPct val="0"/>
              </a:spcBef>
            </a:pPr>
            <a:r>
              <a:rPr lang="en-US" altLang="en-US" sz="2400"/>
              <a:t>Strikingly successful achievement of reform – unification of the foreign exchange rate</a:t>
            </a:r>
          </a:p>
          <a:p>
            <a:pPr eaLnBrk="1" hangingPunct="1">
              <a:spcBef>
                <a:spcPct val="0"/>
              </a:spcBef>
            </a:pPr>
            <a:r>
              <a:rPr lang="en-US" altLang="en-US" sz="2400"/>
              <a:t>Unified exchange rate since 1/94; stable at 8.3 to dollar for 15 years and now at about 6.9 Yuan to the dollar</a:t>
            </a:r>
          </a:p>
          <a:p>
            <a:pPr eaLnBrk="1" hangingPunct="1">
              <a:spcBef>
                <a:spcPct val="0"/>
              </a:spcBef>
            </a:pPr>
            <a:r>
              <a:rPr lang="en-US" altLang="en-US" sz="2400"/>
              <a:t>Expected to appreciate </a:t>
            </a:r>
          </a:p>
          <a:p>
            <a:pPr eaLnBrk="1" hangingPunct="1">
              <a:spcBef>
                <a:spcPct val="0"/>
              </a:spcBef>
            </a:pPr>
            <a:r>
              <a:rPr lang="en-US" altLang="en-US" sz="2400"/>
              <a:t>Interbank market in foreign exchange established 4/94</a:t>
            </a:r>
          </a:p>
          <a:p>
            <a:pPr eaLnBrk="1" hangingPunct="1">
              <a:spcBef>
                <a:spcPct val="0"/>
              </a:spcBef>
            </a:pPr>
            <a:r>
              <a:rPr lang="en-US" altLang="en-US" sz="2400"/>
              <a:t>Current account convertibility since 12/96</a:t>
            </a:r>
          </a:p>
          <a:p>
            <a:pPr eaLnBrk="1" hangingPunct="1">
              <a:spcBef>
                <a:spcPct val="0"/>
              </a:spcBef>
            </a:pPr>
            <a:r>
              <a:rPr lang="en-US" altLang="en-US" sz="2400"/>
              <a:t>Scope for establishing a more efficient foreign exchange market initially by widening intervention bands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B136443-7DC0-45FC-9AF0-B14582C9803B}"/>
              </a:ext>
            </a:extLst>
          </p:cNvPr>
          <p:cNvGraphicFramePr>
            <a:graphicFrameLocks noGrp="1"/>
          </p:cNvGraphicFramePr>
          <p:nvPr>
            <p:extLst>
              <p:ext uri="{D42A27DB-BD31-4B8C-83A1-F6EECF244321}">
                <p14:modId xmlns:p14="http://schemas.microsoft.com/office/powerpoint/2010/main" val="506939851"/>
              </p:ext>
            </p:extLst>
          </p:nvPr>
        </p:nvGraphicFramePr>
        <p:xfrm>
          <a:off x="195942" y="2133600"/>
          <a:ext cx="8795657" cy="4199087"/>
        </p:xfrm>
        <a:graphic>
          <a:graphicData uri="http://schemas.openxmlformats.org/drawingml/2006/table">
            <a:tbl>
              <a:tblPr/>
              <a:tblGrid>
                <a:gridCol w="2574338">
                  <a:extLst>
                    <a:ext uri="{9D8B030D-6E8A-4147-A177-3AD203B41FA5}">
                      <a16:colId xmlns:a16="http://schemas.microsoft.com/office/drawing/2014/main" val="20000"/>
                    </a:ext>
                  </a:extLst>
                </a:gridCol>
                <a:gridCol w="6221319">
                  <a:extLst>
                    <a:ext uri="{9D8B030D-6E8A-4147-A177-3AD203B41FA5}">
                      <a16:colId xmlns:a16="http://schemas.microsoft.com/office/drawing/2014/main" val="20001"/>
                    </a:ext>
                  </a:extLst>
                </a:gridCol>
              </a:tblGrid>
              <a:tr h="0">
                <a:tc>
                  <a:txBody>
                    <a:bodyPr/>
                    <a:lstStyle/>
                    <a:p>
                      <a:r>
                        <a:rPr lang="en-US" sz="1800" b="1" dirty="0"/>
                        <a:t>Urbanization</a:t>
                      </a:r>
                    </a:p>
                    <a:p>
                      <a:endParaRPr lang="en-US" sz="1800" b="1" dirty="0"/>
                    </a:p>
                  </a:txBody>
                  <a:tcPr marL="22406" marR="22406" marT="11187" marB="11187" anchor="ctr">
                    <a:lnL>
                      <a:noFill/>
                    </a:lnL>
                    <a:lnR>
                      <a:noFill/>
                    </a:lnR>
                    <a:lnT>
                      <a:noFill/>
                    </a:lnT>
                    <a:lnB>
                      <a:noFill/>
                    </a:lnB>
                    <a:solidFill>
                      <a:schemeClr val="accent1">
                        <a:lumMod val="20000"/>
                        <a:lumOff val="80000"/>
                      </a:schemeClr>
                    </a:solidFill>
                  </a:tcPr>
                </a:tc>
                <a:tc>
                  <a:txBody>
                    <a:bodyPr/>
                    <a:lstStyle/>
                    <a:p>
                      <a:br>
                        <a:rPr lang="fr-FR" sz="1600" dirty="0"/>
                      </a:br>
                      <a:r>
                        <a:rPr lang="en-US" sz="1600" b="1" dirty="0"/>
                        <a:t>urban population: </a:t>
                      </a:r>
                      <a:r>
                        <a:rPr lang="en-US" sz="1600" dirty="0"/>
                        <a:t>62.5% of total population (2021)</a:t>
                      </a:r>
                      <a:br>
                        <a:rPr lang="en-US" sz="1600" dirty="0"/>
                      </a:br>
                      <a:r>
                        <a:rPr lang="en-US" sz="1600" b="1" dirty="0"/>
                        <a:t>rate of urbanization: </a:t>
                      </a:r>
                      <a:r>
                        <a:rPr lang="en-US" sz="1600" dirty="0"/>
                        <a:t>1.78% annual rate of change (2020-25 est.)</a:t>
                      </a:r>
                      <a:br>
                        <a:rPr lang="en-US" sz="1600" dirty="0"/>
                      </a:br>
                      <a:r>
                        <a:rPr lang="en-US" sz="1600" b="1" dirty="0"/>
                        <a:t>note:</a:t>
                      </a:r>
                      <a:r>
                        <a:rPr lang="en-US" sz="1600" dirty="0"/>
                        <a:t> data do not include Hong Kong and Macau</a:t>
                      </a:r>
                      <a:endParaRPr lang="fr-FR" sz="1600" dirty="0"/>
                    </a:p>
                  </a:txBody>
                  <a:tcPr marL="22406" marR="22406" marT="11187" marB="11187" anchor="ctr">
                    <a:lnL>
                      <a:noFill/>
                    </a:lnL>
                    <a:lnR>
                      <a:noFill/>
                    </a:lnR>
                    <a:lnT>
                      <a:noFill/>
                    </a:lnT>
                    <a:lnB>
                      <a:noFill/>
                    </a:lnB>
                  </a:tcPr>
                </a:tc>
                <a:extLst>
                  <a:ext uri="{0D108BD9-81ED-4DB2-BD59-A6C34878D82A}">
                    <a16:rowId xmlns:a16="http://schemas.microsoft.com/office/drawing/2014/main" val="10000"/>
                  </a:ext>
                </a:extLst>
              </a:tr>
              <a:tr h="297666">
                <a:tc>
                  <a:txBody>
                    <a:bodyPr/>
                    <a:lstStyle/>
                    <a:p>
                      <a:endParaRPr lang="en-US" sz="1800" b="1" dirty="0"/>
                    </a:p>
                  </a:txBody>
                  <a:tcPr marL="22406" marR="22406" marT="11187" marB="11187" anchor="ctr">
                    <a:lnL>
                      <a:noFill/>
                    </a:lnL>
                    <a:lnR>
                      <a:noFill/>
                    </a:lnR>
                    <a:lnT>
                      <a:noFill/>
                    </a:lnT>
                    <a:lnB>
                      <a:noFill/>
                    </a:lnB>
                    <a:solidFill>
                      <a:schemeClr val="accent1">
                        <a:lumMod val="20000"/>
                        <a:lumOff val="80000"/>
                      </a:schemeClr>
                    </a:solidFill>
                  </a:tcPr>
                </a:tc>
                <a:tc>
                  <a:txBody>
                    <a:bodyPr/>
                    <a:lstStyle/>
                    <a:p>
                      <a:endParaRPr lang="en-US" sz="1600" dirty="0"/>
                    </a:p>
                  </a:txBody>
                  <a:tcPr marL="22406" marR="22406" marT="11187" marB="11187" anchor="ctr">
                    <a:lnL>
                      <a:noFill/>
                    </a:lnL>
                    <a:lnR>
                      <a:noFill/>
                    </a:lnR>
                    <a:lnT>
                      <a:noFill/>
                    </a:lnT>
                    <a:lnB>
                      <a:noFill/>
                    </a:lnB>
                  </a:tcPr>
                </a:tc>
                <a:extLst>
                  <a:ext uri="{0D108BD9-81ED-4DB2-BD59-A6C34878D82A}">
                    <a16:rowId xmlns:a16="http://schemas.microsoft.com/office/drawing/2014/main" val="10001"/>
                  </a:ext>
                </a:extLst>
              </a:tr>
              <a:tr h="963783">
                <a:tc>
                  <a:txBody>
                    <a:bodyPr/>
                    <a:lstStyle/>
                    <a:p>
                      <a:r>
                        <a:rPr lang="en-US" sz="1800" b="1" dirty="0"/>
                        <a:t>Major cities - population</a:t>
                      </a:r>
                    </a:p>
                  </a:txBody>
                  <a:tcPr marL="22406" marR="22406" marT="11187" marB="11187" anchor="ctr">
                    <a:lnL>
                      <a:noFill/>
                    </a:lnL>
                    <a:lnR>
                      <a:noFill/>
                    </a:lnR>
                    <a:lnT>
                      <a:noFill/>
                    </a:lnT>
                    <a:lnB>
                      <a:noFill/>
                    </a:lnB>
                    <a:solidFill>
                      <a:schemeClr val="accent1">
                        <a:lumMod val="20000"/>
                        <a:lumOff val="80000"/>
                      </a:schemeClr>
                    </a:solidFill>
                  </a:tcPr>
                </a:tc>
                <a:tc>
                  <a:txBody>
                    <a:bodyPr/>
                    <a:lstStyle/>
                    <a:p>
                      <a:r>
                        <a:rPr lang="en-US" sz="1600" dirty="0"/>
                        <a:t>Shanghai 23.741 million; BEIJING (capital) 20.384 million; Chongqing 13.332 million; Guangdong 12.458 million; Tianjin 11.21 million; Shenzhen 10.749 million (2015)</a:t>
                      </a:r>
                      <a:br>
                        <a:rPr lang="en-US" sz="1600" dirty="0"/>
                      </a:br>
                      <a:endParaRPr lang="en-US" sz="1600" dirty="0"/>
                    </a:p>
                  </a:txBody>
                  <a:tcPr marL="22406" marR="22406" marT="11187" marB="11187" anchor="ctr">
                    <a:lnL>
                      <a:noFill/>
                    </a:lnL>
                    <a:lnR>
                      <a:noFill/>
                    </a:lnR>
                    <a:lnT>
                      <a:noFill/>
                    </a:lnT>
                    <a:lnB>
                      <a:noFill/>
                    </a:lnB>
                  </a:tcPr>
                </a:tc>
                <a:extLst>
                  <a:ext uri="{0D108BD9-81ED-4DB2-BD59-A6C34878D82A}">
                    <a16:rowId xmlns:a16="http://schemas.microsoft.com/office/drawing/2014/main" val="10002"/>
                  </a:ext>
                </a:extLst>
              </a:tr>
              <a:tr h="1905953">
                <a:tc>
                  <a:txBody>
                    <a:bodyPr/>
                    <a:lstStyle/>
                    <a:p>
                      <a:r>
                        <a:rPr lang="en-US" sz="1800" b="1" dirty="0"/>
                        <a:t>Sex ratio</a:t>
                      </a:r>
                    </a:p>
                  </a:txBody>
                  <a:tcPr marL="22406" marR="22406" marT="11187" marB="11187" anchor="ctr">
                    <a:lnL>
                      <a:noFill/>
                    </a:lnL>
                    <a:lnR>
                      <a:noFill/>
                    </a:lnR>
                    <a:lnT>
                      <a:noFill/>
                    </a:lnT>
                    <a:lnB>
                      <a:noFill/>
                    </a:lnB>
                    <a:solidFill>
                      <a:schemeClr val="accent1">
                        <a:lumMod val="20000"/>
                        <a:lumOff val="80000"/>
                      </a:schemeClr>
                    </a:solidFill>
                  </a:tcPr>
                </a:tc>
                <a:tc>
                  <a:txBody>
                    <a:bodyPr/>
                    <a:lstStyle/>
                    <a:p>
                      <a:r>
                        <a:rPr lang="en-US" sz="1600" b="1" dirty="0"/>
                        <a:t>at birth: </a:t>
                      </a:r>
                      <a:r>
                        <a:rPr lang="en-US" sz="1600" dirty="0"/>
                        <a:t>1.11 male(s)/female</a:t>
                      </a:r>
                      <a:br>
                        <a:rPr lang="en-US" sz="1600" dirty="0"/>
                      </a:br>
                      <a:r>
                        <a:rPr lang="en-US" sz="1600" b="1" dirty="0"/>
                        <a:t>0-14 years: </a:t>
                      </a:r>
                      <a:r>
                        <a:rPr lang="en-US" sz="1600" dirty="0"/>
                        <a:t>1.16 male(s)/female</a:t>
                      </a:r>
                      <a:br>
                        <a:rPr lang="en-US" sz="1600" dirty="0"/>
                      </a:br>
                      <a:r>
                        <a:rPr lang="en-US" sz="1600" b="1" dirty="0"/>
                        <a:t>15-24 years: </a:t>
                      </a:r>
                      <a:r>
                        <a:rPr lang="en-US" sz="1600" dirty="0"/>
                        <a:t>1.17 male(s)/female</a:t>
                      </a:r>
                      <a:br>
                        <a:rPr lang="en-US" sz="1600" dirty="0"/>
                      </a:br>
                      <a:r>
                        <a:rPr lang="en-US" sz="1600" b="1" dirty="0"/>
                        <a:t>25-54 years: </a:t>
                      </a:r>
                      <a:r>
                        <a:rPr lang="en-US" sz="1600" dirty="0"/>
                        <a:t>1.05 male(s)/female</a:t>
                      </a:r>
                      <a:br>
                        <a:rPr lang="en-US" sz="1600" dirty="0"/>
                      </a:br>
                      <a:r>
                        <a:rPr lang="en-US" sz="1600" b="1" dirty="0"/>
                        <a:t>55-64 years: </a:t>
                      </a:r>
                      <a:r>
                        <a:rPr lang="en-US" sz="1600" dirty="0"/>
                        <a:t>1.02 male(s)/female</a:t>
                      </a:r>
                      <a:br>
                        <a:rPr lang="en-US" sz="1600" dirty="0"/>
                      </a:br>
                      <a:r>
                        <a:rPr lang="en-US" sz="1600" b="1" dirty="0"/>
                        <a:t>65 years and over: </a:t>
                      </a:r>
                      <a:r>
                        <a:rPr lang="en-US" sz="1600" dirty="0"/>
                        <a:t>0.9 male(s)/female</a:t>
                      </a:r>
                      <a:br>
                        <a:rPr lang="en-US" sz="1600" dirty="0"/>
                      </a:br>
                      <a:endParaRPr lang="en-US" sz="1600" dirty="0"/>
                    </a:p>
                  </a:txBody>
                  <a:tcPr marL="22406" marR="22406" marT="11187" marB="11187" anchor="ctr">
                    <a:lnL>
                      <a:noFill/>
                    </a:lnL>
                    <a:lnR>
                      <a:noFill/>
                    </a:lnR>
                    <a:lnT>
                      <a:noFill/>
                    </a:lnT>
                    <a:lnB>
                      <a:noFill/>
                    </a:lnB>
                  </a:tcPr>
                </a:tc>
                <a:extLst>
                  <a:ext uri="{0D108BD9-81ED-4DB2-BD59-A6C34878D82A}">
                    <a16:rowId xmlns:a16="http://schemas.microsoft.com/office/drawing/2014/main" val="10003"/>
                  </a:ext>
                </a:extLst>
              </a:tr>
            </a:tbl>
          </a:graphicData>
        </a:graphic>
      </p:graphicFrame>
      <p:graphicFrame>
        <p:nvGraphicFramePr>
          <p:cNvPr id="3" name="Table 2">
            <a:extLst>
              <a:ext uri="{FF2B5EF4-FFF2-40B4-BE49-F238E27FC236}">
                <a16:creationId xmlns:a16="http://schemas.microsoft.com/office/drawing/2014/main" id="{3808FF50-3F2D-4312-A66A-A16DD9B1EE50}"/>
              </a:ext>
            </a:extLst>
          </p:cNvPr>
          <p:cNvGraphicFramePr>
            <a:graphicFrameLocks noGrp="1"/>
          </p:cNvGraphicFramePr>
          <p:nvPr>
            <p:extLst>
              <p:ext uri="{D42A27DB-BD31-4B8C-83A1-F6EECF244321}">
                <p14:modId xmlns:p14="http://schemas.microsoft.com/office/powerpoint/2010/main" val="2734618320"/>
              </p:ext>
            </p:extLst>
          </p:nvPr>
        </p:nvGraphicFramePr>
        <p:xfrm>
          <a:off x="228600" y="141920"/>
          <a:ext cx="8534400" cy="2337846"/>
        </p:xfrm>
        <a:graphic>
          <a:graphicData uri="http://schemas.openxmlformats.org/drawingml/2006/table">
            <a:tbl>
              <a:tblPr/>
              <a:tblGrid>
                <a:gridCol w="2497873">
                  <a:extLst>
                    <a:ext uri="{9D8B030D-6E8A-4147-A177-3AD203B41FA5}">
                      <a16:colId xmlns:a16="http://schemas.microsoft.com/office/drawing/2014/main" val="20000"/>
                    </a:ext>
                  </a:extLst>
                </a:gridCol>
                <a:gridCol w="6036527">
                  <a:extLst>
                    <a:ext uri="{9D8B030D-6E8A-4147-A177-3AD203B41FA5}">
                      <a16:colId xmlns:a16="http://schemas.microsoft.com/office/drawing/2014/main" val="20001"/>
                    </a:ext>
                  </a:extLst>
                </a:gridCol>
              </a:tblGrid>
              <a:tr h="852514">
                <a:tc>
                  <a:txBody>
                    <a:bodyPr/>
                    <a:lstStyle/>
                    <a:p>
                      <a:r>
                        <a:rPr lang="en-US" sz="1800" b="1" dirty="0"/>
                        <a:t>Infant mortality rate</a:t>
                      </a:r>
                    </a:p>
                  </a:txBody>
                  <a:tcPr marL="22406" marR="22406" marT="11146" marB="11146" anchor="ctr">
                    <a:lnL>
                      <a:noFill/>
                    </a:lnL>
                    <a:lnR>
                      <a:noFill/>
                    </a:lnR>
                    <a:lnT>
                      <a:noFill/>
                    </a:lnT>
                    <a:lnB>
                      <a:noFill/>
                    </a:lnB>
                    <a:solidFill>
                      <a:schemeClr val="accent1">
                        <a:lumMod val="20000"/>
                        <a:lumOff val="80000"/>
                      </a:schemeClr>
                    </a:solidFill>
                  </a:tcPr>
                </a:tc>
                <a:tc>
                  <a:txBody>
                    <a:bodyPr/>
                    <a:lstStyle/>
                    <a:p>
                      <a:r>
                        <a:rPr lang="en-US" sz="1600" b="1" dirty="0"/>
                        <a:t>Total: </a:t>
                      </a:r>
                      <a:r>
                        <a:rPr lang="en-US" sz="1600" dirty="0"/>
                        <a:t>11.15 deaths/1,000 live births</a:t>
                      </a:r>
                      <a:br>
                        <a:rPr lang="en-US" sz="1600" dirty="0"/>
                      </a:br>
                      <a:r>
                        <a:rPr lang="en-US" sz="1600" b="1" dirty="0"/>
                        <a:t>male: </a:t>
                      </a:r>
                      <a:r>
                        <a:rPr lang="en-US" sz="1600" dirty="0"/>
                        <a:t>11.6 deaths/1,000 live births</a:t>
                      </a:r>
                      <a:br>
                        <a:rPr lang="en-US" sz="1600" dirty="0"/>
                      </a:br>
                      <a:r>
                        <a:rPr lang="en-US" sz="1600" b="1" dirty="0"/>
                        <a:t>female: </a:t>
                      </a:r>
                      <a:r>
                        <a:rPr lang="en-US" sz="1600" dirty="0"/>
                        <a:t>10.64 deaths/1,000 live births (2021 est.)</a:t>
                      </a:r>
                    </a:p>
                  </a:txBody>
                  <a:tcPr marL="22406" marR="22406" marT="11146" marB="11146" anchor="ctr">
                    <a:lnL>
                      <a:noFill/>
                    </a:lnL>
                    <a:lnR>
                      <a:noFill/>
                    </a:lnR>
                    <a:lnT>
                      <a:noFill/>
                    </a:lnT>
                    <a:lnB>
                      <a:noFill/>
                    </a:lnB>
                  </a:tcPr>
                </a:tc>
                <a:extLst>
                  <a:ext uri="{0D108BD9-81ED-4DB2-BD59-A6C34878D82A}">
                    <a16:rowId xmlns:a16="http://schemas.microsoft.com/office/drawing/2014/main" val="10000"/>
                  </a:ext>
                </a:extLst>
              </a:tr>
              <a:tr h="517498">
                <a:tc>
                  <a:txBody>
                    <a:bodyPr/>
                    <a:lstStyle/>
                    <a:p>
                      <a:r>
                        <a:rPr lang="en-US" sz="1800" b="1" dirty="0"/>
                        <a:t>Life expectancy at birth</a:t>
                      </a:r>
                    </a:p>
                  </a:txBody>
                  <a:tcPr marL="22406" marR="22406" marT="11146" marB="11146" anchor="ctr">
                    <a:lnL>
                      <a:noFill/>
                    </a:lnL>
                    <a:lnR>
                      <a:noFill/>
                    </a:lnR>
                    <a:lnT>
                      <a:noFill/>
                    </a:lnT>
                    <a:lnB>
                      <a:noFill/>
                    </a:lnB>
                    <a:solidFill>
                      <a:schemeClr val="accent1">
                        <a:lumMod val="20000"/>
                        <a:lumOff val="80000"/>
                      </a:schemeClr>
                    </a:solidFill>
                  </a:tcPr>
                </a:tc>
                <a:tc>
                  <a:txBody>
                    <a:bodyPr/>
                    <a:lstStyle/>
                    <a:p>
                      <a:endParaRPr lang="en-US" sz="1600" b="1" dirty="0"/>
                    </a:p>
                    <a:p>
                      <a:r>
                        <a:rPr lang="en-US" sz="1600" b="1" dirty="0"/>
                        <a:t>Total population: </a:t>
                      </a:r>
                      <a:r>
                        <a:rPr lang="en-US" sz="1600" dirty="0"/>
                        <a:t>77.4 years (2024 est.)</a:t>
                      </a:r>
                      <a:br>
                        <a:rPr lang="en-US" sz="1600" dirty="0"/>
                      </a:br>
                      <a:r>
                        <a:rPr lang="en-US" sz="1600" b="1" dirty="0"/>
                        <a:t>male: </a:t>
                      </a:r>
                      <a:r>
                        <a:rPr lang="en-US" sz="1600" dirty="0"/>
                        <a:t>74.23 years</a:t>
                      </a:r>
                      <a:br>
                        <a:rPr lang="en-US" sz="1600" dirty="0"/>
                      </a:br>
                      <a:r>
                        <a:rPr lang="en-US" sz="1600" b="1" dirty="0"/>
                        <a:t>female: </a:t>
                      </a:r>
                      <a:r>
                        <a:rPr lang="en-US" sz="1600" dirty="0"/>
                        <a:t>78.62 years (2021 est.) </a:t>
                      </a:r>
                      <a:r>
                        <a:rPr lang="en-US" sz="1600" dirty="0">
                          <a:hlinkClick r:id="rId2"/>
                        </a:rPr>
                        <a:t>https://www.macrotrends.net/countries/CHN/china/life-expectancy</a:t>
                      </a:r>
                      <a:endParaRPr lang="en-US" sz="1600" dirty="0"/>
                    </a:p>
                    <a:p>
                      <a:endParaRPr lang="en-US" sz="1600" dirty="0"/>
                    </a:p>
                  </a:txBody>
                  <a:tcPr marL="22406" marR="22406" marT="11146" marB="11146" anchor="ctr">
                    <a:lnL>
                      <a:noFill/>
                    </a:lnL>
                    <a:lnR>
                      <a:noFill/>
                    </a:lnR>
                    <a:lnT>
                      <a:noFill/>
                    </a:lnT>
                    <a:lnB>
                      <a:noFill/>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a:extLst>
              <a:ext uri="{FF2B5EF4-FFF2-40B4-BE49-F238E27FC236}">
                <a16:creationId xmlns:a16="http://schemas.microsoft.com/office/drawing/2014/main" id="{DEA8C920-AD37-4C5B-B270-2501E8590FE8}"/>
              </a:ext>
            </a:extLst>
          </p:cNvPr>
          <p:cNvSpPr>
            <a:spLocks noGrp="1"/>
          </p:cNvSpPr>
          <p:nvPr>
            <p:ph type="title"/>
          </p:nvPr>
        </p:nvSpPr>
        <p:spPr>
          <a:xfrm>
            <a:off x="609600" y="228600"/>
            <a:ext cx="7772400" cy="838200"/>
          </a:xfrm>
        </p:spPr>
        <p:txBody>
          <a:bodyPr/>
          <a:lstStyle/>
          <a:p>
            <a:pPr eaLnBrk="1" hangingPunct="1"/>
            <a:r>
              <a:rPr lang="en-US" altLang="en-US"/>
              <a:t>Regional Development</a:t>
            </a:r>
          </a:p>
        </p:txBody>
      </p:sp>
      <p:sp>
        <p:nvSpPr>
          <p:cNvPr id="39938" name="Rectangle 2">
            <a:extLst>
              <a:ext uri="{FF2B5EF4-FFF2-40B4-BE49-F238E27FC236}">
                <a16:creationId xmlns:a16="http://schemas.microsoft.com/office/drawing/2014/main" id="{CA1194AD-CB1C-48E4-A467-079B9C6B7F6C}"/>
              </a:ext>
            </a:extLst>
          </p:cNvPr>
          <p:cNvSpPr>
            <a:spLocks noGrp="1" noChangeArrowheads="1"/>
          </p:cNvSpPr>
          <p:nvPr>
            <p:ph idx="1"/>
          </p:nvPr>
        </p:nvSpPr>
        <p:spPr>
          <a:xfrm>
            <a:off x="304800" y="1196975"/>
            <a:ext cx="8610600" cy="4953000"/>
          </a:xfrm>
        </p:spPr>
        <p:txBody>
          <a:bodyPr rtlCol="0">
            <a:noAutofit/>
          </a:bodyPr>
          <a:lstStyle/>
          <a:p>
            <a:pPr eaLnBrk="1" hangingPunct="1">
              <a:spcBef>
                <a:spcPts val="0"/>
              </a:spcBef>
              <a:spcAft>
                <a:spcPts val="0"/>
              </a:spcAft>
              <a:defRPr/>
            </a:pPr>
            <a:r>
              <a:rPr lang="en-US" sz="2000" dirty="0"/>
              <a:t>These national level programs started with the Special Economic Zones for three cities in 1978, as part of China's economic reform, and were extended to the Economic and Technological Development Zones in 14 cities in 1984. In 2006, there are were 49 Development Zones and at present the number is 54. </a:t>
            </a:r>
          </a:p>
          <a:p>
            <a:pPr eaLnBrk="1" fontAlgn="auto" hangingPunct="1">
              <a:spcBef>
                <a:spcPts val="0"/>
              </a:spcBef>
              <a:spcAft>
                <a:spcPts val="0"/>
              </a:spcAft>
              <a:buFontTx/>
              <a:buBlip>
                <a:blip r:embed="rId3"/>
              </a:buBlip>
              <a:defRPr/>
            </a:pPr>
            <a:r>
              <a:rPr lang="en-US" altLang="en-US" sz="2000" dirty="0"/>
              <a:t>SEZs and ETDZs exempted from most controls on foreign investment and private ownership</a:t>
            </a:r>
          </a:p>
          <a:p>
            <a:pPr eaLnBrk="1" fontAlgn="auto" hangingPunct="1">
              <a:spcBef>
                <a:spcPts val="0"/>
              </a:spcBef>
              <a:spcAft>
                <a:spcPts val="0"/>
              </a:spcAft>
              <a:buFontTx/>
              <a:buBlip>
                <a:blip r:embed="rId3"/>
              </a:buBlip>
              <a:defRPr/>
            </a:pPr>
            <a:r>
              <a:rPr lang="en-US" altLang="en-US" sz="2000" dirty="0"/>
              <a:t>Result is much faster growth, especially in non-state sector</a:t>
            </a:r>
          </a:p>
          <a:p>
            <a:pPr eaLnBrk="1" fontAlgn="auto" hangingPunct="1">
              <a:spcBef>
                <a:spcPts val="0"/>
              </a:spcBef>
              <a:spcAft>
                <a:spcPts val="0"/>
              </a:spcAft>
              <a:buFontTx/>
              <a:buBlip>
                <a:blip r:embed="rId3"/>
              </a:buBlip>
              <a:defRPr/>
            </a:pPr>
            <a:r>
              <a:rPr lang="en-US" altLang="en-US" sz="2000" dirty="0"/>
              <a:t>Regional disparities a major problem</a:t>
            </a:r>
          </a:p>
          <a:p>
            <a:pPr eaLnBrk="1" fontAlgn="auto" hangingPunct="1">
              <a:spcBef>
                <a:spcPts val="0"/>
              </a:spcBef>
              <a:spcAft>
                <a:spcPts val="0"/>
              </a:spcAft>
              <a:buFontTx/>
              <a:buBlip>
                <a:blip r:embed="rId3"/>
              </a:buBlip>
              <a:defRPr/>
            </a:pPr>
            <a:r>
              <a:rPr lang="en-US" altLang="en-US" sz="2000" dirty="0"/>
              <a:t>Certain places (mostly coastal) targeted for faster transition</a:t>
            </a:r>
          </a:p>
          <a:p>
            <a:pPr marL="1017270" lvl="1" indent="-457200" eaLnBrk="1" fontAlgn="auto" hangingPunct="1">
              <a:spcBef>
                <a:spcPts val="0"/>
              </a:spcBef>
              <a:spcAft>
                <a:spcPts val="0"/>
              </a:spcAft>
              <a:buFontTx/>
              <a:buBlip>
                <a:blip r:embed="rId3"/>
              </a:buBlip>
              <a:defRPr/>
            </a:pPr>
            <a:r>
              <a:rPr lang="en-US" altLang="en-US" sz="2000" dirty="0"/>
              <a:t>began in 1980 when four southern coastal sites were designated Special Economic Zones (SEZ)</a:t>
            </a:r>
          </a:p>
          <a:p>
            <a:pPr marL="891540" lvl="2" indent="-342900" eaLnBrk="1" fontAlgn="auto" hangingPunct="1">
              <a:spcBef>
                <a:spcPts val="0"/>
              </a:spcBef>
              <a:spcAft>
                <a:spcPts val="0"/>
              </a:spcAft>
              <a:buFontTx/>
              <a:buBlip>
                <a:blip r:embed="rId3"/>
              </a:buBlip>
              <a:defRPr/>
            </a:pPr>
            <a:r>
              <a:rPr lang="en-US" altLang="en-US" sz="2000" dirty="0"/>
              <a:t>Shantou, Shenzhen, Xiamen, Zhuhai</a:t>
            </a:r>
          </a:p>
          <a:p>
            <a:pPr marL="902970" lvl="1" indent="-342900" eaLnBrk="1" fontAlgn="auto" hangingPunct="1">
              <a:spcBef>
                <a:spcPts val="0"/>
              </a:spcBef>
              <a:spcAft>
                <a:spcPts val="0"/>
              </a:spcAft>
              <a:buFontTx/>
              <a:buBlip>
                <a:blip r:embed="rId3"/>
              </a:buBlip>
              <a:defRPr/>
            </a:pPr>
            <a:r>
              <a:rPr lang="en-US" altLang="en-US" sz="2000" dirty="0"/>
              <a:t>Hainan Island added in 1988</a:t>
            </a:r>
          </a:p>
        </p:txBody>
      </p:sp>
      <p:sp>
        <p:nvSpPr>
          <p:cNvPr id="87044" name="Rectangle 1">
            <a:extLst>
              <a:ext uri="{FF2B5EF4-FFF2-40B4-BE49-F238E27FC236}">
                <a16:creationId xmlns:a16="http://schemas.microsoft.com/office/drawing/2014/main" id="{004F0266-B118-4628-8E10-240E7368D124}"/>
              </a:ext>
            </a:extLst>
          </p:cNvPr>
          <p:cNvSpPr>
            <a:spLocks noChangeArrowheads="1"/>
          </p:cNvSpPr>
          <p:nvPr/>
        </p:nvSpPr>
        <p:spPr bwMode="auto">
          <a:xfrm>
            <a:off x="838200" y="6149975"/>
            <a:ext cx="853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b="1">
                <a:solidFill>
                  <a:schemeClr val="tx1"/>
                </a:solidFill>
                <a:latin typeface="Bookman Old Style" panose="02050604050505020204" pitchFamily="18" charset="0"/>
              </a:defRPr>
            </a:lvl1pPr>
            <a:lvl2pPr marL="742950" indent="-285750">
              <a:spcBef>
                <a:spcPct val="20000"/>
              </a:spcBef>
              <a:buBlip>
                <a:blip r:embed="rId4"/>
              </a:buBlip>
              <a:defRPr sz="2800" b="1">
                <a:solidFill>
                  <a:schemeClr val="tx1"/>
                </a:solidFill>
                <a:latin typeface="Bookman Old Style" panose="02050604050505020204" pitchFamily="18" charset="0"/>
              </a:defRPr>
            </a:lvl2pPr>
            <a:lvl3pPr marL="1143000" indent="-228600">
              <a:spcBef>
                <a:spcPct val="20000"/>
              </a:spcBef>
              <a:buBlip>
                <a:blip r:embed="rId4"/>
              </a:buBlip>
              <a:defRPr sz="2400" b="1">
                <a:solidFill>
                  <a:schemeClr val="tx1"/>
                </a:solidFill>
                <a:latin typeface="Bookman Old Style" panose="02050604050505020204" pitchFamily="18" charset="0"/>
              </a:defRPr>
            </a:lvl3pPr>
            <a:lvl4pPr marL="1600200" indent="-228600">
              <a:spcBef>
                <a:spcPct val="20000"/>
              </a:spcBef>
              <a:buBlip>
                <a:blip r:embed="rId4"/>
              </a:buBlip>
              <a:defRPr sz="2000" b="1">
                <a:solidFill>
                  <a:schemeClr val="tx1"/>
                </a:solidFill>
                <a:latin typeface="Bookman Old Style" panose="02050604050505020204" pitchFamily="18" charset="0"/>
              </a:defRPr>
            </a:lvl4pPr>
            <a:lvl5pPr marL="2057400" indent="-228600">
              <a:spcBef>
                <a:spcPct val="20000"/>
              </a:spcBef>
              <a:buBlip>
                <a:blip r:embed="rId4"/>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9pPr>
          </a:lstStyle>
          <a:p>
            <a:pPr>
              <a:spcBef>
                <a:spcPct val="0"/>
              </a:spcBef>
              <a:buFontTx/>
              <a:buNone/>
            </a:pPr>
            <a:r>
              <a:rPr lang="en-US" altLang="en-US" sz="2000">
                <a:latin typeface="Arial Narrow" panose="020B0606020202030204" pitchFamily="34" charset="0"/>
                <a:hlinkClick r:id="rId5"/>
              </a:rPr>
              <a:t>http://www.china.org.cn/english/SPORT-c/76751.htm</a:t>
            </a:r>
            <a:endParaRPr lang="en-US" altLang="en-US" sz="2000">
              <a:latin typeface="Arial Narrow" panose="020B0606020202030204" pitchFamily="34" charset="0"/>
            </a:endParaRPr>
          </a:p>
          <a:p>
            <a:pPr>
              <a:spcBef>
                <a:spcPct val="0"/>
              </a:spcBef>
              <a:buFontTx/>
              <a:buNone/>
            </a:pPr>
            <a:endParaRPr lang="en-US" altLang="en-US" sz="2000">
              <a:latin typeface="Arial Narrow" panose="020B060602020203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A11E57B4-EDEE-4212-91BD-419B5C6B80CD}"/>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89091" name="Rectangle 3">
            <a:extLst>
              <a:ext uri="{FF2B5EF4-FFF2-40B4-BE49-F238E27FC236}">
                <a16:creationId xmlns:a16="http://schemas.microsoft.com/office/drawing/2014/main" id="{8AFF89D6-8529-4CD0-A3AA-03F0F33863F1}"/>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89092" name="Rectangle 4">
            <a:extLst>
              <a:ext uri="{FF2B5EF4-FFF2-40B4-BE49-F238E27FC236}">
                <a16:creationId xmlns:a16="http://schemas.microsoft.com/office/drawing/2014/main" id="{A231E5EE-A099-47C1-B161-744F3AF2640F}"/>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pic>
        <p:nvPicPr>
          <p:cNvPr id="89093" name="Picture 1">
            <a:extLst>
              <a:ext uri="{FF2B5EF4-FFF2-40B4-BE49-F238E27FC236}">
                <a16:creationId xmlns:a16="http://schemas.microsoft.com/office/drawing/2014/main" id="{908EA6A9-A72A-4A66-9172-AC9DAA18E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1000"/>
            <a:ext cx="8382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47A67E7E-1B5C-49D1-BFBB-77618E6CE250}"/>
              </a:ext>
            </a:extLst>
          </p:cNvPr>
          <p:cNvSpPr>
            <a:spLocks noGrp="1" noChangeArrowheads="1"/>
          </p:cNvSpPr>
          <p:nvPr>
            <p:ph type="title"/>
          </p:nvPr>
        </p:nvSpPr>
        <p:spPr>
          <a:xfrm>
            <a:off x="685800" y="381000"/>
            <a:ext cx="7772400" cy="635000"/>
          </a:xfrm>
        </p:spPr>
        <p:txBody>
          <a:bodyPr rtlCol="0">
            <a:normAutofit fontScale="90000"/>
          </a:bodyPr>
          <a:lstStyle/>
          <a:p>
            <a:pPr eaLnBrk="1" fontAlgn="auto" hangingPunct="1">
              <a:spcAft>
                <a:spcPts val="0"/>
              </a:spcAft>
              <a:defRPr/>
            </a:pPr>
            <a:r>
              <a:rPr lang="en-US" altLang="en-US"/>
              <a:t>China and WTO</a:t>
            </a:r>
          </a:p>
        </p:txBody>
      </p:sp>
      <p:sp>
        <p:nvSpPr>
          <p:cNvPr id="91139" name="Rectangle 3">
            <a:extLst>
              <a:ext uri="{FF2B5EF4-FFF2-40B4-BE49-F238E27FC236}">
                <a16:creationId xmlns:a16="http://schemas.microsoft.com/office/drawing/2014/main" id="{A0C3C0B1-343E-4FE0-B180-13AFE0656931}"/>
              </a:ext>
            </a:extLst>
          </p:cNvPr>
          <p:cNvSpPr>
            <a:spLocks noGrp="1"/>
          </p:cNvSpPr>
          <p:nvPr>
            <p:ph type="body" sz="half" idx="1"/>
          </p:nvPr>
        </p:nvSpPr>
        <p:spPr>
          <a:xfrm>
            <a:off x="304800" y="1066800"/>
            <a:ext cx="8839200" cy="1676400"/>
          </a:xfrm>
        </p:spPr>
        <p:txBody>
          <a:bodyPr/>
          <a:lstStyle/>
          <a:p>
            <a:pPr eaLnBrk="1" hangingPunct="1">
              <a:lnSpc>
                <a:spcPct val="80000"/>
              </a:lnSpc>
            </a:pPr>
            <a:r>
              <a:rPr lang="en-US" altLang="en-US" sz="2200"/>
              <a:t>China’s effort to apply for membership of WTO redoubled over the 1990s, and it ended up in China’s accession into the organization in 2001. The followings are examples of what is changes have occurred under WTO:</a:t>
            </a:r>
          </a:p>
        </p:txBody>
      </p:sp>
      <p:pic>
        <p:nvPicPr>
          <p:cNvPr id="91140" name="Picture 4" descr="WTO-China">
            <a:extLst>
              <a:ext uri="{FF2B5EF4-FFF2-40B4-BE49-F238E27FC236}">
                <a16:creationId xmlns:a16="http://schemas.microsoft.com/office/drawing/2014/main" id="{5AF1B7A6-A147-4FC0-9CF0-220C66F3F04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752600" y="2438400"/>
            <a:ext cx="5105400" cy="3883025"/>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FBB51698-4FF8-49ED-BC79-DA45DEC1D665}"/>
              </a:ext>
            </a:extLst>
          </p:cNvPr>
          <p:cNvSpPr>
            <a:spLocks noGrp="1"/>
          </p:cNvSpPr>
          <p:nvPr>
            <p:ph type="body" sz="half" idx="1"/>
          </p:nvPr>
        </p:nvSpPr>
        <p:spPr>
          <a:xfrm>
            <a:off x="304800" y="381000"/>
            <a:ext cx="8382000" cy="4343400"/>
          </a:xfrm>
        </p:spPr>
        <p:txBody>
          <a:bodyPr/>
          <a:lstStyle/>
          <a:p>
            <a:pPr marL="533400" indent="-533400" eaLnBrk="1" hangingPunct="1">
              <a:lnSpc>
                <a:spcPct val="120000"/>
              </a:lnSpc>
              <a:buFontTx/>
              <a:buAutoNum type="arabicParenR"/>
            </a:pPr>
            <a:r>
              <a:rPr lang="en-US" altLang="en-US" sz="2000" dirty="0"/>
              <a:t>Tariffs on agricultural products have declined drastically, US producers are now allowed to export bulk produces (wheat, rice, </a:t>
            </a:r>
            <a:r>
              <a:rPr lang="en-US" altLang="en-US" sz="2000" dirty="0" err="1"/>
              <a:t>etc</a:t>
            </a:r>
            <a:r>
              <a:rPr lang="en-US" altLang="en-US" sz="2000" dirty="0"/>
              <a:t>) to China.</a:t>
            </a:r>
          </a:p>
          <a:p>
            <a:pPr marL="533400" indent="-533400" eaLnBrk="1" hangingPunct="1">
              <a:lnSpc>
                <a:spcPct val="120000"/>
              </a:lnSpc>
              <a:buFontTx/>
              <a:buAutoNum type="arabicParenR"/>
            </a:pPr>
            <a:endParaRPr lang="en-US" altLang="en-US" sz="2000" dirty="0"/>
          </a:p>
          <a:p>
            <a:pPr marL="533400" indent="-533400" eaLnBrk="1" hangingPunct="1">
              <a:lnSpc>
                <a:spcPct val="120000"/>
              </a:lnSpc>
              <a:buFontTx/>
              <a:buNone/>
            </a:pPr>
            <a:r>
              <a:rPr lang="en-US" altLang="en-US" sz="2000" dirty="0"/>
              <a:t>2) Tariffs on imports of industrial goods have been reduced considerably, foreign companies have increasing rights to sell, distribute and market industrial goods without any Chinese middlemen. In particular, China has cut tariffs on imported automobiles from the 80-100 percent level in 2001 to less than 4 percent in 2019.</a:t>
            </a:r>
          </a:p>
          <a:p>
            <a:pPr marL="533400" indent="-533400" eaLnBrk="1" hangingPunct="1">
              <a:lnSpc>
                <a:spcPct val="120000"/>
              </a:lnSpc>
              <a:buFontTx/>
              <a:buNone/>
            </a:pPr>
            <a:endParaRPr lang="en-US" altLang="en-US" sz="2000" dirty="0"/>
          </a:p>
          <a:p>
            <a:pPr marL="533400" indent="-533400" eaLnBrk="1" hangingPunct="1">
              <a:lnSpc>
                <a:spcPct val="120000"/>
              </a:lnSpc>
              <a:buFontTx/>
              <a:buNone/>
            </a:pPr>
            <a:r>
              <a:rPr lang="en-US" altLang="en-US" sz="2000" dirty="0"/>
              <a:t>3) Foreign banks now allowed to carry on more activities in China. </a:t>
            </a:r>
          </a:p>
          <a:p>
            <a:pPr marL="533400" indent="-533400" eaLnBrk="1" hangingPunct="1">
              <a:lnSpc>
                <a:spcPct val="120000"/>
              </a:lnSpc>
              <a:buFontTx/>
              <a:buNone/>
            </a:pPr>
            <a:endParaRPr lang="en-US" altLang="en-US" sz="2000" dirty="0"/>
          </a:p>
          <a:p>
            <a:pPr marL="533400" indent="-533400" eaLnBrk="1" hangingPunct="1">
              <a:lnSpc>
                <a:spcPct val="120000"/>
              </a:lnSpc>
              <a:buFontTx/>
              <a:buNone/>
            </a:pPr>
            <a:r>
              <a:rPr lang="en-US" altLang="en-US" sz="2000" dirty="0"/>
              <a:t>4) The aftermath of the trade fight with the US.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1E9BBEC8-B74F-4614-8955-7230CF0CEEE8}"/>
              </a:ext>
            </a:extLst>
          </p:cNvPr>
          <p:cNvSpPr>
            <a:spLocks noGrp="1"/>
          </p:cNvSpPr>
          <p:nvPr>
            <p:ph type="title"/>
          </p:nvPr>
        </p:nvSpPr>
        <p:spPr>
          <a:xfrm>
            <a:off x="609600" y="152400"/>
            <a:ext cx="7772400" cy="914400"/>
          </a:xfrm>
        </p:spPr>
        <p:txBody>
          <a:bodyPr/>
          <a:lstStyle/>
          <a:p>
            <a:pPr eaLnBrk="1" hangingPunct="1"/>
            <a:r>
              <a:rPr lang="en-US" altLang="en-US"/>
              <a:t>Challenges</a:t>
            </a:r>
          </a:p>
        </p:txBody>
      </p:sp>
      <p:sp>
        <p:nvSpPr>
          <p:cNvPr id="44035" name="Rectangle 3">
            <a:extLst>
              <a:ext uri="{FF2B5EF4-FFF2-40B4-BE49-F238E27FC236}">
                <a16:creationId xmlns:a16="http://schemas.microsoft.com/office/drawing/2014/main" id="{0496BB99-BBBB-43C1-AE0A-BE88BAF7E4D4}"/>
              </a:ext>
            </a:extLst>
          </p:cNvPr>
          <p:cNvSpPr>
            <a:spLocks noGrp="1" noChangeArrowheads="1"/>
          </p:cNvSpPr>
          <p:nvPr>
            <p:ph idx="1"/>
          </p:nvPr>
        </p:nvSpPr>
        <p:spPr>
          <a:xfrm>
            <a:off x="304800" y="1066800"/>
            <a:ext cx="8534400" cy="4800600"/>
          </a:xfrm>
        </p:spPr>
        <p:txBody>
          <a:bodyPr rtlCol="0">
            <a:normAutofit fontScale="77500" lnSpcReduction="20000"/>
          </a:bodyPr>
          <a:lstStyle/>
          <a:p>
            <a:pPr eaLnBrk="1" fontAlgn="auto" hangingPunct="1">
              <a:lnSpc>
                <a:spcPct val="120000"/>
              </a:lnSpc>
              <a:spcBef>
                <a:spcPts val="0"/>
              </a:spcBef>
              <a:spcAft>
                <a:spcPts val="0"/>
              </a:spcAft>
              <a:buFontTx/>
              <a:buBlip>
                <a:blip r:embed="rId3"/>
              </a:buBlip>
              <a:defRPr/>
            </a:pPr>
            <a:r>
              <a:rPr lang="en-US" altLang="en-US" sz="2800" dirty="0"/>
              <a:t>Legal system/rule of law</a:t>
            </a:r>
          </a:p>
          <a:p>
            <a:pPr marL="1017270" lvl="1" indent="-457200" eaLnBrk="1" fontAlgn="auto" hangingPunct="1">
              <a:lnSpc>
                <a:spcPct val="120000"/>
              </a:lnSpc>
              <a:spcBef>
                <a:spcPts val="0"/>
              </a:spcBef>
              <a:spcAft>
                <a:spcPts val="0"/>
              </a:spcAft>
              <a:buFontTx/>
              <a:buBlip>
                <a:blip r:embed="rId3"/>
              </a:buBlip>
              <a:defRPr/>
            </a:pPr>
            <a:r>
              <a:rPr lang="en-US" altLang="en-US" dirty="0"/>
              <a:t>private property rights still lacking</a:t>
            </a:r>
          </a:p>
          <a:p>
            <a:pPr marL="1005840" lvl="2" indent="-457200" eaLnBrk="1" fontAlgn="auto" hangingPunct="1">
              <a:lnSpc>
                <a:spcPct val="120000"/>
              </a:lnSpc>
              <a:spcBef>
                <a:spcPts val="0"/>
              </a:spcBef>
              <a:spcAft>
                <a:spcPts val="0"/>
              </a:spcAft>
              <a:buFontTx/>
              <a:buBlip>
                <a:blip r:embed="rId3"/>
              </a:buBlip>
              <a:defRPr/>
            </a:pPr>
            <a:r>
              <a:rPr lang="en-US" altLang="en-US" sz="2800" dirty="0"/>
              <a:t>business cannot turn to legal system to enforce contracts</a:t>
            </a:r>
          </a:p>
          <a:p>
            <a:pPr marL="1280160" lvl="3" indent="-457200" eaLnBrk="1" fontAlgn="auto" hangingPunct="1">
              <a:lnSpc>
                <a:spcPct val="120000"/>
              </a:lnSpc>
              <a:spcBef>
                <a:spcPts val="0"/>
              </a:spcBef>
              <a:spcAft>
                <a:spcPts val="0"/>
              </a:spcAft>
              <a:buFontTx/>
              <a:buBlip>
                <a:blip r:embed="rId3"/>
              </a:buBlip>
              <a:defRPr/>
            </a:pPr>
            <a:r>
              <a:rPr lang="en-US" altLang="en-US" sz="2800" dirty="0"/>
              <a:t>self enforcement</a:t>
            </a:r>
          </a:p>
          <a:p>
            <a:pPr marL="1280160" lvl="3" indent="-457200" eaLnBrk="1" fontAlgn="auto" hangingPunct="1">
              <a:lnSpc>
                <a:spcPct val="120000"/>
              </a:lnSpc>
              <a:spcBef>
                <a:spcPts val="0"/>
              </a:spcBef>
              <a:spcAft>
                <a:spcPts val="0"/>
              </a:spcAft>
              <a:buFontTx/>
              <a:buBlip>
                <a:blip r:embed="rId3"/>
              </a:buBlip>
              <a:defRPr/>
            </a:pPr>
            <a:r>
              <a:rPr lang="en-US" altLang="en-US" sz="2800" dirty="0"/>
              <a:t>protection from political elite </a:t>
            </a:r>
          </a:p>
          <a:p>
            <a:pPr marL="1280160" lvl="3" indent="-457200" eaLnBrk="1" fontAlgn="auto" hangingPunct="1">
              <a:lnSpc>
                <a:spcPct val="120000"/>
              </a:lnSpc>
              <a:spcBef>
                <a:spcPts val="0"/>
              </a:spcBef>
              <a:spcAft>
                <a:spcPts val="0"/>
              </a:spcAft>
              <a:buFontTx/>
              <a:buBlip>
                <a:blip r:embed="rId3"/>
              </a:buBlip>
              <a:defRPr/>
            </a:pPr>
            <a:r>
              <a:rPr lang="en-US" altLang="en-US" sz="2800" dirty="0"/>
              <a:t>Corruption</a:t>
            </a:r>
          </a:p>
          <a:p>
            <a:pPr eaLnBrk="1" fontAlgn="auto" hangingPunct="1">
              <a:lnSpc>
                <a:spcPct val="120000"/>
              </a:lnSpc>
              <a:spcBef>
                <a:spcPts val="0"/>
              </a:spcBef>
              <a:spcAft>
                <a:spcPts val="0"/>
              </a:spcAft>
              <a:buFontTx/>
              <a:buBlip>
                <a:blip r:embed="rId3"/>
              </a:buBlip>
              <a:defRPr/>
            </a:pPr>
            <a:r>
              <a:rPr lang="en-US" altLang="en-US" sz="2800" dirty="0"/>
              <a:t>Privatization</a:t>
            </a:r>
          </a:p>
          <a:p>
            <a:pPr marL="1017270" lvl="1" indent="-457200" eaLnBrk="1" fontAlgn="auto" hangingPunct="1">
              <a:lnSpc>
                <a:spcPct val="120000"/>
              </a:lnSpc>
              <a:spcBef>
                <a:spcPts val="0"/>
              </a:spcBef>
              <a:spcAft>
                <a:spcPts val="0"/>
              </a:spcAft>
              <a:buFontTx/>
              <a:buBlip>
                <a:blip r:embed="rId3"/>
              </a:buBlip>
              <a:defRPr/>
            </a:pPr>
            <a:r>
              <a:rPr lang="en-US" altLang="en-US" dirty="0"/>
              <a:t>Managers of SOEs don’t want to give up power</a:t>
            </a:r>
          </a:p>
          <a:p>
            <a:pPr marL="1017270" lvl="1" indent="-457200" eaLnBrk="1" fontAlgn="auto" hangingPunct="1">
              <a:lnSpc>
                <a:spcPct val="120000"/>
              </a:lnSpc>
              <a:spcBef>
                <a:spcPts val="0"/>
              </a:spcBef>
              <a:spcAft>
                <a:spcPts val="0"/>
              </a:spcAft>
              <a:buFontTx/>
              <a:buBlip>
                <a:blip r:embed="rId3"/>
              </a:buBlip>
              <a:defRPr/>
            </a:pPr>
            <a:r>
              <a:rPr lang="en-US" altLang="en-US" dirty="0"/>
              <a:t>SOEs continue to be a huge drain on economy</a:t>
            </a:r>
          </a:p>
          <a:p>
            <a:pPr eaLnBrk="1" fontAlgn="auto" hangingPunct="1">
              <a:lnSpc>
                <a:spcPct val="120000"/>
              </a:lnSpc>
              <a:spcBef>
                <a:spcPts val="0"/>
              </a:spcBef>
              <a:spcAft>
                <a:spcPts val="0"/>
              </a:spcAft>
              <a:buFontTx/>
              <a:buBlip>
                <a:blip r:embed="rId3"/>
              </a:buBlip>
              <a:defRPr/>
            </a:pPr>
            <a:r>
              <a:rPr lang="en-US" altLang="en-US" sz="2800" dirty="0"/>
              <a:t>Agricultural reform</a:t>
            </a:r>
          </a:p>
          <a:p>
            <a:pPr marL="1017270" lvl="1" indent="-457200" eaLnBrk="1" fontAlgn="auto" hangingPunct="1">
              <a:lnSpc>
                <a:spcPct val="120000"/>
              </a:lnSpc>
              <a:spcBef>
                <a:spcPts val="0"/>
              </a:spcBef>
              <a:spcAft>
                <a:spcPts val="0"/>
              </a:spcAft>
              <a:buFontTx/>
              <a:buBlip>
                <a:blip r:embed="rId3"/>
              </a:buBlip>
              <a:defRPr/>
            </a:pPr>
            <a:r>
              <a:rPr lang="en-US" altLang="en-US" dirty="0"/>
              <a:t>incomplete ownership of land </a:t>
            </a:r>
          </a:p>
          <a:p>
            <a:pPr marL="1005840" lvl="2" indent="-457200" eaLnBrk="1" fontAlgn="auto" hangingPunct="1">
              <a:lnSpc>
                <a:spcPct val="120000"/>
              </a:lnSpc>
              <a:spcBef>
                <a:spcPts val="0"/>
              </a:spcBef>
              <a:spcAft>
                <a:spcPts val="0"/>
              </a:spcAft>
              <a:buFontTx/>
              <a:buBlip>
                <a:blip r:embed="rId3"/>
              </a:buBlip>
              <a:defRPr/>
            </a:pPr>
            <a:r>
              <a:rPr lang="en-US" altLang="en-US" sz="2800" dirty="0"/>
              <a:t>disincentive to improve land</a:t>
            </a:r>
          </a:p>
          <a:p>
            <a:pPr marL="1280160" lvl="3" indent="-457200" eaLnBrk="1" fontAlgn="auto" hangingPunct="1">
              <a:lnSpc>
                <a:spcPct val="120000"/>
              </a:lnSpc>
              <a:spcBef>
                <a:spcPts val="0"/>
              </a:spcBef>
              <a:spcAft>
                <a:spcPts val="0"/>
              </a:spcAft>
              <a:buFontTx/>
              <a:buBlip>
                <a:blip r:embed="rId3"/>
              </a:buBlip>
              <a:defRPr/>
            </a:pPr>
            <a:r>
              <a:rPr lang="en-US" altLang="en-US" sz="2800" dirty="0"/>
              <a:t>reduces potential productivity of land</a:t>
            </a:r>
          </a:p>
          <a:p>
            <a:pPr eaLnBrk="1" fontAlgn="auto" hangingPunct="1">
              <a:lnSpc>
                <a:spcPct val="90000"/>
              </a:lnSpc>
              <a:spcAft>
                <a:spcPts val="0"/>
              </a:spcAft>
              <a:buFontTx/>
              <a:buBlip>
                <a:blip r:embed="rId3"/>
              </a:buBlip>
              <a:defRPr/>
            </a:pPr>
            <a:endParaRPr lang="en-US" altLang="en-US" dirty="0"/>
          </a:p>
          <a:p>
            <a:pPr marL="902970" lvl="1" indent="-342900" eaLnBrk="1" fontAlgn="auto" hangingPunct="1">
              <a:lnSpc>
                <a:spcPct val="90000"/>
              </a:lnSpc>
              <a:spcAft>
                <a:spcPts val="0"/>
              </a:spcAft>
              <a:buFontTx/>
              <a:buBlip>
                <a:blip r:embed="rId3"/>
              </a:buBlip>
              <a:defRPr/>
            </a:pPr>
            <a:endParaRPr lang="en-US" altLang="en-US" sz="24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a:extLst>
              <a:ext uri="{FF2B5EF4-FFF2-40B4-BE49-F238E27FC236}">
                <a16:creationId xmlns:a16="http://schemas.microsoft.com/office/drawing/2014/main" id="{2683310A-93CA-41F8-88D0-68DE7A4BA40C}"/>
              </a:ext>
            </a:extLst>
          </p:cNvPr>
          <p:cNvSpPr>
            <a:spLocks noGrp="1"/>
          </p:cNvSpPr>
          <p:nvPr>
            <p:ph type="title"/>
          </p:nvPr>
        </p:nvSpPr>
        <p:spPr>
          <a:xfrm>
            <a:off x="762000" y="304800"/>
            <a:ext cx="7772400" cy="914400"/>
          </a:xfrm>
        </p:spPr>
        <p:txBody>
          <a:bodyPr/>
          <a:lstStyle/>
          <a:p>
            <a:pPr eaLnBrk="1" hangingPunct="1"/>
            <a:r>
              <a:rPr lang="en-US" altLang="en-US"/>
              <a:t>Challenges</a:t>
            </a:r>
          </a:p>
        </p:txBody>
      </p:sp>
      <p:sp>
        <p:nvSpPr>
          <p:cNvPr id="59395" name="Rectangle 2">
            <a:extLst>
              <a:ext uri="{FF2B5EF4-FFF2-40B4-BE49-F238E27FC236}">
                <a16:creationId xmlns:a16="http://schemas.microsoft.com/office/drawing/2014/main" id="{B8C99384-2701-41DB-B867-EE28A441EE78}"/>
              </a:ext>
            </a:extLst>
          </p:cNvPr>
          <p:cNvSpPr>
            <a:spLocks noGrp="1" noChangeArrowheads="1"/>
          </p:cNvSpPr>
          <p:nvPr>
            <p:ph idx="1"/>
          </p:nvPr>
        </p:nvSpPr>
        <p:spPr>
          <a:xfrm>
            <a:off x="609600" y="1219200"/>
            <a:ext cx="7772400" cy="4114800"/>
          </a:xfrm>
        </p:spPr>
        <p:txBody>
          <a:bodyPr rtlCol="0">
            <a:normAutofit fontScale="92500" lnSpcReduction="10000"/>
          </a:bodyPr>
          <a:lstStyle/>
          <a:p>
            <a:pPr eaLnBrk="1" fontAlgn="auto" hangingPunct="1">
              <a:lnSpc>
                <a:spcPct val="90000"/>
              </a:lnSpc>
              <a:spcAft>
                <a:spcPts val="0"/>
              </a:spcAft>
              <a:buFontTx/>
              <a:buBlip>
                <a:blip r:embed="rId3"/>
              </a:buBlip>
              <a:defRPr/>
            </a:pPr>
            <a:r>
              <a:rPr lang="en-US" altLang="en-US"/>
              <a:t>Financial reform</a:t>
            </a:r>
          </a:p>
          <a:p>
            <a:pPr lvl="1" eaLnBrk="1" fontAlgn="auto" hangingPunct="1">
              <a:lnSpc>
                <a:spcPct val="90000"/>
              </a:lnSpc>
              <a:spcAft>
                <a:spcPts val="0"/>
              </a:spcAft>
              <a:buFontTx/>
              <a:buBlip>
                <a:blip r:embed="rId3"/>
              </a:buBlip>
              <a:defRPr/>
            </a:pPr>
            <a:r>
              <a:rPr lang="en-US" altLang="en-US" sz="2400"/>
              <a:t>near monopoly of state on banking</a:t>
            </a:r>
          </a:p>
          <a:p>
            <a:pPr lvl="2" eaLnBrk="1" fontAlgn="auto" hangingPunct="1">
              <a:lnSpc>
                <a:spcPct val="90000"/>
              </a:lnSpc>
              <a:spcAft>
                <a:spcPts val="0"/>
              </a:spcAft>
              <a:buFontTx/>
              <a:buBlip>
                <a:blip r:embed="rId3"/>
              </a:buBlip>
              <a:defRPr/>
            </a:pPr>
            <a:r>
              <a:rPr lang="en-US" altLang="en-US"/>
              <a:t>savings channeled to inefficient capital formation in SOEs</a:t>
            </a:r>
          </a:p>
          <a:p>
            <a:pPr eaLnBrk="1" fontAlgn="auto" hangingPunct="1">
              <a:lnSpc>
                <a:spcPct val="90000"/>
              </a:lnSpc>
              <a:spcAft>
                <a:spcPts val="0"/>
              </a:spcAft>
              <a:buFontTx/>
              <a:buBlip>
                <a:blip r:embed="rId3"/>
              </a:buBlip>
              <a:defRPr/>
            </a:pPr>
            <a:r>
              <a:rPr lang="en-US" altLang="en-US"/>
              <a:t>International finance</a:t>
            </a:r>
          </a:p>
          <a:p>
            <a:pPr lvl="1" eaLnBrk="1" fontAlgn="auto" hangingPunct="1">
              <a:lnSpc>
                <a:spcPct val="90000"/>
              </a:lnSpc>
              <a:spcAft>
                <a:spcPts val="0"/>
              </a:spcAft>
              <a:buFontTx/>
              <a:buChar char="–"/>
              <a:defRPr/>
            </a:pPr>
            <a:r>
              <a:rPr lang="en-US" altLang="en-US" sz="2400"/>
              <a:t>full convertibility</a:t>
            </a:r>
          </a:p>
          <a:p>
            <a:pPr lvl="1" eaLnBrk="1" fontAlgn="auto" hangingPunct="1">
              <a:lnSpc>
                <a:spcPct val="90000"/>
              </a:lnSpc>
              <a:spcAft>
                <a:spcPts val="0"/>
              </a:spcAft>
              <a:buFontTx/>
              <a:buChar char="–"/>
              <a:defRPr/>
            </a:pPr>
            <a:endParaRPr lang="en-US" altLang="en-US" sz="2400"/>
          </a:p>
          <a:p>
            <a:pPr eaLnBrk="1" fontAlgn="auto" hangingPunct="1">
              <a:lnSpc>
                <a:spcPct val="90000"/>
              </a:lnSpc>
              <a:spcAft>
                <a:spcPts val="0"/>
              </a:spcAft>
              <a:buFontTx/>
              <a:buBlip>
                <a:blip r:embed="rId3"/>
              </a:buBlip>
              <a:defRPr/>
            </a:pPr>
            <a:r>
              <a:rPr lang="en-US" altLang="en-US"/>
              <a:t>Trade relations</a:t>
            </a:r>
          </a:p>
          <a:p>
            <a:pPr lvl="1" eaLnBrk="1" fontAlgn="auto" hangingPunct="1">
              <a:lnSpc>
                <a:spcPct val="90000"/>
              </a:lnSpc>
              <a:spcAft>
                <a:spcPts val="0"/>
              </a:spcAft>
              <a:buFontTx/>
              <a:buChar char="–"/>
              <a:defRPr/>
            </a:pPr>
            <a:r>
              <a:rPr lang="en-US" altLang="en-US" sz="2400"/>
              <a:t>Continuing to meet the requirements of  WTO</a:t>
            </a:r>
          </a:p>
          <a:p>
            <a:pPr lvl="1" eaLnBrk="1" fontAlgn="auto" hangingPunct="1">
              <a:lnSpc>
                <a:spcPct val="90000"/>
              </a:lnSpc>
              <a:spcAft>
                <a:spcPts val="0"/>
              </a:spcAft>
              <a:buFontTx/>
              <a:buChar char="–"/>
              <a:defRPr/>
            </a:pPr>
            <a:r>
              <a:rPr lang="en-US" altLang="en-US" sz="2400"/>
              <a:t>Improvement of  trade relations with US, EU, Taiwan, other Asian countries</a:t>
            </a:r>
          </a:p>
          <a:p>
            <a:pPr lvl="1" eaLnBrk="1" fontAlgn="auto" hangingPunct="1">
              <a:lnSpc>
                <a:spcPct val="90000"/>
              </a:lnSpc>
              <a:spcAft>
                <a:spcPts val="0"/>
              </a:spcAft>
              <a:buFontTx/>
              <a:buChar char="–"/>
              <a:defRPr/>
            </a:pPr>
            <a:endParaRPr lang="en-US" altLang="en-US"/>
          </a:p>
          <a:p>
            <a:pPr eaLnBrk="1" fontAlgn="auto" hangingPunct="1">
              <a:lnSpc>
                <a:spcPct val="90000"/>
              </a:lnSpc>
              <a:spcAft>
                <a:spcPts val="0"/>
              </a:spcAft>
              <a:buFontTx/>
              <a:buBlip>
                <a:blip r:embed="rId3"/>
              </a:buBlip>
              <a:defRPr/>
            </a:pPr>
            <a:endParaRPr lang="en-US"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CC709965-372D-44D2-B928-FA03114ABA34}"/>
              </a:ext>
            </a:extLst>
          </p:cNvPr>
          <p:cNvSpPr>
            <a:spLocks noGrp="1"/>
          </p:cNvSpPr>
          <p:nvPr>
            <p:ph type="title"/>
          </p:nvPr>
        </p:nvSpPr>
        <p:spPr>
          <a:xfrm>
            <a:off x="609600" y="228600"/>
            <a:ext cx="7772400" cy="838200"/>
          </a:xfrm>
        </p:spPr>
        <p:txBody>
          <a:bodyPr/>
          <a:lstStyle/>
          <a:p>
            <a:pPr eaLnBrk="1" hangingPunct="1"/>
            <a:r>
              <a:rPr lang="en-US" altLang="en-US"/>
              <a:t>Challenges</a:t>
            </a:r>
          </a:p>
        </p:txBody>
      </p:sp>
      <p:sp>
        <p:nvSpPr>
          <p:cNvPr id="60419" name="Rectangle 3">
            <a:extLst>
              <a:ext uri="{FF2B5EF4-FFF2-40B4-BE49-F238E27FC236}">
                <a16:creationId xmlns:a16="http://schemas.microsoft.com/office/drawing/2014/main" id="{795C3BEE-AF43-4D08-80F7-6269E93F6A12}"/>
              </a:ext>
            </a:extLst>
          </p:cNvPr>
          <p:cNvSpPr>
            <a:spLocks noGrp="1" noChangeArrowheads="1"/>
          </p:cNvSpPr>
          <p:nvPr>
            <p:ph idx="1"/>
          </p:nvPr>
        </p:nvSpPr>
        <p:spPr>
          <a:xfrm>
            <a:off x="533400" y="1066800"/>
            <a:ext cx="8305800" cy="5257800"/>
          </a:xfrm>
        </p:spPr>
        <p:txBody>
          <a:bodyPr rtlCol="0">
            <a:normAutofit lnSpcReduction="10000"/>
          </a:bodyPr>
          <a:lstStyle/>
          <a:p>
            <a:pPr eaLnBrk="1" fontAlgn="auto" hangingPunct="1">
              <a:lnSpc>
                <a:spcPct val="90000"/>
              </a:lnSpc>
              <a:spcAft>
                <a:spcPts val="0"/>
              </a:spcAft>
              <a:buFontTx/>
              <a:buBlip>
                <a:blip r:embed="rId3"/>
              </a:buBlip>
              <a:defRPr/>
            </a:pPr>
            <a:r>
              <a:rPr lang="en-US" altLang="en-US" sz="2600" dirty="0"/>
              <a:t>Social safety net</a:t>
            </a:r>
          </a:p>
          <a:p>
            <a:pPr lvl="1" eaLnBrk="1" fontAlgn="auto" hangingPunct="1">
              <a:lnSpc>
                <a:spcPct val="90000"/>
              </a:lnSpc>
              <a:spcAft>
                <a:spcPts val="0"/>
              </a:spcAft>
              <a:buFontTx/>
              <a:buBlip>
                <a:blip r:embed="rId3"/>
              </a:buBlip>
              <a:defRPr/>
            </a:pPr>
            <a:r>
              <a:rPr lang="en-US" altLang="en-US" sz="2600" dirty="0"/>
              <a:t>current hodge-podge</a:t>
            </a:r>
          </a:p>
          <a:p>
            <a:pPr lvl="1" eaLnBrk="1" fontAlgn="auto" hangingPunct="1">
              <a:lnSpc>
                <a:spcPct val="90000"/>
              </a:lnSpc>
              <a:spcAft>
                <a:spcPts val="0"/>
              </a:spcAft>
              <a:buFontTx/>
              <a:buBlip>
                <a:blip r:embed="rId3"/>
              </a:buBlip>
              <a:defRPr/>
            </a:pPr>
            <a:r>
              <a:rPr lang="en-US" altLang="en-US" sz="2600" dirty="0"/>
              <a:t>not a immediate need as in other transitional economies</a:t>
            </a:r>
          </a:p>
          <a:p>
            <a:pPr lvl="2" eaLnBrk="1" fontAlgn="auto" hangingPunct="1">
              <a:lnSpc>
                <a:spcPct val="90000"/>
              </a:lnSpc>
              <a:spcAft>
                <a:spcPts val="0"/>
              </a:spcAft>
              <a:buFontTx/>
              <a:buBlip>
                <a:blip r:embed="rId3"/>
              </a:buBlip>
              <a:defRPr/>
            </a:pPr>
            <a:r>
              <a:rPr lang="en-US" altLang="en-US" sz="2600" dirty="0"/>
              <a:t>rural population to large extent self-sufficient</a:t>
            </a:r>
          </a:p>
          <a:p>
            <a:pPr lvl="2" eaLnBrk="1" fontAlgn="auto" hangingPunct="1">
              <a:lnSpc>
                <a:spcPct val="90000"/>
              </a:lnSpc>
              <a:spcAft>
                <a:spcPts val="0"/>
              </a:spcAft>
              <a:buFontTx/>
              <a:buBlip>
                <a:blip r:embed="rId3"/>
              </a:buBlip>
              <a:defRPr/>
            </a:pPr>
            <a:r>
              <a:rPr lang="en-US" altLang="en-US" sz="2600" dirty="0"/>
              <a:t>continued support of SOEs reduces urban unemployment problem</a:t>
            </a:r>
          </a:p>
          <a:p>
            <a:pPr lvl="2" eaLnBrk="1" fontAlgn="auto" hangingPunct="1">
              <a:lnSpc>
                <a:spcPct val="90000"/>
              </a:lnSpc>
              <a:spcAft>
                <a:spcPts val="0"/>
              </a:spcAft>
              <a:buFontTx/>
              <a:buBlip>
                <a:blip r:embed="rId3"/>
              </a:buBlip>
              <a:defRPr/>
            </a:pPr>
            <a:r>
              <a:rPr lang="en-US" altLang="en-US" sz="2600" dirty="0"/>
              <a:t>lack of political reform prevents the poor from having a voice</a:t>
            </a:r>
          </a:p>
          <a:p>
            <a:pPr lvl="1" eaLnBrk="1" fontAlgn="auto" hangingPunct="1">
              <a:lnSpc>
                <a:spcPct val="90000"/>
              </a:lnSpc>
              <a:spcAft>
                <a:spcPts val="0"/>
              </a:spcAft>
              <a:buFontTx/>
              <a:buBlip>
                <a:blip r:embed="rId3"/>
              </a:buBlip>
              <a:defRPr/>
            </a:pPr>
            <a:r>
              <a:rPr lang="en-US" altLang="en-US" sz="2600" dirty="0"/>
              <a:t>as SOEs privatized, unemployment will soar</a:t>
            </a:r>
          </a:p>
          <a:p>
            <a:pPr lvl="1" eaLnBrk="1" fontAlgn="auto" hangingPunct="1">
              <a:lnSpc>
                <a:spcPct val="90000"/>
              </a:lnSpc>
              <a:spcAft>
                <a:spcPts val="0"/>
              </a:spcAft>
              <a:buFontTx/>
              <a:buChar char="–"/>
              <a:defRPr/>
            </a:pPr>
            <a:r>
              <a:rPr lang="en-US" altLang="en-US" sz="2600" dirty="0"/>
              <a:t>rural population has much lower income and access to health care</a:t>
            </a:r>
          </a:p>
          <a:p>
            <a:pPr lvl="1" eaLnBrk="1" fontAlgn="auto" hangingPunct="1">
              <a:lnSpc>
                <a:spcPct val="90000"/>
              </a:lnSpc>
              <a:spcAft>
                <a:spcPts val="0"/>
              </a:spcAft>
              <a:buFontTx/>
              <a:buChar char="–"/>
              <a:defRPr/>
            </a:pPr>
            <a:endParaRPr lang="en-US" altLang="en-US" sz="24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2CABF072-A266-4FAC-8DFB-A0E4B90AD3F2}"/>
              </a:ext>
            </a:extLst>
          </p:cNvPr>
          <p:cNvSpPr>
            <a:spLocks noGrp="1"/>
          </p:cNvSpPr>
          <p:nvPr>
            <p:ph type="title"/>
          </p:nvPr>
        </p:nvSpPr>
        <p:spPr>
          <a:xfrm>
            <a:off x="609600" y="228600"/>
            <a:ext cx="7772400" cy="990600"/>
          </a:xfrm>
        </p:spPr>
        <p:txBody>
          <a:bodyPr/>
          <a:lstStyle/>
          <a:p>
            <a:pPr eaLnBrk="1" hangingPunct="1"/>
            <a:r>
              <a:rPr lang="en-US" altLang="en-US"/>
              <a:t>Challenges</a:t>
            </a:r>
          </a:p>
        </p:txBody>
      </p:sp>
      <p:sp>
        <p:nvSpPr>
          <p:cNvPr id="47107" name="Rectangle 3">
            <a:extLst>
              <a:ext uri="{FF2B5EF4-FFF2-40B4-BE49-F238E27FC236}">
                <a16:creationId xmlns:a16="http://schemas.microsoft.com/office/drawing/2014/main" id="{56B51C9F-1188-4228-98C3-B0628DBF6A0F}"/>
              </a:ext>
            </a:extLst>
          </p:cNvPr>
          <p:cNvSpPr>
            <a:spLocks noGrp="1" noChangeArrowheads="1"/>
          </p:cNvSpPr>
          <p:nvPr>
            <p:ph idx="1"/>
          </p:nvPr>
        </p:nvSpPr>
        <p:spPr>
          <a:xfrm>
            <a:off x="838200" y="1295400"/>
            <a:ext cx="7772400" cy="4724400"/>
          </a:xfrm>
        </p:spPr>
        <p:txBody>
          <a:bodyPr rtlCol="0">
            <a:normAutofit/>
          </a:bodyPr>
          <a:lstStyle/>
          <a:p>
            <a:pPr eaLnBrk="1" fontAlgn="auto" hangingPunct="1">
              <a:lnSpc>
                <a:spcPct val="90000"/>
              </a:lnSpc>
              <a:spcAft>
                <a:spcPts val="0"/>
              </a:spcAft>
              <a:buFontTx/>
              <a:buBlip>
                <a:blip r:embed="rId3"/>
              </a:buBlip>
              <a:defRPr/>
            </a:pPr>
            <a:r>
              <a:rPr lang="en-US" altLang="en-US" dirty="0"/>
              <a:t>Regional policy</a:t>
            </a:r>
          </a:p>
          <a:p>
            <a:pPr marL="902970" lvl="1" indent="-342900" eaLnBrk="1" fontAlgn="auto" hangingPunct="1">
              <a:lnSpc>
                <a:spcPct val="90000"/>
              </a:lnSpc>
              <a:spcAft>
                <a:spcPts val="0"/>
              </a:spcAft>
              <a:buFontTx/>
              <a:buBlip>
                <a:blip r:embed="rId3"/>
              </a:buBlip>
              <a:defRPr/>
            </a:pPr>
            <a:r>
              <a:rPr lang="en-US" altLang="en-US" sz="2400" dirty="0"/>
              <a:t>most growth from Special Economic Zones and Development Areas</a:t>
            </a:r>
          </a:p>
          <a:p>
            <a:pPr marL="902970" lvl="1" indent="-342900" eaLnBrk="1" fontAlgn="auto" hangingPunct="1">
              <a:lnSpc>
                <a:spcPct val="90000"/>
              </a:lnSpc>
              <a:spcAft>
                <a:spcPts val="0"/>
              </a:spcAft>
              <a:buFontTx/>
              <a:buBlip>
                <a:blip r:embed="rId3"/>
              </a:buBlip>
              <a:defRPr/>
            </a:pPr>
            <a:r>
              <a:rPr lang="en-US" altLang="en-US" sz="2400" dirty="0"/>
              <a:t>huge income differential between coastal and interior provinces </a:t>
            </a:r>
          </a:p>
          <a:p>
            <a:pPr eaLnBrk="1" fontAlgn="auto" hangingPunct="1">
              <a:lnSpc>
                <a:spcPct val="90000"/>
              </a:lnSpc>
              <a:spcAft>
                <a:spcPts val="0"/>
              </a:spcAft>
              <a:buFontTx/>
              <a:buBlip>
                <a:blip r:embed="rId3"/>
              </a:buBlip>
              <a:defRPr/>
            </a:pPr>
            <a:r>
              <a:rPr lang="en-US" altLang="en-US" dirty="0"/>
              <a:t>Population policy</a:t>
            </a:r>
          </a:p>
          <a:p>
            <a:pPr marL="902970" lvl="1" indent="-342900" eaLnBrk="1" fontAlgn="auto" hangingPunct="1">
              <a:lnSpc>
                <a:spcPct val="90000"/>
              </a:lnSpc>
              <a:spcAft>
                <a:spcPts val="0"/>
              </a:spcAft>
              <a:buFontTx/>
              <a:buBlip>
                <a:blip r:embed="rId3"/>
              </a:buBlip>
              <a:defRPr/>
            </a:pPr>
            <a:r>
              <a:rPr lang="en-US" altLang="en-US" sz="2400" dirty="0"/>
              <a:t>slowing population growth</a:t>
            </a:r>
          </a:p>
          <a:p>
            <a:pPr marL="902970" lvl="1" indent="-342900" eaLnBrk="1" fontAlgn="auto" hangingPunct="1">
              <a:lnSpc>
                <a:spcPct val="90000"/>
              </a:lnSpc>
              <a:spcAft>
                <a:spcPts val="0"/>
              </a:spcAft>
              <a:buFontTx/>
              <a:buBlip>
                <a:blip r:embed="rId3"/>
              </a:buBlip>
              <a:defRPr/>
            </a:pPr>
            <a:r>
              <a:rPr lang="en-US" altLang="en-US" sz="2400" dirty="0"/>
              <a:t>slowing/preventing migration to cities</a:t>
            </a:r>
          </a:p>
          <a:p>
            <a:pPr eaLnBrk="1" fontAlgn="auto" hangingPunct="1">
              <a:lnSpc>
                <a:spcPct val="90000"/>
              </a:lnSpc>
              <a:spcAft>
                <a:spcPts val="0"/>
              </a:spcAft>
              <a:buFontTx/>
              <a:buBlip>
                <a:blip r:embed="rId3"/>
              </a:buBlip>
              <a:defRPr/>
            </a:pPr>
            <a:r>
              <a:rPr lang="en-US" altLang="en-US" dirty="0"/>
              <a:t>Macroeconomic policy</a:t>
            </a:r>
          </a:p>
          <a:p>
            <a:pPr marL="902970" lvl="1" indent="-342900" eaLnBrk="1" fontAlgn="auto" hangingPunct="1">
              <a:lnSpc>
                <a:spcPct val="90000"/>
              </a:lnSpc>
              <a:spcAft>
                <a:spcPts val="0"/>
              </a:spcAft>
              <a:buFontTx/>
              <a:buBlip>
                <a:blip r:embed="rId3"/>
              </a:buBlip>
              <a:defRPr/>
            </a:pPr>
            <a:r>
              <a:rPr lang="en-US" altLang="en-US" sz="2400" dirty="0"/>
              <a:t>reform of tax structure</a:t>
            </a:r>
          </a:p>
          <a:p>
            <a:pPr marL="902970" lvl="1" indent="-342900" eaLnBrk="1" fontAlgn="auto" hangingPunct="1">
              <a:lnSpc>
                <a:spcPct val="90000"/>
              </a:lnSpc>
              <a:spcAft>
                <a:spcPts val="0"/>
              </a:spcAft>
              <a:buFontTx/>
              <a:buBlip>
                <a:blip r:embed="rId3"/>
              </a:buBlip>
              <a:defRPr/>
            </a:pPr>
            <a:r>
              <a:rPr lang="en-US" altLang="en-US" sz="2400" dirty="0"/>
              <a:t>stabilization</a:t>
            </a:r>
          </a:p>
          <a:p>
            <a:pPr lvl="1" indent="-182880" eaLnBrk="1" fontAlgn="auto" hangingPunct="1">
              <a:lnSpc>
                <a:spcPct val="90000"/>
              </a:lnSpc>
              <a:spcAft>
                <a:spcPts val="0"/>
              </a:spcAft>
              <a:buFontTx/>
              <a:buChar char="–"/>
              <a:defRPr/>
            </a:pPr>
            <a:endParaRPr lang="en-US" altLang="en-US" sz="2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6D1A60AF-FF96-433D-A430-9E1A4879D72C}"/>
              </a:ext>
            </a:extLst>
          </p:cNvPr>
          <p:cNvSpPr>
            <a:spLocks noGrp="1"/>
          </p:cNvSpPr>
          <p:nvPr>
            <p:ph type="title"/>
          </p:nvPr>
        </p:nvSpPr>
        <p:spPr>
          <a:xfrm>
            <a:off x="685800" y="228600"/>
            <a:ext cx="7772400" cy="914400"/>
          </a:xfrm>
        </p:spPr>
        <p:txBody>
          <a:bodyPr/>
          <a:lstStyle/>
          <a:p>
            <a:pPr eaLnBrk="1" hangingPunct="1"/>
            <a:r>
              <a:rPr lang="en-US" altLang="en-US"/>
              <a:t>Challenges</a:t>
            </a:r>
          </a:p>
        </p:txBody>
      </p:sp>
      <p:sp>
        <p:nvSpPr>
          <p:cNvPr id="48131" name="Rectangle 3">
            <a:extLst>
              <a:ext uri="{FF2B5EF4-FFF2-40B4-BE49-F238E27FC236}">
                <a16:creationId xmlns:a16="http://schemas.microsoft.com/office/drawing/2014/main" id="{663CF8F1-0567-4680-8CDC-2537F467D77D}"/>
              </a:ext>
            </a:extLst>
          </p:cNvPr>
          <p:cNvSpPr>
            <a:spLocks noGrp="1" noChangeArrowheads="1"/>
          </p:cNvSpPr>
          <p:nvPr>
            <p:ph idx="1"/>
          </p:nvPr>
        </p:nvSpPr>
        <p:spPr>
          <a:xfrm>
            <a:off x="685800" y="1143000"/>
            <a:ext cx="8001000" cy="4038600"/>
          </a:xfrm>
        </p:spPr>
        <p:txBody>
          <a:bodyPr rtlCol="0">
            <a:normAutofit fontScale="92500" lnSpcReduction="10000"/>
          </a:bodyPr>
          <a:lstStyle/>
          <a:p>
            <a:pPr eaLnBrk="1" fontAlgn="auto" hangingPunct="1">
              <a:spcAft>
                <a:spcPts val="0"/>
              </a:spcAft>
              <a:buFontTx/>
              <a:buBlip>
                <a:blip r:embed="rId3"/>
              </a:buBlip>
              <a:defRPr/>
            </a:pPr>
            <a:r>
              <a:rPr lang="en-US" altLang="en-US" dirty="0"/>
              <a:t>Environment - current issues:</a:t>
            </a:r>
          </a:p>
          <a:p>
            <a:pPr marL="902970" lvl="1" indent="-342900" eaLnBrk="1" fontAlgn="auto" hangingPunct="1">
              <a:spcAft>
                <a:spcPts val="0"/>
              </a:spcAft>
              <a:buFontTx/>
              <a:buBlip>
                <a:blip r:embed="rId3"/>
              </a:buBlip>
              <a:defRPr/>
            </a:pPr>
            <a:r>
              <a:rPr lang="en-US" altLang="en-US" sz="2400" dirty="0"/>
              <a:t>Air pollution (greenhouse gases, sulfur dioxide particulates) from reliance on coal produces acid rain</a:t>
            </a:r>
          </a:p>
          <a:p>
            <a:pPr marL="902970" lvl="1" indent="-342900" eaLnBrk="1" fontAlgn="auto" hangingPunct="1">
              <a:spcAft>
                <a:spcPts val="0"/>
              </a:spcAft>
              <a:buFontTx/>
              <a:buBlip>
                <a:blip r:embed="rId3"/>
              </a:buBlip>
              <a:defRPr/>
            </a:pPr>
            <a:r>
              <a:rPr lang="en-US" altLang="en-US" sz="2400" dirty="0"/>
              <a:t>water </a:t>
            </a:r>
            <a:r>
              <a:rPr lang="en-US" altLang="en-US" sz="2400" i="1" dirty="0"/>
              <a:t>shortages, particularly in the north</a:t>
            </a:r>
          </a:p>
          <a:p>
            <a:pPr marL="902970" lvl="1" indent="-342900" eaLnBrk="1" fontAlgn="auto" hangingPunct="1">
              <a:spcAft>
                <a:spcPts val="0"/>
              </a:spcAft>
              <a:buFontTx/>
              <a:buBlip>
                <a:blip r:embed="rId3"/>
              </a:buBlip>
              <a:defRPr/>
            </a:pPr>
            <a:r>
              <a:rPr lang="en-US" altLang="en-US" sz="2400" i="1" dirty="0"/>
              <a:t>water pollution from untreated wastes</a:t>
            </a:r>
          </a:p>
          <a:p>
            <a:pPr marL="902970" lvl="1" indent="-342900" eaLnBrk="1" fontAlgn="auto" hangingPunct="1">
              <a:spcAft>
                <a:spcPts val="0"/>
              </a:spcAft>
              <a:buFontTx/>
              <a:buBlip>
                <a:blip r:embed="rId3"/>
              </a:buBlip>
              <a:defRPr/>
            </a:pPr>
            <a:r>
              <a:rPr lang="en-US" altLang="en-US" sz="2400" i="1" dirty="0"/>
              <a:t>Deforestation</a:t>
            </a:r>
          </a:p>
          <a:p>
            <a:pPr marL="902970" lvl="1" indent="-342900" eaLnBrk="1" fontAlgn="auto" hangingPunct="1">
              <a:spcAft>
                <a:spcPts val="0"/>
              </a:spcAft>
              <a:buFontTx/>
              <a:buBlip>
                <a:blip r:embed="rId3"/>
              </a:buBlip>
              <a:defRPr/>
            </a:pPr>
            <a:r>
              <a:rPr lang="en-US" altLang="en-US" sz="2400" i="1" dirty="0"/>
              <a:t>estimated loss of one-fifth of agricultural land since </a:t>
            </a:r>
            <a:r>
              <a:rPr lang="en-US" altLang="en-US" sz="2400" dirty="0"/>
              <a:t>1949 to soil erosion and economic development</a:t>
            </a:r>
          </a:p>
          <a:p>
            <a:pPr marL="902970" lvl="1" indent="-342900" eaLnBrk="1" fontAlgn="auto" hangingPunct="1">
              <a:spcAft>
                <a:spcPts val="0"/>
              </a:spcAft>
              <a:buFontTx/>
              <a:buBlip>
                <a:blip r:embed="rId3"/>
              </a:buBlip>
              <a:defRPr/>
            </a:pPr>
            <a:r>
              <a:rPr lang="en-US" altLang="en-US" sz="2400" dirty="0"/>
              <a:t>trade in endangered species</a:t>
            </a:r>
          </a:p>
        </p:txBody>
      </p:sp>
      <p:sp>
        <p:nvSpPr>
          <p:cNvPr id="104452" name="Rectangle 2">
            <a:extLst>
              <a:ext uri="{FF2B5EF4-FFF2-40B4-BE49-F238E27FC236}">
                <a16:creationId xmlns:a16="http://schemas.microsoft.com/office/drawing/2014/main" id="{77141505-57F2-43DF-A4BF-B113DF754D0F}"/>
              </a:ext>
            </a:extLst>
          </p:cNvPr>
          <p:cNvSpPr>
            <a:spLocks noChangeArrowheads="1"/>
          </p:cNvSpPr>
          <p:nvPr/>
        </p:nvSpPr>
        <p:spPr bwMode="auto">
          <a:xfrm>
            <a:off x="655638" y="5327650"/>
            <a:ext cx="82772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b="1">
                <a:solidFill>
                  <a:schemeClr val="tx1"/>
                </a:solidFill>
                <a:latin typeface="Bookman Old Style" panose="02050604050505020204" pitchFamily="18" charset="0"/>
              </a:defRPr>
            </a:lvl1pPr>
            <a:lvl2pPr marL="742950" indent="-285750">
              <a:spcBef>
                <a:spcPct val="20000"/>
              </a:spcBef>
              <a:buBlip>
                <a:blip r:embed="rId4"/>
              </a:buBlip>
              <a:defRPr sz="2800" b="1">
                <a:solidFill>
                  <a:schemeClr val="tx1"/>
                </a:solidFill>
                <a:latin typeface="Bookman Old Style" panose="02050604050505020204" pitchFamily="18" charset="0"/>
              </a:defRPr>
            </a:lvl2pPr>
            <a:lvl3pPr marL="1143000" indent="-228600">
              <a:spcBef>
                <a:spcPct val="20000"/>
              </a:spcBef>
              <a:buBlip>
                <a:blip r:embed="rId4"/>
              </a:buBlip>
              <a:defRPr sz="2400" b="1">
                <a:solidFill>
                  <a:schemeClr val="tx1"/>
                </a:solidFill>
                <a:latin typeface="Bookman Old Style" panose="02050604050505020204" pitchFamily="18" charset="0"/>
              </a:defRPr>
            </a:lvl3pPr>
            <a:lvl4pPr marL="1600200" indent="-228600">
              <a:spcBef>
                <a:spcPct val="20000"/>
              </a:spcBef>
              <a:buBlip>
                <a:blip r:embed="rId4"/>
              </a:buBlip>
              <a:defRPr sz="2000" b="1">
                <a:solidFill>
                  <a:schemeClr val="tx1"/>
                </a:solidFill>
                <a:latin typeface="Bookman Old Style" panose="02050604050505020204" pitchFamily="18" charset="0"/>
              </a:defRPr>
            </a:lvl4pPr>
            <a:lvl5pPr marL="2057400" indent="-228600">
              <a:spcBef>
                <a:spcPct val="20000"/>
              </a:spcBef>
              <a:buBlip>
                <a:blip r:embed="rId4"/>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4"/>
              </a:buBlip>
              <a:defRPr sz="2000" b="1">
                <a:solidFill>
                  <a:schemeClr val="tx1"/>
                </a:solidFill>
                <a:latin typeface="Bookman Old Style" panose="02050604050505020204" pitchFamily="18" charset="0"/>
              </a:defRPr>
            </a:lvl9pPr>
          </a:lstStyle>
          <a:p>
            <a:pPr>
              <a:spcBef>
                <a:spcPct val="0"/>
              </a:spcBef>
              <a:buFontTx/>
              <a:buNone/>
            </a:pPr>
            <a:r>
              <a:rPr lang="en-US" altLang="en-US" sz="2000" b="0">
                <a:latin typeface="Arial Narrow" panose="020B0606020202030204" pitchFamily="34" charset="0"/>
                <a:hlinkClick r:id="rId5"/>
              </a:rPr>
              <a:t>https://www.youtube.com/watch?v=2nFZaSbkf0U</a:t>
            </a:r>
            <a:endParaRPr lang="en-US" altLang="en-US" sz="2000" b="0">
              <a:latin typeface="Arial Narrow" panose="020B0606020202030204" pitchFamily="34" charset="0"/>
            </a:endParaRPr>
          </a:p>
          <a:p>
            <a:pPr>
              <a:spcBef>
                <a:spcPct val="0"/>
              </a:spcBef>
              <a:buFontTx/>
              <a:buNone/>
            </a:pPr>
            <a:endParaRPr lang="en-US" altLang="en-US" b="0">
              <a:latin typeface="Arial Narrow" panose="020B0606020202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4A7E0897-1D8C-45CD-8A21-C1606347AB3F}"/>
              </a:ext>
            </a:extLst>
          </p:cNvPr>
          <p:cNvSpPr>
            <a:spLocks noGrp="1"/>
          </p:cNvSpPr>
          <p:nvPr>
            <p:ph type="title"/>
          </p:nvPr>
        </p:nvSpPr>
        <p:spPr/>
        <p:txBody>
          <a:bodyPr/>
          <a:lstStyle/>
          <a:p>
            <a:pPr eaLnBrk="1" hangingPunct="1"/>
            <a:r>
              <a:rPr lang="en-US" altLang="en-US"/>
              <a:t>Basic Education</a:t>
            </a:r>
          </a:p>
        </p:txBody>
      </p:sp>
      <p:sp>
        <p:nvSpPr>
          <p:cNvPr id="66563" name="Content Placeholder 2">
            <a:extLst>
              <a:ext uri="{FF2B5EF4-FFF2-40B4-BE49-F238E27FC236}">
                <a16:creationId xmlns:a16="http://schemas.microsoft.com/office/drawing/2014/main" id="{ECEBA851-728B-436F-B00A-914B7F446A1E}"/>
              </a:ext>
            </a:extLst>
          </p:cNvPr>
          <p:cNvSpPr>
            <a:spLocks noGrp="1"/>
          </p:cNvSpPr>
          <p:nvPr>
            <p:ph idx="1"/>
          </p:nvPr>
        </p:nvSpPr>
        <p:spPr>
          <a:xfrm>
            <a:off x="457200" y="1447800"/>
            <a:ext cx="8229600" cy="4525963"/>
          </a:xfrm>
        </p:spPr>
        <p:txBody>
          <a:bodyPr rtlCol="0">
            <a:normAutofit fontScale="85000" lnSpcReduction="10000"/>
          </a:bodyPr>
          <a:lstStyle/>
          <a:p>
            <a:pPr eaLnBrk="1" fontAlgn="auto" hangingPunct="1">
              <a:spcAft>
                <a:spcPts val="0"/>
              </a:spcAft>
              <a:buFontTx/>
              <a:buBlip>
                <a:blip r:embed="rId2"/>
              </a:buBlip>
              <a:defRPr/>
            </a:pPr>
            <a:r>
              <a:rPr lang="en-US" altLang="en-US" sz="2600" dirty="0"/>
              <a:t>1950: 20% over age 15 are literate</a:t>
            </a:r>
          </a:p>
          <a:p>
            <a:pPr eaLnBrk="1" fontAlgn="auto" hangingPunct="1">
              <a:spcAft>
                <a:spcPts val="0"/>
              </a:spcAft>
              <a:buFontTx/>
              <a:buBlip>
                <a:blip r:embed="rId2"/>
              </a:buBlip>
              <a:defRPr/>
            </a:pPr>
            <a:r>
              <a:rPr lang="en-US" altLang="en-US" sz="2600" dirty="0"/>
              <a:t>2007: 93.3% over age 15 are literate while 99% of 15-24 year olds are literate</a:t>
            </a:r>
          </a:p>
          <a:p>
            <a:pPr eaLnBrk="1" fontAlgn="auto" hangingPunct="1">
              <a:spcAft>
                <a:spcPts val="0"/>
              </a:spcAft>
              <a:buFontTx/>
              <a:buBlip>
                <a:blip r:embed="rId2"/>
              </a:buBlip>
              <a:defRPr/>
            </a:pPr>
            <a:r>
              <a:rPr lang="en-US" altLang="en-US" sz="2600" dirty="0"/>
              <a:t>2013, PISA (Program for International Student Assessment) international rankings of 15 year olds placed Shanghai students first in the world in mathematics, science and literacy</a:t>
            </a:r>
          </a:p>
          <a:p>
            <a:pPr eaLnBrk="1" fontAlgn="auto" hangingPunct="1">
              <a:spcAft>
                <a:spcPts val="0"/>
              </a:spcAft>
              <a:buFontTx/>
              <a:buBlip>
                <a:blip r:embed="rId2"/>
              </a:buBlip>
              <a:defRPr/>
            </a:pPr>
            <a:r>
              <a:rPr lang="en-US" sz="2800" dirty="0"/>
              <a:t>But in the latest 2015 study - with the addition of Beijing, Jiangsu, and Guangdong - the mainland Chinese entry saw all scores from the test for 15 year-olds drop and its ranking fall to 10</a:t>
            </a:r>
            <a:r>
              <a:rPr lang="en-US" sz="2800" baseline="30000" dirty="0"/>
              <a:t>th</a:t>
            </a:r>
            <a:r>
              <a:rPr lang="en-US" sz="2800" dirty="0"/>
              <a:t> in science, sixth in </a:t>
            </a:r>
            <a:r>
              <a:rPr lang="en-US" sz="2800" dirty="0" err="1"/>
              <a:t>maths</a:t>
            </a:r>
            <a:r>
              <a:rPr lang="en-US" sz="2800" dirty="0"/>
              <a:t>, and 27</a:t>
            </a:r>
            <a:r>
              <a:rPr lang="en-US" sz="2800" baseline="30000" dirty="0"/>
              <a:t>th</a:t>
            </a:r>
            <a:r>
              <a:rPr lang="en-US" sz="2800" dirty="0"/>
              <a:t> in reading – below the UK, which finished 22nd.</a:t>
            </a:r>
            <a:endParaRPr lang="en-US" altLang="en-US" sz="2600" dirty="0"/>
          </a:p>
          <a:p>
            <a:pPr eaLnBrk="1" fontAlgn="auto" hangingPunct="1">
              <a:spcAft>
                <a:spcPts val="0"/>
              </a:spcAft>
              <a:buFontTx/>
              <a:buBlip>
                <a:blip r:embed="rId2"/>
              </a:buBlip>
              <a:defRPr/>
            </a:pPr>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CE98DEC-5EDD-4346-A6AB-87D3E012A822}"/>
              </a:ext>
            </a:extLst>
          </p:cNvPr>
          <p:cNvSpPr txBox="1">
            <a:spLocks noChangeArrowheads="1"/>
          </p:cNvSpPr>
          <p:nvPr/>
        </p:nvSpPr>
        <p:spPr>
          <a:xfrm>
            <a:off x="609600" y="76200"/>
            <a:ext cx="7772400" cy="533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Narrow" pitchFamily="34" charset="0"/>
              </a:defRPr>
            </a:lvl2pPr>
            <a:lvl3pPr algn="ctr" rtl="0" eaLnBrk="0" fontAlgn="base" hangingPunct="0">
              <a:spcBef>
                <a:spcPct val="0"/>
              </a:spcBef>
              <a:spcAft>
                <a:spcPct val="0"/>
              </a:spcAft>
              <a:defRPr sz="4400">
                <a:solidFill>
                  <a:schemeClr val="tx2"/>
                </a:solidFill>
                <a:latin typeface="Arial Narrow" pitchFamily="34" charset="0"/>
              </a:defRPr>
            </a:lvl3pPr>
            <a:lvl4pPr algn="ctr" rtl="0" eaLnBrk="0" fontAlgn="base" hangingPunct="0">
              <a:spcBef>
                <a:spcPct val="0"/>
              </a:spcBef>
              <a:spcAft>
                <a:spcPct val="0"/>
              </a:spcAft>
              <a:defRPr sz="4400">
                <a:solidFill>
                  <a:schemeClr val="tx2"/>
                </a:solidFill>
                <a:latin typeface="Arial Narrow" pitchFamily="34" charset="0"/>
              </a:defRPr>
            </a:lvl4pPr>
            <a:lvl5pPr algn="ctr" rtl="0" eaLnBrk="0" fontAlgn="base" hangingPunct="0">
              <a:spcBef>
                <a:spcPct val="0"/>
              </a:spcBef>
              <a:spcAft>
                <a:spcPct val="0"/>
              </a:spcAft>
              <a:defRPr sz="4400">
                <a:solidFill>
                  <a:schemeClr val="tx2"/>
                </a:solidFill>
                <a:latin typeface="Arial Narrow" pitchFamily="34" charset="0"/>
              </a:defRPr>
            </a:lvl5pPr>
            <a:lvl6pPr marL="457200" algn="ctr" rtl="0" fontAlgn="base">
              <a:spcBef>
                <a:spcPct val="0"/>
              </a:spcBef>
              <a:spcAft>
                <a:spcPct val="0"/>
              </a:spcAft>
              <a:defRPr sz="4400">
                <a:solidFill>
                  <a:schemeClr val="tx2"/>
                </a:solidFill>
                <a:latin typeface="Arial Narrow" pitchFamily="34" charset="0"/>
              </a:defRPr>
            </a:lvl6pPr>
            <a:lvl7pPr marL="914400" algn="ctr" rtl="0" fontAlgn="base">
              <a:spcBef>
                <a:spcPct val="0"/>
              </a:spcBef>
              <a:spcAft>
                <a:spcPct val="0"/>
              </a:spcAft>
              <a:defRPr sz="4400">
                <a:solidFill>
                  <a:schemeClr val="tx2"/>
                </a:solidFill>
                <a:latin typeface="Arial Narrow" pitchFamily="34" charset="0"/>
              </a:defRPr>
            </a:lvl7pPr>
            <a:lvl8pPr marL="1371600" algn="ctr" rtl="0" fontAlgn="base">
              <a:spcBef>
                <a:spcPct val="0"/>
              </a:spcBef>
              <a:spcAft>
                <a:spcPct val="0"/>
              </a:spcAft>
              <a:defRPr sz="4400">
                <a:solidFill>
                  <a:schemeClr val="tx2"/>
                </a:solidFill>
                <a:latin typeface="Arial Narrow" pitchFamily="34" charset="0"/>
              </a:defRPr>
            </a:lvl8pPr>
            <a:lvl9pPr marL="1828800" algn="ctr" rtl="0" fontAlgn="base">
              <a:spcBef>
                <a:spcPct val="0"/>
              </a:spcBef>
              <a:spcAft>
                <a:spcPct val="0"/>
              </a:spcAft>
              <a:defRPr sz="4400">
                <a:solidFill>
                  <a:schemeClr val="tx2"/>
                </a:solidFill>
                <a:latin typeface="Arial Narrow" pitchFamily="34" charset="0"/>
              </a:defRPr>
            </a:lvl9pPr>
          </a:lstStyle>
          <a:p>
            <a:pPr eaLnBrk="1" hangingPunct="1">
              <a:defRPr/>
            </a:pPr>
            <a:r>
              <a:rPr lang="en-US" altLang="en-US" sz="3600" b="1" kern="0" dirty="0">
                <a:latin typeface="Bookman Old Style" pitchFamily="18" charset="0"/>
              </a:rPr>
              <a:t>Economic Data (GDP Growth)</a:t>
            </a:r>
          </a:p>
        </p:txBody>
      </p:sp>
      <p:sp>
        <p:nvSpPr>
          <p:cNvPr id="13316" name="Rectangle 2">
            <a:extLst>
              <a:ext uri="{FF2B5EF4-FFF2-40B4-BE49-F238E27FC236}">
                <a16:creationId xmlns:a16="http://schemas.microsoft.com/office/drawing/2014/main" id="{21DD882E-1C9D-4E1E-8159-C581916888D4}"/>
              </a:ext>
            </a:extLst>
          </p:cNvPr>
          <p:cNvSpPr>
            <a:spLocks noChangeArrowheads="1"/>
          </p:cNvSpPr>
          <p:nvPr/>
        </p:nvSpPr>
        <p:spPr bwMode="auto">
          <a:xfrm>
            <a:off x="609600" y="5843135"/>
            <a:ext cx="806132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eaLnBrk="1" hangingPunct="1">
              <a:buFontTx/>
              <a:buNone/>
            </a:pPr>
            <a:r>
              <a:rPr lang="en-US" altLang="en-US" sz="1600" b="0">
                <a:latin typeface="Arial Narrow" panose="020B0606020202030204" pitchFamily="34" charset="0"/>
                <a:hlinkClick r:id="rId3"/>
              </a:rPr>
              <a:t>https://www.focus-economics.com/countries/china</a:t>
            </a:r>
            <a:endParaRPr lang="en-US" altLang="en-US" sz="1600" b="0">
              <a:latin typeface="Arial Narrow" panose="020B0606020202030204" pitchFamily="34" charset="0"/>
            </a:endParaRPr>
          </a:p>
          <a:p>
            <a:pPr eaLnBrk="1" hangingPunct="1">
              <a:buFontTx/>
              <a:buNone/>
            </a:pPr>
            <a:endParaRPr lang="en-US" altLang="en-US" sz="1600" b="0">
              <a:latin typeface="Arial Narrow" panose="020B0606020202030204" pitchFamily="34" charset="0"/>
            </a:endParaRPr>
          </a:p>
        </p:txBody>
      </p:sp>
      <p:sp>
        <p:nvSpPr>
          <p:cNvPr id="13317" name="Rectangle 1">
            <a:extLst>
              <a:ext uri="{FF2B5EF4-FFF2-40B4-BE49-F238E27FC236}">
                <a16:creationId xmlns:a16="http://schemas.microsoft.com/office/drawing/2014/main" id="{297EEB38-132F-49E4-9D59-0D614FEEC7CC}"/>
              </a:ext>
            </a:extLst>
          </p:cNvPr>
          <p:cNvSpPr>
            <a:spLocks noChangeArrowheads="1"/>
          </p:cNvSpPr>
          <p:nvPr/>
        </p:nvSpPr>
        <p:spPr bwMode="auto">
          <a:xfrm>
            <a:off x="5943600" y="5818073"/>
            <a:ext cx="2898321" cy="34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spcBef>
                <a:spcPct val="0"/>
              </a:spcBef>
              <a:buFontTx/>
              <a:buNone/>
            </a:pPr>
            <a:r>
              <a:rPr lang="en-US" altLang="en-US" sz="1600" b="0" dirty="0">
                <a:latin typeface="Arial Narrow" panose="020B0606020202030204" pitchFamily="34" charset="0"/>
                <a:hlinkClick r:id="rId4"/>
              </a:rPr>
              <a:t>http://www.stats.gov.cn/english/</a:t>
            </a:r>
            <a:endParaRPr lang="en-US" altLang="en-US" sz="1600" b="0" dirty="0">
              <a:latin typeface="Arial Narrow" panose="020B0606020202030204" pitchFamily="34" charset="0"/>
            </a:endParaRPr>
          </a:p>
        </p:txBody>
      </p:sp>
      <p:pic>
        <p:nvPicPr>
          <p:cNvPr id="2" name="Picture 1">
            <a:extLst>
              <a:ext uri="{FF2B5EF4-FFF2-40B4-BE49-F238E27FC236}">
                <a16:creationId xmlns:a16="http://schemas.microsoft.com/office/drawing/2014/main" id="{1862D0C7-0D8B-DA20-D771-5435BB1FD799}"/>
              </a:ext>
            </a:extLst>
          </p:cNvPr>
          <p:cNvPicPr>
            <a:picLocks noChangeAspect="1"/>
          </p:cNvPicPr>
          <p:nvPr/>
        </p:nvPicPr>
        <p:blipFill>
          <a:blip r:embed="rId5"/>
          <a:stretch>
            <a:fillRect/>
          </a:stretch>
        </p:blipFill>
        <p:spPr>
          <a:xfrm>
            <a:off x="541451" y="1295400"/>
            <a:ext cx="8061097" cy="450906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D383A90B-429C-4DAB-BE54-620E6751FBE7}"/>
              </a:ext>
            </a:extLst>
          </p:cNvPr>
          <p:cNvSpPr>
            <a:spLocks noGrp="1"/>
          </p:cNvSpPr>
          <p:nvPr>
            <p:ph type="title"/>
          </p:nvPr>
        </p:nvSpPr>
        <p:spPr/>
        <p:txBody>
          <a:bodyPr/>
          <a:lstStyle/>
          <a:p>
            <a:pPr eaLnBrk="1" hangingPunct="1"/>
            <a:r>
              <a:rPr lang="en-US" altLang="en-US"/>
              <a:t>Health</a:t>
            </a:r>
          </a:p>
        </p:txBody>
      </p:sp>
      <p:sp>
        <p:nvSpPr>
          <p:cNvPr id="67587" name="Content Placeholder 2">
            <a:extLst>
              <a:ext uri="{FF2B5EF4-FFF2-40B4-BE49-F238E27FC236}">
                <a16:creationId xmlns:a16="http://schemas.microsoft.com/office/drawing/2014/main" id="{4EF49FA9-512A-4026-9861-0164C4658204}"/>
              </a:ext>
            </a:extLst>
          </p:cNvPr>
          <p:cNvSpPr>
            <a:spLocks noGrp="1"/>
          </p:cNvSpPr>
          <p:nvPr>
            <p:ph idx="1"/>
          </p:nvPr>
        </p:nvSpPr>
        <p:spPr>
          <a:xfrm>
            <a:off x="381000" y="1295400"/>
            <a:ext cx="8610600" cy="4525963"/>
          </a:xfrm>
        </p:spPr>
        <p:txBody>
          <a:bodyPr rtlCol="0">
            <a:normAutofit fontScale="92500" lnSpcReduction="20000"/>
          </a:bodyPr>
          <a:lstStyle/>
          <a:p>
            <a:pPr eaLnBrk="1" fontAlgn="auto" hangingPunct="1">
              <a:spcAft>
                <a:spcPts val="0"/>
              </a:spcAft>
              <a:buFontTx/>
              <a:buBlip>
                <a:blip r:embed="rId2"/>
              </a:buBlip>
              <a:defRPr/>
            </a:pPr>
            <a:r>
              <a:rPr lang="en-US" altLang="en-US" dirty="0"/>
              <a:t>1949: Average Life Expectancy of 35 years</a:t>
            </a:r>
          </a:p>
          <a:p>
            <a:pPr eaLnBrk="1" fontAlgn="auto" hangingPunct="1">
              <a:spcAft>
                <a:spcPts val="0"/>
              </a:spcAft>
              <a:buFontTx/>
              <a:buBlip>
                <a:blip r:embed="rId2"/>
              </a:buBlip>
              <a:defRPr/>
            </a:pPr>
            <a:r>
              <a:rPr lang="en-US" altLang="en-US" dirty="0"/>
              <a:t>2023 (est.): Average Life Expectancy of 77.40</a:t>
            </a:r>
          </a:p>
          <a:p>
            <a:pPr eaLnBrk="1" fontAlgn="auto" hangingPunct="1">
              <a:spcAft>
                <a:spcPts val="0"/>
              </a:spcAft>
              <a:buFontTx/>
              <a:buBlip>
                <a:blip r:embed="rId2"/>
              </a:buBlip>
              <a:defRPr/>
            </a:pPr>
            <a:r>
              <a:rPr lang="en-US" altLang="en-US" dirty="0"/>
              <a:t>But life expectancy would be much higher if respiratory illnesses (cigarettes, air pollution) could be reduced, water quality improved and food safety increased. </a:t>
            </a:r>
          </a:p>
          <a:p>
            <a:pPr eaLnBrk="1" fontAlgn="auto" hangingPunct="1">
              <a:spcAft>
                <a:spcPts val="0"/>
              </a:spcAft>
              <a:buFontTx/>
              <a:buBlip>
                <a:blip r:embed="rId2"/>
              </a:buBlip>
              <a:defRPr/>
            </a:pPr>
            <a:r>
              <a:rPr lang="en-US" altLang="en-US" dirty="0"/>
              <a:t>Improvements to public health should provide huge gains in life expectancy.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a:extLst>
              <a:ext uri="{FF2B5EF4-FFF2-40B4-BE49-F238E27FC236}">
                <a16:creationId xmlns:a16="http://schemas.microsoft.com/office/drawing/2014/main" id="{22AF5677-6824-4049-AAF2-EAE4AB7EC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99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1">
            <a:extLst>
              <a:ext uri="{FF2B5EF4-FFF2-40B4-BE49-F238E27FC236}">
                <a16:creationId xmlns:a16="http://schemas.microsoft.com/office/drawing/2014/main" id="{AB436DE8-2895-4E8C-8BAE-565D784CBA82}"/>
              </a:ext>
            </a:extLst>
          </p:cNvPr>
          <p:cNvSpPr>
            <a:spLocks noChangeArrowheads="1"/>
          </p:cNvSpPr>
          <p:nvPr/>
        </p:nvSpPr>
        <p:spPr bwMode="auto">
          <a:xfrm>
            <a:off x="2514600" y="50292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1600" b="0">
                <a:latin typeface="Arial Narrow" panose="020B0606020202030204" pitchFamily="34" charset="0"/>
                <a:hlinkClick r:id="rId4"/>
              </a:rPr>
              <a:t>https://en.wikipedia.org/wiki/One-child_policy</a:t>
            </a:r>
            <a:endParaRPr lang="en-US" altLang="en-US" sz="1600" b="0">
              <a:latin typeface="Arial Narrow" panose="020B0606020202030204" pitchFamily="34" charset="0"/>
            </a:endParaRPr>
          </a:p>
          <a:p>
            <a:pPr>
              <a:spcBef>
                <a:spcPct val="0"/>
              </a:spcBef>
              <a:buFontTx/>
              <a:buNone/>
            </a:pPr>
            <a:endParaRPr lang="en-US" altLang="en-US" sz="1600" b="0">
              <a:latin typeface="Arial Narrow" panose="020B060602020203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a:extLst>
              <a:ext uri="{FF2B5EF4-FFF2-40B4-BE49-F238E27FC236}">
                <a16:creationId xmlns:a16="http://schemas.microsoft.com/office/drawing/2014/main" id="{758B41E3-B9CE-4F4A-BE51-889DE6CC2517}"/>
              </a:ext>
            </a:extLst>
          </p:cNvPr>
          <p:cNvSpPr>
            <a:spLocks noChangeArrowheads="1"/>
          </p:cNvSpPr>
          <p:nvPr/>
        </p:nvSpPr>
        <p:spPr bwMode="auto">
          <a:xfrm>
            <a:off x="2286000" y="310515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eaLnBrk="1" hangingPunct="1">
              <a:buFontTx/>
              <a:buChar char="•"/>
            </a:pPr>
            <a:r>
              <a:rPr lang="en-US" altLang="en-US" b="0">
                <a:latin typeface="Arial Narrow" panose="020B0606020202030204" pitchFamily="34" charset="0"/>
                <a:hlinkClick r:id="rId3"/>
              </a:rPr>
              <a:t>http://upload.wikimedia.org/wikipedia/commons/3/3e/China_Pop_Pyramid_Forecast.gif</a:t>
            </a:r>
            <a:endParaRPr lang="en-US" altLang="en-US" b="0">
              <a:latin typeface="Arial Narrow" panose="020B0606020202030204" pitchFamily="34" charset="0"/>
            </a:endParaRPr>
          </a:p>
          <a:p>
            <a:pPr eaLnBrk="1" hangingPunct="1">
              <a:buFontTx/>
              <a:buChar char="•"/>
            </a:pPr>
            <a:endParaRPr lang="en-US" altLang="en-US" b="0">
              <a:latin typeface="Arial Narrow" panose="020B0606020202030204" pitchFamily="34" charset="0"/>
            </a:endParaRPr>
          </a:p>
        </p:txBody>
      </p:sp>
      <p:pic>
        <p:nvPicPr>
          <p:cNvPr id="112643" name="Picture 1">
            <a:extLst>
              <a:ext uri="{FF2B5EF4-FFF2-40B4-BE49-F238E27FC236}">
                <a16:creationId xmlns:a16="http://schemas.microsoft.com/office/drawing/2014/main" id="{EE00A3B4-0207-4509-BAAF-6271E5806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8382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a:extLst>
              <a:ext uri="{FF2B5EF4-FFF2-40B4-BE49-F238E27FC236}">
                <a16:creationId xmlns:a16="http://schemas.microsoft.com/office/drawing/2014/main" id="{65AE35B7-E2F6-42DA-A6BA-8DA6ADD3E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78707"/>
            <a:ext cx="8382000" cy="513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1">
            <a:extLst>
              <a:ext uri="{FF2B5EF4-FFF2-40B4-BE49-F238E27FC236}">
                <a16:creationId xmlns:a16="http://schemas.microsoft.com/office/drawing/2014/main" id="{03434174-CB63-431C-80A1-E4A4B6E59B7A}"/>
              </a:ext>
            </a:extLst>
          </p:cNvPr>
          <p:cNvSpPr>
            <a:spLocks noChangeArrowheads="1"/>
          </p:cNvSpPr>
          <p:nvPr/>
        </p:nvSpPr>
        <p:spPr bwMode="auto">
          <a:xfrm>
            <a:off x="685800" y="6208713"/>
            <a:ext cx="7772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1600" b="0">
                <a:latin typeface="Arial Narrow" panose="020B0606020202030204" pitchFamily="34" charset="0"/>
                <a:hlinkClick r:id="rId4"/>
              </a:rPr>
              <a:t>http://www.worldometers.info/world-population/china-population/</a:t>
            </a:r>
            <a:endParaRPr lang="en-US" altLang="en-US" sz="1600" b="0">
              <a:latin typeface="Arial Narrow" panose="020B0606020202030204" pitchFamily="34" charset="0"/>
            </a:endParaRPr>
          </a:p>
          <a:p>
            <a:pPr>
              <a:spcBef>
                <a:spcPct val="0"/>
              </a:spcBef>
              <a:buFontTx/>
              <a:buNone/>
            </a:pPr>
            <a:endParaRPr lang="en-US" altLang="en-US" sz="1600" b="0">
              <a:latin typeface="Arial Narrow" panose="020B0606020202030204" pitchFamily="34" charset="0"/>
            </a:endParaRPr>
          </a:p>
        </p:txBody>
      </p:sp>
      <p:sp>
        <p:nvSpPr>
          <p:cNvPr id="3" name="TextBox 2">
            <a:extLst>
              <a:ext uri="{FF2B5EF4-FFF2-40B4-BE49-F238E27FC236}">
                <a16:creationId xmlns:a16="http://schemas.microsoft.com/office/drawing/2014/main" id="{27D28D8E-4E8D-D062-B04B-9BD9724E0B37}"/>
              </a:ext>
            </a:extLst>
          </p:cNvPr>
          <p:cNvSpPr txBox="1"/>
          <p:nvPr/>
        </p:nvSpPr>
        <p:spPr>
          <a:xfrm>
            <a:off x="1143000" y="70991"/>
            <a:ext cx="7086600" cy="584775"/>
          </a:xfrm>
          <a:prstGeom prst="rect">
            <a:avLst/>
          </a:prstGeom>
          <a:noFill/>
        </p:spPr>
        <p:txBody>
          <a:bodyPr wrap="square">
            <a:spAutoFit/>
          </a:bodyPr>
          <a:lstStyle/>
          <a:p>
            <a:r>
              <a:rPr lang="en-US" b="1" dirty="0"/>
              <a:t>Where do all these people live?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936E3B17-F5A5-439A-A8F3-D84B2C3130AA}"/>
              </a:ext>
            </a:extLst>
          </p:cNvPr>
          <p:cNvSpPr>
            <a:spLocks noGrp="1"/>
          </p:cNvSpPr>
          <p:nvPr>
            <p:ph type="title"/>
          </p:nvPr>
        </p:nvSpPr>
        <p:spPr>
          <a:xfrm>
            <a:off x="152400" y="11113"/>
            <a:ext cx="8229600" cy="1020762"/>
          </a:xfrm>
        </p:spPr>
        <p:txBody>
          <a:bodyPr/>
          <a:lstStyle/>
          <a:p>
            <a:pPr eaLnBrk="1" hangingPunct="1"/>
            <a:r>
              <a:rPr lang="en-US" altLang="en-US" sz="2800"/>
              <a:t>Where do all these people live? Population Density</a:t>
            </a:r>
          </a:p>
        </p:txBody>
      </p:sp>
      <p:pic>
        <p:nvPicPr>
          <p:cNvPr id="115715" name="Picture 3">
            <a:extLst>
              <a:ext uri="{FF2B5EF4-FFF2-40B4-BE49-F238E27FC236}">
                <a16:creationId xmlns:a16="http://schemas.microsoft.com/office/drawing/2014/main" id="{A642D789-57E3-4904-9E21-554673AE0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52525"/>
            <a:ext cx="83820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7F91B-9836-484E-9EE9-79EE70D078F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00C5182-0958-4436-AF4C-252D8269F979}"/>
              </a:ext>
            </a:extLst>
          </p:cNvPr>
          <p:cNvPicPr>
            <a:picLocks noChangeAspect="1"/>
          </p:cNvPicPr>
          <p:nvPr/>
        </p:nvPicPr>
        <p:blipFill>
          <a:blip r:embed="rId2"/>
          <a:stretch>
            <a:fillRect/>
          </a:stretch>
        </p:blipFill>
        <p:spPr>
          <a:xfrm>
            <a:off x="0" y="38405"/>
            <a:ext cx="9144000" cy="6781190"/>
          </a:xfrm>
          <a:prstGeom prst="rect">
            <a:avLst/>
          </a:prstGeom>
        </p:spPr>
      </p:pic>
    </p:spTree>
    <p:extLst>
      <p:ext uri="{BB962C8B-B14F-4D97-AF65-F5344CB8AC3E}">
        <p14:creationId xmlns:p14="http://schemas.microsoft.com/office/powerpoint/2010/main" val="27968372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Box 3">
            <a:extLst>
              <a:ext uri="{FF2B5EF4-FFF2-40B4-BE49-F238E27FC236}">
                <a16:creationId xmlns:a16="http://schemas.microsoft.com/office/drawing/2014/main" id="{D231AC22-5E8C-4DD4-A49A-B1BACF20A2E8}"/>
              </a:ext>
            </a:extLst>
          </p:cNvPr>
          <p:cNvSpPr txBox="1">
            <a:spLocks noChangeArrowheads="1"/>
          </p:cNvSpPr>
          <p:nvPr/>
        </p:nvSpPr>
        <p:spPr bwMode="auto">
          <a:xfrm>
            <a:off x="1047750" y="1225550"/>
            <a:ext cx="7146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3" name="Rectangle 2">
            <a:extLst>
              <a:ext uri="{FF2B5EF4-FFF2-40B4-BE49-F238E27FC236}">
                <a16:creationId xmlns:a16="http://schemas.microsoft.com/office/drawing/2014/main" id="{3220E4FF-2583-4FD8-8EC6-01F3E03A1980}"/>
              </a:ext>
            </a:extLst>
          </p:cNvPr>
          <p:cNvSpPr/>
          <p:nvPr/>
        </p:nvSpPr>
        <p:spPr>
          <a:xfrm>
            <a:off x="444500" y="1274763"/>
            <a:ext cx="8318500" cy="5262562"/>
          </a:xfrm>
          <a:prstGeom prst="rect">
            <a:avLst/>
          </a:prstGeom>
        </p:spPr>
        <p:txBody>
          <a:bodyPr>
            <a:spAutoFit/>
          </a:bodyPr>
          <a:lstStyle/>
          <a:p>
            <a:pPr eaLnBrk="1" hangingPunct="1">
              <a:lnSpc>
                <a:spcPct val="120000"/>
              </a:lnSpc>
              <a:spcBef>
                <a:spcPct val="20000"/>
              </a:spcBef>
              <a:defRPr/>
            </a:pPr>
            <a:r>
              <a:rPr lang="en-US" sz="2400" b="1" dirty="0">
                <a:latin typeface="Bookman Old Style" pitchFamily="18" charset="0"/>
              </a:rPr>
              <a:t>Implement a NEW long term strategy for the next phase of development. The 12th Five Year Plan an excellent place to start. The IMF Report recommends that China seek to implement policies that: </a:t>
            </a:r>
          </a:p>
          <a:p>
            <a:pPr marL="514350" indent="-514350" eaLnBrk="1" hangingPunct="1">
              <a:lnSpc>
                <a:spcPct val="120000"/>
              </a:lnSpc>
              <a:spcBef>
                <a:spcPct val="20000"/>
              </a:spcBef>
              <a:buFont typeface="+mj-lt"/>
              <a:buAutoNum type="arabicPeriod"/>
              <a:defRPr/>
            </a:pPr>
            <a:r>
              <a:rPr lang="en-US" sz="2000" b="1" dirty="0">
                <a:latin typeface="Bookman Old Style" pitchFamily="18" charset="0"/>
              </a:rPr>
              <a:t>Complete the transition to a market economy</a:t>
            </a:r>
          </a:p>
          <a:p>
            <a:pPr marL="514350" indent="-514350" eaLnBrk="1" hangingPunct="1">
              <a:lnSpc>
                <a:spcPct val="120000"/>
              </a:lnSpc>
              <a:spcBef>
                <a:spcPct val="20000"/>
              </a:spcBef>
              <a:buFont typeface="+mj-lt"/>
              <a:buAutoNum type="arabicPeriod"/>
              <a:defRPr/>
            </a:pPr>
            <a:r>
              <a:rPr lang="en-US" sz="2000" b="1" dirty="0">
                <a:latin typeface="Bookman Old Style" pitchFamily="18" charset="0"/>
              </a:rPr>
              <a:t>Accelerate the pace of open innovation</a:t>
            </a:r>
          </a:p>
          <a:p>
            <a:pPr marL="514350" indent="-514350" eaLnBrk="1" hangingPunct="1">
              <a:lnSpc>
                <a:spcPct val="120000"/>
              </a:lnSpc>
              <a:spcBef>
                <a:spcPct val="20000"/>
              </a:spcBef>
              <a:buFont typeface="+mj-lt"/>
              <a:buAutoNum type="arabicPeriod"/>
              <a:defRPr/>
            </a:pPr>
            <a:r>
              <a:rPr lang="en-US" sz="2000" b="1" dirty="0">
                <a:latin typeface="Bookman Old Style" pitchFamily="18" charset="0"/>
              </a:rPr>
              <a:t>Go green</a:t>
            </a:r>
          </a:p>
          <a:p>
            <a:pPr marL="514350" indent="-514350" eaLnBrk="1" hangingPunct="1">
              <a:lnSpc>
                <a:spcPct val="120000"/>
              </a:lnSpc>
              <a:spcBef>
                <a:spcPct val="20000"/>
              </a:spcBef>
              <a:buFont typeface="+mj-lt"/>
              <a:buAutoNum type="arabicPeriod"/>
              <a:defRPr/>
            </a:pPr>
            <a:r>
              <a:rPr lang="en-US" sz="2000" b="1" dirty="0">
                <a:latin typeface="Bookman Old Style" pitchFamily="18" charset="0"/>
              </a:rPr>
              <a:t>Expand Individual Opportunities and Improve Social Services</a:t>
            </a:r>
          </a:p>
          <a:p>
            <a:pPr marL="514350" indent="-514350" eaLnBrk="1" hangingPunct="1">
              <a:lnSpc>
                <a:spcPct val="120000"/>
              </a:lnSpc>
              <a:spcBef>
                <a:spcPct val="20000"/>
              </a:spcBef>
              <a:buFont typeface="+mj-lt"/>
              <a:buAutoNum type="arabicPeriod"/>
              <a:defRPr/>
            </a:pPr>
            <a:r>
              <a:rPr lang="en-US" sz="2000" b="1" dirty="0">
                <a:latin typeface="Bookman Old Style" pitchFamily="18" charset="0"/>
              </a:rPr>
              <a:t>Fiscal Reform</a:t>
            </a:r>
          </a:p>
          <a:p>
            <a:pPr marL="514350" indent="-514350" eaLnBrk="1" hangingPunct="1">
              <a:lnSpc>
                <a:spcPct val="120000"/>
              </a:lnSpc>
              <a:spcBef>
                <a:spcPct val="20000"/>
              </a:spcBef>
              <a:buFont typeface="+mj-lt"/>
              <a:buAutoNum type="arabicPeriod"/>
              <a:defRPr/>
            </a:pPr>
            <a:r>
              <a:rPr lang="en-US" sz="2000" b="1" dirty="0">
                <a:latin typeface="Bookman Old Style" pitchFamily="18" charset="0"/>
              </a:rPr>
              <a:t>Become a responsible Global Player</a:t>
            </a:r>
            <a:endParaRPr lang="zh-CN" altLang="en-US" sz="2000" b="1" dirty="0">
              <a:latin typeface="Bookman Old Style" pitchFamily="18" charset="0"/>
            </a:endParaRPr>
          </a:p>
        </p:txBody>
      </p:sp>
      <p:sp>
        <p:nvSpPr>
          <p:cNvPr id="119812" name="Rectangle 1">
            <a:extLst>
              <a:ext uri="{FF2B5EF4-FFF2-40B4-BE49-F238E27FC236}">
                <a16:creationId xmlns:a16="http://schemas.microsoft.com/office/drawing/2014/main" id="{B6850F1D-DE83-4ABB-827A-2689CC25185C}"/>
              </a:ext>
            </a:extLst>
          </p:cNvPr>
          <p:cNvSpPr>
            <a:spLocks noChangeArrowheads="1"/>
          </p:cNvSpPr>
          <p:nvPr/>
        </p:nvSpPr>
        <p:spPr bwMode="auto">
          <a:xfrm>
            <a:off x="814388" y="457200"/>
            <a:ext cx="7380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eaLnBrk="1" hangingPunct="1">
              <a:buFontTx/>
              <a:buNone/>
            </a:pPr>
            <a:r>
              <a:rPr lang="en-US" altLang="en-US" sz="3600">
                <a:solidFill>
                  <a:srgbClr val="3333FF"/>
                </a:solidFill>
              </a:rPr>
              <a:t>What Does China Need to Do?</a:t>
            </a:r>
            <a:endParaRPr lang="zh-CN" altLang="en-US" sz="3600">
              <a:solidFill>
                <a:srgbClr val="3333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Box 3">
            <a:extLst>
              <a:ext uri="{FF2B5EF4-FFF2-40B4-BE49-F238E27FC236}">
                <a16:creationId xmlns:a16="http://schemas.microsoft.com/office/drawing/2014/main" id="{085F94F4-73D4-42F1-8A3E-E8DE11B50EEE}"/>
              </a:ext>
            </a:extLst>
          </p:cNvPr>
          <p:cNvSpPr txBox="1">
            <a:spLocks noChangeArrowheads="1"/>
          </p:cNvSpPr>
          <p:nvPr/>
        </p:nvSpPr>
        <p:spPr bwMode="auto">
          <a:xfrm>
            <a:off x="1047750" y="1225550"/>
            <a:ext cx="7146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3" name="Rectangle 2">
            <a:extLst>
              <a:ext uri="{FF2B5EF4-FFF2-40B4-BE49-F238E27FC236}">
                <a16:creationId xmlns:a16="http://schemas.microsoft.com/office/drawing/2014/main" id="{6FB311AF-7AC8-4A61-857B-B953FA4BC03F}"/>
              </a:ext>
            </a:extLst>
          </p:cNvPr>
          <p:cNvSpPr/>
          <p:nvPr/>
        </p:nvSpPr>
        <p:spPr>
          <a:xfrm>
            <a:off x="304800" y="304800"/>
            <a:ext cx="8686800" cy="5754688"/>
          </a:xfrm>
          <a:prstGeom prst="rect">
            <a:avLst/>
          </a:prstGeom>
        </p:spPr>
        <p:txBody>
          <a:bodyPr>
            <a:spAutoFit/>
          </a:bodyPr>
          <a:lstStyle/>
          <a:p>
            <a:pPr eaLnBrk="1" hangingPunct="1">
              <a:spcBef>
                <a:spcPct val="20000"/>
              </a:spcBef>
              <a:defRPr/>
            </a:pPr>
            <a:r>
              <a:rPr lang="en-US" sz="2800" b="1" dirty="0">
                <a:solidFill>
                  <a:srgbClr val="7030A0"/>
                </a:solidFill>
                <a:latin typeface="Bookman Old Style" pitchFamily="18" charset="0"/>
              </a:rPr>
              <a:t>1. Complete the Transition to a Market Economy </a:t>
            </a:r>
          </a:p>
          <a:p>
            <a:pPr marL="342900" indent="-342900" eaLnBrk="1" hangingPunct="1">
              <a:spcBef>
                <a:spcPts val="0"/>
              </a:spcBef>
              <a:buFontTx/>
              <a:buAutoNum type="arabicPeriod" startAt="2"/>
              <a:defRPr/>
            </a:pPr>
            <a:endParaRPr lang="en-US" altLang="zh-CN" sz="2400" b="1" dirty="0">
              <a:latin typeface="Bookman Old Style" pitchFamily="18" charset="0"/>
            </a:endParaRPr>
          </a:p>
          <a:p>
            <a:pPr marL="342900" indent="-342900" eaLnBrk="1" hangingPunct="1">
              <a:spcBef>
                <a:spcPts val="0"/>
              </a:spcBef>
              <a:buFontTx/>
              <a:buChar char="•"/>
              <a:defRPr/>
            </a:pPr>
            <a:r>
              <a:rPr lang="en-US" sz="2400" b="1" dirty="0">
                <a:latin typeface="Bookman Old Style" pitchFamily="18" charset="0"/>
              </a:rPr>
              <a:t>Implement structural reforms,</a:t>
            </a:r>
          </a:p>
          <a:p>
            <a:pPr marL="342900" indent="-342900" eaLnBrk="1" hangingPunct="1">
              <a:spcBef>
                <a:spcPts val="0"/>
              </a:spcBef>
              <a:buFontTx/>
              <a:buChar char="•"/>
              <a:defRPr/>
            </a:pPr>
            <a:r>
              <a:rPr lang="en-US" sz="2400" b="1" dirty="0">
                <a:latin typeface="Bookman Old Style" pitchFamily="18" charset="0"/>
              </a:rPr>
              <a:t>Strengthen the foundations for a market-based economy, </a:t>
            </a:r>
          </a:p>
          <a:p>
            <a:pPr marL="342900" indent="-342900" eaLnBrk="1" hangingPunct="1">
              <a:spcBef>
                <a:spcPts val="0"/>
              </a:spcBef>
              <a:buFontTx/>
              <a:buChar char="•"/>
              <a:defRPr/>
            </a:pPr>
            <a:r>
              <a:rPr lang="en-US" sz="2400" b="1" dirty="0">
                <a:latin typeface="Bookman Old Style" pitchFamily="18" charset="0"/>
              </a:rPr>
              <a:t>Redefine the role of government its relationship to markets and the private sector,</a:t>
            </a:r>
          </a:p>
          <a:p>
            <a:pPr marL="342900" indent="-342900" eaLnBrk="1" hangingPunct="1">
              <a:spcBef>
                <a:spcPts val="0"/>
              </a:spcBef>
              <a:buFontTx/>
              <a:buChar char="•"/>
              <a:defRPr/>
            </a:pPr>
            <a:r>
              <a:rPr lang="en-US" sz="2400" b="1" dirty="0">
                <a:latin typeface="Bookman Old Style" pitchFamily="18" charset="0"/>
              </a:rPr>
              <a:t>Reform and restructuring state enterprises, developing the private sector,</a:t>
            </a:r>
          </a:p>
          <a:p>
            <a:pPr marL="342900" indent="-342900" eaLnBrk="1" hangingPunct="1">
              <a:spcBef>
                <a:spcPts val="0"/>
              </a:spcBef>
              <a:buFontTx/>
              <a:buChar char="•"/>
              <a:defRPr/>
            </a:pPr>
            <a:r>
              <a:rPr lang="en-US" sz="2400" b="1" dirty="0">
                <a:latin typeface="Bookman Old Style" pitchFamily="18" charset="0"/>
              </a:rPr>
              <a:t>Promote competition, </a:t>
            </a:r>
          </a:p>
          <a:p>
            <a:pPr marL="342900" indent="-342900" eaLnBrk="1" hangingPunct="1">
              <a:spcBef>
                <a:spcPts val="0"/>
              </a:spcBef>
              <a:buFontTx/>
              <a:buChar char="•"/>
              <a:defRPr/>
            </a:pPr>
            <a:r>
              <a:rPr lang="en-US" sz="2400" b="1" dirty="0">
                <a:latin typeface="Bookman Old Style" pitchFamily="18" charset="0"/>
              </a:rPr>
              <a:t>Provide more intangible public goods and services like systems, rules,</a:t>
            </a:r>
          </a:p>
          <a:p>
            <a:pPr marL="342900" indent="-342900" eaLnBrk="1" hangingPunct="1">
              <a:spcBef>
                <a:spcPts val="0"/>
              </a:spcBef>
              <a:buFontTx/>
              <a:buChar char="•"/>
              <a:defRPr/>
            </a:pPr>
            <a:r>
              <a:rPr lang="en-US" sz="2400" b="1" dirty="0">
                <a:latin typeface="Bookman Old Style" pitchFamily="18" charset="0"/>
              </a:rPr>
              <a:t>Introduce modern corporate governance practices, e.g., separating ownership from management</a:t>
            </a:r>
            <a:r>
              <a:rPr lang="zh-CN" sz="2400" b="1" dirty="0">
                <a:latin typeface="Bookman Old Style" pitchFamily="18" charset="0"/>
              </a:rPr>
              <a:t> </a:t>
            </a:r>
            <a:endParaRPr lang="en-US" sz="2400" b="1" dirty="0">
              <a:latin typeface="Bookman Old Styl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Box 3">
            <a:extLst>
              <a:ext uri="{FF2B5EF4-FFF2-40B4-BE49-F238E27FC236}">
                <a16:creationId xmlns:a16="http://schemas.microsoft.com/office/drawing/2014/main" id="{B4D318E4-D127-4574-916D-22B9693361B3}"/>
              </a:ext>
            </a:extLst>
          </p:cNvPr>
          <p:cNvSpPr txBox="1">
            <a:spLocks noChangeArrowheads="1"/>
          </p:cNvSpPr>
          <p:nvPr/>
        </p:nvSpPr>
        <p:spPr bwMode="auto">
          <a:xfrm>
            <a:off x="1047750" y="1225550"/>
            <a:ext cx="7146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3" name="Rectangle 2">
            <a:extLst>
              <a:ext uri="{FF2B5EF4-FFF2-40B4-BE49-F238E27FC236}">
                <a16:creationId xmlns:a16="http://schemas.microsoft.com/office/drawing/2014/main" id="{6489CA31-236A-40A5-B26B-CE0C5B74BA51}"/>
              </a:ext>
            </a:extLst>
          </p:cNvPr>
          <p:cNvSpPr/>
          <p:nvPr/>
        </p:nvSpPr>
        <p:spPr>
          <a:xfrm>
            <a:off x="609600" y="381000"/>
            <a:ext cx="8124825" cy="5213350"/>
          </a:xfrm>
          <a:prstGeom prst="rect">
            <a:avLst/>
          </a:prstGeom>
        </p:spPr>
        <p:txBody>
          <a:bodyPr>
            <a:spAutoFit/>
          </a:bodyPr>
          <a:lstStyle/>
          <a:p>
            <a:pPr marL="342900" indent="-342900" eaLnBrk="1" hangingPunct="1">
              <a:spcBef>
                <a:spcPct val="20000"/>
              </a:spcBef>
              <a:buFont typeface="Wingdings" charset="2"/>
              <a:buChar char="Ø"/>
              <a:defRPr/>
            </a:pPr>
            <a:r>
              <a:rPr lang="en-US" sz="2400" b="1" dirty="0">
                <a:solidFill>
                  <a:srgbClr val="7030A0"/>
                </a:solidFill>
                <a:latin typeface="Bookman Old Style" pitchFamily="18" charset="0"/>
              </a:rPr>
              <a:t>Financial sector reform:  </a:t>
            </a:r>
            <a:endParaRPr lang="zh-CN" altLang="en-US" sz="2400" b="1" dirty="0">
              <a:solidFill>
                <a:srgbClr val="7030A0"/>
              </a:solidFill>
              <a:latin typeface="Bookman Old Style" pitchFamily="18" charset="0"/>
            </a:endParaRPr>
          </a:p>
          <a:p>
            <a:pPr eaLnBrk="1" hangingPunct="1">
              <a:spcBef>
                <a:spcPct val="20000"/>
              </a:spcBef>
              <a:buFontTx/>
              <a:buChar char="•"/>
              <a:defRPr/>
            </a:pPr>
            <a:endParaRPr lang="en-US" sz="2400" b="1" dirty="0">
              <a:latin typeface="Bookman Old Style" pitchFamily="18" charset="0"/>
            </a:endParaRPr>
          </a:p>
          <a:p>
            <a:pPr marL="342900" indent="-342900" eaLnBrk="1" hangingPunct="1">
              <a:spcBef>
                <a:spcPts val="0"/>
              </a:spcBef>
              <a:buFontTx/>
              <a:buBlip>
                <a:blip r:embed="rId3"/>
              </a:buBlip>
              <a:defRPr/>
            </a:pPr>
            <a:r>
              <a:rPr lang="en-US" sz="2400" b="1" dirty="0">
                <a:latin typeface="Bookman Old Style" pitchFamily="18" charset="0"/>
              </a:rPr>
              <a:t>Allow commercializing the banking system,</a:t>
            </a:r>
            <a:endParaRPr lang="zh-CN" altLang="en-US" sz="2400" b="1" dirty="0">
              <a:latin typeface="Bookman Old Style" pitchFamily="18" charset="0"/>
            </a:endParaRPr>
          </a:p>
          <a:p>
            <a:pPr marL="342900" indent="-342900" eaLnBrk="1" hangingPunct="1">
              <a:lnSpc>
                <a:spcPct val="120000"/>
              </a:lnSpc>
              <a:spcBef>
                <a:spcPts val="0"/>
              </a:spcBef>
              <a:buFontTx/>
              <a:buBlip>
                <a:blip r:embed="rId3"/>
              </a:buBlip>
              <a:defRPr/>
            </a:pPr>
            <a:r>
              <a:rPr lang="en-US" sz="2400" b="1" dirty="0">
                <a:latin typeface="Bookman Old Style" pitchFamily="18" charset="0"/>
              </a:rPr>
              <a:t>Allow interest rates to be set by market forces,</a:t>
            </a:r>
            <a:endParaRPr lang="zh-CN" altLang="en-US" sz="2400" b="1" dirty="0">
              <a:latin typeface="Bookman Old Style" pitchFamily="18" charset="0"/>
            </a:endParaRPr>
          </a:p>
          <a:p>
            <a:pPr marL="342900" indent="-342900" eaLnBrk="1" hangingPunct="1">
              <a:lnSpc>
                <a:spcPct val="120000"/>
              </a:lnSpc>
              <a:spcBef>
                <a:spcPts val="0"/>
              </a:spcBef>
              <a:buFontTx/>
              <a:buBlip>
                <a:blip r:embed="rId3"/>
              </a:buBlip>
              <a:defRPr/>
            </a:pPr>
            <a:r>
              <a:rPr lang="en-US" sz="2400" b="1" dirty="0">
                <a:latin typeface="Bookman Old Style" pitchFamily="18" charset="0"/>
              </a:rPr>
              <a:t>Deepening the capital market,  </a:t>
            </a:r>
            <a:endParaRPr lang="zh-CN" altLang="en-US" sz="2400" b="1" dirty="0">
              <a:latin typeface="Bookman Old Style" pitchFamily="18" charset="0"/>
            </a:endParaRPr>
          </a:p>
          <a:p>
            <a:pPr marL="342900" indent="-342900" eaLnBrk="1" hangingPunct="1">
              <a:lnSpc>
                <a:spcPct val="120000"/>
              </a:lnSpc>
              <a:spcBef>
                <a:spcPts val="0"/>
              </a:spcBef>
              <a:buFontTx/>
              <a:buBlip>
                <a:blip r:embed="rId3"/>
              </a:buBlip>
              <a:defRPr/>
            </a:pPr>
            <a:r>
              <a:rPr lang="en-US" sz="2400" b="1" dirty="0">
                <a:latin typeface="Bookman Old Style" pitchFamily="18" charset="0"/>
              </a:rPr>
              <a:t>Developing the legal and supervisory infrastructure to ensure financial stability, </a:t>
            </a:r>
            <a:endParaRPr lang="zh-CN" altLang="en-US" sz="2400" b="1" dirty="0">
              <a:latin typeface="Bookman Old Style" pitchFamily="18" charset="0"/>
            </a:endParaRPr>
          </a:p>
          <a:p>
            <a:pPr marL="342900" indent="-342900" eaLnBrk="1" hangingPunct="1">
              <a:lnSpc>
                <a:spcPct val="120000"/>
              </a:lnSpc>
              <a:spcBef>
                <a:spcPts val="0"/>
              </a:spcBef>
              <a:buFontTx/>
              <a:buBlip>
                <a:blip r:embed="rId3"/>
              </a:buBlip>
              <a:defRPr/>
            </a:pPr>
            <a:r>
              <a:rPr lang="en-US" sz="2400" b="1" dirty="0">
                <a:latin typeface="Bookman Old Style" pitchFamily="18" charset="0"/>
              </a:rPr>
              <a:t>Build the credible foundations for the internationalization of China’s financial sector. </a:t>
            </a:r>
            <a:endParaRPr lang="zh-CN" altLang="en-US" sz="2400" b="1" dirty="0">
              <a:latin typeface="Bookman Old Style" pitchFamily="18" charset="0"/>
            </a:endParaRPr>
          </a:p>
          <a:p>
            <a:pPr eaLnBrk="1" hangingPunct="1">
              <a:lnSpc>
                <a:spcPct val="120000"/>
              </a:lnSpc>
              <a:spcBef>
                <a:spcPct val="20000"/>
              </a:spcBef>
              <a:buFontTx/>
              <a:buChar char="•"/>
              <a:defRPr/>
            </a:pPr>
            <a:endParaRPr lang="zh-CN" altLang="en-US" dirty="0"/>
          </a:p>
          <a:p>
            <a:pPr eaLnBrk="1" hangingPunct="1">
              <a:spcBef>
                <a:spcPct val="20000"/>
              </a:spcBef>
              <a:buFontTx/>
              <a:buChar char="•"/>
              <a:defRPr/>
            </a:pPr>
            <a:endParaRPr lang="zh-CN" altLang="en-US" dirty="0"/>
          </a:p>
        </p:txBody>
      </p:sp>
      <p:pic>
        <p:nvPicPr>
          <p:cNvPr id="121860" name="Picture 5">
            <a:extLst>
              <a:ext uri="{FF2B5EF4-FFF2-40B4-BE49-F238E27FC236}">
                <a16:creationId xmlns:a16="http://schemas.microsoft.com/office/drawing/2014/main" id="{01C15875-8ABE-4037-996A-E31A6A1A2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475" y="4389438"/>
            <a:ext cx="3419475"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Box 3">
            <a:extLst>
              <a:ext uri="{FF2B5EF4-FFF2-40B4-BE49-F238E27FC236}">
                <a16:creationId xmlns:a16="http://schemas.microsoft.com/office/drawing/2014/main" id="{DDEB8B21-2590-4F16-AE11-772645CF7667}"/>
              </a:ext>
            </a:extLst>
          </p:cNvPr>
          <p:cNvSpPr txBox="1">
            <a:spLocks noChangeArrowheads="1"/>
          </p:cNvSpPr>
          <p:nvPr/>
        </p:nvSpPr>
        <p:spPr bwMode="auto">
          <a:xfrm>
            <a:off x="1047750" y="1225550"/>
            <a:ext cx="7146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3" name="Rectangle 2">
            <a:extLst>
              <a:ext uri="{FF2B5EF4-FFF2-40B4-BE49-F238E27FC236}">
                <a16:creationId xmlns:a16="http://schemas.microsoft.com/office/drawing/2014/main" id="{FA7BB758-9238-48F4-B47E-32942D8C6D15}"/>
              </a:ext>
            </a:extLst>
          </p:cNvPr>
          <p:cNvSpPr/>
          <p:nvPr/>
        </p:nvSpPr>
        <p:spPr>
          <a:xfrm>
            <a:off x="457200" y="304800"/>
            <a:ext cx="8534400" cy="3194050"/>
          </a:xfrm>
          <a:prstGeom prst="rect">
            <a:avLst/>
          </a:prstGeom>
        </p:spPr>
        <p:txBody>
          <a:bodyPr>
            <a:spAutoFit/>
          </a:bodyPr>
          <a:lstStyle/>
          <a:p>
            <a:pPr marL="342900" indent="-342900" eaLnBrk="1" hangingPunct="1">
              <a:spcBef>
                <a:spcPct val="20000"/>
              </a:spcBef>
              <a:buFont typeface="Wingdings" charset="2"/>
              <a:buChar char="Ø"/>
              <a:defRPr/>
            </a:pPr>
            <a:r>
              <a:rPr lang="en-US" sz="2400" b="1" dirty="0">
                <a:solidFill>
                  <a:schemeClr val="accent5">
                    <a:lumMod val="75000"/>
                  </a:schemeClr>
                </a:solidFill>
                <a:latin typeface="Bookman Old Style" pitchFamily="18" charset="0"/>
              </a:rPr>
              <a:t>Labor market reform: </a:t>
            </a:r>
            <a:endParaRPr lang="zh-CN" altLang="en-US" sz="2400" b="1" dirty="0">
              <a:solidFill>
                <a:schemeClr val="accent5">
                  <a:lumMod val="75000"/>
                </a:schemeClr>
              </a:solidFill>
              <a:latin typeface="Bookman Old Style" pitchFamily="18" charset="0"/>
            </a:endParaRPr>
          </a:p>
          <a:p>
            <a:pPr marL="342900" indent="-342900" eaLnBrk="1" hangingPunct="1">
              <a:spcBef>
                <a:spcPct val="20000"/>
              </a:spcBef>
              <a:buFontTx/>
              <a:buChar char="•"/>
              <a:defRPr/>
            </a:pPr>
            <a:r>
              <a:rPr lang="en-US" sz="2400" b="1" dirty="0">
                <a:latin typeface="Bookman Old Style" pitchFamily="18" charset="0"/>
              </a:rPr>
              <a:t>Ensure workers can move in response to market signals,</a:t>
            </a:r>
            <a:endParaRPr lang="zh-CN" altLang="en-US" sz="2400" b="1" dirty="0">
              <a:latin typeface="Bookman Old Style" pitchFamily="18" charset="0"/>
            </a:endParaRPr>
          </a:p>
          <a:p>
            <a:pPr marL="285750" indent="-285750" eaLnBrk="1" hangingPunct="1">
              <a:lnSpc>
                <a:spcPct val="120000"/>
              </a:lnSpc>
              <a:spcBef>
                <a:spcPct val="20000"/>
              </a:spcBef>
              <a:buFont typeface="Arial"/>
              <a:buChar char="•"/>
              <a:defRPr/>
            </a:pPr>
            <a:r>
              <a:rPr lang="en-US" sz="2400" b="1" dirty="0">
                <a:latin typeface="Bookman Old Style" pitchFamily="18" charset="0"/>
              </a:rPr>
              <a:t>Introduce measures to increase labor force participation rates, and</a:t>
            </a:r>
            <a:endParaRPr lang="zh-CN" altLang="en-US" sz="2400" b="1" dirty="0">
              <a:latin typeface="Bookman Old Style" pitchFamily="18" charset="0"/>
            </a:endParaRPr>
          </a:p>
          <a:p>
            <a:pPr marL="285750" indent="-285750" eaLnBrk="1" hangingPunct="1">
              <a:lnSpc>
                <a:spcPct val="120000"/>
              </a:lnSpc>
              <a:spcBef>
                <a:spcPct val="20000"/>
              </a:spcBef>
              <a:buFont typeface="Arial"/>
              <a:buChar char="•"/>
              <a:defRPr/>
            </a:pPr>
            <a:r>
              <a:rPr lang="en-US" sz="2400" b="1" dirty="0">
                <a:latin typeface="Bookman Old Style" pitchFamily="18" charset="0"/>
              </a:rPr>
              <a:t>Use social security instruments (pensions, health, and unemployment insurance).</a:t>
            </a:r>
            <a:endParaRPr lang="zh-CN" altLang="en-US" sz="2400" b="1" dirty="0">
              <a:latin typeface="Bookman Old Style" pitchFamily="18" charset="0"/>
            </a:endParaRPr>
          </a:p>
        </p:txBody>
      </p:sp>
      <p:sp>
        <p:nvSpPr>
          <p:cNvPr id="2" name="Rectangle 1">
            <a:extLst>
              <a:ext uri="{FF2B5EF4-FFF2-40B4-BE49-F238E27FC236}">
                <a16:creationId xmlns:a16="http://schemas.microsoft.com/office/drawing/2014/main" id="{B11563C4-9F7B-42E0-AD36-01FE3B8CE6DD}"/>
              </a:ext>
            </a:extLst>
          </p:cNvPr>
          <p:cNvSpPr/>
          <p:nvPr/>
        </p:nvSpPr>
        <p:spPr>
          <a:xfrm>
            <a:off x="457200" y="3581400"/>
            <a:ext cx="8382000" cy="2825750"/>
          </a:xfrm>
          <a:prstGeom prst="rect">
            <a:avLst/>
          </a:prstGeom>
        </p:spPr>
        <p:txBody>
          <a:bodyPr>
            <a:spAutoFit/>
          </a:bodyPr>
          <a:lstStyle/>
          <a:p>
            <a:pPr marL="342900" indent="-342900" eaLnBrk="1" hangingPunct="1">
              <a:spcBef>
                <a:spcPct val="20000"/>
              </a:spcBef>
              <a:buFont typeface="Wingdings" charset="2"/>
              <a:buChar char="Ø"/>
              <a:defRPr/>
            </a:pPr>
            <a:r>
              <a:rPr lang="en-US" sz="2400" b="1" dirty="0">
                <a:solidFill>
                  <a:schemeClr val="accent5">
                    <a:lumMod val="75000"/>
                  </a:schemeClr>
                </a:solidFill>
                <a:latin typeface="Bookman Old Style" pitchFamily="18" charset="0"/>
              </a:rPr>
              <a:t>Land reform: </a:t>
            </a:r>
            <a:endParaRPr lang="zh-CN" altLang="en-US" sz="2400" b="1" dirty="0">
              <a:solidFill>
                <a:schemeClr val="accent5">
                  <a:lumMod val="75000"/>
                </a:schemeClr>
              </a:solidFill>
              <a:latin typeface="Bookman Old Style" pitchFamily="18" charset="0"/>
            </a:endParaRPr>
          </a:p>
          <a:p>
            <a:pPr eaLnBrk="1" hangingPunct="1">
              <a:spcBef>
                <a:spcPct val="20000"/>
              </a:spcBef>
              <a:buFontTx/>
              <a:buChar char="•"/>
              <a:defRPr/>
            </a:pPr>
            <a:r>
              <a:rPr lang="en-US" sz="2400" b="1" dirty="0">
                <a:solidFill>
                  <a:prstClr val="black"/>
                </a:solidFill>
                <a:latin typeface="Bookman Old Style" pitchFamily="18" charset="0"/>
              </a:rPr>
              <a:t> Increase efficiency of land use, </a:t>
            </a:r>
            <a:endParaRPr lang="zh-CN" altLang="en-US" sz="2400" b="1" dirty="0">
              <a:solidFill>
                <a:prstClr val="black"/>
              </a:solidFill>
              <a:latin typeface="Bookman Old Style" pitchFamily="18" charset="0"/>
            </a:endParaRPr>
          </a:p>
          <a:p>
            <a:pPr marL="285750" indent="-285750" eaLnBrk="1" hangingPunct="1">
              <a:lnSpc>
                <a:spcPct val="120000"/>
              </a:lnSpc>
              <a:spcBef>
                <a:spcPct val="20000"/>
              </a:spcBef>
              <a:buFont typeface="Arial"/>
              <a:buChar char="•"/>
              <a:defRPr/>
            </a:pPr>
            <a:r>
              <a:rPr lang="en-US" sz="2400" b="1" dirty="0">
                <a:solidFill>
                  <a:prstClr val="black"/>
                </a:solidFill>
                <a:latin typeface="Bookman Old Style" pitchFamily="18" charset="0"/>
              </a:rPr>
              <a:t>Reform policies for acquisition of rural land for urban use, and</a:t>
            </a:r>
            <a:endParaRPr lang="zh-CN" altLang="en-US" sz="2400" b="1" dirty="0">
              <a:solidFill>
                <a:prstClr val="black"/>
              </a:solidFill>
              <a:latin typeface="Bookman Old Style" pitchFamily="18" charset="0"/>
            </a:endParaRPr>
          </a:p>
          <a:p>
            <a:pPr marL="285750" indent="-285750" eaLnBrk="1" hangingPunct="1">
              <a:lnSpc>
                <a:spcPct val="120000"/>
              </a:lnSpc>
              <a:spcBef>
                <a:spcPct val="20000"/>
              </a:spcBef>
              <a:buFont typeface="Arial"/>
              <a:buChar char="•"/>
              <a:defRPr/>
            </a:pPr>
            <a:r>
              <a:rPr lang="en-US" sz="2400" b="1" dirty="0">
                <a:solidFill>
                  <a:prstClr val="black"/>
                </a:solidFill>
                <a:latin typeface="Bookman Old Style" pitchFamily="18" charset="0"/>
              </a:rPr>
              <a:t>Reduce local government dependency on land-related revenues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464CCA-6844-46D0-3DA5-3751D13FCB6E}"/>
              </a:ext>
            </a:extLst>
          </p:cNvPr>
          <p:cNvPicPr>
            <a:picLocks noChangeAspect="1"/>
          </p:cNvPicPr>
          <p:nvPr/>
        </p:nvPicPr>
        <p:blipFill>
          <a:blip r:embed="rId2"/>
          <a:stretch>
            <a:fillRect/>
          </a:stretch>
        </p:blipFill>
        <p:spPr>
          <a:xfrm>
            <a:off x="457200" y="1143000"/>
            <a:ext cx="8096250" cy="4800600"/>
          </a:xfrm>
          <a:prstGeom prst="rect">
            <a:avLst/>
          </a:prstGeom>
        </p:spPr>
      </p:pic>
      <p:sp>
        <p:nvSpPr>
          <p:cNvPr id="4" name="TextBox 3">
            <a:extLst>
              <a:ext uri="{FF2B5EF4-FFF2-40B4-BE49-F238E27FC236}">
                <a16:creationId xmlns:a16="http://schemas.microsoft.com/office/drawing/2014/main" id="{07AC23FE-0896-3A25-C605-BC069F6ED2BF}"/>
              </a:ext>
            </a:extLst>
          </p:cNvPr>
          <p:cNvSpPr txBox="1"/>
          <p:nvPr/>
        </p:nvSpPr>
        <p:spPr>
          <a:xfrm>
            <a:off x="1143000" y="304800"/>
            <a:ext cx="7010400" cy="707886"/>
          </a:xfrm>
          <a:prstGeom prst="rect">
            <a:avLst/>
          </a:prstGeom>
          <a:noFill/>
        </p:spPr>
        <p:txBody>
          <a:bodyPr wrap="square">
            <a:spAutoFit/>
          </a:bodyPr>
          <a:lstStyle/>
          <a:p>
            <a:pPr algn="ctr"/>
            <a:r>
              <a:rPr lang="en-US" sz="2000" b="1" kern="0" dirty="0">
                <a:solidFill>
                  <a:schemeClr val="tx2"/>
                </a:solidFill>
                <a:latin typeface="Bookman Old Style" pitchFamily="18" charset="0"/>
                <a:ea typeface="+mj-ea"/>
                <a:cs typeface="+mj-cs"/>
              </a:rPr>
              <a:t>GDP per capita in the world (world average), the USA, China, Russia</a:t>
            </a:r>
          </a:p>
        </p:txBody>
      </p:sp>
      <p:sp>
        <p:nvSpPr>
          <p:cNvPr id="6" name="TextBox 5">
            <a:extLst>
              <a:ext uri="{FF2B5EF4-FFF2-40B4-BE49-F238E27FC236}">
                <a16:creationId xmlns:a16="http://schemas.microsoft.com/office/drawing/2014/main" id="{FB4975A5-0574-C6EA-3284-2C7F57742462}"/>
              </a:ext>
            </a:extLst>
          </p:cNvPr>
          <p:cNvSpPr txBox="1"/>
          <p:nvPr/>
        </p:nvSpPr>
        <p:spPr>
          <a:xfrm>
            <a:off x="4819650" y="6214646"/>
            <a:ext cx="7467600" cy="338554"/>
          </a:xfrm>
          <a:prstGeom prst="rect">
            <a:avLst/>
          </a:prstGeom>
          <a:noFill/>
        </p:spPr>
        <p:txBody>
          <a:bodyPr wrap="square">
            <a:spAutoFit/>
          </a:bodyPr>
          <a:lstStyle/>
          <a:p>
            <a:r>
              <a:rPr lang="en-US" sz="1600" dirty="0">
                <a:hlinkClick r:id="rId3"/>
              </a:rPr>
              <a:t>https://www.worldometers.info/gdp/gdp-per-capita/</a:t>
            </a:r>
            <a:endParaRPr lang="en-US" dirty="0"/>
          </a:p>
        </p:txBody>
      </p:sp>
      <p:sp>
        <p:nvSpPr>
          <p:cNvPr id="8" name="TextBox 7">
            <a:extLst>
              <a:ext uri="{FF2B5EF4-FFF2-40B4-BE49-F238E27FC236}">
                <a16:creationId xmlns:a16="http://schemas.microsoft.com/office/drawing/2014/main" id="{C4D8ACD6-7BC2-DE9E-7FE9-E72C9AE727AB}"/>
              </a:ext>
            </a:extLst>
          </p:cNvPr>
          <p:cNvSpPr txBox="1"/>
          <p:nvPr/>
        </p:nvSpPr>
        <p:spPr>
          <a:xfrm>
            <a:off x="269422" y="6095685"/>
            <a:ext cx="4561114" cy="707886"/>
          </a:xfrm>
          <a:prstGeom prst="rect">
            <a:avLst/>
          </a:prstGeom>
          <a:noFill/>
        </p:spPr>
        <p:txBody>
          <a:bodyPr wrap="square">
            <a:spAutoFit/>
          </a:bodyPr>
          <a:lstStyle/>
          <a:p>
            <a:r>
              <a:rPr lang="en-US" sz="1200" dirty="0">
                <a:hlinkClick r:id="rId4"/>
              </a:rPr>
              <a:t>https://www.researchgate.net/figure/GDP-per-capita-in-the-world-world-average-the-USA-China-Russia-and-Kazakhstan_fig1_372742265</a:t>
            </a:r>
            <a:endParaRPr lang="en-US" sz="1200" dirty="0"/>
          </a:p>
          <a:p>
            <a:endParaRPr lang="en-US" sz="16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Box 3">
            <a:extLst>
              <a:ext uri="{FF2B5EF4-FFF2-40B4-BE49-F238E27FC236}">
                <a16:creationId xmlns:a16="http://schemas.microsoft.com/office/drawing/2014/main" id="{FBEF33C6-EA32-4C89-9E1C-818DF2C5FC36}"/>
              </a:ext>
            </a:extLst>
          </p:cNvPr>
          <p:cNvSpPr txBox="1">
            <a:spLocks noChangeArrowheads="1"/>
          </p:cNvSpPr>
          <p:nvPr/>
        </p:nvSpPr>
        <p:spPr bwMode="auto">
          <a:xfrm>
            <a:off x="1047750" y="1225550"/>
            <a:ext cx="7146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3" name="Rectangle 2">
            <a:extLst>
              <a:ext uri="{FF2B5EF4-FFF2-40B4-BE49-F238E27FC236}">
                <a16:creationId xmlns:a16="http://schemas.microsoft.com/office/drawing/2014/main" id="{53D95F16-1320-4441-B011-24F168C4B2BB}"/>
              </a:ext>
            </a:extLst>
          </p:cNvPr>
          <p:cNvSpPr/>
          <p:nvPr/>
        </p:nvSpPr>
        <p:spPr>
          <a:xfrm>
            <a:off x="309563" y="304800"/>
            <a:ext cx="8377237" cy="6284913"/>
          </a:xfrm>
          <a:prstGeom prst="rect">
            <a:avLst/>
          </a:prstGeom>
        </p:spPr>
        <p:txBody>
          <a:bodyPr>
            <a:spAutoFit/>
          </a:bodyPr>
          <a:lstStyle/>
          <a:p>
            <a:pPr marL="457200" indent="-457200" eaLnBrk="1" hangingPunct="1">
              <a:spcBef>
                <a:spcPct val="20000"/>
              </a:spcBef>
              <a:buFontTx/>
              <a:buAutoNum type="arabicPeriod" startAt="2"/>
              <a:defRPr/>
            </a:pPr>
            <a:r>
              <a:rPr lang="en-US" sz="2800" b="1" dirty="0">
                <a:solidFill>
                  <a:srgbClr val="7030A0"/>
                </a:solidFill>
                <a:latin typeface="Bookman Old Style" pitchFamily="18" charset="0"/>
              </a:rPr>
              <a:t>Accelerating the Pace of Open Innovation</a:t>
            </a:r>
          </a:p>
          <a:p>
            <a:pPr marL="457200" indent="-457200" eaLnBrk="1" hangingPunct="1">
              <a:spcBef>
                <a:spcPct val="20000"/>
              </a:spcBef>
              <a:buFontTx/>
              <a:buAutoNum type="arabicPeriod" startAt="2"/>
              <a:defRPr/>
            </a:pPr>
            <a:endParaRPr lang="en-US" altLang="zh-CN" sz="2400" b="1" dirty="0">
              <a:solidFill>
                <a:srgbClr val="7030A0"/>
              </a:solidFill>
              <a:latin typeface="Bookman Old Style" pitchFamily="18" charset="0"/>
            </a:endParaRPr>
          </a:p>
          <a:p>
            <a:pPr marL="342900" indent="-342900" eaLnBrk="1" hangingPunct="1">
              <a:spcBef>
                <a:spcPct val="20000"/>
              </a:spcBef>
              <a:buFontTx/>
              <a:buChar char="•"/>
              <a:defRPr/>
            </a:pPr>
            <a:r>
              <a:rPr lang="en-US" sz="2400" b="1" dirty="0">
                <a:latin typeface="Bookman Old Style" pitchFamily="18" charset="0"/>
              </a:rPr>
              <a:t>Needed: An open innovation system that fosters both Product and Process innovation</a:t>
            </a:r>
            <a:endParaRPr lang="zh-CN" altLang="en-US" sz="2400" b="1" dirty="0">
              <a:latin typeface="Bookman Old Style" pitchFamily="18" charset="0"/>
            </a:endParaRPr>
          </a:p>
          <a:p>
            <a:pPr marL="342900" indent="-342900" eaLnBrk="1" hangingPunct="1">
              <a:spcBef>
                <a:spcPct val="20000"/>
              </a:spcBef>
              <a:buFontTx/>
              <a:buChar char="•"/>
              <a:defRPr/>
            </a:pPr>
            <a:r>
              <a:rPr lang="en-US" sz="2400" b="1" dirty="0">
                <a:latin typeface="Bookman Old Style" pitchFamily="18" charset="0"/>
              </a:rPr>
              <a:t>How?  Increasing Chinese domestic R&amp;D</a:t>
            </a:r>
          </a:p>
          <a:p>
            <a:pPr marL="971550" lvl="1" indent="-514350" eaLnBrk="1" hangingPunct="1">
              <a:spcBef>
                <a:spcPct val="20000"/>
              </a:spcBef>
              <a:buFont typeface="Wingdings" panose="05000000000000000000" pitchFamily="2" charset="2"/>
              <a:buChar char="v"/>
              <a:defRPr/>
            </a:pPr>
            <a:r>
              <a:rPr lang="en-US" sz="2400" b="1" dirty="0">
                <a:latin typeface="Bookman Old Style" pitchFamily="18" charset="0"/>
              </a:rPr>
              <a:t>By participating in global R&amp;D</a:t>
            </a:r>
          </a:p>
          <a:p>
            <a:pPr marL="971550" lvl="1" indent="-514350" eaLnBrk="1" hangingPunct="1">
              <a:spcBef>
                <a:spcPct val="20000"/>
              </a:spcBef>
              <a:buFont typeface="Wingdings" panose="05000000000000000000" pitchFamily="2" charset="2"/>
              <a:buChar char="v"/>
              <a:defRPr/>
            </a:pPr>
            <a:r>
              <a:rPr lang="en-US" sz="2400" b="1" dirty="0">
                <a:latin typeface="Bookman Old Style" pitchFamily="18" charset="0"/>
              </a:rPr>
              <a:t>By establishing a research and development infrastructure via:</a:t>
            </a:r>
          </a:p>
          <a:p>
            <a:pPr marL="1428750" lvl="2" indent="-514350" eaLnBrk="1" hangingPunct="1">
              <a:spcBef>
                <a:spcPct val="20000"/>
              </a:spcBef>
              <a:buFont typeface="Wingdings" panose="05000000000000000000" pitchFamily="2" charset="2"/>
              <a:buChar char="§"/>
              <a:defRPr/>
            </a:pPr>
            <a:r>
              <a:rPr lang="en-US" sz="2400" b="1" dirty="0">
                <a:latin typeface="Bookman Old Style" pitchFamily="18" charset="0"/>
              </a:rPr>
              <a:t>increase the technical and cognitive skills of university graduates,</a:t>
            </a:r>
          </a:p>
          <a:p>
            <a:pPr marL="1428750" lvl="2" indent="-514350" eaLnBrk="1" hangingPunct="1">
              <a:spcBef>
                <a:spcPct val="20000"/>
              </a:spcBef>
              <a:buFont typeface="Wingdings" panose="05000000000000000000" pitchFamily="2" charset="2"/>
              <a:buChar char="§"/>
              <a:defRPr/>
            </a:pPr>
            <a:r>
              <a:rPr lang="en-US" sz="2400" b="1" dirty="0">
                <a:latin typeface="Bookman Old Style" pitchFamily="18" charset="0"/>
              </a:rPr>
              <a:t>build a few world-class research universities with strong links to industry, and</a:t>
            </a:r>
          </a:p>
          <a:p>
            <a:pPr marL="1428750" lvl="2" indent="-514350" eaLnBrk="1" hangingPunct="1">
              <a:spcBef>
                <a:spcPct val="20000"/>
              </a:spcBef>
              <a:buFont typeface="Wingdings" panose="05000000000000000000" pitchFamily="2" charset="2"/>
              <a:buChar char="§"/>
              <a:defRPr/>
            </a:pPr>
            <a:r>
              <a:rPr lang="en-US" sz="2400" b="1" dirty="0">
                <a:latin typeface="Bookman Old Style" pitchFamily="18" charset="0"/>
              </a:rPr>
              <a:t>foster research parks, innovative cities. </a:t>
            </a:r>
            <a:endParaRPr lang="zh-CN" altLang="en-US" sz="2400" b="1" dirty="0">
              <a:latin typeface="Bookman Old Style" pitchFamily="18" charset="0"/>
            </a:endParaRPr>
          </a:p>
          <a:p>
            <a:pPr eaLnBrk="1" hangingPunct="1">
              <a:spcBef>
                <a:spcPct val="20000"/>
              </a:spcBef>
              <a:defRPr/>
            </a:pPr>
            <a:r>
              <a:rPr lang="en-US" sz="2000" b="1" dirty="0">
                <a:latin typeface="Bookman Old Style" pitchFamily="18" charset="0"/>
              </a:rPr>
              <a:t> </a:t>
            </a:r>
            <a:endParaRPr lang="zh-CN" altLang="en-US" sz="2000" b="1" dirty="0">
              <a:latin typeface="Bookman Old Styl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Box 3">
            <a:extLst>
              <a:ext uri="{FF2B5EF4-FFF2-40B4-BE49-F238E27FC236}">
                <a16:creationId xmlns:a16="http://schemas.microsoft.com/office/drawing/2014/main" id="{E36624E9-52D6-4E18-9963-01CA06431A5C}"/>
              </a:ext>
            </a:extLst>
          </p:cNvPr>
          <p:cNvSpPr txBox="1">
            <a:spLocks noChangeArrowheads="1"/>
          </p:cNvSpPr>
          <p:nvPr/>
        </p:nvSpPr>
        <p:spPr bwMode="auto">
          <a:xfrm>
            <a:off x="1047750" y="1225550"/>
            <a:ext cx="7146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3" name="Rectangle 2">
            <a:extLst>
              <a:ext uri="{FF2B5EF4-FFF2-40B4-BE49-F238E27FC236}">
                <a16:creationId xmlns:a16="http://schemas.microsoft.com/office/drawing/2014/main" id="{171BB447-B6B7-45FE-99E5-0B1CFA678966}"/>
              </a:ext>
            </a:extLst>
          </p:cNvPr>
          <p:cNvSpPr/>
          <p:nvPr/>
        </p:nvSpPr>
        <p:spPr>
          <a:xfrm>
            <a:off x="663575" y="219075"/>
            <a:ext cx="8251825" cy="6062663"/>
          </a:xfrm>
          <a:prstGeom prst="rect">
            <a:avLst/>
          </a:prstGeom>
        </p:spPr>
        <p:txBody>
          <a:bodyPr>
            <a:spAutoFit/>
          </a:bodyPr>
          <a:lstStyle/>
          <a:p>
            <a:pPr eaLnBrk="1" hangingPunct="1">
              <a:spcBef>
                <a:spcPct val="20000"/>
              </a:spcBef>
              <a:defRPr/>
            </a:pPr>
            <a:r>
              <a:rPr lang="en-US" sz="2800" b="1" dirty="0">
                <a:solidFill>
                  <a:srgbClr val="7030A0"/>
                </a:solidFill>
                <a:latin typeface="Bookman Old Style" pitchFamily="18" charset="0"/>
              </a:rPr>
              <a:t>3. Go green</a:t>
            </a:r>
          </a:p>
          <a:p>
            <a:pPr eaLnBrk="1" hangingPunct="1">
              <a:spcBef>
                <a:spcPts val="0"/>
              </a:spcBef>
              <a:defRPr/>
            </a:pPr>
            <a:endParaRPr lang="zh-CN" altLang="en-US" sz="2400" b="1" dirty="0">
              <a:solidFill>
                <a:srgbClr val="7030A0"/>
              </a:solidFill>
              <a:latin typeface="Bookman Old Style" pitchFamily="18" charset="0"/>
            </a:endParaRPr>
          </a:p>
          <a:p>
            <a:pPr eaLnBrk="1" hangingPunct="1">
              <a:spcBef>
                <a:spcPts val="0"/>
              </a:spcBef>
              <a:buFontTx/>
              <a:buChar char="•"/>
              <a:defRPr/>
            </a:pPr>
            <a:r>
              <a:rPr lang="en-US" sz="2400" b="1" dirty="0">
                <a:latin typeface="Bookman Old Style" pitchFamily="18" charset="0"/>
              </a:rPr>
              <a:t> Why ? </a:t>
            </a:r>
            <a:endParaRPr lang="zh-CN" altLang="en-US" sz="2400" b="1" dirty="0">
              <a:latin typeface="Bookman Old Style" pitchFamily="18" charset="0"/>
            </a:endParaRPr>
          </a:p>
          <a:p>
            <a:pPr marL="742950" lvl="1" indent="-285750" eaLnBrk="1" hangingPunct="1">
              <a:spcBef>
                <a:spcPts val="0"/>
              </a:spcBef>
              <a:buFont typeface="Arial"/>
              <a:buChar char="•"/>
              <a:defRPr/>
            </a:pPr>
            <a:r>
              <a:rPr lang="en-US" sz="2400" b="1" dirty="0">
                <a:latin typeface="Bookman Old Style" pitchFamily="18" charset="0"/>
              </a:rPr>
              <a:t>Increased efficiency, </a:t>
            </a:r>
            <a:endParaRPr lang="zh-CN" altLang="en-US" sz="2400" b="1" dirty="0">
              <a:latin typeface="Bookman Old Style" pitchFamily="18" charset="0"/>
            </a:endParaRPr>
          </a:p>
          <a:p>
            <a:pPr marL="742950" lvl="1" indent="-285750" eaLnBrk="1" hangingPunct="1">
              <a:spcBef>
                <a:spcPts val="0"/>
              </a:spcBef>
              <a:buFont typeface="Arial"/>
              <a:buChar char="•"/>
              <a:defRPr/>
            </a:pPr>
            <a:r>
              <a:rPr lang="en-US" sz="2400" b="1" dirty="0">
                <a:latin typeface="Bookman Old Style" pitchFamily="18" charset="0"/>
              </a:rPr>
              <a:t>Improve the level of well-being,</a:t>
            </a:r>
            <a:endParaRPr lang="zh-CN" altLang="en-US" sz="2400" b="1" dirty="0">
              <a:latin typeface="Bookman Old Style" pitchFamily="18" charset="0"/>
            </a:endParaRPr>
          </a:p>
          <a:p>
            <a:pPr marL="742950" lvl="1" indent="-285750" eaLnBrk="1" hangingPunct="1">
              <a:spcBef>
                <a:spcPts val="0"/>
              </a:spcBef>
              <a:buFont typeface="Arial"/>
              <a:buChar char="•"/>
              <a:defRPr/>
            </a:pPr>
            <a:r>
              <a:rPr lang="en-US" sz="2400" b="1" dirty="0">
                <a:latin typeface="Bookman Old Style" pitchFamily="18" charset="0"/>
              </a:rPr>
              <a:t>Sustain comparative advantage,</a:t>
            </a:r>
            <a:endParaRPr lang="zh-CN" altLang="en-US" sz="2400" b="1" dirty="0">
              <a:latin typeface="Bookman Old Style" pitchFamily="18" charset="0"/>
            </a:endParaRPr>
          </a:p>
          <a:p>
            <a:pPr marL="742950" lvl="1" indent="-285750" eaLnBrk="1" hangingPunct="1">
              <a:spcBef>
                <a:spcPts val="0"/>
              </a:spcBef>
              <a:buFont typeface="Arial"/>
              <a:buChar char="•"/>
              <a:defRPr/>
            </a:pPr>
            <a:r>
              <a:rPr lang="en-US" sz="2400" b="1" dirty="0">
                <a:latin typeface="Bookman Old Style" pitchFamily="18" charset="0"/>
              </a:rPr>
              <a:t>Achieve and sustain economies of scale, and</a:t>
            </a:r>
            <a:endParaRPr lang="zh-CN" altLang="en-US" sz="2400" b="1" dirty="0">
              <a:latin typeface="Bookman Old Style" pitchFamily="18" charset="0"/>
            </a:endParaRPr>
          </a:p>
          <a:p>
            <a:pPr marL="742950" lvl="1" indent="-285750" eaLnBrk="1" hangingPunct="1">
              <a:spcBef>
                <a:spcPts val="0"/>
              </a:spcBef>
              <a:buFont typeface="Arial"/>
              <a:buChar char="•"/>
              <a:defRPr/>
            </a:pPr>
            <a:r>
              <a:rPr lang="en-US" sz="2400" b="1" dirty="0">
                <a:latin typeface="Bookman Old Style" pitchFamily="18" charset="0"/>
              </a:rPr>
              <a:t>Sustain rapid growth.</a:t>
            </a:r>
          </a:p>
          <a:p>
            <a:pPr eaLnBrk="1" hangingPunct="1">
              <a:spcBef>
                <a:spcPts val="0"/>
              </a:spcBef>
              <a:buFontTx/>
              <a:buChar char="•"/>
              <a:defRPr/>
            </a:pPr>
            <a:endParaRPr lang="en-US" altLang="zh-CN" sz="2400" b="1" dirty="0">
              <a:latin typeface="Bookman Old Style" pitchFamily="18" charset="0"/>
            </a:endParaRPr>
          </a:p>
          <a:p>
            <a:pPr marL="285750" indent="-285750" eaLnBrk="1" hangingPunct="1">
              <a:spcBef>
                <a:spcPts val="0"/>
              </a:spcBef>
              <a:buFont typeface="Wingdings" charset="2"/>
              <a:buChar char="Ø"/>
              <a:defRPr/>
            </a:pPr>
            <a:r>
              <a:rPr lang="en-US" sz="2400" b="1" dirty="0">
                <a:latin typeface="Bookman Old Style" pitchFamily="18" charset="0"/>
              </a:rPr>
              <a:t>How ? </a:t>
            </a:r>
            <a:endParaRPr lang="zh-CN" altLang="en-US" sz="2400" b="1" dirty="0">
              <a:latin typeface="Bookman Old Style" pitchFamily="18" charset="0"/>
            </a:endParaRPr>
          </a:p>
          <a:p>
            <a:pPr marL="742950" lvl="1" indent="-285750" eaLnBrk="1" hangingPunct="1">
              <a:spcBef>
                <a:spcPts val="0"/>
              </a:spcBef>
              <a:buFont typeface="Arial"/>
              <a:buChar char="•"/>
              <a:defRPr/>
            </a:pPr>
            <a:r>
              <a:rPr lang="en-US" sz="2400" b="1" dirty="0">
                <a:latin typeface="Bookman Old Style" pitchFamily="18" charset="0"/>
              </a:rPr>
              <a:t>Public education and awareness,</a:t>
            </a:r>
            <a:endParaRPr lang="zh-CN" altLang="en-US" sz="2400" b="1" dirty="0">
              <a:latin typeface="Bookman Old Style" pitchFamily="18" charset="0"/>
            </a:endParaRPr>
          </a:p>
          <a:p>
            <a:pPr marL="742950" lvl="1" indent="-285750" eaLnBrk="1" hangingPunct="1">
              <a:spcBef>
                <a:spcPts val="0"/>
              </a:spcBef>
              <a:buFont typeface="Arial"/>
              <a:buChar char="•"/>
              <a:defRPr/>
            </a:pPr>
            <a:r>
              <a:rPr lang="en-US" sz="2400" b="1" dirty="0">
                <a:latin typeface="Bookman Old Style" pitchFamily="18" charset="0"/>
              </a:rPr>
              <a:t>market incentives,</a:t>
            </a:r>
            <a:endParaRPr lang="zh-CN" altLang="en-US" sz="2400" b="1" dirty="0">
              <a:latin typeface="Bookman Old Style" pitchFamily="18" charset="0"/>
            </a:endParaRPr>
          </a:p>
          <a:p>
            <a:pPr marL="742950" lvl="1" indent="-285750" eaLnBrk="1" hangingPunct="1">
              <a:spcBef>
                <a:spcPts val="0"/>
              </a:spcBef>
              <a:buFont typeface="Arial"/>
              <a:buChar char="•"/>
              <a:defRPr/>
            </a:pPr>
            <a:r>
              <a:rPr lang="en-US" sz="2400" b="1" dirty="0">
                <a:latin typeface="Bookman Old Style" pitchFamily="18" charset="0"/>
              </a:rPr>
              <a:t>Regulations, </a:t>
            </a:r>
            <a:endParaRPr lang="zh-CN" altLang="en-US" sz="2400" b="1" dirty="0">
              <a:latin typeface="Bookman Old Style" pitchFamily="18" charset="0"/>
            </a:endParaRPr>
          </a:p>
          <a:p>
            <a:pPr marL="742950" lvl="1" indent="-285750" eaLnBrk="1" hangingPunct="1">
              <a:spcBef>
                <a:spcPts val="0"/>
              </a:spcBef>
              <a:buFont typeface="Arial"/>
              <a:buChar char="•"/>
              <a:defRPr/>
            </a:pPr>
            <a:r>
              <a:rPr lang="en-US" sz="2400" b="1" dirty="0">
                <a:latin typeface="Bookman Old Style" pitchFamily="18" charset="0"/>
              </a:rPr>
              <a:t>Public investments, </a:t>
            </a:r>
            <a:endParaRPr lang="zh-CN" altLang="en-US" sz="2400" b="1" dirty="0">
              <a:latin typeface="Bookman Old Style" pitchFamily="18" charset="0"/>
            </a:endParaRPr>
          </a:p>
          <a:p>
            <a:pPr marL="742950" lvl="1" indent="-285750" eaLnBrk="1" hangingPunct="1">
              <a:spcBef>
                <a:spcPts val="0"/>
              </a:spcBef>
              <a:buFont typeface="Arial"/>
              <a:buChar char="•"/>
              <a:defRPr/>
            </a:pPr>
            <a:r>
              <a:rPr lang="en-US" sz="2400" b="1" dirty="0">
                <a:latin typeface="Bookman Old Style" pitchFamily="18" charset="0"/>
              </a:rPr>
              <a:t>Industrial policy, and</a:t>
            </a:r>
            <a:endParaRPr lang="zh-CN" altLang="en-US" sz="2400" b="1" dirty="0">
              <a:latin typeface="Bookman Old Style" pitchFamily="18" charset="0"/>
            </a:endParaRPr>
          </a:p>
          <a:p>
            <a:pPr marL="742950" lvl="1" indent="-285750" eaLnBrk="1" hangingPunct="1">
              <a:spcBef>
                <a:spcPts val="0"/>
              </a:spcBef>
              <a:buFont typeface="Arial"/>
              <a:buChar char="•"/>
              <a:defRPr/>
            </a:pPr>
            <a:r>
              <a:rPr lang="en-US" sz="2400" b="1" dirty="0">
                <a:latin typeface="Bookman Old Style" pitchFamily="18" charset="0"/>
              </a:rPr>
              <a:t>Institutional development. </a:t>
            </a:r>
            <a:endParaRPr lang="zh-CN" altLang="en-US" sz="2000" b="1" dirty="0">
              <a:latin typeface="Bookman Old Styl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Box 3">
            <a:extLst>
              <a:ext uri="{FF2B5EF4-FFF2-40B4-BE49-F238E27FC236}">
                <a16:creationId xmlns:a16="http://schemas.microsoft.com/office/drawing/2014/main" id="{74D8EF08-7300-49DB-8F29-9E5AB2742427}"/>
              </a:ext>
            </a:extLst>
          </p:cNvPr>
          <p:cNvSpPr txBox="1">
            <a:spLocks noChangeArrowheads="1"/>
          </p:cNvSpPr>
          <p:nvPr/>
        </p:nvSpPr>
        <p:spPr bwMode="auto">
          <a:xfrm>
            <a:off x="1047750" y="1225550"/>
            <a:ext cx="7146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3" name="Rectangle 2">
            <a:extLst>
              <a:ext uri="{FF2B5EF4-FFF2-40B4-BE49-F238E27FC236}">
                <a16:creationId xmlns:a16="http://schemas.microsoft.com/office/drawing/2014/main" id="{97C6A2BC-2813-4403-818F-46C07B0630A9}"/>
              </a:ext>
            </a:extLst>
          </p:cNvPr>
          <p:cNvSpPr/>
          <p:nvPr/>
        </p:nvSpPr>
        <p:spPr>
          <a:xfrm>
            <a:off x="304800" y="696913"/>
            <a:ext cx="8610600" cy="5164137"/>
          </a:xfrm>
          <a:prstGeom prst="rect">
            <a:avLst/>
          </a:prstGeom>
        </p:spPr>
        <p:txBody>
          <a:bodyPr>
            <a:spAutoFit/>
          </a:bodyPr>
          <a:lstStyle/>
          <a:p>
            <a:pPr eaLnBrk="1" hangingPunct="1">
              <a:spcBef>
                <a:spcPct val="20000"/>
              </a:spcBef>
              <a:defRPr/>
            </a:pPr>
            <a:r>
              <a:rPr lang="en-US" sz="2800" b="1" dirty="0">
                <a:solidFill>
                  <a:srgbClr val="7030A0"/>
                </a:solidFill>
                <a:latin typeface="Bookman Old Style" pitchFamily="18" charset="0"/>
              </a:rPr>
              <a:t>4. Expand Individual Opportunities and Improve Social Services</a:t>
            </a:r>
          </a:p>
          <a:p>
            <a:pPr eaLnBrk="1" hangingPunct="1">
              <a:spcBef>
                <a:spcPts val="0"/>
              </a:spcBef>
              <a:defRPr/>
            </a:pPr>
            <a:endParaRPr lang="en-US" sz="2400" b="1" dirty="0">
              <a:solidFill>
                <a:srgbClr val="7030A0"/>
              </a:solidFill>
              <a:latin typeface="Bookman Old Style" pitchFamily="18" charset="0"/>
            </a:endParaRPr>
          </a:p>
          <a:p>
            <a:pPr marL="342900" indent="-342900" eaLnBrk="1" hangingPunct="1">
              <a:spcBef>
                <a:spcPct val="20000"/>
              </a:spcBef>
              <a:buFontTx/>
              <a:buChar char="•"/>
              <a:defRPr/>
            </a:pPr>
            <a:r>
              <a:rPr lang="en-US" sz="2400" b="1" dirty="0">
                <a:latin typeface="Bookman Old Style" pitchFamily="18" charset="0"/>
              </a:rPr>
              <a:t>Expand opportunities and promote social security,</a:t>
            </a:r>
            <a:endParaRPr lang="zh-CN" altLang="en-US" sz="2400" b="1" dirty="0">
              <a:latin typeface="Bookman Old Style" pitchFamily="18" charset="0"/>
            </a:endParaRPr>
          </a:p>
          <a:p>
            <a:pPr marL="342900" indent="-342900" eaLnBrk="1" hangingPunct="1">
              <a:lnSpc>
                <a:spcPct val="120000"/>
              </a:lnSpc>
              <a:spcBef>
                <a:spcPct val="20000"/>
              </a:spcBef>
              <a:buFontTx/>
              <a:buChar char="•"/>
              <a:defRPr/>
            </a:pPr>
            <a:r>
              <a:rPr lang="en-US" sz="2400" b="1" dirty="0">
                <a:latin typeface="Bookman Old Style" pitchFamily="18" charset="0"/>
              </a:rPr>
              <a:t>Facilitate equal access to jobs, finance, quality social services, and portable social security,</a:t>
            </a:r>
            <a:endParaRPr lang="zh-CN" altLang="en-US" sz="2400" b="1" dirty="0">
              <a:latin typeface="Bookman Old Style" pitchFamily="18" charset="0"/>
            </a:endParaRPr>
          </a:p>
          <a:p>
            <a:pPr marL="342900" indent="-342900" eaLnBrk="1" hangingPunct="1">
              <a:lnSpc>
                <a:spcPct val="120000"/>
              </a:lnSpc>
              <a:spcBef>
                <a:spcPct val="20000"/>
              </a:spcBef>
              <a:buFontTx/>
              <a:buChar char="•"/>
              <a:defRPr/>
            </a:pPr>
            <a:r>
              <a:rPr lang="en-US" sz="2400" b="1" dirty="0">
                <a:latin typeface="Bookman Old Style" pitchFamily="18" charset="0"/>
              </a:rPr>
              <a:t>Help households manage employment, health, and age-related risks,</a:t>
            </a:r>
            <a:endParaRPr lang="zh-CN" altLang="en-US" sz="2400" b="1" dirty="0">
              <a:latin typeface="Bookman Old Style" pitchFamily="18" charset="0"/>
            </a:endParaRPr>
          </a:p>
          <a:p>
            <a:pPr marL="342900" indent="-342900" eaLnBrk="1" hangingPunct="1">
              <a:lnSpc>
                <a:spcPct val="120000"/>
              </a:lnSpc>
              <a:spcBef>
                <a:spcPct val="20000"/>
              </a:spcBef>
              <a:buFontTx/>
              <a:buChar char="•"/>
              <a:defRPr/>
            </a:pPr>
            <a:r>
              <a:rPr lang="en-US" sz="2400" b="1" dirty="0">
                <a:latin typeface="Bookman Old Style" pitchFamily="18" charset="0"/>
              </a:rPr>
              <a:t>Increase labor mobility,</a:t>
            </a:r>
            <a:endParaRPr lang="zh-CN" altLang="en-US" sz="2400" b="1" dirty="0">
              <a:latin typeface="Bookman Old Style" pitchFamily="18" charset="0"/>
            </a:endParaRPr>
          </a:p>
          <a:p>
            <a:pPr marL="342900" indent="-342900" eaLnBrk="1" hangingPunct="1">
              <a:lnSpc>
                <a:spcPct val="120000"/>
              </a:lnSpc>
              <a:spcBef>
                <a:spcPct val="20000"/>
              </a:spcBef>
              <a:buFontTx/>
              <a:buChar char="•"/>
              <a:defRPr/>
            </a:pPr>
            <a:r>
              <a:rPr lang="en-US" sz="2400" b="1" dirty="0">
                <a:latin typeface="Bookman Old Style" pitchFamily="18" charset="0"/>
              </a:rPr>
              <a:t>Manage the large rural-urban differences in access to jobs, key public services, and social protection</a:t>
            </a:r>
            <a:r>
              <a:rPr lang="en-US" sz="2400" dirty="0"/>
              <a:t>. </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Box 3">
            <a:extLst>
              <a:ext uri="{FF2B5EF4-FFF2-40B4-BE49-F238E27FC236}">
                <a16:creationId xmlns:a16="http://schemas.microsoft.com/office/drawing/2014/main" id="{2422D7BD-1698-4426-A065-1FA847D63686}"/>
              </a:ext>
            </a:extLst>
          </p:cNvPr>
          <p:cNvSpPr txBox="1">
            <a:spLocks noChangeArrowheads="1"/>
          </p:cNvSpPr>
          <p:nvPr/>
        </p:nvSpPr>
        <p:spPr bwMode="auto">
          <a:xfrm>
            <a:off x="1047750" y="1225550"/>
            <a:ext cx="7146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3" name="Rectangle 2">
            <a:extLst>
              <a:ext uri="{FF2B5EF4-FFF2-40B4-BE49-F238E27FC236}">
                <a16:creationId xmlns:a16="http://schemas.microsoft.com/office/drawing/2014/main" id="{6E28882A-D039-4327-B453-0B7898AC97C9}"/>
              </a:ext>
            </a:extLst>
          </p:cNvPr>
          <p:cNvSpPr/>
          <p:nvPr/>
        </p:nvSpPr>
        <p:spPr>
          <a:xfrm>
            <a:off x="396875" y="533400"/>
            <a:ext cx="8447088" cy="5632450"/>
          </a:xfrm>
          <a:prstGeom prst="rect">
            <a:avLst/>
          </a:prstGeom>
        </p:spPr>
        <p:txBody>
          <a:bodyPr>
            <a:spAutoFit/>
          </a:bodyPr>
          <a:lstStyle/>
          <a:p>
            <a:pPr eaLnBrk="1" hangingPunct="1">
              <a:spcBef>
                <a:spcPct val="20000"/>
              </a:spcBef>
              <a:defRPr/>
            </a:pPr>
            <a:r>
              <a:rPr lang="en-US" sz="2800" b="1" dirty="0">
                <a:solidFill>
                  <a:srgbClr val="7030A0"/>
                </a:solidFill>
                <a:latin typeface="Bookman Old Style" pitchFamily="18" charset="0"/>
              </a:rPr>
              <a:t>4. Expand Individual Opportunities and Improve Social Services </a:t>
            </a:r>
            <a:r>
              <a:rPr lang="en-US" sz="2800" b="1" dirty="0" err="1">
                <a:solidFill>
                  <a:srgbClr val="7030A0"/>
                </a:solidFill>
                <a:latin typeface="Bookman Old Style" pitchFamily="18" charset="0"/>
              </a:rPr>
              <a:t>Con’t</a:t>
            </a:r>
            <a:endParaRPr lang="zh-CN" altLang="en-US" sz="2800" b="1" dirty="0">
              <a:solidFill>
                <a:srgbClr val="7030A0"/>
              </a:solidFill>
              <a:latin typeface="Bookman Old Style" pitchFamily="18" charset="0"/>
            </a:endParaRPr>
          </a:p>
          <a:p>
            <a:pPr eaLnBrk="1" hangingPunct="1">
              <a:spcBef>
                <a:spcPct val="20000"/>
              </a:spcBef>
              <a:defRPr/>
            </a:pPr>
            <a:r>
              <a:rPr lang="en-US" sz="2000" b="1" dirty="0">
                <a:latin typeface="Bookman Old Style" pitchFamily="18" charset="0"/>
              </a:rPr>
              <a:t> </a:t>
            </a:r>
          </a:p>
          <a:p>
            <a:pPr marL="342900" indent="-342900" eaLnBrk="1" hangingPunct="1">
              <a:spcBef>
                <a:spcPct val="20000"/>
              </a:spcBef>
              <a:buFontTx/>
              <a:buChar char="•"/>
              <a:defRPr/>
            </a:pPr>
            <a:r>
              <a:rPr lang="en-US" sz="2400" b="1" dirty="0">
                <a:latin typeface="Bookman Old Style" pitchFamily="18" charset="0"/>
              </a:rPr>
              <a:t>Deliver more and better quality public services to under-served rural areas and migrant,</a:t>
            </a:r>
            <a:endParaRPr lang="zh-CN" altLang="en-US" sz="2400" b="1" dirty="0">
              <a:latin typeface="Bookman Old Style" pitchFamily="18" charset="0"/>
            </a:endParaRPr>
          </a:p>
          <a:p>
            <a:pPr marL="342900" indent="-342900" eaLnBrk="1" hangingPunct="1">
              <a:lnSpc>
                <a:spcPct val="120000"/>
              </a:lnSpc>
              <a:spcBef>
                <a:spcPct val="20000"/>
              </a:spcBef>
              <a:buFontTx/>
              <a:buChar char="•"/>
              <a:defRPr/>
            </a:pPr>
            <a:r>
              <a:rPr lang="en-US" sz="2400" b="1" dirty="0">
                <a:latin typeface="Bookman Old Style" pitchFamily="18" charset="0"/>
              </a:rPr>
              <a:t>Restructure social security systems to ensure secure social safety nets</a:t>
            </a:r>
            <a:endParaRPr lang="zh-CN" altLang="en-US" sz="2400" b="1" dirty="0">
              <a:latin typeface="Bookman Old Style" pitchFamily="18" charset="0"/>
            </a:endParaRPr>
          </a:p>
          <a:p>
            <a:pPr marL="342900" indent="-342900" eaLnBrk="1" hangingPunct="1">
              <a:lnSpc>
                <a:spcPct val="120000"/>
              </a:lnSpc>
              <a:spcBef>
                <a:spcPct val="20000"/>
              </a:spcBef>
              <a:buFontTx/>
              <a:buChar char="•"/>
              <a:defRPr/>
            </a:pPr>
            <a:r>
              <a:rPr lang="en-US" sz="2400" b="1" dirty="0">
                <a:latin typeface="Bookman Old Style" pitchFamily="18" charset="0"/>
              </a:rPr>
              <a:t>Mobilize all segments of society, public and private, government and social organizations, to share responsibilities in financing, delivering and monitoring the delivery of social services</a:t>
            </a:r>
            <a:r>
              <a:rPr lang="en-US" sz="2400" dirty="0"/>
              <a:t>.</a:t>
            </a:r>
            <a:endParaRPr lang="zh-CN" altLang="en-US" sz="2400" dirty="0"/>
          </a:p>
          <a:p>
            <a:pPr marL="457200" indent="-457200" eaLnBrk="1" hangingPunct="1">
              <a:lnSpc>
                <a:spcPct val="120000"/>
              </a:lnSpc>
              <a:spcBef>
                <a:spcPct val="20000"/>
              </a:spcBef>
              <a:buFontTx/>
              <a:buChar char="•"/>
              <a:defRPr/>
            </a:pP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Box 3">
            <a:extLst>
              <a:ext uri="{FF2B5EF4-FFF2-40B4-BE49-F238E27FC236}">
                <a16:creationId xmlns:a16="http://schemas.microsoft.com/office/drawing/2014/main" id="{CD8D167A-5E1E-4F4F-9918-4884999B1580}"/>
              </a:ext>
            </a:extLst>
          </p:cNvPr>
          <p:cNvSpPr txBox="1">
            <a:spLocks noChangeArrowheads="1"/>
          </p:cNvSpPr>
          <p:nvPr/>
        </p:nvSpPr>
        <p:spPr bwMode="auto">
          <a:xfrm>
            <a:off x="1047750" y="1225550"/>
            <a:ext cx="7146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3" name="Rectangle 2">
            <a:extLst>
              <a:ext uri="{FF2B5EF4-FFF2-40B4-BE49-F238E27FC236}">
                <a16:creationId xmlns:a16="http://schemas.microsoft.com/office/drawing/2014/main" id="{BA342FC5-1F2F-4317-8E07-F146483D7F66}"/>
              </a:ext>
            </a:extLst>
          </p:cNvPr>
          <p:cNvSpPr/>
          <p:nvPr/>
        </p:nvSpPr>
        <p:spPr>
          <a:xfrm>
            <a:off x="374650" y="457200"/>
            <a:ext cx="8388350" cy="5410200"/>
          </a:xfrm>
          <a:prstGeom prst="rect">
            <a:avLst/>
          </a:prstGeom>
        </p:spPr>
        <p:txBody>
          <a:bodyPr>
            <a:spAutoFit/>
          </a:bodyPr>
          <a:lstStyle/>
          <a:p>
            <a:pPr eaLnBrk="1" hangingPunct="1">
              <a:spcBef>
                <a:spcPct val="20000"/>
              </a:spcBef>
              <a:defRPr/>
            </a:pPr>
            <a:r>
              <a:rPr lang="en-US" sz="2800" b="1" dirty="0">
                <a:solidFill>
                  <a:srgbClr val="7030A0"/>
                </a:solidFill>
                <a:latin typeface="Bookman Old Style" pitchFamily="18" charset="0"/>
              </a:rPr>
              <a:t>5. Fiscal Reform</a:t>
            </a:r>
          </a:p>
          <a:p>
            <a:pPr eaLnBrk="1" hangingPunct="1">
              <a:spcBef>
                <a:spcPct val="20000"/>
              </a:spcBef>
              <a:buFontTx/>
              <a:buChar char="•"/>
              <a:defRPr/>
            </a:pPr>
            <a:endParaRPr lang="zh-CN" altLang="en-US" sz="2000" b="1" dirty="0">
              <a:latin typeface="Bookman Old Style" pitchFamily="18" charset="0"/>
            </a:endParaRPr>
          </a:p>
          <a:p>
            <a:pPr eaLnBrk="1" hangingPunct="1">
              <a:spcBef>
                <a:spcPct val="20000"/>
              </a:spcBef>
              <a:defRPr/>
            </a:pPr>
            <a:r>
              <a:rPr lang="en-US" sz="2400" b="1" dirty="0">
                <a:latin typeface="Bookman Old Style" pitchFamily="18" charset="0"/>
              </a:rPr>
              <a:t>Three key dimensions: </a:t>
            </a:r>
          </a:p>
          <a:p>
            <a:pPr marL="514350" indent="-514350" eaLnBrk="1" hangingPunct="1">
              <a:lnSpc>
                <a:spcPct val="120000"/>
              </a:lnSpc>
              <a:spcBef>
                <a:spcPct val="20000"/>
              </a:spcBef>
              <a:buFont typeface="+mj-lt"/>
              <a:buAutoNum type="arabicPeriod"/>
              <a:defRPr/>
            </a:pPr>
            <a:r>
              <a:rPr lang="en-US" sz="2400" b="1" dirty="0">
                <a:latin typeface="Bookman Old Style" pitchFamily="18" charset="0"/>
              </a:rPr>
              <a:t>Mobilize additional fiscal resources to meet rising budgetary demands,</a:t>
            </a:r>
          </a:p>
          <a:p>
            <a:pPr marL="514350" indent="-514350" eaLnBrk="1" hangingPunct="1">
              <a:lnSpc>
                <a:spcPct val="120000"/>
              </a:lnSpc>
              <a:spcBef>
                <a:spcPct val="20000"/>
              </a:spcBef>
              <a:buFont typeface="+mj-lt"/>
              <a:buAutoNum type="arabicPeriod"/>
              <a:defRPr/>
            </a:pPr>
            <a:r>
              <a:rPr lang="en-US" sz="2400" b="1" dirty="0">
                <a:latin typeface="Bookman Old Style" pitchFamily="18" charset="0"/>
              </a:rPr>
              <a:t>Reallocate spending toward social and environmental objectives</a:t>
            </a:r>
          </a:p>
          <a:p>
            <a:pPr marL="514350" indent="-514350" eaLnBrk="1" hangingPunct="1">
              <a:lnSpc>
                <a:spcPct val="120000"/>
              </a:lnSpc>
              <a:spcBef>
                <a:spcPct val="20000"/>
              </a:spcBef>
              <a:buFont typeface="+mj-lt"/>
              <a:buAutoNum type="arabicPeriod"/>
              <a:defRPr/>
            </a:pPr>
            <a:r>
              <a:rPr lang="en-US" sz="2400" b="1" dirty="0">
                <a:latin typeface="Bookman Old Style" pitchFamily="18" charset="0"/>
              </a:rPr>
              <a:t>Ensure that budgetary resources available at different levels of government.</a:t>
            </a:r>
            <a:endParaRPr lang="zh-CN" altLang="en-US" sz="2400" b="1" dirty="0">
              <a:latin typeface="Bookman Old Style" pitchFamily="18" charset="0"/>
            </a:endParaRPr>
          </a:p>
          <a:p>
            <a:pPr eaLnBrk="1" hangingPunct="1">
              <a:spcBef>
                <a:spcPct val="20000"/>
              </a:spcBef>
              <a:buFontTx/>
              <a:buChar char="•"/>
              <a:defRPr/>
            </a:pPr>
            <a:endParaRPr lang="en-US" sz="2400" b="1" dirty="0">
              <a:latin typeface="Bookman Old Style" pitchFamily="18" charset="0"/>
            </a:endParaRPr>
          </a:p>
          <a:p>
            <a:pPr eaLnBrk="1" hangingPunct="1">
              <a:spcBef>
                <a:spcPct val="20000"/>
              </a:spcBef>
              <a:defRPr/>
            </a:pPr>
            <a:r>
              <a:rPr lang="en-US" sz="2000" b="1" i="1" dirty="0">
                <a:latin typeface="Bookman Old Style" pitchFamily="18" charset="0"/>
              </a:rPr>
              <a:t>Note: fiscal reform as an essential prerequisite for many of the other reforms</a:t>
            </a:r>
            <a:endParaRPr lang="zh-CN" altLang="en-US" sz="2000" b="1" i="1" dirty="0">
              <a:latin typeface="Bookman Old Styl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Box 3">
            <a:extLst>
              <a:ext uri="{FF2B5EF4-FFF2-40B4-BE49-F238E27FC236}">
                <a16:creationId xmlns:a16="http://schemas.microsoft.com/office/drawing/2014/main" id="{371029D2-853F-406A-9353-474F125BABFE}"/>
              </a:ext>
            </a:extLst>
          </p:cNvPr>
          <p:cNvSpPr txBox="1">
            <a:spLocks noChangeArrowheads="1"/>
          </p:cNvSpPr>
          <p:nvPr/>
        </p:nvSpPr>
        <p:spPr bwMode="auto">
          <a:xfrm>
            <a:off x="1047750" y="1225550"/>
            <a:ext cx="7146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eaLnBrk="1" hangingPunct="1">
              <a:buFontTx/>
              <a:buChar char="•"/>
            </a:pPr>
            <a:endParaRPr lang="en-US" altLang="en-US" b="0">
              <a:latin typeface="Arial Narrow" panose="020B0606020202030204" pitchFamily="34" charset="0"/>
            </a:endParaRPr>
          </a:p>
        </p:txBody>
      </p:sp>
      <p:sp>
        <p:nvSpPr>
          <p:cNvPr id="3" name="Rectangle 2">
            <a:extLst>
              <a:ext uri="{FF2B5EF4-FFF2-40B4-BE49-F238E27FC236}">
                <a16:creationId xmlns:a16="http://schemas.microsoft.com/office/drawing/2014/main" id="{C5386F70-E3DC-4275-B6DF-CC3404C6300A}"/>
              </a:ext>
            </a:extLst>
          </p:cNvPr>
          <p:cNvSpPr/>
          <p:nvPr/>
        </p:nvSpPr>
        <p:spPr>
          <a:xfrm>
            <a:off x="152400" y="228600"/>
            <a:ext cx="8839200" cy="6494463"/>
          </a:xfrm>
          <a:prstGeom prst="rect">
            <a:avLst/>
          </a:prstGeom>
        </p:spPr>
        <p:txBody>
          <a:bodyPr>
            <a:spAutoFit/>
          </a:bodyPr>
          <a:lstStyle/>
          <a:p>
            <a:pPr lvl="1" eaLnBrk="1" hangingPunct="1">
              <a:spcBef>
                <a:spcPct val="20000"/>
              </a:spcBef>
              <a:defRPr/>
            </a:pPr>
            <a:r>
              <a:rPr lang="en-US" sz="2800" b="1" dirty="0">
                <a:solidFill>
                  <a:srgbClr val="7030A0"/>
                </a:solidFill>
                <a:latin typeface="Bookman Old Style" pitchFamily="18" charset="0"/>
              </a:rPr>
              <a:t>6. Becoming a Global Player  </a:t>
            </a:r>
            <a:endParaRPr lang="zh-CN" altLang="en-US" sz="2800" b="1" dirty="0">
              <a:solidFill>
                <a:srgbClr val="7030A0"/>
              </a:solidFill>
              <a:latin typeface="Bookman Old Style" pitchFamily="18" charset="0"/>
            </a:endParaRPr>
          </a:p>
          <a:p>
            <a:pPr eaLnBrk="1" hangingPunct="1">
              <a:spcBef>
                <a:spcPct val="20000"/>
              </a:spcBef>
              <a:defRPr/>
            </a:pPr>
            <a:r>
              <a:rPr lang="en-US" sz="2000" b="1" dirty="0">
                <a:latin typeface="Bookman Old Style" pitchFamily="18" charset="0"/>
              </a:rPr>
              <a:t> </a:t>
            </a:r>
          </a:p>
          <a:p>
            <a:pPr marL="800100" lvl="1" indent="-342900" eaLnBrk="1" hangingPunct="1">
              <a:spcBef>
                <a:spcPct val="20000"/>
              </a:spcBef>
              <a:buFontTx/>
              <a:buChar char="•"/>
              <a:defRPr/>
            </a:pPr>
            <a:r>
              <a:rPr lang="en-US" sz="2000" b="1" dirty="0">
                <a:latin typeface="Bookman Old Style" pitchFamily="18" charset="0"/>
              </a:rPr>
              <a:t>Seek mutually beneficial relations with the world,</a:t>
            </a:r>
          </a:p>
          <a:p>
            <a:pPr marL="800100" lvl="1" indent="-342900" eaLnBrk="1" hangingPunct="1">
              <a:spcBef>
                <a:spcPct val="20000"/>
              </a:spcBef>
              <a:buFontTx/>
              <a:buChar char="•"/>
              <a:defRPr/>
            </a:pPr>
            <a:r>
              <a:rPr lang="en-US" sz="2000" b="1" dirty="0">
                <a:latin typeface="Bookman Old Style" pitchFamily="18" charset="0"/>
              </a:rPr>
              <a:t>Use multilateral institutions and frameworks and open regionalism,</a:t>
            </a:r>
          </a:p>
          <a:p>
            <a:pPr marL="800100" lvl="1" indent="-342900" eaLnBrk="1" hangingPunct="1">
              <a:spcBef>
                <a:spcPct val="20000"/>
              </a:spcBef>
              <a:buFontTx/>
              <a:buChar char="•"/>
              <a:defRPr/>
            </a:pPr>
            <a:r>
              <a:rPr lang="en-US" sz="2000" b="1" dirty="0">
                <a:latin typeface="Bookman Old Style" pitchFamily="18" charset="0"/>
              </a:rPr>
              <a:t>Intensify trade, investment, and financial links with the global economy,</a:t>
            </a:r>
          </a:p>
          <a:p>
            <a:pPr marL="800100" lvl="1" indent="-342900" eaLnBrk="1" hangingPunct="1">
              <a:spcBef>
                <a:spcPct val="20000"/>
              </a:spcBef>
              <a:buFontTx/>
              <a:buChar char="•"/>
              <a:defRPr/>
            </a:pPr>
            <a:r>
              <a:rPr lang="en-US" sz="2000" b="1" dirty="0">
                <a:latin typeface="Bookman Old Style" pitchFamily="18" charset="0"/>
              </a:rPr>
              <a:t>Seize the benefit from further specialization, and diversification,</a:t>
            </a:r>
          </a:p>
          <a:p>
            <a:pPr marL="800100" lvl="1" indent="-342900" eaLnBrk="1" hangingPunct="1">
              <a:spcBef>
                <a:spcPct val="20000"/>
              </a:spcBef>
              <a:buFontTx/>
              <a:buChar char="•"/>
              <a:defRPr/>
            </a:pPr>
            <a:r>
              <a:rPr lang="en-US" sz="2000" b="1" dirty="0">
                <a:latin typeface="Bookman Old Style" pitchFamily="18" charset="0"/>
              </a:rPr>
              <a:t>Integrate into the global financial system, which will involve opening the capital account,</a:t>
            </a:r>
          </a:p>
          <a:p>
            <a:pPr marL="800100" lvl="1" indent="-342900" eaLnBrk="1" hangingPunct="1">
              <a:spcBef>
                <a:spcPct val="20000"/>
              </a:spcBef>
              <a:buFontTx/>
              <a:buChar char="•"/>
              <a:defRPr/>
            </a:pPr>
            <a:r>
              <a:rPr lang="en-US" sz="2000" b="1" dirty="0">
                <a:latin typeface="Bookman Old Style" pitchFamily="18" charset="0"/>
              </a:rPr>
              <a:t>Take steps toward internationalizing the RMB as a global reserve currency,</a:t>
            </a:r>
          </a:p>
          <a:p>
            <a:pPr marL="800100" lvl="1" indent="-342900" eaLnBrk="1" hangingPunct="1">
              <a:spcBef>
                <a:spcPct val="20000"/>
              </a:spcBef>
              <a:buFontTx/>
              <a:buChar char="•"/>
              <a:defRPr/>
            </a:pPr>
            <a:r>
              <a:rPr lang="en-US" sz="2000" b="1" dirty="0">
                <a:latin typeface="Bookman Old Style" pitchFamily="18" charset="0"/>
              </a:rPr>
              <a:t>Help shape the global governance agenda such as:</a:t>
            </a:r>
          </a:p>
          <a:p>
            <a:pPr marL="1714500" lvl="3" indent="-342900" eaLnBrk="1" hangingPunct="1">
              <a:spcBef>
                <a:spcPct val="20000"/>
              </a:spcBef>
              <a:buFontTx/>
              <a:buChar char="•"/>
              <a:defRPr/>
            </a:pPr>
            <a:r>
              <a:rPr lang="en-US" sz="2000" b="1" dirty="0">
                <a:latin typeface="Bookman Old Style" pitchFamily="18" charset="0"/>
              </a:rPr>
              <a:t>climate change,</a:t>
            </a:r>
          </a:p>
          <a:p>
            <a:pPr marL="1714500" lvl="3" indent="-342900" eaLnBrk="1" hangingPunct="1">
              <a:spcBef>
                <a:spcPct val="20000"/>
              </a:spcBef>
              <a:buFontTx/>
              <a:buChar char="•"/>
              <a:defRPr/>
            </a:pPr>
            <a:r>
              <a:rPr lang="en-US" sz="2000" b="1" dirty="0">
                <a:latin typeface="Bookman Old Style" pitchFamily="18" charset="0"/>
              </a:rPr>
              <a:t>global financial stability, </a:t>
            </a:r>
          </a:p>
          <a:p>
            <a:pPr marL="1714500" lvl="3" indent="-342900" eaLnBrk="1" hangingPunct="1">
              <a:spcBef>
                <a:spcPct val="20000"/>
              </a:spcBef>
              <a:buFontTx/>
              <a:buChar char="•"/>
              <a:defRPr/>
            </a:pPr>
            <a:r>
              <a:rPr lang="en-US" sz="2000" b="1" dirty="0">
                <a:latin typeface="Bookman Old Style" pitchFamily="18" charset="0"/>
              </a:rPr>
              <a:t>effective international aid structure,</a:t>
            </a:r>
          </a:p>
          <a:p>
            <a:pPr marL="1828800" lvl="3" indent="-457200" eaLnBrk="1" hangingPunct="1">
              <a:spcBef>
                <a:spcPct val="20000"/>
              </a:spcBef>
              <a:buFont typeface="Arial" pitchFamily="34" charset="0"/>
              <a:buChar char="•"/>
              <a:defRPr/>
            </a:pPr>
            <a:r>
              <a:rPr lang="en-US" sz="2000" b="1" dirty="0">
                <a:latin typeface="Bookman Old Style" pitchFamily="18" charset="0"/>
              </a:rPr>
              <a:t>development in poor nations.</a:t>
            </a:r>
            <a:endParaRPr lang="zh-CN" altLang="en-US" sz="2000" b="1" dirty="0">
              <a:latin typeface="Bookman Old Styl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8DADF05A-5459-4162-AFDD-F64702D0F68D}"/>
              </a:ext>
            </a:extLst>
          </p:cNvPr>
          <p:cNvSpPr>
            <a:spLocks noGrp="1" noChangeArrowheads="1"/>
          </p:cNvSpPr>
          <p:nvPr>
            <p:ph type="title"/>
          </p:nvPr>
        </p:nvSpPr>
        <p:spPr>
          <a:xfrm>
            <a:off x="381000" y="457200"/>
            <a:ext cx="8763000" cy="685800"/>
          </a:xfrm>
        </p:spPr>
        <p:txBody>
          <a:bodyPr rtlCol="0">
            <a:normAutofit fontScale="90000"/>
          </a:bodyPr>
          <a:lstStyle/>
          <a:p>
            <a:pPr eaLnBrk="1" fontAlgn="auto" hangingPunct="1">
              <a:spcAft>
                <a:spcPts val="0"/>
              </a:spcAft>
              <a:defRPr/>
            </a:pPr>
            <a:r>
              <a:rPr lang="en-US" altLang="en-US" dirty="0"/>
              <a:t>Will China Become A Democracy?</a:t>
            </a:r>
            <a:br>
              <a:rPr lang="en-US" altLang="en-US" dirty="0"/>
            </a:br>
            <a:endParaRPr lang="en-US" altLang="en-US" dirty="0"/>
          </a:p>
        </p:txBody>
      </p:sp>
      <p:sp>
        <p:nvSpPr>
          <p:cNvPr id="130051" name="Text Box 36">
            <a:extLst>
              <a:ext uri="{FF2B5EF4-FFF2-40B4-BE49-F238E27FC236}">
                <a16:creationId xmlns:a16="http://schemas.microsoft.com/office/drawing/2014/main" id="{A503FFF4-905A-4EC7-A769-9C792F9822DA}"/>
              </a:ext>
            </a:extLst>
          </p:cNvPr>
          <p:cNvSpPr txBox="1">
            <a:spLocks noChangeArrowheads="1"/>
          </p:cNvSpPr>
          <p:nvPr/>
        </p:nvSpPr>
        <p:spPr bwMode="auto">
          <a:xfrm>
            <a:off x="457200" y="1219200"/>
            <a:ext cx="8382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b="1">
                <a:solidFill>
                  <a:schemeClr val="tx1"/>
                </a:solidFill>
                <a:latin typeface="Bookman Old Style" panose="02050604050505020204" pitchFamily="18" charset="0"/>
              </a:defRPr>
            </a:lvl1pPr>
            <a:lvl2pPr marL="800100" indent="-34290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Blip>
                <a:blip r:embed="rId4"/>
              </a:buBlip>
            </a:pPr>
            <a:r>
              <a:rPr lang="en-US" altLang="en-US" sz="2400"/>
              <a:t> Tiananmen Square 1989</a:t>
            </a:r>
          </a:p>
          <a:p>
            <a:pPr>
              <a:spcBef>
                <a:spcPct val="0"/>
              </a:spcBef>
              <a:buFontTx/>
              <a:buBlip>
                <a:blip r:embed="rId4"/>
              </a:buBlip>
            </a:pPr>
            <a:r>
              <a:rPr lang="en-US" altLang="en-US" sz="2400"/>
              <a:t> General Hypothesis:</a:t>
            </a:r>
          </a:p>
          <a:p>
            <a:pPr>
              <a:spcBef>
                <a:spcPct val="0"/>
              </a:spcBef>
              <a:buFontTx/>
              <a:buBlip>
                <a:blip r:embed="rId4"/>
              </a:buBlip>
            </a:pPr>
            <a:r>
              <a:rPr lang="en-US" altLang="en-US" sz="2400"/>
              <a:t> Economic Development ---(+)---&gt; Political Development</a:t>
            </a:r>
          </a:p>
          <a:p>
            <a:pPr>
              <a:spcBef>
                <a:spcPct val="0"/>
              </a:spcBef>
              <a:buFontTx/>
              <a:buBlip>
                <a:blip r:embed="rId4"/>
              </a:buBlip>
            </a:pPr>
            <a:r>
              <a:rPr lang="en-US" altLang="en-US" sz="2400"/>
              <a:t> </a:t>
            </a:r>
            <a:r>
              <a:rPr lang="en-US" altLang="en-US" sz="2400">
                <a:solidFill>
                  <a:srgbClr val="F84876"/>
                </a:solidFill>
              </a:rPr>
              <a:t>Optimists:</a:t>
            </a:r>
            <a:r>
              <a:rPr lang="en-US" altLang="en-US" sz="2400"/>
              <a:t> </a:t>
            </a:r>
          </a:p>
          <a:p>
            <a:pPr lvl="1">
              <a:spcBef>
                <a:spcPct val="0"/>
              </a:spcBef>
              <a:buFontTx/>
              <a:buBlip>
                <a:blip r:embed="rId4"/>
              </a:buBlip>
            </a:pPr>
            <a:r>
              <a:rPr lang="en-US" altLang="en-US" sz="2400"/>
              <a:t>	-- Seeds of Democracy Have Been Planted</a:t>
            </a:r>
          </a:p>
          <a:p>
            <a:pPr>
              <a:spcBef>
                <a:spcPct val="0"/>
              </a:spcBef>
              <a:buFontTx/>
              <a:buBlip>
                <a:blip r:embed="rId4"/>
              </a:buBlip>
            </a:pPr>
            <a:r>
              <a:rPr lang="en-US" altLang="en-US" sz="2400"/>
              <a:t> </a:t>
            </a:r>
            <a:r>
              <a:rPr lang="en-US" altLang="en-US" sz="2400">
                <a:solidFill>
                  <a:srgbClr val="3333FF"/>
                </a:solidFill>
              </a:rPr>
              <a:t>Pessimists</a:t>
            </a:r>
            <a:r>
              <a:rPr lang="en-US" altLang="en-US" sz="2400"/>
              <a:t>: </a:t>
            </a:r>
          </a:p>
          <a:p>
            <a:pPr>
              <a:spcBef>
                <a:spcPct val="0"/>
              </a:spcBef>
              <a:buFontTx/>
              <a:buBlip>
                <a:blip r:embed="rId4"/>
              </a:buBlip>
            </a:pPr>
            <a:r>
              <a:rPr lang="en-US" altLang="en-US" sz="2400"/>
              <a:t> a) Low GNP per Capita</a:t>
            </a:r>
          </a:p>
          <a:p>
            <a:pPr>
              <a:spcBef>
                <a:spcPct val="0"/>
              </a:spcBef>
              <a:buFontTx/>
              <a:buBlip>
                <a:blip r:embed="rId4"/>
              </a:buBlip>
            </a:pPr>
            <a:r>
              <a:rPr lang="en-US" altLang="en-US" sz="2400"/>
              <a:t> b) Exchange Economic Rewards for Political Silence</a:t>
            </a:r>
          </a:p>
          <a:p>
            <a:pPr>
              <a:spcBef>
                <a:spcPct val="0"/>
              </a:spcBef>
              <a:buFontTx/>
              <a:buBlip>
                <a:blip r:embed="rId4"/>
              </a:buBlip>
            </a:pPr>
            <a:r>
              <a:rPr lang="en-US" altLang="en-US" sz="2400"/>
              <a:t> c) Peasants are Conservative Majority</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
            <a:extLst>
              <a:ext uri="{FF2B5EF4-FFF2-40B4-BE49-F238E27FC236}">
                <a16:creationId xmlns:a16="http://schemas.microsoft.com/office/drawing/2014/main" id="{3A11831A-11A0-41E1-A2E5-607AC9769E85}"/>
              </a:ext>
            </a:extLst>
          </p:cNvPr>
          <p:cNvSpPr>
            <a:spLocks noChangeArrowheads="1"/>
          </p:cNvSpPr>
          <p:nvPr/>
        </p:nvSpPr>
        <p:spPr bwMode="auto">
          <a:xfrm>
            <a:off x="533400" y="605155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b="1">
                <a:solidFill>
                  <a:schemeClr val="tx1"/>
                </a:solidFill>
                <a:latin typeface="Bookman Old Style" panose="02050604050505020204" pitchFamily="18" charset="0"/>
              </a:defRPr>
            </a:lvl1pPr>
            <a:lvl2pPr marL="742950" indent="-285750">
              <a:spcBef>
                <a:spcPct val="20000"/>
              </a:spcBef>
              <a:buBlip>
                <a:blip r:embed="rId2"/>
              </a:buBlip>
              <a:defRPr sz="2800" b="1">
                <a:solidFill>
                  <a:schemeClr val="tx1"/>
                </a:solidFill>
                <a:latin typeface="Bookman Old Style" panose="02050604050505020204" pitchFamily="18" charset="0"/>
              </a:defRPr>
            </a:lvl2pPr>
            <a:lvl3pPr marL="1143000" indent="-228600">
              <a:spcBef>
                <a:spcPct val="20000"/>
              </a:spcBef>
              <a:buBlip>
                <a:blip r:embed="rId2"/>
              </a:buBlip>
              <a:defRPr sz="2400" b="1">
                <a:solidFill>
                  <a:schemeClr val="tx1"/>
                </a:solidFill>
                <a:latin typeface="Bookman Old Style" panose="02050604050505020204" pitchFamily="18" charset="0"/>
              </a:defRPr>
            </a:lvl3pPr>
            <a:lvl4pPr marL="1600200" indent="-228600">
              <a:spcBef>
                <a:spcPct val="20000"/>
              </a:spcBef>
              <a:buBlip>
                <a:blip r:embed="rId2"/>
              </a:buBlip>
              <a:defRPr sz="2000" b="1">
                <a:solidFill>
                  <a:schemeClr val="tx1"/>
                </a:solidFill>
                <a:latin typeface="Bookman Old Style" panose="02050604050505020204" pitchFamily="18" charset="0"/>
              </a:defRPr>
            </a:lvl4pPr>
            <a:lvl5pPr marL="2057400" indent="-228600">
              <a:spcBef>
                <a:spcPct val="20000"/>
              </a:spcBef>
              <a:buBlip>
                <a:blip r:embed="rId2"/>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2"/>
              </a:buBlip>
              <a:defRPr sz="2000" b="1">
                <a:solidFill>
                  <a:schemeClr val="tx1"/>
                </a:solidFill>
                <a:latin typeface="Bookman Old Style" panose="02050604050505020204" pitchFamily="18" charset="0"/>
              </a:defRPr>
            </a:lvl9pPr>
          </a:lstStyle>
          <a:p>
            <a:pPr>
              <a:spcBef>
                <a:spcPct val="0"/>
              </a:spcBef>
              <a:buFontTx/>
              <a:buNone/>
            </a:pPr>
            <a:r>
              <a:rPr lang="en-US" altLang="en-US" sz="1600" b="0">
                <a:latin typeface="Arial Narrow" panose="020B0606020202030204" pitchFamily="34" charset="0"/>
                <a:hlinkClick r:id="rId3"/>
              </a:rPr>
              <a:t>https://www.quora.com/What-is-One-Belt-One-Road-in-China</a:t>
            </a:r>
            <a:endParaRPr lang="en-US" altLang="en-US" sz="1600" b="0">
              <a:latin typeface="Arial Narrow" panose="020B0606020202030204" pitchFamily="34" charset="0"/>
            </a:endParaRPr>
          </a:p>
          <a:p>
            <a:pPr>
              <a:spcBef>
                <a:spcPct val="0"/>
              </a:spcBef>
              <a:buFontTx/>
              <a:buNone/>
            </a:pPr>
            <a:endParaRPr lang="en-US" altLang="en-US" b="0">
              <a:latin typeface="Arial Narrow" panose="020B0606020202030204" pitchFamily="34" charset="0"/>
            </a:endParaRPr>
          </a:p>
        </p:txBody>
      </p:sp>
      <p:pic>
        <p:nvPicPr>
          <p:cNvPr id="133123" name="Picture 2">
            <a:extLst>
              <a:ext uri="{FF2B5EF4-FFF2-40B4-BE49-F238E27FC236}">
                <a16:creationId xmlns:a16="http://schemas.microsoft.com/office/drawing/2014/main" id="{BE50924E-7A8A-4914-B4D7-FCBFF05436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845820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a:extLst>
              <a:ext uri="{FF2B5EF4-FFF2-40B4-BE49-F238E27FC236}">
                <a16:creationId xmlns:a16="http://schemas.microsoft.com/office/drawing/2014/main" id="{07CB6F93-E0F1-44BB-A1CB-985F66AAF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229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Box 3">
            <a:extLst>
              <a:ext uri="{FF2B5EF4-FFF2-40B4-BE49-F238E27FC236}">
                <a16:creationId xmlns:a16="http://schemas.microsoft.com/office/drawing/2014/main" id="{166485FB-938D-40EE-9462-5EFDA7B50ABF}"/>
              </a:ext>
            </a:extLst>
          </p:cNvPr>
          <p:cNvSpPr txBox="1">
            <a:spLocks noChangeArrowheads="1"/>
          </p:cNvSpPr>
          <p:nvPr/>
        </p:nvSpPr>
        <p:spPr bwMode="auto">
          <a:xfrm>
            <a:off x="2819400" y="228600"/>
            <a:ext cx="3306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a:latin typeface="Arial Narrow" panose="020B0606020202030204" pitchFamily="34" charset="0"/>
                <a:hlinkClick r:id="rId4"/>
              </a:rPr>
              <a:t>Made in China 2025</a:t>
            </a:r>
            <a:endParaRPr lang="en-US" altLang="en-US">
              <a:latin typeface="Arial Narrow" panose="020B060602020203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A30F4F-5CC1-4D9B-962A-41A9CA476F37}"/>
              </a:ext>
            </a:extLst>
          </p:cNvPr>
          <p:cNvPicPr>
            <a:picLocks noChangeAspect="1"/>
          </p:cNvPicPr>
          <p:nvPr/>
        </p:nvPicPr>
        <p:blipFill>
          <a:blip r:embed="rId2"/>
          <a:stretch>
            <a:fillRect/>
          </a:stretch>
        </p:blipFill>
        <p:spPr>
          <a:xfrm>
            <a:off x="228600" y="228600"/>
            <a:ext cx="8763000" cy="6109547"/>
          </a:xfrm>
          <a:prstGeom prst="rect">
            <a:avLst/>
          </a:prstGeom>
        </p:spPr>
      </p:pic>
    </p:spTree>
    <p:extLst>
      <p:ext uri="{BB962C8B-B14F-4D97-AF65-F5344CB8AC3E}">
        <p14:creationId xmlns:p14="http://schemas.microsoft.com/office/powerpoint/2010/main" val="2416622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7D642B71-E142-450A-9410-610FCCEDC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382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F58591DD-3FD6-AAFD-6B36-5FD428BEB0F2}"/>
              </a:ext>
            </a:extLst>
          </p:cNvPr>
          <p:cNvSpPr>
            <a:spLocks noChangeArrowheads="1"/>
          </p:cNvSpPr>
          <p:nvPr/>
        </p:nvSpPr>
        <p:spPr bwMode="auto">
          <a:xfrm>
            <a:off x="685800" y="6438900"/>
            <a:ext cx="731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b="1">
                <a:solidFill>
                  <a:schemeClr val="tx1"/>
                </a:solidFill>
                <a:latin typeface="Bookman Old Style" panose="02050604050505020204" pitchFamily="18" charset="0"/>
              </a:defRPr>
            </a:lvl1pPr>
            <a:lvl2pPr marL="742950" indent="-285750">
              <a:spcBef>
                <a:spcPct val="20000"/>
              </a:spcBef>
              <a:buBlip>
                <a:blip r:embed="rId3"/>
              </a:buBlip>
              <a:defRPr sz="2800" b="1">
                <a:solidFill>
                  <a:schemeClr val="tx1"/>
                </a:solidFill>
                <a:latin typeface="Bookman Old Style" panose="02050604050505020204" pitchFamily="18" charset="0"/>
              </a:defRPr>
            </a:lvl2pPr>
            <a:lvl3pPr marL="1143000" indent="-228600">
              <a:spcBef>
                <a:spcPct val="20000"/>
              </a:spcBef>
              <a:buBlip>
                <a:blip r:embed="rId3"/>
              </a:buBlip>
              <a:defRPr sz="2400" b="1">
                <a:solidFill>
                  <a:schemeClr val="tx1"/>
                </a:solidFill>
                <a:latin typeface="Bookman Old Style" panose="02050604050505020204" pitchFamily="18" charset="0"/>
              </a:defRPr>
            </a:lvl3pPr>
            <a:lvl4pPr marL="1600200" indent="-228600">
              <a:spcBef>
                <a:spcPct val="20000"/>
              </a:spcBef>
              <a:buBlip>
                <a:blip r:embed="rId3"/>
              </a:buBlip>
              <a:defRPr sz="2000" b="1">
                <a:solidFill>
                  <a:schemeClr val="tx1"/>
                </a:solidFill>
                <a:latin typeface="Bookman Old Style" panose="02050604050505020204" pitchFamily="18" charset="0"/>
              </a:defRPr>
            </a:lvl4pPr>
            <a:lvl5pPr marL="2057400" indent="-228600">
              <a:spcBef>
                <a:spcPct val="20000"/>
              </a:spcBef>
              <a:buBlip>
                <a:blip r:embed="rId3"/>
              </a:buBlip>
              <a:defRPr sz="2000" b="1">
                <a:solidFill>
                  <a:schemeClr val="tx1"/>
                </a:solidFill>
                <a:latin typeface="Bookman Old Style" panose="02050604050505020204" pitchFamily="18" charset="0"/>
              </a:defRPr>
            </a:lvl5pPr>
            <a:lvl6pPr marL="25146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6pPr>
            <a:lvl7pPr marL="29718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7pPr>
            <a:lvl8pPr marL="34290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8pPr>
            <a:lvl9pPr marL="3886200" indent="-228600" eaLnBrk="0" fontAlgn="base" hangingPunct="0">
              <a:spcBef>
                <a:spcPct val="20000"/>
              </a:spcBef>
              <a:spcAft>
                <a:spcPct val="0"/>
              </a:spcAft>
              <a:buBlip>
                <a:blip r:embed="rId3"/>
              </a:buBlip>
              <a:defRPr sz="2000" b="1">
                <a:solidFill>
                  <a:schemeClr val="tx1"/>
                </a:solidFill>
                <a:latin typeface="Bookman Old Style" panose="02050604050505020204" pitchFamily="18" charset="0"/>
              </a:defRPr>
            </a:lvl9pPr>
          </a:lstStyle>
          <a:p>
            <a:pPr>
              <a:spcBef>
                <a:spcPct val="0"/>
              </a:spcBef>
              <a:buFontTx/>
              <a:buNone/>
            </a:pPr>
            <a:r>
              <a:rPr lang="en-US" altLang="en-US" sz="1600" b="0" dirty="0">
                <a:latin typeface="Arial Narrow" panose="020B0606020202030204" pitchFamily="34" charset="0"/>
                <a:hlinkClick r:id="rId4"/>
              </a:rPr>
              <a:t>https://www.quora.com/Will-China-pass-the-US-in-GDP-any-time-soon-Why-or-why-not</a:t>
            </a:r>
            <a:endParaRPr lang="en-US" altLang="en-US" sz="1600" b="0" dirty="0">
              <a:latin typeface="Arial Narrow" panose="020B0606020202030204" pitchFamily="34" charset="0"/>
            </a:endParaRPr>
          </a:p>
          <a:p>
            <a:pPr>
              <a:spcBef>
                <a:spcPct val="0"/>
              </a:spcBef>
              <a:buFontTx/>
              <a:buNone/>
            </a:pPr>
            <a:endParaRPr lang="en-US" altLang="en-US" sz="1600" b="0" dirty="0">
              <a:latin typeface="Arial Narrow" panose="020B060602020203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10BB88-0201-4F3D-8ACC-80F792F8804B}"/>
              </a:ext>
            </a:extLst>
          </p:cNvPr>
          <p:cNvPicPr>
            <a:picLocks noChangeAspect="1"/>
          </p:cNvPicPr>
          <p:nvPr/>
        </p:nvPicPr>
        <p:blipFill>
          <a:blip r:embed="rId2"/>
          <a:stretch>
            <a:fillRect/>
          </a:stretch>
        </p:blipFill>
        <p:spPr>
          <a:xfrm>
            <a:off x="152400" y="228600"/>
            <a:ext cx="8839200" cy="6400800"/>
          </a:xfrm>
          <a:prstGeom prst="rect">
            <a:avLst/>
          </a:prstGeom>
        </p:spPr>
      </p:pic>
    </p:spTree>
    <p:extLst>
      <p:ext uri="{BB962C8B-B14F-4D97-AF65-F5344CB8AC3E}">
        <p14:creationId xmlns:p14="http://schemas.microsoft.com/office/powerpoint/2010/main" val="1914683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16DEE8F-6ED4-4623-8F24-C9EBE1349D72}"/>
              </a:ext>
            </a:extLst>
          </p:cNvPr>
          <p:cNvSpPr txBox="1">
            <a:spLocks noChangeArrowheads="1"/>
          </p:cNvSpPr>
          <p:nvPr/>
        </p:nvSpPr>
        <p:spPr>
          <a:xfrm>
            <a:off x="609600" y="115888"/>
            <a:ext cx="7772400" cy="533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Narrow" pitchFamily="34" charset="0"/>
              </a:defRPr>
            </a:lvl2pPr>
            <a:lvl3pPr algn="ctr" rtl="0" eaLnBrk="0" fontAlgn="base" hangingPunct="0">
              <a:spcBef>
                <a:spcPct val="0"/>
              </a:spcBef>
              <a:spcAft>
                <a:spcPct val="0"/>
              </a:spcAft>
              <a:defRPr sz="4400">
                <a:solidFill>
                  <a:schemeClr val="tx2"/>
                </a:solidFill>
                <a:latin typeface="Arial Narrow" pitchFamily="34" charset="0"/>
              </a:defRPr>
            </a:lvl3pPr>
            <a:lvl4pPr algn="ctr" rtl="0" eaLnBrk="0" fontAlgn="base" hangingPunct="0">
              <a:spcBef>
                <a:spcPct val="0"/>
              </a:spcBef>
              <a:spcAft>
                <a:spcPct val="0"/>
              </a:spcAft>
              <a:defRPr sz="4400">
                <a:solidFill>
                  <a:schemeClr val="tx2"/>
                </a:solidFill>
                <a:latin typeface="Arial Narrow" pitchFamily="34" charset="0"/>
              </a:defRPr>
            </a:lvl4pPr>
            <a:lvl5pPr algn="ctr" rtl="0" eaLnBrk="0" fontAlgn="base" hangingPunct="0">
              <a:spcBef>
                <a:spcPct val="0"/>
              </a:spcBef>
              <a:spcAft>
                <a:spcPct val="0"/>
              </a:spcAft>
              <a:defRPr sz="4400">
                <a:solidFill>
                  <a:schemeClr val="tx2"/>
                </a:solidFill>
                <a:latin typeface="Arial Narrow" pitchFamily="34" charset="0"/>
              </a:defRPr>
            </a:lvl5pPr>
            <a:lvl6pPr marL="457200" algn="ctr" rtl="0" fontAlgn="base">
              <a:spcBef>
                <a:spcPct val="0"/>
              </a:spcBef>
              <a:spcAft>
                <a:spcPct val="0"/>
              </a:spcAft>
              <a:defRPr sz="4400">
                <a:solidFill>
                  <a:schemeClr val="tx2"/>
                </a:solidFill>
                <a:latin typeface="Arial Narrow" pitchFamily="34" charset="0"/>
              </a:defRPr>
            </a:lvl6pPr>
            <a:lvl7pPr marL="914400" algn="ctr" rtl="0" fontAlgn="base">
              <a:spcBef>
                <a:spcPct val="0"/>
              </a:spcBef>
              <a:spcAft>
                <a:spcPct val="0"/>
              </a:spcAft>
              <a:defRPr sz="4400">
                <a:solidFill>
                  <a:schemeClr val="tx2"/>
                </a:solidFill>
                <a:latin typeface="Arial Narrow" pitchFamily="34" charset="0"/>
              </a:defRPr>
            </a:lvl7pPr>
            <a:lvl8pPr marL="1371600" algn="ctr" rtl="0" fontAlgn="base">
              <a:spcBef>
                <a:spcPct val="0"/>
              </a:spcBef>
              <a:spcAft>
                <a:spcPct val="0"/>
              </a:spcAft>
              <a:defRPr sz="4400">
                <a:solidFill>
                  <a:schemeClr val="tx2"/>
                </a:solidFill>
                <a:latin typeface="Arial Narrow" pitchFamily="34" charset="0"/>
              </a:defRPr>
            </a:lvl8pPr>
            <a:lvl9pPr marL="1828800" algn="ctr" rtl="0" fontAlgn="base">
              <a:spcBef>
                <a:spcPct val="0"/>
              </a:spcBef>
              <a:spcAft>
                <a:spcPct val="0"/>
              </a:spcAft>
              <a:defRPr sz="4400">
                <a:solidFill>
                  <a:schemeClr val="tx2"/>
                </a:solidFill>
                <a:latin typeface="Arial Narrow" pitchFamily="34" charset="0"/>
              </a:defRPr>
            </a:lvl9pPr>
          </a:lstStyle>
          <a:p>
            <a:pPr eaLnBrk="1" hangingPunct="1">
              <a:defRPr/>
            </a:pPr>
            <a:r>
              <a:rPr lang="en-US" altLang="en-US" sz="3600" b="1" kern="0" dirty="0">
                <a:latin typeface="Bookman Old Style" pitchFamily="18" charset="0"/>
              </a:rPr>
              <a:t>Sources of Growth</a:t>
            </a:r>
          </a:p>
        </p:txBody>
      </p:sp>
      <p:pic>
        <p:nvPicPr>
          <p:cNvPr id="3" name="Picture 2">
            <a:extLst>
              <a:ext uri="{FF2B5EF4-FFF2-40B4-BE49-F238E27FC236}">
                <a16:creationId xmlns:a16="http://schemas.microsoft.com/office/drawing/2014/main" id="{56D7A7FC-09D0-4334-806C-C909CC427BF8}"/>
              </a:ext>
            </a:extLst>
          </p:cNvPr>
          <p:cNvPicPr>
            <a:picLocks noChangeAspect="1"/>
          </p:cNvPicPr>
          <p:nvPr/>
        </p:nvPicPr>
        <p:blipFill>
          <a:blip r:embed="rId2"/>
          <a:stretch>
            <a:fillRect/>
          </a:stretch>
        </p:blipFill>
        <p:spPr>
          <a:xfrm>
            <a:off x="376237" y="888319"/>
            <a:ext cx="8391525" cy="53530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2276</TotalTime>
  <Words>5233</Words>
  <Application>Microsoft Office PowerPoint</Application>
  <PresentationFormat>On-screen Show (4:3)</PresentationFormat>
  <Paragraphs>514</Paragraphs>
  <Slides>80</Slides>
  <Notes>38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8" baseType="lpstr">
      <vt:lpstr>Arial</vt:lpstr>
      <vt:lpstr>Arial Narrow</vt:lpstr>
      <vt:lpstr>arial!important</vt:lpstr>
      <vt:lpstr>Bookman Old Style</vt:lpstr>
      <vt:lpstr>Times New Roman</vt:lpstr>
      <vt:lpstr>Wingdings</vt:lpstr>
      <vt:lpstr>Office Theme</vt:lpstr>
      <vt:lpstr>Slide</vt:lpstr>
      <vt:lpstr>PowerPoint Presentation</vt:lpstr>
      <vt:lpstr>THE PEOPLE’S REPUBLIC OF CHINA</vt:lpstr>
      <vt:lpstr>Some Basics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Currency and Exchange 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Chinese Socialism: The First Decade</vt:lpstr>
      <vt:lpstr>Collectivization of Agriculture</vt:lpstr>
      <vt:lpstr>Nationalization of Industry</vt:lpstr>
      <vt:lpstr>Political and Economic Turmoil</vt:lpstr>
      <vt:lpstr>The Rural People’s Commune</vt:lpstr>
      <vt:lpstr>PowerPoint Presentation</vt:lpstr>
      <vt:lpstr>Recovery from the Great Leap</vt:lpstr>
      <vt:lpstr>The Cultural Revolution</vt:lpstr>
      <vt:lpstr>The End of the Stalinist Period</vt:lpstr>
      <vt:lpstr>The Transition from a Centrally Planned Economy to a Market Economy</vt:lpstr>
      <vt:lpstr>Internal vs. External Processes</vt:lpstr>
      <vt:lpstr>Internal Process of post-Mao reform</vt:lpstr>
      <vt:lpstr>PowerPoint Presentation</vt:lpstr>
      <vt:lpstr>PowerPoint Presentation</vt:lpstr>
      <vt:lpstr>PowerPoint Presentation</vt:lpstr>
      <vt:lpstr>Major factors Contributing to the Success of the Reform</vt:lpstr>
      <vt:lpstr>PowerPoint Presentation</vt:lpstr>
      <vt:lpstr>External Processes that Contributed to the Success of China’s Reform</vt:lpstr>
      <vt:lpstr>PowerPoint Presentation</vt:lpstr>
      <vt:lpstr>Additional Factors - Integration into Global Economy</vt:lpstr>
      <vt:lpstr>Factor Markets: Labor</vt:lpstr>
      <vt:lpstr>Factor Markets: Labor</vt:lpstr>
      <vt:lpstr>Factor Markets: Foreign Exchange</vt:lpstr>
      <vt:lpstr>Regional Development</vt:lpstr>
      <vt:lpstr>PowerPoint Presentation</vt:lpstr>
      <vt:lpstr>China and WTO</vt:lpstr>
      <vt:lpstr>PowerPoint Presentation</vt:lpstr>
      <vt:lpstr>Challenges</vt:lpstr>
      <vt:lpstr>Challenges</vt:lpstr>
      <vt:lpstr>Challenges</vt:lpstr>
      <vt:lpstr>Challenges</vt:lpstr>
      <vt:lpstr>Challenges</vt:lpstr>
      <vt:lpstr>Basic Education</vt:lpstr>
      <vt:lpstr>Health</vt:lpstr>
      <vt:lpstr>PowerPoint Presentation</vt:lpstr>
      <vt:lpstr>PowerPoint Presentation</vt:lpstr>
      <vt:lpstr>PowerPoint Presentation</vt:lpstr>
      <vt:lpstr>Where do all these people live? Population Density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Will China Become A Democracy?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C. McCornac</dc:creator>
  <cp:lastModifiedBy>Dennis Charles McCornac</cp:lastModifiedBy>
  <cp:revision>155</cp:revision>
  <cp:lastPrinted>2000-05-09T16:14:15Z</cp:lastPrinted>
  <dcterms:created xsi:type="dcterms:W3CDTF">1998-01-22T02:33:17Z</dcterms:created>
  <dcterms:modified xsi:type="dcterms:W3CDTF">2024-02-05T06:41:02Z</dcterms:modified>
</cp:coreProperties>
</file>