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26"/>
  </p:notesMasterIdLst>
  <p:handoutMasterIdLst>
    <p:handoutMasterId r:id="rId27"/>
  </p:handoutMasterIdLst>
  <p:sldIdLst>
    <p:sldId id="264" r:id="rId2"/>
    <p:sldId id="256" r:id="rId3"/>
    <p:sldId id="257" r:id="rId4"/>
    <p:sldId id="261" r:id="rId5"/>
    <p:sldId id="258" r:id="rId6"/>
    <p:sldId id="259" r:id="rId7"/>
    <p:sldId id="260" r:id="rId8"/>
    <p:sldId id="262" r:id="rId9"/>
    <p:sldId id="263" r:id="rId10"/>
    <p:sldId id="309" r:id="rId11"/>
    <p:sldId id="310" r:id="rId12"/>
    <p:sldId id="314" r:id="rId13"/>
    <p:sldId id="316" r:id="rId14"/>
    <p:sldId id="307" r:id="rId15"/>
    <p:sldId id="296" r:id="rId16"/>
    <p:sldId id="271" r:id="rId17"/>
    <p:sldId id="297" r:id="rId18"/>
    <p:sldId id="299" r:id="rId19"/>
    <p:sldId id="300" r:id="rId20"/>
    <p:sldId id="301" r:id="rId21"/>
    <p:sldId id="303" r:id="rId22"/>
    <p:sldId id="304" r:id="rId23"/>
    <p:sldId id="305" r:id="rId24"/>
    <p:sldId id="306" r:id="rId25"/>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FBFE"/>
    <a:srgbClr val="FF00FF"/>
    <a:srgbClr val="FF0000"/>
    <a:srgbClr val="9F26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728" autoAdjust="0"/>
  </p:normalViewPr>
  <p:slideViewPr>
    <p:cSldViewPr>
      <p:cViewPr varScale="1">
        <p:scale>
          <a:sx n="66" d="100"/>
          <a:sy n="66" d="100"/>
        </p:scale>
        <p:origin x="1930"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928"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Text Box 6">
            <a:extLst>
              <a:ext uri="{FF2B5EF4-FFF2-40B4-BE49-F238E27FC236}">
                <a16:creationId xmlns:a16="http://schemas.microsoft.com/office/drawing/2014/main" id="{0B566A31-7647-4F61-B3A3-8006F0723E05}"/>
              </a:ext>
            </a:extLst>
          </p:cNvPr>
          <p:cNvSpPr txBox="1">
            <a:spLocks noChangeArrowheads="1"/>
          </p:cNvSpPr>
          <p:nvPr/>
        </p:nvSpPr>
        <p:spPr bwMode="auto">
          <a:xfrm>
            <a:off x="3413125" y="8986838"/>
            <a:ext cx="44926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rgbClr val="A50021"/>
              </a:buClr>
              <a:buSzPct val="75000"/>
              <a:buFont typeface="Wingdings" panose="05000000000000000000" pitchFamily="2" charset="2"/>
              <a:buNone/>
            </a:pPr>
            <a:fld id="{3E3A8879-43A6-4AEF-AF28-842D9C5111F1}" type="slidenum">
              <a:rPr lang="en-US" altLang="en-US" sz="1700" b="1">
                <a:latin typeface="Times New Roman" panose="02020603050405020304" pitchFamily="18" charset="0"/>
              </a:rPr>
              <a:pPr eaLnBrk="1" hangingPunct="1">
                <a:spcBef>
                  <a:spcPct val="20000"/>
                </a:spcBef>
                <a:buClr>
                  <a:srgbClr val="A50021"/>
                </a:buClr>
                <a:buSzPct val="75000"/>
                <a:buFont typeface="Wingdings" panose="05000000000000000000" pitchFamily="2" charset="2"/>
                <a:buNone/>
              </a:pPr>
              <a:t>‹#›</a:t>
            </a:fld>
            <a:endParaRPr lang="en-US" altLang="en-US" sz="1700" b="1">
              <a:latin typeface="Times New Roman" panose="02020603050405020304" pitchFamily="18" charset="0"/>
            </a:endParaRPr>
          </a:p>
        </p:txBody>
      </p:sp>
      <p:sp>
        <p:nvSpPr>
          <p:cNvPr id="28675" name="Text Box 7">
            <a:extLst>
              <a:ext uri="{FF2B5EF4-FFF2-40B4-BE49-F238E27FC236}">
                <a16:creationId xmlns:a16="http://schemas.microsoft.com/office/drawing/2014/main" id="{9E1F510B-F0E6-4D73-83EF-0F1036468741}"/>
              </a:ext>
            </a:extLst>
          </p:cNvPr>
          <p:cNvSpPr txBox="1">
            <a:spLocks noChangeArrowheads="1"/>
          </p:cNvSpPr>
          <p:nvPr/>
        </p:nvSpPr>
        <p:spPr bwMode="auto">
          <a:xfrm>
            <a:off x="325438" y="400050"/>
            <a:ext cx="66643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buClr>
                <a:srgbClr val="A50021"/>
              </a:buClr>
              <a:buSzPct val="75000"/>
              <a:buFont typeface="Wingdings" pitchFamily="2" charset="2"/>
              <a:buNone/>
              <a:defRPr/>
            </a:pPr>
            <a:r>
              <a:rPr lang="en-US" altLang="en-US" sz="1700" b="1">
                <a:latin typeface="Times New Roman" pitchFamily="18" charset="0"/>
              </a:rPr>
              <a:t>Ambiguous Role of the State in  Development</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85132F79-4423-4C13-8B39-6EED358FC8E2}"/>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a:latin typeface="Times New Roman" pitchFamily="18" charset="0"/>
              </a:defRPr>
            </a:lvl1pPr>
          </a:lstStyle>
          <a:p>
            <a:pPr>
              <a:defRPr/>
            </a:pPr>
            <a:endParaRPr lang="en-US"/>
          </a:p>
        </p:txBody>
      </p:sp>
      <p:sp>
        <p:nvSpPr>
          <p:cNvPr id="48131" name="Rectangle 3">
            <a:extLst>
              <a:ext uri="{FF2B5EF4-FFF2-40B4-BE49-F238E27FC236}">
                <a16:creationId xmlns:a16="http://schemas.microsoft.com/office/drawing/2014/main" id="{D0D83D72-ABD2-48A3-B696-AB6C508ADA92}"/>
              </a:ext>
            </a:extLst>
          </p:cNvPr>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atin typeface="Times New Roman" pitchFamily="18" charset="0"/>
              </a:defRPr>
            </a:lvl1pPr>
          </a:lstStyle>
          <a:p>
            <a:pPr>
              <a:defRPr/>
            </a:pPr>
            <a:endParaRPr lang="en-US"/>
          </a:p>
        </p:txBody>
      </p:sp>
      <p:sp>
        <p:nvSpPr>
          <p:cNvPr id="2052" name="Rectangle 4">
            <a:extLst>
              <a:ext uri="{FF2B5EF4-FFF2-40B4-BE49-F238E27FC236}">
                <a16:creationId xmlns:a16="http://schemas.microsoft.com/office/drawing/2014/main" id="{8264BECA-6A95-46EE-8B93-2FE228ECD3E4}"/>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5">
            <a:extLst>
              <a:ext uri="{FF2B5EF4-FFF2-40B4-BE49-F238E27FC236}">
                <a16:creationId xmlns:a16="http://schemas.microsoft.com/office/drawing/2014/main" id="{09BECD4E-E64C-4368-8B13-48FE4D71EB84}"/>
              </a:ext>
            </a:extLst>
          </p:cNvPr>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8134" name="Rectangle 6">
            <a:extLst>
              <a:ext uri="{FF2B5EF4-FFF2-40B4-BE49-F238E27FC236}">
                <a16:creationId xmlns:a16="http://schemas.microsoft.com/office/drawing/2014/main" id="{FA6BD0CC-E5B1-421A-AE62-401DE8A33373}"/>
              </a:ext>
            </a:extLst>
          </p:cNvPr>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a:latin typeface="Times New Roman" pitchFamily="18" charset="0"/>
              </a:defRPr>
            </a:lvl1pPr>
          </a:lstStyle>
          <a:p>
            <a:pPr>
              <a:defRPr/>
            </a:pPr>
            <a:endParaRPr lang="en-US"/>
          </a:p>
        </p:txBody>
      </p:sp>
      <p:sp>
        <p:nvSpPr>
          <p:cNvPr id="48135" name="Rectangle 7">
            <a:extLst>
              <a:ext uri="{FF2B5EF4-FFF2-40B4-BE49-F238E27FC236}">
                <a16:creationId xmlns:a16="http://schemas.microsoft.com/office/drawing/2014/main" id="{FA758E2D-E2E9-48AE-A759-443ED2186993}"/>
              </a:ext>
            </a:extLst>
          </p:cNvPr>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a:latin typeface="Times New Roman" panose="02020603050405020304" pitchFamily="18" charset="0"/>
              </a:defRPr>
            </a:lvl1pPr>
          </a:lstStyle>
          <a:p>
            <a:fld id="{2279B0C9-66C8-4242-91C0-09D288DB10F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09989ED-8029-49A3-A226-87B1B45A02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5676F4-6958-4BA3-B95C-1FB359FB0A76}" type="slidenum">
              <a:rPr lang="en-US" altLang="en-US">
                <a:latin typeface="Times New Roman" panose="02020603050405020304" pitchFamily="18" charset="0"/>
              </a:rPr>
              <a:pPr/>
              <a:t>1</a:t>
            </a:fld>
            <a:endParaRPr lang="en-US" altLang="en-US">
              <a:latin typeface="Times New Roman" panose="02020603050405020304" pitchFamily="18" charset="0"/>
            </a:endParaRPr>
          </a:p>
        </p:txBody>
      </p:sp>
      <p:sp>
        <p:nvSpPr>
          <p:cNvPr id="5123" name="Rectangle 2">
            <a:extLst>
              <a:ext uri="{FF2B5EF4-FFF2-40B4-BE49-F238E27FC236}">
                <a16:creationId xmlns:a16="http://schemas.microsoft.com/office/drawing/2014/main" id="{8F970846-A01B-4E8D-8BD8-FFD056257353}"/>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466113BE-E94F-4D9F-9A37-7F349C7545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A09416E-4549-414B-AE8E-0CEEFF82B92A}"/>
              </a:ext>
            </a:extLst>
          </p:cNvPr>
          <p:cNvSpPr>
            <a:spLocks noGrp="1"/>
          </p:cNvSpPr>
          <p:nvPr>
            <p:ph type="dt" sz="half" idx="10"/>
          </p:nvPr>
        </p:nvSpPr>
        <p:spPr/>
        <p:txBody>
          <a:bodyPr/>
          <a:lstStyle>
            <a:lvl1pPr>
              <a:defRPr/>
            </a:lvl1pPr>
          </a:lstStyle>
          <a:p>
            <a:pPr>
              <a:defRPr/>
            </a:pPr>
            <a:fld id="{7E6FE1D0-3A99-4135-B6A8-BD4E90AFB59E}" type="datetimeFigureOut">
              <a:rPr lang="en-US"/>
              <a:pPr>
                <a:defRPr/>
              </a:pPr>
              <a:t>2/19/2024</a:t>
            </a:fld>
            <a:endParaRPr lang="en-US"/>
          </a:p>
        </p:txBody>
      </p:sp>
      <p:sp>
        <p:nvSpPr>
          <p:cNvPr id="5" name="Footer Placeholder 4">
            <a:extLst>
              <a:ext uri="{FF2B5EF4-FFF2-40B4-BE49-F238E27FC236}">
                <a16:creationId xmlns:a16="http://schemas.microsoft.com/office/drawing/2014/main" id="{856B63A7-7A0D-45DE-95D8-BC68DD9D4F1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9CF76EC-ACE4-4A98-883E-003C57E0C3CD}"/>
              </a:ext>
            </a:extLst>
          </p:cNvPr>
          <p:cNvSpPr>
            <a:spLocks noGrp="1"/>
          </p:cNvSpPr>
          <p:nvPr>
            <p:ph type="sldNum" sz="quarter" idx="12"/>
          </p:nvPr>
        </p:nvSpPr>
        <p:spPr/>
        <p:txBody>
          <a:bodyPr/>
          <a:lstStyle>
            <a:lvl1pPr>
              <a:defRPr/>
            </a:lvl1pPr>
          </a:lstStyle>
          <a:p>
            <a:fld id="{1B957C5D-2073-4946-AB3C-1AA6856B7F6F}" type="slidenum">
              <a:rPr lang="en-US" altLang="en-US"/>
              <a:pPr/>
              <a:t>‹#›</a:t>
            </a:fld>
            <a:endParaRPr lang="en-US" altLang="en-US"/>
          </a:p>
        </p:txBody>
      </p:sp>
    </p:spTree>
    <p:extLst>
      <p:ext uri="{BB962C8B-B14F-4D97-AF65-F5344CB8AC3E}">
        <p14:creationId xmlns:p14="http://schemas.microsoft.com/office/powerpoint/2010/main" val="3556016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3A9128-BBBB-4F25-9741-DD47E01DCD05}"/>
              </a:ext>
            </a:extLst>
          </p:cNvPr>
          <p:cNvSpPr>
            <a:spLocks noGrp="1"/>
          </p:cNvSpPr>
          <p:nvPr>
            <p:ph type="dt" sz="half" idx="10"/>
          </p:nvPr>
        </p:nvSpPr>
        <p:spPr/>
        <p:txBody>
          <a:bodyPr/>
          <a:lstStyle>
            <a:lvl1pPr>
              <a:defRPr/>
            </a:lvl1pPr>
          </a:lstStyle>
          <a:p>
            <a:pPr>
              <a:defRPr/>
            </a:pPr>
            <a:fld id="{191F4A91-25EC-487A-9DC6-9F001B5D1596}" type="datetimeFigureOut">
              <a:rPr lang="en-US"/>
              <a:pPr>
                <a:defRPr/>
              </a:pPr>
              <a:t>2/19/2024</a:t>
            </a:fld>
            <a:endParaRPr lang="en-US"/>
          </a:p>
        </p:txBody>
      </p:sp>
      <p:sp>
        <p:nvSpPr>
          <p:cNvPr id="5" name="Footer Placeholder 4">
            <a:extLst>
              <a:ext uri="{FF2B5EF4-FFF2-40B4-BE49-F238E27FC236}">
                <a16:creationId xmlns:a16="http://schemas.microsoft.com/office/drawing/2014/main" id="{28D99C8E-4443-4E64-82B9-D6DB2CEBD2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78BE06E-3DB6-4556-8C82-9C36725DA3F9}"/>
              </a:ext>
            </a:extLst>
          </p:cNvPr>
          <p:cNvSpPr>
            <a:spLocks noGrp="1"/>
          </p:cNvSpPr>
          <p:nvPr>
            <p:ph type="sldNum" sz="quarter" idx="12"/>
          </p:nvPr>
        </p:nvSpPr>
        <p:spPr/>
        <p:txBody>
          <a:bodyPr/>
          <a:lstStyle>
            <a:lvl1pPr>
              <a:defRPr/>
            </a:lvl1pPr>
          </a:lstStyle>
          <a:p>
            <a:fld id="{ACDAC86C-2D3B-416E-9DC5-478A45311297}" type="slidenum">
              <a:rPr lang="en-US" altLang="en-US"/>
              <a:pPr/>
              <a:t>‹#›</a:t>
            </a:fld>
            <a:endParaRPr lang="en-US" altLang="en-US"/>
          </a:p>
        </p:txBody>
      </p:sp>
    </p:spTree>
    <p:extLst>
      <p:ext uri="{BB962C8B-B14F-4D97-AF65-F5344CB8AC3E}">
        <p14:creationId xmlns:p14="http://schemas.microsoft.com/office/powerpoint/2010/main" val="3745226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E4AA8B-7AA3-43CF-AD31-5A1ADAC9BBD6}"/>
              </a:ext>
            </a:extLst>
          </p:cNvPr>
          <p:cNvSpPr>
            <a:spLocks noGrp="1"/>
          </p:cNvSpPr>
          <p:nvPr>
            <p:ph type="dt" sz="half" idx="10"/>
          </p:nvPr>
        </p:nvSpPr>
        <p:spPr/>
        <p:txBody>
          <a:bodyPr/>
          <a:lstStyle>
            <a:lvl1pPr>
              <a:defRPr/>
            </a:lvl1pPr>
          </a:lstStyle>
          <a:p>
            <a:pPr>
              <a:defRPr/>
            </a:pPr>
            <a:fld id="{8958478F-A6D1-41C8-92DF-693F1050F58F}" type="datetimeFigureOut">
              <a:rPr lang="en-US"/>
              <a:pPr>
                <a:defRPr/>
              </a:pPr>
              <a:t>2/19/2024</a:t>
            </a:fld>
            <a:endParaRPr lang="en-US"/>
          </a:p>
        </p:txBody>
      </p:sp>
      <p:sp>
        <p:nvSpPr>
          <p:cNvPr id="5" name="Footer Placeholder 4">
            <a:extLst>
              <a:ext uri="{FF2B5EF4-FFF2-40B4-BE49-F238E27FC236}">
                <a16:creationId xmlns:a16="http://schemas.microsoft.com/office/drawing/2014/main" id="{3C3AAA26-331C-4B8C-80E9-8E192F3D960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AF6C35-05C6-459C-B8BE-DE71622D1580}"/>
              </a:ext>
            </a:extLst>
          </p:cNvPr>
          <p:cNvSpPr>
            <a:spLocks noGrp="1"/>
          </p:cNvSpPr>
          <p:nvPr>
            <p:ph type="sldNum" sz="quarter" idx="12"/>
          </p:nvPr>
        </p:nvSpPr>
        <p:spPr/>
        <p:txBody>
          <a:bodyPr/>
          <a:lstStyle>
            <a:lvl1pPr>
              <a:defRPr/>
            </a:lvl1pPr>
          </a:lstStyle>
          <a:p>
            <a:fld id="{9DF39786-81FB-49B0-B4E0-78B7F5ACB5C7}" type="slidenum">
              <a:rPr lang="en-US" altLang="en-US"/>
              <a:pPr/>
              <a:t>‹#›</a:t>
            </a:fld>
            <a:endParaRPr lang="en-US" altLang="en-US"/>
          </a:p>
        </p:txBody>
      </p:sp>
    </p:spTree>
    <p:extLst>
      <p:ext uri="{BB962C8B-B14F-4D97-AF65-F5344CB8AC3E}">
        <p14:creationId xmlns:p14="http://schemas.microsoft.com/office/powerpoint/2010/main" val="141713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lumMod val="50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lvl1pPr>
              <a:buFontTx/>
              <a:buBlip>
                <a:blip r:embed="rId2"/>
              </a:buBlip>
              <a:defRPr b="1"/>
            </a:lvl1pPr>
            <a:lvl2pPr>
              <a:buFontTx/>
              <a:buBlip>
                <a:blip r:embed="rId3"/>
              </a:buBlip>
              <a:defRPr b="1"/>
            </a:lvl2pPr>
            <a:lvl3pPr>
              <a:buFontTx/>
              <a:buBlip>
                <a:blip r:embed="rId2"/>
              </a:buBlip>
              <a:defRPr b="1"/>
            </a:lvl3pPr>
            <a:lvl4pPr>
              <a:buFontTx/>
              <a:buBlip>
                <a:blip r:embed="rId2"/>
              </a:buBlip>
              <a:defRPr b="1"/>
            </a:lvl4pPr>
            <a:lvl5pPr>
              <a:buFontTx/>
              <a:buBlip>
                <a:blip r:embed="rId2"/>
              </a:buBlip>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5EFA07C-E9B9-4932-8D4C-F7CF4EBF80E0}"/>
              </a:ext>
            </a:extLst>
          </p:cNvPr>
          <p:cNvSpPr>
            <a:spLocks noGrp="1"/>
          </p:cNvSpPr>
          <p:nvPr>
            <p:ph type="dt" sz="half" idx="10"/>
          </p:nvPr>
        </p:nvSpPr>
        <p:spPr/>
        <p:txBody>
          <a:bodyPr/>
          <a:lstStyle>
            <a:lvl1pPr>
              <a:defRPr/>
            </a:lvl1pPr>
          </a:lstStyle>
          <a:p>
            <a:pPr>
              <a:defRPr/>
            </a:pPr>
            <a:fld id="{44C43E93-607C-4BEE-B01C-1BFDFEED1CB5}" type="datetimeFigureOut">
              <a:rPr lang="en-US"/>
              <a:pPr>
                <a:defRPr/>
              </a:pPr>
              <a:t>2/19/2024</a:t>
            </a:fld>
            <a:endParaRPr lang="en-US"/>
          </a:p>
        </p:txBody>
      </p:sp>
      <p:sp>
        <p:nvSpPr>
          <p:cNvPr id="5" name="Footer Placeholder 4">
            <a:extLst>
              <a:ext uri="{FF2B5EF4-FFF2-40B4-BE49-F238E27FC236}">
                <a16:creationId xmlns:a16="http://schemas.microsoft.com/office/drawing/2014/main" id="{B581917E-9495-44D0-B444-41960BD335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DBC96E6-0472-4261-A136-787DA3033C7B}"/>
              </a:ext>
            </a:extLst>
          </p:cNvPr>
          <p:cNvSpPr>
            <a:spLocks noGrp="1"/>
          </p:cNvSpPr>
          <p:nvPr>
            <p:ph type="sldNum" sz="quarter" idx="12"/>
          </p:nvPr>
        </p:nvSpPr>
        <p:spPr/>
        <p:txBody>
          <a:bodyPr/>
          <a:lstStyle>
            <a:lvl1pPr>
              <a:defRPr/>
            </a:lvl1pPr>
          </a:lstStyle>
          <a:p>
            <a:fld id="{299F080E-C661-4F08-8351-81DB45C6ADDE}" type="slidenum">
              <a:rPr lang="en-US" altLang="en-US"/>
              <a:pPr/>
              <a:t>‹#›</a:t>
            </a:fld>
            <a:endParaRPr lang="en-US" altLang="en-US"/>
          </a:p>
        </p:txBody>
      </p:sp>
    </p:spTree>
    <p:extLst>
      <p:ext uri="{BB962C8B-B14F-4D97-AF65-F5344CB8AC3E}">
        <p14:creationId xmlns:p14="http://schemas.microsoft.com/office/powerpoint/2010/main" val="1855820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CCF66B-EDD6-44BA-9B6B-12BFD6D43473}"/>
              </a:ext>
            </a:extLst>
          </p:cNvPr>
          <p:cNvSpPr>
            <a:spLocks noGrp="1"/>
          </p:cNvSpPr>
          <p:nvPr>
            <p:ph type="dt" sz="half" idx="10"/>
          </p:nvPr>
        </p:nvSpPr>
        <p:spPr/>
        <p:txBody>
          <a:bodyPr/>
          <a:lstStyle>
            <a:lvl1pPr>
              <a:defRPr/>
            </a:lvl1pPr>
          </a:lstStyle>
          <a:p>
            <a:pPr>
              <a:defRPr/>
            </a:pPr>
            <a:fld id="{A73891E1-2C11-405D-8DC0-02A3B186F383}" type="datetimeFigureOut">
              <a:rPr lang="en-US"/>
              <a:pPr>
                <a:defRPr/>
              </a:pPr>
              <a:t>2/19/2024</a:t>
            </a:fld>
            <a:endParaRPr lang="en-US"/>
          </a:p>
        </p:txBody>
      </p:sp>
      <p:sp>
        <p:nvSpPr>
          <p:cNvPr id="5" name="Footer Placeholder 4">
            <a:extLst>
              <a:ext uri="{FF2B5EF4-FFF2-40B4-BE49-F238E27FC236}">
                <a16:creationId xmlns:a16="http://schemas.microsoft.com/office/drawing/2014/main" id="{7FDE6885-05C7-4456-94C7-465BD130C80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4F38BC1-8939-455A-B539-E2A53CD8CB86}"/>
              </a:ext>
            </a:extLst>
          </p:cNvPr>
          <p:cNvSpPr>
            <a:spLocks noGrp="1"/>
          </p:cNvSpPr>
          <p:nvPr>
            <p:ph type="sldNum" sz="quarter" idx="12"/>
          </p:nvPr>
        </p:nvSpPr>
        <p:spPr/>
        <p:txBody>
          <a:bodyPr/>
          <a:lstStyle>
            <a:lvl1pPr>
              <a:defRPr/>
            </a:lvl1pPr>
          </a:lstStyle>
          <a:p>
            <a:fld id="{C85352C3-30BD-445B-8B54-50F439288F27}" type="slidenum">
              <a:rPr lang="en-US" altLang="en-US"/>
              <a:pPr/>
              <a:t>‹#›</a:t>
            </a:fld>
            <a:endParaRPr lang="en-US" altLang="en-US"/>
          </a:p>
        </p:txBody>
      </p:sp>
    </p:spTree>
    <p:extLst>
      <p:ext uri="{BB962C8B-B14F-4D97-AF65-F5344CB8AC3E}">
        <p14:creationId xmlns:p14="http://schemas.microsoft.com/office/powerpoint/2010/main" val="1238450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D554557-0BB5-4E11-AD5C-3F9D70B1723B}"/>
              </a:ext>
            </a:extLst>
          </p:cNvPr>
          <p:cNvSpPr>
            <a:spLocks noGrp="1"/>
          </p:cNvSpPr>
          <p:nvPr>
            <p:ph type="dt" sz="half" idx="10"/>
          </p:nvPr>
        </p:nvSpPr>
        <p:spPr/>
        <p:txBody>
          <a:bodyPr/>
          <a:lstStyle>
            <a:lvl1pPr>
              <a:defRPr/>
            </a:lvl1pPr>
          </a:lstStyle>
          <a:p>
            <a:pPr>
              <a:defRPr/>
            </a:pPr>
            <a:fld id="{229D069C-0FCD-481B-89DB-A20011A3C27A}" type="datetimeFigureOut">
              <a:rPr lang="en-US"/>
              <a:pPr>
                <a:defRPr/>
              </a:pPr>
              <a:t>2/19/2024</a:t>
            </a:fld>
            <a:endParaRPr lang="en-US"/>
          </a:p>
        </p:txBody>
      </p:sp>
      <p:sp>
        <p:nvSpPr>
          <p:cNvPr id="6" name="Footer Placeholder 4">
            <a:extLst>
              <a:ext uri="{FF2B5EF4-FFF2-40B4-BE49-F238E27FC236}">
                <a16:creationId xmlns:a16="http://schemas.microsoft.com/office/drawing/2014/main" id="{9FED863F-CE56-4A80-809A-FAB10F270D8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ACD2FBA-0366-4177-BCF0-F3496D26C135}"/>
              </a:ext>
            </a:extLst>
          </p:cNvPr>
          <p:cNvSpPr>
            <a:spLocks noGrp="1"/>
          </p:cNvSpPr>
          <p:nvPr>
            <p:ph type="sldNum" sz="quarter" idx="12"/>
          </p:nvPr>
        </p:nvSpPr>
        <p:spPr/>
        <p:txBody>
          <a:bodyPr/>
          <a:lstStyle>
            <a:lvl1pPr>
              <a:defRPr/>
            </a:lvl1pPr>
          </a:lstStyle>
          <a:p>
            <a:fld id="{8A7F90C7-A26B-4524-B9D3-1E108FF5217E}" type="slidenum">
              <a:rPr lang="en-US" altLang="en-US"/>
              <a:pPr/>
              <a:t>‹#›</a:t>
            </a:fld>
            <a:endParaRPr lang="en-US" altLang="en-US"/>
          </a:p>
        </p:txBody>
      </p:sp>
    </p:spTree>
    <p:extLst>
      <p:ext uri="{BB962C8B-B14F-4D97-AF65-F5344CB8AC3E}">
        <p14:creationId xmlns:p14="http://schemas.microsoft.com/office/powerpoint/2010/main" val="1999173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A98EC36-8143-4CD9-96DB-5EC54827BC2B}"/>
              </a:ext>
            </a:extLst>
          </p:cNvPr>
          <p:cNvSpPr>
            <a:spLocks noGrp="1"/>
          </p:cNvSpPr>
          <p:nvPr>
            <p:ph type="dt" sz="half" idx="10"/>
          </p:nvPr>
        </p:nvSpPr>
        <p:spPr/>
        <p:txBody>
          <a:bodyPr/>
          <a:lstStyle>
            <a:lvl1pPr>
              <a:defRPr/>
            </a:lvl1pPr>
          </a:lstStyle>
          <a:p>
            <a:pPr>
              <a:defRPr/>
            </a:pPr>
            <a:fld id="{BBF39BC0-6EA4-403A-A901-B215600437D7}" type="datetimeFigureOut">
              <a:rPr lang="en-US"/>
              <a:pPr>
                <a:defRPr/>
              </a:pPr>
              <a:t>2/19/2024</a:t>
            </a:fld>
            <a:endParaRPr lang="en-US"/>
          </a:p>
        </p:txBody>
      </p:sp>
      <p:sp>
        <p:nvSpPr>
          <p:cNvPr id="8" name="Footer Placeholder 4">
            <a:extLst>
              <a:ext uri="{FF2B5EF4-FFF2-40B4-BE49-F238E27FC236}">
                <a16:creationId xmlns:a16="http://schemas.microsoft.com/office/drawing/2014/main" id="{DB0D20F9-1146-4D54-BB49-0AB3641D70D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BB47B89-DCF1-49AF-AA64-0C147D72388B}"/>
              </a:ext>
            </a:extLst>
          </p:cNvPr>
          <p:cNvSpPr>
            <a:spLocks noGrp="1"/>
          </p:cNvSpPr>
          <p:nvPr>
            <p:ph type="sldNum" sz="quarter" idx="12"/>
          </p:nvPr>
        </p:nvSpPr>
        <p:spPr/>
        <p:txBody>
          <a:bodyPr/>
          <a:lstStyle>
            <a:lvl1pPr>
              <a:defRPr/>
            </a:lvl1pPr>
          </a:lstStyle>
          <a:p>
            <a:fld id="{27D504FF-2CE0-4CD4-9DBB-AE8BFDD86012}" type="slidenum">
              <a:rPr lang="en-US" altLang="en-US"/>
              <a:pPr/>
              <a:t>‹#›</a:t>
            </a:fld>
            <a:endParaRPr lang="en-US" altLang="en-US"/>
          </a:p>
        </p:txBody>
      </p:sp>
    </p:spTree>
    <p:extLst>
      <p:ext uri="{BB962C8B-B14F-4D97-AF65-F5344CB8AC3E}">
        <p14:creationId xmlns:p14="http://schemas.microsoft.com/office/powerpoint/2010/main" val="4028357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A729538-1846-47D3-80BC-94D334C8CBB1}"/>
              </a:ext>
            </a:extLst>
          </p:cNvPr>
          <p:cNvSpPr>
            <a:spLocks noGrp="1"/>
          </p:cNvSpPr>
          <p:nvPr>
            <p:ph type="dt" sz="half" idx="10"/>
          </p:nvPr>
        </p:nvSpPr>
        <p:spPr/>
        <p:txBody>
          <a:bodyPr/>
          <a:lstStyle>
            <a:lvl1pPr>
              <a:defRPr/>
            </a:lvl1pPr>
          </a:lstStyle>
          <a:p>
            <a:pPr>
              <a:defRPr/>
            </a:pPr>
            <a:fld id="{25D8B10F-9C91-4B0D-A6C8-295DCCEDAE0A}" type="datetimeFigureOut">
              <a:rPr lang="en-US"/>
              <a:pPr>
                <a:defRPr/>
              </a:pPr>
              <a:t>2/19/2024</a:t>
            </a:fld>
            <a:endParaRPr lang="en-US"/>
          </a:p>
        </p:txBody>
      </p:sp>
      <p:sp>
        <p:nvSpPr>
          <p:cNvPr id="4" name="Footer Placeholder 4">
            <a:extLst>
              <a:ext uri="{FF2B5EF4-FFF2-40B4-BE49-F238E27FC236}">
                <a16:creationId xmlns:a16="http://schemas.microsoft.com/office/drawing/2014/main" id="{AB2F55ED-6DF8-4D36-BC3A-A2894FDEE2D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BF025C6-908E-4579-AA15-20E2E358BBC2}"/>
              </a:ext>
            </a:extLst>
          </p:cNvPr>
          <p:cNvSpPr>
            <a:spLocks noGrp="1"/>
          </p:cNvSpPr>
          <p:nvPr>
            <p:ph type="sldNum" sz="quarter" idx="12"/>
          </p:nvPr>
        </p:nvSpPr>
        <p:spPr/>
        <p:txBody>
          <a:bodyPr/>
          <a:lstStyle>
            <a:lvl1pPr>
              <a:defRPr/>
            </a:lvl1pPr>
          </a:lstStyle>
          <a:p>
            <a:fld id="{F50F7CE4-4D7B-4DF8-8515-54D23DCE623F}" type="slidenum">
              <a:rPr lang="en-US" altLang="en-US"/>
              <a:pPr/>
              <a:t>‹#›</a:t>
            </a:fld>
            <a:endParaRPr lang="en-US" altLang="en-US"/>
          </a:p>
        </p:txBody>
      </p:sp>
    </p:spTree>
    <p:extLst>
      <p:ext uri="{BB962C8B-B14F-4D97-AF65-F5344CB8AC3E}">
        <p14:creationId xmlns:p14="http://schemas.microsoft.com/office/powerpoint/2010/main" val="1052771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829EF53-648F-45A1-8F2D-2AF43060A5E9}"/>
              </a:ext>
            </a:extLst>
          </p:cNvPr>
          <p:cNvSpPr>
            <a:spLocks noGrp="1"/>
          </p:cNvSpPr>
          <p:nvPr>
            <p:ph type="dt" sz="half" idx="10"/>
          </p:nvPr>
        </p:nvSpPr>
        <p:spPr/>
        <p:txBody>
          <a:bodyPr/>
          <a:lstStyle>
            <a:lvl1pPr>
              <a:defRPr/>
            </a:lvl1pPr>
          </a:lstStyle>
          <a:p>
            <a:pPr>
              <a:defRPr/>
            </a:pPr>
            <a:fld id="{8DC19486-D78A-45D6-81BB-122C66F4B115}" type="datetimeFigureOut">
              <a:rPr lang="en-US"/>
              <a:pPr>
                <a:defRPr/>
              </a:pPr>
              <a:t>2/19/2024</a:t>
            </a:fld>
            <a:endParaRPr lang="en-US"/>
          </a:p>
        </p:txBody>
      </p:sp>
      <p:sp>
        <p:nvSpPr>
          <p:cNvPr id="3" name="Footer Placeholder 4">
            <a:extLst>
              <a:ext uri="{FF2B5EF4-FFF2-40B4-BE49-F238E27FC236}">
                <a16:creationId xmlns:a16="http://schemas.microsoft.com/office/drawing/2014/main" id="{E038F82C-9EDB-4A31-8361-B443170897A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E5EE839-21D8-4A20-8734-3EA51C7FF283}"/>
              </a:ext>
            </a:extLst>
          </p:cNvPr>
          <p:cNvSpPr>
            <a:spLocks noGrp="1"/>
          </p:cNvSpPr>
          <p:nvPr>
            <p:ph type="sldNum" sz="quarter" idx="12"/>
          </p:nvPr>
        </p:nvSpPr>
        <p:spPr/>
        <p:txBody>
          <a:bodyPr/>
          <a:lstStyle>
            <a:lvl1pPr>
              <a:defRPr/>
            </a:lvl1pPr>
          </a:lstStyle>
          <a:p>
            <a:fld id="{8E781555-A60A-43AD-985E-88C804D533B1}" type="slidenum">
              <a:rPr lang="en-US" altLang="en-US"/>
              <a:pPr/>
              <a:t>‹#›</a:t>
            </a:fld>
            <a:endParaRPr lang="en-US" altLang="en-US"/>
          </a:p>
        </p:txBody>
      </p:sp>
    </p:spTree>
    <p:extLst>
      <p:ext uri="{BB962C8B-B14F-4D97-AF65-F5344CB8AC3E}">
        <p14:creationId xmlns:p14="http://schemas.microsoft.com/office/powerpoint/2010/main" val="3694062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638FE9D-7349-477F-B886-55D088BFCA2F}"/>
              </a:ext>
            </a:extLst>
          </p:cNvPr>
          <p:cNvSpPr>
            <a:spLocks noGrp="1"/>
          </p:cNvSpPr>
          <p:nvPr>
            <p:ph type="dt" sz="half" idx="10"/>
          </p:nvPr>
        </p:nvSpPr>
        <p:spPr/>
        <p:txBody>
          <a:bodyPr/>
          <a:lstStyle>
            <a:lvl1pPr>
              <a:defRPr/>
            </a:lvl1pPr>
          </a:lstStyle>
          <a:p>
            <a:pPr>
              <a:defRPr/>
            </a:pPr>
            <a:fld id="{572DC6E0-C6BD-462D-9B7E-6044DE8D3783}" type="datetimeFigureOut">
              <a:rPr lang="en-US"/>
              <a:pPr>
                <a:defRPr/>
              </a:pPr>
              <a:t>2/19/2024</a:t>
            </a:fld>
            <a:endParaRPr lang="en-US"/>
          </a:p>
        </p:txBody>
      </p:sp>
      <p:sp>
        <p:nvSpPr>
          <p:cNvPr id="6" name="Footer Placeholder 4">
            <a:extLst>
              <a:ext uri="{FF2B5EF4-FFF2-40B4-BE49-F238E27FC236}">
                <a16:creationId xmlns:a16="http://schemas.microsoft.com/office/drawing/2014/main" id="{4EAE6721-9AAA-4A9C-98F7-1331281AF3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6D49165-9C27-4300-9626-97BB5E045124}"/>
              </a:ext>
            </a:extLst>
          </p:cNvPr>
          <p:cNvSpPr>
            <a:spLocks noGrp="1"/>
          </p:cNvSpPr>
          <p:nvPr>
            <p:ph type="sldNum" sz="quarter" idx="12"/>
          </p:nvPr>
        </p:nvSpPr>
        <p:spPr/>
        <p:txBody>
          <a:bodyPr/>
          <a:lstStyle>
            <a:lvl1pPr>
              <a:defRPr/>
            </a:lvl1pPr>
          </a:lstStyle>
          <a:p>
            <a:fld id="{01E53C29-8FA4-4176-B8A3-777A74EEE1BE}" type="slidenum">
              <a:rPr lang="en-US" altLang="en-US"/>
              <a:pPr/>
              <a:t>‹#›</a:t>
            </a:fld>
            <a:endParaRPr lang="en-US" altLang="en-US"/>
          </a:p>
        </p:txBody>
      </p:sp>
    </p:spTree>
    <p:extLst>
      <p:ext uri="{BB962C8B-B14F-4D97-AF65-F5344CB8AC3E}">
        <p14:creationId xmlns:p14="http://schemas.microsoft.com/office/powerpoint/2010/main" val="3003715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4B7E15C-40DC-4965-9637-F93474BA7595}"/>
              </a:ext>
            </a:extLst>
          </p:cNvPr>
          <p:cNvSpPr>
            <a:spLocks noGrp="1"/>
          </p:cNvSpPr>
          <p:nvPr>
            <p:ph type="dt" sz="half" idx="10"/>
          </p:nvPr>
        </p:nvSpPr>
        <p:spPr/>
        <p:txBody>
          <a:bodyPr/>
          <a:lstStyle>
            <a:lvl1pPr>
              <a:defRPr/>
            </a:lvl1pPr>
          </a:lstStyle>
          <a:p>
            <a:pPr>
              <a:defRPr/>
            </a:pPr>
            <a:fld id="{ACCE9E96-2935-4920-B0C9-B705C8AF4C69}" type="datetimeFigureOut">
              <a:rPr lang="en-US"/>
              <a:pPr>
                <a:defRPr/>
              </a:pPr>
              <a:t>2/19/2024</a:t>
            </a:fld>
            <a:endParaRPr lang="en-US"/>
          </a:p>
        </p:txBody>
      </p:sp>
      <p:sp>
        <p:nvSpPr>
          <p:cNvPr id="6" name="Footer Placeholder 4">
            <a:extLst>
              <a:ext uri="{FF2B5EF4-FFF2-40B4-BE49-F238E27FC236}">
                <a16:creationId xmlns:a16="http://schemas.microsoft.com/office/drawing/2014/main" id="{8D58A04D-7AEF-40C4-8710-7905F136985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9190B85-F825-4C8C-8BE0-FB370C5190BC}"/>
              </a:ext>
            </a:extLst>
          </p:cNvPr>
          <p:cNvSpPr>
            <a:spLocks noGrp="1"/>
          </p:cNvSpPr>
          <p:nvPr>
            <p:ph type="sldNum" sz="quarter" idx="12"/>
          </p:nvPr>
        </p:nvSpPr>
        <p:spPr/>
        <p:txBody>
          <a:bodyPr/>
          <a:lstStyle>
            <a:lvl1pPr>
              <a:defRPr/>
            </a:lvl1pPr>
          </a:lstStyle>
          <a:p>
            <a:fld id="{BA60BDB5-071F-4CFE-BCA1-DAD43505BFBB}" type="slidenum">
              <a:rPr lang="en-US" altLang="en-US"/>
              <a:pPr/>
              <a:t>‹#›</a:t>
            </a:fld>
            <a:endParaRPr lang="en-US" altLang="en-US"/>
          </a:p>
        </p:txBody>
      </p:sp>
    </p:spTree>
    <p:extLst>
      <p:ext uri="{BB962C8B-B14F-4D97-AF65-F5344CB8AC3E}">
        <p14:creationId xmlns:p14="http://schemas.microsoft.com/office/powerpoint/2010/main" val="2151978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AE9FAC8-14F2-440E-927E-165EEF1722D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8C59CA3-4EC2-48B1-9C87-60FC74BEF76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FC14053-A532-4D12-B975-F47452ACA0C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pPr>
              <a:defRPr/>
            </a:pPr>
            <a:fld id="{F3F200B7-BFA3-445B-976E-1FE338A4D958}" type="datetimeFigureOut">
              <a:rPr lang="en-US"/>
              <a:pPr>
                <a:defRPr/>
              </a:pPr>
              <a:t>2/19/2024</a:t>
            </a:fld>
            <a:endParaRPr lang="en-US"/>
          </a:p>
        </p:txBody>
      </p:sp>
      <p:sp>
        <p:nvSpPr>
          <p:cNvPr id="5" name="Footer Placeholder 4">
            <a:extLst>
              <a:ext uri="{FF2B5EF4-FFF2-40B4-BE49-F238E27FC236}">
                <a16:creationId xmlns:a16="http://schemas.microsoft.com/office/drawing/2014/main" id="{3E8FF269-58C3-4083-AB45-61266973699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8CB823B3-C8E6-4457-B5F6-5DA13F3987F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1FF1779-816C-4C0C-97BC-90148F5B597D}" type="slidenum">
              <a:rPr lang="en-US" altLang="en-US"/>
              <a:pPr/>
              <a:t>‹#›</a:t>
            </a:fld>
            <a:endParaRPr lang="en-US" altLang="en-US"/>
          </a:p>
        </p:txBody>
      </p:sp>
      <p:sp>
        <p:nvSpPr>
          <p:cNvPr id="1031" name="Text Box 27">
            <a:extLst>
              <a:ext uri="{FF2B5EF4-FFF2-40B4-BE49-F238E27FC236}">
                <a16:creationId xmlns:a16="http://schemas.microsoft.com/office/drawing/2014/main" id="{47879E5E-17C6-4F37-807E-AE3254955AF6}"/>
              </a:ext>
            </a:extLst>
          </p:cNvPr>
          <p:cNvSpPr txBox="1">
            <a:spLocks noChangeArrowheads="1"/>
          </p:cNvSpPr>
          <p:nvPr userDrawn="1"/>
        </p:nvSpPr>
        <p:spPr bwMode="auto">
          <a:xfrm>
            <a:off x="8693150" y="6324600"/>
            <a:ext cx="450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rgbClr val="A50021"/>
              </a:buClr>
              <a:buSzPct val="75000"/>
              <a:buFont typeface="Wingdings" panose="05000000000000000000" pitchFamily="2" charset="2"/>
              <a:buNone/>
            </a:pPr>
            <a:fld id="{CFC89493-7747-4886-8CDF-973FA65CDACE}" type="slidenum">
              <a:rPr lang="en-US" altLang="en-US" b="1">
                <a:latin typeface="Times New Roman" panose="02020603050405020304" pitchFamily="18" charset="0"/>
              </a:rPr>
              <a:pPr eaLnBrk="1" hangingPunct="1">
                <a:spcBef>
                  <a:spcPct val="20000"/>
                </a:spcBef>
                <a:buClr>
                  <a:srgbClr val="A50021"/>
                </a:buClr>
                <a:buSzPct val="75000"/>
                <a:buFont typeface="Wingdings" panose="05000000000000000000" pitchFamily="2" charset="2"/>
                <a:buNone/>
              </a:pPr>
              <a:t>‹#›</a:t>
            </a:fld>
            <a:endParaRPr lang="en-US" altLang="en-US" b="1">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rtl="0" eaLnBrk="0" fontAlgn="base" hangingPunct="0">
        <a:spcBef>
          <a:spcPct val="0"/>
        </a:spcBef>
        <a:spcAft>
          <a:spcPct val="0"/>
        </a:spcAft>
        <a:defRPr sz="3600" b="1" kern="1200">
          <a:solidFill>
            <a:srgbClr val="C00000"/>
          </a:solidFill>
          <a:latin typeface="+mj-lt"/>
          <a:ea typeface="+mj-ea"/>
          <a:cs typeface="+mj-cs"/>
        </a:defRPr>
      </a:lvl1pPr>
      <a:lvl2pPr algn="ctr" rtl="0" eaLnBrk="0" fontAlgn="base" hangingPunct="0">
        <a:spcBef>
          <a:spcPct val="0"/>
        </a:spcBef>
        <a:spcAft>
          <a:spcPct val="0"/>
        </a:spcAft>
        <a:defRPr sz="3600" b="1">
          <a:solidFill>
            <a:srgbClr val="C00000"/>
          </a:solidFill>
          <a:latin typeface="Calibri" pitchFamily="34" charset="0"/>
        </a:defRPr>
      </a:lvl2pPr>
      <a:lvl3pPr algn="ctr" rtl="0" eaLnBrk="0" fontAlgn="base" hangingPunct="0">
        <a:spcBef>
          <a:spcPct val="0"/>
        </a:spcBef>
        <a:spcAft>
          <a:spcPct val="0"/>
        </a:spcAft>
        <a:defRPr sz="3600" b="1">
          <a:solidFill>
            <a:srgbClr val="C00000"/>
          </a:solidFill>
          <a:latin typeface="Calibri" pitchFamily="34" charset="0"/>
        </a:defRPr>
      </a:lvl3pPr>
      <a:lvl4pPr algn="ctr" rtl="0" eaLnBrk="0" fontAlgn="base" hangingPunct="0">
        <a:spcBef>
          <a:spcPct val="0"/>
        </a:spcBef>
        <a:spcAft>
          <a:spcPct val="0"/>
        </a:spcAft>
        <a:defRPr sz="3600" b="1">
          <a:solidFill>
            <a:srgbClr val="C00000"/>
          </a:solidFill>
          <a:latin typeface="Calibri" pitchFamily="34" charset="0"/>
        </a:defRPr>
      </a:lvl4pPr>
      <a:lvl5pPr algn="ctr" rtl="0" eaLnBrk="0" fontAlgn="base" hangingPunct="0">
        <a:spcBef>
          <a:spcPct val="0"/>
        </a:spcBef>
        <a:spcAft>
          <a:spcPct val="0"/>
        </a:spcAft>
        <a:defRPr sz="3600" b="1">
          <a:solidFill>
            <a:srgbClr val="C00000"/>
          </a:solidFill>
          <a:latin typeface="Calibri" pitchFamily="34" charset="0"/>
        </a:defRPr>
      </a:lvl5pPr>
      <a:lvl6pPr marL="457200" algn="ctr" rtl="0" fontAlgn="base">
        <a:spcBef>
          <a:spcPct val="0"/>
        </a:spcBef>
        <a:spcAft>
          <a:spcPct val="0"/>
        </a:spcAft>
        <a:defRPr sz="3600" b="1">
          <a:solidFill>
            <a:srgbClr val="C00000"/>
          </a:solidFill>
          <a:latin typeface="Calibri" pitchFamily="34" charset="0"/>
        </a:defRPr>
      </a:lvl6pPr>
      <a:lvl7pPr marL="914400" algn="ctr" rtl="0" fontAlgn="base">
        <a:spcBef>
          <a:spcPct val="0"/>
        </a:spcBef>
        <a:spcAft>
          <a:spcPct val="0"/>
        </a:spcAft>
        <a:defRPr sz="3600" b="1">
          <a:solidFill>
            <a:srgbClr val="C00000"/>
          </a:solidFill>
          <a:latin typeface="Calibri" pitchFamily="34" charset="0"/>
        </a:defRPr>
      </a:lvl7pPr>
      <a:lvl8pPr marL="1371600" algn="ctr" rtl="0" fontAlgn="base">
        <a:spcBef>
          <a:spcPct val="0"/>
        </a:spcBef>
        <a:spcAft>
          <a:spcPct val="0"/>
        </a:spcAft>
        <a:defRPr sz="3600" b="1">
          <a:solidFill>
            <a:srgbClr val="C00000"/>
          </a:solidFill>
          <a:latin typeface="Calibri" pitchFamily="34" charset="0"/>
        </a:defRPr>
      </a:lvl8pPr>
      <a:lvl9pPr marL="1828800" algn="ctr" rtl="0" fontAlgn="base">
        <a:spcBef>
          <a:spcPct val="0"/>
        </a:spcBef>
        <a:spcAft>
          <a:spcPct val="0"/>
        </a:spcAft>
        <a:defRPr sz="3600" b="1">
          <a:solidFill>
            <a:srgbClr val="C00000"/>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adb.org/documents/policies/anticorruption/default.asp?p=policies#content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transparency.org/"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www.heritage.org/index/Default.aspx"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F561F31C-DC35-4524-8CE0-52F467220C97}"/>
              </a:ext>
            </a:extLst>
          </p:cNvPr>
          <p:cNvSpPr>
            <a:spLocks noGrp="1"/>
          </p:cNvSpPr>
          <p:nvPr>
            <p:ph type="subTitle" idx="1"/>
          </p:nvPr>
        </p:nvSpPr>
        <p:spPr>
          <a:xfrm>
            <a:off x="609600" y="2438400"/>
            <a:ext cx="8001000" cy="2559050"/>
          </a:xfrm>
        </p:spPr>
        <p:txBody>
          <a:bodyPr/>
          <a:lstStyle/>
          <a:p>
            <a:pPr eaLnBrk="1" hangingPunct="1">
              <a:lnSpc>
                <a:spcPct val="90000"/>
              </a:lnSpc>
            </a:pPr>
            <a:r>
              <a:rPr lang="en-US" altLang="en-US" sz="3600" b="1">
                <a:solidFill>
                  <a:srgbClr val="FF0000"/>
                </a:solidFill>
                <a:latin typeface="Bookman Old Style" panose="02050604050505020204" pitchFamily="18" charset="0"/>
              </a:rPr>
              <a:t>Ambiguous Role of the State in Development</a:t>
            </a:r>
          </a:p>
          <a:p>
            <a:pPr eaLnBrk="1" hangingPunct="1">
              <a:lnSpc>
                <a:spcPct val="90000"/>
              </a:lnSpc>
            </a:pPr>
            <a:endParaRPr lang="en-US" altLang="en-US" sz="3600" b="1">
              <a:solidFill>
                <a:srgbClr val="FF0000"/>
              </a:solidFill>
              <a:latin typeface="Bookman Old Style" panose="02050604050505020204" pitchFamily="18" charset="0"/>
            </a:endParaRPr>
          </a:p>
          <a:p>
            <a:pPr eaLnBrk="1" hangingPunct="1">
              <a:lnSpc>
                <a:spcPct val="90000"/>
              </a:lnSpc>
            </a:pPr>
            <a:r>
              <a:rPr lang="en-US" altLang="en-US" sz="3600" b="1">
                <a:solidFill>
                  <a:srgbClr val="FF0000"/>
                </a:solidFill>
                <a:latin typeface="Bookman Old Style" panose="02050604050505020204" pitchFamily="18" charset="0"/>
              </a:rPr>
              <a:t>+ Economics of Corruption</a:t>
            </a:r>
          </a:p>
        </p:txBody>
      </p:sp>
      <p:sp>
        <p:nvSpPr>
          <p:cNvPr id="4099" name="Text Box 5">
            <a:extLst>
              <a:ext uri="{FF2B5EF4-FFF2-40B4-BE49-F238E27FC236}">
                <a16:creationId xmlns:a16="http://schemas.microsoft.com/office/drawing/2014/main" id="{407238E8-43C6-4CA4-BE9A-ABDB2AE324F2}"/>
              </a:ext>
            </a:extLst>
          </p:cNvPr>
          <p:cNvSpPr txBox="1">
            <a:spLocks noChangeArrowheads="1"/>
          </p:cNvSpPr>
          <p:nvPr/>
        </p:nvSpPr>
        <p:spPr bwMode="auto">
          <a:xfrm>
            <a:off x="1597025" y="685800"/>
            <a:ext cx="6145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i="1" dirty="0">
                <a:solidFill>
                  <a:schemeClr val="tx2"/>
                </a:solidFill>
                <a:latin typeface="Verdana" panose="020B0604030504040204" pitchFamily="34" charset="0"/>
              </a:rPr>
              <a:t>Economies of East Asia</a:t>
            </a:r>
          </a:p>
          <a:p>
            <a:pPr algn="ctr" eaLnBrk="1" hangingPunct="1">
              <a:spcBef>
                <a:spcPct val="0"/>
              </a:spcBef>
              <a:buFontTx/>
              <a:buNone/>
            </a:pPr>
            <a:r>
              <a:rPr lang="en-US" altLang="en-US" sz="3600" b="1" i="1" dirty="0">
                <a:solidFill>
                  <a:schemeClr val="tx2"/>
                </a:solidFill>
                <a:latin typeface="Verdana" panose="020B0604030504040204" pitchFamily="34" charset="0"/>
              </a:rPr>
              <a:t>ECON 3077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285E30A2-A7C9-402E-A108-4C1BDD7A7121}"/>
              </a:ext>
            </a:extLst>
          </p:cNvPr>
          <p:cNvSpPr>
            <a:spLocks noGrp="1" noChangeArrowheads="1"/>
          </p:cNvSpPr>
          <p:nvPr>
            <p:ph type="title"/>
          </p:nvPr>
        </p:nvSpPr>
        <p:spPr>
          <a:xfrm>
            <a:off x="381000" y="533400"/>
            <a:ext cx="8763000" cy="762000"/>
          </a:xfrm>
        </p:spPr>
        <p:txBody>
          <a:bodyPr rtlCol="0">
            <a:normAutofit fontScale="90000"/>
          </a:bodyPr>
          <a:lstStyle/>
          <a:p>
            <a:pPr eaLnBrk="1" fontAlgn="auto" hangingPunct="1">
              <a:spcAft>
                <a:spcPts val="0"/>
              </a:spcAft>
              <a:defRPr/>
            </a:pPr>
            <a:r>
              <a:rPr lang="en-US" sz="4000" dirty="0">
                <a:solidFill>
                  <a:srgbClr val="C00000"/>
                </a:solidFill>
                <a:latin typeface="Bookman Old Style" pitchFamily="18" charset="0"/>
              </a:rPr>
              <a:t>The Realities of Economic Change</a:t>
            </a:r>
          </a:p>
        </p:txBody>
      </p:sp>
      <p:sp>
        <p:nvSpPr>
          <p:cNvPr id="136195" name="Rectangle 3">
            <a:extLst>
              <a:ext uri="{FF2B5EF4-FFF2-40B4-BE49-F238E27FC236}">
                <a16:creationId xmlns:a16="http://schemas.microsoft.com/office/drawing/2014/main" id="{48B1197B-FBE8-40F4-9D62-87B70C2CF3C7}"/>
              </a:ext>
            </a:extLst>
          </p:cNvPr>
          <p:cNvSpPr>
            <a:spLocks noGrp="1"/>
          </p:cNvSpPr>
          <p:nvPr>
            <p:ph type="body" idx="1"/>
          </p:nvPr>
        </p:nvSpPr>
        <p:spPr>
          <a:xfrm>
            <a:off x="457200" y="1905000"/>
            <a:ext cx="8305800" cy="4329113"/>
          </a:xfrm>
        </p:spPr>
        <p:txBody>
          <a:bodyPr/>
          <a:lstStyle/>
          <a:p>
            <a:pPr eaLnBrk="1" hangingPunct="1">
              <a:lnSpc>
                <a:spcPct val="80000"/>
              </a:lnSpc>
              <a:buFontTx/>
              <a:buBlip>
                <a:blip r:embed="rId2"/>
              </a:buBlip>
            </a:pPr>
            <a:r>
              <a:rPr lang="en-US" altLang="en-US" sz="2400">
                <a:latin typeface="Bookman Old Style" panose="02050604050505020204" pitchFamily="18" charset="0"/>
              </a:rPr>
              <a:t>Many transition economies face </a:t>
            </a:r>
            <a:r>
              <a:rPr lang="en-US" altLang="en-US" sz="2400" i="1">
                <a:latin typeface="Bookman Old Style" panose="02050604050505020204" pitchFamily="18" charset="0"/>
              </a:rPr>
              <a:t>infrastructure shortages.</a:t>
            </a:r>
          </a:p>
          <a:p>
            <a:pPr eaLnBrk="1" hangingPunct="1">
              <a:lnSpc>
                <a:spcPct val="80000"/>
              </a:lnSpc>
              <a:buFontTx/>
              <a:buBlip>
                <a:blip r:embed="rId2"/>
              </a:buBlip>
            </a:pPr>
            <a:r>
              <a:rPr lang="en-US" altLang="en-US" sz="2400">
                <a:latin typeface="Bookman Old Style" panose="02050604050505020204" pitchFamily="18" charset="0"/>
              </a:rPr>
              <a:t>Capital shortages are also a major constraint.</a:t>
            </a:r>
          </a:p>
          <a:p>
            <a:pPr eaLnBrk="1" hangingPunct="1">
              <a:lnSpc>
                <a:spcPct val="80000"/>
              </a:lnSpc>
              <a:buFontTx/>
              <a:buBlip>
                <a:blip r:embed="rId2"/>
              </a:buBlip>
            </a:pPr>
            <a:r>
              <a:rPr lang="en-US" altLang="en-US" sz="2400">
                <a:latin typeface="Bookman Old Style" panose="02050604050505020204" pitchFamily="18" charset="0"/>
              </a:rPr>
              <a:t>It is difficult for corporations to respond to demand because consumer knowledge is vague.</a:t>
            </a:r>
          </a:p>
          <a:p>
            <a:pPr eaLnBrk="1" hangingPunct="1">
              <a:lnSpc>
                <a:spcPct val="80000"/>
              </a:lnSpc>
              <a:buFontTx/>
              <a:buBlip>
                <a:blip r:embed="rId2"/>
              </a:buBlip>
            </a:pPr>
            <a:r>
              <a:rPr lang="en-US" altLang="en-US" sz="2400" i="1">
                <a:latin typeface="Bookman Old Style" panose="02050604050505020204" pitchFamily="18" charset="0"/>
              </a:rPr>
              <a:t>Allocation mentality</a:t>
            </a:r>
            <a:r>
              <a:rPr lang="en-US" altLang="en-US" sz="2400">
                <a:latin typeface="Bookman Old Style" panose="02050604050505020204" pitchFamily="18" charset="0"/>
              </a:rPr>
              <a:t>, or waiting for instructions from above, represent a management problem.</a:t>
            </a:r>
          </a:p>
          <a:p>
            <a:pPr eaLnBrk="1" hangingPunct="1">
              <a:lnSpc>
                <a:spcPct val="80000"/>
              </a:lnSpc>
              <a:buFontTx/>
              <a:buBlip>
                <a:blip r:embed="rId2"/>
              </a:buBlip>
            </a:pPr>
            <a:r>
              <a:rPr lang="en-US" altLang="en-US" sz="2400">
                <a:latin typeface="Bookman Old Style" panose="02050604050505020204" pitchFamily="18" charset="0"/>
              </a:rPr>
              <a:t>Employee and manager commitment can be hard to find. </a:t>
            </a:r>
          </a:p>
          <a:p>
            <a:pPr eaLnBrk="1" hangingPunct="1">
              <a:lnSpc>
                <a:spcPct val="80000"/>
              </a:lnSpc>
              <a:buFontTx/>
              <a:buBlip>
                <a:blip r:embed="rId2"/>
              </a:buBlip>
            </a:pPr>
            <a:r>
              <a:rPr lang="en-US" altLang="en-US" sz="2400">
                <a:latin typeface="Bookman Old Style" panose="02050604050505020204" pitchFamily="18" charset="0"/>
              </a:rPr>
              <a:t>The changes complicate managerial decision making.</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animEffect transition="in" filter="box(in)">
                                      <p:cBhvr>
                                        <p:cTn id="7" dur="500"/>
                                        <p:tgtEl>
                                          <p:spTgt spid="136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6195">
                                            <p:txEl>
                                              <p:pRg st="1" end="1"/>
                                            </p:txEl>
                                          </p:spTgt>
                                        </p:tgtEl>
                                        <p:attrNameLst>
                                          <p:attrName>style.visibility</p:attrName>
                                        </p:attrNameLst>
                                      </p:cBhvr>
                                      <p:to>
                                        <p:strVal val="visible"/>
                                      </p:to>
                                    </p:set>
                                    <p:animEffect transition="in" filter="box(in)">
                                      <p:cBhvr>
                                        <p:cTn id="12" dur="500"/>
                                        <p:tgtEl>
                                          <p:spTgt spid="136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6195">
                                            <p:txEl>
                                              <p:pRg st="2" end="2"/>
                                            </p:txEl>
                                          </p:spTgt>
                                        </p:tgtEl>
                                        <p:attrNameLst>
                                          <p:attrName>style.visibility</p:attrName>
                                        </p:attrNameLst>
                                      </p:cBhvr>
                                      <p:to>
                                        <p:strVal val="visible"/>
                                      </p:to>
                                    </p:set>
                                    <p:animEffect transition="in" filter="box(in)">
                                      <p:cBhvr>
                                        <p:cTn id="17" dur="500"/>
                                        <p:tgtEl>
                                          <p:spTgt spid="136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6195">
                                            <p:txEl>
                                              <p:pRg st="3" end="3"/>
                                            </p:txEl>
                                          </p:spTgt>
                                        </p:tgtEl>
                                        <p:attrNameLst>
                                          <p:attrName>style.visibility</p:attrName>
                                        </p:attrNameLst>
                                      </p:cBhvr>
                                      <p:to>
                                        <p:strVal val="visible"/>
                                      </p:to>
                                    </p:set>
                                    <p:animEffect transition="in" filter="box(in)">
                                      <p:cBhvr>
                                        <p:cTn id="22" dur="500"/>
                                        <p:tgtEl>
                                          <p:spTgt spid="1361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36195">
                                            <p:txEl>
                                              <p:pRg st="4" end="4"/>
                                            </p:txEl>
                                          </p:spTgt>
                                        </p:tgtEl>
                                        <p:attrNameLst>
                                          <p:attrName>style.visibility</p:attrName>
                                        </p:attrNameLst>
                                      </p:cBhvr>
                                      <p:to>
                                        <p:strVal val="visible"/>
                                      </p:to>
                                    </p:set>
                                    <p:animEffect transition="in" filter="box(in)">
                                      <p:cBhvr>
                                        <p:cTn id="27" dur="500"/>
                                        <p:tgtEl>
                                          <p:spTgt spid="13619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36195">
                                            <p:txEl>
                                              <p:pRg st="5" end="5"/>
                                            </p:txEl>
                                          </p:spTgt>
                                        </p:tgtEl>
                                        <p:attrNameLst>
                                          <p:attrName>style.visibility</p:attrName>
                                        </p:attrNameLst>
                                      </p:cBhvr>
                                      <p:to>
                                        <p:strVal val="visible"/>
                                      </p:to>
                                    </p:set>
                                    <p:animEffect transition="in" filter="box(in)">
                                      <p:cBhvr>
                                        <p:cTn id="32" dur="500"/>
                                        <p:tgtEl>
                                          <p:spTgt spid="136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a:extLst>
              <a:ext uri="{FF2B5EF4-FFF2-40B4-BE49-F238E27FC236}">
                <a16:creationId xmlns:a16="http://schemas.microsoft.com/office/drawing/2014/main" id="{037F3FC4-4D6E-4C5F-A7CD-231D98C94F6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015CDF6-0D80-4096-B3E9-D7B9F5B445D8}" type="slidenum">
              <a:rPr lang="en-US" altLang="en-US" sz="1200">
                <a:solidFill>
                  <a:srgbClr val="898989"/>
                </a:solidFill>
                <a:latin typeface="Arial" panose="020B0604020202020204" pitchFamily="34" charset="0"/>
              </a:rPr>
              <a:pPr>
                <a:spcBef>
                  <a:spcPct val="0"/>
                </a:spcBef>
                <a:buFontTx/>
                <a:buNone/>
              </a:pPr>
              <a:t>11</a:t>
            </a:fld>
            <a:endParaRPr lang="en-US" altLang="en-US" sz="1200">
              <a:solidFill>
                <a:srgbClr val="898989"/>
              </a:solidFill>
              <a:latin typeface="Arial" panose="020B0604020202020204" pitchFamily="34" charset="0"/>
            </a:endParaRPr>
          </a:p>
        </p:txBody>
      </p:sp>
      <p:grpSp>
        <p:nvGrpSpPr>
          <p:cNvPr id="15363" name="Group 15">
            <a:extLst>
              <a:ext uri="{FF2B5EF4-FFF2-40B4-BE49-F238E27FC236}">
                <a16:creationId xmlns:a16="http://schemas.microsoft.com/office/drawing/2014/main" id="{19A74D40-832A-486A-9045-37D15E77A1C0}"/>
              </a:ext>
            </a:extLst>
          </p:cNvPr>
          <p:cNvGrpSpPr>
            <a:grpSpLocks/>
          </p:cNvGrpSpPr>
          <p:nvPr/>
        </p:nvGrpSpPr>
        <p:grpSpPr bwMode="auto">
          <a:xfrm>
            <a:off x="2209800" y="3124200"/>
            <a:ext cx="6211888" cy="1965325"/>
            <a:chOff x="1512" y="1091"/>
            <a:chExt cx="3913" cy="1238"/>
          </a:xfrm>
        </p:grpSpPr>
        <p:sp>
          <p:nvSpPr>
            <p:cNvPr id="15383" name="Rectangle 16">
              <a:extLst>
                <a:ext uri="{FF2B5EF4-FFF2-40B4-BE49-F238E27FC236}">
                  <a16:creationId xmlns:a16="http://schemas.microsoft.com/office/drawing/2014/main" id="{06297627-D29F-4A30-84D0-D89B67D3C6EF}"/>
                </a:ext>
              </a:extLst>
            </p:cNvPr>
            <p:cNvSpPr>
              <a:spLocks noChangeArrowheads="1"/>
            </p:cNvSpPr>
            <p:nvPr/>
          </p:nvSpPr>
          <p:spPr bwMode="auto">
            <a:xfrm>
              <a:off x="3640" y="1091"/>
              <a:ext cx="1764" cy="657"/>
            </a:xfrm>
            <a:prstGeom prst="rect">
              <a:avLst/>
            </a:prstGeom>
            <a:solidFill>
              <a:srgbClr val="FCFEB9"/>
            </a:solidFill>
            <a:ln w="12700">
              <a:solidFill>
                <a:srgbClr val="000000"/>
              </a:solidFill>
              <a:miter lim="800000"/>
              <a:headEnd/>
              <a:tailEnd/>
            </a:ln>
          </p:spPr>
          <p:txBody>
            <a:bodyPr lIns="82547" tIns="41273" rIns="82547" bIns="41273" anchor="ctr"/>
            <a:lstStyle>
              <a:lvl1pPr defTabSz="7397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397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397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397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397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397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397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397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397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90000"/>
                </a:lnSpc>
                <a:spcBef>
                  <a:spcPct val="0"/>
                </a:spcBef>
                <a:buFontTx/>
                <a:buNone/>
              </a:pPr>
              <a:endParaRPr lang="en-US" altLang="en-US" sz="1800" b="1">
                <a:solidFill>
                  <a:srgbClr val="000000"/>
                </a:solidFill>
                <a:latin typeface="Arial" panose="020B0604020202020204" pitchFamily="34" charset="0"/>
              </a:endParaRPr>
            </a:p>
          </p:txBody>
        </p:sp>
        <p:sp>
          <p:nvSpPr>
            <p:cNvPr id="15384" name="Freeform 17">
              <a:extLst>
                <a:ext uri="{FF2B5EF4-FFF2-40B4-BE49-F238E27FC236}">
                  <a16:creationId xmlns:a16="http://schemas.microsoft.com/office/drawing/2014/main" id="{C3CCF1F3-2A3D-4594-8C77-415DA2EE383B}"/>
                </a:ext>
              </a:extLst>
            </p:cNvPr>
            <p:cNvSpPr>
              <a:spLocks/>
            </p:cNvSpPr>
            <p:nvPr/>
          </p:nvSpPr>
          <p:spPr bwMode="auto">
            <a:xfrm>
              <a:off x="1512" y="1104"/>
              <a:ext cx="2125" cy="1225"/>
            </a:xfrm>
            <a:custGeom>
              <a:avLst/>
              <a:gdLst>
                <a:gd name="T0" fmla="*/ 2124 w 2125"/>
                <a:gd name="T1" fmla="*/ 0 h 1225"/>
                <a:gd name="T2" fmla="*/ 2124 w 2125"/>
                <a:gd name="T3" fmla="*/ 648 h 1225"/>
                <a:gd name="T4" fmla="*/ 0 w 2125"/>
                <a:gd name="T5" fmla="*/ 1224 h 1225"/>
                <a:gd name="T6" fmla="*/ 2124 w 2125"/>
                <a:gd name="T7" fmla="*/ 0 h 1225"/>
                <a:gd name="T8" fmla="*/ 0 60000 65536"/>
                <a:gd name="T9" fmla="*/ 0 60000 65536"/>
                <a:gd name="T10" fmla="*/ 0 60000 65536"/>
                <a:gd name="T11" fmla="*/ 0 60000 65536"/>
                <a:gd name="T12" fmla="*/ 0 w 2125"/>
                <a:gd name="T13" fmla="*/ 0 h 1225"/>
                <a:gd name="T14" fmla="*/ 2125 w 2125"/>
                <a:gd name="T15" fmla="*/ 1225 h 1225"/>
              </a:gdLst>
              <a:ahLst/>
              <a:cxnLst>
                <a:cxn ang="T8">
                  <a:pos x="T0" y="T1"/>
                </a:cxn>
                <a:cxn ang="T9">
                  <a:pos x="T2" y="T3"/>
                </a:cxn>
                <a:cxn ang="T10">
                  <a:pos x="T4" y="T5"/>
                </a:cxn>
                <a:cxn ang="T11">
                  <a:pos x="T6" y="T7"/>
                </a:cxn>
              </a:cxnLst>
              <a:rect l="T12" t="T13" r="T14" b="T15"/>
              <a:pathLst>
                <a:path w="2125" h="1225">
                  <a:moveTo>
                    <a:pt x="2124" y="0"/>
                  </a:moveTo>
                  <a:lnTo>
                    <a:pt x="2124" y="648"/>
                  </a:lnTo>
                  <a:lnTo>
                    <a:pt x="0" y="1224"/>
                  </a:lnTo>
                  <a:lnTo>
                    <a:pt x="2124" y="0"/>
                  </a:lnTo>
                </a:path>
              </a:pathLst>
            </a:custGeom>
            <a:gradFill rotWithShape="0">
              <a:gsLst>
                <a:gs pos="0">
                  <a:srgbClr val="EF9100"/>
                </a:gs>
                <a:gs pos="100000">
                  <a:srgbClr val="F5BD66"/>
                </a:gs>
              </a:gsLst>
              <a:path path="rect">
                <a:fillToRect r="100000" b="100000"/>
              </a:path>
            </a:gradFill>
            <a:ln w="12700" cap="rnd" cmpd="sng">
              <a:solidFill>
                <a:srgbClr val="000000"/>
              </a:solidFill>
              <a:prstDash val="solid"/>
              <a:round/>
              <a:headEnd type="none" w="med" len="med"/>
              <a:tailEnd type="none" w="med" len="med"/>
            </a:ln>
          </p:spPr>
          <p:txBody>
            <a:bodyPr/>
            <a:lstStyle/>
            <a:p>
              <a:endParaRPr lang="en-US"/>
            </a:p>
          </p:txBody>
        </p:sp>
        <p:sp>
          <p:nvSpPr>
            <p:cNvPr id="15385" name="Freeform 18">
              <a:extLst>
                <a:ext uri="{FF2B5EF4-FFF2-40B4-BE49-F238E27FC236}">
                  <a16:creationId xmlns:a16="http://schemas.microsoft.com/office/drawing/2014/main" id="{6EB515CE-E8D3-419A-BF59-5FAF57110247}"/>
                </a:ext>
              </a:extLst>
            </p:cNvPr>
            <p:cNvSpPr>
              <a:spLocks/>
            </p:cNvSpPr>
            <p:nvPr/>
          </p:nvSpPr>
          <p:spPr bwMode="auto">
            <a:xfrm>
              <a:off x="1516" y="1744"/>
              <a:ext cx="3909" cy="585"/>
            </a:xfrm>
            <a:custGeom>
              <a:avLst/>
              <a:gdLst>
                <a:gd name="T0" fmla="*/ 3908 w 3909"/>
                <a:gd name="T1" fmla="*/ 0 h 585"/>
                <a:gd name="T2" fmla="*/ 0 w 3909"/>
                <a:gd name="T3" fmla="*/ 584 h 585"/>
                <a:gd name="T4" fmla="*/ 2130 w 3909"/>
                <a:gd name="T5" fmla="*/ 0 h 585"/>
                <a:gd name="T6" fmla="*/ 3908 w 3909"/>
                <a:gd name="T7" fmla="*/ 0 h 585"/>
                <a:gd name="T8" fmla="*/ 0 60000 65536"/>
                <a:gd name="T9" fmla="*/ 0 60000 65536"/>
                <a:gd name="T10" fmla="*/ 0 60000 65536"/>
                <a:gd name="T11" fmla="*/ 0 60000 65536"/>
                <a:gd name="T12" fmla="*/ 0 w 3909"/>
                <a:gd name="T13" fmla="*/ 0 h 585"/>
                <a:gd name="T14" fmla="*/ 3909 w 3909"/>
                <a:gd name="T15" fmla="*/ 585 h 585"/>
              </a:gdLst>
              <a:ahLst/>
              <a:cxnLst>
                <a:cxn ang="T8">
                  <a:pos x="T0" y="T1"/>
                </a:cxn>
                <a:cxn ang="T9">
                  <a:pos x="T2" y="T3"/>
                </a:cxn>
                <a:cxn ang="T10">
                  <a:pos x="T4" y="T5"/>
                </a:cxn>
                <a:cxn ang="T11">
                  <a:pos x="T6" y="T7"/>
                </a:cxn>
              </a:cxnLst>
              <a:rect l="T12" t="T13" r="T14" b="T15"/>
              <a:pathLst>
                <a:path w="3909" h="585">
                  <a:moveTo>
                    <a:pt x="3908" y="0"/>
                  </a:moveTo>
                  <a:lnTo>
                    <a:pt x="0" y="584"/>
                  </a:lnTo>
                  <a:lnTo>
                    <a:pt x="2130" y="0"/>
                  </a:lnTo>
                  <a:lnTo>
                    <a:pt x="3908" y="0"/>
                  </a:lnTo>
                </a:path>
              </a:pathLst>
            </a:custGeom>
            <a:gradFill rotWithShape="0">
              <a:gsLst>
                <a:gs pos="0">
                  <a:srgbClr val="EF9100"/>
                </a:gs>
                <a:gs pos="100000">
                  <a:srgbClr val="F5BD66"/>
                </a:gs>
              </a:gsLst>
              <a:path path="rect">
                <a:fillToRect r="100000" b="100000"/>
              </a:path>
            </a:gradFill>
            <a:ln w="12700" cap="rnd" cmpd="sng">
              <a:solidFill>
                <a:srgbClr val="000000"/>
              </a:solidFill>
              <a:prstDash val="solid"/>
              <a:round/>
              <a:headEnd type="none" w="med" len="med"/>
              <a:tailEnd type="none" w="med" len="med"/>
            </a:ln>
          </p:spPr>
          <p:txBody>
            <a:bodyPr/>
            <a:lstStyle/>
            <a:p>
              <a:endParaRPr lang="en-US"/>
            </a:p>
          </p:txBody>
        </p:sp>
      </p:grpSp>
      <p:sp>
        <p:nvSpPr>
          <p:cNvPr id="15364" name="Rectangle 3">
            <a:extLst>
              <a:ext uri="{FF2B5EF4-FFF2-40B4-BE49-F238E27FC236}">
                <a16:creationId xmlns:a16="http://schemas.microsoft.com/office/drawing/2014/main" id="{467B275F-6FA2-4E52-962F-DDBA2200B7BD}"/>
              </a:ext>
            </a:extLst>
          </p:cNvPr>
          <p:cNvSpPr>
            <a:spLocks noGrp="1"/>
          </p:cNvSpPr>
          <p:nvPr>
            <p:ph type="body" idx="1"/>
          </p:nvPr>
        </p:nvSpPr>
        <p:spPr>
          <a:xfrm>
            <a:off x="0" y="1828800"/>
            <a:ext cx="9144000" cy="1128713"/>
          </a:xfrm>
        </p:spPr>
        <p:txBody>
          <a:bodyPr/>
          <a:lstStyle/>
          <a:p>
            <a:pPr eaLnBrk="1" hangingPunct="1">
              <a:lnSpc>
                <a:spcPct val="90000"/>
              </a:lnSpc>
              <a:buFontTx/>
              <a:buNone/>
            </a:pPr>
            <a:r>
              <a:rPr lang="en-US" altLang="en-US" sz="2400">
                <a:latin typeface="Bookman Old Style" panose="02050604050505020204" pitchFamily="18" charset="0"/>
              </a:rPr>
              <a:t>	Given the poor market orientation in the previous business environment, managers must adapt their behavior in these areas:  </a:t>
            </a:r>
          </a:p>
        </p:txBody>
      </p:sp>
      <p:grpSp>
        <p:nvGrpSpPr>
          <p:cNvPr id="15365" name="Group 4">
            <a:extLst>
              <a:ext uri="{FF2B5EF4-FFF2-40B4-BE49-F238E27FC236}">
                <a16:creationId xmlns:a16="http://schemas.microsoft.com/office/drawing/2014/main" id="{2B3069EA-1FC2-4372-B536-805EB7389880}"/>
              </a:ext>
            </a:extLst>
          </p:cNvPr>
          <p:cNvGrpSpPr>
            <a:grpSpLocks/>
          </p:cNvGrpSpPr>
          <p:nvPr/>
        </p:nvGrpSpPr>
        <p:grpSpPr bwMode="auto">
          <a:xfrm>
            <a:off x="2590800" y="4572000"/>
            <a:ext cx="6215063" cy="2024063"/>
            <a:chOff x="1488" y="2327"/>
            <a:chExt cx="3916" cy="1274"/>
          </a:xfrm>
        </p:grpSpPr>
        <p:sp>
          <p:nvSpPr>
            <p:cNvPr id="15380" name="Rectangle 5">
              <a:extLst>
                <a:ext uri="{FF2B5EF4-FFF2-40B4-BE49-F238E27FC236}">
                  <a16:creationId xmlns:a16="http://schemas.microsoft.com/office/drawing/2014/main" id="{4B53437B-E87A-4B96-BAC1-4F91809FDBAD}"/>
                </a:ext>
              </a:extLst>
            </p:cNvPr>
            <p:cNvSpPr>
              <a:spLocks noChangeArrowheads="1"/>
            </p:cNvSpPr>
            <p:nvPr/>
          </p:nvSpPr>
          <p:spPr bwMode="auto">
            <a:xfrm>
              <a:off x="3640" y="2941"/>
              <a:ext cx="1764" cy="657"/>
            </a:xfrm>
            <a:prstGeom prst="rect">
              <a:avLst/>
            </a:prstGeom>
            <a:solidFill>
              <a:srgbClr val="FCFEB9"/>
            </a:solidFill>
            <a:ln w="12700">
              <a:solidFill>
                <a:srgbClr val="000000"/>
              </a:solidFill>
              <a:miter lim="800000"/>
              <a:headEnd/>
              <a:tailEnd/>
            </a:ln>
          </p:spPr>
          <p:txBody>
            <a:bodyPr lIns="82547" tIns="41273" rIns="82547" bIns="41273" anchor="ctr"/>
            <a:lstStyle>
              <a:lvl1pPr defTabSz="7397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397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397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397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397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397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397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397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397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90000"/>
                </a:lnSpc>
                <a:spcBef>
                  <a:spcPct val="0"/>
                </a:spcBef>
                <a:buFontTx/>
                <a:buNone/>
              </a:pPr>
              <a:endParaRPr lang="en-US" altLang="en-US" sz="1800" b="1">
                <a:solidFill>
                  <a:srgbClr val="000000"/>
                </a:solidFill>
                <a:latin typeface="Arial" panose="020B0604020202020204" pitchFamily="34" charset="0"/>
              </a:endParaRPr>
            </a:p>
          </p:txBody>
        </p:sp>
        <p:sp>
          <p:nvSpPr>
            <p:cNvPr id="15381" name="Freeform 6">
              <a:extLst>
                <a:ext uri="{FF2B5EF4-FFF2-40B4-BE49-F238E27FC236}">
                  <a16:creationId xmlns:a16="http://schemas.microsoft.com/office/drawing/2014/main" id="{F9102EAA-C64C-44AC-AFE7-217A4609AABC}"/>
                </a:ext>
              </a:extLst>
            </p:cNvPr>
            <p:cNvSpPr>
              <a:spLocks/>
            </p:cNvSpPr>
            <p:nvPr/>
          </p:nvSpPr>
          <p:spPr bwMode="auto">
            <a:xfrm>
              <a:off x="1520" y="2327"/>
              <a:ext cx="2117" cy="1274"/>
            </a:xfrm>
            <a:custGeom>
              <a:avLst/>
              <a:gdLst>
                <a:gd name="T0" fmla="*/ 2116 w 2117"/>
                <a:gd name="T1" fmla="*/ 1273 h 1274"/>
                <a:gd name="T2" fmla="*/ 2116 w 2117"/>
                <a:gd name="T3" fmla="*/ 625 h 1274"/>
                <a:gd name="T4" fmla="*/ 0 w 2117"/>
                <a:gd name="T5" fmla="*/ 0 h 1274"/>
                <a:gd name="T6" fmla="*/ 2116 w 2117"/>
                <a:gd name="T7" fmla="*/ 1273 h 1274"/>
                <a:gd name="T8" fmla="*/ 0 60000 65536"/>
                <a:gd name="T9" fmla="*/ 0 60000 65536"/>
                <a:gd name="T10" fmla="*/ 0 60000 65536"/>
                <a:gd name="T11" fmla="*/ 0 60000 65536"/>
                <a:gd name="T12" fmla="*/ 0 w 2117"/>
                <a:gd name="T13" fmla="*/ 0 h 1274"/>
                <a:gd name="T14" fmla="*/ 2117 w 2117"/>
                <a:gd name="T15" fmla="*/ 1274 h 1274"/>
              </a:gdLst>
              <a:ahLst/>
              <a:cxnLst>
                <a:cxn ang="T8">
                  <a:pos x="T0" y="T1"/>
                </a:cxn>
                <a:cxn ang="T9">
                  <a:pos x="T2" y="T3"/>
                </a:cxn>
                <a:cxn ang="T10">
                  <a:pos x="T4" y="T5"/>
                </a:cxn>
                <a:cxn ang="T11">
                  <a:pos x="T6" y="T7"/>
                </a:cxn>
              </a:cxnLst>
              <a:rect l="T12" t="T13" r="T14" b="T15"/>
              <a:pathLst>
                <a:path w="2117" h="1274">
                  <a:moveTo>
                    <a:pt x="2116" y="1273"/>
                  </a:moveTo>
                  <a:lnTo>
                    <a:pt x="2116" y="625"/>
                  </a:lnTo>
                  <a:lnTo>
                    <a:pt x="0" y="0"/>
                  </a:lnTo>
                  <a:lnTo>
                    <a:pt x="2116" y="1273"/>
                  </a:lnTo>
                </a:path>
              </a:pathLst>
            </a:custGeom>
            <a:gradFill rotWithShape="0">
              <a:gsLst>
                <a:gs pos="0">
                  <a:srgbClr val="EF9100"/>
                </a:gs>
                <a:gs pos="100000">
                  <a:srgbClr val="F5BD66"/>
                </a:gs>
              </a:gsLst>
              <a:path path="rect">
                <a:fillToRect r="100000" b="100000"/>
              </a:path>
            </a:gradFill>
            <a:ln w="12700" cap="rnd" cmpd="sng">
              <a:solidFill>
                <a:srgbClr val="000000"/>
              </a:solidFill>
              <a:prstDash val="solid"/>
              <a:round/>
              <a:headEnd type="none" w="med" len="med"/>
              <a:tailEnd type="none" w="med" len="med"/>
            </a:ln>
          </p:spPr>
          <p:txBody>
            <a:bodyPr/>
            <a:lstStyle/>
            <a:p>
              <a:endParaRPr lang="en-US"/>
            </a:p>
          </p:txBody>
        </p:sp>
        <p:sp>
          <p:nvSpPr>
            <p:cNvPr id="15382" name="Freeform 7">
              <a:extLst>
                <a:ext uri="{FF2B5EF4-FFF2-40B4-BE49-F238E27FC236}">
                  <a16:creationId xmlns:a16="http://schemas.microsoft.com/office/drawing/2014/main" id="{2E2CECDA-D762-4E97-A945-3CAA743AAF11}"/>
                </a:ext>
              </a:extLst>
            </p:cNvPr>
            <p:cNvSpPr>
              <a:spLocks/>
            </p:cNvSpPr>
            <p:nvPr/>
          </p:nvSpPr>
          <p:spPr bwMode="auto">
            <a:xfrm>
              <a:off x="1488" y="2327"/>
              <a:ext cx="3913" cy="626"/>
            </a:xfrm>
            <a:custGeom>
              <a:avLst/>
              <a:gdLst>
                <a:gd name="T0" fmla="*/ 3912 w 3913"/>
                <a:gd name="T1" fmla="*/ 625 h 626"/>
                <a:gd name="T2" fmla="*/ 0 w 3913"/>
                <a:gd name="T3" fmla="*/ 0 h 626"/>
                <a:gd name="T4" fmla="*/ 2140 w 3913"/>
                <a:gd name="T5" fmla="*/ 625 h 626"/>
                <a:gd name="T6" fmla="*/ 3912 w 3913"/>
                <a:gd name="T7" fmla="*/ 625 h 626"/>
                <a:gd name="T8" fmla="*/ 0 60000 65536"/>
                <a:gd name="T9" fmla="*/ 0 60000 65536"/>
                <a:gd name="T10" fmla="*/ 0 60000 65536"/>
                <a:gd name="T11" fmla="*/ 0 60000 65536"/>
                <a:gd name="T12" fmla="*/ 0 w 3913"/>
                <a:gd name="T13" fmla="*/ 0 h 626"/>
                <a:gd name="T14" fmla="*/ 3913 w 3913"/>
                <a:gd name="T15" fmla="*/ 626 h 626"/>
              </a:gdLst>
              <a:ahLst/>
              <a:cxnLst>
                <a:cxn ang="T8">
                  <a:pos x="T0" y="T1"/>
                </a:cxn>
                <a:cxn ang="T9">
                  <a:pos x="T2" y="T3"/>
                </a:cxn>
                <a:cxn ang="T10">
                  <a:pos x="T4" y="T5"/>
                </a:cxn>
                <a:cxn ang="T11">
                  <a:pos x="T6" y="T7"/>
                </a:cxn>
              </a:cxnLst>
              <a:rect l="T12" t="T13" r="T14" b="T15"/>
              <a:pathLst>
                <a:path w="3913" h="626">
                  <a:moveTo>
                    <a:pt x="3912" y="625"/>
                  </a:moveTo>
                  <a:lnTo>
                    <a:pt x="0" y="0"/>
                  </a:lnTo>
                  <a:lnTo>
                    <a:pt x="2140" y="625"/>
                  </a:lnTo>
                  <a:lnTo>
                    <a:pt x="3912" y="625"/>
                  </a:lnTo>
                </a:path>
              </a:pathLst>
            </a:custGeom>
            <a:gradFill rotWithShape="0">
              <a:gsLst>
                <a:gs pos="0">
                  <a:srgbClr val="EF9100"/>
                </a:gs>
                <a:gs pos="100000">
                  <a:srgbClr val="F5BD66"/>
                </a:gs>
              </a:gsLst>
              <a:path path="rect">
                <a:fillToRect r="100000" b="100000"/>
              </a:path>
            </a:gradFill>
            <a:ln w="12700" cap="rnd" cmpd="sng">
              <a:solidFill>
                <a:srgbClr val="000000"/>
              </a:solidFill>
              <a:prstDash val="solid"/>
              <a:round/>
              <a:headEnd type="none" w="med" len="med"/>
              <a:tailEnd type="none" w="med" len="med"/>
            </a:ln>
          </p:spPr>
          <p:txBody>
            <a:bodyPr/>
            <a:lstStyle/>
            <a:p>
              <a:endParaRPr lang="en-US"/>
            </a:p>
          </p:txBody>
        </p:sp>
      </p:grpSp>
      <p:grpSp>
        <p:nvGrpSpPr>
          <p:cNvPr id="15366" name="Group 8">
            <a:extLst>
              <a:ext uri="{FF2B5EF4-FFF2-40B4-BE49-F238E27FC236}">
                <a16:creationId xmlns:a16="http://schemas.microsoft.com/office/drawing/2014/main" id="{5EBE81D2-E742-4A75-9126-D9778BB266DE}"/>
              </a:ext>
            </a:extLst>
          </p:cNvPr>
          <p:cNvGrpSpPr>
            <a:grpSpLocks/>
          </p:cNvGrpSpPr>
          <p:nvPr/>
        </p:nvGrpSpPr>
        <p:grpSpPr bwMode="auto">
          <a:xfrm>
            <a:off x="1600200" y="4038600"/>
            <a:ext cx="3763963" cy="2624138"/>
            <a:chOff x="920" y="2328"/>
            <a:chExt cx="2372" cy="1654"/>
          </a:xfrm>
        </p:grpSpPr>
        <p:sp>
          <p:nvSpPr>
            <p:cNvPr id="15377" name="Freeform 9">
              <a:extLst>
                <a:ext uri="{FF2B5EF4-FFF2-40B4-BE49-F238E27FC236}">
                  <a16:creationId xmlns:a16="http://schemas.microsoft.com/office/drawing/2014/main" id="{9AFE6A86-33E6-4490-88D5-49B6F1B71AA2}"/>
                </a:ext>
              </a:extLst>
            </p:cNvPr>
            <p:cNvSpPr>
              <a:spLocks/>
            </p:cNvSpPr>
            <p:nvPr/>
          </p:nvSpPr>
          <p:spPr bwMode="auto">
            <a:xfrm>
              <a:off x="936" y="2328"/>
              <a:ext cx="602" cy="1649"/>
            </a:xfrm>
            <a:custGeom>
              <a:avLst/>
              <a:gdLst>
                <a:gd name="T0" fmla="*/ 594 w 602"/>
                <a:gd name="T1" fmla="*/ 1648 h 1649"/>
                <a:gd name="T2" fmla="*/ 601 w 602"/>
                <a:gd name="T3" fmla="*/ 992 h 1649"/>
                <a:gd name="T4" fmla="*/ 0 w 602"/>
                <a:gd name="T5" fmla="*/ 0 h 1649"/>
                <a:gd name="T6" fmla="*/ 594 w 602"/>
                <a:gd name="T7" fmla="*/ 1648 h 1649"/>
                <a:gd name="T8" fmla="*/ 0 60000 65536"/>
                <a:gd name="T9" fmla="*/ 0 60000 65536"/>
                <a:gd name="T10" fmla="*/ 0 60000 65536"/>
                <a:gd name="T11" fmla="*/ 0 60000 65536"/>
                <a:gd name="T12" fmla="*/ 0 w 602"/>
                <a:gd name="T13" fmla="*/ 0 h 1649"/>
                <a:gd name="T14" fmla="*/ 602 w 602"/>
                <a:gd name="T15" fmla="*/ 1649 h 1649"/>
              </a:gdLst>
              <a:ahLst/>
              <a:cxnLst>
                <a:cxn ang="T8">
                  <a:pos x="T0" y="T1"/>
                </a:cxn>
                <a:cxn ang="T9">
                  <a:pos x="T2" y="T3"/>
                </a:cxn>
                <a:cxn ang="T10">
                  <a:pos x="T4" y="T5"/>
                </a:cxn>
                <a:cxn ang="T11">
                  <a:pos x="T6" y="T7"/>
                </a:cxn>
              </a:cxnLst>
              <a:rect l="T12" t="T13" r="T14" b="T15"/>
              <a:pathLst>
                <a:path w="602" h="1649">
                  <a:moveTo>
                    <a:pt x="594" y="1648"/>
                  </a:moveTo>
                  <a:lnTo>
                    <a:pt x="601" y="992"/>
                  </a:lnTo>
                  <a:lnTo>
                    <a:pt x="0" y="0"/>
                  </a:lnTo>
                  <a:lnTo>
                    <a:pt x="594" y="1648"/>
                  </a:lnTo>
                </a:path>
              </a:pathLst>
            </a:custGeom>
            <a:gradFill rotWithShape="0">
              <a:gsLst>
                <a:gs pos="0">
                  <a:srgbClr val="EF9100"/>
                </a:gs>
                <a:gs pos="100000">
                  <a:srgbClr val="F5BD66"/>
                </a:gs>
              </a:gsLst>
              <a:path path="rect">
                <a:fillToRect r="100000" b="100000"/>
              </a:path>
            </a:gradFill>
            <a:ln w="12700" cap="rnd" cmpd="sng">
              <a:solidFill>
                <a:srgbClr val="000000"/>
              </a:solidFill>
              <a:prstDash val="solid"/>
              <a:round/>
              <a:headEnd type="none" w="med" len="med"/>
              <a:tailEnd type="none" w="med" len="med"/>
            </a:ln>
          </p:spPr>
          <p:txBody>
            <a:bodyPr/>
            <a:lstStyle/>
            <a:p>
              <a:endParaRPr lang="en-US"/>
            </a:p>
          </p:txBody>
        </p:sp>
        <p:sp>
          <p:nvSpPr>
            <p:cNvPr id="15378" name="Freeform 10">
              <a:extLst>
                <a:ext uri="{FF2B5EF4-FFF2-40B4-BE49-F238E27FC236}">
                  <a16:creationId xmlns:a16="http://schemas.microsoft.com/office/drawing/2014/main" id="{CEEB2932-10B9-4945-9528-064B6224682C}"/>
                </a:ext>
              </a:extLst>
            </p:cNvPr>
            <p:cNvSpPr>
              <a:spLocks/>
            </p:cNvSpPr>
            <p:nvPr/>
          </p:nvSpPr>
          <p:spPr bwMode="auto">
            <a:xfrm>
              <a:off x="920" y="2328"/>
              <a:ext cx="2368" cy="993"/>
            </a:xfrm>
            <a:custGeom>
              <a:avLst/>
              <a:gdLst>
                <a:gd name="T0" fmla="*/ 2367 w 2368"/>
                <a:gd name="T1" fmla="*/ 992 h 993"/>
                <a:gd name="T2" fmla="*/ 0 w 2368"/>
                <a:gd name="T3" fmla="*/ 0 h 993"/>
                <a:gd name="T4" fmla="*/ 600 w 2368"/>
                <a:gd name="T5" fmla="*/ 992 h 993"/>
                <a:gd name="T6" fmla="*/ 2367 w 2368"/>
                <a:gd name="T7" fmla="*/ 992 h 993"/>
                <a:gd name="T8" fmla="*/ 0 60000 65536"/>
                <a:gd name="T9" fmla="*/ 0 60000 65536"/>
                <a:gd name="T10" fmla="*/ 0 60000 65536"/>
                <a:gd name="T11" fmla="*/ 0 60000 65536"/>
                <a:gd name="T12" fmla="*/ 0 w 2368"/>
                <a:gd name="T13" fmla="*/ 0 h 993"/>
                <a:gd name="T14" fmla="*/ 2368 w 2368"/>
                <a:gd name="T15" fmla="*/ 993 h 993"/>
              </a:gdLst>
              <a:ahLst/>
              <a:cxnLst>
                <a:cxn ang="T8">
                  <a:pos x="T0" y="T1"/>
                </a:cxn>
                <a:cxn ang="T9">
                  <a:pos x="T2" y="T3"/>
                </a:cxn>
                <a:cxn ang="T10">
                  <a:pos x="T4" y="T5"/>
                </a:cxn>
                <a:cxn ang="T11">
                  <a:pos x="T6" y="T7"/>
                </a:cxn>
              </a:cxnLst>
              <a:rect l="T12" t="T13" r="T14" b="T15"/>
              <a:pathLst>
                <a:path w="2368" h="993">
                  <a:moveTo>
                    <a:pt x="2367" y="992"/>
                  </a:moveTo>
                  <a:lnTo>
                    <a:pt x="0" y="0"/>
                  </a:lnTo>
                  <a:lnTo>
                    <a:pt x="600" y="992"/>
                  </a:lnTo>
                  <a:lnTo>
                    <a:pt x="2367" y="992"/>
                  </a:lnTo>
                </a:path>
              </a:pathLst>
            </a:custGeom>
            <a:gradFill rotWithShape="0">
              <a:gsLst>
                <a:gs pos="0">
                  <a:srgbClr val="EF9100"/>
                </a:gs>
                <a:gs pos="100000">
                  <a:srgbClr val="F5BD66"/>
                </a:gs>
              </a:gsLst>
              <a:path path="rect">
                <a:fillToRect r="100000" b="100000"/>
              </a:path>
            </a:gradFill>
            <a:ln w="12700" cap="rnd" cmpd="sng">
              <a:solidFill>
                <a:srgbClr val="000000"/>
              </a:solidFill>
              <a:prstDash val="solid"/>
              <a:round/>
              <a:headEnd type="none" w="med" len="med"/>
              <a:tailEnd type="none" w="med" len="med"/>
            </a:ln>
          </p:spPr>
          <p:txBody>
            <a:bodyPr/>
            <a:lstStyle/>
            <a:p>
              <a:endParaRPr lang="en-US"/>
            </a:p>
          </p:txBody>
        </p:sp>
        <p:sp>
          <p:nvSpPr>
            <p:cNvPr id="15379" name="Rectangle 11">
              <a:extLst>
                <a:ext uri="{FF2B5EF4-FFF2-40B4-BE49-F238E27FC236}">
                  <a16:creationId xmlns:a16="http://schemas.microsoft.com/office/drawing/2014/main" id="{CDD1C097-85D0-4C10-989B-81D79AAB3D45}"/>
                </a:ext>
              </a:extLst>
            </p:cNvPr>
            <p:cNvSpPr>
              <a:spLocks noChangeArrowheads="1"/>
            </p:cNvSpPr>
            <p:nvPr/>
          </p:nvSpPr>
          <p:spPr bwMode="auto">
            <a:xfrm>
              <a:off x="1528" y="3325"/>
              <a:ext cx="1764" cy="657"/>
            </a:xfrm>
            <a:prstGeom prst="rect">
              <a:avLst/>
            </a:prstGeom>
            <a:solidFill>
              <a:srgbClr val="FCFEB9"/>
            </a:solidFill>
            <a:ln w="12700">
              <a:solidFill>
                <a:srgbClr val="000000"/>
              </a:solidFill>
              <a:miter lim="800000"/>
              <a:headEnd/>
              <a:tailEnd/>
            </a:ln>
          </p:spPr>
          <p:txBody>
            <a:bodyPr lIns="82547" tIns="41273" rIns="82547" bIns="41273" anchor="ctr"/>
            <a:lstStyle>
              <a:lvl1pPr defTabSz="7397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397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397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397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397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397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397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397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397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90000"/>
                </a:lnSpc>
                <a:spcBef>
                  <a:spcPct val="0"/>
                </a:spcBef>
                <a:buFontTx/>
                <a:buNone/>
              </a:pPr>
              <a:endParaRPr lang="en-US" altLang="en-US" sz="1800" b="1">
                <a:solidFill>
                  <a:srgbClr val="000000"/>
                </a:solidFill>
                <a:latin typeface="Arial" panose="020B0604020202020204" pitchFamily="34" charset="0"/>
              </a:endParaRPr>
            </a:p>
          </p:txBody>
        </p:sp>
      </p:grpSp>
      <p:grpSp>
        <p:nvGrpSpPr>
          <p:cNvPr id="15367" name="Group 12">
            <a:extLst>
              <a:ext uri="{FF2B5EF4-FFF2-40B4-BE49-F238E27FC236}">
                <a16:creationId xmlns:a16="http://schemas.microsoft.com/office/drawing/2014/main" id="{5B37C124-79C0-486F-B2D6-42549A36A527}"/>
              </a:ext>
            </a:extLst>
          </p:cNvPr>
          <p:cNvGrpSpPr>
            <a:grpSpLocks/>
          </p:cNvGrpSpPr>
          <p:nvPr/>
        </p:nvGrpSpPr>
        <p:grpSpPr bwMode="auto">
          <a:xfrm>
            <a:off x="2362200" y="4343400"/>
            <a:ext cx="6553200" cy="1042988"/>
            <a:chOff x="1512" y="2012"/>
            <a:chExt cx="4128" cy="657"/>
          </a:xfrm>
        </p:grpSpPr>
        <p:sp>
          <p:nvSpPr>
            <p:cNvPr id="15375" name="Freeform 13">
              <a:extLst>
                <a:ext uri="{FF2B5EF4-FFF2-40B4-BE49-F238E27FC236}">
                  <a16:creationId xmlns:a16="http://schemas.microsoft.com/office/drawing/2014/main" id="{D031A686-DB97-44AA-AA39-D2B339BA1F45}"/>
                </a:ext>
              </a:extLst>
            </p:cNvPr>
            <p:cNvSpPr>
              <a:spLocks/>
            </p:cNvSpPr>
            <p:nvPr/>
          </p:nvSpPr>
          <p:spPr bwMode="auto">
            <a:xfrm>
              <a:off x="1512" y="2012"/>
              <a:ext cx="2365" cy="657"/>
            </a:xfrm>
            <a:custGeom>
              <a:avLst/>
              <a:gdLst>
                <a:gd name="T0" fmla="*/ 2364 w 2365"/>
                <a:gd name="T1" fmla="*/ 656 h 657"/>
                <a:gd name="T2" fmla="*/ 0 w 2365"/>
                <a:gd name="T3" fmla="*/ 324 h 657"/>
                <a:gd name="T4" fmla="*/ 2364 w 2365"/>
                <a:gd name="T5" fmla="*/ 0 h 657"/>
                <a:gd name="T6" fmla="*/ 2364 w 2365"/>
                <a:gd name="T7" fmla="*/ 656 h 657"/>
                <a:gd name="T8" fmla="*/ 0 60000 65536"/>
                <a:gd name="T9" fmla="*/ 0 60000 65536"/>
                <a:gd name="T10" fmla="*/ 0 60000 65536"/>
                <a:gd name="T11" fmla="*/ 0 60000 65536"/>
                <a:gd name="T12" fmla="*/ 0 w 2365"/>
                <a:gd name="T13" fmla="*/ 0 h 657"/>
                <a:gd name="T14" fmla="*/ 2365 w 2365"/>
                <a:gd name="T15" fmla="*/ 657 h 657"/>
              </a:gdLst>
              <a:ahLst/>
              <a:cxnLst>
                <a:cxn ang="T8">
                  <a:pos x="T0" y="T1"/>
                </a:cxn>
                <a:cxn ang="T9">
                  <a:pos x="T2" y="T3"/>
                </a:cxn>
                <a:cxn ang="T10">
                  <a:pos x="T4" y="T5"/>
                </a:cxn>
                <a:cxn ang="T11">
                  <a:pos x="T6" y="T7"/>
                </a:cxn>
              </a:cxnLst>
              <a:rect l="T12" t="T13" r="T14" b="T15"/>
              <a:pathLst>
                <a:path w="2365" h="657">
                  <a:moveTo>
                    <a:pt x="2364" y="656"/>
                  </a:moveTo>
                  <a:lnTo>
                    <a:pt x="0" y="324"/>
                  </a:lnTo>
                  <a:lnTo>
                    <a:pt x="2364" y="0"/>
                  </a:lnTo>
                  <a:lnTo>
                    <a:pt x="2364" y="656"/>
                  </a:lnTo>
                </a:path>
              </a:pathLst>
            </a:custGeom>
            <a:gradFill rotWithShape="0">
              <a:gsLst>
                <a:gs pos="0">
                  <a:srgbClr val="EF9100"/>
                </a:gs>
                <a:gs pos="100000">
                  <a:srgbClr val="F5BD66"/>
                </a:gs>
              </a:gsLst>
              <a:path path="rect">
                <a:fillToRect r="100000" b="100000"/>
              </a:path>
            </a:gradFill>
            <a:ln w="12700" cap="rnd" cmpd="sng">
              <a:solidFill>
                <a:srgbClr val="000000"/>
              </a:solidFill>
              <a:prstDash val="solid"/>
              <a:round/>
              <a:headEnd type="none" w="med" len="med"/>
              <a:tailEnd type="none" w="med" len="med"/>
            </a:ln>
          </p:spPr>
          <p:txBody>
            <a:bodyPr/>
            <a:lstStyle/>
            <a:p>
              <a:endParaRPr lang="en-US"/>
            </a:p>
          </p:txBody>
        </p:sp>
        <p:sp>
          <p:nvSpPr>
            <p:cNvPr id="15376" name="Rectangle 14">
              <a:extLst>
                <a:ext uri="{FF2B5EF4-FFF2-40B4-BE49-F238E27FC236}">
                  <a16:creationId xmlns:a16="http://schemas.microsoft.com/office/drawing/2014/main" id="{CA235988-9C79-445B-B3A5-A22C46FF41B4}"/>
                </a:ext>
              </a:extLst>
            </p:cNvPr>
            <p:cNvSpPr>
              <a:spLocks noChangeArrowheads="1"/>
            </p:cNvSpPr>
            <p:nvPr/>
          </p:nvSpPr>
          <p:spPr bwMode="auto">
            <a:xfrm>
              <a:off x="3876" y="2012"/>
              <a:ext cx="1764" cy="657"/>
            </a:xfrm>
            <a:prstGeom prst="rect">
              <a:avLst/>
            </a:prstGeom>
            <a:solidFill>
              <a:srgbClr val="FCFEB9"/>
            </a:solidFill>
            <a:ln w="12700">
              <a:solidFill>
                <a:srgbClr val="000000"/>
              </a:solidFill>
              <a:miter lim="800000"/>
              <a:headEnd/>
              <a:tailEnd/>
            </a:ln>
          </p:spPr>
          <p:txBody>
            <a:bodyPr lIns="82547" tIns="41273" rIns="82547" bIns="41273" anchor="ctr"/>
            <a:lstStyle>
              <a:lvl1pPr defTabSz="7397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397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397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397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397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397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397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397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397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90000"/>
                </a:lnSpc>
                <a:spcBef>
                  <a:spcPct val="0"/>
                </a:spcBef>
                <a:buFontTx/>
                <a:buNone/>
              </a:pPr>
              <a:endParaRPr lang="en-US" altLang="en-US" sz="1800" b="1">
                <a:solidFill>
                  <a:srgbClr val="000000"/>
                </a:solidFill>
                <a:latin typeface="Arial" panose="020B0604020202020204" pitchFamily="34" charset="0"/>
              </a:endParaRPr>
            </a:p>
          </p:txBody>
        </p:sp>
      </p:grpSp>
      <p:sp>
        <p:nvSpPr>
          <p:cNvPr id="15368" name="Rectangle 21">
            <a:extLst>
              <a:ext uri="{FF2B5EF4-FFF2-40B4-BE49-F238E27FC236}">
                <a16:creationId xmlns:a16="http://schemas.microsoft.com/office/drawing/2014/main" id="{9B746EBA-7B40-4DB8-A802-A0F0FBE80978}"/>
              </a:ext>
            </a:extLst>
          </p:cNvPr>
          <p:cNvSpPr>
            <a:spLocks noChangeArrowheads="1"/>
          </p:cNvSpPr>
          <p:nvPr/>
        </p:nvSpPr>
        <p:spPr bwMode="auto">
          <a:xfrm>
            <a:off x="1447800" y="3429000"/>
            <a:ext cx="3276600" cy="1905000"/>
          </a:xfrm>
          <a:prstGeom prst="rect">
            <a:avLst/>
          </a:prstGeom>
          <a:solidFill>
            <a:schemeClr val="tx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graphicFrame>
        <p:nvGraphicFramePr>
          <p:cNvPr id="15369" name="Object 2">
            <a:extLst>
              <a:ext uri="{FF2B5EF4-FFF2-40B4-BE49-F238E27FC236}">
                <a16:creationId xmlns:a16="http://schemas.microsoft.com/office/drawing/2014/main" id="{DEC29D8C-FDB7-48DF-99F1-15AB9B9676D1}"/>
              </a:ext>
            </a:extLst>
          </p:cNvPr>
          <p:cNvGraphicFramePr>
            <a:graphicFrameLocks noChangeAspect="1"/>
          </p:cNvGraphicFramePr>
          <p:nvPr/>
        </p:nvGraphicFramePr>
        <p:xfrm>
          <a:off x="1371600" y="3200400"/>
          <a:ext cx="3375025" cy="2178050"/>
        </p:xfrm>
        <a:graphic>
          <a:graphicData uri="http://schemas.openxmlformats.org/presentationml/2006/ole">
            <mc:AlternateContent xmlns:mc="http://schemas.openxmlformats.org/markup-compatibility/2006">
              <mc:Choice xmlns:v="urn:schemas-microsoft-com:vml" Requires="v">
                <p:oleObj name="Clip" r:id="rId2" imgW="4006850" imgH="2857500" progId="MS_ClipArt_Gallery.2">
                  <p:embed/>
                </p:oleObj>
              </mc:Choice>
              <mc:Fallback>
                <p:oleObj name="Clip" r:id="rId2" imgW="4006850" imgH="2857500" progId="MS_ClipArt_Gallery.2">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200400"/>
                        <a:ext cx="3375025" cy="217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70" name="Text Box 22">
            <a:extLst>
              <a:ext uri="{FF2B5EF4-FFF2-40B4-BE49-F238E27FC236}">
                <a16:creationId xmlns:a16="http://schemas.microsoft.com/office/drawing/2014/main" id="{9ED6363A-CBA4-4CF5-ABCE-A3F3063D81E8}"/>
              </a:ext>
            </a:extLst>
          </p:cNvPr>
          <p:cNvSpPr txBox="1">
            <a:spLocks noChangeArrowheads="1"/>
          </p:cNvSpPr>
          <p:nvPr/>
        </p:nvSpPr>
        <p:spPr bwMode="auto">
          <a:xfrm>
            <a:off x="5943600" y="3429000"/>
            <a:ext cx="22621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a:latin typeface="Arial" panose="020B0604020202020204" pitchFamily="34" charset="0"/>
              </a:rPr>
              <a:t>Problem Solving</a:t>
            </a:r>
          </a:p>
        </p:txBody>
      </p:sp>
      <p:sp>
        <p:nvSpPr>
          <p:cNvPr id="15371" name="Text Box 23">
            <a:extLst>
              <a:ext uri="{FF2B5EF4-FFF2-40B4-BE49-F238E27FC236}">
                <a16:creationId xmlns:a16="http://schemas.microsoft.com/office/drawing/2014/main" id="{5F4D571F-F557-4877-87E4-D5508ADF663E}"/>
              </a:ext>
            </a:extLst>
          </p:cNvPr>
          <p:cNvSpPr txBox="1">
            <a:spLocks noChangeArrowheads="1"/>
          </p:cNvSpPr>
          <p:nvPr/>
        </p:nvSpPr>
        <p:spPr bwMode="auto">
          <a:xfrm>
            <a:off x="6324600" y="4648200"/>
            <a:ext cx="2266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a:latin typeface="Arial" panose="020B0604020202020204" pitchFamily="34" charset="0"/>
              </a:rPr>
              <a:t>Decision Making</a:t>
            </a:r>
          </a:p>
        </p:txBody>
      </p:sp>
      <p:sp>
        <p:nvSpPr>
          <p:cNvPr id="15372" name="Text Box 24">
            <a:extLst>
              <a:ext uri="{FF2B5EF4-FFF2-40B4-BE49-F238E27FC236}">
                <a16:creationId xmlns:a16="http://schemas.microsoft.com/office/drawing/2014/main" id="{2544412F-4016-4115-9EA2-1585150D245C}"/>
              </a:ext>
            </a:extLst>
          </p:cNvPr>
          <p:cNvSpPr txBox="1">
            <a:spLocks noChangeArrowheads="1"/>
          </p:cNvSpPr>
          <p:nvPr/>
        </p:nvSpPr>
        <p:spPr bwMode="auto">
          <a:xfrm>
            <a:off x="5975350" y="5707063"/>
            <a:ext cx="29368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latin typeface="Arial" panose="020B0604020202020204" pitchFamily="34" charset="0"/>
              </a:rPr>
              <a:t>Customer Orientation</a:t>
            </a:r>
          </a:p>
          <a:p>
            <a:pPr algn="ctr">
              <a:spcBef>
                <a:spcPct val="0"/>
              </a:spcBef>
              <a:buFontTx/>
              <a:buNone/>
            </a:pPr>
            <a:r>
              <a:rPr lang="en-US" altLang="en-US" sz="2000" b="1">
                <a:latin typeface="Arial" panose="020B0604020202020204" pitchFamily="34" charset="0"/>
              </a:rPr>
              <a:t>Development</a:t>
            </a:r>
          </a:p>
        </p:txBody>
      </p:sp>
      <p:sp>
        <p:nvSpPr>
          <p:cNvPr id="15373" name="Text Box 25">
            <a:extLst>
              <a:ext uri="{FF2B5EF4-FFF2-40B4-BE49-F238E27FC236}">
                <a16:creationId xmlns:a16="http://schemas.microsoft.com/office/drawing/2014/main" id="{84B57F80-B974-4AE5-97CA-6B25E7824E2A}"/>
              </a:ext>
            </a:extLst>
          </p:cNvPr>
          <p:cNvSpPr txBox="1">
            <a:spLocks noChangeArrowheads="1"/>
          </p:cNvSpPr>
          <p:nvPr/>
        </p:nvSpPr>
        <p:spPr bwMode="auto">
          <a:xfrm>
            <a:off x="3048000" y="5943600"/>
            <a:ext cx="20081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a:latin typeface="Arial" panose="020B0604020202020204" pitchFamily="34" charset="0"/>
              </a:rPr>
              <a:t>Team Building</a:t>
            </a:r>
          </a:p>
        </p:txBody>
      </p:sp>
      <p:sp>
        <p:nvSpPr>
          <p:cNvPr id="28" name="Rectangle 2">
            <a:extLst>
              <a:ext uri="{FF2B5EF4-FFF2-40B4-BE49-F238E27FC236}">
                <a16:creationId xmlns:a16="http://schemas.microsoft.com/office/drawing/2014/main" id="{1C3676BD-9D3C-4928-8278-59D0A33493E0}"/>
              </a:ext>
            </a:extLst>
          </p:cNvPr>
          <p:cNvSpPr>
            <a:spLocks noGrp="1" noChangeArrowheads="1"/>
          </p:cNvSpPr>
          <p:nvPr>
            <p:ph type="title"/>
          </p:nvPr>
        </p:nvSpPr>
        <p:spPr>
          <a:xfrm>
            <a:off x="304800" y="228600"/>
            <a:ext cx="8686800" cy="1143000"/>
          </a:xfrm>
        </p:spPr>
        <p:txBody>
          <a:bodyPr rtlCol="0">
            <a:normAutofit fontScale="90000"/>
          </a:bodyPr>
          <a:lstStyle/>
          <a:p>
            <a:pPr eaLnBrk="1" fontAlgn="auto" hangingPunct="1">
              <a:spcAft>
                <a:spcPts val="0"/>
              </a:spcAft>
              <a:defRPr/>
            </a:pPr>
            <a:r>
              <a:rPr lang="en-US" sz="4000" dirty="0">
                <a:solidFill>
                  <a:srgbClr val="C00000"/>
                </a:solidFill>
                <a:latin typeface="Bookman Old Style" pitchFamily="18" charset="0"/>
              </a:rPr>
              <a:t>The Realities of Economic Change</a:t>
            </a:r>
          </a:p>
        </p:txBody>
      </p:sp>
    </p:spTree>
  </p:cSld>
  <p:clrMapOvr>
    <a:masterClrMapping/>
  </p:clrMapOvr>
  <p:transition>
    <p:blinds dir="vert"/>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5340CEA-512F-4C32-A1BF-1798FC0086D3}"/>
              </a:ext>
            </a:extLst>
          </p:cNvPr>
          <p:cNvSpPr>
            <a:spLocks noGrp="1"/>
          </p:cNvSpPr>
          <p:nvPr>
            <p:ph type="title"/>
          </p:nvPr>
        </p:nvSpPr>
        <p:spPr>
          <a:xfrm>
            <a:off x="0" y="381000"/>
            <a:ext cx="9144000" cy="1143000"/>
          </a:xfrm>
        </p:spPr>
        <p:txBody>
          <a:bodyPr/>
          <a:lstStyle/>
          <a:p>
            <a:pPr eaLnBrk="1" hangingPunct="1">
              <a:lnSpc>
                <a:spcPct val="90000"/>
              </a:lnSpc>
            </a:pPr>
            <a:r>
              <a:rPr lang="en-US" altLang="en-US" sz="3200">
                <a:solidFill>
                  <a:srgbClr val="C00000"/>
                </a:solidFill>
                <a:latin typeface="Bookman Old Style" panose="02050604050505020204" pitchFamily="18" charset="0"/>
              </a:rPr>
              <a:t>Reasons for State-owned Enterprises</a:t>
            </a:r>
          </a:p>
        </p:txBody>
      </p:sp>
      <p:sp>
        <p:nvSpPr>
          <p:cNvPr id="143363" name="Rectangle 3">
            <a:extLst>
              <a:ext uri="{FF2B5EF4-FFF2-40B4-BE49-F238E27FC236}">
                <a16:creationId xmlns:a16="http://schemas.microsoft.com/office/drawing/2014/main" id="{0338AD84-2D1F-44E5-9356-6ED97FB123EC}"/>
              </a:ext>
            </a:extLst>
          </p:cNvPr>
          <p:cNvSpPr>
            <a:spLocks noGrp="1"/>
          </p:cNvSpPr>
          <p:nvPr>
            <p:ph type="body" idx="1"/>
          </p:nvPr>
        </p:nvSpPr>
        <p:spPr>
          <a:xfrm>
            <a:off x="381000" y="1600200"/>
            <a:ext cx="8229600" cy="4525963"/>
          </a:xfrm>
        </p:spPr>
        <p:txBody>
          <a:bodyPr/>
          <a:lstStyle/>
          <a:p>
            <a:pPr eaLnBrk="1" hangingPunct="1">
              <a:buFontTx/>
              <a:buBlip>
                <a:blip r:embed="rId2"/>
              </a:buBlip>
            </a:pPr>
            <a:r>
              <a:rPr lang="en-US" altLang="en-US" sz="2400">
                <a:latin typeface="Bookman Old Style" panose="02050604050505020204" pitchFamily="18" charset="0"/>
              </a:rPr>
              <a:t>The reasons for the existence of state-owned enterprises in emerging market economies are:</a:t>
            </a:r>
          </a:p>
          <a:p>
            <a:pPr lvl="1" eaLnBrk="1" hangingPunct="1">
              <a:buFontTx/>
              <a:buBlip>
                <a:blip r:embed="rId3"/>
              </a:buBlip>
            </a:pPr>
            <a:r>
              <a:rPr lang="en-US" altLang="en-US" sz="2200">
                <a:latin typeface="Bookman Old Style" panose="02050604050505020204" pitchFamily="18" charset="0"/>
              </a:rPr>
              <a:t>Increased national security</a:t>
            </a:r>
          </a:p>
          <a:p>
            <a:pPr lvl="1" eaLnBrk="1" hangingPunct="1">
              <a:buFontTx/>
              <a:buBlip>
                <a:blip r:embed="rId3"/>
              </a:buBlip>
            </a:pPr>
            <a:r>
              <a:rPr lang="en-US" altLang="en-US" sz="2200">
                <a:latin typeface="Bookman Old Style" panose="02050604050505020204" pitchFamily="18" charset="0"/>
              </a:rPr>
              <a:t>Increased economic security</a:t>
            </a:r>
          </a:p>
          <a:p>
            <a:pPr lvl="1" eaLnBrk="1" hangingPunct="1">
              <a:buFontTx/>
              <a:buBlip>
                <a:blip r:embed="rId3"/>
              </a:buBlip>
            </a:pPr>
            <a:r>
              <a:rPr lang="en-US" altLang="en-US" sz="2200">
                <a:latin typeface="Bookman Old Style" panose="02050604050505020204" pitchFamily="18" charset="0"/>
              </a:rPr>
              <a:t>The investment is too large for the private sector</a:t>
            </a:r>
          </a:p>
          <a:p>
            <a:pPr lvl="1" eaLnBrk="1" hangingPunct="1">
              <a:buFontTx/>
              <a:buBlip>
                <a:blip r:embed="rId3"/>
              </a:buBlip>
            </a:pPr>
            <a:r>
              <a:rPr lang="en-US" altLang="en-US" sz="2200">
                <a:latin typeface="Bookman Old Style" panose="02050604050505020204" pitchFamily="18" charset="0"/>
              </a:rPr>
              <a:t>Governments rescue failing private enterprises by placing them in government ownership</a:t>
            </a:r>
          </a:p>
          <a:p>
            <a:pPr lvl="1" eaLnBrk="1" hangingPunct="1">
              <a:buFontTx/>
              <a:buBlip>
                <a:blip r:embed="rId3"/>
              </a:buBlip>
            </a:pPr>
            <a:r>
              <a:rPr lang="en-US" altLang="en-US" sz="2200">
                <a:latin typeface="Bookman Old Style" panose="02050604050505020204" pitchFamily="18" charset="0"/>
              </a:rPr>
              <a:t>State-owned firms are more socially-oriented than private firms which are more profit-oriented </a:t>
            </a:r>
            <a:endParaRPr lang="en-US" altLang="en-US" sz="2000">
              <a:latin typeface="Bookman Old Style" panose="02050604050505020204" pitchFamily="18"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animEffect transition="in" filter="dissolve">
                                      <p:cBhvr>
                                        <p:cTn id="7" dur="500"/>
                                        <p:tgtEl>
                                          <p:spTgt spid="143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363">
                                            <p:txEl>
                                              <p:pRg st="1" end="1"/>
                                            </p:txEl>
                                          </p:spTgt>
                                        </p:tgtEl>
                                        <p:attrNameLst>
                                          <p:attrName>style.visibility</p:attrName>
                                        </p:attrNameLst>
                                      </p:cBhvr>
                                      <p:to>
                                        <p:strVal val="visible"/>
                                      </p:to>
                                    </p:set>
                                    <p:animEffect transition="in" filter="dissolve">
                                      <p:cBhvr>
                                        <p:cTn id="12" dur="500"/>
                                        <p:tgtEl>
                                          <p:spTgt spid="1433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3363">
                                            <p:txEl>
                                              <p:pRg st="2" end="2"/>
                                            </p:txEl>
                                          </p:spTgt>
                                        </p:tgtEl>
                                        <p:attrNameLst>
                                          <p:attrName>style.visibility</p:attrName>
                                        </p:attrNameLst>
                                      </p:cBhvr>
                                      <p:to>
                                        <p:strVal val="visible"/>
                                      </p:to>
                                    </p:set>
                                    <p:animEffect transition="in" filter="dissolve">
                                      <p:cBhvr>
                                        <p:cTn id="17" dur="500"/>
                                        <p:tgtEl>
                                          <p:spTgt spid="1433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3363">
                                            <p:txEl>
                                              <p:pRg st="3" end="3"/>
                                            </p:txEl>
                                          </p:spTgt>
                                        </p:tgtEl>
                                        <p:attrNameLst>
                                          <p:attrName>style.visibility</p:attrName>
                                        </p:attrNameLst>
                                      </p:cBhvr>
                                      <p:to>
                                        <p:strVal val="visible"/>
                                      </p:to>
                                    </p:set>
                                    <p:animEffect transition="in" filter="dissolve">
                                      <p:cBhvr>
                                        <p:cTn id="22" dur="500"/>
                                        <p:tgtEl>
                                          <p:spTgt spid="1433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3363">
                                            <p:txEl>
                                              <p:pRg st="4" end="4"/>
                                            </p:txEl>
                                          </p:spTgt>
                                        </p:tgtEl>
                                        <p:attrNameLst>
                                          <p:attrName>style.visibility</p:attrName>
                                        </p:attrNameLst>
                                      </p:cBhvr>
                                      <p:to>
                                        <p:strVal val="visible"/>
                                      </p:to>
                                    </p:set>
                                    <p:animEffect transition="in" filter="dissolve">
                                      <p:cBhvr>
                                        <p:cTn id="27" dur="500"/>
                                        <p:tgtEl>
                                          <p:spTgt spid="14336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3363">
                                            <p:txEl>
                                              <p:pRg st="5" end="5"/>
                                            </p:txEl>
                                          </p:spTgt>
                                        </p:tgtEl>
                                        <p:attrNameLst>
                                          <p:attrName>style.visibility</p:attrName>
                                        </p:attrNameLst>
                                      </p:cBhvr>
                                      <p:to>
                                        <p:strVal val="visible"/>
                                      </p:to>
                                    </p:set>
                                    <p:animEffect transition="in" filter="dissolve">
                                      <p:cBhvr>
                                        <p:cTn id="32" dur="500"/>
                                        <p:tgtEl>
                                          <p:spTgt spid="1433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11567C54-E51C-446D-9391-66013E982229}"/>
              </a:ext>
            </a:extLst>
          </p:cNvPr>
          <p:cNvSpPr>
            <a:spLocks noGrp="1" noChangeArrowheads="1"/>
          </p:cNvSpPr>
          <p:nvPr>
            <p:ph type="title"/>
          </p:nvPr>
        </p:nvSpPr>
        <p:spPr>
          <a:xfrm>
            <a:off x="381000" y="381000"/>
            <a:ext cx="8229600" cy="1143000"/>
          </a:xfrm>
        </p:spPr>
        <p:txBody>
          <a:bodyPr rtlCol="0">
            <a:normAutofit fontScale="90000"/>
          </a:bodyPr>
          <a:lstStyle/>
          <a:p>
            <a:pPr eaLnBrk="1" fontAlgn="auto" hangingPunct="1">
              <a:lnSpc>
                <a:spcPct val="90000"/>
              </a:lnSpc>
              <a:spcAft>
                <a:spcPts val="0"/>
              </a:spcAft>
              <a:defRPr/>
            </a:pPr>
            <a:r>
              <a:rPr lang="en-US" sz="4000" dirty="0">
                <a:solidFill>
                  <a:srgbClr val="C00000"/>
                </a:solidFill>
                <a:latin typeface="Bookman Old Style" pitchFamily="18" charset="0"/>
              </a:rPr>
              <a:t>Drawbacks to State-owned Enterprises</a:t>
            </a:r>
          </a:p>
        </p:txBody>
      </p:sp>
      <p:sp>
        <p:nvSpPr>
          <p:cNvPr id="145411" name="Rectangle 3">
            <a:extLst>
              <a:ext uri="{FF2B5EF4-FFF2-40B4-BE49-F238E27FC236}">
                <a16:creationId xmlns:a16="http://schemas.microsoft.com/office/drawing/2014/main" id="{52A9893C-8B27-4C92-A4FE-6C898E2E25F6}"/>
              </a:ext>
            </a:extLst>
          </p:cNvPr>
          <p:cNvSpPr>
            <a:spLocks noGrp="1"/>
          </p:cNvSpPr>
          <p:nvPr>
            <p:ph type="body" idx="1"/>
          </p:nvPr>
        </p:nvSpPr>
        <p:spPr>
          <a:xfrm>
            <a:off x="457200" y="1600200"/>
            <a:ext cx="8229600" cy="3962400"/>
          </a:xfrm>
        </p:spPr>
        <p:txBody>
          <a:bodyPr/>
          <a:lstStyle/>
          <a:p>
            <a:pPr eaLnBrk="1" hangingPunct="1">
              <a:buFontTx/>
              <a:buBlip>
                <a:blip r:embed="rId2"/>
              </a:buBlip>
            </a:pPr>
            <a:r>
              <a:rPr lang="en-US" altLang="en-US" sz="2600">
                <a:latin typeface="Bookman Old Style" panose="02050604050505020204" pitchFamily="18" charset="0"/>
              </a:rPr>
              <a:t>Competition is restrained, which results in lower quality of goods and reduced innovation.</a:t>
            </a:r>
          </a:p>
          <a:p>
            <a:pPr eaLnBrk="1" hangingPunct="1">
              <a:buFontTx/>
              <a:buBlip>
                <a:blip r:embed="rId2"/>
              </a:buBlip>
            </a:pPr>
            <a:r>
              <a:rPr lang="en-US" altLang="en-US" sz="2600">
                <a:latin typeface="Bookman Old Style" panose="02050604050505020204" pitchFamily="18" charset="0"/>
              </a:rPr>
              <a:t>The international competitiveness of state-owned enterprises declines, resulting in the need for government subsidies.</a:t>
            </a:r>
          </a:p>
          <a:p>
            <a:pPr eaLnBrk="1" hangingPunct="1">
              <a:buFontTx/>
              <a:buBlip>
                <a:blip r:embed="rId2"/>
              </a:buBlip>
            </a:pPr>
            <a:r>
              <a:rPr lang="en-US" altLang="en-US" sz="2600">
                <a:latin typeface="Bookman Old Style" panose="02050604050505020204" pitchFamily="18" charset="0"/>
              </a:rPr>
              <a:t>Many government-controlled corporations are losing money because the focus is on job allocation rather than business.</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Effect transition="in" filter="barn(inHorizontal)">
                                      <p:cBhvr>
                                        <p:cTn id="7" dur="500"/>
                                        <p:tgtEl>
                                          <p:spTgt spid="145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45411">
                                            <p:txEl>
                                              <p:pRg st="1" end="1"/>
                                            </p:txEl>
                                          </p:spTgt>
                                        </p:tgtEl>
                                        <p:attrNameLst>
                                          <p:attrName>style.visibility</p:attrName>
                                        </p:attrNameLst>
                                      </p:cBhvr>
                                      <p:to>
                                        <p:strVal val="visible"/>
                                      </p:to>
                                    </p:set>
                                    <p:animEffect transition="in" filter="barn(inHorizontal)">
                                      <p:cBhvr>
                                        <p:cTn id="12" dur="500"/>
                                        <p:tgtEl>
                                          <p:spTgt spid="145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45411">
                                            <p:txEl>
                                              <p:pRg st="2" end="2"/>
                                            </p:txEl>
                                          </p:spTgt>
                                        </p:tgtEl>
                                        <p:attrNameLst>
                                          <p:attrName>style.visibility</p:attrName>
                                        </p:attrNameLst>
                                      </p:cBhvr>
                                      <p:to>
                                        <p:strVal val="visible"/>
                                      </p:to>
                                    </p:set>
                                    <p:animEffect transition="in" filter="barn(inHorizontal)">
                                      <p:cBhvr>
                                        <p:cTn id="17" dur="500"/>
                                        <p:tgtEl>
                                          <p:spTgt spid="145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2E87E47-B90F-4494-8084-66EE0396C814}"/>
              </a:ext>
            </a:extLst>
          </p:cNvPr>
          <p:cNvSpPr>
            <a:spLocks noGrp="1"/>
          </p:cNvSpPr>
          <p:nvPr>
            <p:ph type="title"/>
          </p:nvPr>
        </p:nvSpPr>
        <p:spPr>
          <a:xfrm>
            <a:off x="520700" y="0"/>
            <a:ext cx="8229600" cy="1143000"/>
          </a:xfrm>
        </p:spPr>
        <p:txBody>
          <a:bodyPr/>
          <a:lstStyle/>
          <a:p>
            <a:pPr eaLnBrk="1" hangingPunct="1"/>
            <a:r>
              <a:rPr lang="en-US" altLang="en-US">
                <a:solidFill>
                  <a:srgbClr val="C00000"/>
                </a:solidFill>
                <a:latin typeface="Bookman Old Style" panose="02050604050505020204" pitchFamily="18" charset="0"/>
              </a:rPr>
              <a:t>The Economics of Corruption</a:t>
            </a:r>
          </a:p>
        </p:txBody>
      </p:sp>
      <p:pic>
        <p:nvPicPr>
          <p:cNvPr id="18435" name="Picture 5" descr="bxp40362">
            <a:extLst>
              <a:ext uri="{FF2B5EF4-FFF2-40B4-BE49-F238E27FC236}">
                <a16:creationId xmlns:a16="http://schemas.microsoft.com/office/drawing/2014/main" id="{92A22FCC-DB78-478D-9674-C42F0E37A66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19200" y="1019174"/>
            <a:ext cx="6629400" cy="5000625"/>
          </a:xfrm>
          <a:noFill/>
        </p:spPr>
      </p:pic>
      <p:sp>
        <p:nvSpPr>
          <p:cNvPr id="18436" name="Rectangle 7">
            <a:extLst>
              <a:ext uri="{FF2B5EF4-FFF2-40B4-BE49-F238E27FC236}">
                <a16:creationId xmlns:a16="http://schemas.microsoft.com/office/drawing/2014/main" id="{95DDCF4D-9587-4A00-9295-F63E3DF8B182}"/>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600" b="1">
                <a:latin typeface="Verdana" panose="020B0604030504040204" pitchFamily="34" charset="0"/>
              </a:rPr>
              <a:t>Anticorruption</a:t>
            </a:r>
            <a:endParaRPr lang="en-US" altLang="en-US" sz="1200" b="1">
              <a:latin typeface="Arial" panose="020B0604020202020204" pitchFamily="34" charset="0"/>
            </a:endParaRPr>
          </a:p>
          <a:p>
            <a:pPr>
              <a:spcBef>
                <a:spcPct val="0"/>
              </a:spcBef>
              <a:buFontTx/>
              <a:buNone/>
            </a:pPr>
            <a:r>
              <a:rPr lang="en-US" altLang="en-US" sz="2400">
                <a:latin typeface="Times New Roman" panose="02020603050405020304" pitchFamily="18" charset="0"/>
              </a:rPr>
              <a:t> </a:t>
            </a:r>
            <a:r>
              <a:rPr lang="en-US" altLang="en-US" sz="7400">
                <a:latin typeface="Times New Roman" panose="02020603050405020304" pitchFamily="18" charset="0"/>
              </a:rPr>
              <a:t> </a:t>
            </a:r>
            <a:r>
              <a:rPr lang="en-US" altLang="en-US" sz="1800">
                <a:latin typeface="Times New Roman" panose="02020603050405020304" pitchFamily="18" charset="0"/>
              </a:rPr>
              <a:t> </a:t>
            </a:r>
            <a:r>
              <a:rPr lang="en-US" altLang="en-US" sz="700">
                <a:latin typeface="Times New Roman" panose="02020603050405020304" pitchFamily="18" charset="0"/>
              </a:rPr>
              <a:t> </a:t>
            </a:r>
            <a:endParaRPr lang="en-US" altLang="en-US" sz="600">
              <a:latin typeface="Verdana" panose="020B0604030504040204" pitchFamily="34" charset="0"/>
            </a:endParaRPr>
          </a:p>
        </p:txBody>
      </p:sp>
      <p:pic>
        <p:nvPicPr>
          <p:cNvPr id="18437" name="Picture 9" descr="http://www.adb.org/img/spacer.gif">
            <a:extLst>
              <a:ext uri="{FF2B5EF4-FFF2-40B4-BE49-F238E27FC236}">
                <a16:creationId xmlns:a16="http://schemas.microsoft.com/office/drawing/2014/main" id="{CDE6A74B-575D-4C25-A9EA-32D85027AF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17525"/>
            <a:ext cx="6667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0" descr="http://www.adb.org/img/arrwdown.gif">
            <a:hlinkClick r:id="rId4"/>
            <a:extLst>
              <a:ext uri="{FF2B5EF4-FFF2-40B4-BE49-F238E27FC236}">
                <a16:creationId xmlns:a16="http://schemas.microsoft.com/office/drawing/2014/main" id="{4B93C3E1-8A57-40E3-8B38-60F1D726BB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150" y="-517525"/>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F92AA36-4463-421F-830B-924871628EBA}"/>
              </a:ext>
            </a:extLst>
          </p:cNvPr>
          <p:cNvSpPr>
            <a:spLocks noGrp="1"/>
          </p:cNvSpPr>
          <p:nvPr>
            <p:ph type="title"/>
          </p:nvPr>
        </p:nvSpPr>
        <p:spPr>
          <a:xfrm>
            <a:off x="304800" y="228600"/>
            <a:ext cx="8229600" cy="792163"/>
          </a:xfrm>
        </p:spPr>
        <p:txBody>
          <a:bodyPr/>
          <a:lstStyle/>
          <a:p>
            <a:pPr eaLnBrk="1" hangingPunct="1"/>
            <a:r>
              <a:rPr lang="en-GB" altLang="en-US">
                <a:solidFill>
                  <a:srgbClr val="C00000"/>
                </a:solidFill>
                <a:latin typeface="Bookman Old Style" panose="02050604050505020204" pitchFamily="18" charset="0"/>
              </a:rPr>
              <a:t>Definition of Corruption</a:t>
            </a:r>
          </a:p>
        </p:txBody>
      </p:sp>
      <p:sp>
        <p:nvSpPr>
          <p:cNvPr id="19459" name="Rectangle 3">
            <a:extLst>
              <a:ext uri="{FF2B5EF4-FFF2-40B4-BE49-F238E27FC236}">
                <a16:creationId xmlns:a16="http://schemas.microsoft.com/office/drawing/2014/main" id="{362EB86D-C371-4FDB-9EC8-312BF419E651}"/>
              </a:ext>
            </a:extLst>
          </p:cNvPr>
          <p:cNvSpPr>
            <a:spLocks noGrp="1"/>
          </p:cNvSpPr>
          <p:nvPr>
            <p:ph idx="1"/>
          </p:nvPr>
        </p:nvSpPr>
        <p:spPr>
          <a:xfrm>
            <a:off x="457200" y="1524000"/>
            <a:ext cx="8229600" cy="4525963"/>
          </a:xfrm>
        </p:spPr>
        <p:txBody>
          <a:bodyPr/>
          <a:lstStyle/>
          <a:p>
            <a:pPr eaLnBrk="1" hangingPunct="1">
              <a:buFontTx/>
              <a:buBlip>
                <a:blip r:embed="rId2"/>
              </a:buBlip>
            </a:pPr>
            <a:r>
              <a:rPr lang="en-GB" altLang="en-US" sz="2400">
                <a:latin typeface="Bookman Old Style" panose="02050604050505020204" pitchFamily="18" charset="0"/>
              </a:rPr>
              <a:t>“The abuse of public power for private benefit”</a:t>
            </a:r>
          </a:p>
          <a:p>
            <a:pPr lvl="1" eaLnBrk="1" hangingPunct="1">
              <a:buFontTx/>
              <a:buBlip>
                <a:blip r:embed="rId3"/>
              </a:buBlip>
            </a:pPr>
            <a:r>
              <a:rPr lang="en-GB" altLang="en-US" sz="2400">
                <a:latin typeface="Bookman Old Style" panose="02050604050505020204" pitchFamily="18" charset="0"/>
              </a:rPr>
              <a:t>Or for the benefit of party, family, tribe etc</a:t>
            </a:r>
          </a:p>
          <a:p>
            <a:pPr lvl="1" eaLnBrk="1" hangingPunct="1">
              <a:buFontTx/>
              <a:buBlip>
                <a:blip r:embed="rId3"/>
              </a:buBlip>
            </a:pPr>
            <a:r>
              <a:rPr lang="en-GB" altLang="en-US" sz="2400">
                <a:latin typeface="Bookman Old Style" panose="02050604050505020204" pitchFamily="18" charset="0"/>
              </a:rPr>
              <a:t>Corruption not equal to bribes</a:t>
            </a:r>
          </a:p>
          <a:p>
            <a:pPr lvl="1" eaLnBrk="1" hangingPunct="1">
              <a:buFontTx/>
              <a:buBlip>
                <a:blip r:embed="rId3"/>
              </a:buBlip>
            </a:pPr>
            <a:r>
              <a:rPr lang="en-GB" altLang="en-US" sz="2400">
                <a:latin typeface="Bookman Old Style" panose="02050604050505020204" pitchFamily="18" charset="0"/>
              </a:rPr>
              <a:t>Bribes not equal gifts</a:t>
            </a:r>
          </a:p>
          <a:p>
            <a:pPr eaLnBrk="1" hangingPunct="1">
              <a:buFontTx/>
              <a:buBlip>
                <a:blip r:embed="rId2"/>
              </a:buBlip>
            </a:pPr>
            <a:r>
              <a:rPr lang="en-GB" altLang="en-US" sz="2400">
                <a:latin typeface="Bookman Old Style" panose="02050604050505020204" pitchFamily="18" charset="0"/>
              </a:rPr>
              <a:t>Corruption may be</a:t>
            </a:r>
          </a:p>
          <a:p>
            <a:pPr lvl="1" eaLnBrk="1" hangingPunct="1">
              <a:buFontTx/>
              <a:buBlip>
                <a:blip r:embed="rId3"/>
              </a:buBlip>
            </a:pPr>
            <a:r>
              <a:rPr lang="en-GB" altLang="en-US" sz="2400">
                <a:latin typeface="Bookman Old Style" panose="02050604050505020204" pitchFamily="18" charset="0"/>
              </a:rPr>
              <a:t>Political (“grand”) or bureaucratic (“petty”)</a:t>
            </a:r>
          </a:p>
          <a:p>
            <a:pPr lvl="1" eaLnBrk="1" hangingPunct="1">
              <a:buFontTx/>
              <a:buBlip>
                <a:blip r:embed="rId3"/>
              </a:buBlip>
            </a:pPr>
            <a:r>
              <a:rPr lang="en-GB" altLang="en-US" sz="2400">
                <a:latin typeface="Bookman Old Style" panose="02050604050505020204" pitchFamily="18" charset="0"/>
              </a:rPr>
              <a:t>Centralized or decentralized</a:t>
            </a:r>
          </a:p>
          <a:p>
            <a:pPr lvl="1" eaLnBrk="1" hangingPunct="1">
              <a:buFontTx/>
              <a:buBlip>
                <a:blip r:embed="rId3"/>
              </a:buBlip>
            </a:pPr>
            <a:r>
              <a:rPr lang="en-GB" altLang="en-US" sz="2400">
                <a:latin typeface="Bookman Old Style" panose="02050604050505020204" pitchFamily="18" charset="0"/>
              </a:rPr>
              <a:t>Predictable or arbitrary</a:t>
            </a:r>
          </a:p>
          <a:p>
            <a:pPr lvl="1" eaLnBrk="1" hangingPunct="1">
              <a:buFontTx/>
              <a:buBlip>
                <a:blip r:embed="rId3"/>
              </a:buBlip>
            </a:pPr>
            <a:r>
              <a:rPr lang="en-GB" altLang="en-US" sz="2400">
                <a:latin typeface="Bookman Old Style" panose="02050604050505020204" pitchFamily="18" charset="0"/>
              </a:rPr>
              <a:t>Etc etc</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9">
            <a:extLst>
              <a:ext uri="{FF2B5EF4-FFF2-40B4-BE49-F238E27FC236}">
                <a16:creationId xmlns:a16="http://schemas.microsoft.com/office/drawing/2014/main" id="{A985E9D3-C8DF-4A79-8E97-C803D616FDEA}"/>
              </a:ext>
            </a:extLst>
          </p:cNvPr>
          <p:cNvSpPr>
            <a:spLocks noChangeArrowheads="1"/>
          </p:cNvSpPr>
          <p:nvPr/>
        </p:nvSpPr>
        <p:spPr bwMode="auto">
          <a:xfrm>
            <a:off x="5334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a:solidFill>
                  <a:srgbClr val="C00000"/>
                </a:solidFill>
                <a:latin typeface="Bookman Old Style" panose="02050604050505020204" pitchFamily="18" charset="0"/>
              </a:rPr>
              <a:t>Rent Seeking</a:t>
            </a:r>
          </a:p>
        </p:txBody>
      </p:sp>
      <p:sp>
        <p:nvSpPr>
          <p:cNvPr id="20483" name="Rectangle 1030">
            <a:extLst>
              <a:ext uri="{FF2B5EF4-FFF2-40B4-BE49-F238E27FC236}">
                <a16:creationId xmlns:a16="http://schemas.microsoft.com/office/drawing/2014/main" id="{0BC7438E-CFA4-42C2-835C-6DEB855A8281}"/>
              </a:ext>
            </a:extLst>
          </p:cNvPr>
          <p:cNvSpPr>
            <a:spLocks noChangeArrowheads="1"/>
          </p:cNvSpPr>
          <p:nvPr/>
        </p:nvSpPr>
        <p:spPr bwMode="auto">
          <a:xfrm>
            <a:off x="609600" y="1524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rgbClr val="FF0000"/>
              </a:buClr>
              <a:buSzPct val="75000"/>
              <a:buFont typeface="Wingdings" panose="05000000000000000000" pitchFamily="2" charset="2"/>
              <a:buChar char="Ø"/>
            </a:pPr>
            <a:r>
              <a:rPr lang="en-US" altLang="en-US" sz="2400" b="1">
                <a:latin typeface="Bookman Old Style" panose="02050604050505020204" pitchFamily="18" charset="0"/>
              </a:rPr>
              <a:t>When sectors of society create quasi-rents through special interest lobbying, law suits, and other activities that seek to establish special advantages through licensing, legal awards, monopolies, etc.</a:t>
            </a:r>
          </a:p>
          <a:p>
            <a:pPr eaLnBrk="1" hangingPunct="1">
              <a:buClr>
                <a:srgbClr val="FF0000"/>
              </a:buClr>
              <a:buSzPct val="75000"/>
              <a:buFont typeface="Wingdings" panose="05000000000000000000" pitchFamily="2" charset="2"/>
              <a:buChar char="Ø"/>
            </a:pPr>
            <a:endParaRPr lang="en-US" altLang="en-US" sz="2400" b="1">
              <a:latin typeface="Bookman Old Style" panose="02050604050505020204" pitchFamily="18" charset="0"/>
            </a:endParaRPr>
          </a:p>
          <a:p>
            <a:pPr eaLnBrk="1" hangingPunct="1">
              <a:buClr>
                <a:srgbClr val="FF0000"/>
              </a:buClr>
              <a:buSzPct val="75000"/>
              <a:buFont typeface="Wingdings" panose="05000000000000000000" pitchFamily="2" charset="2"/>
              <a:buChar char="Ø"/>
            </a:pPr>
            <a:r>
              <a:rPr lang="en-US" altLang="en-US" sz="2400" b="1">
                <a:latin typeface="Bookman Old Style" panose="02050604050505020204" pitchFamily="18" charset="0"/>
              </a:rPr>
              <a:t>Resources spent on rent-seeking are generally viewed as unproductive, since they typically transfer wealth, rather than creating it.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59EF2827-B581-467B-AE24-0D99C9C445A5}"/>
              </a:ext>
            </a:extLst>
          </p:cNvPr>
          <p:cNvSpPr>
            <a:spLocks noGrp="1"/>
          </p:cNvSpPr>
          <p:nvPr>
            <p:ph type="title"/>
          </p:nvPr>
        </p:nvSpPr>
        <p:spPr>
          <a:xfrm>
            <a:off x="381000" y="152400"/>
            <a:ext cx="8229600" cy="884238"/>
          </a:xfrm>
        </p:spPr>
        <p:txBody>
          <a:bodyPr/>
          <a:lstStyle/>
          <a:p>
            <a:pPr eaLnBrk="1" hangingPunct="1"/>
            <a:r>
              <a:rPr lang="en-GB" altLang="en-US">
                <a:solidFill>
                  <a:srgbClr val="C00000"/>
                </a:solidFill>
                <a:latin typeface="Bookman Old Style" panose="02050604050505020204" pitchFamily="18" charset="0"/>
              </a:rPr>
              <a:t>Factors Causing Corruption</a:t>
            </a:r>
          </a:p>
        </p:txBody>
      </p:sp>
      <p:sp>
        <p:nvSpPr>
          <p:cNvPr id="92163" name="Rectangle 3">
            <a:extLst>
              <a:ext uri="{FF2B5EF4-FFF2-40B4-BE49-F238E27FC236}">
                <a16:creationId xmlns:a16="http://schemas.microsoft.com/office/drawing/2014/main" id="{551F5128-FC97-408A-BB52-6663CF37F6E6}"/>
              </a:ext>
            </a:extLst>
          </p:cNvPr>
          <p:cNvSpPr>
            <a:spLocks noGrp="1" noChangeArrowheads="1"/>
          </p:cNvSpPr>
          <p:nvPr>
            <p:ph idx="1"/>
          </p:nvPr>
        </p:nvSpPr>
        <p:spPr>
          <a:xfrm>
            <a:off x="457200" y="1066800"/>
            <a:ext cx="8534400" cy="5562600"/>
          </a:xfrm>
        </p:spPr>
        <p:txBody>
          <a:bodyPr rtlCol="0">
            <a:normAutofit fontScale="77500" lnSpcReduction="20000"/>
          </a:bodyPr>
          <a:lstStyle/>
          <a:p>
            <a:pPr eaLnBrk="1" fontAlgn="auto" hangingPunct="1">
              <a:spcAft>
                <a:spcPts val="0"/>
              </a:spcAft>
              <a:defRPr/>
            </a:pPr>
            <a:r>
              <a:rPr lang="en-GB" sz="2400" dirty="0">
                <a:latin typeface="Bookman Old Style" pitchFamily="18" charset="0"/>
              </a:rPr>
              <a:t>Licenses, permits and authorization</a:t>
            </a:r>
          </a:p>
          <a:p>
            <a:pPr lvl="1" eaLnBrk="1" fontAlgn="auto" hangingPunct="1">
              <a:spcAft>
                <a:spcPts val="0"/>
              </a:spcAft>
              <a:defRPr/>
            </a:pPr>
            <a:r>
              <a:rPr lang="en-GB" sz="2400" dirty="0">
                <a:latin typeface="Bookman Old Style" pitchFamily="18" charset="0"/>
              </a:rPr>
              <a:t>Give monopoly power to officials</a:t>
            </a:r>
          </a:p>
          <a:p>
            <a:pPr lvl="1" eaLnBrk="1" fontAlgn="auto" hangingPunct="1">
              <a:spcAft>
                <a:spcPts val="0"/>
              </a:spcAft>
              <a:defRPr/>
            </a:pPr>
            <a:r>
              <a:rPr lang="en-GB" sz="2400" dirty="0">
                <a:latin typeface="Bookman Old Style" pitchFamily="18" charset="0"/>
              </a:rPr>
              <a:t>Single office for authorizations</a:t>
            </a:r>
          </a:p>
          <a:p>
            <a:pPr lvl="1" eaLnBrk="1" fontAlgn="auto" hangingPunct="1">
              <a:spcAft>
                <a:spcPts val="0"/>
              </a:spcAft>
              <a:defRPr/>
            </a:pPr>
            <a:r>
              <a:rPr lang="en-GB" sz="2400" dirty="0">
                <a:latin typeface="Bookman Old Style" pitchFamily="18" charset="0"/>
              </a:rPr>
              <a:t>Frequent contact, waiting time</a:t>
            </a:r>
          </a:p>
          <a:p>
            <a:pPr eaLnBrk="1" fontAlgn="auto" hangingPunct="1">
              <a:spcAft>
                <a:spcPts val="0"/>
              </a:spcAft>
              <a:defRPr/>
            </a:pPr>
            <a:r>
              <a:rPr lang="en-GB" sz="2400" dirty="0">
                <a:latin typeface="Bookman Old Style" pitchFamily="18" charset="0"/>
              </a:rPr>
              <a:t>Taxation – invites corruption if there is ...</a:t>
            </a:r>
          </a:p>
          <a:p>
            <a:pPr lvl="1" eaLnBrk="1" fontAlgn="auto" hangingPunct="1">
              <a:spcAft>
                <a:spcPts val="0"/>
              </a:spcAft>
              <a:defRPr/>
            </a:pPr>
            <a:r>
              <a:rPr lang="en-GB" sz="2400" dirty="0">
                <a:latin typeface="Bookman Old Style" pitchFamily="18" charset="0"/>
              </a:rPr>
              <a:t>Discretion</a:t>
            </a:r>
          </a:p>
          <a:p>
            <a:pPr lvl="1" eaLnBrk="1" fontAlgn="auto" hangingPunct="1">
              <a:spcAft>
                <a:spcPts val="0"/>
              </a:spcAft>
              <a:defRPr/>
            </a:pPr>
            <a:r>
              <a:rPr lang="en-GB" sz="2400" dirty="0">
                <a:latin typeface="Bookman Old Style" pitchFamily="18" charset="0"/>
              </a:rPr>
              <a:t>Lack of transparency</a:t>
            </a:r>
          </a:p>
          <a:p>
            <a:pPr lvl="1" eaLnBrk="1" fontAlgn="auto" hangingPunct="1">
              <a:spcAft>
                <a:spcPts val="0"/>
              </a:spcAft>
              <a:defRPr/>
            </a:pPr>
            <a:r>
              <a:rPr lang="en-GB" sz="2400" dirty="0">
                <a:latin typeface="Bookman Old Style" pitchFamily="18" charset="0"/>
              </a:rPr>
              <a:t>Weak control or no sanctions against offenders</a:t>
            </a:r>
          </a:p>
          <a:p>
            <a:pPr eaLnBrk="1" fontAlgn="auto" hangingPunct="1">
              <a:spcAft>
                <a:spcPts val="0"/>
              </a:spcAft>
              <a:defRPr/>
            </a:pPr>
            <a:r>
              <a:rPr lang="en-GB" sz="2400" dirty="0">
                <a:latin typeface="Bookman Old Style" pitchFamily="18" charset="0"/>
              </a:rPr>
              <a:t>Low wages</a:t>
            </a:r>
          </a:p>
          <a:p>
            <a:pPr eaLnBrk="1" fontAlgn="auto" hangingPunct="1">
              <a:spcAft>
                <a:spcPts val="0"/>
              </a:spcAft>
              <a:defRPr/>
            </a:pPr>
            <a:r>
              <a:rPr lang="en-GB" sz="2800" dirty="0">
                <a:latin typeface="Bookman Old Style" pitchFamily="18" charset="0"/>
              </a:rPr>
              <a:t>Government spending and investment</a:t>
            </a:r>
          </a:p>
          <a:p>
            <a:pPr lvl="1" eaLnBrk="1" fontAlgn="auto" hangingPunct="1">
              <a:spcAft>
                <a:spcPts val="0"/>
              </a:spcAft>
              <a:defRPr/>
            </a:pPr>
            <a:r>
              <a:rPr lang="en-GB" sz="2400" dirty="0">
                <a:latin typeface="Bookman Old Style" pitchFamily="18" charset="0"/>
              </a:rPr>
              <a:t>Procurement spending (many controls...)</a:t>
            </a:r>
          </a:p>
          <a:p>
            <a:pPr lvl="1" eaLnBrk="1" fontAlgn="auto" hangingPunct="1">
              <a:spcAft>
                <a:spcPts val="0"/>
              </a:spcAft>
              <a:defRPr/>
            </a:pPr>
            <a:r>
              <a:rPr lang="en-GB" sz="2400" dirty="0">
                <a:latin typeface="Bookman Old Style" pitchFamily="18" charset="0"/>
              </a:rPr>
              <a:t>Wage payments</a:t>
            </a:r>
          </a:p>
          <a:p>
            <a:pPr lvl="1" eaLnBrk="1" fontAlgn="auto" hangingPunct="1">
              <a:spcAft>
                <a:spcPts val="0"/>
              </a:spcAft>
              <a:defRPr/>
            </a:pPr>
            <a:r>
              <a:rPr lang="en-GB" sz="2400" dirty="0">
                <a:latin typeface="Bookman Old Style" pitchFamily="18" charset="0"/>
              </a:rPr>
              <a:t>Extra-budgetary accounts with lack of transparency and control</a:t>
            </a:r>
          </a:p>
          <a:p>
            <a:pPr eaLnBrk="1" fontAlgn="auto" hangingPunct="1">
              <a:spcAft>
                <a:spcPts val="0"/>
              </a:spcAft>
              <a:defRPr/>
            </a:pPr>
            <a:r>
              <a:rPr lang="en-GB" sz="2800" dirty="0">
                <a:latin typeface="Bookman Old Style" pitchFamily="18" charset="0"/>
              </a:rPr>
              <a:t>Government supplies goods below market prices</a:t>
            </a:r>
          </a:p>
          <a:p>
            <a:pPr lvl="1" eaLnBrk="1" fontAlgn="auto" hangingPunct="1">
              <a:spcAft>
                <a:spcPts val="0"/>
              </a:spcAft>
              <a:defRPr/>
            </a:pPr>
            <a:r>
              <a:rPr lang="en-GB" sz="2400" dirty="0">
                <a:latin typeface="Bookman Old Style" pitchFamily="18" charset="0"/>
              </a:rPr>
              <a:t>Public housing, foreign exchange, water, credit, education</a:t>
            </a:r>
          </a:p>
          <a:p>
            <a:pPr lvl="1" eaLnBrk="1" fontAlgn="auto" hangingPunct="1">
              <a:spcAft>
                <a:spcPts val="0"/>
              </a:spcAft>
              <a:defRPr/>
            </a:pPr>
            <a:r>
              <a:rPr lang="en-GB" sz="2400" dirty="0">
                <a:latin typeface="Bookman Old Style" pitchFamily="18" charset="0"/>
              </a:rPr>
              <a:t>Rationing, queuing</a:t>
            </a:r>
          </a:p>
          <a:p>
            <a:pPr eaLnBrk="1" fontAlgn="auto" hangingPunct="1">
              <a:spcAft>
                <a:spcPts val="0"/>
              </a:spcAft>
              <a:defRPr/>
            </a:pPr>
            <a:r>
              <a:rPr lang="en-GB" sz="2800" dirty="0">
                <a:latin typeface="Bookman Old Style" pitchFamily="18" charset="0"/>
              </a:rPr>
              <a:t>Party finance</a:t>
            </a:r>
          </a:p>
          <a:p>
            <a:pPr lvl="1" eaLnBrk="1" fontAlgn="auto" hangingPunct="1">
              <a:spcAft>
                <a:spcPts val="0"/>
              </a:spcAft>
              <a:defRPr/>
            </a:pPr>
            <a:endParaRPr lang="en-GB" sz="2400" dirty="0">
              <a:latin typeface="Bookman Old Style" pitchFamily="18" charset="0"/>
              <a:sym typeface="WP IconicSymbolsA" pitchFamily="2" charset="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1132614E-FF4D-42F1-9E11-75ED648752B4}"/>
              </a:ext>
            </a:extLst>
          </p:cNvPr>
          <p:cNvSpPr>
            <a:spLocks noGrp="1"/>
          </p:cNvSpPr>
          <p:nvPr>
            <p:ph type="title"/>
          </p:nvPr>
        </p:nvSpPr>
        <p:spPr/>
        <p:txBody>
          <a:bodyPr/>
          <a:lstStyle/>
          <a:p>
            <a:pPr eaLnBrk="1" hangingPunct="1"/>
            <a:r>
              <a:rPr lang="en-GB" altLang="en-US">
                <a:solidFill>
                  <a:srgbClr val="C00000"/>
                </a:solidFill>
                <a:latin typeface="Bookman Old Style" panose="02050604050505020204" pitchFamily="18" charset="0"/>
              </a:rPr>
              <a:t>Indirect Causes of Corruption</a:t>
            </a:r>
          </a:p>
        </p:txBody>
      </p:sp>
      <p:sp>
        <p:nvSpPr>
          <p:cNvPr id="22531" name="Rectangle 3">
            <a:extLst>
              <a:ext uri="{FF2B5EF4-FFF2-40B4-BE49-F238E27FC236}">
                <a16:creationId xmlns:a16="http://schemas.microsoft.com/office/drawing/2014/main" id="{C0B030CD-3917-4B57-B4B0-DDE67695AAC0}"/>
              </a:ext>
            </a:extLst>
          </p:cNvPr>
          <p:cNvSpPr>
            <a:spLocks noGrp="1"/>
          </p:cNvSpPr>
          <p:nvPr>
            <p:ph idx="1"/>
          </p:nvPr>
        </p:nvSpPr>
        <p:spPr>
          <a:xfrm>
            <a:off x="685800" y="1447800"/>
            <a:ext cx="8229600" cy="4525963"/>
          </a:xfrm>
        </p:spPr>
        <p:txBody>
          <a:bodyPr/>
          <a:lstStyle/>
          <a:p>
            <a:pPr eaLnBrk="1" hangingPunct="1">
              <a:lnSpc>
                <a:spcPct val="90000"/>
              </a:lnSpc>
              <a:buFontTx/>
              <a:buBlip>
                <a:blip r:embed="rId2"/>
              </a:buBlip>
            </a:pPr>
            <a:r>
              <a:rPr lang="en-GB" altLang="en-US" sz="2400">
                <a:latin typeface="Bookman Old Style" panose="02050604050505020204" pitchFamily="18" charset="0"/>
              </a:rPr>
              <a:t>Quality of the bureaucracy</a:t>
            </a:r>
          </a:p>
          <a:p>
            <a:pPr lvl="1" eaLnBrk="1" hangingPunct="1">
              <a:lnSpc>
                <a:spcPct val="90000"/>
              </a:lnSpc>
              <a:buFontTx/>
              <a:buBlip>
                <a:blip r:embed="rId3"/>
              </a:buBlip>
            </a:pPr>
            <a:r>
              <a:rPr lang="en-GB" altLang="en-US" sz="2400">
                <a:latin typeface="Bookman Old Style" panose="02050604050505020204" pitchFamily="18" charset="0"/>
              </a:rPr>
              <a:t>Hiring and promotion based on merit</a:t>
            </a:r>
          </a:p>
          <a:p>
            <a:pPr lvl="1" eaLnBrk="1" hangingPunct="1">
              <a:lnSpc>
                <a:spcPct val="90000"/>
              </a:lnSpc>
              <a:buFontTx/>
              <a:buBlip>
                <a:blip r:embed="rId3"/>
              </a:buBlip>
            </a:pPr>
            <a:r>
              <a:rPr lang="en-GB" altLang="en-US" sz="2400">
                <a:latin typeface="Bookman Old Style" panose="02050604050505020204" pitchFamily="18" charset="0"/>
              </a:rPr>
              <a:t>Absence of patronage and nepotism</a:t>
            </a:r>
          </a:p>
          <a:p>
            <a:pPr eaLnBrk="1" hangingPunct="1">
              <a:lnSpc>
                <a:spcPct val="90000"/>
              </a:lnSpc>
              <a:buFontTx/>
              <a:buBlip>
                <a:blip r:embed="rId2"/>
              </a:buBlip>
            </a:pPr>
            <a:r>
              <a:rPr lang="en-GB" altLang="en-US" sz="2400">
                <a:latin typeface="Bookman Old Style" panose="02050604050505020204" pitchFamily="18" charset="0"/>
              </a:rPr>
              <a:t>Incentive structures</a:t>
            </a:r>
          </a:p>
          <a:p>
            <a:pPr lvl="1" eaLnBrk="1" hangingPunct="1">
              <a:lnSpc>
                <a:spcPct val="90000"/>
              </a:lnSpc>
              <a:buFontTx/>
              <a:buBlip>
                <a:blip r:embed="rId3"/>
              </a:buBlip>
            </a:pPr>
            <a:r>
              <a:rPr lang="en-GB" altLang="en-US" sz="2400">
                <a:latin typeface="Bookman Old Style" panose="02050604050505020204" pitchFamily="18" charset="0"/>
              </a:rPr>
              <a:t>Salary levels and corruption – what is the link?</a:t>
            </a:r>
          </a:p>
          <a:p>
            <a:pPr lvl="1" eaLnBrk="1" hangingPunct="1">
              <a:lnSpc>
                <a:spcPct val="90000"/>
              </a:lnSpc>
              <a:buFontTx/>
              <a:buBlip>
                <a:blip r:embed="rId3"/>
              </a:buBlip>
            </a:pPr>
            <a:r>
              <a:rPr lang="en-GB" altLang="en-US" sz="2400">
                <a:latin typeface="Bookman Old Style" panose="02050604050505020204" pitchFamily="18" charset="0"/>
              </a:rPr>
              <a:t>Penalty</a:t>
            </a:r>
          </a:p>
          <a:p>
            <a:pPr lvl="1" eaLnBrk="1" hangingPunct="1">
              <a:lnSpc>
                <a:spcPct val="90000"/>
              </a:lnSpc>
              <a:buFontTx/>
              <a:buBlip>
                <a:blip r:embed="rId3"/>
              </a:buBlip>
            </a:pPr>
            <a:r>
              <a:rPr lang="en-GB" altLang="en-US" sz="2400">
                <a:latin typeface="Bookman Old Style" panose="02050604050505020204" pitchFamily="18" charset="0"/>
              </a:rPr>
              <a:t>The risk of getting caught</a:t>
            </a:r>
          </a:p>
          <a:p>
            <a:pPr lvl="2" eaLnBrk="1" hangingPunct="1">
              <a:lnSpc>
                <a:spcPct val="90000"/>
              </a:lnSpc>
              <a:buFontTx/>
              <a:buBlip>
                <a:blip r:embed="rId2"/>
              </a:buBlip>
            </a:pPr>
            <a:r>
              <a:rPr lang="en-GB" altLang="en-US">
                <a:latin typeface="Bookman Old Style" panose="02050604050505020204" pitchFamily="18" charset="0"/>
              </a:rPr>
              <a:t>Free press</a:t>
            </a:r>
          </a:p>
          <a:p>
            <a:pPr lvl="2" eaLnBrk="1" hangingPunct="1">
              <a:lnSpc>
                <a:spcPct val="90000"/>
              </a:lnSpc>
              <a:buFontTx/>
              <a:buBlip>
                <a:blip r:embed="rId2"/>
              </a:buBlip>
            </a:pPr>
            <a:r>
              <a:rPr lang="en-GB" altLang="en-US">
                <a:latin typeface="Bookman Old Style" panose="02050604050505020204" pitchFamily="18" charset="0"/>
              </a:rPr>
              <a:t>Ethics commissions</a:t>
            </a:r>
          </a:p>
          <a:p>
            <a:pPr lvl="1" eaLnBrk="1" hangingPunct="1">
              <a:lnSpc>
                <a:spcPct val="90000"/>
              </a:lnSpc>
              <a:buFontTx/>
              <a:buBlip>
                <a:blip r:embed="rId3"/>
              </a:buBlip>
            </a:pPr>
            <a:r>
              <a:rPr lang="en-GB" altLang="en-US" sz="2400">
                <a:latin typeface="Bookman Old Style" panose="02050604050505020204" pitchFamily="18" charset="0"/>
              </a:rPr>
              <a:t>Quality of leadership</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D94986B-6A35-445B-91D8-6A2482290842}"/>
              </a:ext>
            </a:extLst>
          </p:cNvPr>
          <p:cNvSpPr>
            <a:spLocks noGrp="1"/>
          </p:cNvSpPr>
          <p:nvPr>
            <p:ph type="title"/>
          </p:nvPr>
        </p:nvSpPr>
        <p:spPr/>
        <p:txBody>
          <a:bodyPr/>
          <a:lstStyle/>
          <a:p>
            <a:pPr eaLnBrk="1" hangingPunct="1"/>
            <a:r>
              <a:rPr lang="fr-FR" altLang="en-US">
                <a:solidFill>
                  <a:srgbClr val="C00000"/>
                </a:solidFill>
                <a:latin typeface="Bookman Old Style" panose="02050604050505020204" pitchFamily="18" charset="0"/>
              </a:rPr>
              <a:t>The Corruption Equation</a:t>
            </a:r>
            <a:endParaRPr lang="en-US" altLang="en-US">
              <a:solidFill>
                <a:srgbClr val="C00000"/>
              </a:solidFill>
              <a:latin typeface="Bookman Old Style" panose="02050604050505020204" pitchFamily="18" charset="0"/>
            </a:endParaRPr>
          </a:p>
        </p:txBody>
      </p:sp>
      <p:sp>
        <p:nvSpPr>
          <p:cNvPr id="95235" name="Rectangle 3">
            <a:extLst>
              <a:ext uri="{FF2B5EF4-FFF2-40B4-BE49-F238E27FC236}">
                <a16:creationId xmlns:a16="http://schemas.microsoft.com/office/drawing/2014/main" id="{F3BD8E02-8DCC-42A3-8B03-FB2261DB1842}"/>
              </a:ext>
            </a:extLst>
          </p:cNvPr>
          <p:cNvSpPr>
            <a:spLocks noGrp="1" noChangeArrowheads="1"/>
          </p:cNvSpPr>
          <p:nvPr>
            <p:ph idx="1"/>
          </p:nvPr>
        </p:nvSpPr>
        <p:spPr>
          <a:xfrm>
            <a:off x="533400" y="1676400"/>
            <a:ext cx="8229600" cy="4114800"/>
          </a:xfrm>
        </p:spPr>
        <p:txBody>
          <a:bodyPr rtlCol="0">
            <a:normAutofit lnSpcReduction="10000"/>
          </a:bodyPr>
          <a:lstStyle/>
          <a:p>
            <a:pPr eaLnBrk="1" fontAlgn="auto" hangingPunct="1">
              <a:spcAft>
                <a:spcPts val="0"/>
              </a:spcAft>
              <a:defRPr/>
            </a:pPr>
            <a:r>
              <a:rPr lang="fr-FR" sz="2400" dirty="0">
                <a:latin typeface="Bookman Old Style" pitchFamily="18" charset="0"/>
              </a:rPr>
              <a:t>C (corruption)= M (</a:t>
            </a:r>
            <a:r>
              <a:rPr lang="fr-FR" sz="2400" dirty="0" err="1">
                <a:latin typeface="Bookman Old Style" pitchFamily="18" charset="0"/>
              </a:rPr>
              <a:t>monopoly</a:t>
            </a:r>
            <a:r>
              <a:rPr lang="fr-FR" sz="2400" dirty="0">
                <a:latin typeface="Bookman Old Style" pitchFamily="18" charset="0"/>
              </a:rPr>
              <a:t>) + 0 (</a:t>
            </a:r>
            <a:r>
              <a:rPr lang="fr-FR" sz="2400" dirty="0" err="1">
                <a:latin typeface="Bookman Old Style" pitchFamily="18" charset="0"/>
              </a:rPr>
              <a:t>Opacity</a:t>
            </a:r>
            <a:r>
              <a:rPr lang="fr-FR" sz="2400" dirty="0">
                <a:latin typeface="Bookman Old Style" pitchFamily="18" charset="0"/>
              </a:rPr>
              <a:t>) + D (</a:t>
            </a:r>
            <a:r>
              <a:rPr lang="fr-FR" sz="2400" dirty="0" err="1">
                <a:latin typeface="Bookman Old Style" pitchFamily="18" charset="0"/>
              </a:rPr>
              <a:t>discretion</a:t>
            </a:r>
            <a:r>
              <a:rPr lang="fr-FR" sz="2400" dirty="0">
                <a:latin typeface="Bookman Old Style" pitchFamily="18" charset="0"/>
              </a:rPr>
              <a:t>) – A (</a:t>
            </a:r>
            <a:r>
              <a:rPr lang="fr-FR" sz="2400" dirty="0" err="1">
                <a:latin typeface="Bookman Old Style" pitchFamily="18" charset="0"/>
              </a:rPr>
              <a:t>accountability</a:t>
            </a:r>
            <a:r>
              <a:rPr lang="fr-FR" sz="2400" dirty="0">
                <a:latin typeface="Bookman Old Style" pitchFamily="18" charset="0"/>
              </a:rPr>
              <a:t>)</a:t>
            </a:r>
          </a:p>
          <a:p>
            <a:pPr eaLnBrk="1" fontAlgn="auto" hangingPunct="1">
              <a:spcAft>
                <a:spcPts val="0"/>
              </a:spcAft>
              <a:defRPr/>
            </a:pPr>
            <a:endParaRPr lang="fr-FR" sz="2400" dirty="0">
              <a:latin typeface="Bookman Old Style" pitchFamily="18" charset="0"/>
            </a:endParaRPr>
          </a:p>
          <a:p>
            <a:pPr eaLnBrk="1" fontAlgn="auto" hangingPunct="1">
              <a:spcAft>
                <a:spcPts val="0"/>
              </a:spcAft>
              <a:defRPr/>
            </a:pPr>
            <a:r>
              <a:rPr lang="fr-FR" sz="2400" dirty="0" err="1">
                <a:latin typeface="Bookman Old Style" pitchFamily="18" charset="0"/>
              </a:rPr>
              <a:t>Fighting</a:t>
            </a:r>
            <a:r>
              <a:rPr lang="fr-FR" sz="2400" dirty="0">
                <a:latin typeface="Bookman Old Style" pitchFamily="18" charset="0"/>
              </a:rPr>
              <a:t> corruption, </a:t>
            </a:r>
            <a:r>
              <a:rPr lang="fr-FR" sz="2400" dirty="0" err="1">
                <a:latin typeface="Bookman Old Style" pitchFamily="18" charset="0"/>
              </a:rPr>
              <a:t>thus</a:t>
            </a:r>
            <a:r>
              <a:rPr lang="fr-FR" sz="2400" dirty="0">
                <a:latin typeface="Bookman Old Style" pitchFamily="18" charset="0"/>
              </a:rPr>
              <a:t>, </a:t>
            </a:r>
            <a:r>
              <a:rPr lang="fr-FR" sz="2400" dirty="0" err="1">
                <a:latin typeface="Bookman Old Style" pitchFamily="18" charset="0"/>
              </a:rPr>
              <a:t>requires</a:t>
            </a:r>
            <a:r>
              <a:rPr lang="fr-FR" sz="2400" dirty="0">
                <a:latin typeface="Bookman Old Style" pitchFamily="18" charset="0"/>
              </a:rPr>
              <a:t> </a:t>
            </a:r>
            <a:r>
              <a:rPr lang="fr-FR" sz="2400" dirty="0" err="1">
                <a:latin typeface="Bookman Old Style" pitchFamily="18" charset="0"/>
              </a:rPr>
              <a:t>eliminating</a:t>
            </a:r>
            <a:r>
              <a:rPr lang="fr-FR" sz="2400" dirty="0">
                <a:latin typeface="Bookman Old Style" pitchFamily="18" charset="0"/>
              </a:rPr>
              <a:t> </a:t>
            </a:r>
            <a:r>
              <a:rPr lang="fr-FR" sz="2400" dirty="0" err="1">
                <a:latin typeface="Bookman Old Style" pitchFamily="18" charset="0"/>
              </a:rPr>
              <a:t>monopoly</a:t>
            </a:r>
            <a:r>
              <a:rPr lang="fr-FR" sz="2400" dirty="0">
                <a:latin typeface="Bookman Old Style" pitchFamily="18" charset="0"/>
              </a:rPr>
              <a:t>, </a:t>
            </a:r>
            <a:r>
              <a:rPr lang="fr-FR" sz="2400" dirty="0" err="1">
                <a:latin typeface="Bookman Old Style" pitchFamily="18" charset="0"/>
              </a:rPr>
              <a:t>reducing</a:t>
            </a:r>
            <a:r>
              <a:rPr lang="fr-FR" sz="2400" dirty="0">
                <a:latin typeface="Bookman Old Style" pitchFamily="18" charset="0"/>
              </a:rPr>
              <a:t> </a:t>
            </a:r>
            <a:r>
              <a:rPr lang="fr-FR" sz="2400" dirty="0" err="1">
                <a:latin typeface="Bookman Old Style" pitchFamily="18" charset="0"/>
              </a:rPr>
              <a:t>discretion</a:t>
            </a:r>
            <a:r>
              <a:rPr lang="fr-FR" sz="2400" dirty="0">
                <a:latin typeface="Bookman Old Style" pitchFamily="18" charset="0"/>
              </a:rPr>
              <a:t> and </a:t>
            </a:r>
            <a:r>
              <a:rPr lang="fr-FR" sz="2400" dirty="0" err="1">
                <a:latin typeface="Bookman Old Style" pitchFamily="18" charset="0"/>
              </a:rPr>
              <a:t>promoting</a:t>
            </a:r>
            <a:r>
              <a:rPr lang="fr-FR" sz="2400" dirty="0">
                <a:latin typeface="Bookman Old Style" pitchFamily="18" charset="0"/>
              </a:rPr>
              <a:t> </a:t>
            </a:r>
            <a:r>
              <a:rPr lang="fr-FR" sz="2400" dirty="0" err="1">
                <a:latin typeface="Bookman Old Style" pitchFamily="18" charset="0"/>
              </a:rPr>
              <a:t>transparency</a:t>
            </a:r>
            <a:r>
              <a:rPr lang="fr-FR" sz="2400" dirty="0">
                <a:latin typeface="Bookman Old Style" pitchFamily="18" charset="0"/>
              </a:rPr>
              <a:t> and the </a:t>
            </a:r>
            <a:r>
              <a:rPr lang="fr-FR" sz="2400" dirty="0" err="1">
                <a:latin typeface="Bookman Old Style" pitchFamily="18" charset="0"/>
              </a:rPr>
              <a:t>rule</a:t>
            </a:r>
            <a:r>
              <a:rPr lang="fr-FR" sz="2400" dirty="0">
                <a:latin typeface="Bookman Old Style" pitchFamily="18" charset="0"/>
              </a:rPr>
              <a:t> of </a:t>
            </a:r>
            <a:r>
              <a:rPr lang="fr-FR" sz="2400" dirty="0" err="1">
                <a:latin typeface="Bookman Old Style" pitchFamily="18" charset="0"/>
              </a:rPr>
              <a:t>law</a:t>
            </a:r>
            <a:r>
              <a:rPr lang="fr-FR" sz="2400" dirty="0">
                <a:latin typeface="Bookman Old Style" pitchFamily="18" charset="0"/>
              </a:rPr>
              <a:t> </a:t>
            </a:r>
            <a:r>
              <a:rPr lang="fr-FR" sz="2400" dirty="0" err="1">
                <a:latin typeface="Bookman Old Style" pitchFamily="18" charset="0"/>
              </a:rPr>
              <a:t>while</a:t>
            </a:r>
            <a:r>
              <a:rPr lang="fr-FR" sz="2400" dirty="0">
                <a:latin typeface="Bookman Old Style" pitchFamily="18" charset="0"/>
              </a:rPr>
              <a:t> </a:t>
            </a:r>
            <a:r>
              <a:rPr lang="fr-FR" sz="2400" dirty="0" err="1">
                <a:latin typeface="Bookman Old Style" pitchFamily="18" charset="0"/>
              </a:rPr>
              <a:t>increasing</a:t>
            </a:r>
            <a:r>
              <a:rPr lang="fr-FR" sz="2400" dirty="0">
                <a:latin typeface="Bookman Old Style" pitchFamily="18" charset="0"/>
              </a:rPr>
              <a:t> </a:t>
            </a:r>
            <a:r>
              <a:rPr lang="fr-FR" sz="2400" dirty="0" err="1">
                <a:latin typeface="Bookman Old Style" pitchFamily="18" charset="0"/>
              </a:rPr>
              <a:t>accountability</a:t>
            </a:r>
            <a:r>
              <a:rPr lang="fr-FR" sz="2400" dirty="0">
                <a:latin typeface="Bookman Old Style" pitchFamily="18" charset="0"/>
              </a:rPr>
              <a:t> standards and practices. (Robert </a:t>
            </a:r>
            <a:r>
              <a:rPr lang="fr-FR" sz="2400" dirty="0" err="1">
                <a:latin typeface="Bookman Old Style" pitchFamily="18" charset="0"/>
              </a:rPr>
              <a:t>Klitgaard</a:t>
            </a:r>
            <a:r>
              <a:rPr lang="fr-FR" sz="2400" dirty="0">
                <a:latin typeface="Bookman Old Style" pitchFamily="18" charset="0"/>
              </a:rPr>
              <a:t>)</a:t>
            </a:r>
          </a:p>
          <a:p>
            <a:pPr eaLnBrk="1" fontAlgn="auto" hangingPunct="1">
              <a:spcAft>
                <a:spcPts val="0"/>
              </a:spcAft>
              <a:defRPr/>
            </a:pPr>
            <a:endParaRPr lang="en-US" sz="2400" dirty="0">
              <a:latin typeface="Bookman Old Style" pitchFamily="18" charset="0"/>
            </a:endParaRPr>
          </a:p>
          <a:p>
            <a:pPr eaLnBrk="1" fontAlgn="auto" hangingPunct="1">
              <a:spcAft>
                <a:spcPts val="0"/>
              </a:spcAft>
              <a:defRPr/>
            </a:pPr>
            <a:r>
              <a:rPr lang="en-US" sz="2000" dirty="0">
                <a:latin typeface="Bookman Old Style" pitchFamily="18" charset="0"/>
              </a:rPr>
              <a:t>Opacity - Loss of clarity in something that is normally clear or transparent. </a:t>
            </a:r>
            <a:endParaRPr lang="en-GB" sz="2000" dirty="0">
              <a:latin typeface="Bookman Old Style" pitchFamily="18" charset="0"/>
            </a:endParaRPr>
          </a:p>
          <a:p>
            <a:pPr lvl="1" eaLnBrk="1" fontAlgn="auto" hangingPunct="1">
              <a:spcAft>
                <a:spcPts val="0"/>
              </a:spcAft>
              <a:buFont typeface="Wingdings" pitchFamily="2" charset="2"/>
              <a:buNone/>
              <a:defRPr/>
            </a:pPr>
            <a:endParaRPr lang="en-US" sz="1800" dirty="0">
              <a:latin typeface="Bookman Old Style" pitchFamily="18" charset="0"/>
            </a:endParaRPr>
          </a:p>
          <a:p>
            <a:pPr lvl="1" eaLnBrk="1" fontAlgn="auto" hangingPunct="1">
              <a:spcAft>
                <a:spcPts val="0"/>
              </a:spcAft>
              <a:buFont typeface="Wingdings" pitchFamily="2" charset="2"/>
              <a:buNone/>
              <a:defRPr/>
            </a:pPr>
            <a:endParaRPr lang="en-US" dirty="0">
              <a:latin typeface="Bookman Old Style" pitchFamily="18" charset="0"/>
            </a:endParaRPr>
          </a:p>
        </p:txBody>
      </p:sp>
      <p:sp>
        <p:nvSpPr>
          <p:cNvPr id="23556" name="Rectangle 3">
            <a:extLst>
              <a:ext uri="{FF2B5EF4-FFF2-40B4-BE49-F238E27FC236}">
                <a16:creationId xmlns:a16="http://schemas.microsoft.com/office/drawing/2014/main" id="{736F9646-F5E9-4C45-BFFE-62026BAE2743}"/>
              </a:ext>
            </a:extLst>
          </p:cNvPr>
          <p:cNvSpPr>
            <a:spLocks noChangeArrowheads="1"/>
          </p:cNvSpPr>
          <p:nvPr/>
        </p:nvSpPr>
        <p:spPr bwMode="auto">
          <a:xfrm>
            <a:off x="609600" y="5934075"/>
            <a:ext cx="79248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b="1">
                <a:latin typeface="Arial" panose="020B0604020202020204" pitchFamily="34" charset="0"/>
              </a:rPr>
              <a:t>Klitgaard, R. 1998.  </a:t>
            </a:r>
            <a:r>
              <a:rPr lang="en-US" altLang="en-US" sz="1200" b="1" i="1">
                <a:latin typeface="Arial" panose="020B0604020202020204" pitchFamily="34" charset="0"/>
              </a:rPr>
              <a:t>Controlling corruption</a:t>
            </a:r>
            <a:r>
              <a:rPr lang="en-US" altLang="en-US" sz="1200" b="1">
                <a:latin typeface="Arial" panose="020B0604020202020204" pitchFamily="34" charset="0"/>
              </a:rPr>
              <a:t>. Berkeley, CA: University of California 1988.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B86F87C-1822-48A1-AD9B-DE6E0C9D7B0F}"/>
              </a:ext>
            </a:extLst>
          </p:cNvPr>
          <p:cNvSpPr>
            <a:spLocks noGrp="1" noChangeArrowheads="1"/>
          </p:cNvSpPr>
          <p:nvPr>
            <p:ph type="title"/>
          </p:nvPr>
        </p:nvSpPr>
        <p:spPr>
          <a:xfrm>
            <a:off x="304800" y="457200"/>
            <a:ext cx="8610600" cy="1038225"/>
          </a:xfrm>
        </p:spPr>
        <p:txBody>
          <a:bodyPr rtlCol="0">
            <a:normAutofit fontScale="90000"/>
          </a:bodyPr>
          <a:lstStyle/>
          <a:p>
            <a:pPr eaLnBrk="1" fontAlgn="auto" hangingPunct="1">
              <a:spcAft>
                <a:spcPts val="0"/>
              </a:spcAft>
              <a:defRPr/>
            </a:pPr>
            <a:r>
              <a:rPr lang="en-US" dirty="0">
                <a:solidFill>
                  <a:srgbClr val="C00000"/>
                </a:solidFill>
                <a:latin typeface="Bookman Old Style" pitchFamily="18" charset="0"/>
                <a:cs typeface="Times New Roman" pitchFamily="18" charset="0"/>
              </a:rPr>
              <a:t>Capitalist Market Economies vs. Socialist Planned Economies</a:t>
            </a:r>
          </a:p>
        </p:txBody>
      </p:sp>
      <p:sp>
        <p:nvSpPr>
          <p:cNvPr id="2051" name="Rectangle 3">
            <a:extLst>
              <a:ext uri="{FF2B5EF4-FFF2-40B4-BE49-F238E27FC236}">
                <a16:creationId xmlns:a16="http://schemas.microsoft.com/office/drawing/2014/main" id="{17E2E7DE-B60B-4504-A5F9-C8797D23CA15}"/>
              </a:ext>
            </a:extLst>
          </p:cNvPr>
          <p:cNvSpPr>
            <a:spLocks noGrp="1" noChangeArrowheads="1"/>
          </p:cNvSpPr>
          <p:nvPr>
            <p:ph idx="1"/>
          </p:nvPr>
        </p:nvSpPr>
        <p:spPr>
          <a:xfrm>
            <a:off x="381000" y="1828800"/>
            <a:ext cx="8534400" cy="4114800"/>
          </a:xfrm>
        </p:spPr>
        <p:txBody>
          <a:bodyPr rtlCol="0">
            <a:normAutofit lnSpcReduction="10000"/>
          </a:bodyPr>
          <a:lstStyle/>
          <a:p>
            <a:pPr eaLnBrk="1" fontAlgn="auto" hangingPunct="1">
              <a:spcAft>
                <a:spcPts val="0"/>
              </a:spcAft>
              <a:defRPr/>
            </a:pPr>
            <a:r>
              <a:rPr lang="en-US" sz="2400" dirty="0">
                <a:latin typeface="Bookman Old Style" pitchFamily="18" charset="0"/>
                <a:cs typeface="Times New Roman" pitchFamily="18" charset="0"/>
              </a:rPr>
              <a:t>The extreme distinction between market and planned economies is often used.</a:t>
            </a:r>
          </a:p>
          <a:p>
            <a:pPr eaLnBrk="1" fontAlgn="auto" hangingPunct="1">
              <a:spcAft>
                <a:spcPts val="0"/>
              </a:spcAft>
              <a:defRPr/>
            </a:pPr>
            <a:endParaRPr lang="en-US" sz="2400" dirty="0">
              <a:latin typeface="Bookman Old Style" pitchFamily="18" charset="0"/>
              <a:cs typeface="Times New Roman" pitchFamily="18" charset="0"/>
            </a:endParaRPr>
          </a:p>
          <a:p>
            <a:pPr eaLnBrk="1" fontAlgn="auto" hangingPunct="1">
              <a:spcAft>
                <a:spcPts val="0"/>
              </a:spcAft>
              <a:defRPr/>
            </a:pPr>
            <a:r>
              <a:rPr lang="en-US" sz="2400" dirty="0">
                <a:latin typeface="Bookman Old Style" pitchFamily="18" charset="0"/>
                <a:cs typeface="Times New Roman" pitchFamily="18" charset="0"/>
              </a:rPr>
              <a:t>The concept of “march to markets” can refer to </a:t>
            </a:r>
            <a:r>
              <a:rPr lang="en-US" sz="2400" u="sng" dirty="0">
                <a:latin typeface="Bookman Old Style" pitchFamily="18" charset="0"/>
                <a:cs typeface="Times New Roman" pitchFamily="18" charset="0"/>
              </a:rPr>
              <a:t>both</a:t>
            </a:r>
            <a:r>
              <a:rPr lang="en-US" sz="2400" dirty="0">
                <a:latin typeface="Bookman Old Style" pitchFamily="18" charset="0"/>
                <a:cs typeface="Times New Roman" pitchFamily="18" charset="0"/>
              </a:rPr>
              <a:t> the transition from socialism in centrally planned countries </a:t>
            </a:r>
            <a:r>
              <a:rPr lang="en-US" sz="2400" u="sng" dirty="0">
                <a:latin typeface="Bookman Old Style" pitchFamily="18" charset="0"/>
                <a:cs typeface="Times New Roman" pitchFamily="18" charset="0"/>
              </a:rPr>
              <a:t>and</a:t>
            </a:r>
            <a:r>
              <a:rPr lang="en-US" sz="2400" dirty="0">
                <a:latin typeface="Bookman Old Style" pitchFamily="18" charset="0"/>
                <a:cs typeface="Times New Roman" pitchFamily="18" charset="0"/>
              </a:rPr>
              <a:t> the increasing liberalization in </a:t>
            </a:r>
            <a:r>
              <a:rPr lang="en-US" sz="2400" dirty="0" err="1">
                <a:latin typeface="Bookman Old Style" pitchFamily="18" charset="0"/>
                <a:cs typeface="Times New Roman" pitchFamily="18" charset="0"/>
              </a:rPr>
              <a:t>LDCs</a:t>
            </a:r>
            <a:r>
              <a:rPr lang="en-US" sz="2400" dirty="0">
                <a:latin typeface="Bookman Old Style" pitchFamily="18" charset="0"/>
                <a:cs typeface="Times New Roman" pitchFamily="18" charset="0"/>
              </a:rPr>
              <a:t>.</a:t>
            </a:r>
          </a:p>
          <a:p>
            <a:pPr eaLnBrk="1" fontAlgn="auto" hangingPunct="1">
              <a:spcAft>
                <a:spcPts val="0"/>
              </a:spcAft>
              <a:defRPr/>
            </a:pPr>
            <a:endParaRPr lang="en-US" sz="2400" dirty="0">
              <a:latin typeface="Bookman Old Style" pitchFamily="18" charset="0"/>
              <a:cs typeface="Times New Roman" pitchFamily="18" charset="0"/>
            </a:endParaRPr>
          </a:p>
          <a:p>
            <a:pPr eaLnBrk="1" fontAlgn="auto" hangingPunct="1">
              <a:spcAft>
                <a:spcPts val="0"/>
              </a:spcAft>
              <a:defRPr/>
            </a:pPr>
            <a:r>
              <a:rPr lang="en-US" sz="2400" dirty="0">
                <a:latin typeface="Bookman Old Style" pitchFamily="18" charset="0"/>
                <a:cs typeface="Times New Roman" pitchFamily="18" charset="0"/>
              </a:rPr>
              <a:t>The difference in efficiency between a market and planned system depends largely on how each deals with 1) information and 2) incentives</a:t>
            </a:r>
          </a:p>
          <a:p>
            <a:pPr eaLnBrk="1" fontAlgn="auto" hangingPunct="1">
              <a:spcAft>
                <a:spcPts val="0"/>
              </a:spcAft>
              <a:defRPr/>
            </a:pPr>
            <a:endParaRPr lang="en-US" sz="2400" dirty="0">
              <a:latin typeface="Bookman Old Style"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DF75F7D-D851-4237-83E4-09E806621E90}"/>
              </a:ext>
            </a:extLst>
          </p:cNvPr>
          <p:cNvSpPr>
            <a:spLocks noGrp="1"/>
          </p:cNvSpPr>
          <p:nvPr>
            <p:ph type="title"/>
          </p:nvPr>
        </p:nvSpPr>
        <p:spPr>
          <a:xfrm>
            <a:off x="533400" y="304800"/>
            <a:ext cx="8610600" cy="533400"/>
          </a:xfrm>
        </p:spPr>
        <p:txBody>
          <a:bodyPr/>
          <a:lstStyle/>
          <a:p>
            <a:pPr eaLnBrk="1" hangingPunct="1"/>
            <a:r>
              <a:rPr lang="fr-FR" altLang="en-US" sz="2800">
                <a:solidFill>
                  <a:srgbClr val="C00000"/>
                </a:solidFill>
                <a:latin typeface="Bookman Old Style" panose="02050604050505020204" pitchFamily="18" charset="0"/>
              </a:rPr>
              <a:t>Measuring Governance and Corruption</a:t>
            </a:r>
          </a:p>
        </p:txBody>
      </p:sp>
      <p:sp>
        <p:nvSpPr>
          <p:cNvPr id="24579" name="Rectangle 3">
            <a:extLst>
              <a:ext uri="{FF2B5EF4-FFF2-40B4-BE49-F238E27FC236}">
                <a16:creationId xmlns:a16="http://schemas.microsoft.com/office/drawing/2014/main" id="{410C8362-2B94-4F04-B6DA-1F22C32054DD}"/>
              </a:ext>
            </a:extLst>
          </p:cNvPr>
          <p:cNvSpPr>
            <a:spLocks noGrp="1"/>
          </p:cNvSpPr>
          <p:nvPr>
            <p:ph idx="1"/>
          </p:nvPr>
        </p:nvSpPr>
        <p:spPr>
          <a:xfrm>
            <a:off x="304800" y="1066800"/>
            <a:ext cx="8382000" cy="3276600"/>
          </a:xfrm>
        </p:spPr>
        <p:txBody>
          <a:bodyPr/>
          <a:lstStyle/>
          <a:p>
            <a:pPr algn="just" eaLnBrk="1" hangingPunct="1">
              <a:lnSpc>
                <a:spcPct val="80000"/>
              </a:lnSpc>
              <a:buFontTx/>
              <a:buBlip>
                <a:blip r:embed="rId2"/>
              </a:buBlip>
            </a:pPr>
            <a:r>
              <a:rPr lang="en-US" altLang="en-US" sz="1800">
                <a:latin typeface="Bookman Old Style" panose="02050604050505020204" pitchFamily="18" charset="0"/>
                <a:cs typeface="Times New Roman" panose="02020603050405020304" pitchFamily="18" charset="0"/>
              </a:rPr>
              <a:t>The very nature of corruption (secrecy, illegality, national variations) prevents precise information on cross-country comparisons of extent and frequency</a:t>
            </a:r>
          </a:p>
          <a:p>
            <a:pPr algn="just" eaLnBrk="1" hangingPunct="1">
              <a:lnSpc>
                <a:spcPct val="80000"/>
              </a:lnSpc>
              <a:buFontTx/>
              <a:buBlip>
                <a:blip r:embed="rId2"/>
              </a:buBlip>
            </a:pPr>
            <a:endParaRPr lang="en-US" altLang="en-US" sz="1800">
              <a:latin typeface="Bookman Old Style" panose="02050604050505020204" pitchFamily="18" charset="0"/>
              <a:cs typeface="Times New Roman" panose="02020603050405020304" pitchFamily="18" charset="0"/>
            </a:endParaRPr>
          </a:p>
          <a:p>
            <a:pPr algn="just" eaLnBrk="1" hangingPunct="1">
              <a:lnSpc>
                <a:spcPct val="80000"/>
              </a:lnSpc>
              <a:buFontTx/>
              <a:buBlip>
                <a:blip r:embed="rId2"/>
              </a:buBlip>
            </a:pPr>
            <a:r>
              <a:rPr lang="en-US" altLang="en-US" sz="1800">
                <a:latin typeface="Bookman Old Style" panose="02050604050505020204" pitchFamily="18" charset="0"/>
                <a:cs typeface="Times New Roman" panose="02020603050405020304" pitchFamily="18" charset="0"/>
              </a:rPr>
              <a:t>Survey-based measures of corruption by experts and firms: Most techniques attempt to capture the degree of corruption in a country through the perception of investors, creditors, and local economic agents. The measure of corruption thus is highly subjective.</a:t>
            </a:r>
          </a:p>
          <a:p>
            <a:pPr algn="just" eaLnBrk="1" hangingPunct="1">
              <a:lnSpc>
                <a:spcPct val="80000"/>
              </a:lnSpc>
              <a:buFontTx/>
              <a:buBlip>
                <a:blip r:embed="rId2"/>
              </a:buBlip>
            </a:pPr>
            <a:r>
              <a:rPr lang="en-US" altLang="en-US" sz="1800">
                <a:latin typeface="Bookman Old Style" panose="02050604050505020204" pitchFamily="18" charset="0"/>
                <a:cs typeface="Times New Roman" panose="02020603050405020304" pitchFamily="18" charset="0"/>
              </a:rPr>
              <a:t>Corruption is most often incorporated in political risk factors and its weighting differs according to each rating institution. </a:t>
            </a:r>
          </a:p>
          <a:p>
            <a:pPr algn="just" eaLnBrk="1" hangingPunct="1">
              <a:lnSpc>
                <a:spcPct val="80000"/>
              </a:lnSpc>
              <a:buFontTx/>
              <a:buBlip>
                <a:blip r:embed="rId2"/>
              </a:buBlip>
            </a:pPr>
            <a:r>
              <a:rPr lang="en-GB" altLang="en-US" sz="1800">
                <a:latin typeface="Bookman Old Style" panose="02050604050505020204" pitchFamily="18" charset="0"/>
              </a:rPr>
              <a:t>We often rely on anecdotes and </a:t>
            </a:r>
            <a:r>
              <a:rPr lang="en-GB" altLang="en-US" sz="1800" i="1">
                <a:latin typeface="Bookman Old Style" panose="02050604050505020204" pitchFamily="18" charset="0"/>
              </a:rPr>
              <a:t>perceptions </a:t>
            </a:r>
            <a:r>
              <a:rPr lang="en-GB" altLang="en-US" sz="1800">
                <a:latin typeface="Bookman Old Style" panose="02050604050505020204" pitchFamily="18" charset="0"/>
              </a:rPr>
              <a:t>of corruption (and I have lots of anecdotes)</a:t>
            </a:r>
            <a:endParaRPr lang="en-US" altLang="en-US" sz="1800">
              <a:latin typeface="Bookman Old Style" panose="02050604050505020204" pitchFamily="18" charset="0"/>
              <a:cs typeface="Times New Roman" panose="02020603050405020304" pitchFamily="18" charset="0"/>
            </a:endParaRPr>
          </a:p>
          <a:p>
            <a:pPr algn="just" eaLnBrk="1" hangingPunct="1">
              <a:lnSpc>
                <a:spcPct val="80000"/>
              </a:lnSpc>
              <a:buFontTx/>
              <a:buBlip>
                <a:blip r:embed="rId2"/>
              </a:buBlip>
            </a:pPr>
            <a:endParaRPr lang="en-US" altLang="en-US" sz="1800">
              <a:latin typeface="Bookman Old Style" panose="02050604050505020204" pitchFamily="18" charset="0"/>
              <a:cs typeface="Times New Roman" panose="02020603050405020304" pitchFamily="18" charset="0"/>
            </a:endParaRPr>
          </a:p>
          <a:p>
            <a:pPr algn="just" eaLnBrk="1" hangingPunct="1">
              <a:lnSpc>
                <a:spcPct val="80000"/>
              </a:lnSpc>
              <a:buFontTx/>
              <a:buBlip>
                <a:blip r:embed="rId2"/>
              </a:buBlip>
            </a:pPr>
            <a:endParaRPr lang="en-US" altLang="en-US" sz="1800">
              <a:latin typeface="Bookman Old Style" panose="02050604050505020204" pitchFamily="18" charset="0"/>
              <a:cs typeface="Times New Roman" panose="02020603050405020304" pitchFamily="18" charset="0"/>
            </a:endParaRPr>
          </a:p>
          <a:p>
            <a:pPr algn="just" eaLnBrk="1" hangingPunct="1">
              <a:lnSpc>
                <a:spcPct val="80000"/>
              </a:lnSpc>
              <a:buFontTx/>
              <a:buBlip>
                <a:blip r:embed="rId2"/>
              </a:buBlip>
            </a:pPr>
            <a:endParaRPr lang="en-US" altLang="en-US" sz="1800">
              <a:latin typeface="Bookman Old Style" panose="02050604050505020204" pitchFamily="18" charset="0"/>
              <a:cs typeface="Times New Roman" panose="02020603050405020304" pitchFamily="18" charset="0"/>
            </a:endParaRPr>
          </a:p>
          <a:p>
            <a:pPr algn="just" eaLnBrk="1" hangingPunct="1">
              <a:lnSpc>
                <a:spcPct val="80000"/>
              </a:lnSpc>
              <a:buFontTx/>
              <a:buBlip>
                <a:blip r:embed="rId2"/>
              </a:buBlip>
            </a:pPr>
            <a:endParaRPr lang="en-US" altLang="en-US" sz="1800">
              <a:latin typeface="Bookman Old Style" panose="02050604050505020204" pitchFamily="18" charset="0"/>
              <a:cs typeface="Times New Roman" panose="02020603050405020304" pitchFamily="18" charset="0"/>
            </a:endParaRPr>
          </a:p>
          <a:p>
            <a:pPr algn="just" eaLnBrk="1" hangingPunct="1">
              <a:lnSpc>
                <a:spcPct val="80000"/>
              </a:lnSpc>
              <a:buFontTx/>
              <a:buBlip>
                <a:blip r:embed="rId2"/>
              </a:buBlip>
            </a:pPr>
            <a:endParaRPr lang="en-US" altLang="en-US" sz="1800">
              <a:latin typeface="Bookman Old Style" panose="02050604050505020204" pitchFamily="18" charset="0"/>
              <a:cs typeface="Times New Roman" panose="02020603050405020304" pitchFamily="18" charset="0"/>
            </a:endParaRPr>
          </a:p>
          <a:p>
            <a:pPr algn="just" eaLnBrk="1" hangingPunct="1">
              <a:lnSpc>
                <a:spcPct val="80000"/>
              </a:lnSpc>
              <a:buFontTx/>
              <a:buBlip>
                <a:blip r:embed="rId2"/>
              </a:buBlip>
            </a:pPr>
            <a:endParaRPr lang="en-US" altLang="en-US" sz="2400">
              <a:latin typeface="Bookman Old Style" panose="02050604050505020204" pitchFamily="18" charset="0"/>
              <a:cs typeface="Times New Roman" panose="02020603050405020304" pitchFamily="18" charset="0"/>
            </a:endParaRPr>
          </a:p>
          <a:p>
            <a:pPr algn="just" eaLnBrk="1" hangingPunct="1">
              <a:lnSpc>
                <a:spcPct val="80000"/>
              </a:lnSpc>
              <a:buFontTx/>
              <a:buBlip>
                <a:blip r:embed="rId2"/>
              </a:buBlip>
            </a:pPr>
            <a:endParaRPr lang="en-US" altLang="en-US" sz="2400">
              <a:latin typeface="Bookman Old Style" panose="02050604050505020204" pitchFamily="18" charset="0"/>
              <a:cs typeface="Times New Roman" panose="02020603050405020304" pitchFamily="18" charset="0"/>
            </a:endParaRPr>
          </a:p>
          <a:p>
            <a:pPr algn="just" eaLnBrk="1" hangingPunct="1">
              <a:lnSpc>
                <a:spcPct val="80000"/>
              </a:lnSpc>
              <a:buFontTx/>
              <a:buBlip>
                <a:blip r:embed="rId2"/>
              </a:buBlip>
            </a:pPr>
            <a:endParaRPr lang="en-US" altLang="en-US" sz="1600">
              <a:latin typeface="Bookman Old Style" panose="02050604050505020204" pitchFamily="18" charset="0"/>
              <a:cs typeface="Times New Roman" panose="02020603050405020304" pitchFamily="18" charset="0"/>
            </a:endParaRPr>
          </a:p>
          <a:p>
            <a:pPr algn="just" eaLnBrk="1" hangingPunct="1">
              <a:lnSpc>
                <a:spcPct val="80000"/>
              </a:lnSpc>
              <a:buFontTx/>
              <a:buBlip>
                <a:blip r:embed="rId2"/>
              </a:buBlip>
            </a:pPr>
            <a:endParaRPr lang="en-US" altLang="en-US" sz="800">
              <a:latin typeface="Bookman Old Style" panose="02050604050505020204" pitchFamily="18" charset="0"/>
              <a:cs typeface="Times New Roman" panose="02020603050405020304" pitchFamily="18" charset="0"/>
            </a:endParaRPr>
          </a:p>
          <a:p>
            <a:pPr algn="just" eaLnBrk="1" hangingPunct="1">
              <a:lnSpc>
                <a:spcPct val="80000"/>
              </a:lnSpc>
              <a:buFontTx/>
              <a:buBlip>
                <a:blip r:embed="rId2"/>
              </a:buBlip>
            </a:pPr>
            <a:endParaRPr lang="en-US" altLang="en-US" sz="800">
              <a:latin typeface="Bookman Old Style" panose="02050604050505020204" pitchFamily="18" charset="0"/>
              <a:cs typeface="Times New Roman" panose="02020603050405020304" pitchFamily="18" charset="0"/>
            </a:endParaRPr>
          </a:p>
          <a:p>
            <a:pPr eaLnBrk="1" hangingPunct="1">
              <a:lnSpc>
                <a:spcPct val="80000"/>
              </a:lnSpc>
              <a:buFontTx/>
              <a:buBlip>
                <a:blip r:embed="rId2"/>
              </a:buBlip>
            </a:pPr>
            <a:endParaRPr lang="fr-FR" altLang="en-US" sz="800">
              <a:latin typeface="Bookman Old Style" panose="02050604050505020204" pitchFamily="18" charset="0"/>
            </a:endParaRPr>
          </a:p>
        </p:txBody>
      </p:sp>
      <p:sp>
        <p:nvSpPr>
          <p:cNvPr id="24580" name="Rectangle 3">
            <a:extLst>
              <a:ext uri="{FF2B5EF4-FFF2-40B4-BE49-F238E27FC236}">
                <a16:creationId xmlns:a16="http://schemas.microsoft.com/office/drawing/2014/main" id="{B8ED596F-CF48-49DC-B142-184D30AF6B0F}"/>
              </a:ext>
            </a:extLst>
          </p:cNvPr>
          <p:cNvSpPr txBox="1">
            <a:spLocks noChangeArrowheads="1"/>
          </p:cNvSpPr>
          <p:nvPr/>
        </p:nvSpPr>
        <p:spPr bwMode="auto">
          <a:xfrm>
            <a:off x="304800" y="4267200"/>
            <a:ext cx="8763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Blip>
                <a:blip r:embed="rId2"/>
              </a:buBlip>
            </a:pPr>
            <a:r>
              <a:rPr lang="fr-FR" altLang="en-US" sz="1800" b="1">
                <a:latin typeface="Bookman Old Style" panose="02050604050505020204" pitchFamily="18" charset="0"/>
              </a:rPr>
              <a:t>Transparency International: Corruption Perception Index and Bribe Payers Index    </a:t>
            </a:r>
            <a:r>
              <a:rPr lang="fr-FR" altLang="en-US" sz="1800" b="1">
                <a:latin typeface="Bookman Old Style" panose="02050604050505020204" pitchFamily="18" charset="0"/>
                <a:hlinkClick r:id="rId3"/>
              </a:rPr>
              <a:t>http://www.transparency.org/</a:t>
            </a:r>
            <a:endParaRPr lang="fr-FR" altLang="en-US" sz="1800" b="1">
              <a:latin typeface="Bookman Old Style" panose="02050604050505020204" pitchFamily="18" charset="0"/>
            </a:endParaRPr>
          </a:p>
          <a:p>
            <a:pPr eaLnBrk="1" hangingPunct="1">
              <a:lnSpc>
                <a:spcPct val="150000"/>
              </a:lnSpc>
              <a:spcBef>
                <a:spcPct val="0"/>
              </a:spcBef>
              <a:buFontTx/>
              <a:buBlip>
                <a:blip r:embed="rId2"/>
              </a:buBlip>
            </a:pPr>
            <a:r>
              <a:rPr lang="en-US" altLang="en-US" sz="1800" b="1">
                <a:latin typeface="Bookman Old Style" panose="02050604050505020204" pitchFamily="18" charset="0"/>
              </a:rPr>
              <a:t>Heritage Foundation: Index of Economic Freedom </a:t>
            </a:r>
            <a:r>
              <a:rPr lang="en-US" altLang="en-US" sz="1800" b="1">
                <a:latin typeface="Bookman Old Style" panose="02050604050505020204" pitchFamily="18" charset="0"/>
                <a:hlinkClick r:id="rId4"/>
              </a:rPr>
              <a:t>http://www.heritage.org/index/Default.aspx</a:t>
            </a:r>
            <a:endParaRPr lang="en-US" altLang="en-US" sz="1800" b="1">
              <a:latin typeface="Bookman Old Style" panose="02050604050505020204" pitchFamily="18" charset="0"/>
            </a:endParaRPr>
          </a:p>
          <a:p>
            <a:pPr eaLnBrk="1" hangingPunct="1">
              <a:lnSpc>
                <a:spcPct val="150000"/>
              </a:lnSpc>
              <a:spcBef>
                <a:spcPct val="0"/>
              </a:spcBef>
              <a:buFontTx/>
              <a:buBlip>
                <a:blip r:embed="rId2"/>
              </a:buBlip>
            </a:pPr>
            <a:r>
              <a:rPr lang="en-US" altLang="en-US" sz="1800" b="1">
                <a:latin typeface="Bookman Old Style" panose="02050604050505020204" pitchFamily="18" charset="0"/>
              </a:rPr>
              <a:t>You can find others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8C07E49-C1C5-4B89-BD7E-8BB5DCE9E5AE}"/>
              </a:ext>
            </a:extLst>
          </p:cNvPr>
          <p:cNvSpPr>
            <a:spLocks noGrp="1"/>
          </p:cNvSpPr>
          <p:nvPr>
            <p:ph type="title"/>
          </p:nvPr>
        </p:nvSpPr>
        <p:spPr/>
        <p:txBody>
          <a:bodyPr/>
          <a:lstStyle/>
          <a:p>
            <a:pPr eaLnBrk="1" hangingPunct="1"/>
            <a:r>
              <a:rPr lang="en-GB" altLang="en-US">
                <a:solidFill>
                  <a:srgbClr val="C00000"/>
                </a:solidFill>
                <a:latin typeface="Bookman Old Style" panose="02050604050505020204" pitchFamily="18" charset="0"/>
              </a:rPr>
              <a:t>Economic Effects of Corruption</a:t>
            </a:r>
          </a:p>
        </p:txBody>
      </p:sp>
      <p:sp>
        <p:nvSpPr>
          <p:cNvPr id="98307" name="Rectangle 3">
            <a:extLst>
              <a:ext uri="{FF2B5EF4-FFF2-40B4-BE49-F238E27FC236}">
                <a16:creationId xmlns:a16="http://schemas.microsoft.com/office/drawing/2014/main" id="{664F7EF5-1995-4D55-A2FC-7EB858986A90}"/>
              </a:ext>
            </a:extLst>
          </p:cNvPr>
          <p:cNvSpPr>
            <a:spLocks noGrp="1" noChangeArrowheads="1"/>
          </p:cNvSpPr>
          <p:nvPr>
            <p:ph idx="1"/>
          </p:nvPr>
        </p:nvSpPr>
        <p:spPr>
          <a:xfrm>
            <a:off x="457200" y="1447800"/>
            <a:ext cx="8229600" cy="4525963"/>
          </a:xfrm>
        </p:spPr>
        <p:txBody>
          <a:bodyPr rtlCol="0">
            <a:normAutofit fontScale="92500" lnSpcReduction="10000"/>
          </a:bodyPr>
          <a:lstStyle/>
          <a:p>
            <a:pPr eaLnBrk="1" fontAlgn="auto" hangingPunct="1">
              <a:spcAft>
                <a:spcPts val="0"/>
              </a:spcAft>
              <a:defRPr/>
            </a:pPr>
            <a:r>
              <a:rPr lang="en-GB" sz="2400" dirty="0">
                <a:latin typeface="Bookman Old Style" pitchFamily="18" charset="0"/>
              </a:rPr>
              <a:t>Positive effects (in theory):</a:t>
            </a:r>
          </a:p>
          <a:p>
            <a:pPr lvl="1" eaLnBrk="1" fontAlgn="auto" hangingPunct="1">
              <a:spcAft>
                <a:spcPts val="0"/>
              </a:spcAft>
              <a:defRPr/>
            </a:pPr>
            <a:r>
              <a:rPr lang="en-GB" sz="2400" dirty="0">
                <a:latin typeface="Bookman Old Style" pitchFamily="18" charset="0"/>
              </a:rPr>
              <a:t>Greasing the wheels arguments – speeding up things</a:t>
            </a:r>
          </a:p>
          <a:p>
            <a:pPr lvl="1" eaLnBrk="1" fontAlgn="auto" hangingPunct="1">
              <a:spcAft>
                <a:spcPts val="0"/>
              </a:spcAft>
              <a:defRPr/>
            </a:pPr>
            <a:r>
              <a:rPr lang="en-GB" sz="2400" dirty="0">
                <a:latin typeface="Bookman Old Style" pitchFamily="18" charset="0"/>
              </a:rPr>
              <a:t>Bribes promotes efficiency through bidding</a:t>
            </a:r>
          </a:p>
          <a:p>
            <a:pPr lvl="1" eaLnBrk="1" fontAlgn="auto" hangingPunct="1">
              <a:spcAft>
                <a:spcPts val="0"/>
              </a:spcAft>
              <a:defRPr/>
            </a:pPr>
            <a:r>
              <a:rPr lang="en-GB" sz="2400" dirty="0">
                <a:latin typeface="Bookman Old Style" pitchFamily="18" charset="0"/>
              </a:rPr>
              <a:t>Political glue. Politicians get necessary funds.</a:t>
            </a:r>
          </a:p>
          <a:p>
            <a:pPr lvl="1" eaLnBrk="1" fontAlgn="auto" hangingPunct="1">
              <a:spcAft>
                <a:spcPts val="0"/>
              </a:spcAft>
              <a:defRPr/>
            </a:pPr>
            <a:r>
              <a:rPr lang="en-GB" sz="2400" dirty="0">
                <a:latin typeface="Bookman Old Style" pitchFamily="18" charset="0"/>
              </a:rPr>
              <a:t>Substitute for taxes</a:t>
            </a:r>
          </a:p>
          <a:p>
            <a:pPr lvl="1" eaLnBrk="1" fontAlgn="auto" hangingPunct="1">
              <a:spcAft>
                <a:spcPts val="0"/>
              </a:spcAft>
              <a:defRPr/>
            </a:pPr>
            <a:endParaRPr lang="en-GB" sz="2400" dirty="0">
              <a:latin typeface="Bookman Old Style" pitchFamily="18" charset="0"/>
            </a:endParaRPr>
          </a:p>
          <a:p>
            <a:pPr eaLnBrk="1" fontAlgn="auto" hangingPunct="1">
              <a:spcAft>
                <a:spcPts val="0"/>
              </a:spcAft>
              <a:defRPr/>
            </a:pPr>
            <a:r>
              <a:rPr lang="en-GB" sz="2400" dirty="0">
                <a:latin typeface="Bookman Old Style" pitchFamily="18" charset="0"/>
              </a:rPr>
              <a:t>BUT REMEMBER: rigidities and controls are endogenous. Officials may manipulate systems and rules to maximize their rents</a:t>
            </a:r>
          </a:p>
          <a:p>
            <a:pPr eaLnBrk="1" fontAlgn="auto" hangingPunct="1">
              <a:spcAft>
                <a:spcPts val="0"/>
              </a:spcAft>
              <a:defRPr/>
            </a:pPr>
            <a:endParaRPr lang="en-GB" sz="2400" dirty="0">
              <a:latin typeface="Bookman Old Style" pitchFamily="18" charset="0"/>
            </a:endParaRPr>
          </a:p>
          <a:p>
            <a:pPr eaLnBrk="1" fontAlgn="auto" hangingPunct="1">
              <a:spcAft>
                <a:spcPts val="0"/>
              </a:spcAft>
              <a:defRPr/>
            </a:pPr>
            <a:r>
              <a:rPr lang="en-GB" sz="2400" dirty="0">
                <a:latin typeface="Bookman Old Style" pitchFamily="18" charset="0"/>
              </a:rPr>
              <a:t>Speed money is an incentive to delay things</a:t>
            </a:r>
          </a:p>
          <a:p>
            <a:pPr eaLnBrk="1" fontAlgn="auto" hangingPunct="1">
              <a:spcAft>
                <a:spcPts val="0"/>
              </a:spcAft>
              <a:defRPr/>
            </a:pPr>
            <a:endParaRPr lang="en-GB" sz="2400" dirty="0">
              <a:latin typeface="Bookman Old Style" pitchFamily="18" charset="0"/>
            </a:endParaRPr>
          </a:p>
          <a:p>
            <a:pPr lvl="1" eaLnBrk="1" fontAlgn="auto" hangingPunct="1">
              <a:spcAft>
                <a:spcPts val="0"/>
              </a:spcAft>
              <a:defRPr/>
            </a:pPr>
            <a:endParaRPr lang="en-GB" sz="2400" dirty="0">
              <a:latin typeface="Bookman Old Style"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6DC31A3-CE2F-4FBD-BDF7-49AFB61F442E}"/>
              </a:ext>
            </a:extLst>
          </p:cNvPr>
          <p:cNvSpPr>
            <a:spLocks noGrp="1"/>
          </p:cNvSpPr>
          <p:nvPr>
            <p:ph type="title"/>
          </p:nvPr>
        </p:nvSpPr>
        <p:spPr/>
        <p:txBody>
          <a:bodyPr/>
          <a:lstStyle/>
          <a:p>
            <a:pPr eaLnBrk="1" hangingPunct="1"/>
            <a:r>
              <a:rPr lang="en-GB" altLang="en-US">
                <a:solidFill>
                  <a:srgbClr val="C00000"/>
                </a:solidFill>
                <a:latin typeface="Bookman Old Style" panose="02050604050505020204" pitchFamily="18" charset="0"/>
              </a:rPr>
              <a:t>Negative Effects</a:t>
            </a:r>
          </a:p>
        </p:txBody>
      </p:sp>
      <p:sp>
        <p:nvSpPr>
          <p:cNvPr id="26627" name="Rectangle 3">
            <a:extLst>
              <a:ext uri="{FF2B5EF4-FFF2-40B4-BE49-F238E27FC236}">
                <a16:creationId xmlns:a16="http://schemas.microsoft.com/office/drawing/2014/main" id="{BF885FA6-7F52-4E69-8FD6-65AA6C0EBBCF}"/>
              </a:ext>
            </a:extLst>
          </p:cNvPr>
          <p:cNvSpPr>
            <a:spLocks noGrp="1"/>
          </p:cNvSpPr>
          <p:nvPr>
            <p:ph idx="1"/>
          </p:nvPr>
        </p:nvSpPr>
        <p:spPr>
          <a:xfrm>
            <a:off x="381000" y="1524000"/>
            <a:ext cx="8229600" cy="4525963"/>
          </a:xfrm>
        </p:spPr>
        <p:txBody>
          <a:bodyPr/>
          <a:lstStyle/>
          <a:p>
            <a:pPr eaLnBrk="1" hangingPunct="1">
              <a:buFontTx/>
              <a:buBlip>
                <a:blip r:embed="rId2"/>
              </a:buBlip>
            </a:pPr>
            <a:r>
              <a:rPr lang="en-GB" altLang="en-US" sz="2000">
                <a:latin typeface="Bookman Old Style" panose="02050604050505020204" pitchFamily="18" charset="0"/>
              </a:rPr>
              <a:t>People are diverted from production to rent seeking</a:t>
            </a:r>
          </a:p>
          <a:p>
            <a:pPr eaLnBrk="1" hangingPunct="1">
              <a:buFontTx/>
              <a:buBlip>
                <a:blip r:embed="rId2"/>
              </a:buBlip>
            </a:pPr>
            <a:r>
              <a:rPr lang="en-GB" altLang="en-US" sz="2000">
                <a:latin typeface="Bookman Old Style" panose="02050604050505020204" pitchFamily="18" charset="0"/>
              </a:rPr>
              <a:t>It distorts public investment, its size, composition and quality</a:t>
            </a:r>
          </a:p>
          <a:p>
            <a:pPr eaLnBrk="1" hangingPunct="1">
              <a:buFontTx/>
              <a:buBlip>
                <a:blip r:embed="rId2"/>
              </a:buBlip>
            </a:pPr>
            <a:r>
              <a:rPr lang="en-GB" altLang="en-US" sz="2000">
                <a:latin typeface="Bookman Old Style" panose="02050604050505020204" pitchFamily="18" charset="0"/>
              </a:rPr>
              <a:t>Higher public deficits</a:t>
            </a:r>
          </a:p>
          <a:p>
            <a:pPr eaLnBrk="1" hangingPunct="1">
              <a:buFontTx/>
              <a:buBlip>
                <a:blip r:embed="rId2"/>
              </a:buBlip>
            </a:pPr>
            <a:r>
              <a:rPr lang="en-GB" altLang="en-US" sz="2000">
                <a:latin typeface="Bookman Old Style" panose="02050604050505020204" pitchFamily="18" charset="0"/>
              </a:rPr>
              <a:t>More inequality and poverty</a:t>
            </a:r>
          </a:p>
          <a:p>
            <a:pPr eaLnBrk="1" hangingPunct="1">
              <a:buFontTx/>
              <a:buBlip>
                <a:blip r:embed="rId2"/>
              </a:buBlip>
            </a:pPr>
            <a:r>
              <a:rPr lang="en-GB" altLang="en-US" sz="2000">
                <a:latin typeface="Bookman Old Style" panose="02050604050505020204" pitchFamily="18" charset="0"/>
              </a:rPr>
              <a:t>It distorts markets, incentives and regulations</a:t>
            </a:r>
          </a:p>
          <a:p>
            <a:pPr eaLnBrk="1" hangingPunct="1">
              <a:buFontTx/>
              <a:buBlip>
                <a:blip r:embed="rId2"/>
              </a:buBlip>
            </a:pPr>
            <a:r>
              <a:rPr lang="en-GB" altLang="en-US" sz="2000">
                <a:latin typeface="Bookman Old Style" panose="02050604050505020204" pitchFamily="18" charset="0"/>
              </a:rPr>
              <a:t>Obstacles for small firms (esp. many local government controls)</a:t>
            </a:r>
          </a:p>
          <a:p>
            <a:pPr eaLnBrk="1" hangingPunct="1">
              <a:buFontTx/>
              <a:buBlip>
                <a:blip r:embed="rId2"/>
              </a:buBlip>
            </a:pPr>
            <a:r>
              <a:rPr lang="en-GB" altLang="en-US" sz="2000">
                <a:latin typeface="Bookman Old Style" panose="02050604050505020204" pitchFamily="18" charset="0"/>
              </a:rPr>
              <a:t>Arbitrary tax with high welfare costs</a:t>
            </a:r>
          </a:p>
          <a:p>
            <a:pPr eaLnBrk="1" hangingPunct="1">
              <a:buFontTx/>
              <a:buBlip>
                <a:blip r:embed="rId2"/>
              </a:buBlip>
            </a:pPr>
            <a:r>
              <a:rPr lang="en-GB" altLang="en-US" sz="2000">
                <a:latin typeface="Bookman Old Style" panose="02050604050505020204" pitchFamily="18" charset="0"/>
              </a:rPr>
              <a:t>Protection of property rights and rule of law undermined</a:t>
            </a:r>
          </a:p>
          <a:p>
            <a:pPr eaLnBrk="1" hangingPunct="1">
              <a:buFontTx/>
              <a:buBlip>
                <a:blip r:embed="rId2"/>
              </a:buBlip>
            </a:pPr>
            <a:r>
              <a:rPr lang="en-GB" altLang="en-US" sz="2000">
                <a:latin typeface="Bookman Old Style" panose="02050604050505020204" pitchFamily="18" charset="0"/>
              </a:rPr>
              <a:t>The legitimacy of the market economy and democracy undermined. Problem in many transition economies...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2E7234D-AB50-4FD3-B2EE-024FD88C090D}"/>
              </a:ext>
            </a:extLst>
          </p:cNvPr>
          <p:cNvSpPr>
            <a:spLocks noGrp="1"/>
          </p:cNvSpPr>
          <p:nvPr>
            <p:ph type="title"/>
          </p:nvPr>
        </p:nvSpPr>
        <p:spPr>
          <a:xfrm>
            <a:off x="457200" y="304800"/>
            <a:ext cx="8229600" cy="884238"/>
          </a:xfrm>
        </p:spPr>
        <p:txBody>
          <a:bodyPr/>
          <a:lstStyle/>
          <a:p>
            <a:pPr eaLnBrk="1" hangingPunct="1"/>
            <a:r>
              <a:rPr lang="en-GB" altLang="en-US">
                <a:solidFill>
                  <a:srgbClr val="C00000"/>
                </a:solidFill>
                <a:latin typeface="Bookman Old Style" panose="02050604050505020204" pitchFamily="18" charset="0"/>
              </a:rPr>
              <a:t>Fight Against Corruption</a:t>
            </a:r>
          </a:p>
        </p:txBody>
      </p:sp>
      <p:sp>
        <p:nvSpPr>
          <p:cNvPr id="27651" name="Rectangle 3">
            <a:extLst>
              <a:ext uri="{FF2B5EF4-FFF2-40B4-BE49-F238E27FC236}">
                <a16:creationId xmlns:a16="http://schemas.microsoft.com/office/drawing/2014/main" id="{C8B1FF6B-5A9D-46A9-93EA-D61388D4F836}"/>
              </a:ext>
            </a:extLst>
          </p:cNvPr>
          <p:cNvSpPr>
            <a:spLocks noGrp="1"/>
          </p:cNvSpPr>
          <p:nvPr>
            <p:ph idx="1"/>
          </p:nvPr>
        </p:nvSpPr>
        <p:spPr>
          <a:xfrm>
            <a:off x="609600" y="1295400"/>
            <a:ext cx="8229600" cy="4525963"/>
          </a:xfrm>
        </p:spPr>
        <p:txBody>
          <a:bodyPr/>
          <a:lstStyle/>
          <a:p>
            <a:pPr eaLnBrk="1" hangingPunct="1">
              <a:buFontTx/>
              <a:buBlip>
                <a:blip r:embed="rId2"/>
              </a:buBlip>
            </a:pPr>
            <a:r>
              <a:rPr lang="en-GB" altLang="en-US" sz="2400">
                <a:latin typeface="Bookman Old Style" panose="02050604050505020204" pitchFamily="18" charset="0"/>
              </a:rPr>
              <a:t>No single cause of corruption, so we need a broad approach</a:t>
            </a:r>
          </a:p>
          <a:p>
            <a:pPr eaLnBrk="1" hangingPunct="1">
              <a:buFontTx/>
              <a:buBlip>
                <a:blip r:embed="rId2"/>
              </a:buBlip>
            </a:pPr>
            <a:r>
              <a:rPr lang="en-GB" altLang="en-US" sz="2400">
                <a:latin typeface="Bookman Old Style" panose="02050604050505020204" pitchFamily="18" charset="0"/>
              </a:rPr>
              <a:t>Donors: How do they tackle corruption?</a:t>
            </a:r>
          </a:p>
          <a:p>
            <a:pPr eaLnBrk="1" hangingPunct="1">
              <a:buFontTx/>
              <a:buBlip>
                <a:blip r:embed="rId2"/>
              </a:buBlip>
            </a:pPr>
            <a:r>
              <a:rPr lang="en-GB" altLang="en-US" sz="2400">
                <a:latin typeface="Bookman Old Style" panose="02050604050505020204" pitchFamily="18" charset="0"/>
              </a:rPr>
              <a:t>Anti-corruption is part of state reform</a:t>
            </a:r>
          </a:p>
          <a:p>
            <a:pPr lvl="1" eaLnBrk="1" hangingPunct="1">
              <a:buFontTx/>
              <a:buBlip>
                <a:blip r:embed="rId3"/>
              </a:buBlip>
            </a:pPr>
            <a:r>
              <a:rPr lang="en-GB" altLang="en-US" sz="2400">
                <a:latin typeface="Bookman Old Style" panose="02050604050505020204" pitchFamily="18" charset="0"/>
              </a:rPr>
              <a:t>Civil service reform, salaries</a:t>
            </a:r>
          </a:p>
          <a:p>
            <a:pPr lvl="1" eaLnBrk="1" hangingPunct="1">
              <a:buFontTx/>
              <a:buBlip>
                <a:blip r:embed="rId3"/>
              </a:buBlip>
            </a:pPr>
            <a:r>
              <a:rPr lang="en-GB" altLang="en-US" sz="2400">
                <a:latin typeface="Bookman Old Style" panose="02050604050505020204" pitchFamily="18" charset="0"/>
              </a:rPr>
              <a:t>Discretionary regulations</a:t>
            </a:r>
          </a:p>
          <a:p>
            <a:pPr lvl="1" eaLnBrk="1" hangingPunct="1">
              <a:buFontTx/>
              <a:buBlip>
                <a:blip r:embed="rId3"/>
              </a:buBlip>
            </a:pPr>
            <a:r>
              <a:rPr lang="en-GB" altLang="en-US" sz="2400">
                <a:latin typeface="Bookman Old Style" panose="02050604050505020204" pitchFamily="18" charset="0"/>
              </a:rPr>
              <a:t>Eliminate tax incentives</a:t>
            </a:r>
          </a:p>
          <a:p>
            <a:pPr lvl="1" eaLnBrk="1" hangingPunct="1">
              <a:buFontTx/>
              <a:buBlip>
                <a:blip r:embed="rId3"/>
              </a:buBlip>
            </a:pPr>
            <a:r>
              <a:rPr lang="en-GB" altLang="en-US" sz="2400">
                <a:latin typeface="Bookman Old Style" panose="02050604050505020204" pitchFamily="18" charset="0"/>
              </a:rPr>
              <a:t>Transparency</a:t>
            </a:r>
          </a:p>
          <a:p>
            <a:pPr lvl="1" eaLnBrk="1" hangingPunct="1">
              <a:buFontTx/>
              <a:buBlip>
                <a:blip r:embed="rId3"/>
              </a:buBlip>
            </a:pPr>
            <a:r>
              <a:rPr lang="en-GB" altLang="en-US" sz="2400">
                <a:latin typeface="Bookman Old Style" panose="02050604050505020204" pitchFamily="18" charset="0"/>
              </a:rPr>
              <a:t>Leadership commitment</a:t>
            </a:r>
          </a:p>
          <a:p>
            <a:pPr lvl="1" eaLnBrk="1" hangingPunct="1">
              <a:buFontTx/>
              <a:buBlip>
                <a:blip r:embed="rId3"/>
              </a:buBlip>
            </a:pPr>
            <a:r>
              <a:rPr lang="en-GB" altLang="en-US" sz="2400">
                <a:latin typeface="Bookman Old Style" panose="02050604050505020204" pitchFamily="18" charset="0"/>
              </a:rPr>
              <a:t>Reduce demand and Reduce supply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1848C182-04A2-4592-AFA9-09637AA4290F}"/>
              </a:ext>
            </a:extLst>
          </p:cNvPr>
          <p:cNvSpPr>
            <a:spLocks noChangeArrowheads="1"/>
          </p:cNvSpPr>
          <p:nvPr/>
        </p:nvSpPr>
        <p:spPr bwMode="auto">
          <a:xfrm>
            <a:off x="457200" y="228600"/>
            <a:ext cx="80772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C00000"/>
                </a:solidFill>
                <a:latin typeface="Bookman Old Style" panose="02050604050505020204" pitchFamily="18" charset="0"/>
              </a:rPr>
              <a:t>Combating Corruption: A Policy Toolkit</a:t>
            </a:r>
          </a:p>
        </p:txBody>
      </p:sp>
      <p:sp>
        <p:nvSpPr>
          <p:cNvPr id="28675" name="Rectangle 3">
            <a:extLst>
              <a:ext uri="{FF2B5EF4-FFF2-40B4-BE49-F238E27FC236}">
                <a16:creationId xmlns:a16="http://schemas.microsoft.com/office/drawing/2014/main" id="{09EDA051-9950-49B2-A238-998D57539FF5}"/>
              </a:ext>
            </a:extLst>
          </p:cNvPr>
          <p:cNvSpPr>
            <a:spLocks noChangeArrowheads="1"/>
          </p:cNvSpPr>
          <p:nvPr/>
        </p:nvSpPr>
        <p:spPr bwMode="auto">
          <a:xfrm>
            <a:off x="228600" y="1219200"/>
            <a:ext cx="3886200" cy="541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7013" indent="-2270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Clr>
                <a:srgbClr val="FF0000"/>
              </a:buClr>
              <a:buFont typeface="Wingdings" panose="05000000000000000000" pitchFamily="2" charset="2"/>
              <a:buNone/>
            </a:pPr>
            <a:r>
              <a:rPr lang="en-US" altLang="en-US" sz="1800" b="1">
                <a:solidFill>
                  <a:schemeClr val="tx2"/>
                </a:solidFill>
                <a:latin typeface="Bookman Old Style" panose="02050604050505020204" pitchFamily="18" charset="0"/>
              </a:rPr>
              <a:t>Supply-side </a:t>
            </a:r>
          </a:p>
          <a:p>
            <a:pPr algn="ctr" eaLnBrk="1" hangingPunct="1">
              <a:spcBef>
                <a:spcPct val="0"/>
              </a:spcBef>
              <a:buClr>
                <a:srgbClr val="FF0000"/>
              </a:buClr>
              <a:buFont typeface="Wingdings" panose="05000000000000000000" pitchFamily="2" charset="2"/>
              <a:buNone/>
            </a:pPr>
            <a:r>
              <a:rPr lang="en-US" altLang="en-US" sz="1800" b="1">
                <a:solidFill>
                  <a:schemeClr val="tx2"/>
                </a:solidFill>
                <a:latin typeface="Bookman Old Style" panose="02050604050505020204" pitchFamily="18" charset="0"/>
              </a:rPr>
              <a:t>Recommendations</a:t>
            </a:r>
          </a:p>
          <a:p>
            <a:pPr algn="ctr" eaLnBrk="1" hangingPunct="1">
              <a:spcBef>
                <a:spcPct val="0"/>
              </a:spcBef>
              <a:buClr>
                <a:srgbClr val="FF0000"/>
              </a:buClr>
              <a:buFont typeface="Wingdings" panose="05000000000000000000" pitchFamily="2" charset="2"/>
              <a:buNone/>
            </a:pPr>
            <a:endParaRPr lang="en-US" altLang="en-US" sz="1800" b="1" i="1">
              <a:latin typeface="Bookman Old Style" panose="02050604050505020204" pitchFamily="18" charset="0"/>
            </a:endParaRPr>
          </a:p>
          <a:p>
            <a:pPr eaLnBrk="1" hangingPunct="1">
              <a:lnSpc>
                <a:spcPct val="70000"/>
              </a:lnSpc>
              <a:spcBef>
                <a:spcPct val="40000"/>
              </a:spcBef>
              <a:buClr>
                <a:srgbClr val="FF0000"/>
              </a:buClr>
              <a:buFont typeface="Wingdings" panose="05000000000000000000" pitchFamily="2" charset="2"/>
              <a:buChar char="ü"/>
            </a:pPr>
            <a:r>
              <a:rPr lang="en-US" altLang="en-US" sz="1800" b="1">
                <a:latin typeface="Bookman Old Style" panose="02050604050505020204" pitchFamily="18" charset="0"/>
              </a:rPr>
              <a:t>Independent media equipped with tools of analysis</a:t>
            </a:r>
          </a:p>
          <a:p>
            <a:pPr eaLnBrk="1" hangingPunct="1">
              <a:lnSpc>
                <a:spcPct val="70000"/>
              </a:lnSpc>
              <a:spcBef>
                <a:spcPct val="40000"/>
              </a:spcBef>
              <a:buClr>
                <a:srgbClr val="FF0000"/>
              </a:buClr>
              <a:buFont typeface="Wingdings" panose="05000000000000000000" pitchFamily="2" charset="2"/>
              <a:buChar char="ü"/>
            </a:pPr>
            <a:r>
              <a:rPr lang="en-US" altLang="en-US" sz="1800" b="1">
                <a:latin typeface="Bookman Old Style" panose="02050604050505020204" pitchFamily="18" charset="0"/>
              </a:rPr>
              <a:t>The role of think tanks, business associations and other NGOs</a:t>
            </a:r>
          </a:p>
          <a:p>
            <a:pPr eaLnBrk="1" hangingPunct="1">
              <a:lnSpc>
                <a:spcPct val="70000"/>
              </a:lnSpc>
              <a:spcBef>
                <a:spcPct val="40000"/>
              </a:spcBef>
              <a:buClr>
                <a:srgbClr val="FF0000"/>
              </a:buClr>
              <a:buFont typeface="Wingdings" panose="05000000000000000000" pitchFamily="2" charset="2"/>
              <a:buChar char="ü"/>
            </a:pPr>
            <a:r>
              <a:rPr lang="en-US" altLang="en-US" sz="1800" b="1">
                <a:latin typeface="Bookman Old Style" panose="02050604050505020204" pitchFamily="18" charset="0"/>
              </a:rPr>
              <a:t>OECD Anti-Bribery Convention</a:t>
            </a:r>
          </a:p>
          <a:p>
            <a:pPr eaLnBrk="1" hangingPunct="1">
              <a:lnSpc>
                <a:spcPct val="70000"/>
              </a:lnSpc>
              <a:spcBef>
                <a:spcPct val="40000"/>
              </a:spcBef>
              <a:buClr>
                <a:srgbClr val="FF0000"/>
              </a:buClr>
              <a:buFont typeface="Wingdings" panose="05000000000000000000" pitchFamily="2" charset="2"/>
              <a:buChar char="ü"/>
            </a:pPr>
            <a:r>
              <a:rPr lang="en-US" altLang="en-US" sz="1800" b="1">
                <a:latin typeface="Bookman Old Style" panose="02050604050505020204" pitchFamily="18" charset="0"/>
              </a:rPr>
              <a:t>Internationally accepted accounting standards</a:t>
            </a:r>
          </a:p>
          <a:p>
            <a:pPr eaLnBrk="1" hangingPunct="1">
              <a:lnSpc>
                <a:spcPct val="70000"/>
              </a:lnSpc>
              <a:spcBef>
                <a:spcPct val="40000"/>
              </a:spcBef>
              <a:buClr>
                <a:srgbClr val="FF0000"/>
              </a:buClr>
              <a:buFont typeface="Wingdings" panose="05000000000000000000" pitchFamily="2" charset="2"/>
              <a:buChar char="ü"/>
            </a:pPr>
            <a:r>
              <a:rPr lang="en-US" altLang="en-US" sz="1800" b="1">
                <a:latin typeface="Bookman Old Style" panose="02050604050505020204" pitchFamily="18" charset="0"/>
              </a:rPr>
              <a:t>Good standards of corporate governance</a:t>
            </a:r>
          </a:p>
          <a:p>
            <a:pPr eaLnBrk="1" hangingPunct="1">
              <a:lnSpc>
                <a:spcPct val="70000"/>
              </a:lnSpc>
              <a:spcBef>
                <a:spcPct val="40000"/>
              </a:spcBef>
              <a:buClr>
                <a:srgbClr val="FF0000"/>
              </a:buClr>
              <a:buFont typeface="Wingdings" panose="05000000000000000000" pitchFamily="2" charset="2"/>
              <a:buChar char="ü"/>
            </a:pPr>
            <a:r>
              <a:rPr lang="en-US" altLang="en-US" sz="1800" b="1">
                <a:latin typeface="Bookman Old Style" panose="02050604050505020204" pitchFamily="18" charset="0"/>
              </a:rPr>
              <a:t>Continue strengthening general OECD guidelines</a:t>
            </a:r>
          </a:p>
        </p:txBody>
      </p:sp>
      <p:sp>
        <p:nvSpPr>
          <p:cNvPr id="28676" name="Rectangle 4">
            <a:extLst>
              <a:ext uri="{FF2B5EF4-FFF2-40B4-BE49-F238E27FC236}">
                <a16:creationId xmlns:a16="http://schemas.microsoft.com/office/drawing/2014/main" id="{C698DF21-31BB-47E2-85D2-E74DC16C2003}"/>
              </a:ext>
            </a:extLst>
          </p:cNvPr>
          <p:cNvSpPr>
            <a:spLocks noChangeArrowheads="1"/>
          </p:cNvSpPr>
          <p:nvPr/>
        </p:nvSpPr>
        <p:spPr bwMode="auto">
          <a:xfrm>
            <a:off x="4572000" y="1219200"/>
            <a:ext cx="441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solidFill>
                  <a:schemeClr val="tx2"/>
                </a:solidFill>
                <a:latin typeface="Bookman Old Style" panose="02050604050505020204" pitchFamily="18" charset="0"/>
              </a:rPr>
              <a:t>Demand-side </a:t>
            </a:r>
          </a:p>
          <a:p>
            <a:pPr algn="ctr" eaLnBrk="1" hangingPunct="1">
              <a:spcBef>
                <a:spcPct val="0"/>
              </a:spcBef>
              <a:buFontTx/>
              <a:buNone/>
            </a:pPr>
            <a:r>
              <a:rPr lang="en-US" altLang="en-US" sz="1800" b="1">
                <a:solidFill>
                  <a:schemeClr val="tx2"/>
                </a:solidFill>
                <a:latin typeface="Bookman Old Style" panose="02050604050505020204" pitchFamily="18" charset="0"/>
              </a:rPr>
              <a:t>Recommendations</a:t>
            </a:r>
          </a:p>
          <a:p>
            <a:pPr algn="ctr" eaLnBrk="1" hangingPunct="1">
              <a:spcBef>
                <a:spcPct val="0"/>
              </a:spcBef>
              <a:buFontTx/>
              <a:buNone/>
            </a:pPr>
            <a:endParaRPr lang="en-US" altLang="en-US" sz="1800" b="1" i="1">
              <a:latin typeface="Bookman Old Style" panose="02050604050505020204" pitchFamily="18" charset="0"/>
            </a:endParaRPr>
          </a:p>
          <a:p>
            <a:pPr eaLnBrk="1" hangingPunct="1">
              <a:lnSpc>
                <a:spcPct val="70000"/>
              </a:lnSpc>
              <a:spcBef>
                <a:spcPct val="40000"/>
              </a:spcBef>
              <a:buClr>
                <a:srgbClr val="FF00FF"/>
              </a:buClr>
              <a:buFont typeface="Wingdings" panose="05000000000000000000" pitchFamily="2" charset="2"/>
              <a:buChar char="ü"/>
            </a:pPr>
            <a:r>
              <a:rPr lang="en-US" altLang="en-US" sz="1800" b="1">
                <a:latin typeface="Bookman Old Style" panose="02050604050505020204" pitchFamily="18" charset="0"/>
              </a:rPr>
              <a:t>Establish sound procurement codes</a:t>
            </a:r>
          </a:p>
          <a:p>
            <a:pPr eaLnBrk="1" hangingPunct="1">
              <a:lnSpc>
                <a:spcPct val="70000"/>
              </a:lnSpc>
              <a:spcBef>
                <a:spcPct val="40000"/>
              </a:spcBef>
              <a:buClr>
                <a:srgbClr val="FF00FF"/>
              </a:buClr>
              <a:buFont typeface="Wingdings" panose="05000000000000000000" pitchFamily="2" charset="2"/>
              <a:buChar char="ü"/>
            </a:pPr>
            <a:r>
              <a:rPr lang="en-US" altLang="en-US" sz="1800" b="1">
                <a:latin typeface="Bookman Old Style" panose="02050604050505020204" pitchFamily="18" charset="0"/>
              </a:rPr>
              <a:t>Require independent audits</a:t>
            </a:r>
          </a:p>
          <a:p>
            <a:pPr eaLnBrk="1" hangingPunct="1">
              <a:lnSpc>
                <a:spcPct val="70000"/>
              </a:lnSpc>
              <a:spcBef>
                <a:spcPct val="40000"/>
              </a:spcBef>
              <a:buClr>
                <a:srgbClr val="FF00FF"/>
              </a:buClr>
              <a:buFont typeface="Wingdings" panose="05000000000000000000" pitchFamily="2" charset="2"/>
              <a:buChar char="ü"/>
            </a:pPr>
            <a:r>
              <a:rPr lang="en-US" altLang="en-US" sz="1800" b="1">
                <a:latin typeface="Bookman Old Style" panose="02050604050505020204" pitchFamily="18" charset="0"/>
              </a:rPr>
              <a:t>Legal reform and simplification</a:t>
            </a:r>
          </a:p>
          <a:p>
            <a:pPr eaLnBrk="1" hangingPunct="1">
              <a:lnSpc>
                <a:spcPct val="70000"/>
              </a:lnSpc>
              <a:spcBef>
                <a:spcPct val="40000"/>
              </a:spcBef>
              <a:buClr>
                <a:srgbClr val="FF00FF"/>
              </a:buClr>
              <a:buFont typeface="Wingdings" panose="05000000000000000000" pitchFamily="2" charset="2"/>
              <a:buChar char="ü"/>
            </a:pPr>
            <a:r>
              <a:rPr lang="en-US" altLang="en-US" sz="1800" b="1">
                <a:latin typeface="Bookman Old Style" panose="02050604050505020204" pitchFamily="18" charset="0"/>
              </a:rPr>
              <a:t>Inventory of legal barriers and duplicative regulations</a:t>
            </a:r>
          </a:p>
          <a:p>
            <a:pPr eaLnBrk="1" hangingPunct="1">
              <a:lnSpc>
                <a:spcPct val="70000"/>
              </a:lnSpc>
              <a:spcBef>
                <a:spcPct val="40000"/>
              </a:spcBef>
              <a:buClr>
                <a:srgbClr val="FF00FF"/>
              </a:buClr>
              <a:buFont typeface="Wingdings" panose="05000000000000000000" pitchFamily="2" charset="2"/>
              <a:buChar char="ü"/>
            </a:pPr>
            <a:r>
              <a:rPr lang="en-US" altLang="en-US" sz="1800" b="1">
                <a:latin typeface="Bookman Old Style" panose="02050604050505020204" pitchFamily="18" charset="0"/>
              </a:rPr>
              <a:t>Reduce the “shadow” economy</a:t>
            </a:r>
          </a:p>
          <a:p>
            <a:pPr eaLnBrk="1" hangingPunct="1">
              <a:lnSpc>
                <a:spcPct val="70000"/>
              </a:lnSpc>
              <a:spcBef>
                <a:spcPct val="40000"/>
              </a:spcBef>
              <a:buClr>
                <a:srgbClr val="FF00FF"/>
              </a:buClr>
              <a:buFont typeface="Wingdings" panose="05000000000000000000" pitchFamily="2" charset="2"/>
              <a:buChar char="ü"/>
            </a:pPr>
            <a:r>
              <a:rPr lang="en-US" altLang="en-US" sz="1800" b="1">
                <a:latin typeface="Bookman Old Style" panose="02050604050505020204" pitchFamily="18" charset="0"/>
              </a:rPr>
              <a:t>Simplify tax codes</a:t>
            </a:r>
          </a:p>
          <a:p>
            <a:pPr eaLnBrk="1" hangingPunct="1">
              <a:lnSpc>
                <a:spcPct val="70000"/>
              </a:lnSpc>
              <a:spcBef>
                <a:spcPct val="40000"/>
              </a:spcBef>
              <a:buClr>
                <a:srgbClr val="FF00FF"/>
              </a:buClr>
              <a:buFont typeface="Wingdings" panose="05000000000000000000" pitchFamily="2" charset="2"/>
              <a:buChar char="ü"/>
            </a:pPr>
            <a:r>
              <a:rPr lang="en-US" altLang="en-US" sz="1800" b="1">
                <a:latin typeface="Bookman Old Style" panose="02050604050505020204" pitchFamily="18" charset="0"/>
              </a:rPr>
              <a:t>Salaries of the civil servants have to be competitive with private sector ones</a:t>
            </a:r>
          </a:p>
          <a:p>
            <a:pPr eaLnBrk="1" hangingPunct="1">
              <a:lnSpc>
                <a:spcPct val="70000"/>
              </a:lnSpc>
              <a:spcBef>
                <a:spcPct val="40000"/>
              </a:spcBef>
              <a:buClr>
                <a:srgbClr val="FF00FF"/>
              </a:buClr>
              <a:buFont typeface="Wingdings" panose="05000000000000000000" pitchFamily="2" charset="2"/>
              <a:buChar char="ü"/>
            </a:pPr>
            <a:r>
              <a:rPr lang="en-US" altLang="en-US" sz="1800" b="1">
                <a:latin typeface="Bookman Old Style" panose="02050604050505020204" pitchFamily="18" charset="0"/>
              </a:rPr>
              <a:t>Transparency in the financial/banking sector</a:t>
            </a:r>
          </a:p>
        </p:txBody>
      </p:sp>
      <p:sp>
        <p:nvSpPr>
          <p:cNvPr id="28677" name="Line 5">
            <a:extLst>
              <a:ext uri="{FF2B5EF4-FFF2-40B4-BE49-F238E27FC236}">
                <a16:creationId xmlns:a16="http://schemas.microsoft.com/office/drawing/2014/main" id="{1DF769AC-61F3-4C2A-A22C-F4B5E3FBCFA5}"/>
              </a:ext>
            </a:extLst>
          </p:cNvPr>
          <p:cNvSpPr>
            <a:spLocks noChangeShapeType="1"/>
          </p:cNvSpPr>
          <p:nvPr/>
        </p:nvSpPr>
        <p:spPr bwMode="auto">
          <a:xfrm>
            <a:off x="4495800" y="1295400"/>
            <a:ext cx="1588" cy="49164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8678" name="Object 6">
            <a:extLst>
              <a:ext uri="{FF2B5EF4-FFF2-40B4-BE49-F238E27FC236}">
                <a16:creationId xmlns:a16="http://schemas.microsoft.com/office/drawing/2014/main" id="{3C868D0B-B4D5-4452-BA66-47B2C908073B}"/>
              </a:ext>
            </a:extLst>
          </p:cNvPr>
          <p:cNvGraphicFramePr>
            <a:graphicFrameLocks noChangeAspect="1"/>
          </p:cNvGraphicFramePr>
          <p:nvPr/>
        </p:nvGraphicFramePr>
        <p:xfrm>
          <a:off x="8229600" y="666750"/>
          <a:ext cx="762000" cy="533400"/>
        </p:xfrm>
        <a:graphic>
          <a:graphicData uri="http://schemas.openxmlformats.org/presentationml/2006/ole">
            <mc:AlternateContent xmlns:mc="http://schemas.openxmlformats.org/markup-compatibility/2006">
              <mc:Choice xmlns:v="urn:schemas-microsoft-com:vml" Requires="v">
                <p:oleObj name="Image File" r:id="rId2" imgW="2688336" imgH="2493264" progId="DellImageExpertImage">
                  <p:embed/>
                </p:oleObj>
              </mc:Choice>
              <mc:Fallback>
                <p:oleObj name="Image File" r:id="rId2" imgW="2688336" imgH="2493264" progId="DellImageExpertImage">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666750"/>
                        <a:ext cx="762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9" name="Rectangle 7">
            <a:extLst>
              <a:ext uri="{FF2B5EF4-FFF2-40B4-BE49-F238E27FC236}">
                <a16:creationId xmlns:a16="http://schemas.microsoft.com/office/drawing/2014/main" id="{779D4B04-7DF0-466D-B190-A68B498690CB}"/>
              </a:ext>
            </a:extLst>
          </p:cNvPr>
          <p:cNvSpPr>
            <a:spLocks noChangeArrowheads="1"/>
          </p:cNvSpPr>
          <p:nvPr/>
        </p:nvSpPr>
        <p:spPr bwMode="auto">
          <a:xfrm>
            <a:off x="3352800" y="795338"/>
            <a:ext cx="44370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Bookman Old Style" panose="02050604050505020204" pitchFamily="18" charset="0"/>
              </a:rPr>
              <a:t>Adapted from Center for International Private Enterprise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94AB33D-6F8F-409A-8B37-A3AC7360213F}"/>
              </a:ext>
            </a:extLst>
          </p:cNvPr>
          <p:cNvSpPr>
            <a:spLocks noGrp="1" noChangeArrowheads="1"/>
          </p:cNvSpPr>
          <p:nvPr>
            <p:ph type="title"/>
          </p:nvPr>
        </p:nvSpPr>
        <p:spPr>
          <a:xfrm>
            <a:off x="762000" y="381000"/>
            <a:ext cx="7772400" cy="609600"/>
          </a:xfrm>
        </p:spPr>
        <p:txBody>
          <a:bodyPr rtlCol="0">
            <a:normAutofit fontScale="90000"/>
          </a:bodyPr>
          <a:lstStyle/>
          <a:p>
            <a:pPr eaLnBrk="1" fontAlgn="auto" hangingPunct="1">
              <a:spcAft>
                <a:spcPts val="0"/>
              </a:spcAft>
              <a:buFont typeface="Wingdings" pitchFamily="2" charset="2"/>
              <a:buNone/>
              <a:defRPr/>
            </a:pPr>
            <a:r>
              <a:rPr lang="en-US" sz="4000" dirty="0">
                <a:solidFill>
                  <a:srgbClr val="C00000"/>
                </a:solidFill>
                <a:latin typeface="Bookman Old Style" pitchFamily="18" charset="0"/>
              </a:rPr>
              <a:t>Role of I</a:t>
            </a:r>
            <a:r>
              <a:rPr lang="en-US" sz="4000" dirty="0">
                <a:solidFill>
                  <a:srgbClr val="C00000"/>
                </a:solidFill>
                <a:latin typeface="Bookman Old Style" pitchFamily="18" charset="0"/>
                <a:cs typeface="Times New Roman" pitchFamily="18" charset="0"/>
              </a:rPr>
              <a:t>ncentives</a:t>
            </a:r>
          </a:p>
        </p:txBody>
      </p:sp>
      <p:sp>
        <p:nvSpPr>
          <p:cNvPr id="6147" name="Rectangle 3">
            <a:extLst>
              <a:ext uri="{FF2B5EF4-FFF2-40B4-BE49-F238E27FC236}">
                <a16:creationId xmlns:a16="http://schemas.microsoft.com/office/drawing/2014/main" id="{64B7058D-F589-43AC-BB9C-3789C32B2DFC}"/>
              </a:ext>
            </a:extLst>
          </p:cNvPr>
          <p:cNvSpPr>
            <a:spLocks noGrp="1" noChangeArrowheads="1"/>
          </p:cNvSpPr>
          <p:nvPr>
            <p:ph idx="1"/>
          </p:nvPr>
        </p:nvSpPr>
        <p:spPr>
          <a:xfrm>
            <a:off x="381000" y="1600200"/>
            <a:ext cx="8458200" cy="4114800"/>
          </a:xfrm>
        </p:spPr>
        <p:txBody>
          <a:bodyPr rtlCol="0">
            <a:normAutofit fontScale="92500"/>
          </a:bodyPr>
          <a:lstStyle/>
          <a:p>
            <a:pPr eaLnBrk="1" fontAlgn="auto" hangingPunct="1">
              <a:lnSpc>
                <a:spcPct val="90000"/>
              </a:lnSpc>
              <a:spcAft>
                <a:spcPts val="0"/>
              </a:spcAft>
              <a:defRPr/>
            </a:pPr>
            <a:r>
              <a:rPr lang="en-US" sz="2400" dirty="0">
                <a:latin typeface="Bookman Old Style" pitchFamily="18" charset="0"/>
                <a:cs typeface="Times New Roman" pitchFamily="18" charset="0"/>
              </a:rPr>
              <a:t>It is argued that the profit motive is the most reliable way to increase output, cut costs, innovate, and meet unmet wants</a:t>
            </a:r>
          </a:p>
          <a:p>
            <a:pPr eaLnBrk="1" fontAlgn="auto" hangingPunct="1">
              <a:lnSpc>
                <a:spcPct val="90000"/>
              </a:lnSpc>
              <a:spcAft>
                <a:spcPts val="0"/>
              </a:spcAft>
              <a:defRPr/>
            </a:pPr>
            <a:endParaRPr lang="en-US" sz="2400" dirty="0">
              <a:latin typeface="Bookman Old Style" pitchFamily="18" charset="0"/>
              <a:cs typeface="Times New Roman" pitchFamily="18" charset="0"/>
            </a:endParaRPr>
          </a:p>
          <a:p>
            <a:pPr eaLnBrk="1" fontAlgn="auto" hangingPunct="1">
              <a:lnSpc>
                <a:spcPct val="90000"/>
              </a:lnSpc>
              <a:spcAft>
                <a:spcPts val="0"/>
              </a:spcAft>
              <a:defRPr/>
            </a:pPr>
            <a:r>
              <a:rPr lang="en-US" sz="2400" dirty="0">
                <a:latin typeface="Bookman Old Style" pitchFamily="18" charset="0"/>
                <a:cs typeface="Times New Roman" pitchFamily="18" charset="0"/>
              </a:rPr>
              <a:t>In socialist economies, public-mindedness was an insufficient incentive, so promotions and raises were offered to managers who met the goals of government planning; although these might have helped managers achieve quantitative goals, they did not encourage them to cut costs, innovate, and meet unmet needs</a:t>
            </a:r>
          </a:p>
          <a:p>
            <a:pPr eaLnBrk="1" fontAlgn="auto" hangingPunct="1">
              <a:lnSpc>
                <a:spcPct val="90000"/>
              </a:lnSpc>
              <a:spcAft>
                <a:spcPts val="0"/>
              </a:spcAft>
              <a:defRPr/>
            </a:pPr>
            <a:endParaRPr lang="en-US" sz="2400" dirty="0">
              <a:latin typeface="Bookman Old Style" pitchFamily="18" charset="0"/>
              <a:cs typeface="Times New Roman" pitchFamily="18" charset="0"/>
            </a:endParaRPr>
          </a:p>
          <a:p>
            <a:pPr eaLnBrk="1" fontAlgn="auto" hangingPunct="1">
              <a:lnSpc>
                <a:spcPct val="90000"/>
              </a:lnSpc>
              <a:spcAft>
                <a:spcPts val="0"/>
              </a:spcAft>
              <a:buFont typeface="Wingdings" pitchFamily="2" charset="2"/>
              <a:buNone/>
              <a:defRPr/>
            </a:pPr>
            <a:r>
              <a:rPr lang="en-US" sz="2400" dirty="0">
                <a:latin typeface="Bookman Old Style" pitchFamily="18" charset="0"/>
                <a:cs typeface="Times New Roman" pitchFamily="18" charset="0"/>
              </a:rPr>
              <a:t>               The Case of Vietnam and China</a:t>
            </a:r>
          </a:p>
          <a:p>
            <a:pPr eaLnBrk="1" fontAlgn="auto" hangingPunct="1">
              <a:lnSpc>
                <a:spcPct val="90000"/>
              </a:lnSpc>
              <a:spcAft>
                <a:spcPts val="0"/>
              </a:spcAft>
              <a:defRPr/>
            </a:pPr>
            <a:endParaRPr lang="en-US" sz="2400" dirty="0">
              <a:latin typeface="Bookman Old Style"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70">
            <a:extLst>
              <a:ext uri="{FF2B5EF4-FFF2-40B4-BE49-F238E27FC236}">
                <a16:creationId xmlns:a16="http://schemas.microsoft.com/office/drawing/2014/main" id="{28F12F42-8307-4CF0-9ECA-3F5431E35181}"/>
              </a:ext>
            </a:extLst>
          </p:cNvPr>
          <p:cNvGrpSpPr>
            <a:grpSpLocks/>
          </p:cNvGrpSpPr>
          <p:nvPr/>
        </p:nvGrpSpPr>
        <p:grpSpPr bwMode="auto">
          <a:xfrm>
            <a:off x="0" y="838200"/>
            <a:ext cx="9144000" cy="6019800"/>
            <a:chOff x="-3" y="-3"/>
            <a:chExt cx="4182" cy="4672"/>
          </a:xfrm>
        </p:grpSpPr>
        <p:grpSp>
          <p:nvGrpSpPr>
            <p:cNvPr id="8196" name="Group 68">
              <a:extLst>
                <a:ext uri="{FF2B5EF4-FFF2-40B4-BE49-F238E27FC236}">
                  <a16:creationId xmlns:a16="http://schemas.microsoft.com/office/drawing/2014/main" id="{B8549E2A-F105-40EF-A284-2A16423A5B7A}"/>
                </a:ext>
              </a:extLst>
            </p:cNvPr>
            <p:cNvGrpSpPr>
              <a:grpSpLocks/>
            </p:cNvGrpSpPr>
            <p:nvPr/>
          </p:nvGrpSpPr>
          <p:grpSpPr bwMode="auto">
            <a:xfrm>
              <a:off x="0" y="0"/>
              <a:ext cx="4176" cy="4666"/>
              <a:chOff x="0" y="0"/>
              <a:chExt cx="4176" cy="4666"/>
            </a:xfrm>
          </p:grpSpPr>
          <p:grpSp>
            <p:nvGrpSpPr>
              <p:cNvPr id="8198" name="Group 25">
                <a:extLst>
                  <a:ext uri="{FF2B5EF4-FFF2-40B4-BE49-F238E27FC236}">
                    <a16:creationId xmlns:a16="http://schemas.microsoft.com/office/drawing/2014/main" id="{C439F714-0976-49FE-9BFC-83F1161BFD60}"/>
                  </a:ext>
                </a:extLst>
              </p:cNvPr>
              <p:cNvGrpSpPr>
                <a:grpSpLocks/>
              </p:cNvGrpSpPr>
              <p:nvPr/>
            </p:nvGrpSpPr>
            <p:grpSpPr bwMode="auto">
              <a:xfrm>
                <a:off x="0" y="0"/>
                <a:ext cx="2088" cy="394"/>
                <a:chOff x="0" y="0"/>
                <a:chExt cx="2088" cy="394"/>
              </a:xfrm>
            </p:grpSpPr>
            <p:sp>
              <p:nvSpPr>
                <p:cNvPr id="8262" name="Rectangle 2">
                  <a:extLst>
                    <a:ext uri="{FF2B5EF4-FFF2-40B4-BE49-F238E27FC236}">
                      <a16:creationId xmlns:a16="http://schemas.microsoft.com/office/drawing/2014/main" id="{46F11515-31A0-49A9-B352-840DD1B9205B}"/>
                    </a:ext>
                  </a:extLst>
                </p:cNvPr>
                <p:cNvSpPr>
                  <a:spLocks noChangeArrowheads="1"/>
                </p:cNvSpPr>
                <p:nvPr/>
              </p:nvSpPr>
              <p:spPr bwMode="auto">
                <a:xfrm>
                  <a:off x="43" y="0"/>
                  <a:ext cx="2002"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a:latin typeface="Book Antiqua" panose="02040602050305030304" pitchFamily="18" charset="0"/>
                      <a:cs typeface="Times New Roman" panose="02020603050405020304" pitchFamily="18" charset="0"/>
                    </a:rPr>
                    <a:t>Market Economy</a:t>
                  </a:r>
                  <a:endParaRPr lang="en-US" altLang="en-US" sz="1400" b="1">
                    <a:latin typeface="Times New Roman" panose="02020603050405020304" pitchFamily="18" charset="0"/>
                    <a:cs typeface="Times New Roman" panose="02020603050405020304" pitchFamily="18" charset="0"/>
                  </a:endParaRPr>
                </a:p>
                <a:p>
                  <a:pPr algn="ctr">
                    <a:spcBef>
                      <a:spcPct val="0"/>
                    </a:spcBef>
                    <a:buFontTx/>
                    <a:buNone/>
                  </a:pPr>
                  <a:endParaRPr lang="en-US" altLang="en-US" sz="1400" b="1">
                    <a:latin typeface="Times New Roman" panose="02020603050405020304" pitchFamily="18" charset="0"/>
                  </a:endParaRPr>
                </a:p>
              </p:txBody>
            </p:sp>
            <p:sp>
              <p:nvSpPr>
                <p:cNvPr id="8263" name="Rectangle 24">
                  <a:extLst>
                    <a:ext uri="{FF2B5EF4-FFF2-40B4-BE49-F238E27FC236}">
                      <a16:creationId xmlns:a16="http://schemas.microsoft.com/office/drawing/2014/main" id="{44D21ABA-F68F-404C-AF04-AD90F815B06D}"/>
                    </a:ext>
                  </a:extLst>
                </p:cNvPr>
                <p:cNvSpPr>
                  <a:spLocks noChangeArrowheads="1"/>
                </p:cNvSpPr>
                <p:nvPr/>
              </p:nvSpPr>
              <p:spPr bwMode="auto">
                <a:xfrm>
                  <a:off x="0" y="0"/>
                  <a:ext cx="2088" cy="39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grpSp>
          <p:grpSp>
            <p:nvGrpSpPr>
              <p:cNvPr id="8199" name="Group 27">
                <a:extLst>
                  <a:ext uri="{FF2B5EF4-FFF2-40B4-BE49-F238E27FC236}">
                    <a16:creationId xmlns:a16="http://schemas.microsoft.com/office/drawing/2014/main" id="{200808DD-0BB9-43F6-A574-D94D8D9A8F8E}"/>
                  </a:ext>
                </a:extLst>
              </p:cNvPr>
              <p:cNvGrpSpPr>
                <a:grpSpLocks/>
              </p:cNvGrpSpPr>
              <p:nvPr/>
            </p:nvGrpSpPr>
            <p:grpSpPr bwMode="auto">
              <a:xfrm>
                <a:off x="2088" y="0"/>
                <a:ext cx="2088" cy="394"/>
                <a:chOff x="2088" y="0"/>
                <a:chExt cx="2088" cy="394"/>
              </a:xfrm>
            </p:grpSpPr>
            <p:sp>
              <p:nvSpPr>
                <p:cNvPr id="8260" name="Rectangle 3">
                  <a:extLst>
                    <a:ext uri="{FF2B5EF4-FFF2-40B4-BE49-F238E27FC236}">
                      <a16:creationId xmlns:a16="http://schemas.microsoft.com/office/drawing/2014/main" id="{25185F33-0493-4128-94D7-C486467F0305}"/>
                    </a:ext>
                  </a:extLst>
                </p:cNvPr>
                <p:cNvSpPr>
                  <a:spLocks noChangeArrowheads="1"/>
                </p:cNvSpPr>
                <p:nvPr/>
              </p:nvSpPr>
              <p:spPr bwMode="auto">
                <a:xfrm>
                  <a:off x="2131" y="0"/>
                  <a:ext cx="2002"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a:latin typeface="Book Antiqua" panose="02040602050305030304" pitchFamily="18" charset="0"/>
                      <a:cs typeface="Times New Roman" panose="02020603050405020304" pitchFamily="18" charset="0"/>
                    </a:rPr>
                    <a:t>Planned Economy</a:t>
                  </a:r>
                  <a:endParaRPr lang="en-US" altLang="en-US" sz="1400" b="1">
                    <a:latin typeface="Times New Roman" panose="02020603050405020304" pitchFamily="18" charset="0"/>
                    <a:cs typeface="Times New Roman" panose="02020603050405020304" pitchFamily="18" charset="0"/>
                  </a:endParaRPr>
                </a:p>
                <a:p>
                  <a:pPr algn="ctr">
                    <a:spcBef>
                      <a:spcPct val="0"/>
                    </a:spcBef>
                    <a:buFontTx/>
                    <a:buNone/>
                  </a:pPr>
                  <a:endParaRPr lang="en-US" altLang="en-US" sz="1400" b="1">
                    <a:latin typeface="Times New Roman" panose="02020603050405020304" pitchFamily="18" charset="0"/>
                  </a:endParaRPr>
                </a:p>
              </p:txBody>
            </p:sp>
            <p:sp>
              <p:nvSpPr>
                <p:cNvPr id="8261" name="Rectangle 26">
                  <a:extLst>
                    <a:ext uri="{FF2B5EF4-FFF2-40B4-BE49-F238E27FC236}">
                      <a16:creationId xmlns:a16="http://schemas.microsoft.com/office/drawing/2014/main" id="{C2275BCA-CE47-4511-AEE9-143359F90EAB}"/>
                    </a:ext>
                  </a:extLst>
                </p:cNvPr>
                <p:cNvSpPr>
                  <a:spLocks noChangeArrowheads="1"/>
                </p:cNvSpPr>
                <p:nvPr/>
              </p:nvSpPr>
              <p:spPr bwMode="auto">
                <a:xfrm>
                  <a:off x="2088" y="0"/>
                  <a:ext cx="2088" cy="39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grpSp>
          <p:grpSp>
            <p:nvGrpSpPr>
              <p:cNvPr id="8200" name="Group 29">
                <a:extLst>
                  <a:ext uri="{FF2B5EF4-FFF2-40B4-BE49-F238E27FC236}">
                    <a16:creationId xmlns:a16="http://schemas.microsoft.com/office/drawing/2014/main" id="{2C971490-FAC1-4975-BCA4-D5AF0E74F3F5}"/>
                  </a:ext>
                </a:extLst>
              </p:cNvPr>
              <p:cNvGrpSpPr>
                <a:grpSpLocks/>
              </p:cNvGrpSpPr>
              <p:nvPr/>
            </p:nvGrpSpPr>
            <p:grpSpPr bwMode="auto">
              <a:xfrm>
                <a:off x="0" y="394"/>
                <a:ext cx="1044" cy="394"/>
                <a:chOff x="0" y="394"/>
                <a:chExt cx="1044" cy="394"/>
              </a:xfrm>
            </p:grpSpPr>
            <p:sp>
              <p:nvSpPr>
                <p:cNvPr id="8258" name="Rectangle 4">
                  <a:extLst>
                    <a:ext uri="{FF2B5EF4-FFF2-40B4-BE49-F238E27FC236}">
                      <a16:creationId xmlns:a16="http://schemas.microsoft.com/office/drawing/2014/main" id="{B0D86A2A-0B91-4AD1-AA95-5C1572025981}"/>
                    </a:ext>
                  </a:extLst>
                </p:cNvPr>
                <p:cNvSpPr>
                  <a:spLocks noChangeArrowheads="1"/>
                </p:cNvSpPr>
                <p:nvPr/>
              </p:nvSpPr>
              <p:spPr bwMode="auto">
                <a:xfrm>
                  <a:off x="43" y="394"/>
                  <a:ext cx="958"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a:latin typeface="Book Antiqua" panose="02040602050305030304" pitchFamily="18" charset="0"/>
                      <a:cs typeface="Times New Roman" panose="02020603050405020304" pitchFamily="18" charset="0"/>
                    </a:rPr>
                    <a:t>Advantages</a:t>
                  </a:r>
                  <a:endParaRPr lang="en-US" altLang="en-US" sz="1400" b="1">
                    <a:latin typeface="Times New Roman" panose="02020603050405020304" pitchFamily="18" charset="0"/>
                    <a:cs typeface="Times New Roman" panose="02020603050405020304" pitchFamily="18" charset="0"/>
                  </a:endParaRPr>
                </a:p>
                <a:p>
                  <a:pPr algn="ctr">
                    <a:spcBef>
                      <a:spcPct val="0"/>
                    </a:spcBef>
                    <a:buFontTx/>
                    <a:buNone/>
                  </a:pPr>
                  <a:endParaRPr lang="en-US" altLang="en-US" sz="1400" b="1">
                    <a:latin typeface="Times New Roman" panose="02020603050405020304" pitchFamily="18" charset="0"/>
                  </a:endParaRPr>
                </a:p>
              </p:txBody>
            </p:sp>
            <p:sp>
              <p:nvSpPr>
                <p:cNvPr id="8259" name="Rectangle 28">
                  <a:extLst>
                    <a:ext uri="{FF2B5EF4-FFF2-40B4-BE49-F238E27FC236}">
                      <a16:creationId xmlns:a16="http://schemas.microsoft.com/office/drawing/2014/main" id="{4C0087B3-EBF2-4D61-8BE1-3D66987F0983}"/>
                    </a:ext>
                  </a:extLst>
                </p:cNvPr>
                <p:cNvSpPr>
                  <a:spLocks noChangeArrowheads="1"/>
                </p:cNvSpPr>
                <p:nvPr/>
              </p:nvSpPr>
              <p:spPr bwMode="auto">
                <a:xfrm>
                  <a:off x="0" y="394"/>
                  <a:ext cx="1044" cy="39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grpSp>
          <p:grpSp>
            <p:nvGrpSpPr>
              <p:cNvPr id="8201" name="Group 31">
                <a:extLst>
                  <a:ext uri="{FF2B5EF4-FFF2-40B4-BE49-F238E27FC236}">
                    <a16:creationId xmlns:a16="http://schemas.microsoft.com/office/drawing/2014/main" id="{A4064FA3-D613-44B1-8C01-DCFD25A39E7C}"/>
                  </a:ext>
                </a:extLst>
              </p:cNvPr>
              <p:cNvGrpSpPr>
                <a:grpSpLocks/>
              </p:cNvGrpSpPr>
              <p:nvPr/>
            </p:nvGrpSpPr>
            <p:grpSpPr bwMode="auto">
              <a:xfrm>
                <a:off x="1044" y="394"/>
                <a:ext cx="1044" cy="394"/>
                <a:chOff x="1044" y="394"/>
                <a:chExt cx="1044" cy="394"/>
              </a:xfrm>
            </p:grpSpPr>
            <p:sp>
              <p:nvSpPr>
                <p:cNvPr id="8256" name="Rectangle 5">
                  <a:extLst>
                    <a:ext uri="{FF2B5EF4-FFF2-40B4-BE49-F238E27FC236}">
                      <a16:creationId xmlns:a16="http://schemas.microsoft.com/office/drawing/2014/main" id="{75A7A861-C7B0-417D-8298-F7F29111070E}"/>
                    </a:ext>
                  </a:extLst>
                </p:cNvPr>
                <p:cNvSpPr>
                  <a:spLocks noChangeArrowheads="1"/>
                </p:cNvSpPr>
                <p:nvPr/>
              </p:nvSpPr>
              <p:spPr bwMode="auto">
                <a:xfrm>
                  <a:off x="1087" y="394"/>
                  <a:ext cx="958"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a:latin typeface="Book Antiqua" panose="02040602050305030304" pitchFamily="18" charset="0"/>
                      <a:cs typeface="Times New Roman" panose="02020603050405020304" pitchFamily="18" charset="0"/>
                    </a:rPr>
                    <a:t>Disadvantages</a:t>
                  </a:r>
                  <a:endParaRPr lang="en-US" altLang="en-US" sz="1400" b="1">
                    <a:latin typeface="Times New Roman" panose="02020603050405020304" pitchFamily="18" charset="0"/>
                    <a:cs typeface="Times New Roman" panose="02020603050405020304" pitchFamily="18" charset="0"/>
                  </a:endParaRPr>
                </a:p>
                <a:p>
                  <a:pPr algn="ctr">
                    <a:spcBef>
                      <a:spcPct val="0"/>
                    </a:spcBef>
                    <a:buFontTx/>
                    <a:buNone/>
                  </a:pPr>
                  <a:endParaRPr lang="en-US" altLang="en-US" sz="1400" b="1">
                    <a:latin typeface="Times New Roman" panose="02020603050405020304" pitchFamily="18" charset="0"/>
                  </a:endParaRPr>
                </a:p>
              </p:txBody>
            </p:sp>
            <p:sp>
              <p:nvSpPr>
                <p:cNvPr id="8257" name="Rectangle 30">
                  <a:extLst>
                    <a:ext uri="{FF2B5EF4-FFF2-40B4-BE49-F238E27FC236}">
                      <a16:creationId xmlns:a16="http://schemas.microsoft.com/office/drawing/2014/main" id="{815DDD01-CD5A-448B-B45D-CEAED832B91B}"/>
                    </a:ext>
                  </a:extLst>
                </p:cNvPr>
                <p:cNvSpPr>
                  <a:spLocks noChangeArrowheads="1"/>
                </p:cNvSpPr>
                <p:nvPr/>
              </p:nvSpPr>
              <p:spPr bwMode="auto">
                <a:xfrm>
                  <a:off x="1044" y="394"/>
                  <a:ext cx="1044" cy="39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grpSp>
          <p:grpSp>
            <p:nvGrpSpPr>
              <p:cNvPr id="8202" name="Group 33">
                <a:extLst>
                  <a:ext uri="{FF2B5EF4-FFF2-40B4-BE49-F238E27FC236}">
                    <a16:creationId xmlns:a16="http://schemas.microsoft.com/office/drawing/2014/main" id="{19E15145-A194-40E1-88C6-748B1530C82D}"/>
                  </a:ext>
                </a:extLst>
              </p:cNvPr>
              <p:cNvGrpSpPr>
                <a:grpSpLocks/>
              </p:cNvGrpSpPr>
              <p:nvPr/>
            </p:nvGrpSpPr>
            <p:grpSpPr bwMode="auto">
              <a:xfrm>
                <a:off x="2088" y="394"/>
                <a:ext cx="1044" cy="394"/>
                <a:chOff x="2088" y="394"/>
                <a:chExt cx="1044" cy="394"/>
              </a:xfrm>
            </p:grpSpPr>
            <p:sp>
              <p:nvSpPr>
                <p:cNvPr id="8254" name="Rectangle 6">
                  <a:extLst>
                    <a:ext uri="{FF2B5EF4-FFF2-40B4-BE49-F238E27FC236}">
                      <a16:creationId xmlns:a16="http://schemas.microsoft.com/office/drawing/2014/main" id="{1CA8B0A6-5B74-41C1-BE10-361AB0CBDA38}"/>
                    </a:ext>
                  </a:extLst>
                </p:cNvPr>
                <p:cNvSpPr>
                  <a:spLocks noChangeArrowheads="1"/>
                </p:cNvSpPr>
                <p:nvPr/>
              </p:nvSpPr>
              <p:spPr bwMode="auto">
                <a:xfrm>
                  <a:off x="2131" y="394"/>
                  <a:ext cx="958"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a:latin typeface="Book Antiqua" panose="02040602050305030304" pitchFamily="18" charset="0"/>
                      <a:cs typeface="Times New Roman" panose="02020603050405020304" pitchFamily="18" charset="0"/>
                    </a:rPr>
                    <a:t>Advantages</a:t>
                  </a:r>
                  <a:endParaRPr lang="en-US" altLang="en-US" sz="1400" b="1">
                    <a:latin typeface="Times New Roman" panose="02020603050405020304" pitchFamily="18" charset="0"/>
                    <a:cs typeface="Times New Roman" panose="02020603050405020304" pitchFamily="18" charset="0"/>
                  </a:endParaRPr>
                </a:p>
                <a:p>
                  <a:pPr algn="ctr">
                    <a:spcBef>
                      <a:spcPct val="0"/>
                    </a:spcBef>
                    <a:buFontTx/>
                    <a:buNone/>
                  </a:pPr>
                  <a:endParaRPr lang="en-US" altLang="en-US" sz="1400" b="1">
                    <a:latin typeface="Times New Roman" panose="02020603050405020304" pitchFamily="18" charset="0"/>
                  </a:endParaRPr>
                </a:p>
              </p:txBody>
            </p:sp>
            <p:sp>
              <p:nvSpPr>
                <p:cNvPr id="8255" name="Rectangle 32">
                  <a:extLst>
                    <a:ext uri="{FF2B5EF4-FFF2-40B4-BE49-F238E27FC236}">
                      <a16:creationId xmlns:a16="http://schemas.microsoft.com/office/drawing/2014/main" id="{E25B5847-410E-4FCA-BB57-DB2BA6D1C4C6}"/>
                    </a:ext>
                  </a:extLst>
                </p:cNvPr>
                <p:cNvSpPr>
                  <a:spLocks noChangeArrowheads="1"/>
                </p:cNvSpPr>
                <p:nvPr/>
              </p:nvSpPr>
              <p:spPr bwMode="auto">
                <a:xfrm>
                  <a:off x="2088" y="394"/>
                  <a:ext cx="1044" cy="39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grpSp>
          <p:grpSp>
            <p:nvGrpSpPr>
              <p:cNvPr id="8203" name="Group 35">
                <a:extLst>
                  <a:ext uri="{FF2B5EF4-FFF2-40B4-BE49-F238E27FC236}">
                    <a16:creationId xmlns:a16="http://schemas.microsoft.com/office/drawing/2014/main" id="{6410C07B-1159-4014-8EF9-0B889CB5C32F}"/>
                  </a:ext>
                </a:extLst>
              </p:cNvPr>
              <p:cNvGrpSpPr>
                <a:grpSpLocks/>
              </p:cNvGrpSpPr>
              <p:nvPr/>
            </p:nvGrpSpPr>
            <p:grpSpPr bwMode="auto">
              <a:xfrm>
                <a:off x="3132" y="394"/>
                <a:ext cx="1044" cy="394"/>
                <a:chOff x="3132" y="394"/>
                <a:chExt cx="1044" cy="394"/>
              </a:xfrm>
            </p:grpSpPr>
            <p:sp>
              <p:nvSpPr>
                <p:cNvPr id="8252" name="Rectangle 7">
                  <a:extLst>
                    <a:ext uri="{FF2B5EF4-FFF2-40B4-BE49-F238E27FC236}">
                      <a16:creationId xmlns:a16="http://schemas.microsoft.com/office/drawing/2014/main" id="{B2C8A6A6-784C-4B95-9F62-FF3BD66F78BC}"/>
                    </a:ext>
                  </a:extLst>
                </p:cNvPr>
                <p:cNvSpPr>
                  <a:spLocks noChangeArrowheads="1"/>
                </p:cNvSpPr>
                <p:nvPr/>
              </p:nvSpPr>
              <p:spPr bwMode="auto">
                <a:xfrm>
                  <a:off x="3175" y="394"/>
                  <a:ext cx="958"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a:latin typeface="Book Antiqua" panose="02040602050305030304" pitchFamily="18" charset="0"/>
                      <a:cs typeface="Times New Roman" panose="02020603050405020304" pitchFamily="18" charset="0"/>
                    </a:rPr>
                    <a:t>Disadvantages</a:t>
                  </a:r>
                  <a:endParaRPr lang="en-US" altLang="en-US" sz="1400" b="1">
                    <a:latin typeface="Times New Roman" panose="02020603050405020304" pitchFamily="18" charset="0"/>
                    <a:cs typeface="Times New Roman" panose="02020603050405020304" pitchFamily="18" charset="0"/>
                  </a:endParaRPr>
                </a:p>
                <a:p>
                  <a:pPr algn="ctr">
                    <a:spcBef>
                      <a:spcPct val="0"/>
                    </a:spcBef>
                    <a:buFontTx/>
                    <a:buNone/>
                  </a:pPr>
                  <a:endParaRPr lang="en-US" altLang="en-US" sz="1400" b="1">
                    <a:latin typeface="Times New Roman" panose="02020603050405020304" pitchFamily="18" charset="0"/>
                  </a:endParaRPr>
                </a:p>
              </p:txBody>
            </p:sp>
            <p:sp>
              <p:nvSpPr>
                <p:cNvPr id="8253" name="Rectangle 34">
                  <a:extLst>
                    <a:ext uri="{FF2B5EF4-FFF2-40B4-BE49-F238E27FC236}">
                      <a16:creationId xmlns:a16="http://schemas.microsoft.com/office/drawing/2014/main" id="{92692EAE-0426-43DB-AF2B-4062FAF22D90}"/>
                    </a:ext>
                  </a:extLst>
                </p:cNvPr>
                <p:cNvSpPr>
                  <a:spLocks noChangeArrowheads="1"/>
                </p:cNvSpPr>
                <p:nvPr/>
              </p:nvSpPr>
              <p:spPr bwMode="auto">
                <a:xfrm>
                  <a:off x="3132" y="394"/>
                  <a:ext cx="1044" cy="39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grpSp>
          <p:grpSp>
            <p:nvGrpSpPr>
              <p:cNvPr id="8204" name="Group 37">
                <a:extLst>
                  <a:ext uri="{FF2B5EF4-FFF2-40B4-BE49-F238E27FC236}">
                    <a16:creationId xmlns:a16="http://schemas.microsoft.com/office/drawing/2014/main" id="{E8AD6AEE-E029-4338-8276-CC4330C675EE}"/>
                  </a:ext>
                </a:extLst>
              </p:cNvPr>
              <p:cNvGrpSpPr>
                <a:grpSpLocks/>
              </p:cNvGrpSpPr>
              <p:nvPr/>
            </p:nvGrpSpPr>
            <p:grpSpPr bwMode="auto">
              <a:xfrm>
                <a:off x="0" y="788"/>
                <a:ext cx="1044" cy="818"/>
                <a:chOff x="0" y="788"/>
                <a:chExt cx="1044" cy="818"/>
              </a:xfrm>
            </p:grpSpPr>
            <p:sp>
              <p:nvSpPr>
                <p:cNvPr id="8250" name="Rectangle 8">
                  <a:extLst>
                    <a:ext uri="{FF2B5EF4-FFF2-40B4-BE49-F238E27FC236}">
                      <a16:creationId xmlns:a16="http://schemas.microsoft.com/office/drawing/2014/main" id="{B5C99531-492E-40C8-87CE-668DAD05D04E}"/>
                    </a:ext>
                  </a:extLst>
                </p:cNvPr>
                <p:cNvSpPr>
                  <a:spLocks noChangeArrowheads="1"/>
                </p:cNvSpPr>
                <p:nvPr/>
              </p:nvSpPr>
              <p:spPr bwMode="auto">
                <a:xfrm>
                  <a:off x="43" y="788"/>
                  <a:ext cx="958" cy="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1">
                      <a:latin typeface="Book Antiqua" panose="02040602050305030304" pitchFamily="18" charset="0"/>
                      <a:cs typeface="Times New Roman" panose="02020603050405020304" pitchFamily="18" charset="0"/>
                    </a:rPr>
                    <a:t>1. better provision of </a:t>
                  </a:r>
                  <a:r>
                    <a:rPr lang="en-US" altLang="en-US" sz="1400" b="1" u="sng">
                      <a:latin typeface="Book Antiqua" panose="02040602050305030304" pitchFamily="18" charset="0"/>
                      <a:cs typeface="Times New Roman" panose="02020603050405020304" pitchFamily="18" charset="0"/>
                    </a:rPr>
                    <a:t>incentives</a:t>
                  </a:r>
                  <a:endParaRPr lang="en-US" altLang="en-US" sz="1400" b="1">
                    <a:latin typeface="Times New Roman" panose="02020603050405020304" pitchFamily="18" charset="0"/>
                    <a:cs typeface="Times New Roman" panose="02020603050405020304" pitchFamily="18" charset="0"/>
                  </a:endParaRPr>
                </a:p>
                <a:p>
                  <a:pPr>
                    <a:spcBef>
                      <a:spcPct val="0"/>
                    </a:spcBef>
                    <a:buFontTx/>
                    <a:buNone/>
                  </a:pPr>
                  <a:endParaRPr lang="en-US" altLang="en-US" sz="1400" b="1">
                    <a:latin typeface="Times New Roman" panose="02020603050405020304" pitchFamily="18" charset="0"/>
                  </a:endParaRPr>
                </a:p>
              </p:txBody>
            </p:sp>
            <p:sp>
              <p:nvSpPr>
                <p:cNvPr id="8251" name="Rectangle 36">
                  <a:extLst>
                    <a:ext uri="{FF2B5EF4-FFF2-40B4-BE49-F238E27FC236}">
                      <a16:creationId xmlns:a16="http://schemas.microsoft.com/office/drawing/2014/main" id="{B3144EEE-B578-462E-A5E3-3D3A88D726A7}"/>
                    </a:ext>
                  </a:extLst>
                </p:cNvPr>
                <p:cNvSpPr>
                  <a:spLocks noChangeArrowheads="1"/>
                </p:cNvSpPr>
                <p:nvPr/>
              </p:nvSpPr>
              <p:spPr bwMode="auto">
                <a:xfrm>
                  <a:off x="0" y="788"/>
                  <a:ext cx="1044" cy="8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grpSp>
          <p:grpSp>
            <p:nvGrpSpPr>
              <p:cNvPr id="8205" name="Group 39">
                <a:extLst>
                  <a:ext uri="{FF2B5EF4-FFF2-40B4-BE49-F238E27FC236}">
                    <a16:creationId xmlns:a16="http://schemas.microsoft.com/office/drawing/2014/main" id="{BB65ABCA-0893-49F9-A84D-93CCCC16C987}"/>
                  </a:ext>
                </a:extLst>
              </p:cNvPr>
              <p:cNvGrpSpPr>
                <a:grpSpLocks/>
              </p:cNvGrpSpPr>
              <p:nvPr/>
            </p:nvGrpSpPr>
            <p:grpSpPr bwMode="auto">
              <a:xfrm>
                <a:off x="1044" y="788"/>
                <a:ext cx="1044" cy="818"/>
                <a:chOff x="1044" y="788"/>
                <a:chExt cx="1044" cy="818"/>
              </a:xfrm>
            </p:grpSpPr>
            <p:sp>
              <p:nvSpPr>
                <p:cNvPr id="8248" name="Rectangle 9">
                  <a:extLst>
                    <a:ext uri="{FF2B5EF4-FFF2-40B4-BE49-F238E27FC236}">
                      <a16:creationId xmlns:a16="http://schemas.microsoft.com/office/drawing/2014/main" id="{56D7079E-E5BD-4C64-A294-69F8ED36BDB3}"/>
                    </a:ext>
                  </a:extLst>
                </p:cNvPr>
                <p:cNvSpPr>
                  <a:spLocks noChangeArrowheads="1"/>
                </p:cNvSpPr>
                <p:nvPr/>
              </p:nvSpPr>
              <p:spPr bwMode="auto">
                <a:xfrm>
                  <a:off x="1087" y="788"/>
                  <a:ext cx="958" cy="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1">
                      <a:latin typeface="Book Antiqua" panose="02040602050305030304" pitchFamily="18" charset="0"/>
                      <a:cs typeface="Times New Roman" panose="02020603050405020304" pitchFamily="18" charset="0"/>
                    </a:rPr>
                    <a:t>1. the market satisfies demand but might not meet needs</a:t>
                  </a:r>
                  <a:endParaRPr lang="en-US" altLang="en-US" sz="1400" b="1">
                    <a:latin typeface="Times New Roman" panose="02020603050405020304" pitchFamily="18" charset="0"/>
                    <a:cs typeface="Times New Roman" panose="02020603050405020304" pitchFamily="18" charset="0"/>
                  </a:endParaRPr>
                </a:p>
                <a:p>
                  <a:pPr>
                    <a:spcBef>
                      <a:spcPct val="0"/>
                    </a:spcBef>
                    <a:buFontTx/>
                    <a:buNone/>
                  </a:pPr>
                  <a:endParaRPr lang="en-US" altLang="en-US" sz="1400" b="1">
                    <a:latin typeface="Times New Roman" panose="02020603050405020304" pitchFamily="18" charset="0"/>
                  </a:endParaRPr>
                </a:p>
              </p:txBody>
            </p:sp>
            <p:sp>
              <p:nvSpPr>
                <p:cNvPr id="8249" name="Rectangle 38">
                  <a:extLst>
                    <a:ext uri="{FF2B5EF4-FFF2-40B4-BE49-F238E27FC236}">
                      <a16:creationId xmlns:a16="http://schemas.microsoft.com/office/drawing/2014/main" id="{9D02B0AD-20FD-4FE7-A2FC-FA569F300CF3}"/>
                    </a:ext>
                  </a:extLst>
                </p:cNvPr>
                <p:cNvSpPr>
                  <a:spLocks noChangeArrowheads="1"/>
                </p:cNvSpPr>
                <p:nvPr/>
              </p:nvSpPr>
              <p:spPr bwMode="auto">
                <a:xfrm>
                  <a:off x="1044" y="788"/>
                  <a:ext cx="1044" cy="8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grpSp>
          <p:grpSp>
            <p:nvGrpSpPr>
              <p:cNvPr id="8206" name="Group 41">
                <a:extLst>
                  <a:ext uri="{FF2B5EF4-FFF2-40B4-BE49-F238E27FC236}">
                    <a16:creationId xmlns:a16="http://schemas.microsoft.com/office/drawing/2014/main" id="{66ADDD43-EE1D-4ACF-9D6B-4866706DDF2A}"/>
                  </a:ext>
                </a:extLst>
              </p:cNvPr>
              <p:cNvGrpSpPr>
                <a:grpSpLocks/>
              </p:cNvGrpSpPr>
              <p:nvPr/>
            </p:nvGrpSpPr>
            <p:grpSpPr bwMode="auto">
              <a:xfrm>
                <a:off x="2088" y="788"/>
                <a:ext cx="1044" cy="818"/>
                <a:chOff x="2088" y="788"/>
                <a:chExt cx="1044" cy="818"/>
              </a:xfrm>
            </p:grpSpPr>
            <p:sp>
              <p:nvSpPr>
                <p:cNvPr id="8246" name="Rectangle 10">
                  <a:extLst>
                    <a:ext uri="{FF2B5EF4-FFF2-40B4-BE49-F238E27FC236}">
                      <a16:creationId xmlns:a16="http://schemas.microsoft.com/office/drawing/2014/main" id="{4C818CA9-569F-4E55-972F-1990B40DFF8C}"/>
                    </a:ext>
                  </a:extLst>
                </p:cNvPr>
                <p:cNvSpPr>
                  <a:spLocks noChangeArrowheads="1"/>
                </p:cNvSpPr>
                <p:nvPr/>
              </p:nvSpPr>
              <p:spPr bwMode="auto">
                <a:xfrm>
                  <a:off x="2131" y="788"/>
                  <a:ext cx="958" cy="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1">
                      <a:latin typeface="Book Antiqua" panose="02040602050305030304" pitchFamily="18" charset="0"/>
                      <a:cs typeface="Times New Roman" panose="02020603050405020304" pitchFamily="18" charset="0"/>
                    </a:rPr>
                    <a:t>1. successful at rapid industrialization and structural change</a:t>
                  </a:r>
                  <a:endParaRPr lang="en-US" altLang="en-US" sz="1400" b="1">
                    <a:latin typeface="Times New Roman" panose="02020603050405020304" pitchFamily="18" charset="0"/>
                    <a:cs typeface="Times New Roman" panose="02020603050405020304" pitchFamily="18" charset="0"/>
                  </a:endParaRPr>
                </a:p>
                <a:p>
                  <a:pPr>
                    <a:spcBef>
                      <a:spcPct val="0"/>
                    </a:spcBef>
                    <a:buFontTx/>
                    <a:buNone/>
                  </a:pPr>
                  <a:endParaRPr lang="en-US" altLang="en-US" sz="1400" b="1">
                    <a:latin typeface="Times New Roman" panose="02020603050405020304" pitchFamily="18" charset="0"/>
                  </a:endParaRPr>
                </a:p>
              </p:txBody>
            </p:sp>
            <p:sp>
              <p:nvSpPr>
                <p:cNvPr id="8247" name="Rectangle 40">
                  <a:extLst>
                    <a:ext uri="{FF2B5EF4-FFF2-40B4-BE49-F238E27FC236}">
                      <a16:creationId xmlns:a16="http://schemas.microsoft.com/office/drawing/2014/main" id="{FB92DAB1-8D1C-4C3C-B8AB-66986AF997C1}"/>
                    </a:ext>
                  </a:extLst>
                </p:cNvPr>
                <p:cNvSpPr>
                  <a:spLocks noChangeArrowheads="1"/>
                </p:cNvSpPr>
                <p:nvPr/>
              </p:nvSpPr>
              <p:spPr bwMode="auto">
                <a:xfrm>
                  <a:off x="2088" y="788"/>
                  <a:ext cx="1044" cy="8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grpSp>
          <p:grpSp>
            <p:nvGrpSpPr>
              <p:cNvPr id="8207" name="Group 43">
                <a:extLst>
                  <a:ext uri="{FF2B5EF4-FFF2-40B4-BE49-F238E27FC236}">
                    <a16:creationId xmlns:a16="http://schemas.microsoft.com/office/drawing/2014/main" id="{8472FDBE-8CFF-4899-8F0A-AD871A101531}"/>
                  </a:ext>
                </a:extLst>
              </p:cNvPr>
              <p:cNvGrpSpPr>
                <a:grpSpLocks/>
              </p:cNvGrpSpPr>
              <p:nvPr/>
            </p:nvGrpSpPr>
            <p:grpSpPr bwMode="auto">
              <a:xfrm>
                <a:off x="3132" y="788"/>
                <a:ext cx="1044" cy="818"/>
                <a:chOff x="3132" y="788"/>
                <a:chExt cx="1044" cy="818"/>
              </a:xfrm>
            </p:grpSpPr>
            <p:sp>
              <p:nvSpPr>
                <p:cNvPr id="8244" name="Rectangle 11">
                  <a:extLst>
                    <a:ext uri="{FF2B5EF4-FFF2-40B4-BE49-F238E27FC236}">
                      <a16:creationId xmlns:a16="http://schemas.microsoft.com/office/drawing/2014/main" id="{30512945-0D01-4983-B566-FD3FD989CF8C}"/>
                    </a:ext>
                  </a:extLst>
                </p:cNvPr>
                <p:cNvSpPr>
                  <a:spLocks noChangeArrowheads="1"/>
                </p:cNvSpPr>
                <p:nvPr/>
              </p:nvSpPr>
              <p:spPr bwMode="auto">
                <a:xfrm>
                  <a:off x="3175" y="788"/>
                  <a:ext cx="958" cy="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1">
                      <a:latin typeface="Book Antiqua" panose="02040602050305030304" pitchFamily="18" charset="0"/>
                      <a:cs typeface="Times New Roman" panose="02020603050405020304" pitchFamily="18" charset="0"/>
                    </a:rPr>
                    <a:t>1. enterprises tended to be oriented toward increasing quantity of output, not quality</a:t>
                  </a:r>
                  <a:endParaRPr lang="en-US" altLang="en-US" sz="1400" b="1">
                    <a:latin typeface="Times New Roman" panose="02020603050405020304" pitchFamily="18" charset="0"/>
                    <a:cs typeface="Times New Roman" panose="02020603050405020304" pitchFamily="18" charset="0"/>
                  </a:endParaRPr>
                </a:p>
                <a:p>
                  <a:pPr>
                    <a:spcBef>
                      <a:spcPct val="0"/>
                    </a:spcBef>
                    <a:buFontTx/>
                    <a:buNone/>
                  </a:pPr>
                  <a:endParaRPr lang="en-US" altLang="en-US" sz="1400" b="1">
                    <a:latin typeface="Times New Roman" panose="02020603050405020304" pitchFamily="18" charset="0"/>
                  </a:endParaRPr>
                </a:p>
              </p:txBody>
            </p:sp>
            <p:sp>
              <p:nvSpPr>
                <p:cNvPr id="8245" name="Rectangle 42">
                  <a:extLst>
                    <a:ext uri="{FF2B5EF4-FFF2-40B4-BE49-F238E27FC236}">
                      <a16:creationId xmlns:a16="http://schemas.microsoft.com/office/drawing/2014/main" id="{2F9F3F15-1E74-451A-A026-DDC9F157DAE9}"/>
                    </a:ext>
                  </a:extLst>
                </p:cNvPr>
                <p:cNvSpPr>
                  <a:spLocks noChangeArrowheads="1"/>
                </p:cNvSpPr>
                <p:nvPr/>
              </p:nvSpPr>
              <p:spPr bwMode="auto">
                <a:xfrm>
                  <a:off x="3132" y="788"/>
                  <a:ext cx="1044" cy="8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grpSp>
          <p:grpSp>
            <p:nvGrpSpPr>
              <p:cNvPr id="8208" name="Group 45">
                <a:extLst>
                  <a:ext uri="{FF2B5EF4-FFF2-40B4-BE49-F238E27FC236}">
                    <a16:creationId xmlns:a16="http://schemas.microsoft.com/office/drawing/2014/main" id="{40B44C2F-877B-4376-A19E-86AC505FA989}"/>
                  </a:ext>
                </a:extLst>
              </p:cNvPr>
              <p:cNvGrpSpPr>
                <a:grpSpLocks/>
              </p:cNvGrpSpPr>
              <p:nvPr/>
            </p:nvGrpSpPr>
            <p:grpSpPr bwMode="auto">
              <a:xfrm>
                <a:off x="0" y="1606"/>
                <a:ext cx="1112" cy="818"/>
                <a:chOff x="0" y="1606"/>
                <a:chExt cx="1112" cy="818"/>
              </a:xfrm>
            </p:grpSpPr>
            <p:sp>
              <p:nvSpPr>
                <p:cNvPr id="8242" name="Rectangle 12">
                  <a:extLst>
                    <a:ext uri="{FF2B5EF4-FFF2-40B4-BE49-F238E27FC236}">
                      <a16:creationId xmlns:a16="http://schemas.microsoft.com/office/drawing/2014/main" id="{92CB9103-FFEB-44C4-AAED-DDB6F6D405D3}"/>
                    </a:ext>
                  </a:extLst>
                </p:cNvPr>
                <p:cNvSpPr>
                  <a:spLocks noChangeArrowheads="1"/>
                </p:cNvSpPr>
                <p:nvPr/>
              </p:nvSpPr>
              <p:spPr bwMode="auto">
                <a:xfrm>
                  <a:off x="43" y="1606"/>
                  <a:ext cx="1069" cy="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1">
                      <a:latin typeface="Book Antiqua" panose="02040602050305030304" pitchFamily="18" charset="0"/>
                      <a:cs typeface="Times New Roman" panose="02020603050405020304" pitchFamily="18" charset="0"/>
                    </a:rPr>
                    <a:t>2. better uses local </a:t>
                  </a:r>
                  <a:r>
                    <a:rPr lang="en-US" altLang="en-US" sz="1400" b="1" u="sng">
                      <a:latin typeface="Book Antiqua" panose="02040602050305030304" pitchFamily="18" charset="0"/>
                      <a:cs typeface="Times New Roman" panose="02020603050405020304" pitchFamily="18" charset="0"/>
                    </a:rPr>
                    <a:t>information</a:t>
                  </a:r>
                  <a:r>
                    <a:rPr lang="en-US" altLang="en-US" sz="1400" b="1">
                      <a:latin typeface="Book Antiqua" panose="02040602050305030304" pitchFamily="18" charset="0"/>
                      <a:cs typeface="Times New Roman" panose="02020603050405020304" pitchFamily="18" charset="0"/>
                    </a:rPr>
                    <a:t> and conveys global information more cheaply (in prices)</a:t>
                  </a:r>
                  <a:endParaRPr lang="en-US" altLang="en-US" sz="1400" b="1">
                    <a:latin typeface="Times New Roman" panose="02020603050405020304" pitchFamily="18" charset="0"/>
                    <a:cs typeface="Times New Roman" panose="02020603050405020304" pitchFamily="18" charset="0"/>
                  </a:endParaRPr>
                </a:p>
                <a:p>
                  <a:pPr>
                    <a:spcBef>
                      <a:spcPct val="0"/>
                    </a:spcBef>
                    <a:buFontTx/>
                    <a:buNone/>
                  </a:pPr>
                  <a:endParaRPr lang="en-US" altLang="en-US" sz="1400" b="1">
                    <a:latin typeface="Times New Roman" panose="02020603050405020304" pitchFamily="18" charset="0"/>
                  </a:endParaRPr>
                </a:p>
              </p:txBody>
            </p:sp>
            <p:sp>
              <p:nvSpPr>
                <p:cNvPr id="8243" name="Rectangle 44">
                  <a:extLst>
                    <a:ext uri="{FF2B5EF4-FFF2-40B4-BE49-F238E27FC236}">
                      <a16:creationId xmlns:a16="http://schemas.microsoft.com/office/drawing/2014/main" id="{AF6385AA-0517-40C1-BA61-F9B8573693E6}"/>
                    </a:ext>
                  </a:extLst>
                </p:cNvPr>
                <p:cNvSpPr>
                  <a:spLocks noChangeArrowheads="1"/>
                </p:cNvSpPr>
                <p:nvPr/>
              </p:nvSpPr>
              <p:spPr bwMode="auto">
                <a:xfrm>
                  <a:off x="0" y="1606"/>
                  <a:ext cx="1044" cy="8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grpSp>
          <p:grpSp>
            <p:nvGrpSpPr>
              <p:cNvPr id="8209" name="Group 47">
                <a:extLst>
                  <a:ext uri="{FF2B5EF4-FFF2-40B4-BE49-F238E27FC236}">
                    <a16:creationId xmlns:a16="http://schemas.microsoft.com/office/drawing/2014/main" id="{2086658E-BC03-466C-BDFE-37F53D592E8C}"/>
                  </a:ext>
                </a:extLst>
              </p:cNvPr>
              <p:cNvGrpSpPr>
                <a:grpSpLocks/>
              </p:cNvGrpSpPr>
              <p:nvPr/>
            </p:nvGrpSpPr>
            <p:grpSpPr bwMode="auto">
              <a:xfrm>
                <a:off x="1044" y="1606"/>
                <a:ext cx="1044" cy="818"/>
                <a:chOff x="1044" y="1606"/>
                <a:chExt cx="1044" cy="818"/>
              </a:xfrm>
            </p:grpSpPr>
            <p:sp>
              <p:nvSpPr>
                <p:cNvPr id="8240" name="Rectangle 13">
                  <a:extLst>
                    <a:ext uri="{FF2B5EF4-FFF2-40B4-BE49-F238E27FC236}">
                      <a16:creationId xmlns:a16="http://schemas.microsoft.com/office/drawing/2014/main" id="{8242982A-75C5-4AA2-A8DF-9DDBA6807CFC}"/>
                    </a:ext>
                  </a:extLst>
                </p:cNvPr>
                <p:cNvSpPr>
                  <a:spLocks noChangeArrowheads="1"/>
                </p:cNvSpPr>
                <p:nvPr/>
              </p:nvSpPr>
              <p:spPr bwMode="auto">
                <a:xfrm>
                  <a:off x="1087" y="1606"/>
                  <a:ext cx="958" cy="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1">
                      <a:latin typeface="Book Antiqua" panose="02040602050305030304" pitchFamily="18" charset="0"/>
                      <a:cs typeface="Times New Roman" panose="02020603050405020304" pitchFamily="18" charset="0"/>
                    </a:rPr>
                    <a:t>2. public goods not automatically supplied</a:t>
                  </a:r>
                  <a:endParaRPr lang="en-US" altLang="en-US" sz="1400" b="1">
                    <a:latin typeface="Times New Roman" panose="02020603050405020304" pitchFamily="18" charset="0"/>
                    <a:cs typeface="Times New Roman" panose="02020603050405020304" pitchFamily="18" charset="0"/>
                  </a:endParaRPr>
                </a:p>
                <a:p>
                  <a:pPr>
                    <a:spcBef>
                      <a:spcPct val="0"/>
                    </a:spcBef>
                    <a:buFontTx/>
                    <a:buNone/>
                  </a:pPr>
                  <a:endParaRPr lang="en-US" altLang="en-US" sz="1400" b="1">
                    <a:latin typeface="Times New Roman" panose="02020603050405020304" pitchFamily="18" charset="0"/>
                  </a:endParaRPr>
                </a:p>
              </p:txBody>
            </p:sp>
            <p:sp>
              <p:nvSpPr>
                <p:cNvPr id="8241" name="Rectangle 46">
                  <a:extLst>
                    <a:ext uri="{FF2B5EF4-FFF2-40B4-BE49-F238E27FC236}">
                      <a16:creationId xmlns:a16="http://schemas.microsoft.com/office/drawing/2014/main" id="{A56091EF-D826-45E3-A0B2-5DCFFB45B695}"/>
                    </a:ext>
                  </a:extLst>
                </p:cNvPr>
                <p:cNvSpPr>
                  <a:spLocks noChangeArrowheads="1"/>
                </p:cNvSpPr>
                <p:nvPr/>
              </p:nvSpPr>
              <p:spPr bwMode="auto">
                <a:xfrm>
                  <a:off x="1044" y="1606"/>
                  <a:ext cx="1044" cy="8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grpSp>
          <p:grpSp>
            <p:nvGrpSpPr>
              <p:cNvPr id="8210" name="Group 49">
                <a:extLst>
                  <a:ext uri="{FF2B5EF4-FFF2-40B4-BE49-F238E27FC236}">
                    <a16:creationId xmlns:a16="http://schemas.microsoft.com/office/drawing/2014/main" id="{EC2D4310-2300-4465-8DA9-5DB0A69C0DB2}"/>
                  </a:ext>
                </a:extLst>
              </p:cNvPr>
              <p:cNvGrpSpPr>
                <a:grpSpLocks/>
              </p:cNvGrpSpPr>
              <p:nvPr/>
            </p:nvGrpSpPr>
            <p:grpSpPr bwMode="auto">
              <a:xfrm>
                <a:off x="2088" y="1554"/>
                <a:ext cx="1044" cy="870"/>
                <a:chOff x="2088" y="1554"/>
                <a:chExt cx="1044" cy="870"/>
              </a:xfrm>
            </p:grpSpPr>
            <p:sp>
              <p:nvSpPr>
                <p:cNvPr id="8238" name="Rectangle 14">
                  <a:extLst>
                    <a:ext uri="{FF2B5EF4-FFF2-40B4-BE49-F238E27FC236}">
                      <a16:creationId xmlns:a16="http://schemas.microsoft.com/office/drawing/2014/main" id="{5ECD80B2-B7FF-436B-8F85-F67C73163074}"/>
                    </a:ext>
                  </a:extLst>
                </p:cNvPr>
                <p:cNvSpPr>
                  <a:spLocks noChangeArrowheads="1"/>
                </p:cNvSpPr>
                <p:nvPr/>
              </p:nvSpPr>
              <p:spPr bwMode="auto">
                <a:xfrm>
                  <a:off x="2125" y="1554"/>
                  <a:ext cx="958" cy="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1">
                      <a:latin typeface="Book Antiqua" panose="02040602050305030304" pitchFamily="18" charset="0"/>
                      <a:cs typeface="Times New Roman" panose="02020603050405020304" pitchFamily="18" charset="0"/>
                    </a:rPr>
                    <a:t>2. tended to have less income and wealth inequality and higher levels of literacy and basic health care</a:t>
                  </a:r>
                  <a:endParaRPr lang="en-US" altLang="en-US" sz="1400" b="1">
                    <a:latin typeface="Times New Roman" panose="02020603050405020304" pitchFamily="18" charset="0"/>
                    <a:cs typeface="Times New Roman" panose="02020603050405020304" pitchFamily="18" charset="0"/>
                  </a:endParaRPr>
                </a:p>
                <a:p>
                  <a:pPr>
                    <a:spcBef>
                      <a:spcPct val="0"/>
                    </a:spcBef>
                    <a:buFontTx/>
                    <a:buNone/>
                  </a:pPr>
                  <a:endParaRPr lang="en-US" altLang="en-US" sz="1400" b="1">
                    <a:latin typeface="Times New Roman" panose="02020603050405020304" pitchFamily="18" charset="0"/>
                  </a:endParaRPr>
                </a:p>
              </p:txBody>
            </p:sp>
            <p:sp>
              <p:nvSpPr>
                <p:cNvPr id="8239" name="Rectangle 48">
                  <a:extLst>
                    <a:ext uri="{FF2B5EF4-FFF2-40B4-BE49-F238E27FC236}">
                      <a16:creationId xmlns:a16="http://schemas.microsoft.com/office/drawing/2014/main" id="{237D1F57-F130-4DBD-9792-520D2FDD508D}"/>
                    </a:ext>
                  </a:extLst>
                </p:cNvPr>
                <p:cNvSpPr>
                  <a:spLocks noChangeArrowheads="1"/>
                </p:cNvSpPr>
                <p:nvPr/>
              </p:nvSpPr>
              <p:spPr bwMode="auto">
                <a:xfrm>
                  <a:off x="2088" y="1606"/>
                  <a:ext cx="1044" cy="8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grpSp>
          <p:grpSp>
            <p:nvGrpSpPr>
              <p:cNvPr id="8211" name="Group 51">
                <a:extLst>
                  <a:ext uri="{FF2B5EF4-FFF2-40B4-BE49-F238E27FC236}">
                    <a16:creationId xmlns:a16="http://schemas.microsoft.com/office/drawing/2014/main" id="{BD6E26EC-0362-4BAE-B8BB-2D563C6F76CA}"/>
                  </a:ext>
                </a:extLst>
              </p:cNvPr>
              <p:cNvGrpSpPr>
                <a:grpSpLocks/>
              </p:cNvGrpSpPr>
              <p:nvPr/>
            </p:nvGrpSpPr>
            <p:grpSpPr bwMode="auto">
              <a:xfrm>
                <a:off x="3132" y="1606"/>
                <a:ext cx="1044" cy="818"/>
                <a:chOff x="3132" y="1606"/>
                <a:chExt cx="1044" cy="818"/>
              </a:xfrm>
            </p:grpSpPr>
            <p:sp>
              <p:nvSpPr>
                <p:cNvPr id="8236" name="Rectangle 15">
                  <a:extLst>
                    <a:ext uri="{FF2B5EF4-FFF2-40B4-BE49-F238E27FC236}">
                      <a16:creationId xmlns:a16="http://schemas.microsoft.com/office/drawing/2014/main" id="{14EDF7CA-9044-4E7E-8500-DF8344D845D9}"/>
                    </a:ext>
                  </a:extLst>
                </p:cNvPr>
                <p:cNvSpPr>
                  <a:spLocks noChangeArrowheads="1"/>
                </p:cNvSpPr>
                <p:nvPr/>
              </p:nvSpPr>
              <p:spPr bwMode="auto">
                <a:xfrm>
                  <a:off x="3175" y="1606"/>
                  <a:ext cx="958" cy="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1">
                      <a:latin typeface="Book Antiqua" panose="02040602050305030304" pitchFamily="18" charset="0"/>
                      <a:cs typeface="Times New Roman" panose="02020603050405020304" pitchFamily="18" charset="0"/>
                    </a:rPr>
                    <a:t>2. economies as a whole were not technologically dynamic</a:t>
                  </a:r>
                  <a:endParaRPr lang="en-US" altLang="en-US" sz="1400" b="1">
                    <a:latin typeface="Times New Roman" panose="02020603050405020304" pitchFamily="18" charset="0"/>
                    <a:cs typeface="Times New Roman" panose="02020603050405020304" pitchFamily="18" charset="0"/>
                  </a:endParaRPr>
                </a:p>
                <a:p>
                  <a:pPr>
                    <a:spcBef>
                      <a:spcPct val="0"/>
                    </a:spcBef>
                    <a:buFontTx/>
                    <a:buNone/>
                  </a:pPr>
                  <a:endParaRPr lang="en-US" altLang="en-US" sz="1400" b="1">
                    <a:latin typeface="Times New Roman" panose="02020603050405020304" pitchFamily="18" charset="0"/>
                  </a:endParaRPr>
                </a:p>
              </p:txBody>
            </p:sp>
            <p:sp>
              <p:nvSpPr>
                <p:cNvPr id="8237" name="Rectangle 50">
                  <a:extLst>
                    <a:ext uri="{FF2B5EF4-FFF2-40B4-BE49-F238E27FC236}">
                      <a16:creationId xmlns:a16="http://schemas.microsoft.com/office/drawing/2014/main" id="{234CE248-4573-4668-89A3-DB0A154D13EE}"/>
                    </a:ext>
                  </a:extLst>
                </p:cNvPr>
                <p:cNvSpPr>
                  <a:spLocks noChangeArrowheads="1"/>
                </p:cNvSpPr>
                <p:nvPr/>
              </p:nvSpPr>
              <p:spPr bwMode="auto">
                <a:xfrm>
                  <a:off x="3132" y="1606"/>
                  <a:ext cx="1044" cy="8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grpSp>
          <p:grpSp>
            <p:nvGrpSpPr>
              <p:cNvPr id="8212" name="Group 53">
                <a:extLst>
                  <a:ext uri="{FF2B5EF4-FFF2-40B4-BE49-F238E27FC236}">
                    <a16:creationId xmlns:a16="http://schemas.microsoft.com/office/drawing/2014/main" id="{F101A193-9258-44E2-9E39-899094F42ABA}"/>
                  </a:ext>
                </a:extLst>
              </p:cNvPr>
              <p:cNvGrpSpPr>
                <a:grpSpLocks/>
              </p:cNvGrpSpPr>
              <p:nvPr/>
            </p:nvGrpSpPr>
            <p:grpSpPr bwMode="auto">
              <a:xfrm>
                <a:off x="0" y="2424"/>
                <a:ext cx="1044" cy="2242"/>
                <a:chOff x="0" y="2424"/>
                <a:chExt cx="1044" cy="2242"/>
              </a:xfrm>
            </p:grpSpPr>
            <p:sp>
              <p:nvSpPr>
                <p:cNvPr id="8234" name="Rectangle 16">
                  <a:extLst>
                    <a:ext uri="{FF2B5EF4-FFF2-40B4-BE49-F238E27FC236}">
                      <a16:creationId xmlns:a16="http://schemas.microsoft.com/office/drawing/2014/main" id="{EAD18273-FA43-4CF0-9E61-C023FED9B949}"/>
                    </a:ext>
                  </a:extLst>
                </p:cNvPr>
                <p:cNvSpPr>
                  <a:spLocks noChangeArrowheads="1"/>
                </p:cNvSpPr>
                <p:nvPr/>
              </p:nvSpPr>
              <p:spPr bwMode="auto">
                <a:xfrm>
                  <a:off x="43" y="2424"/>
                  <a:ext cx="958" cy="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1">
                      <a:latin typeface="Times New Roman" panose="02020603050405020304" pitchFamily="18" charset="0"/>
                      <a:cs typeface="Times New Roman" panose="02020603050405020304" pitchFamily="18" charset="0"/>
                    </a:rPr>
                    <a:t> </a:t>
                  </a:r>
                </a:p>
                <a:p>
                  <a:pPr>
                    <a:spcBef>
                      <a:spcPct val="0"/>
                    </a:spcBef>
                    <a:buFontTx/>
                    <a:buNone/>
                  </a:pPr>
                  <a:endParaRPr lang="en-US" altLang="en-US" sz="1400" b="1">
                    <a:latin typeface="Times New Roman" panose="02020603050405020304" pitchFamily="18" charset="0"/>
                  </a:endParaRPr>
                </a:p>
              </p:txBody>
            </p:sp>
            <p:sp>
              <p:nvSpPr>
                <p:cNvPr id="8235" name="Rectangle 52">
                  <a:extLst>
                    <a:ext uri="{FF2B5EF4-FFF2-40B4-BE49-F238E27FC236}">
                      <a16:creationId xmlns:a16="http://schemas.microsoft.com/office/drawing/2014/main" id="{8382E913-34C4-4717-939A-85D47536310A}"/>
                    </a:ext>
                  </a:extLst>
                </p:cNvPr>
                <p:cNvSpPr>
                  <a:spLocks noChangeArrowheads="1"/>
                </p:cNvSpPr>
                <p:nvPr/>
              </p:nvSpPr>
              <p:spPr bwMode="auto">
                <a:xfrm>
                  <a:off x="0" y="2424"/>
                  <a:ext cx="1044" cy="224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grpSp>
          <p:grpSp>
            <p:nvGrpSpPr>
              <p:cNvPr id="8213" name="Group 55">
                <a:extLst>
                  <a:ext uri="{FF2B5EF4-FFF2-40B4-BE49-F238E27FC236}">
                    <a16:creationId xmlns:a16="http://schemas.microsoft.com/office/drawing/2014/main" id="{7F08BF4B-8FE5-49B8-ADCB-3280867B48AA}"/>
                  </a:ext>
                </a:extLst>
              </p:cNvPr>
              <p:cNvGrpSpPr>
                <a:grpSpLocks/>
              </p:cNvGrpSpPr>
              <p:nvPr/>
            </p:nvGrpSpPr>
            <p:grpSpPr bwMode="auto">
              <a:xfrm>
                <a:off x="1044" y="2424"/>
                <a:ext cx="1044" cy="924"/>
                <a:chOff x="1044" y="2424"/>
                <a:chExt cx="1044" cy="924"/>
              </a:xfrm>
            </p:grpSpPr>
            <p:sp>
              <p:nvSpPr>
                <p:cNvPr id="8232" name="Rectangle 17">
                  <a:extLst>
                    <a:ext uri="{FF2B5EF4-FFF2-40B4-BE49-F238E27FC236}">
                      <a16:creationId xmlns:a16="http://schemas.microsoft.com/office/drawing/2014/main" id="{5066AAEC-EADF-4FCD-B0B5-69C18FD39060}"/>
                    </a:ext>
                  </a:extLst>
                </p:cNvPr>
                <p:cNvSpPr>
                  <a:spLocks noChangeArrowheads="1"/>
                </p:cNvSpPr>
                <p:nvPr/>
              </p:nvSpPr>
              <p:spPr bwMode="auto">
                <a:xfrm>
                  <a:off x="1087" y="2424"/>
                  <a:ext cx="958" cy="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1">
                      <a:latin typeface="Book Antiqua" panose="02040602050305030304" pitchFamily="18" charset="0"/>
                      <a:cs typeface="Times New Roman" panose="02020603050405020304" pitchFamily="18" charset="0"/>
                    </a:rPr>
                    <a:t>3. market power – monopolies, cartels, etc.</a:t>
                  </a:r>
                  <a:endParaRPr lang="en-US" altLang="en-US" sz="1400" b="1">
                    <a:latin typeface="Times New Roman" panose="02020603050405020304" pitchFamily="18" charset="0"/>
                    <a:cs typeface="Times New Roman" panose="02020603050405020304" pitchFamily="18" charset="0"/>
                  </a:endParaRPr>
                </a:p>
                <a:p>
                  <a:pPr>
                    <a:spcBef>
                      <a:spcPct val="0"/>
                    </a:spcBef>
                    <a:buFontTx/>
                    <a:buNone/>
                  </a:pPr>
                  <a:endParaRPr lang="en-US" altLang="en-US" sz="1400" b="1">
                    <a:latin typeface="Times New Roman" panose="02020603050405020304" pitchFamily="18" charset="0"/>
                  </a:endParaRPr>
                </a:p>
              </p:txBody>
            </p:sp>
            <p:sp>
              <p:nvSpPr>
                <p:cNvPr id="8233" name="Rectangle 54">
                  <a:extLst>
                    <a:ext uri="{FF2B5EF4-FFF2-40B4-BE49-F238E27FC236}">
                      <a16:creationId xmlns:a16="http://schemas.microsoft.com/office/drawing/2014/main" id="{8221DED8-68ED-424A-93DC-2943CD09AC10}"/>
                    </a:ext>
                  </a:extLst>
                </p:cNvPr>
                <p:cNvSpPr>
                  <a:spLocks noChangeArrowheads="1"/>
                </p:cNvSpPr>
                <p:nvPr/>
              </p:nvSpPr>
              <p:spPr bwMode="auto">
                <a:xfrm>
                  <a:off x="1044" y="2424"/>
                  <a:ext cx="1044" cy="92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grpSp>
          <p:grpSp>
            <p:nvGrpSpPr>
              <p:cNvPr id="8214" name="Group 57">
                <a:extLst>
                  <a:ext uri="{FF2B5EF4-FFF2-40B4-BE49-F238E27FC236}">
                    <a16:creationId xmlns:a16="http://schemas.microsoft.com/office/drawing/2014/main" id="{2E0EDEE4-17E5-43C2-88F1-D11B6850219C}"/>
                  </a:ext>
                </a:extLst>
              </p:cNvPr>
              <p:cNvGrpSpPr>
                <a:grpSpLocks/>
              </p:cNvGrpSpPr>
              <p:nvPr/>
            </p:nvGrpSpPr>
            <p:grpSpPr bwMode="auto">
              <a:xfrm>
                <a:off x="2088" y="2424"/>
                <a:ext cx="1044" cy="2242"/>
                <a:chOff x="2088" y="2424"/>
                <a:chExt cx="1044" cy="2242"/>
              </a:xfrm>
            </p:grpSpPr>
            <p:sp>
              <p:nvSpPr>
                <p:cNvPr id="8230" name="Rectangle 18">
                  <a:extLst>
                    <a:ext uri="{FF2B5EF4-FFF2-40B4-BE49-F238E27FC236}">
                      <a16:creationId xmlns:a16="http://schemas.microsoft.com/office/drawing/2014/main" id="{5BA3627F-6848-435E-A1AD-61B2B0B0225A}"/>
                    </a:ext>
                  </a:extLst>
                </p:cNvPr>
                <p:cNvSpPr>
                  <a:spLocks noChangeArrowheads="1"/>
                </p:cNvSpPr>
                <p:nvPr/>
              </p:nvSpPr>
              <p:spPr bwMode="auto">
                <a:xfrm>
                  <a:off x="2131" y="2424"/>
                  <a:ext cx="958" cy="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1">
                      <a:latin typeface="Times New Roman" panose="02020603050405020304" pitchFamily="18" charset="0"/>
                      <a:cs typeface="Times New Roman" panose="02020603050405020304" pitchFamily="18" charset="0"/>
                    </a:rPr>
                    <a:t> </a:t>
                  </a:r>
                </a:p>
                <a:p>
                  <a:pPr>
                    <a:spcBef>
                      <a:spcPct val="0"/>
                    </a:spcBef>
                    <a:buFontTx/>
                    <a:buNone/>
                  </a:pPr>
                  <a:endParaRPr lang="en-US" altLang="en-US" sz="1400" b="1">
                    <a:latin typeface="Times New Roman" panose="02020603050405020304" pitchFamily="18" charset="0"/>
                  </a:endParaRPr>
                </a:p>
              </p:txBody>
            </p:sp>
            <p:sp>
              <p:nvSpPr>
                <p:cNvPr id="8231" name="Rectangle 56">
                  <a:extLst>
                    <a:ext uri="{FF2B5EF4-FFF2-40B4-BE49-F238E27FC236}">
                      <a16:creationId xmlns:a16="http://schemas.microsoft.com/office/drawing/2014/main" id="{CF86A4E0-81CE-4CA1-9446-93FC1A8F2A34}"/>
                    </a:ext>
                  </a:extLst>
                </p:cNvPr>
                <p:cNvSpPr>
                  <a:spLocks noChangeArrowheads="1"/>
                </p:cNvSpPr>
                <p:nvPr/>
              </p:nvSpPr>
              <p:spPr bwMode="auto">
                <a:xfrm>
                  <a:off x="2088" y="2424"/>
                  <a:ext cx="1044" cy="224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grpSp>
          <p:grpSp>
            <p:nvGrpSpPr>
              <p:cNvPr id="8215" name="Group 59">
                <a:extLst>
                  <a:ext uri="{FF2B5EF4-FFF2-40B4-BE49-F238E27FC236}">
                    <a16:creationId xmlns:a16="http://schemas.microsoft.com/office/drawing/2014/main" id="{6D36B23D-28D1-4566-8B36-FC17A7227206}"/>
                  </a:ext>
                </a:extLst>
              </p:cNvPr>
              <p:cNvGrpSpPr>
                <a:grpSpLocks/>
              </p:cNvGrpSpPr>
              <p:nvPr/>
            </p:nvGrpSpPr>
            <p:grpSpPr bwMode="auto">
              <a:xfrm>
                <a:off x="3132" y="2424"/>
                <a:ext cx="1044" cy="924"/>
                <a:chOff x="3132" y="2424"/>
                <a:chExt cx="1044" cy="924"/>
              </a:xfrm>
            </p:grpSpPr>
            <p:sp>
              <p:nvSpPr>
                <p:cNvPr id="8228" name="Rectangle 19">
                  <a:extLst>
                    <a:ext uri="{FF2B5EF4-FFF2-40B4-BE49-F238E27FC236}">
                      <a16:creationId xmlns:a16="http://schemas.microsoft.com/office/drawing/2014/main" id="{679B3883-D8D7-447C-AAF6-ECB2BB7EAFC9}"/>
                    </a:ext>
                  </a:extLst>
                </p:cNvPr>
                <p:cNvSpPr>
                  <a:spLocks noChangeArrowheads="1"/>
                </p:cNvSpPr>
                <p:nvPr/>
              </p:nvSpPr>
              <p:spPr bwMode="auto">
                <a:xfrm>
                  <a:off x="3175" y="2424"/>
                  <a:ext cx="958" cy="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1">
                      <a:latin typeface="Book Antiqua" panose="02040602050305030304" pitchFamily="18" charset="0"/>
                      <a:cs typeface="Times New Roman" panose="02020603050405020304" pitchFamily="18" charset="0"/>
                    </a:rPr>
                    <a:t>3. despite high saving rate, growth was slowed by low productivity of capital</a:t>
                  </a:r>
                  <a:endParaRPr lang="en-US" altLang="en-US" sz="1400" b="1">
                    <a:latin typeface="Times New Roman" panose="02020603050405020304" pitchFamily="18" charset="0"/>
                  </a:endParaRPr>
                </a:p>
              </p:txBody>
            </p:sp>
            <p:sp>
              <p:nvSpPr>
                <p:cNvPr id="8229" name="Rectangle 58">
                  <a:extLst>
                    <a:ext uri="{FF2B5EF4-FFF2-40B4-BE49-F238E27FC236}">
                      <a16:creationId xmlns:a16="http://schemas.microsoft.com/office/drawing/2014/main" id="{EB9A19A5-BAA8-45F5-897C-8497753D4D7B}"/>
                    </a:ext>
                  </a:extLst>
                </p:cNvPr>
                <p:cNvSpPr>
                  <a:spLocks noChangeArrowheads="1"/>
                </p:cNvSpPr>
                <p:nvPr/>
              </p:nvSpPr>
              <p:spPr bwMode="auto">
                <a:xfrm>
                  <a:off x="3132" y="2424"/>
                  <a:ext cx="1044" cy="92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grpSp>
          <p:grpSp>
            <p:nvGrpSpPr>
              <p:cNvPr id="8216" name="Group 61">
                <a:extLst>
                  <a:ext uri="{FF2B5EF4-FFF2-40B4-BE49-F238E27FC236}">
                    <a16:creationId xmlns:a16="http://schemas.microsoft.com/office/drawing/2014/main" id="{4F7928B2-D364-43AE-B9D8-374A3AC5EF41}"/>
                  </a:ext>
                </a:extLst>
              </p:cNvPr>
              <p:cNvGrpSpPr>
                <a:grpSpLocks/>
              </p:cNvGrpSpPr>
              <p:nvPr/>
            </p:nvGrpSpPr>
            <p:grpSpPr bwMode="auto">
              <a:xfrm>
                <a:off x="1044" y="3348"/>
                <a:ext cx="1044" cy="818"/>
                <a:chOff x="1044" y="3348"/>
                <a:chExt cx="1044" cy="818"/>
              </a:xfrm>
            </p:grpSpPr>
            <p:sp>
              <p:nvSpPr>
                <p:cNvPr id="8226" name="Rectangle 20">
                  <a:extLst>
                    <a:ext uri="{FF2B5EF4-FFF2-40B4-BE49-F238E27FC236}">
                      <a16:creationId xmlns:a16="http://schemas.microsoft.com/office/drawing/2014/main" id="{D492CC5A-9B75-4BB4-84E2-B0B68F79959C}"/>
                    </a:ext>
                  </a:extLst>
                </p:cNvPr>
                <p:cNvSpPr>
                  <a:spLocks noChangeArrowheads="1"/>
                </p:cNvSpPr>
                <p:nvPr/>
              </p:nvSpPr>
              <p:spPr bwMode="auto">
                <a:xfrm>
                  <a:off x="1087" y="3348"/>
                  <a:ext cx="958" cy="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1">
                      <a:latin typeface="Book Antiqua" panose="02040602050305030304" pitchFamily="18" charset="0"/>
                      <a:cs typeface="Times New Roman" panose="02020603050405020304" pitchFamily="18" charset="0"/>
                    </a:rPr>
                    <a:t>4. possible negative macroeconomic outcomes</a:t>
                  </a:r>
                  <a:endParaRPr lang="en-US" altLang="en-US" sz="1400" b="1">
                    <a:latin typeface="Times New Roman" panose="02020603050405020304" pitchFamily="18" charset="0"/>
                    <a:cs typeface="Times New Roman" panose="02020603050405020304" pitchFamily="18" charset="0"/>
                  </a:endParaRPr>
                </a:p>
                <a:p>
                  <a:pPr>
                    <a:spcBef>
                      <a:spcPct val="0"/>
                    </a:spcBef>
                    <a:buFontTx/>
                    <a:buNone/>
                  </a:pPr>
                  <a:endParaRPr lang="en-US" altLang="en-US" sz="1400" b="1">
                    <a:latin typeface="Times New Roman" panose="02020603050405020304" pitchFamily="18" charset="0"/>
                  </a:endParaRPr>
                </a:p>
              </p:txBody>
            </p:sp>
            <p:sp>
              <p:nvSpPr>
                <p:cNvPr id="8227" name="Rectangle 60">
                  <a:extLst>
                    <a:ext uri="{FF2B5EF4-FFF2-40B4-BE49-F238E27FC236}">
                      <a16:creationId xmlns:a16="http://schemas.microsoft.com/office/drawing/2014/main" id="{7AC0339C-DFB4-4337-A7B9-995BFCCF4C1B}"/>
                    </a:ext>
                  </a:extLst>
                </p:cNvPr>
                <p:cNvSpPr>
                  <a:spLocks noChangeArrowheads="1"/>
                </p:cNvSpPr>
                <p:nvPr/>
              </p:nvSpPr>
              <p:spPr bwMode="auto">
                <a:xfrm>
                  <a:off x="1044" y="3348"/>
                  <a:ext cx="1044" cy="8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grpSp>
          <p:grpSp>
            <p:nvGrpSpPr>
              <p:cNvPr id="8217" name="Group 63">
                <a:extLst>
                  <a:ext uri="{FF2B5EF4-FFF2-40B4-BE49-F238E27FC236}">
                    <a16:creationId xmlns:a16="http://schemas.microsoft.com/office/drawing/2014/main" id="{3725F1E5-8CA9-43D9-9110-16A0F97D5BDF}"/>
                  </a:ext>
                </a:extLst>
              </p:cNvPr>
              <p:cNvGrpSpPr>
                <a:grpSpLocks/>
              </p:cNvGrpSpPr>
              <p:nvPr/>
            </p:nvGrpSpPr>
            <p:grpSpPr bwMode="auto">
              <a:xfrm>
                <a:off x="3132" y="3348"/>
                <a:ext cx="1044" cy="818"/>
                <a:chOff x="3132" y="3348"/>
                <a:chExt cx="1044" cy="818"/>
              </a:xfrm>
            </p:grpSpPr>
            <p:sp>
              <p:nvSpPr>
                <p:cNvPr id="8224" name="Rectangle 21">
                  <a:extLst>
                    <a:ext uri="{FF2B5EF4-FFF2-40B4-BE49-F238E27FC236}">
                      <a16:creationId xmlns:a16="http://schemas.microsoft.com/office/drawing/2014/main" id="{57D73BDC-02A4-45C0-8F94-BB109AEFF4D4}"/>
                    </a:ext>
                  </a:extLst>
                </p:cNvPr>
                <p:cNvSpPr>
                  <a:spLocks noChangeArrowheads="1"/>
                </p:cNvSpPr>
                <p:nvPr/>
              </p:nvSpPr>
              <p:spPr bwMode="auto">
                <a:xfrm>
                  <a:off x="3175" y="3348"/>
                  <a:ext cx="958" cy="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1">
                      <a:latin typeface="Book Antiqua" panose="02040602050305030304" pitchFamily="18" charset="0"/>
                      <a:cs typeface="Times New Roman" panose="02020603050405020304" pitchFamily="18" charset="0"/>
                    </a:rPr>
                    <a:t>4. output mix lopsided – producer goods vs. consumer goods and agriculture</a:t>
                  </a:r>
                  <a:endParaRPr lang="en-US" altLang="en-US" sz="1400" b="1">
                    <a:latin typeface="Times New Roman" panose="02020603050405020304" pitchFamily="18" charset="0"/>
                    <a:cs typeface="Times New Roman" panose="02020603050405020304" pitchFamily="18" charset="0"/>
                  </a:endParaRPr>
                </a:p>
                <a:p>
                  <a:pPr>
                    <a:spcBef>
                      <a:spcPct val="0"/>
                    </a:spcBef>
                    <a:buFontTx/>
                    <a:buNone/>
                  </a:pPr>
                  <a:endParaRPr lang="en-US" altLang="en-US" sz="1400" b="1">
                    <a:latin typeface="Times New Roman" panose="02020603050405020304" pitchFamily="18" charset="0"/>
                  </a:endParaRPr>
                </a:p>
              </p:txBody>
            </p:sp>
            <p:sp>
              <p:nvSpPr>
                <p:cNvPr id="8225" name="Rectangle 62">
                  <a:extLst>
                    <a:ext uri="{FF2B5EF4-FFF2-40B4-BE49-F238E27FC236}">
                      <a16:creationId xmlns:a16="http://schemas.microsoft.com/office/drawing/2014/main" id="{A46CB30B-555E-400A-A9B8-1E26D3E44897}"/>
                    </a:ext>
                  </a:extLst>
                </p:cNvPr>
                <p:cNvSpPr>
                  <a:spLocks noChangeArrowheads="1"/>
                </p:cNvSpPr>
                <p:nvPr/>
              </p:nvSpPr>
              <p:spPr bwMode="auto">
                <a:xfrm>
                  <a:off x="3132" y="3348"/>
                  <a:ext cx="1044" cy="8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grpSp>
          <p:grpSp>
            <p:nvGrpSpPr>
              <p:cNvPr id="8218" name="Group 65">
                <a:extLst>
                  <a:ext uri="{FF2B5EF4-FFF2-40B4-BE49-F238E27FC236}">
                    <a16:creationId xmlns:a16="http://schemas.microsoft.com/office/drawing/2014/main" id="{2D1315C2-AB7C-4D6D-8CB8-66550F3C3217}"/>
                  </a:ext>
                </a:extLst>
              </p:cNvPr>
              <p:cNvGrpSpPr>
                <a:grpSpLocks/>
              </p:cNvGrpSpPr>
              <p:nvPr/>
            </p:nvGrpSpPr>
            <p:grpSpPr bwMode="auto">
              <a:xfrm>
                <a:off x="1044" y="4166"/>
                <a:ext cx="1044" cy="500"/>
                <a:chOff x="1044" y="4166"/>
                <a:chExt cx="1044" cy="500"/>
              </a:xfrm>
            </p:grpSpPr>
            <p:sp>
              <p:nvSpPr>
                <p:cNvPr id="8222" name="Rectangle 22">
                  <a:extLst>
                    <a:ext uri="{FF2B5EF4-FFF2-40B4-BE49-F238E27FC236}">
                      <a16:creationId xmlns:a16="http://schemas.microsoft.com/office/drawing/2014/main" id="{1D697A63-7FDA-4C5E-8B44-9FD0B53121E8}"/>
                    </a:ext>
                  </a:extLst>
                </p:cNvPr>
                <p:cNvSpPr>
                  <a:spLocks noChangeArrowheads="1"/>
                </p:cNvSpPr>
                <p:nvPr/>
              </p:nvSpPr>
              <p:spPr bwMode="auto">
                <a:xfrm>
                  <a:off x="1087" y="4166"/>
                  <a:ext cx="958" cy="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1">
                      <a:latin typeface="Book Antiqua" panose="02040602050305030304" pitchFamily="18" charset="0"/>
                      <a:cs typeface="Times New Roman" panose="02020603050405020304" pitchFamily="18" charset="0"/>
                    </a:rPr>
                    <a:t>5. structural changes might be difficult</a:t>
                  </a:r>
                  <a:endParaRPr lang="en-US" altLang="en-US" sz="1400" b="1">
                    <a:latin typeface="Times New Roman" panose="02020603050405020304" pitchFamily="18" charset="0"/>
                    <a:cs typeface="Times New Roman" panose="02020603050405020304" pitchFamily="18" charset="0"/>
                  </a:endParaRPr>
                </a:p>
                <a:p>
                  <a:pPr>
                    <a:spcBef>
                      <a:spcPct val="0"/>
                    </a:spcBef>
                    <a:buFontTx/>
                    <a:buNone/>
                  </a:pPr>
                  <a:endParaRPr lang="en-US" altLang="en-US" sz="1400" b="1">
                    <a:latin typeface="Times New Roman" panose="02020603050405020304" pitchFamily="18" charset="0"/>
                  </a:endParaRPr>
                </a:p>
              </p:txBody>
            </p:sp>
            <p:sp>
              <p:nvSpPr>
                <p:cNvPr id="8223" name="Rectangle 64">
                  <a:extLst>
                    <a:ext uri="{FF2B5EF4-FFF2-40B4-BE49-F238E27FC236}">
                      <a16:creationId xmlns:a16="http://schemas.microsoft.com/office/drawing/2014/main" id="{BCFD124D-93B8-4292-8CF9-3FB3742027A8}"/>
                    </a:ext>
                  </a:extLst>
                </p:cNvPr>
                <p:cNvSpPr>
                  <a:spLocks noChangeArrowheads="1"/>
                </p:cNvSpPr>
                <p:nvPr/>
              </p:nvSpPr>
              <p:spPr bwMode="auto">
                <a:xfrm>
                  <a:off x="1044" y="4166"/>
                  <a:ext cx="1044" cy="50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grpSp>
          <p:grpSp>
            <p:nvGrpSpPr>
              <p:cNvPr id="8219" name="Group 67">
                <a:extLst>
                  <a:ext uri="{FF2B5EF4-FFF2-40B4-BE49-F238E27FC236}">
                    <a16:creationId xmlns:a16="http://schemas.microsoft.com/office/drawing/2014/main" id="{28B59845-0BCC-48DB-870F-8B0910A113B3}"/>
                  </a:ext>
                </a:extLst>
              </p:cNvPr>
              <p:cNvGrpSpPr>
                <a:grpSpLocks/>
              </p:cNvGrpSpPr>
              <p:nvPr/>
            </p:nvGrpSpPr>
            <p:grpSpPr bwMode="auto">
              <a:xfrm>
                <a:off x="3132" y="4166"/>
                <a:ext cx="1044" cy="500"/>
                <a:chOff x="3132" y="4166"/>
                <a:chExt cx="1044" cy="500"/>
              </a:xfrm>
            </p:grpSpPr>
            <p:sp>
              <p:nvSpPr>
                <p:cNvPr id="8220" name="Rectangle 23">
                  <a:extLst>
                    <a:ext uri="{FF2B5EF4-FFF2-40B4-BE49-F238E27FC236}">
                      <a16:creationId xmlns:a16="http://schemas.microsoft.com/office/drawing/2014/main" id="{480CEDAA-D3EB-4968-AABB-1FDDAE6627F7}"/>
                    </a:ext>
                  </a:extLst>
                </p:cNvPr>
                <p:cNvSpPr>
                  <a:spLocks noChangeArrowheads="1"/>
                </p:cNvSpPr>
                <p:nvPr/>
              </p:nvSpPr>
              <p:spPr bwMode="auto">
                <a:xfrm>
                  <a:off x="3175" y="4166"/>
                  <a:ext cx="958" cy="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a:latin typeface="Book Antiqua" panose="02040602050305030304" pitchFamily="18" charset="0"/>
                      <a:cs typeface="Times New Roman" panose="02020603050405020304" pitchFamily="18" charset="0"/>
                    </a:rPr>
                    <a:t>5. political repression</a:t>
                  </a:r>
                  <a:endParaRPr lang="en-US" altLang="en-US" sz="1600" b="1">
                    <a:latin typeface="Times New Roman" panose="02020603050405020304" pitchFamily="18" charset="0"/>
                    <a:cs typeface="Times New Roman" panose="02020603050405020304" pitchFamily="18" charset="0"/>
                  </a:endParaRPr>
                </a:p>
                <a:p>
                  <a:pPr>
                    <a:spcBef>
                      <a:spcPct val="0"/>
                    </a:spcBef>
                    <a:buFontTx/>
                    <a:buNone/>
                  </a:pPr>
                  <a:endParaRPr lang="en-US" altLang="en-US" sz="1600" b="1">
                    <a:latin typeface="Times New Roman" panose="02020603050405020304" pitchFamily="18" charset="0"/>
                  </a:endParaRPr>
                </a:p>
              </p:txBody>
            </p:sp>
            <p:sp>
              <p:nvSpPr>
                <p:cNvPr id="8221" name="Rectangle 66">
                  <a:extLst>
                    <a:ext uri="{FF2B5EF4-FFF2-40B4-BE49-F238E27FC236}">
                      <a16:creationId xmlns:a16="http://schemas.microsoft.com/office/drawing/2014/main" id="{13BDB92F-3A8E-488B-80E8-AA9CBEB16EF3}"/>
                    </a:ext>
                  </a:extLst>
                </p:cNvPr>
                <p:cNvSpPr>
                  <a:spLocks noChangeArrowheads="1"/>
                </p:cNvSpPr>
                <p:nvPr/>
              </p:nvSpPr>
              <p:spPr bwMode="auto">
                <a:xfrm>
                  <a:off x="3132" y="4166"/>
                  <a:ext cx="1044" cy="50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grpSp>
        </p:grpSp>
        <p:sp>
          <p:nvSpPr>
            <p:cNvPr id="8197" name="Rectangle 69">
              <a:extLst>
                <a:ext uri="{FF2B5EF4-FFF2-40B4-BE49-F238E27FC236}">
                  <a16:creationId xmlns:a16="http://schemas.microsoft.com/office/drawing/2014/main" id="{8EAD3AD7-E6A8-4368-B51E-FFBFFFFED7BE}"/>
                </a:ext>
              </a:extLst>
            </p:cNvPr>
            <p:cNvSpPr>
              <a:spLocks noChangeArrowheads="1"/>
            </p:cNvSpPr>
            <p:nvPr/>
          </p:nvSpPr>
          <p:spPr bwMode="auto">
            <a:xfrm>
              <a:off x="-3" y="-3"/>
              <a:ext cx="4182" cy="4672"/>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grpSp>
      <p:sp>
        <p:nvSpPr>
          <p:cNvPr id="8195" name="Text Box 72">
            <a:extLst>
              <a:ext uri="{FF2B5EF4-FFF2-40B4-BE49-F238E27FC236}">
                <a16:creationId xmlns:a16="http://schemas.microsoft.com/office/drawing/2014/main" id="{8E103136-A522-45F1-9FAE-48830A37528D}"/>
              </a:ext>
            </a:extLst>
          </p:cNvPr>
          <p:cNvSpPr txBox="1">
            <a:spLocks noChangeArrowheads="1"/>
          </p:cNvSpPr>
          <p:nvPr/>
        </p:nvSpPr>
        <p:spPr bwMode="auto">
          <a:xfrm>
            <a:off x="1905000" y="152400"/>
            <a:ext cx="586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C00000"/>
                </a:solidFill>
                <a:latin typeface="Bookman Old Style" panose="02050604050505020204" pitchFamily="18" charset="0"/>
              </a:rPr>
              <a:t>Market vs. Planned Economy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11830C98-4615-40F6-B5FF-8D7A51ED979A}"/>
              </a:ext>
            </a:extLst>
          </p:cNvPr>
          <p:cNvSpPr>
            <a:spLocks noGrp="1" noChangeArrowheads="1"/>
          </p:cNvSpPr>
          <p:nvPr>
            <p:ph type="title"/>
          </p:nvPr>
        </p:nvSpPr>
        <p:spPr>
          <a:xfrm>
            <a:off x="838200" y="152400"/>
            <a:ext cx="7772400" cy="609600"/>
          </a:xfrm>
        </p:spPr>
        <p:txBody>
          <a:bodyPr rtlCol="0">
            <a:normAutofit fontScale="90000"/>
          </a:bodyPr>
          <a:lstStyle/>
          <a:p>
            <a:pPr eaLnBrk="1" fontAlgn="auto" hangingPunct="1">
              <a:spcAft>
                <a:spcPts val="0"/>
              </a:spcAft>
              <a:defRPr/>
            </a:pPr>
            <a:r>
              <a:rPr lang="en-US" dirty="0">
                <a:solidFill>
                  <a:srgbClr val="C00000"/>
                </a:solidFill>
                <a:latin typeface="Bookman Old Style" pitchFamily="18" charset="0"/>
              </a:rPr>
              <a:t>How to Implement Reforms</a:t>
            </a:r>
          </a:p>
        </p:txBody>
      </p:sp>
      <p:sp>
        <p:nvSpPr>
          <p:cNvPr id="9219" name="Rectangle 3">
            <a:extLst>
              <a:ext uri="{FF2B5EF4-FFF2-40B4-BE49-F238E27FC236}">
                <a16:creationId xmlns:a16="http://schemas.microsoft.com/office/drawing/2014/main" id="{09C7D0A8-4444-46DF-81D6-A8E5634F6889}"/>
              </a:ext>
            </a:extLst>
          </p:cNvPr>
          <p:cNvSpPr>
            <a:spLocks noGrp="1"/>
          </p:cNvSpPr>
          <p:nvPr>
            <p:ph idx="1"/>
          </p:nvPr>
        </p:nvSpPr>
        <p:spPr>
          <a:xfrm>
            <a:off x="304800" y="1447800"/>
            <a:ext cx="8534400" cy="4800600"/>
          </a:xfrm>
        </p:spPr>
        <p:txBody>
          <a:bodyPr/>
          <a:lstStyle/>
          <a:p>
            <a:pPr marL="533400" indent="-533400" eaLnBrk="1" hangingPunct="1">
              <a:lnSpc>
                <a:spcPct val="90000"/>
              </a:lnSpc>
              <a:buFontTx/>
              <a:buBlip>
                <a:blip r:embed="rId2"/>
              </a:buBlip>
            </a:pPr>
            <a:r>
              <a:rPr lang="en-US" altLang="en-US" sz="2000" dirty="0">
                <a:latin typeface="Bookman Old Style" panose="02050604050505020204" pitchFamily="18" charset="0"/>
                <a:cs typeface="Times New Roman" panose="02020603050405020304" pitchFamily="18" charset="0"/>
              </a:rPr>
              <a:t>Stabilize the macroeconomy:</a:t>
            </a:r>
          </a:p>
          <a:p>
            <a:pPr marL="533400" indent="-533400" eaLnBrk="1" hangingPunct="1">
              <a:lnSpc>
                <a:spcPct val="90000"/>
              </a:lnSpc>
              <a:buFontTx/>
              <a:buBlip>
                <a:blip r:embed="rId2"/>
              </a:buBlip>
            </a:pPr>
            <a:endParaRPr lang="en-US" altLang="en-US" sz="2000" dirty="0">
              <a:latin typeface="Bookman Old Style" panose="02050604050505020204" pitchFamily="18" charset="0"/>
              <a:cs typeface="Times New Roman" panose="02020603050405020304" pitchFamily="18" charset="0"/>
            </a:endParaRPr>
          </a:p>
          <a:p>
            <a:pPr marL="1028700" lvl="1" indent="-571500" eaLnBrk="1" hangingPunct="1">
              <a:lnSpc>
                <a:spcPct val="90000"/>
              </a:lnSpc>
              <a:buFont typeface="Wingdings" panose="05000000000000000000" pitchFamily="2" charset="2"/>
              <a:buChar char="Ø"/>
            </a:pPr>
            <a:r>
              <a:rPr lang="en-US" altLang="en-US" sz="2400" dirty="0">
                <a:latin typeface="Bookman Old Style" panose="02050604050505020204" pitchFamily="18" charset="0"/>
                <a:cs typeface="Times New Roman" panose="02020603050405020304" pitchFamily="18" charset="0"/>
              </a:rPr>
              <a:t>Stabilization policies attempt to reduce or eliminate inflation, such as by reducing government budget deficits</a:t>
            </a:r>
          </a:p>
          <a:p>
            <a:pPr marL="1028700" lvl="1" indent="-571500" eaLnBrk="1" hangingPunct="1">
              <a:lnSpc>
                <a:spcPct val="90000"/>
              </a:lnSpc>
              <a:buFont typeface="Wingdings" panose="05000000000000000000" pitchFamily="2" charset="2"/>
              <a:buChar char="Ø"/>
            </a:pPr>
            <a:r>
              <a:rPr lang="en-US" altLang="en-US" sz="2400" dirty="0">
                <a:latin typeface="Bookman Old Style" panose="02050604050505020204" pitchFamily="18" charset="0"/>
                <a:cs typeface="Times New Roman" panose="02020603050405020304" pitchFamily="18" charset="0"/>
              </a:rPr>
              <a:t>There is an empirical relationship between the inflation rate and growth rate; the countries with the highest growth rates had low levels of inflation</a:t>
            </a:r>
          </a:p>
          <a:p>
            <a:pPr marL="1028700" lvl="1" indent="-571500" eaLnBrk="1" hangingPunct="1">
              <a:lnSpc>
                <a:spcPct val="90000"/>
              </a:lnSpc>
              <a:buFont typeface="Wingdings" panose="05000000000000000000" pitchFamily="2" charset="2"/>
              <a:buChar char="Ø"/>
            </a:pPr>
            <a:r>
              <a:rPr lang="en-US" altLang="en-US" sz="2400" dirty="0">
                <a:latin typeface="Bookman Old Style" panose="02050604050505020204" pitchFamily="18" charset="0"/>
                <a:cs typeface="Times New Roman" panose="02020603050405020304" pitchFamily="18" charset="0"/>
              </a:rPr>
              <a:t>There is also an empirical relationship between the overvaluation of currency and the growth rate; overvalued currencies correlate with lower economic growth;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77B05221-FD74-4F14-B772-FA725D736C1A}"/>
              </a:ext>
            </a:extLst>
          </p:cNvPr>
          <p:cNvSpPr>
            <a:spLocks noGrp="1" noChangeArrowheads="1"/>
          </p:cNvSpPr>
          <p:nvPr>
            <p:ph idx="1"/>
          </p:nvPr>
        </p:nvSpPr>
        <p:spPr>
          <a:xfrm>
            <a:off x="152400" y="609600"/>
            <a:ext cx="8763000" cy="5715000"/>
          </a:xfrm>
        </p:spPr>
        <p:txBody>
          <a:bodyPr rtlCol="0">
            <a:normAutofit fontScale="70000" lnSpcReduction="20000"/>
          </a:bodyPr>
          <a:lstStyle/>
          <a:p>
            <a:pPr marL="533400" indent="-533400" eaLnBrk="1" fontAlgn="auto" hangingPunct="1">
              <a:lnSpc>
                <a:spcPct val="90000"/>
              </a:lnSpc>
              <a:spcAft>
                <a:spcPts val="0"/>
              </a:spcAft>
              <a:defRPr/>
            </a:pPr>
            <a:r>
              <a:rPr lang="en-US" dirty="0">
                <a:latin typeface="Bookman Old Style" pitchFamily="18" charset="0"/>
                <a:cs typeface="Times New Roman" pitchFamily="18" charset="0"/>
              </a:rPr>
              <a:t>Dismantle controls:</a:t>
            </a:r>
          </a:p>
          <a:p>
            <a:pPr marL="533400" indent="-533400" eaLnBrk="1" fontAlgn="auto" hangingPunct="1">
              <a:lnSpc>
                <a:spcPct val="90000"/>
              </a:lnSpc>
              <a:spcAft>
                <a:spcPts val="0"/>
              </a:spcAft>
              <a:defRPr/>
            </a:pPr>
            <a:endParaRPr lang="en-US" dirty="0">
              <a:latin typeface="Bookman Old Style" pitchFamily="18" charset="0"/>
              <a:cs typeface="Times New Roman" pitchFamily="18" charset="0"/>
            </a:endParaRPr>
          </a:p>
          <a:p>
            <a:pPr marL="1028700" lvl="1" indent="-571500" eaLnBrk="1" fontAlgn="auto" hangingPunct="1">
              <a:lnSpc>
                <a:spcPct val="90000"/>
              </a:lnSpc>
              <a:spcAft>
                <a:spcPts val="0"/>
              </a:spcAft>
              <a:buFont typeface="Wingdings" pitchFamily="2" charset="2"/>
              <a:buChar char="Ø"/>
              <a:defRPr/>
            </a:pPr>
            <a:r>
              <a:rPr lang="en-US" sz="3200" dirty="0">
                <a:latin typeface="Bookman Old Style" pitchFamily="18" charset="0"/>
                <a:cs typeface="Times New Roman" pitchFamily="18" charset="0"/>
              </a:rPr>
              <a:t>Dismantling controls means eliminating barriers to market activity that prevent the economy from moving toward the equilibrium without the distortions</a:t>
            </a:r>
          </a:p>
          <a:p>
            <a:pPr marL="1028700" lvl="1" indent="-571500" eaLnBrk="1" fontAlgn="auto" hangingPunct="1">
              <a:lnSpc>
                <a:spcPct val="90000"/>
              </a:lnSpc>
              <a:spcAft>
                <a:spcPts val="0"/>
              </a:spcAft>
              <a:buFont typeface="Wingdings" pitchFamily="2" charset="2"/>
              <a:buChar char="Ø"/>
              <a:defRPr/>
            </a:pPr>
            <a:r>
              <a:rPr lang="en-US" sz="3200" dirty="0">
                <a:latin typeface="Bookman Old Style" pitchFamily="18" charset="0"/>
                <a:cs typeface="Times New Roman" pitchFamily="18" charset="0"/>
              </a:rPr>
              <a:t>Controls include limiting the quantity of imports, instituting a ceiling on the interest rate, etc.</a:t>
            </a:r>
          </a:p>
          <a:p>
            <a:pPr marL="1028700" lvl="1" indent="-571500" eaLnBrk="1" fontAlgn="auto" hangingPunct="1">
              <a:lnSpc>
                <a:spcPct val="90000"/>
              </a:lnSpc>
              <a:spcAft>
                <a:spcPts val="0"/>
              </a:spcAft>
              <a:buFont typeface="Wingdings" pitchFamily="2" charset="2"/>
              <a:buChar char="Ø"/>
              <a:defRPr/>
            </a:pPr>
            <a:r>
              <a:rPr lang="en-US" sz="3200" dirty="0">
                <a:latin typeface="Bookman Old Style" pitchFamily="18" charset="0"/>
                <a:cs typeface="Times New Roman" pitchFamily="18" charset="0"/>
              </a:rPr>
              <a:t>Eliminating controls would help prices reflect scarcity</a:t>
            </a:r>
          </a:p>
          <a:p>
            <a:pPr marL="1028700" lvl="1" indent="-571500" eaLnBrk="1" fontAlgn="auto" hangingPunct="1">
              <a:lnSpc>
                <a:spcPct val="90000"/>
              </a:lnSpc>
              <a:spcAft>
                <a:spcPts val="0"/>
              </a:spcAft>
              <a:buFont typeface="Wingdings" pitchFamily="2" charset="2"/>
              <a:buChar char="Ø"/>
              <a:defRPr/>
            </a:pPr>
            <a:endParaRPr lang="en-US" sz="3200" dirty="0">
              <a:latin typeface="Bookman Old Style" pitchFamily="18" charset="0"/>
              <a:cs typeface="Times New Roman" pitchFamily="18" charset="0"/>
            </a:endParaRPr>
          </a:p>
          <a:p>
            <a:pPr marL="533400" indent="-533400" eaLnBrk="1" fontAlgn="auto" hangingPunct="1">
              <a:lnSpc>
                <a:spcPct val="90000"/>
              </a:lnSpc>
              <a:spcAft>
                <a:spcPts val="0"/>
              </a:spcAft>
              <a:defRPr/>
            </a:pPr>
            <a:r>
              <a:rPr lang="en-US" dirty="0">
                <a:latin typeface="Bookman Old Style" pitchFamily="18" charset="0"/>
                <a:cs typeface="Times New Roman" pitchFamily="18" charset="0"/>
              </a:rPr>
              <a:t>Ensure competition:</a:t>
            </a:r>
          </a:p>
          <a:p>
            <a:pPr marL="533400" indent="-533400" eaLnBrk="1" fontAlgn="auto" hangingPunct="1">
              <a:lnSpc>
                <a:spcPct val="90000"/>
              </a:lnSpc>
              <a:spcAft>
                <a:spcPts val="0"/>
              </a:spcAft>
              <a:defRPr/>
            </a:pPr>
            <a:endParaRPr lang="en-US" dirty="0">
              <a:latin typeface="Bookman Old Style" pitchFamily="18" charset="0"/>
              <a:cs typeface="Times New Roman" pitchFamily="18" charset="0"/>
            </a:endParaRPr>
          </a:p>
          <a:p>
            <a:pPr marL="1028700" lvl="1" indent="-571500" eaLnBrk="1" fontAlgn="auto" hangingPunct="1">
              <a:lnSpc>
                <a:spcPct val="90000"/>
              </a:lnSpc>
              <a:spcAft>
                <a:spcPts val="0"/>
              </a:spcAft>
              <a:buFont typeface="Wingdings" pitchFamily="2" charset="2"/>
              <a:buChar char="Ø"/>
              <a:defRPr/>
            </a:pPr>
            <a:r>
              <a:rPr lang="en-US" sz="3200" dirty="0">
                <a:latin typeface="Bookman Old Style" pitchFamily="18" charset="0"/>
                <a:cs typeface="Times New Roman" pitchFamily="18" charset="0"/>
              </a:rPr>
              <a:t>It is better to remove barriers when the competition will follow, but removing controls is not enough to ensure competition because conditions favoring monopolies might exist</a:t>
            </a:r>
          </a:p>
          <a:p>
            <a:pPr marL="1028700" lvl="1" indent="-571500" eaLnBrk="1" fontAlgn="auto" hangingPunct="1">
              <a:lnSpc>
                <a:spcPct val="90000"/>
              </a:lnSpc>
              <a:spcAft>
                <a:spcPts val="0"/>
              </a:spcAft>
              <a:buFont typeface="Wingdings" pitchFamily="2" charset="2"/>
              <a:buChar char="Ø"/>
              <a:defRPr/>
            </a:pPr>
            <a:r>
              <a:rPr lang="en-US" sz="3200" dirty="0">
                <a:latin typeface="Bookman Old Style" pitchFamily="18" charset="0"/>
                <a:cs typeface="Times New Roman" pitchFamily="18" charset="0"/>
              </a:rPr>
              <a:t>Opening up the country to international trade could make it more competitive and efficient (???)</a:t>
            </a:r>
            <a:endParaRPr lang="en-US" sz="3200" dirty="0">
              <a:latin typeface="Bookman Old Style"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4A800CAE-EC41-4FB5-A721-2BB68A89F39E}"/>
              </a:ext>
            </a:extLst>
          </p:cNvPr>
          <p:cNvSpPr>
            <a:spLocks noGrp="1" noChangeArrowheads="1"/>
          </p:cNvSpPr>
          <p:nvPr>
            <p:ph idx="1"/>
          </p:nvPr>
        </p:nvSpPr>
        <p:spPr>
          <a:xfrm>
            <a:off x="228600" y="647700"/>
            <a:ext cx="8534400" cy="5562600"/>
          </a:xfrm>
        </p:spPr>
        <p:txBody>
          <a:bodyPr rtlCol="0">
            <a:normAutofit fontScale="92500"/>
          </a:bodyPr>
          <a:lstStyle/>
          <a:p>
            <a:pPr marL="533400" indent="-533400" eaLnBrk="1" fontAlgn="auto" hangingPunct="1">
              <a:lnSpc>
                <a:spcPct val="90000"/>
              </a:lnSpc>
              <a:spcAft>
                <a:spcPts val="0"/>
              </a:spcAft>
              <a:defRPr/>
            </a:pPr>
            <a:r>
              <a:rPr lang="en-US" sz="2400" dirty="0">
                <a:latin typeface="Bookman Old Style" pitchFamily="18" charset="0"/>
                <a:cs typeface="Times New Roman" pitchFamily="18" charset="0"/>
              </a:rPr>
              <a:t>Move toward scarcity prices:</a:t>
            </a:r>
          </a:p>
          <a:p>
            <a:pPr marL="533400" indent="-533400" eaLnBrk="1" fontAlgn="auto" hangingPunct="1">
              <a:lnSpc>
                <a:spcPct val="90000"/>
              </a:lnSpc>
              <a:spcAft>
                <a:spcPts val="0"/>
              </a:spcAft>
              <a:defRPr/>
            </a:pPr>
            <a:endParaRPr lang="en-US" sz="2400" dirty="0">
              <a:latin typeface="Bookman Old Style" pitchFamily="18" charset="0"/>
              <a:cs typeface="Times New Roman" pitchFamily="18" charset="0"/>
            </a:endParaRPr>
          </a:p>
          <a:p>
            <a:pPr marL="1028700" lvl="1" indent="-571500" eaLnBrk="1" fontAlgn="auto" hangingPunct="1">
              <a:lnSpc>
                <a:spcPct val="90000"/>
              </a:lnSpc>
              <a:spcAft>
                <a:spcPts val="0"/>
              </a:spcAft>
              <a:buFont typeface="Wingdings" pitchFamily="2" charset="2"/>
              <a:buChar char="Ø"/>
              <a:defRPr/>
            </a:pPr>
            <a:r>
              <a:rPr lang="en-US" sz="2400" dirty="0">
                <a:latin typeface="Bookman Old Style" pitchFamily="18" charset="0"/>
                <a:cs typeface="Times New Roman" pitchFamily="18" charset="0"/>
              </a:rPr>
              <a:t>A theme of neoclassical economics and development economics is the importance of “getting prices right”</a:t>
            </a:r>
          </a:p>
          <a:p>
            <a:pPr marL="1028700" lvl="1" indent="-571500" eaLnBrk="1" fontAlgn="auto" hangingPunct="1">
              <a:lnSpc>
                <a:spcPct val="90000"/>
              </a:lnSpc>
              <a:spcAft>
                <a:spcPts val="0"/>
              </a:spcAft>
              <a:buFont typeface="Wingdings" pitchFamily="2" charset="2"/>
              <a:buChar char="Ø"/>
              <a:defRPr/>
            </a:pPr>
            <a:r>
              <a:rPr lang="en-US" sz="2400" dirty="0">
                <a:latin typeface="Bookman Old Style" pitchFamily="18" charset="0"/>
                <a:cs typeface="Times New Roman" pitchFamily="18" charset="0"/>
              </a:rPr>
              <a:t>Resource prices determined by the competitive process in a market economy tell decision makers the value of the resources to the economy</a:t>
            </a:r>
          </a:p>
          <a:p>
            <a:pPr marL="1028700" lvl="1" indent="-571500" eaLnBrk="1" fontAlgn="auto" hangingPunct="1">
              <a:lnSpc>
                <a:spcPct val="90000"/>
              </a:lnSpc>
              <a:spcAft>
                <a:spcPts val="0"/>
              </a:spcAft>
              <a:buFont typeface="Wingdings" pitchFamily="2" charset="2"/>
              <a:buChar char="Ø"/>
              <a:defRPr/>
            </a:pPr>
            <a:r>
              <a:rPr lang="en-US" sz="2400" dirty="0">
                <a:latin typeface="Bookman Old Style" pitchFamily="18" charset="0"/>
                <a:cs typeface="Times New Roman" pitchFamily="18" charset="0"/>
              </a:rPr>
              <a:t>Controls such as fixed foreign exchange rates (which make foreign exchange cheap because the exchange rates tend to be overvalued), ceilings on interest rates (which make capital cheap), etc. are not socially optimal because these distortions do not let prices reflect the cost of resources to society, so they lead to privately profitable decisions that are not socially optimal</a:t>
            </a:r>
          </a:p>
          <a:p>
            <a:pPr marL="1028700" lvl="1" indent="-571500" eaLnBrk="1" fontAlgn="auto" hangingPunct="1">
              <a:lnSpc>
                <a:spcPct val="90000"/>
              </a:lnSpc>
              <a:spcAft>
                <a:spcPts val="0"/>
              </a:spcAft>
              <a:buFont typeface="Wingdings" pitchFamily="2" charset="2"/>
              <a:buChar char="Ø"/>
              <a:defRPr/>
            </a:pPr>
            <a:endParaRPr lang="en-US" sz="2000" dirty="0">
              <a:latin typeface="Bookman Old Style"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0ACE74B6-013B-432F-A61E-FAE45D964542}"/>
              </a:ext>
            </a:extLst>
          </p:cNvPr>
          <p:cNvSpPr>
            <a:spLocks noGrp="1" noChangeArrowheads="1"/>
          </p:cNvSpPr>
          <p:nvPr>
            <p:ph idx="1"/>
          </p:nvPr>
        </p:nvSpPr>
        <p:spPr>
          <a:xfrm>
            <a:off x="304800" y="800100"/>
            <a:ext cx="8534400" cy="5257800"/>
          </a:xfrm>
        </p:spPr>
        <p:txBody>
          <a:bodyPr rtlCol="0">
            <a:normAutofit lnSpcReduction="10000"/>
          </a:bodyPr>
          <a:lstStyle/>
          <a:p>
            <a:pPr marL="533400" indent="-533400" eaLnBrk="1" fontAlgn="auto" hangingPunct="1">
              <a:lnSpc>
                <a:spcPct val="90000"/>
              </a:lnSpc>
              <a:spcAft>
                <a:spcPts val="0"/>
              </a:spcAft>
              <a:defRPr/>
            </a:pPr>
            <a:r>
              <a:rPr lang="en-US" sz="2400" dirty="0">
                <a:latin typeface="Bookman Old Style" pitchFamily="18" charset="0"/>
                <a:cs typeface="Times New Roman" pitchFamily="18" charset="0"/>
              </a:rPr>
              <a:t>Increase responsiveness to market signals:</a:t>
            </a:r>
          </a:p>
          <a:p>
            <a:pPr marL="533400" indent="-533400" eaLnBrk="1" fontAlgn="auto" hangingPunct="1">
              <a:lnSpc>
                <a:spcPct val="90000"/>
              </a:lnSpc>
              <a:spcAft>
                <a:spcPts val="0"/>
              </a:spcAft>
              <a:defRPr/>
            </a:pPr>
            <a:endParaRPr lang="en-US" sz="2400" dirty="0">
              <a:latin typeface="Bookman Old Style" pitchFamily="18" charset="0"/>
              <a:cs typeface="Times New Roman" pitchFamily="18" charset="0"/>
            </a:endParaRPr>
          </a:p>
          <a:p>
            <a:pPr marL="1028700" lvl="1" indent="-571500" eaLnBrk="1" fontAlgn="auto" hangingPunct="1">
              <a:lnSpc>
                <a:spcPct val="90000"/>
              </a:lnSpc>
              <a:spcAft>
                <a:spcPts val="0"/>
              </a:spcAft>
              <a:buFont typeface="Wingdings" pitchFamily="2" charset="2"/>
              <a:buChar char="Ø"/>
              <a:defRPr/>
            </a:pPr>
            <a:r>
              <a:rPr lang="en-US" sz="2400" dirty="0">
                <a:latin typeface="Bookman Old Style" pitchFamily="18" charset="0"/>
                <a:cs typeface="Times New Roman" pitchFamily="18" charset="0"/>
              </a:rPr>
              <a:t>To be efficient, an economy needs decision makers who respond to market signals; however, if decision makers, such as those in government enterprises, are more concerned with pleasing whoever hired them or protecting jobs, then they might not be responsive to prices (corruption) </a:t>
            </a:r>
          </a:p>
          <a:p>
            <a:pPr marL="1028700" lvl="1" indent="-571500" eaLnBrk="1" fontAlgn="auto" hangingPunct="1">
              <a:lnSpc>
                <a:spcPct val="90000"/>
              </a:lnSpc>
              <a:spcAft>
                <a:spcPts val="0"/>
              </a:spcAft>
              <a:buFont typeface="Wingdings" pitchFamily="2" charset="2"/>
              <a:buChar char="Ø"/>
              <a:defRPr/>
            </a:pPr>
            <a:r>
              <a:rPr lang="en-US" sz="2400" dirty="0">
                <a:latin typeface="Bookman Old Style" pitchFamily="18" charset="0"/>
                <a:cs typeface="Times New Roman" pitchFamily="18" charset="0"/>
              </a:rPr>
              <a:t>To resolve this inefficiency, it is often suggested the privatization of government enterprises so that decision makers will respond to profit; according to neoclassical economics, profit-seeking in a decentralized economy without government controls leads to social optimality</a:t>
            </a:r>
          </a:p>
          <a:p>
            <a:pPr marL="1028700" lvl="1" indent="-571500" eaLnBrk="1" fontAlgn="auto" hangingPunct="1">
              <a:lnSpc>
                <a:spcPct val="90000"/>
              </a:lnSpc>
              <a:spcAft>
                <a:spcPts val="0"/>
              </a:spcAft>
              <a:buFont typeface="Wingdings" pitchFamily="2" charset="2"/>
              <a:buChar char="Ø"/>
              <a:defRPr/>
            </a:pPr>
            <a:endParaRPr lang="en-US" sz="2000" dirty="0">
              <a:latin typeface="Bookman Old Style"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a:extLst>
              <a:ext uri="{FF2B5EF4-FFF2-40B4-BE49-F238E27FC236}">
                <a16:creationId xmlns:a16="http://schemas.microsoft.com/office/drawing/2014/main" id="{1E1013FB-90F3-4D3A-8BF2-ED31DC0905C4}"/>
              </a:ext>
            </a:extLst>
          </p:cNvPr>
          <p:cNvSpPr>
            <a:spLocks noGrp="1"/>
          </p:cNvSpPr>
          <p:nvPr>
            <p:ph type="title"/>
          </p:nvPr>
        </p:nvSpPr>
        <p:spPr>
          <a:xfrm>
            <a:off x="533400" y="609600"/>
            <a:ext cx="7913688" cy="525463"/>
          </a:xfrm>
        </p:spPr>
        <p:txBody>
          <a:bodyPr/>
          <a:lstStyle/>
          <a:p>
            <a:pPr eaLnBrk="1" hangingPunct="1">
              <a:buFont typeface="Wingdings" panose="05000000000000000000" pitchFamily="2" charset="2"/>
              <a:buNone/>
            </a:pPr>
            <a:r>
              <a:rPr lang="en-US" altLang="en-US">
                <a:solidFill>
                  <a:srgbClr val="C00000"/>
                </a:solidFill>
                <a:latin typeface="Bookman Old Style" panose="02050604050505020204" pitchFamily="18" charset="0"/>
              </a:rPr>
              <a:t>Two Ways to Transform</a:t>
            </a:r>
          </a:p>
        </p:txBody>
      </p:sp>
      <p:sp>
        <p:nvSpPr>
          <p:cNvPr id="13315" name="Rectangle 1027">
            <a:extLst>
              <a:ext uri="{FF2B5EF4-FFF2-40B4-BE49-F238E27FC236}">
                <a16:creationId xmlns:a16="http://schemas.microsoft.com/office/drawing/2014/main" id="{3BE2D6BB-4D52-4C48-9D58-672F86F56625}"/>
              </a:ext>
            </a:extLst>
          </p:cNvPr>
          <p:cNvSpPr>
            <a:spLocks noGrp="1"/>
          </p:cNvSpPr>
          <p:nvPr>
            <p:ph idx="1"/>
          </p:nvPr>
        </p:nvSpPr>
        <p:spPr>
          <a:xfrm>
            <a:off x="685800" y="1676400"/>
            <a:ext cx="7772400" cy="4114800"/>
          </a:xfrm>
        </p:spPr>
        <p:txBody>
          <a:bodyPr/>
          <a:lstStyle/>
          <a:p>
            <a:pPr eaLnBrk="1" hangingPunct="1">
              <a:buFont typeface="Wingdings" panose="05000000000000000000" pitchFamily="2" charset="2"/>
              <a:buNone/>
            </a:pPr>
            <a:r>
              <a:rPr lang="en-US" altLang="en-US" sz="2800">
                <a:latin typeface="Bookman Old Style" panose="02050604050505020204" pitchFamily="18" charset="0"/>
                <a:cs typeface="Times New Roman" panose="02020603050405020304" pitchFamily="18" charset="0"/>
              </a:rPr>
              <a:t>1. Shock therapy – this transition is rapid and was used by Poland and some other countries</a:t>
            </a:r>
          </a:p>
          <a:p>
            <a:pPr eaLnBrk="1" hangingPunct="1">
              <a:buFont typeface="Wingdings" panose="05000000000000000000" pitchFamily="2" charset="2"/>
              <a:buNone/>
            </a:pPr>
            <a:r>
              <a:rPr lang="en-US" altLang="en-US" sz="2800">
                <a:latin typeface="Bookman Old Style" panose="02050604050505020204" pitchFamily="18" charset="0"/>
                <a:cs typeface="Times New Roman" panose="02020603050405020304" pitchFamily="18" charset="0"/>
              </a:rPr>
              <a:t>2.  Gradual transition – this was used by China and some other countries</a:t>
            </a:r>
          </a:p>
          <a:p>
            <a:pPr eaLnBrk="1" hangingPunct="1">
              <a:buFont typeface="Wingdings" panose="05000000000000000000" pitchFamily="2" charset="2"/>
              <a:buNone/>
            </a:pPr>
            <a:endParaRPr lang="en-US" altLang="en-US" sz="2800">
              <a:latin typeface="Bookman Old Style" panose="02050604050505020204" pitchFamily="18" charset="0"/>
            </a:endParaRPr>
          </a:p>
        </p:txBody>
      </p:sp>
      <p:sp>
        <p:nvSpPr>
          <p:cNvPr id="13316" name="Text Box 1028">
            <a:extLst>
              <a:ext uri="{FF2B5EF4-FFF2-40B4-BE49-F238E27FC236}">
                <a16:creationId xmlns:a16="http://schemas.microsoft.com/office/drawing/2014/main" id="{CFF3389E-C71D-47DC-9EC3-CCEEBFBEA9CB}"/>
              </a:ext>
            </a:extLst>
          </p:cNvPr>
          <p:cNvSpPr txBox="1">
            <a:spLocks noChangeArrowheads="1"/>
          </p:cNvSpPr>
          <p:nvPr/>
        </p:nvSpPr>
        <p:spPr bwMode="auto">
          <a:xfrm>
            <a:off x="2133600" y="4953000"/>
            <a:ext cx="45672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rgbClr val="A50021"/>
              </a:buClr>
              <a:buSzPct val="75000"/>
              <a:buFont typeface="Wingdings" panose="05000000000000000000" pitchFamily="2" charset="2"/>
              <a:buNone/>
            </a:pPr>
            <a:r>
              <a:rPr lang="en-US" altLang="en-US" b="1">
                <a:latin typeface="Times New Roman" panose="02020603050405020304" pitchFamily="18" charset="0"/>
              </a:rPr>
              <a:t>Is there a “correct” way?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369</TotalTime>
  <Words>1732</Words>
  <Application>Microsoft Office PowerPoint</Application>
  <PresentationFormat>On-screen Show (4:3)</PresentationFormat>
  <Paragraphs>219</Paragraphs>
  <Slides>24</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34" baseType="lpstr">
      <vt:lpstr>Arial</vt:lpstr>
      <vt:lpstr>Book Antiqua</vt:lpstr>
      <vt:lpstr>Bookman Old Style</vt:lpstr>
      <vt:lpstr>Calibri</vt:lpstr>
      <vt:lpstr>Times New Roman</vt:lpstr>
      <vt:lpstr>Verdana</vt:lpstr>
      <vt:lpstr>Wingdings</vt:lpstr>
      <vt:lpstr>Office Theme</vt:lpstr>
      <vt:lpstr>Clip</vt:lpstr>
      <vt:lpstr>Image File</vt:lpstr>
      <vt:lpstr>PowerPoint Presentation</vt:lpstr>
      <vt:lpstr>Capitalist Market Economies vs. Socialist Planned Economies</vt:lpstr>
      <vt:lpstr>Role of Incentives</vt:lpstr>
      <vt:lpstr>PowerPoint Presentation</vt:lpstr>
      <vt:lpstr>How to Implement Reforms</vt:lpstr>
      <vt:lpstr>PowerPoint Presentation</vt:lpstr>
      <vt:lpstr>PowerPoint Presentation</vt:lpstr>
      <vt:lpstr>PowerPoint Presentation</vt:lpstr>
      <vt:lpstr>Two Ways to Transform</vt:lpstr>
      <vt:lpstr>The Realities of Economic Change</vt:lpstr>
      <vt:lpstr>The Realities of Economic Change</vt:lpstr>
      <vt:lpstr>Reasons for State-owned Enterprises</vt:lpstr>
      <vt:lpstr>Drawbacks to State-owned Enterprises</vt:lpstr>
      <vt:lpstr>The Economics of Corruption</vt:lpstr>
      <vt:lpstr>Definition of Corruption</vt:lpstr>
      <vt:lpstr>PowerPoint Presentation</vt:lpstr>
      <vt:lpstr>Factors Causing Corruption</vt:lpstr>
      <vt:lpstr>Indirect Causes of Corruption</vt:lpstr>
      <vt:lpstr>The Corruption Equation</vt:lpstr>
      <vt:lpstr>Measuring Governance and Corruption</vt:lpstr>
      <vt:lpstr>Economic Effects of Corruption</vt:lpstr>
      <vt:lpstr>Negative Effects</vt:lpstr>
      <vt:lpstr>Fight Against Corruption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Ambiguous Role of the State</dc:title>
  <dc:creator>Dennis C. McCornac</dc:creator>
  <cp:lastModifiedBy>Dennis Charles McCornac</cp:lastModifiedBy>
  <cp:revision>37</cp:revision>
  <cp:lastPrinted>2014-05-12T11:58:42Z</cp:lastPrinted>
  <dcterms:created xsi:type="dcterms:W3CDTF">2003-10-08T14:39:27Z</dcterms:created>
  <dcterms:modified xsi:type="dcterms:W3CDTF">2024-02-19T13:54:51Z</dcterms:modified>
</cp:coreProperties>
</file>