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8"/>
  </p:notesMasterIdLst>
  <p:handoutMasterIdLst>
    <p:handoutMasterId r:id="rId19"/>
  </p:handoutMasterIdLst>
  <p:sldIdLst>
    <p:sldId id="300" r:id="rId2"/>
    <p:sldId id="276" r:id="rId3"/>
    <p:sldId id="261" r:id="rId4"/>
    <p:sldId id="257" r:id="rId5"/>
    <p:sldId id="258" r:id="rId6"/>
    <p:sldId id="266" r:id="rId7"/>
    <p:sldId id="279" r:id="rId8"/>
    <p:sldId id="280" r:id="rId9"/>
    <p:sldId id="281" r:id="rId10"/>
    <p:sldId id="282" r:id="rId11"/>
    <p:sldId id="283" r:id="rId12"/>
    <p:sldId id="284" r:id="rId13"/>
    <p:sldId id="304" r:id="rId14"/>
    <p:sldId id="285" r:id="rId15"/>
    <p:sldId id="290" r:id="rId16"/>
    <p:sldId id="297" r:id="rId17"/>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1111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autoAdjust="0"/>
    <p:restoredTop sz="90929" autoAdjust="0"/>
  </p:normalViewPr>
  <p:slideViewPr>
    <p:cSldViewPr>
      <p:cViewPr varScale="1">
        <p:scale>
          <a:sx n="64" d="100"/>
          <a:sy n="64" d="100"/>
        </p:scale>
        <p:origin x="1397"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562"/>
    </p:cViewPr>
  </p:sorterViewPr>
  <p:notesViewPr>
    <p:cSldViewPr>
      <p:cViewPr varScale="1">
        <p:scale>
          <a:sx n="80" d="100"/>
          <a:sy n="80" d="100"/>
        </p:scale>
        <p:origin x="3888" y="102"/>
      </p:cViewPr>
      <p:guideLst>
        <p:guide orient="horz" pos="3025"/>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Text Box 6">
            <a:extLst>
              <a:ext uri="{FF2B5EF4-FFF2-40B4-BE49-F238E27FC236}">
                <a16:creationId xmlns:a16="http://schemas.microsoft.com/office/drawing/2014/main" id="{5B2949AE-FB29-42E1-9D32-823223B2B2CC}"/>
              </a:ext>
            </a:extLst>
          </p:cNvPr>
          <p:cNvSpPr txBox="1">
            <a:spLocks noChangeArrowheads="1"/>
          </p:cNvSpPr>
          <p:nvPr/>
        </p:nvSpPr>
        <p:spPr bwMode="auto">
          <a:xfrm>
            <a:off x="2112963" y="320675"/>
            <a:ext cx="3170237"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48" tIns="48325" rIns="96648" bIns="48325">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defRPr/>
            </a:pPr>
            <a:r>
              <a:rPr lang="en-US" altLang="en-US" sz="1900" b="1"/>
              <a:t>East Asian Crisis</a:t>
            </a:r>
          </a:p>
        </p:txBody>
      </p:sp>
      <p:sp>
        <p:nvSpPr>
          <p:cNvPr id="28675" name="Text Box 7">
            <a:extLst>
              <a:ext uri="{FF2B5EF4-FFF2-40B4-BE49-F238E27FC236}">
                <a16:creationId xmlns:a16="http://schemas.microsoft.com/office/drawing/2014/main" id="{F1014490-5640-46E3-9CFF-F4379F9BDDC8}"/>
              </a:ext>
            </a:extLst>
          </p:cNvPr>
          <p:cNvSpPr txBox="1">
            <a:spLocks noChangeArrowheads="1"/>
          </p:cNvSpPr>
          <p:nvPr/>
        </p:nvSpPr>
        <p:spPr bwMode="auto">
          <a:xfrm>
            <a:off x="3495675" y="8880475"/>
            <a:ext cx="481013"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6648" tIns="48325" rIns="96648" bIns="48325">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fld id="{F384EE5E-DA92-4C80-99EA-50EA1E92DA67}" type="slidenum">
              <a:rPr lang="en-US" altLang="en-US" sz="1900" smtClean="0"/>
              <a:pPr eaLnBrk="1" hangingPunct="1">
                <a:defRPr/>
              </a:pPr>
              <a:t>‹#›</a:t>
            </a:fld>
            <a:endParaRPr lang="en-US" altLang="en-US" sz="19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31401B0-3E93-42BF-A37E-0FF449FA2BA0}"/>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48" tIns="48325" rIns="96648" bIns="48325" numCol="1" anchor="t" anchorCtr="0" compatLnSpc="1">
            <a:prstTxWarp prst="textNoShape">
              <a:avLst/>
            </a:prstTxWarp>
          </a:bodyPr>
          <a:lstStyle>
            <a:lvl1pPr eaLnBrk="1" hangingPunct="1">
              <a:defRPr sz="1300"/>
            </a:lvl1pPr>
          </a:lstStyle>
          <a:p>
            <a:pPr>
              <a:defRPr/>
            </a:pPr>
            <a:endParaRPr lang="en-US"/>
          </a:p>
        </p:txBody>
      </p:sp>
      <p:sp>
        <p:nvSpPr>
          <p:cNvPr id="5123" name="Rectangle 3">
            <a:extLst>
              <a:ext uri="{FF2B5EF4-FFF2-40B4-BE49-F238E27FC236}">
                <a16:creationId xmlns:a16="http://schemas.microsoft.com/office/drawing/2014/main" id="{4D784776-BFDB-40DD-8086-2062363E7B3C}"/>
              </a:ext>
            </a:extLst>
          </p:cNvPr>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48" tIns="48325" rIns="96648" bIns="48325" numCol="1" anchor="t" anchorCtr="0" compatLnSpc="1">
            <a:prstTxWarp prst="textNoShape">
              <a:avLst/>
            </a:prstTxWarp>
          </a:bodyPr>
          <a:lstStyle>
            <a:lvl1pPr algn="r" eaLnBrk="1" hangingPunct="1">
              <a:defRPr sz="1300"/>
            </a:lvl1pPr>
          </a:lstStyle>
          <a:p>
            <a:pPr>
              <a:defRPr/>
            </a:pPr>
            <a:endParaRPr lang="en-US"/>
          </a:p>
        </p:txBody>
      </p:sp>
      <p:sp>
        <p:nvSpPr>
          <p:cNvPr id="7172" name="Rectangle 4">
            <a:extLst>
              <a:ext uri="{FF2B5EF4-FFF2-40B4-BE49-F238E27FC236}">
                <a16:creationId xmlns:a16="http://schemas.microsoft.com/office/drawing/2014/main" id="{9E48863C-0AC3-44EE-8A69-B4FBD824E6CF}"/>
              </a:ext>
            </a:extLst>
          </p:cNvPr>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9FE081EE-5BA2-40E1-A7A7-DBE95CA90CC0}"/>
              </a:ext>
            </a:extLst>
          </p:cNvPr>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48" tIns="48325" rIns="96648" bIns="483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B66D432F-B792-4268-BFB6-C340299251FF}"/>
              </a:ext>
            </a:extLst>
          </p:cNvPr>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48" tIns="48325" rIns="96648" bIns="48325" numCol="1" anchor="b" anchorCtr="0" compatLnSpc="1">
            <a:prstTxWarp prst="textNoShape">
              <a:avLst/>
            </a:prstTxWarp>
          </a:bodyPr>
          <a:lstStyle>
            <a:lvl1pPr eaLnBrk="1" hangingPunct="1">
              <a:defRPr sz="1300"/>
            </a:lvl1pPr>
          </a:lstStyle>
          <a:p>
            <a:pPr>
              <a:defRPr/>
            </a:pPr>
            <a:endParaRPr lang="en-US"/>
          </a:p>
        </p:txBody>
      </p:sp>
      <p:sp>
        <p:nvSpPr>
          <p:cNvPr id="5127" name="Rectangle 7">
            <a:extLst>
              <a:ext uri="{FF2B5EF4-FFF2-40B4-BE49-F238E27FC236}">
                <a16:creationId xmlns:a16="http://schemas.microsoft.com/office/drawing/2014/main" id="{3C46E830-ED92-4EE8-8C9A-F02C236B8990}"/>
              </a:ext>
            </a:extLst>
          </p:cNvPr>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48" tIns="48325" rIns="96648" bIns="48325" numCol="1" anchor="b" anchorCtr="0" compatLnSpc="1">
            <a:prstTxWarp prst="textNoShape">
              <a:avLst/>
            </a:prstTxWarp>
          </a:bodyPr>
          <a:lstStyle>
            <a:lvl1pPr algn="r" eaLnBrk="1" hangingPunct="1">
              <a:defRPr sz="1300"/>
            </a:lvl1pPr>
          </a:lstStyle>
          <a:p>
            <a:pPr>
              <a:defRPr/>
            </a:pPr>
            <a:fld id="{302999E9-AFCD-435F-9728-32DD13296DD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A67E4152-F70D-4A32-B855-85382B0042C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1363" indent="-284163">
              <a:spcBef>
                <a:spcPct val="30000"/>
              </a:spcBef>
              <a:defRPr sz="1200">
                <a:solidFill>
                  <a:schemeClr val="tx1"/>
                </a:solidFill>
                <a:latin typeface="Times New Roman" panose="02020603050405020304" pitchFamily="18" charset="0"/>
              </a:defRPr>
            </a:lvl2pPr>
            <a:lvl3pPr marL="1141413" indent="-227013">
              <a:spcBef>
                <a:spcPct val="30000"/>
              </a:spcBef>
              <a:defRPr sz="1200">
                <a:solidFill>
                  <a:schemeClr val="tx1"/>
                </a:solidFill>
                <a:latin typeface="Times New Roman" panose="02020603050405020304" pitchFamily="18" charset="0"/>
              </a:defRPr>
            </a:lvl3pPr>
            <a:lvl4pPr marL="1598613" indent="-227013">
              <a:spcBef>
                <a:spcPct val="30000"/>
              </a:spcBef>
              <a:defRPr sz="1200">
                <a:solidFill>
                  <a:schemeClr val="tx1"/>
                </a:solidFill>
                <a:latin typeface="Times New Roman" panose="02020603050405020304" pitchFamily="18" charset="0"/>
              </a:defRPr>
            </a:lvl4pPr>
            <a:lvl5pPr marL="2055813" indent="-227013">
              <a:spcBef>
                <a:spcPct val="30000"/>
              </a:spcBef>
              <a:defRPr sz="1200">
                <a:solidFill>
                  <a:schemeClr val="tx1"/>
                </a:solidFill>
                <a:latin typeface="Times New Roman" panose="02020603050405020304" pitchFamily="18" charset="0"/>
              </a:defRPr>
            </a:lvl5pPr>
            <a:lvl6pPr marL="2513013" indent="-227013"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41B23C1-1D75-4FFE-B715-78DA75AB24DE}" type="slidenum">
              <a:rPr lang="en-US" altLang="en-US" sz="1300" smtClean="0"/>
              <a:pPr>
                <a:spcBef>
                  <a:spcPct val="0"/>
                </a:spcBef>
              </a:pPr>
              <a:t>5</a:t>
            </a:fld>
            <a:endParaRPr lang="en-US" altLang="en-US" sz="1300"/>
          </a:p>
        </p:txBody>
      </p:sp>
      <p:sp>
        <p:nvSpPr>
          <p:cNvPr id="14339" name="Rectangle 2">
            <a:extLst>
              <a:ext uri="{FF2B5EF4-FFF2-40B4-BE49-F238E27FC236}">
                <a16:creationId xmlns:a16="http://schemas.microsoft.com/office/drawing/2014/main" id="{4F771E2F-6A22-4C6D-83A5-08489A91AD28}"/>
              </a:ext>
            </a:extLst>
          </p:cNvPr>
          <p:cNvSpPr>
            <a:spLocks noGrp="1" noRot="1" noChangeAspect="1" noChangeArrowheads="1" noTextEdit="1"/>
          </p:cNvSpPr>
          <p:nvPr>
            <p:ph type="sldImg"/>
          </p:nvPr>
        </p:nvSpPr>
        <p:spPr>
          <a:solidFill>
            <a:srgbClr val="FFFFFF"/>
          </a:solidFill>
          <a:ln/>
        </p:spPr>
      </p:sp>
      <p:sp>
        <p:nvSpPr>
          <p:cNvPr id="14340" name="Rectangle 3">
            <a:extLst>
              <a:ext uri="{FF2B5EF4-FFF2-40B4-BE49-F238E27FC236}">
                <a16:creationId xmlns:a16="http://schemas.microsoft.com/office/drawing/2014/main" id="{616C9DBF-C7C8-44EF-9A0E-002F386B39AD}"/>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2C69A799-D256-4E3C-95BD-4FDA790176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1363" indent="-284163">
              <a:spcBef>
                <a:spcPct val="30000"/>
              </a:spcBef>
              <a:defRPr sz="1200">
                <a:solidFill>
                  <a:schemeClr val="tx1"/>
                </a:solidFill>
                <a:latin typeface="Times New Roman" panose="02020603050405020304" pitchFamily="18" charset="0"/>
              </a:defRPr>
            </a:lvl2pPr>
            <a:lvl3pPr marL="1141413" indent="-227013">
              <a:spcBef>
                <a:spcPct val="30000"/>
              </a:spcBef>
              <a:defRPr sz="1200">
                <a:solidFill>
                  <a:schemeClr val="tx1"/>
                </a:solidFill>
                <a:latin typeface="Times New Roman" panose="02020603050405020304" pitchFamily="18" charset="0"/>
              </a:defRPr>
            </a:lvl3pPr>
            <a:lvl4pPr marL="1598613" indent="-227013">
              <a:spcBef>
                <a:spcPct val="30000"/>
              </a:spcBef>
              <a:defRPr sz="1200">
                <a:solidFill>
                  <a:schemeClr val="tx1"/>
                </a:solidFill>
                <a:latin typeface="Times New Roman" panose="02020603050405020304" pitchFamily="18" charset="0"/>
              </a:defRPr>
            </a:lvl4pPr>
            <a:lvl5pPr marL="2055813" indent="-227013">
              <a:spcBef>
                <a:spcPct val="30000"/>
              </a:spcBef>
              <a:defRPr sz="1200">
                <a:solidFill>
                  <a:schemeClr val="tx1"/>
                </a:solidFill>
                <a:latin typeface="Times New Roman" panose="02020603050405020304" pitchFamily="18" charset="0"/>
              </a:defRPr>
            </a:lvl5pPr>
            <a:lvl6pPr marL="2513013" indent="-227013"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829096A-BA5F-4ECF-A585-00A068C51054}" type="slidenum">
              <a:rPr lang="en-US" altLang="en-US" sz="1300" smtClean="0"/>
              <a:pPr>
                <a:spcBef>
                  <a:spcPct val="0"/>
                </a:spcBef>
              </a:pPr>
              <a:t>13</a:t>
            </a:fld>
            <a:endParaRPr lang="en-US" altLang="en-US" sz="1300"/>
          </a:p>
        </p:txBody>
      </p:sp>
      <p:sp>
        <p:nvSpPr>
          <p:cNvPr id="23555" name="Rectangle 2">
            <a:extLst>
              <a:ext uri="{FF2B5EF4-FFF2-40B4-BE49-F238E27FC236}">
                <a16:creationId xmlns:a16="http://schemas.microsoft.com/office/drawing/2014/main" id="{E94FF814-41FC-41A0-A0EE-6E96A6DB1E77}"/>
              </a:ext>
            </a:extLst>
          </p:cNvPr>
          <p:cNvSpPr>
            <a:spLocks noGrp="1" noRot="1" noChangeAspect="1" noChangeArrowheads="1" noTextEdit="1"/>
          </p:cNvSpPr>
          <p:nvPr>
            <p:ph type="sldImg"/>
          </p:nvPr>
        </p:nvSpPr>
        <p:spPr>
          <a:xfrm>
            <a:off x="1263650" y="722313"/>
            <a:ext cx="4797425" cy="3598862"/>
          </a:xfrm>
          <a:solidFill>
            <a:srgbClr val="FFFFFF"/>
          </a:solidFill>
          <a:ln/>
        </p:spPr>
      </p:sp>
      <p:sp>
        <p:nvSpPr>
          <p:cNvPr id="23556" name="Rectangle 3">
            <a:extLst>
              <a:ext uri="{FF2B5EF4-FFF2-40B4-BE49-F238E27FC236}">
                <a16:creationId xmlns:a16="http://schemas.microsoft.com/office/drawing/2014/main" id="{2E215B25-F799-42BE-89EE-126A94581257}"/>
              </a:ext>
            </a:extLst>
          </p:cNvPr>
          <p:cNvSpPr>
            <a:spLocks noGrp="1" noChangeArrowheads="1"/>
          </p:cNvSpPr>
          <p:nvPr>
            <p:ph type="body" idx="1"/>
          </p:nvPr>
        </p:nvSpPr>
        <p:spPr>
          <a:solidFill>
            <a:srgbClr val="FFFFFF"/>
          </a:solidFill>
          <a:ln>
            <a:solidFill>
              <a:srgbClr val="000000"/>
            </a:solidFill>
          </a:ln>
        </p:spPr>
        <p:txBody>
          <a:bodyPr lIns="95305" tIns="47652" rIns="95305" bIns="47652"/>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8F812AD-F76A-4E2D-ADB7-FB525BFA16B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1363" indent="-284163">
              <a:spcBef>
                <a:spcPct val="30000"/>
              </a:spcBef>
              <a:defRPr sz="1200">
                <a:solidFill>
                  <a:schemeClr val="tx1"/>
                </a:solidFill>
                <a:latin typeface="Times New Roman" panose="02020603050405020304" pitchFamily="18" charset="0"/>
              </a:defRPr>
            </a:lvl2pPr>
            <a:lvl3pPr marL="1141413" indent="-227013">
              <a:spcBef>
                <a:spcPct val="30000"/>
              </a:spcBef>
              <a:defRPr sz="1200">
                <a:solidFill>
                  <a:schemeClr val="tx1"/>
                </a:solidFill>
                <a:latin typeface="Times New Roman" panose="02020603050405020304" pitchFamily="18" charset="0"/>
              </a:defRPr>
            </a:lvl3pPr>
            <a:lvl4pPr marL="1598613" indent="-227013">
              <a:spcBef>
                <a:spcPct val="30000"/>
              </a:spcBef>
              <a:defRPr sz="1200">
                <a:solidFill>
                  <a:schemeClr val="tx1"/>
                </a:solidFill>
                <a:latin typeface="Times New Roman" panose="02020603050405020304" pitchFamily="18" charset="0"/>
              </a:defRPr>
            </a:lvl4pPr>
            <a:lvl5pPr marL="2055813" indent="-227013">
              <a:spcBef>
                <a:spcPct val="30000"/>
              </a:spcBef>
              <a:defRPr sz="1200">
                <a:solidFill>
                  <a:schemeClr val="tx1"/>
                </a:solidFill>
                <a:latin typeface="Times New Roman" panose="02020603050405020304" pitchFamily="18" charset="0"/>
              </a:defRPr>
            </a:lvl5pPr>
            <a:lvl6pPr marL="2513013" indent="-227013"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CD0DE84-060D-4B0B-AEBC-83A3B0344011}" type="slidenum">
              <a:rPr lang="en-US" altLang="en-US" sz="1300" smtClean="0"/>
              <a:pPr>
                <a:spcBef>
                  <a:spcPct val="0"/>
                </a:spcBef>
              </a:pPr>
              <a:t>15</a:t>
            </a:fld>
            <a:endParaRPr lang="en-US" altLang="en-US" sz="1300"/>
          </a:p>
        </p:txBody>
      </p:sp>
      <p:sp>
        <p:nvSpPr>
          <p:cNvPr id="26627" name="Rectangle 2">
            <a:extLst>
              <a:ext uri="{FF2B5EF4-FFF2-40B4-BE49-F238E27FC236}">
                <a16:creationId xmlns:a16="http://schemas.microsoft.com/office/drawing/2014/main" id="{8696369F-303B-4398-AEED-40CEA9C35CF4}"/>
              </a:ext>
            </a:extLst>
          </p:cNvPr>
          <p:cNvSpPr>
            <a:spLocks noGrp="1" noRot="1" noChangeAspect="1" noChangeArrowheads="1" noTextEdit="1"/>
          </p:cNvSpPr>
          <p:nvPr>
            <p:ph type="sldImg"/>
          </p:nvPr>
        </p:nvSpPr>
        <p:spPr>
          <a:solidFill>
            <a:srgbClr val="FFFFFF"/>
          </a:solidFill>
          <a:ln/>
        </p:spPr>
      </p:sp>
      <p:sp>
        <p:nvSpPr>
          <p:cNvPr id="26628" name="Rectangle 3">
            <a:extLst>
              <a:ext uri="{FF2B5EF4-FFF2-40B4-BE49-F238E27FC236}">
                <a16:creationId xmlns:a16="http://schemas.microsoft.com/office/drawing/2014/main" id="{5DA53271-B9C7-4C9C-A92E-152A90BDA63D}"/>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3EC9B183-3230-4A41-AEED-BC0312EFA3F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1363" indent="-284163">
              <a:spcBef>
                <a:spcPct val="30000"/>
              </a:spcBef>
              <a:defRPr sz="1200">
                <a:solidFill>
                  <a:schemeClr val="tx1"/>
                </a:solidFill>
                <a:latin typeface="Times New Roman" panose="02020603050405020304" pitchFamily="18" charset="0"/>
              </a:defRPr>
            </a:lvl2pPr>
            <a:lvl3pPr marL="1141413" indent="-227013">
              <a:spcBef>
                <a:spcPct val="30000"/>
              </a:spcBef>
              <a:defRPr sz="1200">
                <a:solidFill>
                  <a:schemeClr val="tx1"/>
                </a:solidFill>
                <a:latin typeface="Times New Roman" panose="02020603050405020304" pitchFamily="18" charset="0"/>
              </a:defRPr>
            </a:lvl3pPr>
            <a:lvl4pPr marL="1598613" indent="-227013">
              <a:spcBef>
                <a:spcPct val="30000"/>
              </a:spcBef>
              <a:defRPr sz="1200">
                <a:solidFill>
                  <a:schemeClr val="tx1"/>
                </a:solidFill>
                <a:latin typeface="Times New Roman" panose="02020603050405020304" pitchFamily="18" charset="0"/>
              </a:defRPr>
            </a:lvl4pPr>
            <a:lvl5pPr marL="2055813" indent="-227013">
              <a:spcBef>
                <a:spcPct val="30000"/>
              </a:spcBef>
              <a:defRPr sz="1200">
                <a:solidFill>
                  <a:schemeClr val="tx1"/>
                </a:solidFill>
                <a:latin typeface="Times New Roman" panose="02020603050405020304" pitchFamily="18" charset="0"/>
              </a:defRPr>
            </a:lvl5pPr>
            <a:lvl6pPr marL="2513013" indent="-227013"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7089E0F-3C5F-46CF-8250-B42680C5D065}" type="slidenum">
              <a:rPr lang="en-US" altLang="en-US" sz="1300" smtClean="0"/>
              <a:pPr>
                <a:spcBef>
                  <a:spcPct val="0"/>
                </a:spcBef>
              </a:pPr>
              <a:t>16</a:t>
            </a:fld>
            <a:endParaRPr lang="en-US" altLang="en-US" sz="1300"/>
          </a:p>
        </p:txBody>
      </p:sp>
      <p:sp>
        <p:nvSpPr>
          <p:cNvPr id="28675" name="Rectangle 2">
            <a:extLst>
              <a:ext uri="{FF2B5EF4-FFF2-40B4-BE49-F238E27FC236}">
                <a16:creationId xmlns:a16="http://schemas.microsoft.com/office/drawing/2014/main" id="{EA0BBBDD-70E6-4B51-BB81-9CF0633C101C}"/>
              </a:ext>
            </a:extLst>
          </p:cNvPr>
          <p:cNvSpPr>
            <a:spLocks noGrp="1" noRot="1" noChangeAspect="1" noChangeArrowheads="1" noTextEdit="1"/>
          </p:cNvSpPr>
          <p:nvPr>
            <p:ph type="sldImg"/>
          </p:nvPr>
        </p:nvSpPr>
        <p:spPr>
          <a:solidFill>
            <a:srgbClr val="FFFFFF"/>
          </a:solidFill>
          <a:ln/>
        </p:spPr>
      </p:sp>
      <p:sp>
        <p:nvSpPr>
          <p:cNvPr id="28676" name="Rectangle 3">
            <a:extLst>
              <a:ext uri="{FF2B5EF4-FFF2-40B4-BE49-F238E27FC236}">
                <a16:creationId xmlns:a16="http://schemas.microsoft.com/office/drawing/2014/main" id="{DC7B38C3-F637-41F3-9D69-F72C443FB286}"/>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9D0DC8E8-1F43-4DBB-A4D3-01A6ADD5484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9EC6ABD-9ABD-48E7-BFDC-C5C8B846746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5A2A8ED-BE60-4D32-80F0-06A6F479CE33}"/>
              </a:ext>
            </a:extLst>
          </p:cNvPr>
          <p:cNvSpPr>
            <a:spLocks noGrp="1"/>
          </p:cNvSpPr>
          <p:nvPr>
            <p:ph type="sldNum" sz="quarter" idx="12"/>
          </p:nvPr>
        </p:nvSpPr>
        <p:spPr/>
        <p:txBody>
          <a:bodyPr/>
          <a:lstStyle>
            <a:lvl1pPr>
              <a:defRPr/>
            </a:lvl1pPr>
          </a:lstStyle>
          <a:p>
            <a:pPr>
              <a:defRPr/>
            </a:pPr>
            <a:fld id="{C16D7B6F-C5EA-4A55-ABCE-AA421A8AB263}" type="slidenum">
              <a:rPr lang="en-US" altLang="en-US"/>
              <a:pPr>
                <a:defRPr/>
              </a:pPr>
              <a:t>‹#›</a:t>
            </a:fld>
            <a:endParaRPr lang="en-US" altLang="en-US"/>
          </a:p>
        </p:txBody>
      </p:sp>
    </p:spTree>
    <p:extLst>
      <p:ext uri="{BB962C8B-B14F-4D97-AF65-F5344CB8AC3E}">
        <p14:creationId xmlns:p14="http://schemas.microsoft.com/office/powerpoint/2010/main" val="2189189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5ED3CB-9BFE-41AC-A91A-3E3118F7C234}"/>
              </a:ext>
            </a:extLst>
          </p:cNvPr>
          <p:cNvSpPr>
            <a:spLocks noGrp="1"/>
          </p:cNvSpPr>
          <p:nvPr>
            <p:ph type="dt" sz="half" idx="10"/>
          </p:nvPr>
        </p:nvSpPr>
        <p:spPr/>
        <p:txBody>
          <a:bodyPr/>
          <a:lstStyle>
            <a:lvl1pPr>
              <a:defRPr/>
            </a:lvl1pPr>
          </a:lstStyle>
          <a:p>
            <a:pPr>
              <a:defRPr/>
            </a:pPr>
            <a:fld id="{F6253986-6DDE-4825-945F-E0C98B0FAD78}" type="datetimeFigureOut">
              <a:rPr lang="en-US"/>
              <a:pPr>
                <a:defRPr/>
              </a:pPr>
              <a:t>10/20/2023</a:t>
            </a:fld>
            <a:endParaRPr lang="en-US"/>
          </a:p>
        </p:txBody>
      </p:sp>
      <p:sp>
        <p:nvSpPr>
          <p:cNvPr id="5" name="Footer Placeholder 4">
            <a:extLst>
              <a:ext uri="{FF2B5EF4-FFF2-40B4-BE49-F238E27FC236}">
                <a16:creationId xmlns:a16="http://schemas.microsoft.com/office/drawing/2014/main" id="{765A02AC-7094-4589-B85F-9EE1D1E0C51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DD1726A-8987-45E7-BA15-2A287F3B4E94}"/>
              </a:ext>
            </a:extLst>
          </p:cNvPr>
          <p:cNvSpPr>
            <a:spLocks noGrp="1"/>
          </p:cNvSpPr>
          <p:nvPr>
            <p:ph type="sldNum" sz="quarter" idx="12"/>
          </p:nvPr>
        </p:nvSpPr>
        <p:spPr/>
        <p:txBody>
          <a:bodyPr/>
          <a:lstStyle>
            <a:lvl1pPr>
              <a:defRPr/>
            </a:lvl1pPr>
          </a:lstStyle>
          <a:p>
            <a:pPr>
              <a:defRPr/>
            </a:pPr>
            <a:fld id="{16C97DE4-FBD0-44C6-B684-02B6D645B8D6}" type="slidenum">
              <a:rPr lang="en-US" altLang="en-US"/>
              <a:pPr>
                <a:defRPr/>
              </a:pPr>
              <a:t>‹#›</a:t>
            </a:fld>
            <a:endParaRPr lang="en-US" altLang="en-US"/>
          </a:p>
        </p:txBody>
      </p:sp>
    </p:spTree>
    <p:extLst>
      <p:ext uri="{BB962C8B-B14F-4D97-AF65-F5344CB8AC3E}">
        <p14:creationId xmlns:p14="http://schemas.microsoft.com/office/powerpoint/2010/main" val="234287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4E516A-D8C1-4A57-A92F-4460B1508FFF}"/>
              </a:ext>
            </a:extLst>
          </p:cNvPr>
          <p:cNvSpPr>
            <a:spLocks noGrp="1"/>
          </p:cNvSpPr>
          <p:nvPr>
            <p:ph type="dt" sz="half" idx="10"/>
          </p:nvPr>
        </p:nvSpPr>
        <p:spPr/>
        <p:txBody>
          <a:bodyPr/>
          <a:lstStyle>
            <a:lvl1pPr>
              <a:defRPr/>
            </a:lvl1pPr>
          </a:lstStyle>
          <a:p>
            <a:pPr>
              <a:defRPr/>
            </a:pPr>
            <a:fld id="{AA082590-D99E-4EF1-BD73-8EEE2EBE5024}" type="datetimeFigureOut">
              <a:rPr lang="en-US"/>
              <a:pPr>
                <a:defRPr/>
              </a:pPr>
              <a:t>10/20/2023</a:t>
            </a:fld>
            <a:endParaRPr lang="en-US"/>
          </a:p>
        </p:txBody>
      </p:sp>
      <p:sp>
        <p:nvSpPr>
          <p:cNvPr id="5" name="Footer Placeholder 4">
            <a:extLst>
              <a:ext uri="{FF2B5EF4-FFF2-40B4-BE49-F238E27FC236}">
                <a16:creationId xmlns:a16="http://schemas.microsoft.com/office/drawing/2014/main" id="{F0623DF1-721B-4340-B7DF-6D81F9649A9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88FE500-7499-4EE9-97D4-D1ADB2787CD2}"/>
              </a:ext>
            </a:extLst>
          </p:cNvPr>
          <p:cNvSpPr>
            <a:spLocks noGrp="1"/>
          </p:cNvSpPr>
          <p:nvPr>
            <p:ph type="sldNum" sz="quarter" idx="12"/>
          </p:nvPr>
        </p:nvSpPr>
        <p:spPr/>
        <p:txBody>
          <a:bodyPr/>
          <a:lstStyle>
            <a:lvl1pPr>
              <a:defRPr/>
            </a:lvl1pPr>
          </a:lstStyle>
          <a:p>
            <a:pPr>
              <a:defRPr/>
            </a:pPr>
            <a:fld id="{2F58600D-DA87-4344-AF21-280552389679}" type="slidenum">
              <a:rPr lang="en-US" altLang="en-US"/>
              <a:pPr>
                <a:defRPr/>
              </a:pPr>
              <a:t>‹#›</a:t>
            </a:fld>
            <a:endParaRPr lang="en-US" altLang="en-US"/>
          </a:p>
        </p:txBody>
      </p:sp>
    </p:spTree>
    <p:extLst>
      <p:ext uri="{BB962C8B-B14F-4D97-AF65-F5344CB8AC3E}">
        <p14:creationId xmlns:p14="http://schemas.microsoft.com/office/powerpoint/2010/main" val="3319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own Arrow 7">
            <a:extLst>
              <a:ext uri="{FF2B5EF4-FFF2-40B4-BE49-F238E27FC236}">
                <a16:creationId xmlns:a16="http://schemas.microsoft.com/office/drawing/2014/main" id="{5C69BC57-A263-4C69-AC78-6739C8CF8BA4}"/>
              </a:ext>
            </a:extLst>
          </p:cNvPr>
          <p:cNvSpPr/>
          <p:nvPr userDrawn="1"/>
        </p:nvSpPr>
        <p:spPr>
          <a:xfrm>
            <a:off x="685800" y="914400"/>
            <a:ext cx="7162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57200" y="0"/>
            <a:ext cx="8229600" cy="960438"/>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1C2F451-F19F-41EB-9DF9-42A8092579D8}"/>
              </a:ext>
            </a:extLst>
          </p:cNvPr>
          <p:cNvSpPr>
            <a:spLocks noGrp="1"/>
          </p:cNvSpPr>
          <p:nvPr>
            <p:ph type="dt" sz="half" idx="10"/>
          </p:nvPr>
        </p:nvSpPr>
        <p:spPr/>
        <p:txBody>
          <a:bodyPr/>
          <a:lstStyle>
            <a:lvl1pPr>
              <a:defRPr/>
            </a:lvl1pPr>
          </a:lstStyle>
          <a:p>
            <a:pPr>
              <a:defRPr/>
            </a:pPr>
            <a:fld id="{1B33E83E-BF5B-488B-9762-0677EDE0B79B}" type="datetimeFigureOut">
              <a:rPr lang="en-US"/>
              <a:pPr>
                <a:defRPr/>
              </a:pPr>
              <a:t>10/20/2023</a:t>
            </a:fld>
            <a:endParaRPr lang="en-US"/>
          </a:p>
        </p:txBody>
      </p:sp>
      <p:sp>
        <p:nvSpPr>
          <p:cNvPr id="6" name="Footer Placeholder 4">
            <a:extLst>
              <a:ext uri="{FF2B5EF4-FFF2-40B4-BE49-F238E27FC236}">
                <a16:creationId xmlns:a16="http://schemas.microsoft.com/office/drawing/2014/main" id="{03A814F0-931C-4318-968F-D1473E1D82F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C681DA8-693D-4DA1-87B2-5F10B154CAC6}"/>
              </a:ext>
            </a:extLst>
          </p:cNvPr>
          <p:cNvSpPr>
            <a:spLocks noGrp="1"/>
          </p:cNvSpPr>
          <p:nvPr>
            <p:ph type="sldNum" sz="quarter" idx="12"/>
          </p:nvPr>
        </p:nvSpPr>
        <p:spPr/>
        <p:txBody>
          <a:bodyPr/>
          <a:lstStyle>
            <a:lvl1pPr>
              <a:defRPr/>
            </a:lvl1pPr>
          </a:lstStyle>
          <a:p>
            <a:pPr>
              <a:defRPr/>
            </a:pPr>
            <a:fld id="{87B988EC-B2E2-44F6-BC45-2487E952845F}" type="slidenum">
              <a:rPr lang="en-US" altLang="en-US"/>
              <a:pPr>
                <a:defRPr/>
              </a:pPr>
              <a:t>‹#›</a:t>
            </a:fld>
            <a:endParaRPr lang="en-US" altLang="en-US"/>
          </a:p>
        </p:txBody>
      </p:sp>
    </p:spTree>
    <p:extLst>
      <p:ext uri="{BB962C8B-B14F-4D97-AF65-F5344CB8AC3E}">
        <p14:creationId xmlns:p14="http://schemas.microsoft.com/office/powerpoint/2010/main" val="472986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BEC7AB-B418-4F73-B5BF-874F180C5EC6}"/>
              </a:ext>
            </a:extLst>
          </p:cNvPr>
          <p:cNvSpPr>
            <a:spLocks noGrp="1"/>
          </p:cNvSpPr>
          <p:nvPr>
            <p:ph type="dt" sz="half" idx="10"/>
          </p:nvPr>
        </p:nvSpPr>
        <p:spPr/>
        <p:txBody>
          <a:bodyPr/>
          <a:lstStyle>
            <a:lvl1pPr>
              <a:defRPr/>
            </a:lvl1pPr>
          </a:lstStyle>
          <a:p>
            <a:pPr>
              <a:defRPr/>
            </a:pPr>
            <a:fld id="{BD35C60A-47E2-49E4-95B4-C6EB03CD7F96}" type="datetimeFigureOut">
              <a:rPr lang="en-US"/>
              <a:pPr>
                <a:defRPr/>
              </a:pPr>
              <a:t>10/20/2023</a:t>
            </a:fld>
            <a:endParaRPr lang="en-US"/>
          </a:p>
        </p:txBody>
      </p:sp>
      <p:sp>
        <p:nvSpPr>
          <p:cNvPr id="5" name="Footer Placeholder 4">
            <a:extLst>
              <a:ext uri="{FF2B5EF4-FFF2-40B4-BE49-F238E27FC236}">
                <a16:creationId xmlns:a16="http://schemas.microsoft.com/office/drawing/2014/main" id="{09543D3F-49BF-406B-9578-D4AE2474EAE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50C089B-9322-47BF-9804-99A20129BA9B}"/>
              </a:ext>
            </a:extLst>
          </p:cNvPr>
          <p:cNvSpPr>
            <a:spLocks noGrp="1"/>
          </p:cNvSpPr>
          <p:nvPr>
            <p:ph type="sldNum" sz="quarter" idx="12"/>
          </p:nvPr>
        </p:nvSpPr>
        <p:spPr/>
        <p:txBody>
          <a:bodyPr/>
          <a:lstStyle>
            <a:lvl1pPr>
              <a:defRPr/>
            </a:lvl1pPr>
          </a:lstStyle>
          <a:p>
            <a:pPr>
              <a:defRPr/>
            </a:pPr>
            <a:fld id="{8D39E2D7-8FDE-4FD5-B6C1-2015EF464A99}" type="slidenum">
              <a:rPr lang="en-US" altLang="en-US"/>
              <a:pPr>
                <a:defRPr/>
              </a:pPr>
              <a:t>‹#›</a:t>
            </a:fld>
            <a:endParaRPr lang="en-US" altLang="en-US"/>
          </a:p>
        </p:txBody>
      </p:sp>
    </p:spTree>
    <p:extLst>
      <p:ext uri="{BB962C8B-B14F-4D97-AF65-F5344CB8AC3E}">
        <p14:creationId xmlns:p14="http://schemas.microsoft.com/office/powerpoint/2010/main" val="605937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478D2BF-8B9C-472A-9C74-EE751DFD440D}"/>
              </a:ext>
            </a:extLst>
          </p:cNvPr>
          <p:cNvSpPr>
            <a:spLocks noGrp="1"/>
          </p:cNvSpPr>
          <p:nvPr>
            <p:ph type="dt" sz="half" idx="10"/>
          </p:nvPr>
        </p:nvSpPr>
        <p:spPr/>
        <p:txBody>
          <a:bodyPr/>
          <a:lstStyle>
            <a:lvl1pPr>
              <a:defRPr/>
            </a:lvl1pPr>
          </a:lstStyle>
          <a:p>
            <a:pPr>
              <a:defRPr/>
            </a:pPr>
            <a:fld id="{F909B04A-AC38-4F4D-AF78-EC4681F3E18A}" type="datetimeFigureOut">
              <a:rPr lang="en-US"/>
              <a:pPr>
                <a:defRPr/>
              </a:pPr>
              <a:t>10/20/2023</a:t>
            </a:fld>
            <a:endParaRPr lang="en-US"/>
          </a:p>
        </p:txBody>
      </p:sp>
      <p:sp>
        <p:nvSpPr>
          <p:cNvPr id="6" name="Footer Placeholder 4">
            <a:extLst>
              <a:ext uri="{FF2B5EF4-FFF2-40B4-BE49-F238E27FC236}">
                <a16:creationId xmlns:a16="http://schemas.microsoft.com/office/drawing/2014/main" id="{8330CB54-54BA-474B-A31F-BEB1ADD6648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89B6081-443E-4BF4-A0FC-9A21187F62A2}"/>
              </a:ext>
            </a:extLst>
          </p:cNvPr>
          <p:cNvSpPr>
            <a:spLocks noGrp="1"/>
          </p:cNvSpPr>
          <p:nvPr>
            <p:ph type="sldNum" sz="quarter" idx="12"/>
          </p:nvPr>
        </p:nvSpPr>
        <p:spPr/>
        <p:txBody>
          <a:bodyPr/>
          <a:lstStyle>
            <a:lvl1pPr>
              <a:defRPr/>
            </a:lvl1pPr>
          </a:lstStyle>
          <a:p>
            <a:pPr>
              <a:defRPr/>
            </a:pPr>
            <a:fld id="{9871CB5E-B2F4-4135-BA8E-35B5A13B8E0E}" type="slidenum">
              <a:rPr lang="en-US" altLang="en-US"/>
              <a:pPr>
                <a:defRPr/>
              </a:pPr>
              <a:t>‹#›</a:t>
            </a:fld>
            <a:endParaRPr lang="en-US" altLang="en-US"/>
          </a:p>
        </p:txBody>
      </p:sp>
    </p:spTree>
    <p:extLst>
      <p:ext uri="{BB962C8B-B14F-4D97-AF65-F5344CB8AC3E}">
        <p14:creationId xmlns:p14="http://schemas.microsoft.com/office/powerpoint/2010/main" val="217360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98B6DAC-34AD-4235-9295-1BA351CA2019}"/>
              </a:ext>
            </a:extLst>
          </p:cNvPr>
          <p:cNvSpPr>
            <a:spLocks noGrp="1"/>
          </p:cNvSpPr>
          <p:nvPr>
            <p:ph type="dt" sz="half" idx="10"/>
          </p:nvPr>
        </p:nvSpPr>
        <p:spPr/>
        <p:txBody>
          <a:bodyPr/>
          <a:lstStyle>
            <a:lvl1pPr>
              <a:defRPr/>
            </a:lvl1pPr>
          </a:lstStyle>
          <a:p>
            <a:pPr>
              <a:defRPr/>
            </a:pPr>
            <a:fld id="{D3CA654B-151C-4A51-84F3-93126B54D8BB}" type="datetimeFigureOut">
              <a:rPr lang="en-US"/>
              <a:pPr>
                <a:defRPr/>
              </a:pPr>
              <a:t>10/20/2023</a:t>
            </a:fld>
            <a:endParaRPr lang="en-US"/>
          </a:p>
        </p:txBody>
      </p:sp>
      <p:sp>
        <p:nvSpPr>
          <p:cNvPr id="8" name="Footer Placeholder 4">
            <a:extLst>
              <a:ext uri="{FF2B5EF4-FFF2-40B4-BE49-F238E27FC236}">
                <a16:creationId xmlns:a16="http://schemas.microsoft.com/office/drawing/2014/main" id="{C9EC793D-D1B7-45B8-95B8-09D691B0033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D5F04A7-BCCB-466D-AD69-337F4BEB4043}"/>
              </a:ext>
            </a:extLst>
          </p:cNvPr>
          <p:cNvSpPr>
            <a:spLocks noGrp="1"/>
          </p:cNvSpPr>
          <p:nvPr>
            <p:ph type="sldNum" sz="quarter" idx="12"/>
          </p:nvPr>
        </p:nvSpPr>
        <p:spPr/>
        <p:txBody>
          <a:bodyPr/>
          <a:lstStyle>
            <a:lvl1pPr>
              <a:defRPr/>
            </a:lvl1pPr>
          </a:lstStyle>
          <a:p>
            <a:pPr>
              <a:defRPr/>
            </a:pPr>
            <a:fld id="{05C91939-E9C6-4AB3-AFE7-F0322B98D53A}" type="slidenum">
              <a:rPr lang="en-US" altLang="en-US"/>
              <a:pPr>
                <a:defRPr/>
              </a:pPr>
              <a:t>‹#›</a:t>
            </a:fld>
            <a:endParaRPr lang="en-US" altLang="en-US"/>
          </a:p>
        </p:txBody>
      </p:sp>
    </p:spTree>
    <p:extLst>
      <p:ext uri="{BB962C8B-B14F-4D97-AF65-F5344CB8AC3E}">
        <p14:creationId xmlns:p14="http://schemas.microsoft.com/office/powerpoint/2010/main" val="570840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376F584-D1D4-4F01-AF65-5269A08F1519}"/>
              </a:ext>
            </a:extLst>
          </p:cNvPr>
          <p:cNvSpPr>
            <a:spLocks noGrp="1"/>
          </p:cNvSpPr>
          <p:nvPr>
            <p:ph type="dt" sz="half" idx="10"/>
          </p:nvPr>
        </p:nvSpPr>
        <p:spPr/>
        <p:txBody>
          <a:bodyPr/>
          <a:lstStyle>
            <a:lvl1pPr>
              <a:defRPr/>
            </a:lvl1pPr>
          </a:lstStyle>
          <a:p>
            <a:pPr>
              <a:defRPr/>
            </a:pPr>
            <a:fld id="{4AF15FCE-1751-4C9D-8E4A-BDA7D392D7A3}" type="datetimeFigureOut">
              <a:rPr lang="en-US"/>
              <a:pPr>
                <a:defRPr/>
              </a:pPr>
              <a:t>10/20/2023</a:t>
            </a:fld>
            <a:endParaRPr lang="en-US"/>
          </a:p>
        </p:txBody>
      </p:sp>
      <p:sp>
        <p:nvSpPr>
          <p:cNvPr id="4" name="Footer Placeholder 4">
            <a:extLst>
              <a:ext uri="{FF2B5EF4-FFF2-40B4-BE49-F238E27FC236}">
                <a16:creationId xmlns:a16="http://schemas.microsoft.com/office/drawing/2014/main" id="{75C38A5C-3A06-4DC4-A228-B20B520DA79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29EAE7F-AC55-4324-AE14-D4A6B8F1E611}"/>
              </a:ext>
            </a:extLst>
          </p:cNvPr>
          <p:cNvSpPr>
            <a:spLocks noGrp="1"/>
          </p:cNvSpPr>
          <p:nvPr>
            <p:ph type="sldNum" sz="quarter" idx="12"/>
          </p:nvPr>
        </p:nvSpPr>
        <p:spPr/>
        <p:txBody>
          <a:bodyPr/>
          <a:lstStyle>
            <a:lvl1pPr>
              <a:defRPr/>
            </a:lvl1pPr>
          </a:lstStyle>
          <a:p>
            <a:pPr>
              <a:defRPr/>
            </a:pPr>
            <a:fld id="{B80FA0A3-9597-4782-B7AD-630A47999F5C}" type="slidenum">
              <a:rPr lang="en-US" altLang="en-US"/>
              <a:pPr>
                <a:defRPr/>
              </a:pPr>
              <a:t>‹#›</a:t>
            </a:fld>
            <a:endParaRPr lang="en-US" altLang="en-US"/>
          </a:p>
        </p:txBody>
      </p:sp>
    </p:spTree>
    <p:extLst>
      <p:ext uri="{BB962C8B-B14F-4D97-AF65-F5344CB8AC3E}">
        <p14:creationId xmlns:p14="http://schemas.microsoft.com/office/powerpoint/2010/main" val="1870685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C6A1FFF-F02C-4900-AE49-4276190EB859}"/>
              </a:ext>
            </a:extLst>
          </p:cNvPr>
          <p:cNvSpPr>
            <a:spLocks noGrp="1"/>
          </p:cNvSpPr>
          <p:nvPr>
            <p:ph type="dt" sz="half" idx="10"/>
          </p:nvPr>
        </p:nvSpPr>
        <p:spPr/>
        <p:txBody>
          <a:bodyPr/>
          <a:lstStyle>
            <a:lvl1pPr>
              <a:defRPr/>
            </a:lvl1pPr>
          </a:lstStyle>
          <a:p>
            <a:pPr>
              <a:defRPr/>
            </a:pPr>
            <a:fld id="{C5ADD019-FA62-48A9-BEE2-BC3939045055}" type="datetimeFigureOut">
              <a:rPr lang="en-US"/>
              <a:pPr>
                <a:defRPr/>
              </a:pPr>
              <a:t>10/20/2023</a:t>
            </a:fld>
            <a:endParaRPr lang="en-US"/>
          </a:p>
        </p:txBody>
      </p:sp>
      <p:sp>
        <p:nvSpPr>
          <p:cNvPr id="3" name="Footer Placeholder 4">
            <a:extLst>
              <a:ext uri="{FF2B5EF4-FFF2-40B4-BE49-F238E27FC236}">
                <a16:creationId xmlns:a16="http://schemas.microsoft.com/office/drawing/2014/main" id="{3B2D6FCD-5C2D-47A7-9C9B-448D6719FBAD}"/>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714962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CD50783-BF9A-4F4B-8A12-310B4267C4AF}"/>
              </a:ext>
            </a:extLst>
          </p:cNvPr>
          <p:cNvSpPr>
            <a:spLocks noGrp="1"/>
          </p:cNvSpPr>
          <p:nvPr>
            <p:ph type="dt" sz="half" idx="10"/>
          </p:nvPr>
        </p:nvSpPr>
        <p:spPr/>
        <p:txBody>
          <a:bodyPr/>
          <a:lstStyle>
            <a:lvl1pPr>
              <a:defRPr/>
            </a:lvl1pPr>
          </a:lstStyle>
          <a:p>
            <a:pPr>
              <a:defRPr/>
            </a:pPr>
            <a:fld id="{492A20D0-E98A-4701-96EC-780C32D80E5A}" type="datetimeFigureOut">
              <a:rPr lang="en-US"/>
              <a:pPr>
                <a:defRPr/>
              </a:pPr>
              <a:t>10/20/2023</a:t>
            </a:fld>
            <a:endParaRPr lang="en-US"/>
          </a:p>
        </p:txBody>
      </p:sp>
      <p:sp>
        <p:nvSpPr>
          <p:cNvPr id="6" name="Footer Placeholder 4">
            <a:extLst>
              <a:ext uri="{FF2B5EF4-FFF2-40B4-BE49-F238E27FC236}">
                <a16:creationId xmlns:a16="http://schemas.microsoft.com/office/drawing/2014/main" id="{658EFBD8-42B5-4065-90FF-14F95EA304A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F3A358E-9D09-4CC1-840E-CB88DDF52DE6}"/>
              </a:ext>
            </a:extLst>
          </p:cNvPr>
          <p:cNvSpPr>
            <a:spLocks noGrp="1"/>
          </p:cNvSpPr>
          <p:nvPr>
            <p:ph type="sldNum" sz="quarter" idx="12"/>
          </p:nvPr>
        </p:nvSpPr>
        <p:spPr>
          <a:xfrm>
            <a:off x="5486400" y="6248400"/>
            <a:ext cx="2133600" cy="365125"/>
          </a:xfrm>
        </p:spPr>
        <p:txBody>
          <a:bodyPr/>
          <a:lstStyle>
            <a:lvl1pPr>
              <a:defRPr/>
            </a:lvl1pPr>
          </a:lstStyle>
          <a:p>
            <a:pPr>
              <a:defRPr/>
            </a:pPr>
            <a:fld id="{D824AB58-CA0F-48FF-90EA-60851760CE33}" type="slidenum">
              <a:rPr lang="en-US" altLang="en-US"/>
              <a:pPr>
                <a:defRPr/>
              </a:pPr>
              <a:t>‹#›</a:t>
            </a:fld>
            <a:endParaRPr lang="en-US" altLang="en-US"/>
          </a:p>
        </p:txBody>
      </p:sp>
    </p:spTree>
    <p:extLst>
      <p:ext uri="{BB962C8B-B14F-4D97-AF65-F5344CB8AC3E}">
        <p14:creationId xmlns:p14="http://schemas.microsoft.com/office/powerpoint/2010/main" val="3724507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D0B10EC-8E7F-4F1F-B95B-87B0CD7C6775}"/>
              </a:ext>
            </a:extLst>
          </p:cNvPr>
          <p:cNvSpPr>
            <a:spLocks noGrp="1"/>
          </p:cNvSpPr>
          <p:nvPr>
            <p:ph type="dt" sz="half" idx="10"/>
          </p:nvPr>
        </p:nvSpPr>
        <p:spPr/>
        <p:txBody>
          <a:bodyPr/>
          <a:lstStyle>
            <a:lvl1pPr>
              <a:defRPr/>
            </a:lvl1pPr>
          </a:lstStyle>
          <a:p>
            <a:pPr>
              <a:defRPr/>
            </a:pPr>
            <a:fld id="{F2C96552-05A9-4879-9715-C5F04119C319}" type="datetimeFigureOut">
              <a:rPr lang="en-US"/>
              <a:pPr>
                <a:defRPr/>
              </a:pPr>
              <a:t>10/20/2023</a:t>
            </a:fld>
            <a:endParaRPr lang="en-US"/>
          </a:p>
        </p:txBody>
      </p:sp>
      <p:sp>
        <p:nvSpPr>
          <p:cNvPr id="6" name="Footer Placeholder 4">
            <a:extLst>
              <a:ext uri="{FF2B5EF4-FFF2-40B4-BE49-F238E27FC236}">
                <a16:creationId xmlns:a16="http://schemas.microsoft.com/office/drawing/2014/main" id="{299D4732-7786-48B1-8B46-B6050BDE06DF}"/>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669158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D5CA8D3-58C0-411C-A3B8-32BBBE5A9C3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20ACD54-4DBA-43F8-A67D-E172686FD05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E2F4D6C-7058-453E-9C31-784F77346AC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fld id="{501C3505-21C5-440C-AE95-A0A2462A0A50}" type="datetimeFigureOut">
              <a:rPr lang="en-US"/>
              <a:pPr>
                <a:defRPr/>
              </a:pPr>
              <a:t>10/20/2023</a:t>
            </a:fld>
            <a:endParaRPr lang="en-US"/>
          </a:p>
        </p:txBody>
      </p:sp>
      <p:sp>
        <p:nvSpPr>
          <p:cNvPr id="5" name="Footer Placeholder 4">
            <a:extLst>
              <a:ext uri="{FF2B5EF4-FFF2-40B4-BE49-F238E27FC236}">
                <a16:creationId xmlns:a16="http://schemas.microsoft.com/office/drawing/2014/main" id="{9DF414E6-E9F3-4021-A325-BA7389751D8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EE0032DB-69AD-45AB-8772-25200DF9D8B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AEC6CB96-0AAA-424E-BD3C-9D4EE93A5F25}" type="slidenum">
              <a:rPr lang="en-US" altLang="en-US"/>
              <a:pPr>
                <a:defRPr/>
              </a:pPr>
              <a:t>‹#›</a:t>
            </a:fld>
            <a:endParaRPr lang="en-US" altLang="en-US"/>
          </a:p>
        </p:txBody>
      </p:sp>
      <p:sp>
        <p:nvSpPr>
          <p:cNvPr id="1031" name="Text Box 34">
            <a:extLst>
              <a:ext uri="{FF2B5EF4-FFF2-40B4-BE49-F238E27FC236}">
                <a16:creationId xmlns:a16="http://schemas.microsoft.com/office/drawing/2014/main" id="{FA1B4552-4A8B-48B5-9F8A-CD23271E5BC0}"/>
              </a:ext>
            </a:extLst>
          </p:cNvPr>
          <p:cNvSpPr txBox="1">
            <a:spLocks noChangeArrowheads="1"/>
          </p:cNvSpPr>
          <p:nvPr userDrawn="1"/>
        </p:nvSpPr>
        <p:spPr bwMode="auto">
          <a:xfrm>
            <a:off x="8458200" y="6491288"/>
            <a:ext cx="3635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fld id="{3747970D-013F-4FA6-A2D5-33108B8CB77A}" type="slidenum">
              <a:rPr lang="en-US" altLang="en-US" sz="1200" b="1" smtClean="0"/>
              <a:pPr eaLnBrk="1" hangingPunct="1">
                <a:defRPr/>
              </a:pPr>
              <a:t>‹#›</a:t>
            </a:fld>
            <a:endParaRPr lang="en-US" altLang="en-US" sz="1200" b="1"/>
          </a:p>
        </p:txBody>
      </p:sp>
    </p:spTree>
  </p:cSld>
  <p:clrMap bg1="lt1" tx1="dk1" bg2="lt2" tx2="dk2" accent1="accent1" accent2="accent2" accent3="accent3" accent4="accent4" accent5="accent5" accent6="accent6" hlink="hlink" folHlink="folHlink"/>
  <p:sldLayoutIdLst>
    <p:sldLayoutId id="2147483779" r:id="rId1"/>
    <p:sldLayoutId id="2147483780" r:id="rId2"/>
    <p:sldLayoutId id="2147483773" r:id="rId3"/>
    <p:sldLayoutId id="2147483774" r:id="rId4"/>
    <p:sldLayoutId id="2147483775" r:id="rId5"/>
    <p:sldLayoutId id="2147483776" r:id="rId6"/>
    <p:sldLayoutId id="2147483781" r:id="rId7"/>
    <p:sldLayoutId id="2147483782" r:id="rId8"/>
    <p:sldLayoutId id="2147483783" r:id="rId9"/>
    <p:sldLayoutId id="2147483777" r:id="rId10"/>
    <p:sldLayoutId id="214748377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a:extLst>
              <a:ext uri="{FF2B5EF4-FFF2-40B4-BE49-F238E27FC236}">
                <a16:creationId xmlns:a16="http://schemas.microsoft.com/office/drawing/2014/main" id="{54C8AF81-D0D3-4959-B4B0-96AA29F4DBD4}"/>
              </a:ext>
            </a:extLst>
          </p:cNvPr>
          <p:cNvSpPr>
            <a:spLocks noChangeArrowheads="1"/>
          </p:cNvSpPr>
          <p:nvPr/>
        </p:nvSpPr>
        <p:spPr bwMode="auto">
          <a:xfrm>
            <a:off x="381000" y="152400"/>
            <a:ext cx="853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3600" b="1">
                <a:solidFill>
                  <a:srgbClr val="FF0000"/>
                </a:solidFill>
              </a:rPr>
              <a:t>Economies of East Asia ECON 3077</a:t>
            </a:r>
            <a:endParaRPr lang="en-US" altLang="en-US" sz="3600" b="1">
              <a:solidFill>
                <a:srgbClr val="FF0000"/>
              </a:solidFill>
              <a:latin typeface="Tahoma" panose="020B0604030504040204" pitchFamily="34" charset="0"/>
            </a:endParaRPr>
          </a:p>
        </p:txBody>
      </p:sp>
      <p:sp>
        <p:nvSpPr>
          <p:cNvPr id="9219" name="Rectangle 1027">
            <a:extLst>
              <a:ext uri="{FF2B5EF4-FFF2-40B4-BE49-F238E27FC236}">
                <a16:creationId xmlns:a16="http://schemas.microsoft.com/office/drawing/2014/main" id="{382931EF-A127-4290-8880-84A583CE551F}"/>
              </a:ext>
            </a:extLst>
          </p:cNvPr>
          <p:cNvSpPr>
            <a:spLocks noChangeArrowheads="1"/>
          </p:cNvSpPr>
          <p:nvPr/>
        </p:nvSpPr>
        <p:spPr bwMode="auto">
          <a:xfrm>
            <a:off x="533400" y="1066800"/>
            <a:ext cx="7848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SzPct val="90000"/>
              <a:buFontTx/>
              <a:buNone/>
            </a:pPr>
            <a:r>
              <a:rPr lang="en-US" altLang="en-US" sz="3600" b="1">
                <a:solidFill>
                  <a:srgbClr val="0000CC"/>
                </a:solidFill>
                <a:latin typeface="Tahoma" panose="020B0604030504040204" pitchFamily="34" charset="0"/>
              </a:rPr>
              <a:t>The East Asian Crisis</a:t>
            </a:r>
          </a:p>
        </p:txBody>
      </p:sp>
      <p:pic>
        <p:nvPicPr>
          <p:cNvPr id="9220" name="Picture 1030" descr="IMFcartoon">
            <a:extLst>
              <a:ext uri="{FF2B5EF4-FFF2-40B4-BE49-F238E27FC236}">
                <a16:creationId xmlns:a16="http://schemas.microsoft.com/office/drawing/2014/main" id="{AA70D86E-E135-4EF5-A235-B374EC587E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752600"/>
            <a:ext cx="8229600" cy="469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9E58E17-9820-4D37-9A58-943EA17955E4}"/>
              </a:ext>
            </a:extLst>
          </p:cNvPr>
          <p:cNvSpPr>
            <a:spLocks noGrp="1" noChangeArrowheads="1"/>
          </p:cNvSpPr>
          <p:nvPr>
            <p:ph type="title"/>
          </p:nvPr>
        </p:nvSpPr>
        <p:spPr>
          <a:xfrm>
            <a:off x="609600" y="228600"/>
            <a:ext cx="7772400" cy="608013"/>
          </a:xfrm>
        </p:spPr>
        <p:txBody>
          <a:bodyPr/>
          <a:lstStyle/>
          <a:p>
            <a:pPr eaLnBrk="1" hangingPunct="1"/>
            <a:r>
              <a:rPr lang="en-GB" altLang="en-US" sz="3600" b="1"/>
              <a:t>Evidence</a:t>
            </a:r>
          </a:p>
        </p:txBody>
      </p:sp>
      <p:sp>
        <p:nvSpPr>
          <p:cNvPr id="19459" name="Rectangle 3">
            <a:extLst>
              <a:ext uri="{FF2B5EF4-FFF2-40B4-BE49-F238E27FC236}">
                <a16:creationId xmlns:a16="http://schemas.microsoft.com/office/drawing/2014/main" id="{0FF7AC08-2020-4949-B3BB-924EA6CE6A3C}"/>
              </a:ext>
            </a:extLst>
          </p:cNvPr>
          <p:cNvSpPr>
            <a:spLocks noGrp="1" noChangeArrowheads="1"/>
          </p:cNvSpPr>
          <p:nvPr>
            <p:ph idx="1"/>
          </p:nvPr>
        </p:nvSpPr>
        <p:spPr>
          <a:xfrm>
            <a:off x="533400" y="1752600"/>
            <a:ext cx="8229600" cy="4648200"/>
          </a:xfrm>
        </p:spPr>
        <p:txBody>
          <a:bodyPr/>
          <a:lstStyle/>
          <a:p>
            <a:pPr eaLnBrk="1" hangingPunct="1">
              <a:lnSpc>
                <a:spcPct val="90000"/>
              </a:lnSpc>
              <a:buFontTx/>
              <a:buNone/>
            </a:pPr>
            <a:r>
              <a:rPr lang="en-GB" altLang="en-US" sz="2800" b="1"/>
              <a:t>(1) </a:t>
            </a:r>
            <a:r>
              <a:rPr lang="en-GB" altLang="en-US" sz="2400" b="1"/>
              <a:t>Fundamentals </a:t>
            </a:r>
          </a:p>
          <a:p>
            <a:pPr eaLnBrk="1" hangingPunct="1">
              <a:lnSpc>
                <a:spcPct val="90000"/>
              </a:lnSpc>
            </a:pPr>
            <a:r>
              <a:rPr lang="en-GB" altLang="en-US" sz="2400" b="1"/>
              <a:t>It seems that all the affected countries prior to the crisis had for a long time enjoyed strong "fundamentals“: strong growth; low inflation; high domestic savings; healthy fiscal positions. </a:t>
            </a:r>
          </a:p>
          <a:p>
            <a:pPr eaLnBrk="1" hangingPunct="1">
              <a:lnSpc>
                <a:spcPct val="90000"/>
              </a:lnSpc>
            </a:pPr>
            <a:r>
              <a:rPr lang="en-GB" altLang="en-US" sz="2400" b="1"/>
              <a:t>A significant blemish on the pre-crisis record was the current account balances in some of the affected countries. </a:t>
            </a:r>
          </a:p>
          <a:p>
            <a:pPr eaLnBrk="1" hangingPunct="1">
              <a:lnSpc>
                <a:spcPct val="90000"/>
              </a:lnSpc>
            </a:pPr>
            <a:r>
              <a:rPr lang="en-GB" altLang="en-US" sz="2400" b="1"/>
              <a:t>Asian countries suffered to varying degrees from short-term imbalances such as overvalued exchange rates, as well as short term liabilities of the financial sector which exceeded the value of the central bank's reserves. The required some macroeconomic adjustments and restructuring of debts.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B76ACE09-857D-4F12-A506-70531FBAA107}"/>
              </a:ext>
            </a:extLst>
          </p:cNvPr>
          <p:cNvSpPr>
            <a:spLocks noGrp="1" noChangeArrowheads="1"/>
          </p:cNvSpPr>
          <p:nvPr>
            <p:ph type="title"/>
          </p:nvPr>
        </p:nvSpPr>
        <p:spPr>
          <a:xfrm>
            <a:off x="838200" y="228600"/>
            <a:ext cx="7062788" cy="608013"/>
          </a:xfrm>
        </p:spPr>
        <p:txBody>
          <a:bodyPr/>
          <a:lstStyle/>
          <a:p>
            <a:pPr eaLnBrk="1" hangingPunct="1"/>
            <a:r>
              <a:rPr lang="en-GB" altLang="en-US" sz="3600" b="1"/>
              <a:t>Evidence</a:t>
            </a:r>
          </a:p>
        </p:txBody>
      </p:sp>
      <p:sp>
        <p:nvSpPr>
          <p:cNvPr id="20483" name="Rectangle 3">
            <a:extLst>
              <a:ext uri="{FF2B5EF4-FFF2-40B4-BE49-F238E27FC236}">
                <a16:creationId xmlns:a16="http://schemas.microsoft.com/office/drawing/2014/main" id="{35A5A589-9071-4273-8343-CAA1E9D583A3}"/>
              </a:ext>
            </a:extLst>
          </p:cNvPr>
          <p:cNvSpPr>
            <a:spLocks noGrp="1" noChangeArrowheads="1"/>
          </p:cNvSpPr>
          <p:nvPr>
            <p:ph idx="1"/>
          </p:nvPr>
        </p:nvSpPr>
        <p:spPr>
          <a:xfrm>
            <a:off x="457200" y="1371600"/>
            <a:ext cx="8077200" cy="4953000"/>
          </a:xfrm>
        </p:spPr>
        <p:txBody>
          <a:bodyPr/>
          <a:lstStyle/>
          <a:p>
            <a:pPr eaLnBrk="1" hangingPunct="1">
              <a:lnSpc>
                <a:spcPct val="90000"/>
              </a:lnSpc>
              <a:buFontTx/>
              <a:buNone/>
            </a:pPr>
            <a:r>
              <a:rPr lang="en-GB" altLang="en-US" sz="2400" b="1"/>
              <a:t>(2) The Capital Supply Shock: It is widely agreed that the proximate cause of the crisis in Malaysia, Indonesia, Thailand and Korea was the capital supply shock - the sudden interruption and reversal of normal capital inflows into these countries.</a:t>
            </a:r>
          </a:p>
          <a:p>
            <a:pPr eaLnBrk="1" hangingPunct="1">
              <a:lnSpc>
                <a:spcPct val="90000"/>
              </a:lnSpc>
              <a:buFontTx/>
              <a:buNone/>
            </a:pPr>
            <a:r>
              <a:rPr lang="en-GB" altLang="en-US" sz="2400" b="1"/>
              <a:t>(3) Structural Factors:</a:t>
            </a:r>
          </a:p>
          <a:p>
            <a:pPr lvl="1" eaLnBrk="1" hangingPunct="1">
              <a:lnSpc>
                <a:spcPct val="90000"/>
              </a:lnSpc>
            </a:pPr>
            <a:r>
              <a:rPr lang="en-GB" altLang="en-US" sz="2400" b="1"/>
              <a:t>Transparency: Because of the nature of the Asian corporations (involving extensive cross-subsidisation of subsidiaries) and their close, the markets did not have enough information about the true financial status of the corporations and the banks. </a:t>
            </a:r>
          </a:p>
          <a:p>
            <a:pPr lvl="1" eaLnBrk="1" hangingPunct="1">
              <a:lnSpc>
                <a:spcPct val="90000"/>
              </a:lnSpc>
            </a:pPr>
            <a:r>
              <a:rPr lang="en-GB" altLang="en-US" sz="2400" b="1"/>
              <a:t>Over-investment and misallocation of investment</a:t>
            </a:r>
          </a:p>
          <a:p>
            <a:pPr lvl="1" eaLnBrk="1" hangingPunct="1">
              <a:lnSpc>
                <a:spcPct val="90000"/>
              </a:lnSpc>
            </a:pPr>
            <a:r>
              <a:rPr lang="en-GB" altLang="en-US" sz="2400" b="1"/>
              <a:t>Chaebols in Korea</a:t>
            </a:r>
          </a:p>
          <a:p>
            <a:pPr eaLnBrk="1" hangingPunct="1">
              <a:lnSpc>
                <a:spcPct val="90000"/>
              </a:lnSpc>
            </a:pPr>
            <a:endParaRPr lang="en-GB" altLang="en-US" sz="2400"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023E225-EC89-41E7-B4FD-BDEA2C512C3C}"/>
              </a:ext>
            </a:extLst>
          </p:cNvPr>
          <p:cNvSpPr>
            <a:spLocks noGrp="1" noChangeArrowheads="1"/>
          </p:cNvSpPr>
          <p:nvPr>
            <p:ph type="title"/>
          </p:nvPr>
        </p:nvSpPr>
        <p:spPr>
          <a:xfrm>
            <a:off x="838200" y="228600"/>
            <a:ext cx="7062788" cy="685800"/>
          </a:xfrm>
        </p:spPr>
        <p:txBody>
          <a:bodyPr/>
          <a:lstStyle/>
          <a:p>
            <a:pPr eaLnBrk="1" hangingPunct="1"/>
            <a:r>
              <a:rPr lang="en-GB" altLang="en-US" sz="3600" b="1"/>
              <a:t>Evidence</a:t>
            </a:r>
          </a:p>
        </p:txBody>
      </p:sp>
      <p:sp>
        <p:nvSpPr>
          <p:cNvPr id="21507" name="Rectangle 3">
            <a:extLst>
              <a:ext uri="{FF2B5EF4-FFF2-40B4-BE49-F238E27FC236}">
                <a16:creationId xmlns:a16="http://schemas.microsoft.com/office/drawing/2014/main" id="{61741131-E621-4670-A968-01051B101575}"/>
              </a:ext>
            </a:extLst>
          </p:cNvPr>
          <p:cNvSpPr>
            <a:spLocks noGrp="1" noChangeArrowheads="1"/>
          </p:cNvSpPr>
          <p:nvPr>
            <p:ph idx="1"/>
          </p:nvPr>
        </p:nvSpPr>
        <p:spPr>
          <a:xfrm>
            <a:off x="457200" y="1447800"/>
            <a:ext cx="8305800" cy="5105400"/>
          </a:xfrm>
        </p:spPr>
        <p:txBody>
          <a:bodyPr/>
          <a:lstStyle/>
          <a:p>
            <a:pPr eaLnBrk="1" hangingPunct="1">
              <a:lnSpc>
                <a:spcPct val="90000"/>
              </a:lnSpc>
              <a:buFontTx/>
              <a:buNone/>
            </a:pPr>
            <a:r>
              <a:rPr lang="en-GB" altLang="en-US" sz="2400" b="1"/>
              <a:t>(4) Financial Liberalisation: The typical corporation particularly in Japan, Korea, or Thailand is heavily geared, i.e. has a high ratio of debt to the equity capital of the shareholders. Such a corporate system became dysfunctional when the government a process of financial liberalisation. It permitted companies and banks to raise money abroad without the traditional supervision and control. </a:t>
            </a:r>
          </a:p>
          <a:p>
            <a:pPr eaLnBrk="1" hangingPunct="1">
              <a:lnSpc>
                <a:spcPct val="90000"/>
              </a:lnSpc>
            </a:pPr>
            <a:r>
              <a:rPr lang="en-GB" altLang="en-US" sz="2400" b="1"/>
              <a:t>The East Asian crisis has sparked an intensive debate. Different authors emphasised different roles of fundamentals; the capital supply, structural factors and financial liberalisation in explaining the causes, onset, and evolution.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48716D04-2D63-452A-A992-93D4943D9EDB}"/>
              </a:ext>
            </a:extLst>
          </p:cNvPr>
          <p:cNvSpPr>
            <a:spLocks noGrp="1" noChangeArrowheads="1"/>
          </p:cNvSpPr>
          <p:nvPr>
            <p:ph type="title"/>
          </p:nvPr>
        </p:nvSpPr>
        <p:spPr>
          <a:xfrm>
            <a:off x="0" y="0"/>
            <a:ext cx="8931275" cy="1066800"/>
          </a:xfrm>
        </p:spPr>
        <p:txBody>
          <a:bodyPr/>
          <a:lstStyle/>
          <a:p>
            <a:pPr eaLnBrk="1" hangingPunct="1"/>
            <a:r>
              <a:rPr lang="nl-NL" altLang="en-US" sz="2800" b="1"/>
              <a:t>The Immediate Impact of the Slowdown During the late 1990s was Shortlived and Differed Across Countries</a:t>
            </a:r>
          </a:p>
        </p:txBody>
      </p:sp>
      <p:sp>
        <p:nvSpPr>
          <p:cNvPr id="22531" name="Rectangle 3">
            <a:extLst>
              <a:ext uri="{FF2B5EF4-FFF2-40B4-BE49-F238E27FC236}">
                <a16:creationId xmlns:a16="http://schemas.microsoft.com/office/drawing/2014/main" id="{5FC28C53-6F50-4AFE-8FE0-98F0060C1F2E}"/>
              </a:ext>
            </a:extLst>
          </p:cNvPr>
          <p:cNvSpPr>
            <a:spLocks noChangeArrowheads="1"/>
          </p:cNvSpPr>
          <p:nvPr/>
        </p:nvSpPr>
        <p:spPr bwMode="auto">
          <a:xfrm>
            <a:off x="228600" y="1981200"/>
            <a:ext cx="8686800" cy="4567238"/>
          </a:xfrm>
          <a:prstGeom prst="rect">
            <a:avLst/>
          </a:prstGeom>
          <a:solidFill>
            <a:schemeClr val="bg1"/>
          </a:solidFill>
          <a:ln w="9525">
            <a:solidFill>
              <a:schemeClr val="tx1"/>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22532" name="Rectangle 4">
            <a:extLst>
              <a:ext uri="{FF2B5EF4-FFF2-40B4-BE49-F238E27FC236}">
                <a16:creationId xmlns:a16="http://schemas.microsoft.com/office/drawing/2014/main" id="{FC2AFABB-44E1-497C-BF55-4F4ADD9C5A8F}"/>
              </a:ext>
            </a:extLst>
          </p:cNvPr>
          <p:cNvSpPr>
            <a:spLocks noChangeArrowheads="1"/>
          </p:cNvSpPr>
          <p:nvPr/>
        </p:nvSpPr>
        <p:spPr bwMode="auto">
          <a:xfrm>
            <a:off x="660400" y="1612900"/>
            <a:ext cx="216852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Growth rates of Real GDP</a:t>
            </a:r>
            <a:endParaRPr lang="en-US" altLang="en-US" sz="2400" b="1">
              <a:latin typeface="Times New Roman" panose="02020603050405020304" pitchFamily="18" charset="0"/>
            </a:endParaRPr>
          </a:p>
        </p:txBody>
      </p:sp>
      <p:sp>
        <p:nvSpPr>
          <p:cNvPr id="22533" name="Rectangle 5">
            <a:extLst>
              <a:ext uri="{FF2B5EF4-FFF2-40B4-BE49-F238E27FC236}">
                <a16:creationId xmlns:a16="http://schemas.microsoft.com/office/drawing/2014/main" id="{1F0C0737-9B50-47C5-9F50-B2B75772C192}"/>
              </a:ext>
            </a:extLst>
          </p:cNvPr>
          <p:cNvSpPr>
            <a:spLocks noChangeArrowheads="1"/>
          </p:cNvSpPr>
          <p:nvPr/>
        </p:nvSpPr>
        <p:spPr bwMode="auto">
          <a:xfrm>
            <a:off x="2387600" y="2051050"/>
            <a:ext cx="6207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1996A1</a:t>
            </a:r>
            <a:endParaRPr lang="en-US" altLang="en-US" sz="2400" b="1">
              <a:latin typeface="Times New Roman" panose="02020603050405020304" pitchFamily="18" charset="0"/>
            </a:endParaRPr>
          </a:p>
        </p:txBody>
      </p:sp>
      <p:sp>
        <p:nvSpPr>
          <p:cNvPr id="22534" name="Rectangle 6">
            <a:extLst>
              <a:ext uri="{FF2B5EF4-FFF2-40B4-BE49-F238E27FC236}">
                <a16:creationId xmlns:a16="http://schemas.microsoft.com/office/drawing/2014/main" id="{1A0FD761-6CCF-48BC-AB96-D6A387682C4A}"/>
              </a:ext>
            </a:extLst>
          </p:cNvPr>
          <p:cNvSpPr>
            <a:spLocks noChangeArrowheads="1"/>
          </p:cNvSpPr>
          <p:nvPr/>
        </p:nvSpPr>
        <p:spPr bwMode="auto">
          <a:xfrm>
            <a:off x="3440113" y="2051050"/>
            <a:ext cx="6207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1997A1</a:t>
            </a:r>
            <a:endParaRPr lang="en-US" altLang="en-US" sz="2400" b="1">
              <a:latin typeface="Times New Roman" panose="02020603050405020304" pitchFamily="18" charset="0"/>
            </a:endParaRPr>
          </a:p>
        </p:txBody>
      </p:sp>
      <p:sp>
        <p:nvSpPr>
          <p:cNvPr id="22535" name="Rectangle 7">
            <a:extLst>
              <a:ext uri="{FF2B5EF4-FFF2-40B4-BE49-F238E27FC236}">
                <a16:creationId xmlns:a16="http://schemas.microsoft.com/office/drawing/2014/main" id="{CF3E4D44-C6E2-480F-A306-A35536ABD2AB}"/>
              </a:ext>
            </a:extLst>
          </p:cNvPr>
          <p:cNvSpPr>
            <a:spLocks noChangeArrowheads="1"/>
          </p:cNvSpPr>
          <p:nvPr/>
        </p:nvSpPr>
        <p:spPr bwMode="auto">
          <a:xfrm>
            <a:off x="4492625" y="2051050"/>
            <a:ext cx="6207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1998A1</a:t>
            </a:r>
            <a:endParaRPr lang="en-US" altLang="en-US" sz="2400" b="1">
              <a:latin typeface="Times New Roman" panose="02020603050405020304" pitchFamily="18" charset="0"/>
            </a:endParaRPr>
          </a:p>
        </p:txBody>
      </p:sp>
      <p:sp>
        <p:nvSpPr>
          <p:cNvPr id="22536" name="Rectangle 8">
            <a:extLst>
              <a:ext uri="{FF2B5EF4-FFF2-40B4-BE49-F238E27FC236}">
                <a16:creationId xmlns:a16="http://schemas.microsoft.com/office/drawing/2014/main" id="{D8741B73-C197-47E3-A2AF-0E44929F41E2}"/>
              </a:ext>
            </a:extLst>
          </p:cNvPr>
          <p:cNvSpPr>
            <a:spLocks noChangeArrowheads="1"/>
          </p:cNvSpPr>
          <p:nvPr/>
        </p:nvSpPr>
        <p:spPr bwMode="auto">
          <a:xfrm>
            <a:off x="5545138" y="2051050"/>
            <a:ext cx="6207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1999A1</a:t>
            </a:r>
            <a:endParaRPr lang="en-US" altLang="en-US" sz="2400" b="1">
              <a:latin typeface="Times New Roman" panose="02020603050405020304" pitchFamily="18" charset="0"/>
            </a:endParaRPr>
          </a:p>
        </p:txBody>
      </p:sp>
      <p:sp>
        <p:nvSpPr>
          <p:cNvPr id="22537" name="Rectangle 9">
            <a:extLst>
              <a:ext uri="{FF2B5EF4-FFF2-40B4-BE49-F238E27FC236}">
                <a16:creationId xmlns:a16="http://schemas.microsoft.com/office/drawing/2014/main" id="{59195AB0-95CA-444B-B012-75EFB8E344C4}"/>
              </a:ext>
            </a:extLst>
          </p:cNvPr>
          <p:cNvSpPr>
            <a:spLocks noChangeArrowheads="1"/>
          </p:cNvSpPr>
          <p:nvPr/>
        </p:nvSpPr>
        <p:spPr bwMode="auto">
          <a:xfrm>
            <a:off x="6596063" y="2051050"/>
            <a:ext cx="6207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2000A1</a:t>
            </a:r>
            <a:endParaRPr lang="en-US" altLang="en-US" sz="2400" b="1">
              <a:latin typeface="Times New Roman" panose="02020603050405020304" pitchFamily="18" charset="0"/>
            </a:endParaRPr>
          </a:p>
        </p:txBody>
      </p:sp>
      <p:sp>
        <p:nvSpPr>
          <p:cNvPr id="22538" name="Rectangle 10">
            <a:extLst>
              <a:ext uri="{FF2B5EF4-FFF2-40B4-BE49-F238E27FC236}">
                <a16:creationId xmlns:a16="http://schemas.microsoft.com/office/drawing/2014/main" id="{3A5BADB6-E2A2-42CE-81FB-7B303717FFF7}"/>
              </a:ext>
            </a:extLst>
          </p:cNvPr>
          <p:cNvSpPr>
            <a:spLocks noChangeArrowheads="1"/>
          </p:cNvSpPr>
          <p:nvPr/>
        </p:nvSpPr>
        <p:spPr bwMode="auto">
          <a:xfrm>
            <a:off x="7648575" y="2051050"/>
            <a:ext cx="6207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2001A1</a:t>
            </a:r>
            <a:endParaRPr lang="en-US" altLang="en-US" sz="2400" b="1">
              <a:latin typeface="Times New Roman" panose="02020603050405020304" pitchFamily="18" charset="0"/>
            </a:endParaRPr>
          </a:p>
        </p:txBody>
      </p:sp>
      <p:sp>
        <p:nvSpPr>
          <p:cNvPr id="22539" name="Rectangle 11">
            <a:extLst>
              <a:ext uri="{FF2B5EF4-FFF2-40B4-BE49-F238E27FC236}">
                <a16:creationId xmlns:a16="http://schemas.microsoft.com/office/drawing/2014/main" id="{C8A6078D-51A6-43D5-8551-9B4F24B80581}"/>
              </a:ext>
            </a:extLst>
          </p:cNvPr>
          <p:cNvSpPr>
            <a:spLocks noChangeArrowheads="1"/>
          </p:cNvSpPr>
          <p:nvPr/>
        </p:nvSpPr>
        <p:spPr bwMode="auto">
          <a:xfrm>
            <a:off x="660400" y="2266950"/>
            <a:ext cx="9890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INDONESIA</a:t>
            </a:r>
            <a:endParaRPr lang="en-US" altLang="en-US" sz="2400" b="1">
              <a:latin typeface="Times New Roman" panose="02020603050405020304" pitchFamily="18" charset="0"/>
            </a:endParaRPr>
          </a:p>
        </p:txBody>
      </p:sp>
      <p:sp>
        <p:nvSpPr>
          <p:cNvPr id="22540" name="Rectangle 12">
            <a:extLst>
              <a:ext uri="{FF2B5EF4-FFF2-40B4-BE49-F238E27FC236}">
                <a16:creationId xmlns:a16="http://schemas.microsoft.com/office/drawing/2014/main" id="{FAF6558C-1AC7-4149-BBC8-5ACE04C465EA}"/>
              </a:ext>
            </a:extLst>
          </p:cNvPr>
          <p:cNvSpPr>
            <a:spLocks noChangeArrowheads="1"/>
          </p:cNvSpPr>
          <p:nvPr/>
        </p:nvSpPr>
        <p:spPr bwMode="auto">
          <a:xfrm>
            <a:off x="3070225" y="226695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8.0</a:t>
            </a:r>
            <a:endParaRPr lang="en-US" altLang="en-US" sz="2400" b="1">
              <a:latin typeface="Times New Roman" panose="02020603050405020304" pitchFamily="18" charset="0"/>
            </a:endParaRPr>
          </a:p>
        </p:txBody>
      </p:sp>
      <p:sp>
        <p:nvSpPr>
          <p:cNvPr id="22541" name="Rectangle 13">
            <a:extLst>
              <a:ext uri="{FF2B5EF4-FFF2-40B4-BE49-F238E27FC236}">
                <a16:creationId xmlns:a16="http://schemas.microsoft.com/office/drawing/2014/main" id="{99AB6F7D-B207-4D33-A6B3-4BE5880785C8}"/>
              </a:ext>
            </a:extLst>
          </p:cNvPr>
          <p:cNvSpPr>
            <a:spLocks noChangeArrowheads="1"/>
          </p:cNvSpPr>
          <p:nvPr/>
        </p:nvSpPr>
        <p:spPr bwMode="auto">
          <a:xfrm>
            <a:off x="4121150" y="226695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4.5</a:t>
            </a:r>
            <a:endParaRPr lang="en-US" altLang="en-US" sz="2400" b="1">
              <a:latin typeface="Times New Roman" panose="02020603050405020304" pitchFamily="18" charset="0"/>
            </a:endParaRPr>
          </a:p>
        </p:txBody>
      </p:sp>
      <p:sp>
        <p:nvSpPr>
          <p:cNvPr id="22542" name="Rectangle 14">
            <a:extLst>
              <a:ext uri="{FF2B5EF4-FFF2-40B4-BE49-F238E27FC236}">
                <a16:creationId xmlns:a16="http://schemas.microsoft.com/office/drawing/2014/main" id="{7C9211EA-6CE0-466F-B6E8-1FCE88AC372B}"/>
              </a:ext>
            </a:extLst>
          </p:cNvPr>
          <p:cNvSpPr>
            <a:spLocks noChangeArrowheads="1"/>
          </p:cNvSpPr>
          <p:nvPr/>
        </p:nvSpPr>
        <p:spPr bwMode="auto">
          <a:xfrm>
            <a:off x="4987925" y="2266950"/>
            <a:ext cx="40322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-13.1</a:t>
            </a:r>
            <a:endParaRPr lang="en-US" altLang="en-US" sz="2400" b="1">
              <a:latin typeface="Times New Roman" panose="02020603050405020304" pitchFamily="18" charset="0"/>
            </a:endParaRPr>
          </a:p>
        </p:txBody>
      </p:sp>
      <p:sp>
        <p:nvSpPr>
          <p:cNvPr id="22543" name="Rectangle 15">
            <a:extLst>
              <a:ext uri="{FF2B5EF4-FFF2-40B4-BE49-F238E27FC236}">
                <a16:creationId xmlns:a16="http://schemas.microsoft.com/office/drawing/2014/main" id="{604BADCA-8DC7-45EF-8712-6822761E31BB}"/>
              </a:ext>
            </a:extLst>
          </p:cNvPr>
          <p:cNvSpPr>
            <a:spLocks noChangeArrowheads="1"/>
          </p:cNvSpPr>
          <p:nvPr/>
        </p:nvSpPr>
        <p:spPr bwMode="auto">
          <a:xfrm>
            <a:off x="6226175" y="226695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0.8</a:t>
            </a:r>
            <a:endParaRPr lang="en-US" altLang="en-US" sz="2400" b="1">
              <a:latin typeface="Times New Roman" panose="02020603050405020304" pitchFamily="18" charset="0"/>
            </a:endParaRPr>
          </a:p>
        </p:txBody>
      </p:sp>
      <p:sp>
        <p:nvSpPr>
          <p:cNvPr id="22544" name="Rectangle 16">
            <a:extLst>
              <a:ext uri="{FF2B5EF4-FFF2-40B4-BE49-F238E27FC236}">
                <a16:creationId xmlns:a16="http://schemas.microsoft.com/office/drawing/2014/main" id="{61EE2044-A2E5-48DA-84DB-544DD61AF14B}"/>
              </a:ext>
            </a:extLst>
          </p:cNvPr>
          <p:cNvSpPr>
            <a:spLocks noChangeArrowheads="1"/>
          </p:cNvSpPr>
          <p:nvPr/>
        </p:nvSpPr>
        <p:spPr bwMode="auto">
          <a:xfrm>
            <a:off x="7278688" y="226695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4.8</a:t>
            </a:r>
            <a:endParaRPr lang="en-US" altLang="en-US" sz="2400" b="1">
              <a:latin typeface="Times New Roman" panose="02020603050405020304" pitchFamily="18" charset="0"/>
            </a:endParaRPr>
          </a:p>
        </p:txBody>
      </p:sp>
      <p:sp>
        <p:nvSpPr>
          <p:cNvPr id="22545" name="Rectangle 17">
            <a:extLst>
              <a:ext uri="{FF2B5EF4-FFF2-40B4-BE49-F238E27FC236}">
                <a16:creationId xmlns:a16="http://schemas.microsoft.com/office/drawing/2014/main" id="{A0E306DE-790D-40D2-9CBD-E466033FE96F}"/>
              </a:ext>
            </a:extLst>
          </p:cNvPr>
          <p:cNvSpPr>
            <a:spLocks noChangeArrowheads="1"/>
          </p:cNvSpPr>
          <p:nvPr/>
        </p:nvSpPr>
        <p:spPr bwMode="auto">
          <a:xfrm>
            <a:off x="8329613" y="226695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3.2</a:t>
            </a:r>
            <a:endParaRPr lang="en-US" altLang="en-US" sz="2400" b="1">
              <a:latin typeface="Times New Roman" panose="02020603050405020304" pitchFamily="18" charset="0"/>
            </a:endParaRPr>
          </a:p>
        </p:txBody>
      </p:sp>
      <p:sp>
        <p:nvSpPr>
          <p:cNvPr id="22546" name="Rectangle 18">
            <a:extLst>
              <a:ext uri="{FF2B5EF4-FFF2-40B4-BE49-F238E27FC236}">
                <a16:creationId xmlns:a16="http://schemas.microsoft.com/office/drawing/2014/main" id="{1572E6F8-DA95-4632-8E25-7EAC6E569D0F}"/>
              </a:ext>
            </a:extLst>
          </p:cNvPr>
          <p:cNvSpPr>
            <a:spLocks noChangeArrowheads="1"/>
          </p:cNvSpPr>
          <p:nvPr/>
        </p:nvSpPr>
        <p:spPr bwMode="auto">
          <a:xfrm>
            <a:off x="660400" y="2484438"/>
            <a:ext cx="9080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THAILAND</a:t>
            </a:r>
            <a:endParaRPr lang="en-US" altLang="en-US" sz="2400" b="1">
              <a:latin typeface="Times New Roman" panose="02020603050405020304" pitchFamily="18" charset="0"/>
            </a:endParaRPr>
          </a:p>
        </p:txBody>
      </p:sp>
      <p:sp>
        <p:nvSpPr>
          <p:cNvPr id="22547" name="Rectangle 19">
            <a:extLst>
              <a:ext uri="{FF2B5EF4-FFF2-40B4-BE49-F238E27FC236}">
                <a16:creationId xmlns:a16="http://schemas.microsoft.com/office/drawing/2014/main" id="{6445E7B8-DA04-4977-A9F3-D8D088B76325}"/>
              </a:ext>
            </a:extLst>
          </p:cNvPr>
          <p:cNvSpPr>
            <a:spLocks noChangeArrowheads="1"/>
          </p:cNvSpPr>
          <p:nvPr/>
        </p:nvSpPr>
        <p:spPr bwMode="auto">
          <a:xfrm>
            <a:off x="3070225" y="248443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5.9</a:t>
            </a:r>
            <a:endParaRPr lang="en-US" altLang="en-US" sz="2400" b="1">
              <a:latin typeface="Times New Roman" panose="02020603050405020304" pitchFamily="18" charset="0"/>
            </a:endParaRPr>
          </a:p>
        </p:txBody>
      </p:sp>
      <p:sp>
        <p:nvSpPr>
          <p:cNvPr id="22548" name="Rectangle 20">
            <a:extLst>
              <a:ext uri="{FF2B5EF4-FFF2-40B4-BE49-F238E27FC236}">
                <a16:creationId xmlns:a16="http://schemas.microsoft.com/office/drawing/2014/main" id="{1F5EDF49-1941-4AD2-9080-7F2607425424}"/>
              </a:ext>
            </a:extLst>
          </p:cNvPr>
          <p:cNvSpPr>
            <a:spLocks noChangeArrowheads="1"/>
          </p:cNvSpPr>
          <p:nvPr/>
        </p:nvSpPr>
        <p:spPr bwMode="auto">
          <a:xfrm>
            <a:off x="4051300" y="2484438"/>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-1.5</a:t>
            </a:r>
            <a:endParaRPr lang="en-US" altLang="en-US" sz="2400" b="1">
              <a:latin typeface="Times New Roman" panose="02020603050405020304" pitchFamily="18" charset="0"/>
            </a:endParaRPr>
          </a:p>
        </p:txBody>
      </p:sp>
      <p:sp>
        <p:nvSpPr>
          <p:cNvPr id="22549" name="Rectangle 21">
            <a:extLst>
              <a:ext uri="{FF2B5EF4-FFF2-40B4-BE49-F238E27FC236}">
                <a16:creationId xmlns:a16="http://schemas.microsoft.com/office/drawing/2014/main" id="{DE129007-69F4-4D4D-9469-20B7AD1E1D58}"/>
              </a:ext>
            </a:extLst>
          </p:cNvPr>
          <p:cNvSpPr>
            <a:spLocks noChangeArrowheads="1"/>
          </p:cNvSpPr>
          <p:nvPr/>
        </p:nvSpPr>
        <p:spPr bwMode="auto">
          <a:xfrm>
            <a:off x="4987925" y="2484438"/>
            <a:ext cx="40322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-10.8</a:t>
            </a:r>
            <a:endParaRPr lang="en-US" altLang="en-US" sz="2400" b="1">
              <a:latin typeface="Times New Roman" panose="02020603050405020304" pitchFamily="18" charset="0"/>
            </a:endParaRPr>
          </a:p>
        </p:txBody>
      </p:sp>
      <p:sp>
        <p:nvSpPr>
          <p:cNvPr id="22550" name="Rectangle 22">
            <a:extLst>
              <a:ext uri="{FF2B5EF4-FFF2-40B4-BE49-F238E27FC236}">
                <a16:creationId xmlns:a16="http://schemas.microsoft.com/office/drawing/2014/main" id="{B99D7716-F683-4B57-94C4-63669DAB0194}"/>
              </a:ext>
            </a:extLst>
          </p:cNvPr>
          <p:cNvSpPr>
            <a:spLocks noChangeArrowheads="1"/>
          </p:cNvSpPr>
          <p:nvPr/>
        </p:nvSpPr>
        <p:spPr bwMode="auto">
          <a:xfrm>
            <a:off x="6226175" y="248443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4.3</a:t>
            </a:r>
            <a:endParaRPr lang="en-US" altLang="en-US" sz="2400" b="1">
              <a:latin typeface="Times New Roman" panose="02020603050405020304" pitchFamily="18" charset="0"/>
            </a:endParaRPr>
          </a:p>
        </p:txBody>
      </p:sp>
      <p:sp>
        <p:nvSpPr>
          <p:cNvPr id="22551" name="Rectangle 23">
            <a:extLst>
              <a:ext uri="{FF2B5EF4-FFF2-40B4-BE49-F238E27FC236}">
                <a16:creationId xmlns:a16="http://schemas.microsoft.com/office/drawing/2014/main" id="{0DB002B0-0ECD-4A14-88D5-4C3271062246}"/>
              </a:ext>
            </a:extLst>
          </p:cNvPr>
          <p:cNvSpPr>
            <a:spLocks noChangeArrowheads="1"/>
          </p:cNvSpPr>
          <p:nvPr/>
        </p:nvSpPr>
        <p:spPr bwMode="auto">
          <a:xfrm>
            <a:off x="7278688" y="248443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4.4</a:t>
            </a:r>
            <a:endParaRPr lang="en-US" altLang="en-US" sz="2400" b="1">
              <a:latin typeface="Times New Roman" panose="02020603050405020304" pitchFamily="18" charset="0"/>
            </a:endParaRPr>
          </a:p>
        </p:txBody>
      </p:sp>
      <p:sp>
        <p:nvSpPr>
          <p:cNvPr id="22552" name="Rectangle 24">
            <a:extLst>
              <a:ext uri="{FF2B5EF4-FFF2-40B4-BE49-F238E27FC236}">
                <a16:creationId xmlns:a16="http://schemas.microsoft.com/office/drawing/2014/main" id="{1C2D7D41-7905-4C5E-8808-5318C84045B3}"/>
              </a:ext>
            </a:extLst>
          </p:cNvPr>
          <p:cNvSpPr>
            <a:spLocks noChangeArrowheads="1"/>
          </p:cNvSpPr>
          <p:nvPr/>
        </p:nvSpPr>
        <p:spPr bwMode="auto">
          <a:xfrm>
            <a:off x="8329613" y="248443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1.5</a:t>
            </a:r>
            <a:endParaRPr lang="en-US" altLang="en-US" sz="2400" b="1">
              <a:latin typeface="Times New Roman" panose="02020603050405020304" pitchFamily="18" charset="0"/>
            </a:endParaRPr>
          </a:p>
        </p:txBody>
      </p:sp>
      <p:sp>
        <p:nvSpPr>
          <p:cNvPr id="22553" name="Rectangle 25">
            <a:extLst>
              <a:ext uri="{FF2B5EF4-FFF2-40B4-BE49-F238E27FC236}">
                <a16:creationId xmlns:a16="http://schemas.microsoft.com/office/drawing/2014/main" id="{7B4888C1-D41C-4867-92D9-5FC75EBCB935}"/>
              </a:ext>
            </a:extLst>
          </p:cNvPr>
          <p:cNvSpPr>
            <a:spLocks noChangeArrowheads="1"/>
          </p:cNvSpPr>
          <p:nvPr/>
        </p:nvSpPr>
        <p:spPr bwMode="auto">
          <a:xfrm>
            <a:off x="660400" y="2700338"/>
            <a:ext cx="9286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MALAYSIA</a:t>
            </a:r>
            <a:endParaRPr lang="en-US" altLang="en-US" sz="2400" b="1">
              <a:latin typeface="Times New Roman" panose="02020603050405020304" pitchFamily="18" charset="0"/>
            </a:endParaRPr>
          </a:p>
        </p:txBody>
      </p:sp>
      <p:sp>
        <p:nvSpPr>
          <p:cNvPr id="22554" name="Rectangle 26">
            <a:extLst>
              <a:ext uri="{FF2B5EF4-FFF2-40B4-BE49-F238E27FC236}">
                <a16:creationId xmlns:a16="http://schemas.microsoft.com/office/drawing/2014/main" id="{67B2B08A-F53A-442E-8705-7F825A82D121}"/>
              </a:ext>
            </a:extLst>
          </p:cNvPr>
          <p:cNvSpPr>
            <a:spLocks noChangeArrowheads="1"/>
          </p:cNvSpPr>
          <p:nvPr/>
        </p:nvSpPr>
        <p:spPr bwMode="auto">
          <a:xfrm>
            <a:off x="2954338" y="2700338"/>
            <a:ext cx="3444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10.0</a:t>
            </a:r>
            <a:endParaRPr lang="en-US" altLang="en-US" sz="2400" b="1">
              <a:latin typeface="Times New Roman" panose="02020603050405020304" pitchFamily="18" charset="0"/>
            </a:endParaRPr>
          </a:p>
        </p:txBody>
      </p:sp>
      <p:sp>
        <p:nvSpPr>
          <p:cNvPr id="22555" name="Rectangle 27">
            <a:extLst>
              <a:ext uri="{FF2B5EF4-FFF2-40B4-BE49-F238E27FC236}">
                <a16:creationId xmlns:a16="http://schemas.microsoft.com/office/drawing/2014/main" id="{1F821605-4BCB-44BA-9790-EF53ACF2C402}"/>
              </a:ext>
            </a:extLst>
          </p:cNvPr>
          <p:cNvSpPr>
            <a:spLocks noChangeArrowheads="1"/>
          </p:cNvSpPr>
          <p:nvPr/>
        </p:nvSpPr>
        <p:spPr bwMode="auto">
          <a:xfrm>
            <a:off x="4121150" y="270033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7.3</a:t>
            </a:r>
            <a:endParaRPr lang="en-US" altLang="en-US" sz="2400" b="1">
              <a:latin typeface="Times New Roman" panose="02020603050405020304" pitchFamily="18" charset="0"/>
            </a:endParaRPr>
          </a:p>
        </p:txBody>
      </p:sp>
      <p:sp>
        <p:nvSpPr>
          <p:cNvPr id="22556" name="Rectangle 28">
            <a:extLst>
              <a:ext uri="{FF2B5EF4-FFF2-40B4-BE49-F238E27FC236}">
                <a16:creationId xmlns:a16="http://schemas.microsoft.com/office/drawing/2014/main" id="{8B282AEB-12D6-4D3B-AD14-69E80116EA35}"/>
              </a:ext>
            </a:extLst>
          </p:cNvPr>
          <p:cNvSpPr>
            <a:spLocks noChangeArrowheads="1"/>
          </p:cNvSpPr>
          <p:nvPr/>
        </p:nvSpPr>
        <p:spPr bwMode="auto">
          <a:xfrm>
            <a:off x="5103813" y="2700338"/>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-7.4</a:t>
            </a:r>
            <a:endParaRPr lang="en-US" altLang="en-US" sz="2400" b="1">
              <a:latin typeface="Times New Roman" panose="02020603050405020304" pitchFamily="18" charset="0"/>
            </a:endParaRPr>
          </a:p>
        </p:txBody>
      </p:sp>
      <p:sp>
        <p:nvSpPr>
          <p:cNvPr id="22557" name="Rectangle 29">
            <a:extLst>
              <a:ext uri="{FF2B5EF4-FFF2-40B4-BE49-F238E27FC236}">
                <a16:creationId xmlns:a16="http://schemas.microsoft.com/office/drawing/2014/main" id="{6C2C49B0-D3BE-468E-A761-9F1D2802F1D0}"/>
              </a:ext>
            </a:extLst>
          </p:cNvPr>
          <p:cNvSpPr>
            <a:spLocks noChangeArrowheads="1"/>
          </p:cNvSpPr>
          <p:nvPr/>
        </p:nvSpPr>
        <p:spPr bwMode="auto">
          <a:xfrm>
            <a:off x="6226175" y="270033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6.1</a:t>
            </a:r>
            <a:endParaRPr lang="en-US" altLang="en-US" sz="2400" b="1">
              <a:latin typeface="Times New Roman" panose="02020603050405020304" pitchFamily="18" charset="0"/>
            </a:endParaRPr>
          </a:p>
        </p:txBody>
      </p:sp>
      <p:sp>
        <p:nvSpPr>
          <p:cNvPr id="22558" name="Rectangle 30">
            <a:extLst>
              <a:ext uri="{FF2B5EF4-FFF2-40B4-BE49-F238E27FC236}">
                <a16:creationId xmlns:a16="http://schemas.microsoft.com/office/drawing/2014/main" id="{14F374A8-060E-435D-9954-747716F0D7C1}"/>
              </a:ext>
            </a:extLst>
          </p:cNvPr>
          <p:cNvSpPr>
            <a:spLocks noChangeArrowheads="1"/>
          </p:cNvSpPr>
          <p:nvPr/>
        </p:nvSpPr>
        <p:spPr bwMode="auto">
          <a:xfrm>
            <a:off x="7278688" y="270033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8.3</a:t>
            </a:r>
            <a:endParaRPr lang="en-US" altLang="en-US" sz="2400" b="1">
              <a:latin typeface="Times New Roman" panose="02020603050405020304" pitchFamily="18" charset="0"/>
            </a:endParaRPr>
          </a:p>
        </p:txBody>
      </p:sp>
      <p:sp>
        <p:nvSpPr>
          <p:cNvPr id="22559" name="Rectangle 31">
            <a:extLst>
              <a:ext uri="{FF2B5EF4-FFF2-40B4-BE49-F238E27FC236}">
                <a16:creationId xmlns:a16="http://schemas.microsoft.com/office/drawing/2014/main" id="{DFF2E0A5-56B2-4DF2-9E06-B1A198444754}"/>
              </a:ext>
            </a:extLst>
          </p:cNvPr>
          <p:cNvSpPr>
            <a:spLocks noChangeArrowheads="1"/>
          </p:cNvSpPr>
          <p:nvPr/>
        </p:nvSpPr>
        <p:spPr bwMode="auto">
          <a:xfrm>
            <a:off x="8329613" y="270033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0.3</a:t>
            </a:r>
            <a:endParaRPr lang="en-US" altLang="en-US" sz="2400" b="1">
              <a:latin typeface="Times New Roman" panose="02020603050405020304" pitchFamily="18" charset="0"/>
            </a:endParaRPr>
          </a:p>
        </p:txBody>
      </p:sp>
      <p:sp>
        <p:nvSpPr>
          <p:cNvPr id="22560" name="Rectangle 32">
            <a:extLst>
              <a:ext uri="{FF2B5EF4-FFF2-40B4-BE49-F238E27FC236}">
                <a16:creationId xmlns:a16="http://schemas.microsoft.com/office/drawing/2014/main" id="{C7046B5C-6CC3-40C4-B768-60D10FB2DBE1}"/>
              </a:ext>
            </a:extLst>
          </p:cNvPr>
          <p:cNvSpPr>
            <a:spLocks noChangeArrowheads="1"/>
          </p:cNvSpPr>
          <p:nvPr/>
        </p:nvSpPr>
        <p:spPr bwMode="auto">
          <a:xfrm>
            <a:off x="660400" y="2917825"/>
            <a:ext cx="6429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KOREA</a:t>
            </a:r>
            <a:endParaRPr lang="en-US" altLang="en-US" sz="2400" b="1">
              <a:latin typeface="Times New Roman" panose="02020603050405020304" pitchFamily="18" charset="0"/>
            </a:endParaRPr>
          </a:p>
        </p:txBody>
      </p:sp>
      <p:sp>
        <p:nvSpPr>
          <p:cNvPr id="22561" name="Rectangle 33">
            <a:extLst>
              <a:ext uri="{FF2B5EF4-FFF2-40B4-BE49-F238E27FC236}">
                <a16:creationId xmlns:a16="http://schemas.microsoft.com/office/drawing/2014/main" id="{E665B56A-B589-46AF-8FCB-0AFA4F08AA5F}"/>
              </a:ext>
            </a:extLst>
          </p:cNvPr>
          <p:cNvSpPr>
            <a:spLocks noChangeArrowheads="1"/>
          </p:cNvSpPr>
          <p:nvPr/>
        </p:nvSpPr>
        <p:spPr bwMode="auto">
          <a:xfrm>
            <a:off x="3070225" y="291782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6.8</a:t>
            </a:r>
            <a:endParaRPr lang="en-US" altLang="en-US" sz="2400" b="1">
              <a:latin typeface="Times New Roman" panose="02020603050405020304" pitchFamily="18" charset="0"/>
            </a:endParaRPr>
          </a:p>
        </p:txBody>
      </p:sp>
      <p:sp>
        <p:nvSpPr>
          <p:cNvPr id="22562" name="Rectangle 34">
            <a:extLst>
              <a:ext uri="{FF2B5EF4-FFF2-40B4-BE49-F238E27FC236}">
                <a16:creationId xmlns:a16="http://schemas.microsoft.com/office/drawing/2014/main" id="{C6A2C9E2-7DB4-4292-86BC-7CF4C87434A5}"/>
              </a:ext>
            </a:extLst>
          </p:cNvPr>
          <p:cNvSpPr>
            <a:spLocks noChangeArrowheads="1"/>
          </p:cNvSpPr>
          <p:nvPr/>
        </p:nvSpPr>
        <p:spPr bwMode="auto">
          <a:xfrm>
            <a:off x="4121150" y="291782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5.0</a:t>
            </a:r>
            <a:endParaRPr lang="en-US" altLang="en-US" sz="2400" b="1">
              <a:latin typeface="Times New Roman" panose="02020603050405020304" pitchFamily="18" charset="0"/>
            </a:endParaRPr>
          </a:p>
        </p:txBody>
      </p:sp>
      <p:sp>
        <p:nvSpPr>
          <p:cNvPr id="22563" name="Rectangle 35">
            <a:extLst>
              <a:ext uri="{FF2B5EF4-FFF2-40B4-BE49-F238E27FC236}">
                <a16:creationId xmlns:a16="http://schemas.microsoft.com/office/drawing/2014/main" id="{ECCD642F-EB07-48F2-B441-A74CF7339A39}"/>
              </a:ext>
            </a:extLst>
          </p:cNvPr>
          <p:cNvSpPr>
            <a:spLocks noChangeArrowheads="1"/>
          </p:cNvSpPr>
          <p:nvPr/>
        </p:nvSpPr>
        <p:spPr bwMode="auto">
          <a:xfrm>
            <a:off x="5103813" y="2917825"/>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-6.7</a:t>
            </a:r>
            <a:endParaRPr lang="en-US" altLang="en-US" sz="2400" b="1">
              <a:latin typeface="Times New Roman" panose="02020603050405020304" pitchFamily="18" charset="0"/>
            </a:endParaRPr>
          </a:p>
        </p:txBody>
      </p:sp>
      <p:sp>
        <p:nvSpPr>
          <p:cNvPr id="22564" name="Rectangle 36">
            <a:extLst>
              <a:ext uri="{FF2B5EF4-FFF2-40B4-BE49-F238E27FC236}">
                <a16:creationId xmlns:a16="http://schemas.microsoft.com/office/drawing/2014/main" id="{FB507420-3257-4CB2-B295-BFE220F57402}"/>
              </a:ext>
            </a:extLst>
          </p:cNvPr>
          <p:cNvSpPr>
            <a:spLocks noChangeArrowheads="1"/>
          </p:cNvSpPr>
          <p:nvPr/>
        </p:nvSpPr>
        <p:spPr bwMode="auto">
          <a:xfrm>
            <a:off x="6110288" y="2917825"/>
            <a:ext cx="3444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10.9</a:t>
            </a:r>
            <a:endParaRPr lang="en-US" altLang="en-US" sz="2400" b="1">
              <a:latin typeface="Times New Roman" panose="02020603050405020304" pitchFamily="18" charset="0"/>
            </a:endParaRPr>
          </a:p>
        </p:txBody>
      </p:sp>
      <p:sp>
        <p:nvSpPr>
          <p:cNvPr id="22565" name="Rectangle 37">
            <a:extLst>
              <a:ext uri="{FF2B5EF4-FFF2-40B4-BE49-F238E27FC236}">
                <a16:creationId xmlns:a16="http://schemas.microsoft.com/office/drawing/2014/main" id="{0317AF43-A376-478B-869F-A28627F6C77F}"/>
              </a:ext>
            </a:extLst>
          </p:cNvPr>
          <p:cNvSpPr>
            <a:spLocks noChangeArrowheads="1"/>
          </p:cNvSpPr>
          <p:nvPr/>
        </p:nvSpPr>
        <p:spPr bwMode="auto">
          <a:xfrm>
            <a:off x="7278688" y="2917825"/>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8.8</a:t>
            </a:r>
            <a:endParaRPr lang="en-US" altLang="en-US" sz="2400" b="1">
              <a:latin typeface="Times New Roman" panose="02020603050405020304" pitchFamily="18" charset="0"/>
            </a:endParaRPr>
          </a:p>
        </p:txBody>
      </p:sp>
      <p:sp>
        <p:nvSpPr>
          <p:cNvPr id="22566" name="Rectangle 38">
            <a:extLst>
              <a:ext uri="{FF2B5EF4-FFF2-40B4-BE49-F238E27FC236}">
                <a16:creationId xmlns:a16="http://schemas.microsoft.com/office/drawing/2014/main" id="{3003447F-D326-44E9-ACFB-3551BDB2727A}"/>
              </a:ext>
            </a:extLst>
          </p:cNvPr>
          <p:cNvSpPr>
            <a:spLocks noChangeArrowheads="1"/>
          </p:cNvSpPr>
          <p:nvPr/>
        </p:nvSpPr>
        <p:spPr bwMode="auto">
          <a:xfrm>
            <a:off x="8329613" y="2917825"/>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2.6</a:t>
            </a:r>
            <a:endParaRPr lang="en-US" altLang="en-US" sz="2400" b="1">
              <a:latin typeface="Times New Roman" panose="02020603050405020304" pitchFamily="18" charset="0"/>
            </a:endParaRPr>
          </a:p>
        </p:txBody>
      </p:sp>
      <p:sp>
        <p:nvSpPr>
          <p:cNvPr id="22567" name="Rectangle 39">
            <a:extLst>
              <a:ext uri="{FF2B5EF4-FFF2-40B4-BE49-F238E27FC236}">
                <a16:creationId xmlns:a16="http://schemas.microsoft.com/office/drawing/2014/main" id="{7C0A0F96-0E93-45F4-BD42-E792DDFD73E0}"/>
              </a:ext>
            </a:extLst>
          </p:cNvPr>
          <p:cNvSpPr>
            <a:spLocks noChangeArrowheads="1"/>
          </p:cNvSpPr>
          <p:nvPr/>
        </p:nvSpPr>
        <p:spPr bwMode="auto">
          <a:xfrm>
            <a:off x="660400" y="3133725"/>
            <a:ext cx="11160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HONG KONG</a:t>
            </a:r>
            <a:endParaRPr lang="en-US" altLang="en-US" sz="2400" b="1">
              <a:latin typeface="Times New Roman" panose="02020603050405020304" pitchFamily="18" charset="0"/>
            </a:endParaRPr>
          </a:p>
        </p:txBody>
      </p:sp>
      <p:sp>
        <p:nvSpPr>
          <p:cNvPr id="22568" name="Rectangle 40">
            <a:extLst>
              <a:ext uri="{FF2B5EF4-FFF2-40B4-BE49-F238E27FC236}">
                <a16:creationId xmlns:a16="http://schemas.microsoft.com/office/drawing/2014/main" id="{0E6E9241-076E-44CF-AB2E-D8EE0A0F4AD4}"/>
              </a:ext>
            </a:extLst>
          </p:cNvPr>
          <p:cNvSpPr>
            <a:spLocks noChangeArrowheads="1"/>
          </p:cNvSpPr>
          <p:nvPr/>
        </p:nvSpPr>
        <p:spPr bwMode="auto">
          <a:xfrm>
            <a:off x="3070225" y="313372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4.5</a:t>
            </a:r>
            <a:endParaRPr lang="en-US" altLang="en-US" sz="2400" b="1">
              <a:latin typeface="Times New Roman" panose="02020603050405020304" pitchFamily="18" charset="0"/>
            </a:endParaRPr>
          </a:p>
        </p:txBody>
      </p:sp>
      <p:sp>
        <p:nvSpPr>
          <p:cNvPr id="22569" name="Rectangle 41">
            <a:extLst>
              <a:ext uri="{FF2B5EF4-FFF2-40B4-BE49-F238E27FC236}">
                <a16:creationId xmlns:a16="http://schemas.microsoft.com/office/drawing/2014/main" id="{3AD09503-52FE-4678-8CA9-1D0C5C7FC5BD}"/>
              </a:ext>
            </a:extLst>
          </p:cNvPr>
          <p:cNvSpPr>
            <a:spLocks noChangeArrowheads="1"/>
          </p:cNvSpPr>
          <p:nvPr/>
        </p:nvSpPr>
        <p:spPr bwMode="auto">
          <a:xfrm>
            <a:off x="4121150" y="313372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5.0</a:t>
            </a:r>
            <a:endParaRPr lang="en-US" altLang="en-US" sz="2400" b="1">
              <a:latin typeface="Times New Roman" panose="02020603050405020304" pitchFamily="18" charset="0"/>
            </a:endParaRPr>
          </a:p>
        </p:txBody>
      </p:sp>
      <p:sp>
        <p:nvSpPr>
          <p:cNvPr id="22570" name="Rectangle 42">
            <a:extLst>
              <a:ext uri="{FF2B5EF4-FFF2-40B4-BE49-F238E27FC236}">
                <a16:creationId xmlns:a16="http://schemas.microsoft.com/office/drawing/2014/main" id="{A00B6B9C-8479-446C-BB73-4CAD417265BB}"/>
              </a:ext>
            </a:extLst>
          </p:cNvPr>
          <p:cNvSpPr>
            <a:spLocks noChangeArrowheads="1"/>
          </p:cNvSpPr>
          <p:nvPr/>
        </p:nvSpPr>
        <p:spPr bwMode="auto">
          <a:xfrm>
            <a:off x="5103813" y="3133725"/>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-5.3</a:t>
            </a:r>
            <a:endParaRPr lang="en-US" altLang="en-US" sz="2400" b="1">
              <a:latin typeface="Times New Roman" panose="02020603050405020304" pitchFamily="18" charset="0"/>
            </a:endParaRPr>
          </a:p>
        </p:txBody>
      </p:sp>
      <p:sp>
        <p:nvSpPr>
          <p:cNvPr id="22571" name="Rectangle 43">
            <a:extLst>
              <a:ext uri="{FF2B5EF4-FFF2-40B4-BE49-F238E27FC236}">
                <a16:creationId xmlns:a16="http://schemas.microsoft.com/office/drawing/2014/main" id="{B5137FA3-C22B-4EE9-A627-1BF54A698152}"/>
              </a:ext>
            </a:extLst>
          </p:cNvPr>
          <p:cNvSpPr>
            <a:spLocks noChangeArrowheads="1"/>
          </p:cNvSpPr>
          <p:nvPr/>
        </p:nvSpPr>
        <p:spPr bwMode="auto">
          <a:xfrm>
            <a:off x="6226175" y="313372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3.0</a:t>
            </a:r>
            <a:endParaRPr lang="en-US" altLang="en-US" sz="2400" b="1">
              <a:latin typeface="Times New Roman" panose="02020603050405020304" pitchFamily="18" charset="0"/>
            </a:endParaRPr>
          </a:p>
        </p:txBody>
      </p:sp>
      <p:sp>
        <p:nvSpPr>
          <p:cNvPr id="22572" name="Rectangle 44">
            <a:extLst>
              <a:ext uri="{FF2B5EF4-FFF2-40B4-BE49-F238E27FC236}">
                <a16:creationId xmlns:a16="http://schemas.microsoft.com/office/drawing/2014/main" id="{366EA993-4414-4753-B260-DD8F94FFA8DB}"/>
              </a:ext>
            </a:extLst>
          </p:cNvPr>
          <p:cNvSpPr>
            <a:spLocks noChangeArrowheads="1"/>
          </p:cNvSpPr>
          <p:nvPr/>
        </p:nvSpPr>
        <p:spPr bwMode="auto">
          <a:xfrm>
            <a:off x="7162800" y="3133725"/>
            <a:ext cx="3444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10.5</a:t>
            </a:r>
            <a:endParaRPr lang="en-US" altLang="en-US" sz="2400" b="1">
              <a:latin typeface="Times New Roman" panose="02020603050405020304" pitchFamily="18" charset="0"/>
            </a:endParaRPr>
          </a:p>
        </p:txBody>
      </p:sp>
      <p:sp>
        <p:nvSpPr>
          <p:cNvPr id="22573" name="Rectangle 45">
            <a:extLst>
              <a:ext uri="{FF2B5EF4-FFF2-40B4-BE49-F238E27FC236}">
                <a16:creationId xmlns:a16="http://schemas.microsoft.com/office/drawing/2014/main" id="{F55CCB3F-4597-4577-8C86-C2F89601EB11}"/>
              </a:ext>
            </a:extLst>
          </p:cNvPr>
          <p:cNvSpPr>
            <a:spLocks noChangeArrowheads="1"/>
          </p:cNvSpPr>
          <p:nvPr/>
        </p:nvSpPr>
        <p:spPr bwMode="auto">
          <a:xfrm>
            <a:off x="8259763" y="3133725"/>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-0.3</a:t>
            </a:r>
            <a:endParaRPr lang="en-US" altLang="en-US" sz="2400" b="1">
              <a:latin typeface="Times New Roman" panose="02020603050405020304" pitchFamily="18" charset="0"/>
            </a:endParaRPr>
          </a:p>
        </p:txBody>
      </p:sp>
      <p:sp>
        <p:nvSpPr>
          <p:cNvPr id="22574" name="Rectangle 46">
            <a:extLst>
              <a:ext uri="{FF2B5EF4-FFF2-40B4-BE49-F238E27FC236}">
                <a16:creationId xmlns:a16="http://schemas.microsoft.com/office/drawing/2014/main" id="{87A50A3F-97D8-4646-957C-076E55D1811C}"/>
              </a:ext>
            </a:extLst>
          </p:cNvPr>
          <p:cNvSpPr>
            <a:spLocks noChangeArrowheads="1"/>
          </p:cNvSpPr>
          <p:nvPr/>
        </p:nvSpPr>
        <p:spPr bwMode="auto">
          <a:xfrm>
            <a:off x="660400" y="3351213"/>
            <a:ext cx="6032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JAPAN</a:t>
            </a:r>
            <a:endParaRPr lang="en-US" altLang="en-US" sz="2400" b="1">
              <a:latin typeface="Times New Roman" panose="02020603050405020304" pitchFamily="18" charset="0"/>
            </a:endParaRPr>
          </a:p>
        </p:txBody>
      </p:sp>
      <p:sp>
        <p:nvSpPr>
          <p:cNvPr id="22575" name="Rectangle 47">
            <a:extLst>
              <a:ext uri="{FF2B5EF4-FFF2-40B4-BE49-F238E27FC236}">
                <a16:creationId xmlns:a16="http://schemas.microsoft.com/office/drawing/2014/main" id="{BA9825FE-1AEF-4AEF-9BBD-9F214FEBA3E7}"/>
              </a:ext>
            </a:extLst>
          </p:cNvPr>
          <p:cNvSpPr>
            <a:spLocks noChangeArrowheads="1"/>
          </p:cNvSpPr>
          <p:nvPr/>
        </p:nvSpPr>
        <p:spPr bwMode="auto">
          <a:xfrm>
            <a:off x="3070225" y="335121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3.6</a:t>
            </a:r>
            <a:endParaRPr lang="en-US" altLang="en-US" sz="2400" b="1">
              <a:latin typeface="Times New Roman" panose="02020603050405020304" pitchFamily="18" charset="0"/>
            </a:endParaRPr>
          </a:p>
        </p:txBody>
      </p:sp>
      <p:sp>
        <p:nvSpPr>
          <p:cNvPr id="22576" name="Rectangle 48">
            <a:extLst>
              <a:ext uri="{FF2B5EF4-FFF2-40B4-BE49-F238E27FC236}">
                <a16:creationId xmlns:a16="http://schemas.microsoft.com/office/drawing/2014/main" id="{D2AF3AEA-5915-40D1-9C35-C165CCB1639A}"/>
              </a:ext>
            </a:extLst>
          </p:cNvPr>
          <p:cNvSpPr>
            <a:spLocks noChangeArrowheads="1"/>
          </p:cNvSpPr>
          <p:nvPr/>
        </p:nvSpPr>
        <p:spPr bwMode="auto">
          <a:xfrm>
            <a:off x="4121150" y="335121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1.8</a:t>
            </a:r>
            <a:endParaRPr lang="en-US" altLang="en-US" sz="2400" b="1">
              <a:latin typeface="Times New Roman" panose="02020603050405020304" pitchFamily="18" charset="0"/>
            </a:endParaRPr>
          </a:p>
        </p:txBody>
      </p:sp>
      <p:sp>
        <p:nvSpPr>
          <p:cNvPr id="22577" name="Rectangle 49">
            <a:extLst>
              <a:ext uri="{FF2B5EF4-FFF2-40B4-BE49-F238E27FC236}">
                <a16:creationId xmlns:a16="http://schemas.microsoft.com/office/drawing/2014/main" id="{7ABA1387-EE20-46FA-BB38-52FD00CAFA21}"/>
              </a:ext>
            </a:extLst>
          </p:cNvPr>
          <p:cNvSpPr>
            <a:spLocks noChangeArrowheads="1"/>
          </p:cNvSpPr>
          <p:nvPr/>
        </p:nvSpPr>
        <p:spPr bwMode="auto">
          <a:xfrm>
            <a:off x="5103813" y="3351213"/>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-1.0</a:t>
            </a:r>
            <a:endParaRPr lang="en-US" altLang="en-US" sz="2400" b="1">
              <a:latin typeface="Times New Roman" panose="02020603050405020304" pitchFamily="18" charset="0"/>
            </a:endParaRPr>
          </a:p>
        </p:txBody>
      </p:sp>
      <p:sp>
        <p:nvSpPr>
          <p:cNvPr id="22578" name="Rectangle 50">
            <a:extLst>
              <a:ext uri="{FF2B5EF4-FFF2-40B4-BE49-F238E27FC236}">
                <a16:creationId xmlns:a16="http://schemas.microsoft.com/office/drawing/2014/main" id="{D2677065-F3DF-40C9-9497-F2385F54F214}"/>
              </a:ext>
            </a:extLst>
          </p:cNvPr>
          <p:cNvSpPr>
            <a:spLocks noChangeArrowheads="1"/>
          </p:cNvSpPr>
          <p:nvPr/>
        </p:nvSpPr>
        <p:spPr bwMode="auto">
          <a:xfrm>
            <a:off x="6226175" y="335121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0.7</a:t>
            </a:r>
            <a:endParaRPr lang="en-US" altLang="en-US" sz="2400" b="1">
              <a:latin typeface="Times New Roman" panose="02020603050405020304" pitchFamily="18" charset="0"/>
            </a:endParaRPr>
          </a:p>
        </p:txBody>
      </p:sp>
      <p:sp>
        <p:nvSpPr>
          <p:cNvPr id="22579" name="Rectangle 51">
            <a:extLst>
              <a:ext uri="{FF2B5EF4-FFF2-40B4-BE49-F238E27FC236}">
                <a16:creationId xmlns:a16="http://schemas.microsoft.com/office/drawing/2014/main" id="{AAD3EC9A-8B5E-4C92-A4D3-A59B0FFE63B4}"/>
              </a:ext>
            </a:extLst>
          </p:cNvPr>
          <p:cNvSpPr>
            <a:spLocks noChangeArrowheads="1"/>
          </p:cNvSpPr>
          <p:nvPr/>
        </p:nvSpPr>
        <p:spPr bwMode="auto">
          <a:xfrm>
            <a:off x="7278688" y="3351213"/>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2.2</a:t>
            </a:r>
            <a:endParaRPr lang="en-US" altLang="en-US" sz="2400" b="1">
              <a:latin typeface="Times New Roman" panose="02020603050405020304" pitchFamily="18" charset="0"/>
            </a:endParaRPr>
          </a:p>
        </p:txBody>
      </p:sp>
      <p:sp>
        <p:nvSpPr>
          <p:cNvPr id="22580" name="Rectangle 52">
            <a:extLst>
              <a:ext uri="{FF2B5EF4-FFF2-40B4-BE49-F238E27FC236}">
                <a16:creationId xmlns:a16="http://schemas.microsoft.com/office/drawing/2014/main" id="{18D70FAF-BD59-48B4-A785-B7831422E911}"/>
              </a:ext>
            </a:extLst>
          </p:cNvPr>
          <p:cNvSpPr>
            <a:spLocks noChangeArrowheads="1"/>
          </p:cNvSpPr>
          <p:nvPr/>
        </p:nvSpPr>
        <p:spPr bwMode="auto">
          <a:xfrm>
            <a:off x="8259763" y="3351213"/>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-0.4</a:t>
            </a:r>
            <a:endParaRPr lang="en-US" altLang="en-US" sz="2400" b="1">
              <a:latin typeface="Times New Roman" panose="02020603050405020304" pitchFamily="18" charset="0"/>
            </a:endParaRPr>
          </a:p>
        </p:txBody>
      </p:sp>
      <p:sp>
        <p:nvSpPr>
          <p:cNvPr id="22581" name="Rectangle 53">
            <a:extLst>
              <a:ext uri="{FF2B5EF4-FFF2-40B4-BE49-F238E27FC236}">
                <a16:creationId xmlns:a16="http://schemas.microsoft.com/office/drawing/2014/main" id="{C7FEC08C-B14F-4DC4-9EB3-D1CAE6C2F00B}"/>
              </a:ext>
            </a:extLst>
          </p:cNvPr>
          <p:cNvSpPr>
            <a:spLocks noChangeArrowheads="1"/>
          </p:cNvSpPr>
          <p:nvPr/>
        </p:nvSpPr>
        <p:spPr bwMode="auto">
          <a:xfrm>
            <a:off x="660400" y="3567113"/>
            <a:ext cx="11080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PHILIPPINES</a:t>
            </a:r>
            <a:endParaRPr lang="en-US" altLang="en-US" sz="2400" b="1">
              <a:latin typeface="Times New Roman" panose="02020603050405020304" pitchFamily="18" charset="0"/>
            </a:endParaRPr>
          </a:p>
        </p:txBody>
      </p:sp>
      <p:sp>
        <p:nvSpPr>
          <p:cNvPr id="22582" name="Rectangle 54">
            <a:extLst>
              <a:ext uri="{FF2B5EF4-FFF2-40B4-BE49-F238E27FC236}">
                <a16:creationId xmlns:a16="http://schemas.microsoft.com/office/drawing/2014/main" id="{4F6A1E35-2C6D-4AC3-B19C-FE58CBC0894E}"/>
              </a:ext>
            </a:extLst>
          </p:cNvPr>
          <p:cNvSpPr>
            <a:spLocks noChangeArrowheads="1"/>
          </p:cNvSpPr>
          <p:nvPr/>
        </p:nvSpPr>
        <p:spPr bwMode="auto">
          <a:xfrm>
            <a:off x="3070225" y="356711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5.7</a:t>
            </a:r>
            <a:endParaRPr lang="en-US" altLang="en-US" sz="2400" b="1">
              <a:latin typeface="Times New Roman" panose="02020603050405020304" pitchFamily="18" charset="0"/>
            </a:endParaRPr>
          </a:p>
        </p:txBody>
      </p:sp>
      <p:sp>
        <p:nvSpPr>
          <p:cNvPr id="22583" name="Rectangle 55">
            <a:extLst>
              <a:ext uri="{FF2B5EF4-FFF2-40B4-BE49-F238E27FC236}">
                <a16:creationId xmlns:a16="http://schemas.microsoft.com/office/drawing/2014/main" id="{6EC92B93-E3A2-4FA6-A27A-F8408610709D}"/>
              </a:ext>
            </a:extLst>
          </p:cNvPr>
          <p:cNvSpPr>
            <a:spLocks noChangeArrowheads="1"/>
          </p:cNvSpPr>
          <p:nvPr/>
        </p:nvSpPr>
        <p:spPr bwMode="auto">
          <a:xfrm>
            <a:off x="4121150" y="356711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5.2</a:t>
            </a:r>
            <a:endParaRPr lang="en-US" altLang="en-US" sz="2400" b="1">
              <a:latin typeface="Times New Roman" panose="02020603050405020304" pitchFamily="18" charset="0"/>
            </a:endParaRPr>
          </a:p>
        </p:txBody>
      </p:sp>
      <p:sp>
        <p:nvSpPr>
          <p:cNvPr id="22584" name="Rectangle 56">
            <a:extLst>
              <a:ext uri="{FF2B5EF4-FFF2-40B4-BE49-F238E27FC236}">
                <a16:creationId xmlns:a16="http://schemas.microsoft.com/office/drawing/2014/main" id="{94AD80D3-0839-4AAE-AE99-2838870A2BD7}"/>
              </a:ext>
            </a:extLst>
          </p:cNvPr>
          <p:cNvSpPr>
            <a:spLocks noChangeArrowheads="1"/>
          </p:cNvSpPr>
          <p:nvPr/>
        </p:nvSpPr>
        <p:spPr bwMode="auto">
          <a:xfrm>
            <a:off x="5103813" y="3567113"/>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-0.6</a:t>
            </a:r>
            <a:endParaRPr lang="en-US" altLang="en-US" sz="2400" b="1">
              <a:latin typeface="Times New Roman" panose="02020603050405020304" pitchFamily="18" charset="0"/>
            </a:endParaRPr>
          </a:p>
        </p:txBody>
      </p:sp>
      <p:sp>
        <p:nvSpPr>
          <p:cNvPr id="22585" name="Rectangle 57">
            <a:extLst>
              <a:ext uri="{FF2B5EF4-FFF2-40B4-BE49-F238E27FC236}">
                <a16:creationId xmlns:a16="http://schemas.microsoft.com/office/drawing/2014/main" id="{210E0B3E-26C7-487A-B055-20123A28784A}"/>
              </a:ext>
            </a:extLst>
          </p:cNvPr>
          <p:cNvSpPr>
            <a:spLocks noChangeArrowheads="1"/>
          </p:cNvSpPr>
          <p:nvPr/>
        </p:nvSpPr>
        <p:spPr bwMode="auto">
          <a:xfrm>
            <a:off x="6226175" y="356711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3.4</a:t>
            </a:r>
            <a:endParaRPr lang="en-US" altLang="en-US" sz="2400" b="1">
              <a:latin typeface="Times New Roman" panose="02020603050405020304" pitchFamily="18" charset="0"/>
            </a:endParaRPr>
          </a:p>
        </p:txBody>
      </p:sp>
      <p:sp>
        <p:nvSpPr>
          <p:cNvPr id="22586" name="Rectangle 58">
            <a:extLst>
              <a:ext uri="{FF2B5EF4-FFF2-40B4-BE49-F238E27FC236}">
                <a16:creationId xmlns:a16="http://schemas.microsoft.com/office/drawing/2014/main" id="{FE6E34AA-6D26-4F72-A3CC-A23EBDC0B4E2}"/>
              </a:ext>
            </a:extLst>
          </p:cNvPr>
          <p:cNvSpPr>
            <a:spLocks noChangeArrowheads="1"/>
          </p:cNvSpPr>
          <p:nvPr/>
        </p:nvSpPr>
        <p:spPr bwMode="auto">
          <a:xfrm>
            <a:off x="7278688" y="3567113"/>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4.0</a:t>
            </a:r>
            <a:endParaRPr lang="en-US" altLang="en-US" sz="2400" b="1">
              <a:latin typeface="Times New Roman" panose="02020603050405020304" pitchFamily="18" charset="0"/>
            </a:endParaRPr>
          </a:p>
        </p:txBody>
      </p:sp>
      <p:sp>
        <p:nvSpPr>
          <p:cNvPr id="22587" name="Rectangle 59">
            <a:extLst>
              <a:ext uri="{FF2B5EF4-FFF2-40B4-BE49-F238E27FC236}">
                <a16:creationId xmlns:a16="http://schemas.microsoft.com/office/drawing/2014/main" id="{D322E7B3-97A2-4B74-B8B6-4E039472ADEA}"/>
              </a:ext>
            </a:extLst>
          </p:cNvPr>
          <p:cNvSpPr>
            <a:spLocks noChangeArrowheads="1"/>
          </p:cNvSpPr>
          <p:nvPr/>
        </p:nvSpPr>
        <p:spPr bwMode="auto">
          <a:xfrm>
            <a:off x="8329613" y="3567113"/>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2.9</a:t>
            </a:r>
            <a:endParaRPr lang="en-US" altLang="en-US" sz="2400" b="1">
              <a:latin typeface="Times New Roman" panose="02020603050405020304" pitchFamily="18" charset="0"/>
            </a:endParaRPr>
          </a:p>
        </p:txBody>
      </p:sp>
      <p:sp>
        <p:nvSpPr>
          <p:cNvPr id="22588" name="Rectangle 60">
            <a:extLst>
              <a:ext uri="{FF2B5EF4-FFF2-40B4-BE49-F238E27FC236}">
                <a16:creationId xmlns:a16="http://schemas.microsoft.com/office/drawing/2014/main" id="{AD4AC1A5-7F8C-4DC8-86E8-FF08803BE758}"/>
              </a:ext>
            </a:extLst>
          </p:cNvPr>
          <p:cNvSpPr>
            <a:spLocks noChangeArrowheads="1"/>
          </p:cNvSpPr>
          <p:nvPr/>
        </p:nvSpPr>
        <p:spPr bwMode="auto">
          <a:xfrm>
            <a:off x="660400" y="3784600"/>
            <a:ext cx="10683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SINGAPORE</a:t>
            </a:r>
            <a:endParaRPr lang="en-US" altLang="en-US" sz="2400" b="1">
              <a:latin typeface="Times New Roman" panose="02020603050405020304" pitchFamily="18" charset="0"/>
            </a:endParaRPr>
          </a:p>
        </p:txBody>
      </p:sp>
      <p:sp>
        <p:nvSpPr>
          <p:cNvPr id="22589" name="Rectangle 61">
            <a:extLst>
              <a:ext uri="{FF2B5EF4-FFF2-40B4-BE49-F238E27FC236}">
                <a16:creationId xmlns:a16="http://schemas.microsoft.com/office/drawing/2014/main" id="{8B096FFF-EC00-4B5A-9B57-5BDDFBC41DC8}"/>
              </a:ext>
            </a:extLst>
          </p:cNvPr>
          <p:cNvSpPr>
            <a:spLocks noChangeArrowheads="1"/>
          </p:cNvSpPr>
          <p:nvPr/>
        </p:nvSpPr>
        <p:spPr bwMode="auto">
          <a:xfrm>
            <a:off x="3070225" y="378460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7.7</a:t>
            </a:r>
            <a:endParaRPr lang="en-US" altLang="en-US" sz="2400" b="1">
              <a:latin typeface="Times New Roman" panose="02020603050405020304" pitchFamily="18" charset="0"/>
            </a:endParaRPr>
          </a:p>
        </p:txBody>
      </p:sp>
      <p:sp>
        <p:nvSpPr>
          <p:cNvPr id="22590" name="Rectangle 62">
            <a:extLst>
              <a:ext uri="{FF2B5EF4-FFF2-40B4-BE49-F238E27FC236}">
                <a16:creationId xmlns:a16="http://schemas.microsoft.com/office/drawing/2014/main" id="{76D111AF-5B27-4D5D-BE76-36100E8215CB}"/>
              </a:ext>
            </a:extLst>
          </p:cNvPr>
          <p:cNvSpPr>
            <a:spLocks noChangeArrowheads="1"/>
          </p:cNvSpPr>
          <p:nvPr/>
        </p:nvSpPr>
        <p:spPr bwMode="auto">
          <a:xfrm>
            <a:off x="4121150" y="378460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8.5</a:t>
            </a:r>
            <a:endParaRPr lang="en-US" altLang="en-US" sz="2400" b="1">
              <a:latin typeface="Times New Roman" panose="02020603050405020304" pitchFamily="18" charset="0"/>
            </a:endParaRPr>
          </a:p>
        </p:txBody>
      </p:sp>
      <p:sp>
        <p:nvSpPr>
          <p:cNvPr id="22591" name="Rectangle 63">
            <a:extLst>
              <a:ext uri="{FF2B5EF4-FFF2-40B4-BE49-F238E27FC236}">
                <a16:creationId xmlns:a16="http://schemas.microsoft.com/office/drawing/2014/main" id="{CE9FD11C-9B5A-43CA-88FE-BCA16A67E184}"/>
              </a:ext>
            </a:extLst>
          </p:cNvPr>
          <p:cNvSpPr>
            <a:spLocks noChangeArrowheads="1"/>
          </p:cNvSpPr>
          <p:nvPr/>
        </p:nvSpPr>
        <p:spPr bwMode="auto">
          <a:xfrm>
            <a:off x="5173663" y="378460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0.1</a:t>
            </a:r>
            <a:endParaRPr lang="en-US" altLang="en-US" sz="2400" b="1">
              <a:latin typeface="Times New Roman" panose="02020603050405020304" pitchFamily="18" charset="0"/>
            </a:endParaRPr>
          </a:p>
        </p:txBody>
      </p:sp>
      <p:sp>
        <p:nvSpPr>
          <p:cNvPr id="22592" name="Rectangle 64">
            <a:extLst>
              <a:ext uri="{FF2B5EF4-FFF2-40B4-BE49-F238E27FC236}">
                <a16:creationId xmlns:a16="http://schemas.microsoft.com/office/drawing/2014/main" id="{7BA312E9-7DEE-483D-9129-DF7F447C8907}"/>
              </a:ext>
            </a:extLst>
          </p:cNvPr>
          <p:cNvSpPr>
            <a:spLocks noChangeArrowheads="1"/>
          </p:cNvSpPr>
          <p:nvPr/>
        </p:nvSpPr>
        <p:spPr bwMode="auto">
          <a:xfrm>
            <a:off x="6226175" y="378460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5.9</a:t>
            </a:r>
            <a:endParaRPr lang="en-US" altLang="en-US" sz="2400" b="1">
              <a:latin typeface="Times New Roman" panose="02020603050405020304" pitchFamily="18" charset="0"/>
            </a:endParaRPr>
          </a:p>
        </p:txBody>
      </p:sp>
      <p:sp>
        <p:nvSpPr>
          <p:cNvPr id="22593" name="Rectangle 65">
            <a:extLst>
              <a:ext uri="{FF2B5EF4-FFF2-40B4-BE49-F238E27FC236}">
                <a16:creationId xmlns:a16="http://schemas.microsoft.com/office/drawing/2014/main" id="{F4A50661-58A1-4AD9-BA16-F3A6A0302440}"/>
              </a:ext>
            </a:extLst>
          </p:cNvPr>
          <p:cNvSpPr>
            <a:spLocks noChangeArrowheads="1"/>
          </p:cNvSpPr>
          <p:nvPr/>
        </p:nvSpPr>
        <p:spPr bwMode="auto">
          <a:xfrm>
            <a:off x="7278688" y="378460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9.8</a:t>
            </a:r>
            <a:endParaRPr lang="en-US" altLang="en-US" sz="2400" b="1">
              <a:latin typeface="Times New Roman" panose="02020603050405020304" pitchFamily="18" charset="0"/>
            </a:endParaRPr>
          </a:p>
        </p:txBody>
      </p:sp>
      <p:sp>
        <p:nvSpPr>
          <p:cNvPr id="22594" name="Rectangle 66">
            <a:extLst>
              <a:ext uri="{FF2B5EF4-FFF2-40B4-BE49-F238E27FC236}">
                <a16:creationId xmlns:a16="http://schemas.microsoft.com/office/drawing/2014/main" id="{0B7E2ACC-4678-44D2-BC24-F76590F52F88}"/>
              </a:ext>
            </a:extLst>
          </p:cNvPr>
          <p:cNvSpPr>
            <a:spLocks noChangeArrowheads="1"/>
          </p:cNvSpPr>
          <p:nvPr/>
        </p:nvSpPr>
        <p:spPr bwMode="auto">
          <a:xfrm>
            <a:off x="8259763" y="3784600"/>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-2.9</a:t>
            </a:r>
            <a:endParaRPr lang="en-US" altLang="en-US" sz="2400" b="1">
              <a:latin typeface="Times New Roman" panose="02020603050405020304" pitchFamily="18" charset="0"/>
            </a:endParaRPr>
          </a:p>
        </p:txBody>
      </p:sp>
      <p:sp>
        <p:nvSpPr>
          <p:cNvPr id="22595" name="Rectangle 67">
            <a:extLst>
              <a:ext uri="{FF2B5EF4-FFF2-40B4-BE49-F238E27FC236}">
                <a16:creationId xmlns:a16="http://schemas.microsoft.com/office/drawing/2014/main" id="{39FD1C3B-8FD5-4482-A19B-3134DE4B3ABB}"/>
              </a:ext>
            </a:extLst>
          </p:cNvPr>
          <p:cNvSpPr>
            <a:spLocks noChangeArrowheads="1"/>
          </p:cNvSpPr>
          <p:nvPr/>
        </p:nvSpPr>
        <p:spPr bwMode="auto">
          <a:xfrm>
            <a:off x="660400" y="4000500"/>
            <a:ext cx="9096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PAKISTAN</a:t>
            </a:r>
            <a:endParaRPr lang="en-US" altLang="en-US" sz="2400" b="1">
              <a:latin typeface="Times New Roman" panose="02020603050405020304" pitchFamily="18" charset="0"/>
            </a:endParaRPr>
          </a:p>
        </p:txBody>
      </p:sp>
      <p:sp>
        <p:nvSpPr>
          <p:cNvPr id="22596" name="Rectangle 68">
            <a:extLst>
              <a:ext uri="{FF2B5EF4-FFF2-40B4-BE49-F238E27FC236}">
                <a16:creationId xmlns:a16="http://schemas.microsoft.com/office/drawing/2014/main" id="{1D1920C4-3906-4B3B-8435-4E23F9B07445}"/>
              </a:ext>
            </a:extLst>
          </p:cNvPr>
          <p:cNvSpPr>
            <a:spLocks noChangeArrowheads="1"/>
          </p:cNvSpPr>
          <p:nvPr/>
        </p:nvSpPr>
        <p:spPr bwMode="auto">
          <a:xfrm>
            <a:off x="3070225" y="400050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2.9</a:t>
            </a:r>
            <a:endParaRPr lang="en-US" altLang="en-US" sz="2400" b="1">
              <a:latin typeface="Times New Roman" panose="02020603050405020304" pitchFamily="18" charset="0"/>
            </a:endParaRPr>
          </a:p>
        </p:txBody>
      </p:sp>
      <p:sp>
        <p:nvSpPr>
          <p:cNvPr id="22597" name="Rectangle 69">
            <a:extLst>
              <a:ext uri="{FF2B5EF4-FFF2-40B4-BE49-F238E27FC236}">
                <a16:creationId xmlns:a16="http://schemas.microsoft.com/office/drawing/2014/main" id="{6F424072-B0FB-4B34-A25F-2B699179AB96}"/>
              </a:ext>
            </a:extLst>
          </p:cNvPr>
          <p:cNvSpPr>
            <a:spLocks noChangeArrowheads="1"/>
          </p:cNvSpPr>
          <p:nvPr/>
        </p:nvSpPr>
        <p:spPr bwMode="auto">
          <a:xfrm>
            <a:off x="4121150" y="400050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1.8</a:t>
            </a:r>
            <a:endParaRPr lang="en-US" altLang="en-US" sz="2400" b="1">
              <a:latin typeface="Times New Roman" panose="02020603050405020304" pitchFamily="18" charset="0"/>
            </a:endParaRPr>
          </a:p>
        </p:txBody>
      </p:sp>
      <p:sp>
        <p:nvSpPr>
          <p:cNvPr id="22598" name="Rectangle 70">
            <a:extLst>
              <a:ext uri="{FF2B5EF4-FFF2-40B4-BE49-F238E27FC236}">
                <a16:creationId xmlns:a16="http://schemas.microsoft.com/office/drawing/2014/main" id="{696F4893-8327-4538-81A4-D2102D321F87}"/>
              </a:ext>
            </a:extLst>
          </p:cNvPr>
          <p:cNvSpPr>
            <a:spLocks noChangeArrowheads="1"/>
          </p:cNvSpPr>
          <p:nvPr/>
        </p:nvSpPr>
        <p:spPr bwMode="auto">
          <a:xfrm>
            <a:off x="5173663" y="400050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3.1</a:t>
            </a:r>
            <a:endParaRPr lang="en-US" altLang="en-US" sz="2400" b="1">
              <a:latin typeface="Times New Roman" panose="02020603050405020304" pitchFamily="18" charset="0"/>
            </a:endParaRPr>
          </a:p>
        </p:txBody>
      </p:sp>
      <p:sp>
        <p:nvSpPr>
          <p:cNvPr id="22599" name="Rectangle 71">
            <a:extLst>
              <a:ext uri="{FF2B5EF4-FFF2-40B4-BE49-F238E27FC236}">
                <a16:creationId xmlns:a16="http://schemas.microsoft.com/office/drawing/2014/main" id="{A6D4B9F1-FE3C-47A8-B252-0EC952878EA6}"/>
              </a:ext>
            </a:extLst>
          </p:cNvPr>
          <p:cNvSpPr>
            <a:spLocks noChangeArrowheads="1"/>
          </p:cNvSpPr>
          <p:nvPr/>
        </p:nvSpPr>
        <p:spPr bwMode="auto">
          <a:xfrm>
            <a:off x="6226175" y="400050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4.1</a:t>
            </a:r>
            <a:endParaRPr lang="en-US" altLang="en-US" sz="2400" b="1">
              <a:latin typeface="Times New Roman" panose="02020603050405020304" pitchFamily="18" charset="0"/>
            </a:endParaRPr>
          </a:p>
        </p:txBody>
      </p:sp>
      <p:sp>
        <p:nvSpPr>
          <p:cNvPr id="22600" name="Rectangle 72">
            <a:extLst>
              <a:ext uri="{FF2B5EF4-FFF2-40B4-BE49-F238E27FC236}">
                <a16:creationId xmlns:a16="http://schemas.microsoft.com/office/drawing/2014/main" id="{F7D4999D-E969-407C-B555-DA22BD13F84C}"/>
              </a:ext>
            </a:extLst>
          </p:cNvPr>
          <p:cNvSpPr>
            <a:spLocks noChangeArrowheads="1"/>
          </p:cNvSpPr>
          <p:nvPr/>
        </p:nvSpPr>
        <p:spPr bwMode="auto">
          <a:xfrm>
            <a:off x="7278688" y="400050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3.9</a:t>
            </a:r>
            <a:endParaRPr lang="en-US" altLang="en-US" sz="2400" b="1">
              <a:latin typeface="Times New Roman" panose="02020603050405020304" pitchFamily="18" charset="0"/>
            </a:endParaRPr>
          </a:p>
        </p:txBody>
      </p:sp>
      <p:sp>
        <p:nvSpPr>
          <p:cNvPr id="22601" name="Rectangle 73">
            <a:extLst>
              <a:ext uri="{FF2B5EF4-FFF2-40B4-BE49-F238E27FC236}">
                <a16:creationId xmlns:a16="http://schemas.microsoft.com/office/drawing/2014/main" id="{71A9D85C-8004-4A1C-924F-6756764F0A92}"/>
              </a:ext>
            </a:extLst>
          </p:cNvPr>
          <p:cNvSpPr>
            <a:spLocks noChangeArrowheads="1"/>
          </p:cNvSpPr>
          <p:nvPr/>
        </p:nvSpPr>
        <p:spPr bwMode="auto">
          <a:xfrm>
            <a:off x="8329613" y="400050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3.7</a:t>
            </a:r>
            <a:endParaRPr lang="en-US" altLang="en-US" sz="2400" b="1">
              <a:latin typeface="Times New Roman" panose="02020603050405020304" pitchFamily="18" charset="0"/>
            </a:endParaRPr>
          </a:p>
        </p:txBody>
      </p:sp>
      <p:sp>
        <p:nvSpPr>
          <p:cNvPr id="22602" name="Rectangle 74">
            <a:extLst>
              <a:ext uri="{FF2B5EF4-FFF2-40B4-BE49-F238E27FC236}">
                <a16:creationId xmlns:a16="http://schemas.microsoft.com/office/drawing/2014/main" id="{456CB62B-643C-47FF-B281-B90DA2033B86}"/>
              </a:ext>
            </a:extLst>
          </p:cNvPr>
          <p:cNvSpPr>
            <a:spLocks noChangeArrowheads="1"/>
          </p:cNvSpPr>
          <p:nvPr/>
        </p:nvSpPr>
        <p:spPr bwMode="auto">
          <a:xfrm>
            <a:off x="660400" y="4217988"/>
            <a:ext cx="7112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TAIWAN</a:t>
            </a:r>
            <a:endParaRPr lang="en-US" altLang="en-US" sz="2400" b="1">
              <a:latin typeface="Times New Roman" panose="02020603050405020304" pitchFamily="18" charset="0"/>
            </a:endParaRPr>
          </a:p>
        </p:txBody>
      </p:sp>
      <p:sp>
        <p:nvSpPr>
          <p:cNvPr id="22603" name="Rectangle 75">
            <a:extLst>
              <a:ext uri="{FF2B5EF4-FFF2-40B4-BE49-F238E27FC236}">
                <a16:creationId xmlns:a16="http://schemas.microsoft.com/office/drawing/2014/main" id="{E130039D-46E1-4259-93BB-B820950557B1}"/>
              </a:ext>
            </a:extLst>
          </p:cNvPr>
          <p:cNvSpPr>
            <a:spLocks noChangeArrowheads="1"/>
          </p:cNvSpPr>
          <p:nvPr/>
        </p:nvSpPr>
        <p:spPr bwMode="auto">
          <a:xfrm>
            <a:off x="3070225" y="421798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6.1</a:t>
            </a:r>
            <a:endParaRPr lang="en-US" altLang="en-US" sz="2400" b="1">
              <a:latin typeface="Times New Roman" panose="02020603050405020304" pitchFamily="18" charset="0"/>
            </a:endParaRPr>
          </a:p>
        </p:txBody>
      </p:sp>
      <p:sp>
        <p:nvSpPr>
          <p:cNvPr id="22604" name="Rectangle 76">
            <a:extLst>
              <a:ext uri="{FF2B5EF4-FFF2-40B4-BE49-F238E27FC236}">
                <a16:creationId xmlns:a16="http://schemas.microsoft.com/office/drawing/2014/main" id="{E1967965-A8C4-4D38-B0D7-98ADE850AA10}"/>
              </a:ext>
            </a:extLst>
          </p:cNvPr>
          <p:cNvSpPr>
            <a:spLocks noChangeArrowheads="1"/>
          </p:cNvSpPr>
          <p:nvPr/>
        </p:nvSpPr>
        <p:spPr bwMode="auto">
          <a:xfrm>
            <a:off x="4121150" y="421798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6.7</a:t>
            </a:r>
            <a:endParaRPr lang="en-US" altLang="en-US" sz="2400" b="1">
              <a:latin typeface="Times New Roman" panose="02020603050405020304" pitchFamily="18" charset="0"/>
            </a:endParaRPr>
          </a:p>
        </p:txBody>
      </p:sp>
      <p:sp>
        <p:nvSpPr>
          <p:cNvPr id="22605" name="Rectangle 77">
            <a:extLst>
              <a:ext uri="{FF2B5EF4-FFF2-40B4-BE49-F238E27FC236}">
                <a16:creationId xmlns:a16="http://schemas.microsoft.com/office/drawing/2014/main" id="{813C8EB9-4562-43EA-9B8F-01D15C7D514C}"/>
              </a:ext>
            </a:extLst>
          </p:cNvPr>
          <p:cNvSpPr>
            <a:spLocks noChangeArrowheads="1"/>
          </p:cNvSpPr>
          <p:nvPr/>
        </p:nvSpPr>
        <p:spPr bwMode="auto">
          <a:xfrm>
            <a:off x="5173663" y="421798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4.6</a:t>
            </a:r>
            <a:endParaRPr lang="en-US" altLang="en-US" sz="2400" b="1">
              <a:latin typeface="Times New Roman" panose="02020603050405020304" pitchFamily="18" charset="0"/>
            </a:endParaRPr>
          </a:p>
        </p:txBody>
      </p:sp>
      <p:sp>
        <p:nvSpPr>
          <p:cNvPr id="22606" name="Rectangle 78">
            <a:extLst>
              <a:ext uri="{FF2B5EF4-FFF2-40B4-BE49-F238E27FC236}">
                <a16:creationId xmlns:a16="http://schemas.microsoft.com/office/drawing/2014/main" id="{6846BF6C-D851-4C6B-8E9C-B5BD795B9EB0}"/>
              </a:ext>
            </a:extLst>
          </p:cNvPr>
          <p:cNvSpPr>
            <a:spLocks noChangeArrowheads="1"/>
          </p:cNvSpPr>
          <p:nvPr/>
        </p:nvSpPr>
        <p:spPr bwMode="auto">
          <a:xfrm>
            <a:off x="6226175" y="421798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5.4</a:t>
            </a:r>
            <a:endParaRPr lang="en-US" altLang="en-US" sz="2400" b="1">
              <a:latin typeface="Times New Roman" panose="02020603050405020304" pitchFamily="18" charset="0"/>
            </a:endParaRPr>
          </a:p>
        </p:txBody>
      </p:sp>
      <p:sp>
        <p:nvSpPr>
          <p:cNvPr id="22607" name="Rectangle 79">
            <a:extLst>
              <a:ext uri="{FF2B5EF4-FFF2-40B4-BE49-F238E27FC236}">
                <a16:creationId xmlns:a16="http://schemas.microsoft.com/office/drawing/2014/main" id="{DE6F73C7-F171-499E-9059-2B20BB06481D}"/>
              </a:ext>
            </a:extLst>
          </p:cNvPr>
          <p:cNvSpPr>
            <a:spLocks noChangeArrowheads="1"/>
          </p:cNvSpPr>
          <p:nvPr/>
        </p:nvSpPr>
        <p:spPr bwMode="auto">
          <a:xfrm>
            <a:off x="7278688" y="421798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6.0</a:t>
            </a:r>
            <a:endParaRPr lang="en-US" altLang="en-US" sz="2400" b="1">
              <a:latin typeface="Times New Roman" panose="02020603050405020304" pitchFamily="18" charset="0"/>
            </a:endParaRPr>
          </a:p>
        </p:txBody>
      </p:sp>
      <p:sp>
        <p:nvSpPr>
          <p:cNvPr id="22608" name="Rectangle 80">
            <a:extLst>
              <a:ext uri="{FF2B5EF4-FFF2-40B4-BE49-F238E27FC236}">
                <a16:creationId xmlns:a16="http://schemas.microsoft.com/office/drawing/2014/main" id="{DA725B21-392C-4937-AD05-47D6922BD1D0}"/>
              </a:ext>
            </a:extLst>
          </p:cNvPr>
          <p:cNvSpPr>
            <a:spLocks noChangeArrowheads="1"/>
          </p:cNvSpPr>
          <p:nvPr/>
        </p:nvSpPr>
        <p:spPr bwMode="auto">
          <a:xfrm>
            <a:off x="8259763" y="4217988"/>
            <a:ext cx="304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-2.2</a:t>
            </a:r>
            <a:endParaRPr lang="en-US" altLang="en-US" sz="2400" b="1">
              <a:latin typeface="Times New Roman" panose="02020603050405020304" pitchFamily="18" charset="0"/>
            </a:endParaRPr>
          </a:p>
        </p:txBody>
      </p:sp>
      <p:sp>
        <p:nvSpPr>
          <p:cNvPr id="22609" name="Rectangle 81">
            <a:extLst>
              <a:ext uri="{FF2B5EF4-FFF2-40B4-BE49-F238E27FC236}">
                <a16:creationId xmlns:a16="http://schemas.microsoft.com/office/drawing/2014/main" id="{C340DBED-754F-4AE6-AF2C-E70D69EDBFE0}"/>
              </a:ext>
            </a:extLst>
          </p:cNvPr>
          <p:cNvSpPr>
            <a:spLocks noChangeArrowheads="1"/>
          </p:cNvSpPr>
          <p:nvPr/>
        </p:nvSpPr>
        <p:spPr bwMode="auto">
          <a:xfrm>
            <a:off x="660400" y="4433888"/>
            <a:ext cx="9683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SRI LANKA</a:t>
            </a:r>
            <a:endParaRPr lang="en-US" altLang="en-US" sz="2400" b="1">
              <a:latin typeface="Times New Roman" panose="02020603050405020304" pitchFamily="18" charset="0"/>
            </a:endParaRPr>
          </a:p>
        </p:txBody>
      </p:sp>
      <p:sp>
        <p:nvSpPr>
          <p:cNvPr id="22610" name="Rectangle 82">
            <a:extLst>
              <a:ext uri="{FF2B5EF4-FFF2-40B4-BE49-F238E27FC236}">
                <a16:creationId xmlns:a16="http://schemas.microsoft.com/office/drawing/2014/main" id="{A769C89B-C07C-4351-ADFC-4B69B067177F}"/>
              </a:ext>
            </a:extLst>
          </p:cNvPr>
          <p:cNvSpPr>
            <a:spLocks noChangeArrowheads="1"/>
          </p:cNvSpPr>
          <p:nvPr/>
        </p:nvSpPr>
        <p:spPr bwMode="auto">
          <a:xfrm>
            <a:off x="3070225" y="443388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3.8</a:t>
            </a:r>
            <a:endParaRPr lang="en-US" altLang="en-US" sz="2400" b="1">
              <a:latin typeface="Times New Roman" panose="02020603050405020304" pitchFamily="18" charset="0"/>
            </a:endParaRPr>
          </a:p>
        </p:txBody>
      </p:sp>
      <p:sp>
        <p:nvSpPr>
          <p:cNvPr id="22611" name="Rectangle 83">
            <a:extLst>
              <a:ext uri="{FF2B5EF4-FFF2-40B4-BE49-F238E27FC236}">
                <a16:creationId xmlns:a16="http://schemas.microsoft.com/office/drawing/2014/main" id="{44A5177E-E75C-4850-850F-28CEEF3CF50C}"/>
              </a:ext>
            </a:extLst>
          </p:cNvPr>
          <p:cNvSpPr>
            <a:spLocks noChangeArrowheads="1"/>
          </p:cNvSpPr>
          <p:nvPr/>
        </p:nvSpPr>
        <p:spPr bwMode="auto">
          <a:xfrm>
            <a:off x="4121150" y="443388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6.4</a:t>
            </a:r>
            <a:endParaRPr lang="en-US" altLang="en-US" sz="2400" b="1">
              <a:latin typeface="Times New Roman" panose="02020603050405020304" pitchFamily="18" charset="0"/>
            </a:endParaRPr>
          </a:p>
        </p:txBody>
      </p:sp>
      <p:sp>
        <p:nvSpPr>
          <p:cNvPr id="22612" name="Rectangle 84">
            <a:extLst>
              <a:ext uri="{FF2B5EF4-FFF2-40B4-BE49-F238E27FC236}">
                <a16:creationId xmlns:a16="http://schemas.microsoft.com/office/drawing/2014/main" id="{80E4BA60-348B-416D-BC95-61294B446FCE}"/>
              </a:ext>
            </a:extLst>
          </p:cNvPr>
          <p:cNvSpPr>
            <a:spLocks noChangeArrowheads="1"/>
          </p:cNvSpPr>
          <p:nvPr/>
        </p:nvSpPr>
        <p:spPr bwMode="auto">
          <a:xfrm>
            <a:off x="5173663" y="443388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4.7</a:t>
            </a:r>
            <a:endParaRPr lang="en-US" altLang="en-US" sz="2400" b="1">
              <a:latin typeface="Times New Roman" panose="02020603050405020304" pitchFamily="18" charset="0"/>
            </a:endParaRPr>
          </a:p>
        </p:txBody>
      </p:sp>
      <p:sp>
        <p:nvSpPr>
          <p:cNvPr id="22613" name="Rectangle 85">
            <a:extLst>
              <a:ext uri="{FF2B5EF4-FFF2-40B4-BE49-F238E27FC236}">
                <a16:creationId xmlns:a16="http://schemas.microsoft.com/office/drawing/2014/main" id="{85B7E9C2-CCD9-4473-A804-24E1F06F0BAD}"/>
              </a:ext>
            </a:extLst>
          </p:cNvPr>
          <p:cNvSpPr>
            <a:spLocks noChangeArrowheads="1"/>
          </p:cNvSpPr>
          <p:nvPr/>
        </p:nvSpPr>
        <p:spPr bwMode="auto">
          <a:xfrm>
            <a:off x="6226175" y="443388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4.3</a:t>
            </a:r>
            <a:endParaRPr lang="en-US" altLang="en-US" sz="2400" b="1">
              <a:latin typeface="Times New Roman" panose="02020603050405020304" pitchFamily="18" charset="0"/>
            </a:endParaRPr>
          </a:p>
        </p:txBody>
      </p:sp>
      <p:sp>
        <p:nvSpPr>
          <p:cNvPr id="22614" name="Rectangle 86">
            <a:extLst>
              <a:ext uri="{FF2B5EF4-FFF2-40B4-BE49-F238E27FC236}">
                <a16:creationId xmlns:a16="http://schemas.microsoft.com/office/drawing/2014/main" id="{B8A57AAA-07C9-4369-95CB-ECDF3DDD1403}"/>
              </a:ext>
            </a:extLst>
          </p:cNvPr>
          <p:cNvSpPr>
            <a:spLocks noChangeArrowheads="1"/>
          </p:cNvSpPr>
          <p:nvPr/>
        </p:nvSpPr>
        <p:spPr bwMode="auto">
          <a:xfrm>
            <a:off x="7278688" y="443388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6.0</a:t>
            </a:r>
            <a:endParaRPr lang="en-US" altLang="en-US" sz="2400" b="1">
              <a:latin typeface="Times New Roman" panose="02020603050405020304" pitchFamily="18" charset="0"/>
            </a:endParaRPr>
          </a:p>
        </p:txBody>
      </p:sp>
      <p:sp>
        <p:nvSpPr>
          <p:cNvPr id="22615" name="Rectangle 87">
            <a:extLst>
              <a:ext uri="{FF2B5EF4-FFF2-40B4-BE49-F238E27FC236}">
                <a16:creationId xmlns:a16="http://schemas.microsoft.com/office/drawing/2014/main" id="{B2F58EC9-33ED-4858-83B2-721736F88CA7}"/>
              </a:ext>
            </a:extLst>
          </p:cNvPr>
          <p:cNvSpPr>
            <a:spLocks noChangeArrowheads="1"/>
          </p:cNvSpPr>
          <p:nvPr/>
        </p:nvSpPr>
        <p:spPr bwMode="auto">
          <a:xfrm>
            <a:off x="660400" y="4651375"/>
            <a:ext cx="12557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BANGLADESH</a:t>
            </a:r>
            <a:endParaRPr lang="en-US" altLang="en-US" sz="2400" b="1">
              <a:latin typeface="Times New Roman" panose="02020603050405020304" pitchFamily="18" charset="0"/>
            </a:endParaRPr>
          </a:p>
        </p:txBody>
      </p:sp>
      <p:sp>
        <p:nvSpPr>
          <p:cNvPr id="22616" name="Rectangle 88">
            <a:extLst>
              <a:ext uri="{FF2B5EF4-FFF2-40B4-BE49-F238E27FC236}">
                <a16:creationId xmlns:a16="http://schemas.microsoft.com/office/drawing/2014/main" id="{96DA77C2-612C-426C-87AB-5BC5D88FE9BB}"/>
              </a:ext>
            </a:extLst>
          </p:cNvPr>
          <p:cNvSpPr>
            <a:spLocks noChangeArrowheads="1"/>
          </p:cNvSpPr>
          <p:nvPr/>
        </p:nvSpPr>
        <p:spPr bwMode="auto">
          <a:xfrm>
            <a:off x="3070225" y="465137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5.0</a:t>
            </a:r>
            <a:endParaRPr lang="en-US" altLang="en-US" sz="2400" b="1">
              <a:latin typeface="Times New Roman" panose="02020603050405020304" pitchFamily="18" charset="0"/>
            </a:endParaRPr>
          </a:p>
        </p:txBody>
      </p:sp>
      <p:sp>
        <p:nvSpPr>
          <p:cNvPr id="22617" name="Rectangle 89">
            <a:extLst>
              <a:ext uri="{FF2B5EF4-FFF2-40B4-BE49-F238E27FC236}">
                <a16:creationId xmlns:a16="http://schemas.microsoft.com/office/drawing/2014/main" id="{E14B47E3-431D-43F3-8D45-BB037CF6580C}"/>
              </a:ext>
            </a:extLst>
          </p:cNvPr>
          <p:cNvSpPr>
            <a:spLocks noChangeArrowheads="1"/>
          </p:cNvSpPr>
          <p:nvPr/>
        </p:nvSpPr>
        <p:spPr bwMode="auto">
          <a:xfrm>
            <a:off x="4121150" y="465137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5.3</a:t>
            </a:r>
            <a:endParaRPr lang="en-US" altLang="en-US" sz="2400" b="1">
              <a:latin typeface="Times New Roman" panose="02020603050405020304" pitchFamily="18" charset="0"/>
            </a:endParaRPr>
          </a:p>
        </p:txBody>
      </p:sp>
      <p:sp>
        <p:nvSpPr>
          <p:cNvPr id="22618" name="Rectangle 90">
            <a:extLst>
              <a:ext uri="{FF2B5EF4-FFF2-40B4-BE49-F238E27FC236}">
                <a16:creationId xmlns:a16="http://schemas.microsoft.com/office/drawing/2014/main" id="{85DF1273-FE98-4B36-AFD3-42859B59105C}"/>
              </a:ext>
            </a:extLst>
          </p:cNvPr>
          <p:cNvSpPr>
            <a:spLocks noChangeArrowheads="1"/>
          </p:cNvSpPr>
          <p:nvPr/>
        </p:nvSpPr>
        <p:spPr bwMode="auto">
          <a:xfrm>
            <a:off x="5173663" y="4651375"/>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5.0</a:t>
            </a:r>
            <a:endParaRPr lang="en-US" altLang="en-US" sz="2400" b="1">
              <a:latin typeface="Times New Roman" panose="02020603050405020304" pitchFamily="18" charset="0"/>
            </a:endParaRPr>
          </a:p>
        </p:txBody>
      </p:sp>
      <p:sp>
        <p:nvSpPr>
          <p:cNvPr id="22619" name="Rectangle 91">
            <a:extLst>
              <a:ext uri="{FF2B5EF4-FFF2-40B4-BE49-F238E27FC236}">
                <a16:creationId xmlns:a16="http://schemas.microsoft.com/office/drawing/2014/main" id="{AF582764-16C9-4779-B166-008D99B5E7D8}"/>
              </a:ext>
            </a:extLst>
          </p:cNvPr>
          <p:cNvSpPr>
            <a:spLocks noChangeArrowheads="1"/>
          </p:cNvSpPr>
          <p:nvPr/>
        </p:nvSpPr>
        <p:spPr bwMode="auto">
          <a:xfrm>
            <a:off x="6226175" y="465137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5.4</a:t>
            </a:r>
            <a:endParaRPr lang="en-US" altLang="en-US" sz="2400" b="1">
              <a:latin typeface="Times New Roman" panose="02020603050405020304" pitchFamily="18" charset="0"/>
            </a:endParaRPr>
          </a:p>
        </p:txBody>
      </p:sp>
      <p:sp>
        <p:nvSpPr>
          <p:cNvPr id="22620" name="Rectangle 92">
            <a:extLst>
              <a:ext uri="{FF2B5EF4-FFF2-40B4-BE49-F238E27FC236}">
                <a16:creationId xmlns:a16="http://schemas.microsoft.com/office/drawing/2014/main" id="{D8ABB9C3-F253-48F0-9D4A-DFBFDB75D716}"/>
              </a:ext>
            </a:extLst>
          </p:cNvPr>
          <p:cNvSpPr>
            <a:spLocks noChangeArrowheads="1"/>
          </p:cNvSpPr>
          <p:nvPr/>
        </p:nvSpPr>
        <p:spPr bwMode="auto">
          <a:xfrm>
            <a:off x="7278688" y="4651375"/>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6.0</a:t>
            </a:r>
            <a:endParaRPr lang="en-US" altLang="en-US" sz="2400" b="1">
              <a:latin typeface="Times New Roman" panose="02020603050405020304" pitchFamily="18" charset="0"/>
            </a:endParaRPr>
          </a:p>
        </p:txBody>
      </p:sp>
      <p:sp>
        <p:nvSpPr>
          <p:cNvPr id="22621" name="Rectangle 93">
            <a:extLst>
              <a:ext uri="{FF2B5EF4-FFF2-40B4-BE49-F238E27FC236}">
                <a16:creationId xmlns:a16="http://schemas.microsoft.com/office/drawing/2014/main" id="{62556502-03A6-4858-A0AC-60E50BE5BE4A}"/>
              </a:ext>
            </a:extLst>
          </p:cNvPr>
          <p:cNvSpPr>
            <a:spLocks noChangeArrowheads="1"/>
          </p:cNvSpPr>
          <p:nvPr/>
        </p:nvSpPr>
        <p:spPr bwMode="auto">
          <a:xfrm>
            <a:off x="8329613" y="4651375"/>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4.7</a:t>
            </a:r>
            <a:endParaRPr lang="en-US" altLang="en-US" sz="2400" b="1">
              <a:latin typeface="Times New Roman" panose="02020603050405020304" pitchFamily="18" charset="0"/>
            </a:endParaRPr>
          </a:p>
        </p:txBody>
      </p:sp>
      <p:sp>
        <p:nvSpPr>
          <p:cNvPr id="22622" name="Rectangle 94">
            <a:extLst>
              <a:ext uri="{FF2B5EF4-FFF2-40B4-BE49-F238E27FC236}">
                <a16:creationId xmlns:a16="http://schemas.microsoft.com/office/drawing/2014/main" id="{6D53912A-BC85-44F6-B2D7-1BD816585AE1}"/>
              </a:ext>
            </a:extLst>
          </p:cNvPr>
          <p:cNvSpPr>
            <a:spLocks noChangeArrowheads="1"/>
          </p:cNvSpPr>
          <p:nvPr/>
        </p:nvSpPr>
        <p:spPr bwMode="auto">
          <a:xfrm>
            <a:off x="660400" y="4867275"/>
            <a:ext cx="4841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INDIA</a:t>
            </a:r>
            <a:endParaRPr lang="en-US" altLang="en-US" sz="2400" b="1">
              <a:latin typeface="Times New Roman" panose="02020603050405020304" pitchFamily="18" charset="0"/>
            </a:endParaRPr>
          </a:p>
        </p:txBody>
      </p:sp>
      <p:sp>
        <p:nvSpPr>
          <p:cNvPr id="22623" name="Rectangle 95">
            <a:extLst>
              <a:ext uri="{FF2B5EF4-FFF2-40B4-BE49-F238E27FC236}">
                <a16:creationId xmlns:a16="http://schemas.microsoft.com/office/drawing/2014/main" id="{99C64B79-5757-4738-AFA3-9B86EAECC751}"/>
              </a:ext>
            </a:extLst>
          </p:cNvPr>
          <p:cNvSpPr>
            <a:spLocks noChangeArrowheads="1"/>
          </p:cNvSpPr>
          <p:nvPr/>
        </p:nvSpPr>
        <p:spPr bwMode="auto">
          <a:xfrm>
            <a:off x="3070225" y="486727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7.3</a:t>
            </a:r>
            <a:endParaRPr lang="en-US" altLang="en-US" sz="2400" b="1">
              <a:latin typeface="Times New Roman" panose="02020603050405020304" pitchFamily="18" charset="0"/>
            </a:endParaRPr>
          </a:p>
        </p:txBody>
      </p:sp>
      <p:sp>
        <p:nvSpPr>
          <p:cNvPr id="22624" name="Rectangle 96">
            <a:extLst>
              <a:ext uri="{FF2B5EF4-FFF2-40B4-BE49-F238E27FC236}">
                <a16:creationId xmlns:a16="http://schemas.microsoft.com/office/drawing/2014/main" id="{4348D608-E4A4-40D2-A637-AA436962CD42}"/>
              </a:ext>
            </a:extLst>
          </p:cNvPr>
          <p:cNvSpPr>
            <a:spLocks noChangeArrowheads="1"/>
          </p:cNvSpPr>
          <p:nvPr/>
        </p:nvSpPr>
        <p:spPr bwMode="auto">
          <a:xfrm>
            <a:off x="4121150" y="486727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4.9</a:t>
            </a:r>
            <a:endParaRPr lang="en-US" altLang="en-US" sz="2400" b="1">
              <a:latin typeface="Times New Roman" panose="02020603050405020304" pitchFamily="18" charset="0"/>
            </a:endParaRPr>
          </a:p>
        </p:txBody>
      </p:sp>
      <p:sp>
        <p:nvSpPr>
          <p:cNvPr id="22625" name="Rectangle 97">
            <a:extLst>
              <a:ext uri="{FF2B5EF4-FFF2-40B4-BE49-F238E27FC236}">
                <a16:creationId xmlns:a16="http://schemas.microsoft.com/office/drawing/2014/main" id="{16A49A4C-6A63-4AFE-95F8-58EDCC24A150}"/>
              </a:ext>
            </a:extLst>
          </p:cNvPr>
          <p:cNvSpPr>
            <a:spLocks noChangeArrowheads="1"/>
          </p:cNvSpPr>
          <p:nvPr/>
        </p:nvSpPr>
        <p:spPr bwMode="auto">
          <a:xfrm>
            <a:off x="5173663" y="4867275"/>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5.8</a:t>
            </a:r>
            <a:endParaRPr lang="en-US" altLang="en-US" sz="2400" b="1">
              <a:latin typeface="Times New Roman" panose="02020603050405020304" pitchFamily="18" charset="0"/>
            </a:endParaRPr>
          </a:p>
        </p:txBody>
      </p:sp>
      <p:sp>
        <p:nvSpPr>
          <p:cNvPr id="22626" name="Rectangle 98">
            <a:extLst>
              <a:ext uri="{FF2B5EF4-FFF2-40B4-BE49-F238E27FC236}">
                <a16:creationId xmlns:a16="http://schemas.microsoft.com/office/drawing/2014/main" id="{DC678026-5B05-47EA-8D60-F511073B6F1E}"/>
              </a:ext>
            </a:extLst>
          </p:cNvPr>
          <p:cNvSpPr>
            <a:spLocks noChangeArrowheads="1"/>
          </p:cNvSpPr>
          <p:nvPr/>
        </p:nvSpPr>
        <p:spPr bwMode="auto">
          <a:xfrm>
            <a:off x="6226175" y="486727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6.8</a:t>
            </a:r>
            <a:endParaRPr lang="en-US" altLang="en-US" sz="2400" b="1">
              <a:latin typeface="Times New Roman" panose="02020603050405020304" pitchFamily="18" charset="0"/>
            </a:endParaRPr>
          </a:p>
        </p:txBody>
      </p:sp>
      <p:sp>
        <p:nvSpPr>
          <p:cNvPr id="22627" name="Rectangle 99">
            <a:extLst>
              <a:ext uri="{FF2B5EF4-FFF2-40B4-BE49-F238E27FC236}">
                <a16:creationId xmlns:a16="http://schemas.microsoft.com/office/drawing/2014/main" id="{7C88E874-1AB9-4F09-9A89-7D55197063B9}"/>
              </a:ext>
            </a:extLst>
          </p:cNvPr>
          <p:cNvSpPr>
            <a:spLocks noChangeArrowheads="1"/>
          </p:cNvSpPr>
          <p:nvPr/>
        </p:nvSpPr>
        <p:spPr bwMode="auto">
          <a:xfrm>
            <a:off x="7278688" y="4867275"/>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6.0</a:t>
            </a:r>
            <a:endParaRPr lang="en-US" altLang="en-US" sz="2400" b="1">
              <a:latin typeface="Times New Roman" panose="02020603050405020304" pitchFamily="18" charset="0"/>
            </a:endParaRPr>
          </a:p>
        </p:txBody>
      </p:sp>
      <p:sp>
        <p:nvSpPr>
          <p:cNvPr id="22628" name="Rectangle 100">
            <a:extLst>
              <a:ext uri="{FF2B5EF4-FFF2-40B4-BE49-F238E27FC236}">
                <a16:creationId xmlns:a16="http://schemas.microsoft.com/office/drawing/2014/main" id="{D9CC7A66-2618-41B2-BCE7-19BA77D42E24}"/>
              </a:ext>
            </a:extLst>
          </p:cNvPr>
          <p:cNvSpPr>
            <a:spLocks noChangeArrowheads="1"/>
          </p:cNvSpPr>
          <p:nvPr/>
        </p:nvSpPr>
        <p:spPr bwMode="auto">
          <a:xfrm>
            <a:off x="8329613" y="4867275"/>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4.4</a:t>
            </a:r>
            <a:endParaRPr lang="en-US" altLang="en-US" sz="2400" b="1">
              <a:latin typeface="Times New Roman" panose="02020603050405020304" pitchFamily="18" charset="0"/>
            </a:endParaRPr>
          </a:p>
        </p:txBody>
      </p:sp>
      <p:sp>
        <p:nvSpPr>
          <p:cNvPr id="22629" name="Rectangle 101">
            <a:extLst>
              <a:ext uri="{FF2B5EF4-FFF2-40B4-BE49-F238E27FC236}">
                <a16:creationId xmlns:a16="http://schemas.microsoft.com/office/drawing/2014/main" id="{A9130F4E-F440-40A5-9EEA-BFEF07F95BAA}"/>
              </a:ext>
            </a:extLst>
          </p:cNvPr>
          <p:cNvSpPr>
            <a:spLocks noChangeArrowheads="1"/>
          </p:cNvSpPr>
          <p:nvPr/>
        </p:nvSpPr>
        <p:spPr bwMode="auto">
          <a:xfrm>
            <a:off x="660400" y="5084763"/>
            <a:ext cx="5635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CHINA</a:t>
            </a:r>
            <a:endParaRPr lang="en-US" altLang="en-US" sz="2400" b="1">
              <a:latin typeface="Times New Roman" panose="02020603050405020304" pitchFamily="18" charset="0"/>
            </a:endParaRPr>
          </a:p>
        </p:txBody>
      </p:sp>
      <p:sp>
        <p:nvSpPr>
          <p:cNvPr id="22630" name="Rectangle 102">
            <a:extLst>
              <a:ext uri="{FF2B5EF4-FFF2-40B4-BE49-F238E27FC236}">
                <a16:creationId xmlns:a16="http://schemas.microsoft.com/office/drawing/2014/main" id="{61428844-BC65-4CB1-8A06-66E90A8C2EEE}"/>
              </a:ext>
            </a:extLst>
          </p:cNvPr>
          <p:cNvSpPr>
            <a:spLocks noChangeArrowheads="1"/>
          </p:cNvSpPr>
          <p:nvPr/>
        </p:nvSpPr>
        <p:spPr bwMode="auto">
          <a:xfrm>
            <a:off x="3070225" y="508476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9.6</a:t>
            </a:r>
            <a:endParaRPr lang="en-US" altLang="en-US" sz="2400" b="1">
              <a:latin typeface="Times New Roman" panose="02020603050405020304" pitchFamily="18" charset="0"/>
            </a:endParaRPr>
          </a:p>
        </p:txBody>
      </p:sp>
      <p:sp>
        <p:nvSpPr>
          <p:cNvPr id="22631" name="Rectangle 103">
            <a:extLst>
              <a:ext uri="{FF2B5EF4-FFF2-40B4-BE49-F238E27FC236}">
                <a16:creationId xmlns:a16="http://schemas.microsoft.com/office/drawing/2014/main" id="{473DBEF4-86FB-4ABD-A1B6-4A0939C1ED59}"/>
              </a:ext>
            </a:extLst>
          </p:cNvPr>
          <p:cNvSpPr>
            <a:spLocks noChangeArrowheads="1"/>
          </p:cNvSpPr>
          <p:nvPr/>
        </p:nvSpPr>
        <p:spPr bwMode="auto">
          <a:xfrm>
            <a:off x="4121150" y="508476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8.8</a:t>
            </a:r>
            <a:endParaRPr lang="en-US" altLang="en-US" sz="2400" b="1">
              <a:latin typeface="Times New Roman" panose="02020603050405020304" pitchFamily="18" charset="0"/>
            </a:endParaRPr>
          </a:p>
        </p:txBody>
      </p:sp>
      <p:sp>
        <p:nvSpPr>
          <p:cNvPr id="22632" name="Rectangle 104">
            <a:extLst>
              <a:ext uri="{FF2B5EF4-FFF2-40B4-BE49-F238E27FC236}">
                <a16:creationId xmlns:a16="http://schemas.microsoft.com/office/drawing/2014/main" id="{E98CF38B-1F0E-4284-9813-09A31F2FF38A}"/>
              </a:ext>
            </a:extLst>
          </p:cNvPr>
          <p:cNvSpPr>
            <a:spLocks noChangeArrowheads="1"/>
          </p:cNvSpPr>
          <p:nvPr/>
        </p:nvSpPr>
        <p:spPr bwMode="auto">
          <a:xfrm>
            <a:off x="5173663" y="5084763"/>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7.8</a:t>
            </a:r>
            <a:endParaRPr lang="en-US" altLang="en-US" sz="2400" b="1">
              <a:latin typeface="Times New Roman" panose="02020603050405020304" pitchFamily="18" charset="0"/>
            </a:endParaRPr>
          </a:p>
        </p:txBody>
      </p:sp>
      <p:sp>
        <p:nvSpPr>
          <p:cNvPr id="22633" name="Rectangle 105">
            <a:extLst>
              <a:ext uri="{FF2B5EF4-FFF2-40B4-BE49-F238E27FC236}">
                <a16:creationId xmlns:a16="http://schemas.microsoft.com/office/drawing/2014/main" id="{60BF166D-28F3-4F6E-AB39-DDFA55A738D1}"/>
              </a:ext>
            </a:extLst>
          </p:cNvPr>
          <p:cNvSpPr>
            <a:spLocks noChangeArrowheads="1"/>
          </p:cNvSpPr>
          <p:nvPr/>
        </p:nvSpPr>
        <p:spPr bwMode="auto">
          <a:xfrm>
            <a:off x="6226175" y="508476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7.1</a:t>
            </a:r>
            <a:endParaRPr lang="en-US" altLang="en-US" sz="2400" b="1">
              <a:latin typeface="Times New Roman" panose="02020603050405020304" pitchFamily="18" charset="0"/>
            </a:endParaRPr>
          </a:p>
        </p:txBody>
      </p:sp>
      <p:sp>
        <p:nvSpPr>
          <p:cNvPr id="22634" name="Rectangle 106">
            <a:extLst>
              <a:ext uri="{FF2B5EF4-FFF2-40B4-BE49-F238E27FC236}">
                <a16:creationId xmlns:a16="http://schemas.microsoft.com/office/drawing/2014/main" id="{64D0AB1A-5BFF-43BB-980C-784AF5193409}"/>
              </a:ext>
            </a:extLst>
          </p:cNvPr>
          <p:cNvSpPr>
            <a:spLocks noChangeArrowheads="1"/>
          </p:cNvSpPr>
          <p:nvPr/>
        </p:nvSpPr>
        <p:spPr bwMode="auto">
          <a:xfrm>
            <a:off x="7278688" y="5084763"/>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8.0</a:t>
            </a:r>
            <a:endParaRPr lang="en-US" altLang="en-US" sz="2400" b="1">
              <a:latin typeface="Times New Roman" panose="02020603050405020304" pitchFamily="18" charset="0"/>
            </a:endParaRPr>
          </a:p>
        </p:txBody>
      </p:sp>
      <p:sp>
        <p:nvSpPr>
          <p:cNvPr id="22635" name="Rectangle 107">
            <a:extLst>
              <a:ext uri="{FF2B5EF4-FFF2-40B4-BE49-F238E27FC236}">
                <a16:creationId xmlns:a16="http://schemas.microsoft.com/office/drawing/2014/main" id="{8034F084-F795-4D23-A2CE-050EB5F940E9}"/>
              </a:ext>
            </a:extLst>
          </p:cNvPr>
          <p:cNvSpPr>
            <a:spLocks noChangeArrowheads="1"/>
          </p:cNvSpPr>
          <p:nvPr/>
        </p:nvSpPr>
        <p:spPr bwMode="auto">
          <a:xfrm>
            <a:off x="8329613" y="5084763"/>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7.3</a:t>
            </a:r>
            <a:endParaRPr lang="en-US" altLang="en-US" sz="2400" b="1">
              <a:latin typeface="Times New Roman" panose="02020603050405020304" pitchFamily="18" charset="0"/>
            </a:endParaRPr>
          </a:p>
        </p:txBody>
      </p:sp>
      <p:sp>
        <p:nvSpPr>
          <p:cNvPr id="22636" name="Rectangle 108">
            <a:extLst>
              <a:ext uri="{FF2B5EF4-FFF2-40B4-BE49-F238E27FC236}">
                <a16:creationId xmlns:a16="http://schemas.microsoft.com/office/drawing/2014/main" id="{E1A73D20-E63B-46BC-B396-735C7AB11FC7}"/>
              </a:ext>
            </a:extLst>
          </p:cNvPr>
          <p:cNvSpPr>
            <a:spLocks noChangeArrowheads="1"/>
          </p:cNvSpPr>
          <p:nvPr/>
        </p:nvSpPr>
        <p:spPr bwMode="auto">
          <a:xfrm>
            <a:off x="660400" y="5518150"/>
            <a:ext cx="14128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UNITED STATES</a:t>
            </a:r>
            <a:endParaRPr lang="en-US" altLang="en-US" sz="2400" b="1">
              <a:latin typeface="Times New Roman" panose="02020603050405020304" pitchFamily="18" charset="0"/>
            </a:endParaRPr>
          </a:p>
        </p:txBody>
      </p:sp>
      <p:sp>
        <p:nvSpPr>
          <p:cNvPr id="22637" name="Rectangle 109">
            <a:extLst>
              <a:ext uri="{FF2B5EF4-FFF2-40B4-BE49-F238E27FC236}">
                <a16:creationId xmlns:a16="http://schemas.microsoft.com/office/drawing/2014/main" id="{B452C9CD-F33C-4CC8-AF32-FC6573E615DC}"/>
              </a:ext>
            </a:extLst>
          </p:cNvPr>
          <p:cNvSpPr>
            <a:spLocks noChangeArrowheads="1"/>
          </p:cNvSpPr>
          <p:nvPr/>
        </p:nvSpPr>
        <p:spPr bwMode="auto">
          <a:xfrm>
            <a:off x="3070225" y="551815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3.6</a:t>
            </a:r>
            <a:endParaRPr lang="en-US" altLang="en-US" sz="2400" b="1">
              <a:latin typeface="Times New Roman" panose="02020603050405020304" pitchFamily="18" charset="0"/>
            </a:endParaRPr>
          </a:p>
        </p:txBody>
      </p:sp>
      <p:sp>
        <p:nvSpPr>
          <p:cNvPr id="22638" name="Rectangle 110">
            <a:extLst>
              <a:ext uri="{FF2B5EF4-FFF2-40B4-BE49-F238E27FC236}">
                <a16:creationId xmlns:a16="http://schemas.microsoft.com/office/drawing/2014/main" id="{E8E9244D-1B9D-413B-AEC7-18D4CE05F529}"/>
              </a:ext>
            </a:extLst>
          </p:cNvPr>
          <p:cNvSpPr>
            <a:spLocks noChangeArrowheads="1"/>
          </p:cNvSpPr>
          <p:nvPr/>
        </p:nvSpPr>
        <p:spPr bwMode="auto">
          <a:xfrm>
            <a:off x="4121150" y="551815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4.4</a:t>
            </a:r>
            <a:endParaRPr lang="en-US" altLang="en-US" sz="2400" b="1">
              <a:latin typeface="Times New Roman" panose="02020603050405020304" pitchFamily="18" charset="0"/>
            </a:endParaRPr>
          </a:p>
        </p:txBody>
      </p:sp>
      <p:sp>
        <p:nvSpPr>
          <p:cNvPr id="22639" name="Rectangle 111">
            <a:extLst>
              <a:ext uri="{FF2B5EF4-FFF2-40B4-BE49-F238E27FC236}">
                <a16:creationId xmlns:a16="http://schemas.microsoft.com/office/drawing/2014/main" id="{C9896CE4-6691-4FA0-8F4C-A01F0FAD40D3}"/>
              </a:ext>
            </a:extLst>
          </p:cNvPr>
          <p:cNvSpPr>
            <a:spLocks noChangeArrowheads="1"/>
          </p:cNvSpPr>
          <p:nvPr/>
        </p:nvSpPr>
        <p:spPr bwMode="auto">
          <a:xfrm>
            <a:off x="5173663" y="551815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4.3</a:t>
            </a:r>
            <a:endParaRPr lang="en-US" altLang="en-US" sz="2400" b="1">
              <a:latin typeface="Times New Roman" panose="02020603050405020304" pitchFamily="18" charset="0"/>
            </a:endParaRPr>
          </a:p>
        </p:txBody>
      </p:sp>
      <p:sp>
        <p:nvSpPr>
          <p:cNvPr id="22640" name="Rectangle 112">
            <a:extLst>
              <a:ext uri="{FF2B5EF4-FFF2-40B4-BE49-F238E27FC236}">
                <a16:creationId xmlns:a16="http://schemas.microsoft.com/office/drawing/2014/main" id="{C3238FA5-B396-47C0-AC57-7C8172DB5077}"/>
              </a:ext>
            </a:extLst>
          </p:cNvPr>
          <p:cNvSpPr>
            <a:spLocks noChangeArrowheads="1"/>
          </p:cNvSpPr>
          <p:nvPr/>
        </p:nvSpPr>
        <p:spPr bwMode="auto">
          <a:xfrm>
            <a:off x="6226175" y="551815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4.1</a:t>
            </a:r>
            <a:endParaRPr lang="en-US" altLang="en-US" sz="2400" b="1">
              <a:latin typeface="Times New Roman" panose="02020603050405020304" pitchFamily="18" charset="0"/>
            </a:endParaRPr>
          </a:p>
        </p:txBody>
      </p:sp>
      <p:sp>
        <p:nvSpPr>
          <p:cNvPr id="22641" name="Rectangle 113">
            <a:extLst>
              <a:ext uri="{FF2B5EF4-FFF2-40B4-BE49-F238E27FC236}">
                <a16:creationId xmlns:a16="http://schemas.microsoft.com/office/drawing/2014/main" id="{C153606F-AF75-4E24-BE34-4DB7702DC86D}"/>
              </a:ext>
            </a:extLst>
          </p:cNvPr>
          <p:cNvSpPr>
            <a:spLocks noChangeArrowheads="1"/>
          </p:cNvSpPr>
          <p:nvPr/>
        </p:nvSpPr>
        <p:spPr bwMode="auto">
          <a:xfrm>
            <a:off x="7278688" y="551815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4.1</a:t>
            </a:r>
            <a:endParaRPr lang="en-US" altLang="en-US" sz="2400" b="1">
              <a:latin typeface="Times New Roman" panose="02020603050405020304" pitchFamily="18" charset="0"/>
            </a:endParaRPr>
          </a:p>
        </p:txBody>
      </p:sp>
      <p:sp>
        <p:nvSpPr>
          <p:cNvPr id="22642" name="Rectangle 114">
            <a:extLst>
              <a:ext uri="{FF2B5EF4-FFF2-40B4-BE49-F238E27FC236}">
                <a16:creationId xmlns:a16="http://schemas.microsoft.com/office/drawing/2014/main" id="{C6F6A488-F950-4E52-8EEF-E6224FE36C4A}"/>
              </a:ext>
            </a:extLst>
          </p:cNvPr>
          <p:cNvSpPr>
            <a:spLocks noChangeArrowheads="1"/>
          </p:cNvSpPr>
          <p:nvPr/>
        </p:nvSpPr>
        <p:spPr bwMode="auto">
          <a:xfrm>
            <a:off x="8329613" y="5518150"/>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1.0</a:t>
            </a:r>
            <a:endParaRPr lang="en-US" altLang="en-US" sz="2400" b="1">
              <a:latin typeface="Times New Roman" panose="02020603050405020304" pitchFamily="18" charset="0"/>
            </a:endParaRPr>
          </a:p>
        </p:txBody>
      </p:sp>
      <p:sp>
        <p:nvSpPr>
          <p:cNvPr id="22643" name="Rectangle 115">
            <a:extLst>
              <a:ext uri="{FF2B5EF4-FFF2-40B4-BE49-F238E27FC236}">
                <a16:creationId xmlns:a16="http://schemas.microsoft.com/office/drawing/2014/main" id="{3E9D3F97-1E76-4B50-AD42-FF647FDEB153}"/>
              </a:ext>
            </a:extLst>
          </p:cNvPr>
          <p:cNvSpPr>
            <a:spLocks noChangeArrowheads="1"/>
          </p:cNvSpPr>
          <p:nvPr/>
        </p:nvSpPr>
        <p:spPr bwMode="auto">
          <a:xfrm>
            <a:off x="660400" y="5951538"/>
            <a:ext cx="24145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solidFill>
                  <a:srgbClr val="000000"/>
                </a:solidFill>
                <a:latin typeface="Arial" panose="020B0604020202020204" pitchFamily="34" charset="0"/>
              </a:rPr>
              <a:t>Source: IMF, December 2001</a:t>
            </a:r>
            <a:endParaRPr lang="en-US" altLang="en-US" sz="2400" b="1">
              <a:latin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06363E9B-2B0D-4471-B11B-721060DFFB83}"/>
              </a:ext>
            </a:extLst>
          </p:cNvPr>
          <p:cNvSpPr>
            <a:spLocks noGrp="1" noChangeArrowheads="1"/>
          </p:cNvSpPr>
          <p:nvPr>
            <p:ph type="title"/>
          </p:nvPr>
        </p:nvSpPr>
        <p:spPr>
          <a:xfrm>
            <a:off x="304800" y="76200"/>
            <a:ext cx="8458200" cy="685800"/>
          </a:xfrm>
        </p:spPr>
        <p:txBody>
          <a:bodyPr/>
          <a:lstStyle/>
          <a:p>
            <a:pPr eaLnBrk="1" hangingPunct="1"/>
            <a:r>
              <a:rPr lang="en-US" altLang="en-US" sz="2800" b="1"/>
              <a:t>The Recovery Happened– But There is Always the Question of Sustainability</a:t>
            </a:r>
            <a:endParaRPr lang="en-GB" altLang="en-US" sz="2800" b="1"/>
          </a:p>
        </p:txBody>
      </p:sp>
      <p:sp>
        <p:nvSpPr>
          <p:cNvPr id="40963" name="Rectangle 3">
            <a:extLst>
              <a:ext uri="{FF2B5EF4-FFF2-40B4-BE49-F238E27FC236}">
                <a16:creationId xmlns:a16="http://schemas.microsoft.com/office/drawing/2014/main" id="{9B7C38C6-973C-4DFD-9F43-98FD8E99C057}"/>
              </a:ext>
            </a:extLst>
          </p:cNvPr>
          <p:cNvSpPr>
            <a:spLocks noGrp="1" noChangeArrowheads="1"/>
          </p:cNvSpPr>
          <p:nvPr>
            <p:ph idx="1"/>
          </p:nvPr>
        </p:nvSpPr>
        <p:spPr>
          <a:xfrm>
            <a:off x="457200" y="1828800"/>
            <a:ext cx="8305800" cy="4114800"/>
          </a:xfrm>
        </p:spPr>
        <p:txBody>
          <a:bodyPr rtlCol="0">
            <a:normAutofit lnSpcReduction="10000"/>
          </a:bodyPr>
          <a:lstStyle/>
          <a:p>
            <a:pPr eaLnBrk="1" fontAlgn="auto" hangingPunct="1">
              <a:lnSpc>
                <a:spcPct val="90000"/>
              </a:lnSpc>
              <a:spcAft>
                <a:spcPts val="0"/>
              </a:spcAft>
              <a:defRPr/>
            </a:pPr>
            <a:r>
              <a:rPr lang="en-GB" sz="2400" b="1" dirty="0"/>
              <a:t>Most East Asian economies have performed strongly since 1999. </a:t>
            </a:r>
          </a:p>
          <a:p>
            <a:pPr eaLnBrk="1" fontAlgn="auto" hangingPunct="1">
              <a:lnSpc>
                <a:spcPct val="90000"/>
              </a:lnSpc>
              <a:spcAft>
                <a:spcPts val="0"/>
              </a:spcAft>
              <a:defRPr/>
            </a:pPr>
            <a:r>
              <a:rPr lang="en-GB" sz="2400" b="1" dirty="0"/>
              <a:t>Main factors behind the recovery include:</a:t>
            </a:r>
          </a:p>
          <a:p>
            <a:pPr lvl="1" eaLnBrk="1" fontAlgn="auto" hangingPunct="1">
              <a:lnSpc>
                <a:spcPct val="90000"/>
              </a:lnSpc>
              <a:spcAft>
                <a:spcPts val="0"/>
              </a:spcAft>
              <a:defRPr/>
            </a:pPr>
            <a:r>
              <a:rPr lang="en-GB" sz="2400" b="1" dirty="0"/>
              <a:t>Strong exports, partly due to depreciated exchange rate levels;</a:t>
            </a:r>
          </a:p>
          <a:p>
            <a:pPr lvl="1" eaLnBrk="1" fontAlgn="auto" hangingPunct="1">
              <a:lnSpc>
                <a:spcPct val="90000"/>
              </a:lnSpc>
              <a:spcAft>
                <a:spcPts val="0"/>
              </a:spcAft>
              <a:defRPr/>
            </a:pPr>
            <a:r>
              <a:rPr lang="en-GB" sz="2400" b="1" dirty="0"/>
              <a:t>Rebuilding of foreign reserves, partly because of collapsing imports in 1998;</a:t>
            </a:r>
          </a:p>
          <a:p>
            <a:pPr lvl="1" eaLnBrk="1" fontAlgn="auto" hangingPunct="1">
              <a:lnSpc>
                <a:spcPct val="90000"/>
              </a:lnSpc>
              <a:spcAft>
                <a:spcPts val="0"/>
              </a:spcAft>
              <a:defRPr/>
            </a:pPr>
            <a:r>
              <a:rPr lang="en-GB" sz="2400" b="1" dirty="0"/>
              <a:t>Fiscal deficits and low interest rates stimulating aggregate demand;</a:t>
            </a:r>
          </a:p>
          <a:p>
            <a:pPr lvl="1" eaLnBrk="1" fontAlgn="auto" hangingPunct="1">
              <a:lnSpc>
                <a:spcPct val="90000"/>
              </a:lnSpc>
              <a:spcAft>
                <a:spcPts val="0"/>
              </a:spcAft>
              <a:defRPr/>
            </a:pPr>
            <a:r>
              <a:rPr lang="en-GB" sz="2400" b="1" dirty="0"/>
              <a:t>Various structural reforms to strengthen the financial system; and</a:t>
            </a:r>
          </a:p>
          <a:p>
            <a:pPr lvl="1" eaLnBrk="1" fontAlgn="auto" hangingPunct="1">
              <a:lnSpc>
                <a:spcPct val="90000"/>
              </a:lnSpc>
              <a:spcAft>
                <a:spcPts val="0"/>
              </a:spcAft>
              <a:defRPr/>
            </a:pPr>
            <a:r>
              <a:rPr lang="en-GB" sz="2400" b="1" dirty="0"/>
              <a:t>Sustained foreign direct investment inflows.</a:t>
            </a:r>
          </a:p>
        </p:txBody>
      </p:sp>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4CE68891-8482-445A-B577-CC20C1196D55}"/>
              </a:ext>
            </a:extLst>
          </p:cNvPr>
          <p:cNvSpPr>
            <a:spLocks noGrp="1" noChangeArrowheads="1"/>
          </p:cNvSpPr>
          <p:nvPr>
            <p:ph type="title"/>
          </p:nvPr>
        </p:nvSpPr>
        <p:spPr>
          <a:xfrm>
            <a:off x="266700" y="28575"/>
            <a:ext cx="8639175" cy="838200"/>
          </a:xfrm>
        </p:spPr>
        <p:txBody>
          <a:bodyPr/>
          <a:lstStyle/>
          <a:p>
            <a:pPr eaLnBrk="1" hangingPunct="1"/>
            <a:r>
              <a:rPr lang="en-US" altLang="en-US" sz="2800" b="1"/>
              <a:t>Is there a Need to Reform the World’s </a:t>
            </a:r>
            <a:br>
              <a:rPr lang="en-US" altLang="en-US" sz="2800" b="1"/>
            </a:br>
            <a:r>
              <a:rPr lang="en-US" altLang="en-US" sz="2800" b="1"/>
              <a:t>Financial “Architecture?”</a:t>
            </a:r>
          </a:p>
        </p:txBody>
      </p:sp>
      <p:sp>
        <p:nvSpPr>
          <p:cNvPr id="25603" name="Rectangle 3">
            <a:extLst>
              <a:ext uri="{FF2B5EF4-FFF2-40B4-BE49-F238E27FC236}">
                <a16:creationId xmlns:a16="http://schemas.microsoft.com/office/drawing/2014/main" id="{EC917257-01B6-4D40-A783-1A50147B2ED1}"/>
              </a:ext>
            </a:extLst>
          </p:cNvPr>
          <p:cNvSpPr>
            <a:spLocks noGrp="1" noChangeArrowheads="1"/>
          </p:cNvSpPr>
          <p:nvPr>
            <p:ph idx="1"/>
          </p:nvPr>
        </p:nvSpPr>
        <p:spPr>
          <a:xfrm>
            <a:off x="381000" y="1524000"/>
            <a:ext cx="8534400" cy="4800600"/>
          </a:xfrm>
        </p:spPr>
        <p:txBody>
          <a:bodyPr/>
          <a:lstStyle/>
          <a:p>
            <a:pPr eaLnBrk="1" hangingPunct="1"/>
            <a:r>
              <a:rPr lang="en-US" altLang="en-US" b="1"/>
              <a:t>The Asian crisis convinced nearly everyone of an urgent need for rethinking international monetary relations because of two reasons:</a:t>
            </a:r>
          </a:p>
          <a:p>
            <a:pPr lvl="1" eaLnBrk="1" hangingPunct="1"/>
            <a:r>
              <a:rPr lang="en-US" altLang="en-US" b="1"/>
              <a:t>The fact that the East Asian countries had few apparent problems before their crisis struck</a:t>
            </a:r>
          </a:p>
          <a:p>
            <a:pPr lvl="1" eaLnBrk="1" hangingPunct="1"/>
            <a:r>
              <a:rPr lang="en-US" altLang="en-US" b="1"/>
              <a:t>The apparent strength of contagion through the international capital markets</a:t>
            </a:r>
          </a:p>
        </p:txBody>
      </p:sp>
    </p:spTree>
  </p:cSld>
  <p:clrMapOvr>
    <a:masterClrMapping/>
  </p:clrMapOvr>
  <p:transition spd="med">
    <p:pull dir="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68C9E5C-21D6-4105-9184-4197D9A6D82F}"/>
              </a:ext>
            </a:extLst>
          </p:cNvPr>
          <p:cNvSpPr>
            <a:spLocks noGrp="1" noChangeArrowheads="1"/>
          </p:cNvSpPr>
          <p:nvPr>
            <p:ph type="title"/>
          </p:nvPr>
        </p:nvSpPr>
        <p:spPr>
          <a:xfrm>
            <a:off x="304800" y="381000"/>
            <a:ext cx="8439150" cy="914400"/>
          </a:xfrm>
        </p:spPr>
        <p:txBody>
          <a:bodyPr/>
          <a:lstStyle/>
          <a:p>
            <a:pPr eaLnBrk="1" hangingPunct="1"/>
            <a:r>
              <a:rPr lang="en-GB" altLang="en-US" sz="3600" b="1"/>
              <a:t>Ideas for Reforming Global Capitalism</a:t>
            </a:r>
          </a:p>
        </p:txBody>
      </p:sp>
      <p:sp>
        <p:nvSpPr>
          <p:cNvPr id="27651" name="Rectangle 3">
            <a:extLst>
              <a:ext uri="{FF2B5EF4-FFF2-40B4-BE49-F238E27FC236}">
                <a16:creationId xmlns:a16="http://schemas.microsoft.com/office/drawing/2014/main" id="{0D1659C4-4428-44CB-9B58-6B06E2E9B390}"/>
              </a:ext>
            </a:extLst>
          </p:cNvPr>
          <p:cNvSpPr>
            <a:spLocks noGrp="1" noChangeArrowheads="1"/>
          </p:cNvSpPr>
          <p:nvPr>
            <p:ph sz="half" idx="1"/>
          </p:nvPr>
        </p:nvSpPr>
        <p:spPr>
          <a:xfrm>
            <a:off x="228600" y="1600200"/>
            <a:ext cx="4343400" cy="4114800"/>
          </a:xfrm>
        </p:spPr>
        <p:txBody>
          <a:bodyPr/>
          <a:lstStyle/>
          <a:p>
            <a:pPr algn="ctr" eaLnBrk="1" hangingPunct="1">
              <a:lnSpc>
                <a:spcPct val="90000"/>
              </a:lnSpc>
              <a:buFontTx/>
              <a:buNone/>
            </a:pPr>
            <a:r>
              <a:rPr lang="en-GB" altLang="en-US" sz="2000" b="1" u="sng"/>
              <a:t>Market-reinforcement</a:t>
            </a:r>
          </a:p>
          <a:p>
            <a:pPr lvl="1" eaLnBrk="1" hangingPunct="1">
              <a:lnSpc>
                <a:spcPct val="90000"/>
              </a:lnSpc>
            </a:pPr>
            <a:r>
              <a:rPr lang="en-GB" altLang="en-US" sz="2000" b="1"/>
              <a:t>transparency</a:t>
            </a:r>
          </a:p>
          <a:p>
            <a:pPr lvl="2" eaLnBrk="1" hangingPunct="1">
              <a:lnSpc>
                <a:spcPct val="90000"/>
              </a:lnSpc>
            </a:pPr>
            <a:r>
              <a:rPr lang="en-GB" altLang="en-US" b="1"/>
              <a:t>reserve transactions</a:t>
            </a:r>
          </a:p>
          <a:p>
            <a:pPr lvl="2" eaLnBrk="1" hangingPunct="1">
              <a:lnSpc>
                <a:spcPct val="90000"/>
              </a:lnSpc>
            </a:pPr>
            <a:r>
              <a:rPr lang="en-GB" altLang="en-US" b="1"/>
              <a:t>economic statistics</a:t>
            </a:r>
          </a:p>
          <a:p>
            <a:pPr lvl="2" eaLnBrk="1" hangingPunct="1">
              <a:lnSpc>
                <a:spcPct val="90000"/>
              </a:lnSpc>
            </a:pPr>
            <a:r>
              <a:rPr lang="en-GB" altLang="en-US" b="1"/>
              <a:t>foreign indebtedness</a:t>
            </a:r>
          </a:p>
          <a:p>
            <a:pPr lvl="1" eaLnBrk="1" hangingPunct="1">
              <a:lnSpc>
                <a:spcPct val="90000"/>
              </a:lnSpc>
            </a:pPr>
            <a:r>
              <a:rPr lang="en-GB" altLang="en-US" sz="2000" b="1"/>
              <a:t>regulation</a:t>
            </a:r>
          </a:p>
          <a:p>
            <a:pPr lvl="2" eaLnBrk="1" hangingPunct="1">
              <a:lnSpc>
                <a:spcPct val="90000"/>
              </a:lnSpc>
            </a:pPr>
            <a:r>
              <a:rPr lang="en-GB" altLang="en-US" b="1"/>
              <a:t>capital adequacy</a:t>
            </a:r>
          </a:p>
          <a:p>
            <a:pPr lvl="2" eaLnBrk="1" hangingPunct="1">
              <a:lnSpc>
                <a:spcPct val="90000"/>
              </a:lnSpc>
            </a:pPr>
            <a:r>
              <a:rPr lang="en-GB" altLang="en-US" b="1"/>
              <a:t>a global  regulator</a:t>
            </a:r>
          </a:p>
          <a:p>
            <a:pPr lvl="1" eaLnBrk="1" hangingPunct="1">
              <a:lnSpc>
                <a:spcPct val="90000"/>
              </a:lnSpc>
            </a:pPr>
            <a:r>
              <a:rPr lang="en-GB" altLang="en-US" sz="2000" b="1"/>
              <a:t>reduce moral hazard</a:t>
            </a:r>
          </a:p>
          <a:p>
            <a:pPr lvl="2" eaLnBrk="1" hangingPunct="1">
              <a:lnSpc>
                <a:spcPct val="90000"/>
              </a:lnSpc>
            </a:pPr>
            <a:r>
              <a:rPr lang="en-GB" altLang="en-US" b="1"/>
              <a:t>curb the IMF</a:t>
            </a:r>
          </a:p>
          <a:p>
            <a:pPr lvl="2" eaLnBrk="1" hangingPunct="1">
              <a:lnSpc>
                <a:spcPct val="90000"/>
              </a:lnSpc>
            </a:pPr>
            <a:r>
              <a:rPr lang="en-GB" altLang="en-US" b="1"/>
              <a:t>bail in private lenders</a:t>
            </a:r>
          </a:p>
          <a:p>
            <a:pPr lvl="2" eaLnBrk="1" hangingPunct="1">
              <a:lnSpc>
                <a:spcPct val="90000"/>
              </a:lnSpc>
            </a:pPr>
            <a:r>
              <a:rPr lang="en-GB" altLang="en-US" b="1">
                <a:latin typeface="Times New Roman" panose="02020603050405020304" pitchFamily="18" charset="0"/>
              </a:rPr>
              <a:t>“</a:t>
            </a:r>
            <a:r>
              <a:rPr lang="en-GB" altLang="en-US" b="1"/>
              <a:t>orderly workouts</a:t>
            </a:r>
            <a:r>
              <a:rPr lang="en-GB" altLang="en-US" b="1">
                <a:latin typeface="Times New Roman" panose="02020603050405020304" pitchFamily="18" charset="0"/>
              </a:rPr>
              <a:t>”</a:t>
            </a:r>
            <a:endParaRPr lang="en-GB" altLang="en-US" b="1" u="sng"/>
          </a:p>
        </p:txBody>
      </p:sp>
      <p:sp>
        <p:nvSpPr>
          <p:cNvPr id="27652" name="Rectangle 4">
            <a:extLst>
              <a:ext uri="{FF2B5EF4-FFF2-40B4-BE49-F238E27FC236}">
                <a16:creationId xmlns:a16="http://schemas.microsoft.com/office/drawing/2014/main" id="{DADCECF9-C25B-4745-BA52-6D9AD06F2B77}"/>
              </a:ext>
            </a:extLst>
          </p:cNvPr>
          <p:cNvSpPr>
            <a:spLocks noGrp="1" noChangeArrowheads="1"/>
          </p:cNvSpPr>
          <p:nvPr>
            <p:ph sz="half" idx="2"/>
          </p:nvPr>
        </p:nvSpPr>
        <p:spPr>
          <a:xfrm>
            <a:off x="4800600" y="1524000"/>
            <a:ext cx="4343400" cy="4191000"/>
          </a:xfrm>
        </p:spPr>
        <p:txBody>
          <a:bodyPr/>
          <a:lstStyle/>
          <a:p>
            <a:pPr eaLnBrk="1" hangingPunct="1">
              <a:lnSpc>
                <a:spcPct val="90000"/>
              </a:lnSpc>
              <a:buFontTx/>
              <a:buNone/>
            </a:pPr>
            <a:r>
              <a:rPr lang="en-GB" altLang="en-US" sz="2000" b="1" u="sng"/>
              <a:t>System reinforcement</a:t>
            </a:r>
          </a:p>
          <a:p>
            <a:pPr lvl="1" eaLnBrk="1" hangingPunct="1">
              <a:lnSpc>
                <a:spcPct val="90000"/>
              </a:lnSpc>
            </a:pPr>
            <a:r>
              <a:rPr lang="en-GB" altLang="en-US" sz="2000" b="1"/>
              <a:t>guarantor for loans</a:t>
            </a:r>
          </a:p>
          <a:p>
            <a:pPr lvl="1" eaLnBrk="1" hangingPunct="1">
              <a:lnSpc>
                <a:spcPct val="90000"/>
              </a:lnSpc>
            </a:pPr>
            <a:r>
              <a:rPr lang="en-GB" altLang="en-US" sz="2000" b="1"/>
              <a:t>capital controls</a:t>
            </a:r>
          </a:p>
          <a:p>
            <a:pPr lvl="2" eaLnBrk="1" hangingPunct="1">
              <a:lnSpc>
                <a:spcPct val="90000"/>
              </a:lnSpc>
            </a:pPr>
            <a:r>
              <a:rPr lang="en-GB" altLang="en-US" b="1"/>
              <a:t>tax  forex  transactions</a:t>
            </a:r>
          </a:p>
          <a:p>
            <a:pPr lvl="2" eaLnBrk="1" hangingPunct="1">
              <a:lnSpc>
                <a:spcPct val="90000"/>
              </a:lnSpc>
            </a:pPr>
            <a:r>
              <a:rPr lang="en-GB" altLang="en-US" b="1"/>
              <a:t>control ST inflows</a:t>
            </a:r>
          </a:p>
          <a:p>
            <a:pPr lvl="1" eaLnBrk="1" hangingPunct="1">
              <a:lnSpc>
                <a:spcPct val="90000"/>
              </a:lnSpc>
            </a:pPr>
            <a:r>
              <a:rPr lang="en-GB" altLang="en-US" sz="2000" b="1">
                <a:latin typeface="Times New Roman" panose="02020603050405020304" pitchFamily="18" charset="0"/>
              </a:rPr>
              <a:t>“</a:t>
            </a:r>
            <a:r>
              <a:rPr lang="en-GB" altLang="en-US" sz="2000" b="1"/>
              <a:t>lender of last resort</a:t>
            </a:r>
            <a:r>
              <a:rPr lang="en-GB" altLang="en-US" sz="2000" b="1">
                <a:latin typeface="Times New Roman" panose="02020603050405020304" pitchFamily="18" charset="0"/>
              </a:rPr>
              <a:t>”</a:t>
            </a:r>
            <a:endParaRPr lang="en-GB" altLang="en-US" sz="2000" b="1"/>
          </a:p>
          <a:p>
            <a:pPr eaLnBrk="1" hangingPunct="1">
              <a:lnSpc>
                <a:spcPct val="90000"/>
              </a:lnSpc>
              <a:buFontTx/>
              <a:buNone/>
            </a:pPr>
            <a:r>
              <a:rPr lang="en-GB" altLang="en-US" sz="2000" b="1" u="sng"/>
              <a:t>Regional mechanisms</a:t>
            </a:r>
            <a:endParaRPr lang="en-GB" altLang="en-US" sz="2000" b="1"/>
          </a:p>
          <a:p>
            <a:pPr lvl="1" eaLnBrk="1" hangingPunct="1">
              <a:lnSpc>
                <a:spcPct val="90000"/>
              </a:lnSpc>
            </a:pPr>
            <a:r>
              <a:rPr lang="en-GB" altLang="en-US" sz="2000" b="1"/>
              <a:t>Currency swaps</a:t>
            </a:r>
          </a:p>
          <a:p>
            <a:pPr lvl="1" eaLnBrk="1" hangingPunct="1">
              <a:lnSpc>
                <a:spcPct val="90000"/>
              </a:lnSpc>
            </a:pPr>
            <a:r>
              <a:rPr lang="en-GB" altLang="en-US" sz="2000" b="1"/>
              <a:t>Surveillance</a:t>
            </a:r>
          </a:p>
          <a:p>
            <a:pPr lvl="1" eaLnBrk="1" hangingPunct="1">
              <a:lnSpc>
                <a:spcPct val="90000"/>
              </a:lnSpc>
            </a:pPr>
            <a:r>
              <a:rPr lang="en-GB" altLang="en-US" sz="2000" b="1"/>
              <a:t>Common currency or basket</a:t>
            </a:r>
          </a:p>
          <a:p>
            <a:pPr lvl="1" eaLnBrk="1" hangingPunct="1">
              <a:lnSpc>
                <a:spcPct val="90000"/>
              </a:lnSpc>
            </a:pPr>
            <a:r>
              <a:rPr lang="en-GB" altLang="en-US" sz="2000" b="1"/>
              <a:t>Asian Monetary Fund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26">
            <a:extLst>
              <a:ext uri="{FF2B5EF4-FFF2-40B4-BE49-F238E27FC236}">
                <a16:creationId xmlns:a16="http://schemas.microsoft.com/office/drawing/2014/main" id="{7ABFBAC4-FD13-486A-BB2B-F36BD5130AC0}"/>
              </a:ext>
            </a:extLst>
          </p:cNvPr>
          <p:cNvSpPr>
            <a:spLocks noGrp="1" noChangeArrowheads="1"/>
          </p:cNvSpPr>
          <p:nvPr>
            <p:ph type="title"/>
          </p:nvPr>
        </p:nvSpPr>
        <p:spPr>
          <a:xfrm>
            <a:off x="381000" y="228600"/>
            <a:ext cx="8229600" cy="609600"/>
          </a:xfrm>
        </p:spPr>
        <p:txBody>
          <a:bodyPr rtlCol="0">
            <a:normAutofit fontScale="90000"/>
          </a:bodyPr>
          <a:lstStyle/>
          <a:p>
            <a:pPr eaLnBrk="1" fontAlgn="auto" hangingPunct="1">
              <a:spcAft>
                <a:spcPts val="0"/>
              </a:spcAft>
              <a:defRPr/>
            </a:pPr>
            <a:r>
              <a:rPr lang="en-GB" sz="3600" b="1" dirty="0"/>
              <a:t>The East Asian Crisis: Background</a:t>
            </a:r>
          </a:p>
        </p:txBody>
      </p:sp>
      <p:sp>
        <p:nvSpPr>
          <p:cNvPr id="10243" name="Rectangle 1027">
            <a:extLst>
              <a:ext uri="{FF2B5EF4-FFF2-40B4-BE49-F238E27FC236}">
                <a16:creationId xmlns:a16="http://schemas.microsoft.com/office/drawing/2014/main" id="{71B332E0-361E-4804-BCAE-3FF7842C1705}"/>
              </a:ext>
            </a:extLst>
          </p:cNvPr>
          <p:cNvSpPr>
            <a:spLocks noGrp="1" noChangeArrowheads="1"/>
          </p:cNvSpPr>
          <p:nvPr>
            <p:ph idx="1"/>
          </p:nvPr>
        </p:nvSpPr>
        <p:spPr>
          <a:xfrm>
            <a:off x="304800" y="1600200"/>
            <a:ext cx="8534400" cy="4114800"/>
          </a:xfrm>
        </p:spPr>
        <p:txBody>
          <a:bodyPr/>
          <a:lstStyle/>
          <a:p>
            <a:pPr eaLnBrk="1" hangingPunct="1">
              <a:lnSpc>
                <a:spcPct val="90000"/>
              </a:lnSpc>
            </a:pPr>
            <a:r>
              <a:rPr lang="en-GB" altLang="en-US" sz="2400" b="1"/>
              <a:t>The Asian crisis is generally pegged at starting on July 2, 1997 with the devaluation of the Thai baht. </a:t>
            </a:r>
          </a:p>
          <a:p>
            <a:pPr eaLnBrk="1" hangingPunct="1">
              <a:lnSpc>
                <a:spcPct val="90000"/>
              </a:lnSpc>
            </a:pPr>
            <a:r>
              <a:rPr lang="en-GB" altLang="en-US" sz="2400" b="1"/>
              <a:t>The sharp drop in the Thai currency was followed by speculation against the currencies of Malaysia, then of Indonesia and eventually of South Korea. Other economies including Singapore, the Philippines and Japan were also badly hurt by the crisis.</a:t>
            </a:r>
          </a:p>
          <a:p>
            <a:pPr eaLnBrk="1" hangingPunct="1">
              <a:lnSpc>
                <a:spcPct val="90000"/>
              </a:lnSpc>
            </a:pPr>
            <a:r>
              <a:rPr lang="en-GB" altLang="en-US" sz="2400" b="1"/>
              <a:t>Main features of the crisis:</a:t>
            </a:r>
          </a:p>
          <a:p>
            <a:pPr lvl="1" eaLnBrk="1" hangingPunct="1">
              <a:lnSpc>
                <a:spcPct val="90000"/>
              </a:lnSpc>
            </a:pPr>
            <a:r>
              <a:rPr lang="en-GB" altLang="en-US" sz="2400" b="1"/>
              <a:t>Collapses in domestic asset markets</a:t>
            </a:r>
          </a:p>
          <a:p>
            <a:pPr lvl="1" eaLnBrk="1" hangingPunct="1">
              <a:lnSpc>
                <a:spcPct val="90000"/>
              </a:lnSpc>
            </a:pPr>
            <a:r>
              <a:rPr lang="en-GB" altLang="en-US" sz="2400" b="1"/>
              <a:t>Widespread bank failures </a:t>
            </a:r>
          </a:p>
          <a:p>
            <a:pPr lvl="1" eaLnBrk="1" hangingPunct="1">
              <a:lnSpc>
                <a:spcPct val="90000"/>
              </a:lnSpc>
            </a:pPr>
            <a:r>
              <a:rPr lang="en-GB" altLang="en-US" sz="2400" b="1"/>
              <a:t>Bankruptcies on the part of many firms</a:t>
            </a:r>
          </a:p>
        </p:txBody>
      </p:sp>
    </p:spTree>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41E2D95-3899-4E5B-A28C-55E63C628AB1}"/>
              </a:ext>
            </a:extLst>
          </p:cNvPr>
          <p:cNvSpPr>
            <a:spLocks noGrp="1" noChangeArrowheads="1"/>
          </p:cNvSpPr>
          <p:nvPr>
            <p:ph type="title"/>
          </p:nvPr>
        </p:nvSpPr>
        <p:spPr>
          <a:xfrm>
            <a:off x="457200" y="228600"/>
            <a:ext cx="8421688" cy="755650"/>
          </a:xfrm>
        </p:spPr>
        <p:txBody>
          <a:bodyPr/>
          <a:lstStyle/>
          <a:p>
            <a:pPr eaLnBrk="1" hangingPunct="1"/>
            <a:r>
              <a:rPr lang="en-US" altLang="en-US" sz="3600" b="1"/>
              <a:t>The East Asian Crisis: Thailand</a:t>
            </a:r>
            <a:endParaRPr lang="en-US" altLang="en-US" b="1"/>
          </a:p>
        </p:txBody>
      </p:sp>
      <p:sp>
        <p:nvSpPr>
          <p:cNvPr id="11267" name="Rectangle 3">
            <a:extLst>
              <a:ext uri="{FF2B5EF4-FFF2-40B4-BE49-F238E27FC236}">
                <a16:creationId xmlns:a16="http://schemas.microsoft.com/office/drawing/2014/main" id="{F4427C89-7F51-46DA-8776-A08F653B797E}"/>
              </a:ext>
            </a:extLst>
          </p:cNvPr>
          <p:cNvSpPr>
            <a:spLocks noGrp="1" noChangeArrowheads="1"/>
          </p:cNvSpPr>
          <p:nvPr>
            <p:ph idx="1"/>
          </p:nvPr>
        </p:nvSpPr>
        <p:spPr>
          <a:xfrm>
            <a:off x="304800" y="1524000"/>
            <a:ext cx="8534400" cy="5105400"/>
          </a:xfrm>
        </p:spPr>
        <p:txBody>
          <a:bodyPr rtlCol="0">
            <a:normAutofit fontScale="85000" lnSpcReduction="20000"/>
          </a:bodyPr>
          <a:lstStyle/>
          <a:p>
            <a:pPr eaLnBrk="1" fontAlgn="auto" hangingPunct="1">
              <a:lnSpc>
                <a:spcPct val="90000"/>
              </a:lnSpc>
              <a:spcAft>
                <a:spcPts val="0"/>
              </a:spcAft>
              <a:defRPr/>
            </a:pPr>
            <a:r>
              <a:rPr lang="en-US" sz="2900" b="1" dirty="0"/>
              <a:t>In 1996, Thailand experienced an unsustainable investment boom</a:t>
            </a:r>
          </a:p>
          <a:p>
            <a:pPr eaLnBrk="1" fontAlgn="auto" hangingPunct="1">
              <a:lnSpc>
                <a:spcPct val="90000"/>
              </a:lnSpc>
              <a:spcAft>
                <a:spcPts val="0"/>
              </a:spcAft>
              <a:defRPr/>
            </a:pPr>
            <a:r>
              <a:rPr lang="en-US" sz="2900" b="1" dirty="0"/>
              <a:t>Trade deficit 8% of  GDP</a:t>
            </a:r>
          </a:p>
          <a:p>
            <a:pPr eaLnBrk="1" fontAlgn="auto" hangingPunct="1">
              <a:lnSpc>
                <a:spcPct val="90000"/>
              </a:lnSpc>
              <a:spcAft>
                <a:spcPts val="0"/>
              </a:spcAft>
              <a:defRPr/>
            </a:pPr>
            <a:r>
              <a:rPr lang="en-US" sz="2900" b="1" dirty="0"/>
              <a:t>late l996 attack on the baht </a:t>
            </a:r>
          </a:p>
          <a:p>
            <a:pPr eaLnBrk="1" fontAlgn="auto" hangingPunct="1">
              <a:lnSpc>
                <a:spcPct val="90000"/>
              </a:lnSpc>
              <a:spcAft>
                <a:spcPts val="0"/>
              </a:spcAft>
              <a:defRPr/>
            </a:pPr>
            <a:r>
              <a:rPr lang="en-US" sz="2900" b="1" dirty="0"/>
              <a:t>Early 1997: collapse of finance companies and bank runs</a:t>
            </a:r>
          </a:p>
          <a:p>
            <a:pPr eaLnBrk="1" fontAlgn="auto" hangingPunct="1">
              <a:lnSpc>
                <a:spcPct val="90000"/>
              </a:lnSpc>
              <a:spcAft>
                <a:spcPts val="0"/>
              </a:spcAft>
              <a:defRPr/>
            </a:pPr>
            <a:r>
              <a:rPr lang="en-US" sz="2900" b="1" dirty="0"/>
              <a:t>July l997: collapse of the baht (first country in trouble)</a:t>
            </a:r>
          </a:p>
          <a:p>
            <a:pPr eaLnBrk="1" fontAlgn="auto" hangingPunct="1">
              <a:lnSpc>
                <a:spcPct val="90000"/>
              </a:lnSpc>
              <a:spcAft>
                <a:spcPts val="0"/>
              </a:spcAft>
              <a:defRPr/>
            </a:pPr>
            <a:r>
              <a:rPr lang="en-US" sz="2900" b="1" dirty="0"/>
              <a:t>Intervention of IMF</a:t>
            </a:r>
          </a:p>
          <a:p>
            <a:pPr lvl="1" eaLnBrk="1" fontAlgn="auto" hangingPunct="1">
              <a:lnSpc>
                <a:spcPct val="90000"/>
              </a:lnSpc>
              <a:spcAft>
                <a:spcPts val="0"/>
              </a:spcAft>
              <a:defRPr/>
            </a:pPr>
            <a:r>
              <a:rPr lang="en-US" sz="2900" b="1" dirty="0"/>
              <a:t> high interest rates, credit crunch</a:t>
            </a:r>
          </a:p>
          <a:p>
            <a:pPr lvl="1" eaLnBrk="1" fontAlgn="auto" hangingPunct="1">
              <a:lnSpc>
                <a:spcPct val="90000"/>
              </a:lnSpc>
              <a:spcAft>
                <a:spcPts val="0"/>
              </a:spcAft>
              <a:defRPr/>
            </a:pPr>
            <a:r>
              <a:rPr lang="en-US" sz="2900" b="1" dirty="0"/>
              <a:t> cut in budget deficit</a:t>
            </a:r>
          </a:p>
          <a:p>
            <a:pPr eaLnBrk="1" fontAlgn="auto" hangingPunct="1">
              <a:lnSpc>
                <a:spcPct val="90000"/>
              </a:lnSpc>
              <a:spcAft>
                <a:spcPts val="0"/>
              </a:spcAft>
              <a:defRPr/>
            </a:pPr>
            <a:r>
              <a:rPr lang="en-US" sz="2900" b="1" dirty="0"/>
              <a:t>Drop in demand, investment, consumption, etc</a:t>
            </a:r>
          </a:p>
          <a:p>
            <a:pPr eaLnBrk="1" fontAlgn="auto" hangingPunct="1">
              <a:lnSpc>
                <a:spcPct val="90000"/>
              </a:lnSpc>
              <a:spcAft>
                <a:spcPts val="0"/>
              </a:spcAft>
              <a:defRPr/>
            </a:pPr>
            <a:r>
              <a:rPr lang="en-US" sz="2900" b="1" dirty="0"/>
              <a:t>1998 Deep Recession</a:t>
            </a:r>
          </a:p>
          <a:p>
            <a:pPr eaLnBrk="1" fontAlgn="auto" hangingPunct="1">
              <a:lnSpc>
                <a:spcPct val="90000"/>
              </a:lnSpc>
              <a:spcAft>
                <a:spcPts val="0"/>
              </a:spcAft>
              <a:defRPr/>
            </a:pPr>
            <a:r>
              <a:rPr lang="en-US" sz="2900" b="1" dirty="0"/>
              <a:t> Decline in GDP -7 percent, industrial production -20%</a:t>
            </a:r>
          </a:p>
          <a:p>
            <a:pPr eaLnBrk="1" fontAlgn="auto" hangingPunct="1">
              <a:lnSpc>
                <a:spcPct val="90000"/>
              </a:lnSpc>
              <a:spcAft>
                <a:spcPts val="0"/>
              </a:spcAft>
              <a:defRPr/>
            </a:pPr>
            <a:r>
              <a:rPr lang="en-US" sz="2900" b="1" dirty="0"/>
              <a:t> Change of government.</a:t>
            </a:r>
          </a:p>
          <a:p>
            <a:pPr eaLnBrk="1" fontAlgn="auto" hangingPunct="1">
              <a:lnSpc>
                <a:spcPct val="90000"/>
              </a:lnSpc>
              <a:spcAft>
                <a:spcPts val="0"/>
              </a:spcAft>
              <a:defRPr/>
            </a:pPr>
            <a:r>
              <a:rPr lang="en-US" sz="2900" b="1" dirty="0"/>
              <a:t> Late l998, signs of stability at low level </a:t>
            </a:r>
          </a:p>
          <a:p>
            <a:pPr eaLnBrk="1" fontAlgn="auto" hangingPunct="1">
              <a:lnSpc>
                <a:spcPct val="90000"/>
              </a:lnSpc>
              <a:spcAft>
                <a:spcPts val="0"/>
              </a:spcAft>
              <a:defRPr/>
            </a:pPr>
            <a:r>
              <a:rPr lang="en-US" sz="2900" b="1" dirty="0"/>
              <a:t> Substantial recovery in 1999-2000</a:t>
            </a:r>
          </a:p>
          <a:p>
            <a:pPr eaLnBrk="1" fontAlgn="auto" hangingPunct="1">
              <a:lnSpc>
                <a:spcPct val="90000"/>
              </a:lnSpc>
              <a:spcAft>
                <a:spcPts val="0"/>
              </a:spcAft>
              <a:defRPr/>
            </a:pPr>
            <a:endParaRPr lang="en-US" sz="2000" b="1" dirty="0"/>
          </a:p>
          <a:p>
            <a:pPr eaLnBrk="1" fontAlgn="auto" hangingPunct="1">
              <a:lnSpc>
                <a:spcPct val="90000"/>
              </a:lnSpc>
              <a:spcAft>
                <a:spcPts val="0"/>
              </a:spcAft>
              <a:defRPr/>
            </a:pPr>
            <a:endParaRPr lang="en-US" sz="2000" b="1" dirty="0"/>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4A571E1-91D1-4207-8E6A-DAF3FB8B634C}"/>
              </a:ext>
            </a:extLst>
          </p:cNvPr>
          <p:cNvSpPr>
            <a:spLocks noGrp="1" noChangeArrowheads="1"/>
          </p:cNvSpPr>
          <p:nvPr>
            <p:ph type="title"/>
          </p:nvPr>
        </p:nvSpPr>
        <p:spPr>
          <a:xfrm>
            <a:off x="457200" y="0"/>
            <a:ext cx="8077200" cy="838200"/>
          </a:xfrm>
        </p:spPr>
        <p:txBody>
          <a:bodyPr rtlCol="0">
            <a:normAutofit fontScale="90000"/>
          </a:bodyPr>
          <a:lstStyle/>
          <a:p>
            <a:pPr eaLnBrk="1" fontAlgn="auto" hangingPunct="1">
              <a:spcAft>
                <a:spcPts val="0"/>
              </a:spcAft>
              <a:defRPr/>
            </a:pPr>
            <a:r>
              <a:rPr lang="en-US" sz="2800" b="1" dirty="0"/>
              <a:t>The East Asian Crisis: What Happened? (%change of GDP and Exchange Rates)</a:t>
            </a:r>
          </a:p>
        </p:txBody>
      </p:sp>
      <p:graphicFrame>
        <p:nvGraphicFramePr>
          <p:cNvPr id="12291" name="Object 0">
            <a:extLst>
              <a:ext uri="{FF2B5EF4-FFF2-40B4-BE49-F238E27FC236}">
                <a16:creationId xmlns:a16="http://schemas.microsoft.com/office/drawing/2014/main" id="{F27B0599-EF8E-4D64-AE77-920A63826978}"/>
              </a:ext>
            </a:extLst>
          </p:cNvPr>
          <p:cNvGraphicFramePr>
            <a:graphicFrameLocks noGrp="1" noChangeAspect="1"/>
          </p:cNvGraphicFramePr>
          <p:nvPr>
            <p:ph idx="1"/>
          </p:nvPr>
        </p:nvGraphicFramePr>
        <p:xfrm>
          <a:off x="609600" y="1447800"/>
          <a:ext cx="7696200" cy="2438400"/>
        </p:xfrm>
        <a:graphic>
          <a:graphicData uri="http://schemas.openxmlformats.org/presentationml/2006/ole">
            <mc:AlternateContent xmlns:mc="http://schemas.openxmlformats.org/markup-compatibility/2006">
              <mc:Choice xmlns:v="urn:schemas-microsoft-com:vml" Requires="v">
                <p:oleObj name="Worksheet" r:id="rId2" imgW="7582442" imgH="3143612" progId="Excel.Sheet.8">
                  <p:embed/>
                </p:oleObj>
              </mc:Choice>
              <mc:Fallback>
                <p:oleObj name="Worksheet" r:id="rId2" imgW="7582442" imgH="3143612" progId="Excel.Sheet.8">
                  <p:embed/>
                  <p:pic>
                    <p:nvPicPr>
                      <p:cNvPr id="0" name="Object 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447800"/>
                        <a:ext cx="76962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292" name="Object 1">
            <a:extLst>
              <a:ext uri="{FF2B5EF4-FFF2-40B4-BE49-F238E27FC236}">
                <a16:creationId xmlns:a16="http://schemas.microsoft.com/office/drawing/2014/main" id="{7DD28E1D-2345-46A0-AE39-5F549349A3EB}"/>
              </a:ext>
            </a:extLst>
          </p:cNvPr>
          <p:cNvGraphicFramePr>
            <a:graphicFrameLocks noChangeAspect="1"/>
          </p:cNvGraphicFramePr>
          <p:nvPr/>
        </p:nvGraphicFramePr>
        <p:xfrm>
          <a:off x="457200" y="3962400"/>
          <a:ext cx="8027988" cy="2895600"/>
        </p:xfrm>
        <a:graphic>
          <a:graphicData uri="http://schemas.openxmlformats.org/presentationml/2006/ole">
            <mc:AlternateContent xmlns:mc="http://schemas.openxmlformats.org/markup-compatibility/2006">
              <mc:Choice xmlns:v="urn:schemas-microsoft-com:vml" Requires="v">
                <p:oleObj name="Worksheet" r:id="rId4" imgW="6382207" imgH="2781605" progId="Excel.Sheet.8">
                  <p:embed/>
                </p:oleObj>
              </mc:Choice>
              <mc:Fallback>
                <p:oleObj name="Worksheet" r:id="rId4" imgW="6382207" imgH="2781605" progId="Excel.Sheet.8">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962400"/>
                        <a:ext cx="8027988"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293" name="Rectangle 4">
            <a:extLst>
              <a:ext uri="{FF2B5EF4-FFF2-40B4-BE49-F238E27FC236}">
                <a16:creationId xmlns:a16="http://schemas.microsoft.com/office/drawing/2014/main" id="{A82C7FCC-02E4-4DBB-B64D-F945A5B853DD}"/>
              </a:ext>
            </a:extLst>
          </p:cNvPr>
          <p:cNvSpPr>
            <a:spLocks noChangeArrowheads="1"/>
          </p:cNvSpPr>
          <p:nvPr/>
        </p:nvSpPr>
        <p:spPr bwMode="auto">
          <a:xfrm>
            <a:off x="3200400" y="1447800"/>
            <a:ext cx="26384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a:latin typeface="Times New Roman" panose="02020603050405020304" pitchFamily="18" charset="0"/>
              </a:rPr>
              <a:t>(%change of GDP </a:t>
            </a:r>
            <a:endParaRPr lang="en-US" altLang="en-US" sz="2400">
              <a:latin typeface="Times New Roman" panose="02020603050405020304" pitchFamily="18" charset="0"/>
            </a:endParaRPr>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591F57C-80C3-41F2-A882-B6B0BA4B6206}"/>
              </a:ext>
            </a:extLst>
          </p:cNvPr>
          <p:cNvSpPr>
            <a:spLocks noGrp="1" noChangeArrowheads="1"/>
          </p:cNvSpPr>
          <p:nvPr>
            <p:ph type="title"/>
          </p:nvPr>
        </p:nvSpPr>
        <p:spPr>
          <a:xfrm>
            <a:off x="762000" y="0"/>
            <a:ext cx="7772400" cy="838200"/>
          </a:xfrm>
          <a:noFill/>
        </p:spPr>
        <p:txBody>
          <a:bodyPr/>
          <a:lstStyle/>
          <a:p>
            <a:pPr eaLnBrk="1" hangingPunct="1"/>
            <a:r>
              <a:rPr lang="en-US" altLang="en-US" sz="3600" b="1"/>
              <a:t>Current Account Deficits</a:t>
            </a:r>
          </a:p>
        </p:txBody>
      </p:sp>
      <p:sp>
        <p:nvSpPr>
          <p:cNvPr id="4099" name="Rectangle 3">
            <a:extLst>
              <a:ext uri="{FF2B5EF4-FFF2-40B4-BE49-F238E27FC236}">
                <a16:creationId xmlns:a16="http://schemas.microsoft.com/office/drawing/2014/main" id="{7A33455A-B936-47F3-ABB3-6B8FAC26BD44}"/>
              </a:ext>
            </a:extLst>
          </p:cNvPr>
          <p:cNvSpPr>
            <a:spLocks noChangeArrowheads="1"/>
          </p:cNvSpPr>
          <p:nvPr/>
        </p:nvSpPr>
        <p:spPr bwMode="auto">
          <a:xfrm>
            <a:off x="735013" y="1447800"/>
            <a:ext cx="77565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a:solidFill>
                  <a:srgbClr val="336699"/>
                </a:solidFill>
                <a:latin typeface="Times New Roman" panose="02020603050405020304" pitchFamily="18" charset="0"/>
              </a:rPr>
              <a:t>East Asian (Current Account)/GDP</a:t>
            </a:r>
          </a:p>
        </p:txBody>
      </p:sp>
      <p:pic>
        <p:nvPicPr>
          <p:cNvPr id="4100" name="Picture 4" descr="T22-4">
            <a:extLst>
              <a:ext uri="{FF2B5EF4-FFF2-40B4-BE49-F238E27FC236}">
                <a16:creationId xmlns:a16="http://schemas.microsoft.com/office/drawing/2014/main" id="{D0122DD1-930E-45A4-B51F-4605CDB09F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905000"/>
            <a:ext cx="8137525"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wipe(left)">
                                      <p:cBhvr>
                                        <p:cTn id="7" dur="500"/>
                                        <p:tgtEl>
                                          <p:spTgt spid="40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nodePh="1">
                                  <p:stCondLst>
                                    <p:cond delay="0"/>
                                  </p:stCondLst>
                                  <p:endCondLst>
                                    <p:cond evt="begin" delay="0">
                                      <p:tn val="10"/>
                                    </p:cond>
                                  </p:endCondLst>
                                  <p:childTnLst>
                                    <p:set>
                                      <p:cBhvr>
                                        <p:cTn id="11" dur="1" fill="hold">
                                          <p:stCondLst>
                                            <p:cond delay="0"/>
                                          </p:stCondLst>
                                        </p:cTn>
                                        <p:tgtEl>
                                          <p:spTgt spid="4100"/>
                                        </p:tgtEl>
                                        <p:attrNameLst>
                                          <p:attrName>style.visibility</p:attrName>
                                        </p:attrNameLst>
                                      </p:cBhvr>
                                      <p:to>
                                        <p:strVal val="visible"/>
                                      </p:to>
                                    </p:set>
                                    <p:animEffect transition="in" filter="dissolve">
                                      <p:cBhvr>
                                        <p:cTn id="12" dur="5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autoUpdateAnimBg="0"/>
      <p:bldP spid="4100"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A22C15B-F396-4791-83A8-6AFFD0E37FF5}"/>
              </a:ext>
            </a:extLst>
          </p:cNvPr>
          <p:cNvSpPr>
            <a:spLocks noGrp="1" noChangeArrowheads="1"/>
          </p:cNvSpPr>
          <p:nvPr>
            <p:ph type="body" idx="4294967295"/>
          </p:nvPr>
        </p:nvSpPr>
        <p:spPr>
          <a:xfrm>
            <a:off x="685800" y="990600"/>
            <a:ext cx="8077200" cy="4114800"/>
          </a:xfrm>
        </p:spPr>
        <p:txBody>
          <a:bodyPr/>
          <a:lstStyle/>
          <a:p>
            <a:pPr eaLnBrk="1" hangingPunct="1">
              <a:lnSpc>
                <a:spcPct val="90000"/>
              </a:lnSpc>
            </a:pPr>
            <a:r>
              <a:rPr lang="en-US" altLang="en-US" sz="2400" b="1"/>
              <a:t>The main issue</a:t>
            </a:r>
          </a:p>
          <a:p>
            <a:pPr lvl="1" eaLnBrk="1" hangingPunct="1">
              <a:lnSpc>
                <a:spcPct val="90000"/>
              </a:lnSpc>
            </a:pPr>
            <a:r>
              <a:rPr lang="en-US" altLang="en-US" sz="2400" b="1"/>
              <a:t>Rapid growth suddenly collapsed in the entire region.</a:t>
            </a:r>
          </a:p>
          <a:p>
            <a:pPr lvl="1" eaLnBrk="1" hangingPunct="1">
              <a:lnSpc>
                <a:spcPct val="90000"/>
              </a:lnSpc>
            </a:pPr>
            <a:r>
              <a:rPr lang="en-US" altLang="en-US" sz="2400" b="1"/>
              <a:t>Why were so many countries affected, but not all?</a:t>
            </a:r>
          </a:p>
          <a:p>
            <a:pPr eaLnBrk="1" hangingPunct="1">
              <a:lnSpc>
                <a:spcPct val="90000"/>
              </a:lnSpc>
            </a:pPr>
            <a:r>
              <a:rPr lang="en-US" altLang="en-US" sz="2400" b="1"/>
              <a:t>What were the Internal Issues?</a:t>
            </a:r>
          </a:p>
          <a:p>
            <a:pPr eaLnBrk="1" hangingPunct="1">
              <a:lnSpc>
                <a:spcPct val="90000"/>
              </a:lnSpc>
            </a:pPr>
            <a:r>
              <a:rPr lang="en-US" altLang="en-US" sz="2400" b="1"/>
              <a:t>What were the external forces?</a:t>
            </a:r>
          </a:p>
          <a:p>
            <a:pPr eaLnBrk="1" hangingPunct="1">
              <a:lnSpc>
                <a:spcPct val="90000"/>
              </a:lnSpc>
            </a:pPr>
            <a:r>
              <a:rPr lang="en-US" altLang="en-US" sz="2400" b="1"/>
              <a:t>Was it institutional (cronyism)?</a:t>
            </a:r>
          </a:p>
          <a:p>
            <a:pPr eaLnBrk="1" hangingPunct="1">
              <a:lnSpc>
                <a:spcPct val="90000"/>
              </a:lnSpc>
            </a:pPr>
            <a:r>
              <a:rPr lang="en-US" altLang="en-US" sz="2400" b="1"/>
              <a:t>Was it a business cycle swing?</a:t>
            </a:r>
          </a:p>
          <a:p>
            <a:pPr eaLnBrk="1" hangingPunct="1">
              <a:lnSpc>
                <a:spcPct val="90000"/>
              </a:lnSpc>
            </a:pPr>
            <a:r>
              <a:rPr lang="en-US" altLang="en-US" sz="2400" b="1"/>
              <a:t>Was it caused by international speculators?</a:t>
            </a:r>
          </a:p>
          <a:p>
            <a:pPr eaLnBrk="1" hangingPunct="1">
              <a:lnSpc>
                <a:spcPct val="90000"/>
              </a:lnSpc>
            </a:pPr>
            <a:r>
              <a:rPr lang="en-US" altLang="en-US" sz="2400" b="1"/>
              <a:t>Was it a loss of confidence (contagion)?</a:t>
            </a:r>
          </a:p>
          <a:p>
            <a:pPr lvl="1" eaLnBrk="1" hangingPunct="1">
              <a:lnSpc>
                <a:spcPct val="90000"/>
              </a:lnSpc>
            </a:pPr>
            <a:endParaRPr lang="en-US" altLang="en-US" sz="2000" b="1"/>
          </a:p>
        </p:txBody>
      </p:sp>
      <p:sp>
        <p:nvSpPr>
          <p:cNvPr id="15363" name="Rectangle 3">
            <a:extLst>
              <a:ext uri="{FF2B5EF4-FFF2-40B4-BE49-F238E27FC236}">
                <a16:creationId xmlns:a16="http://schemas.microsoft.com/office/drawing/2014/main" id="{43026949-2A81-4A8A-B48A-1E8DAFB07CAB}"/>
              </a:ext>
            </a:extLst>
          </p:cNvPr>
          <p:cNvSpPr>
            <a:spLocks noGrp="1" noChangeArrowheads="1"/>
          </p:cNvSpPr>
          <p:nvPr>
            <p:ph type="title" idx="4294967295"/>
          </p:nvPr>
        </p:nvSpPr>
        <p:spPr>
          <a:xfrm>
            <a:off x="0" y="152400"/>
            <a:ext cx="8686800" cy="762000"/>
          </a:xfrm>
          <a:noFill/>
        </p:spPr>
        <p:txBody>
          <a:bodyPr/>
          <a:lstStyle/>
          <a:p>
            <a:pPr eaLnBrk="1" hangingPunct="1"/>
            <a:r>
              <a:rPr lang="en-US" altLang="en-US" sz="3600" b="1"/>
              <a:t>The East Asian Crisis: What Went Wrong?</a:t>
            </a:r>
          </a:p>
        </p:txBody>
      </p:sp>
      <p:sp>
        <p:nvSpPr>
          <p:cNvPr id="15364" name="Rectangle 4">
            <a:extLst>
              <a:ext uri="{FF2B5EF4-FFF2-40B4-BE49-F238E27FC236}">
                <a16:creationId xmlns:a16="http://schemas.microsoft.com/office/drawing/2014/main" id="{9950FADA-272C-475D-916F-7EFBD67581B8}"/>
              </a:ext>
            </a:extLst>
          </p:cNvPr>
          <p:cNvSpPr>
            <a:spLocks noChangeArrowheads="1"/>
          </p:cNvSpPr>
          <p:nvPr/>
        </p:nvSpPr>
        <p:spPr bwMode="auto">
          <a:xfrm>
            <a:off x="381000" y="4953000"/>
            <a:ext cx="8229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SzPct val="90000"/>
              <a:buFontTx/>
              <a:buNone/>
            </a:pPr>
            <a:r>
              <a:rPr lang="en-GB" altLang="en-US" sz="2000" b="1">
                <a:latin typeface="Tahoma" panose="020B0604030504040204" pitchFamily="34" charset="0"/>
              </a:rPr>
              <a:t>The Asian economic crisis happened quickly and with little warning. While the crisis has provoked a large number of studies, there is no consensus on its causes. – Some explanations are provided on the next slides. </a:t>
            </a: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27CFFA9-E8CF-4FD2-86A5-20DB55CB7E06}"/>
              </a:ext>
            </a:extLst>
          </p:cNvPr>
          <p:cNvSpPr>
            <a:spLocks noGrp="1" noChangeArrowheads="1"/>
          </p:cNvSpPr>
          <p:nvPr>
            <p:ph type="title"/>
          </p:nvPr>
        </p:nvSpPr>
        <p:spPr>
          <a:xfrm>
            <a:off x="304800" y="304800"/>
            <a:ext cx="8610600" cy="685800"/>
          </a:xfrm>
        </p:spPr>
        <p:txBody>
          <a:bodyPr/>
          <a:lstStyle/>
          <a:p>
            <a:pPr eaLnBrk="1" hangingPunct="1"/>
            <a:r>
              <a:rPr lang="en-GB" altLang="en-US" sz="3600" b="1"/>
              <a:t>The Failings of the Asian Model School</a:t>
            </a:r>
          </a:p>
        </p:txBody>
      </p:sp>
      <p:sp>
        <p:nvSpPr>
          <p:cNvPr id="16387" name="Rectangle 3">
            <a:extLst>
              <a:ext uri="{FF2B5EF4-FFF2-40B4-BE49-F238E27FC236}">
                <a16:creationId xmlns:a16="http://schemas.microsoft.com/office/drawing/2014/main" id="{CF08E67C-F2DA-4598-8438-4522218DEFB3}"/>
              </a:ext>
            </a:extLst>
          </p:cNvPr>
          <p:cNvSpPr>
            <a:spLocks noGrp="1" noChangeArrowheads="1"/>
          </p:cNvSpPr>
          <p:nvPr>
            <p:ph idx="1"/>
          </p:nvPr>
        </p:nvSpPr>
        <p:spPr>
          <a:xfrm>
            <a:off x="381000" y="1371600"/>
            <a:ext cx="8458200" cy="5029200"/>
          </a:xfrm>
        </p:spPr>
        <p:txBody>
          <a:bodyPr/>
          <a:lstStyle/>
          <a:p>
            <a:pPr algn="just" eaLnBrk="1" hangingPunct="1">
              <a:lnSpc>
                <a:spcPct val="90000"/>
              </a:lnSpc>
            </a:pPr>
            <a:r>
              <a:rPr lang="en-GB" altLang="en-US" sz="2400" b="1"/>
              <a:t>This school suggests that, while there may have been various immediate triggers</a:t>
            </a:r>
          </a:p>
          <a:p>
            <a:pPr lvl="1" algn="just" eaLnBrk="1" hangingPunct="1">
              <a:lnSpc>
                <a:spcPct val="90000"/>
              </a:lnSpc>
            </a:pPr>
            <a:r>
              <a:rPr lang="en-GB" altLang="en-US" sz="2400" b="1"/>
              <a:t>a property price bubble</a:t>
            </a:r>
          </a:p>
          <a:p>
            <a:pPr lvl="1" algn="just" eaLnBrk="1" hangingPunct="1">
              <a:lnSpc>
                <a:spcPct val="90000"/>
              </a:lnSpc>
            </a:pPr>
            <a:r>
              <a:rPr lang="en-GB" altLang="en-US" sz="2400" b="1"/>
              <a:t>macroeconomic mistakes (e.g., supporting for far too long a nominally fixed exchange rate)</a:t>
            </a:r>
          </a:p>
          <a:p>
            <a:pPr lvl="1" algn="just" eaLnBrk="1" hangingPunct="1">
              <a:lnSpc>
                <a:spcPct val="90000"/>
              </a:lnSpc>
            </a:pPr>
            <a:r>
              <a:rPr lang="en-GB" altLang="en-US" sz="2400" b="1"/>
              <a:t>fall in the rate of growth of exports, or a regional contagion effect</a:t>
            </a:r>
          </a:p>
          <a:p>
            <a:pPr lvl="1" algn="just" eaLnBrk="1" hangingPunct="1">
              <a:lnSpc>
                <a:spcPct val="90000"/>
              </a:lnSpc>
            </a:pPr>
            <a:r>
              <a:rPr lang="en-GB" altLang="en-US" sz="2400" b="1"/>
              <a:t>the underlying causes were structural and an integral part of the Asian model of capitalism. </a:t>
            </a:r>
          </a:p>
          <a:p>
            <a:pPr algn="just" eaLnBrk="1" hangingPunct="1">
              <a:lnSpc>
                <a:spcPct val="90000"/>
              </a:lnSpc>
            </a:pPr>
            <a:r>
              <a:rPr lang="en-GB" altLang="en-US" sz="2400" b="1"/>
              <a:t>The crisis manifested itself in the form of 'over-investment', misallocation of foreign capital inflows, and severe problems in the financial sector. The financial structure of the corporations and the banks, as well as other deficiencies of the state-guided or state-directed financial systems in Asian countries, made these economies very fragile.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4D419737-37A8-4138-8A10-BCD8D4EFB7E3}"/>
              </a:ext>
            </a:extLst>
          </p:cNvPr>
          <p:cNvSpPr>
            <a:spLocks noGrp="1" noChangeArrowheads="1"/>
          </p:cNvSpPr>
          <p:nvPr>
            <p:ph type="title"/>
          </p:nvPr>
        </p:nvSpPr>
        <p:spPr>
          <a:xfrm>
            <a:off x="990600" y="228600"/>
            <a:ext cx="7062788" cy="608013"/>
          </a:xfrm>
        </p:spPr>
        <p:txBody>
          <a:bodyPr rtlCol="0">
            <a:normAutofit fontScale="90000"/>
          </a:bodyPr>
          <a:lstStyle/>
          <a:p>
            <a:pPr eaLnBrk="1" fontAlgn="auto" hangingPunct="1">
              <a:spcAft>
                <a:spcPts val="0"/>
              </a:spcAft>
              <a:defRPr/>
            </a:pPr>
            <a:r>
              <a:rPr lang="en-GB" sz="3600" b="1" dirty="0"/>
              <a:t>Adverse External Factors</a:t>
            </a:r>
          </a:p>
        </p:txBody>
      </p:sp>
      <p:sp>
        <p:nvSpPr>
          <p:cNvPr id="17411" name="Rectangle 3">
            <a:extLst>
              <a:ext uri="{FF2B5EF4-FFF2-40B4-BE49-F238E27FC236}">
                <a16:creationId xmlns:a16="http://schemas.microsoft.com/office/drawing/2014/main" id="{EAD4C465-9242-4AA4-AC74-B7CEBE909F48}"/>
              </a:ext>
            </a:extLst>
          </p:cNvPr>
          <p:cNvSpPr>
            <a:spLocks noGrp="1" noChangeArrowheads="1"/>
          </p:cNvSpPr>
          <p:nvPr>
            <p:ph idx="1"/>
          </p:nvPr>
        </p:nvSpPr>
        <p:spPr>
          <a:xfrm>
            <a:off x="457200" y="1600200"/>
            <a:ext cx="8229600" cy="4800600"/>
          </a:xfrm>
        </p:spPr>
        <p:txBody>
          <a:bodyPr/>
          <a:lstStyle/>
          <a:p>
            <a:pPr eaLnBrk="1" hangingPunct="1">
              <a:lnSpc>
                <a:spcPct val="90000"/>
              </a:lnSpc>
            </a:pPr>
            <a:r>
              <a:rPr lang="en-GB" altLang="en-US" sz="2400" b="1"/>
              <a:t>Many Asian political leaders blamed on the activities of foreign speculators.</a:t>
            </a:r>
          </a:p>
          <a:p>
            <a:pPr eaLnBrk="1" hangingPunct="1">
              <a:lnSpc>
                <a:spcPct val="90000"/>
              </a:lnSpc>
            </a:pPr>
            <a:r>
              <a:rPr lang="en-GB" altLang="en-US" sz="2400" b="1"/>
              <a:t>Based on careful theoretical and empirical analyses, research show that it is entirely possible for a financial crisis to occur even when a country's fundamentals are totally sound. It may arise because of changes in investor sentiment or perceptions which may be triggered off entirely by external events such as changes in interest rates or equity prices in advanced countries. </a:t>
            </a:r>
          </a:p>
          <a:p>
            <a:pPr eaLnBrk="1" hangingPunct="1">
              <a:lnSpc>
                <a:spcPct val="90000"/>
              </a:lnSpc>
            </a:pPr>
            <a:r>
              <a:rPr lang="en-GB" altLang="en-US" sz="2400" b="1"/>
              <a:t>Some models use the analogy of the classic panic-induced run on the bank to describe the financial crisis in East Asian countries. </a:t>
            </a:r>
          </a:p>
          <a:p>
            <a:pPr eaLnBrk="1" hangingPunct="1">
              <a:lnSpc>
                <a:spcPct val="90000"/>
              </a:lnSpc>
            </a:pPr>
            <a:r>
              <a:rPr lang="en-GB" altLang="en-US" sz="2400" b="1"/>
              <a:t>Problem in Japanese economy</a:t>
            </a:r>
          </a:p>
          <a:p>
            <a:pPr eaLnBrk="1" hangingPunct="1">
              <a:lnSpc>
                <a:spcPct val="90000"/>
              </a:lnSpc>
            </a:pPr>
            <a:endParaRPr lang="en-GB" altLang="en-US" sz="24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7E9D57BE-EF36-4E69-999E-9205999E7633}"/>
              </a:ext>
            </a:extLst>
          </p:cNvPr>
          <p:cNvSpPr>
            <a:spLocks noGrp="1" noChangeArrowheads="1"/>
          </p:cNvSpPr>
          <p:nvPr>
            <p:ph type="title"/>
          </p:nvPr>
        </p:nvSpPr>
        <p:spPr>
          <a:xfrm>
            <a:off x="1066800" y="228600"/>
            <a:ext cx="7062788" cy="608013"/>
          </a:xfrm>
        </p:spPr>
        <p:txBody>
          <a:bodyPr rtlCol="0">
            <a:normAutofit fontScale="90000"/>
          </a:bodyPr>
          <a:lstStyle/>
          <a:p>
            <a:pPr eaLnBrk="1" fontAlgn="auto" hangingPunct="1">
              <a:spcAft>
                <a:spcPts val="0"/>
              </a:spcAft>
              <a:defRPr/>
            </a:pPr>
            <a:r>
              <a:rPr lang="en-GB" sz="3600" b="1" dirty="0"/>
              <a:t>Financial Liberalization</a:t>
            </a:r>
          </a:p>
        </p:txBody>
      </p:sp>
      <p:sp>
        <p:nvSpPr>
          <p:cNvPr id="18435" name="Rectangle 3">
            <a:extLst>
              <a:ext uri="{FF2B5EF4-FFF2-40B4-BE49-F238E27FC236}">
                <a16:creationId xmlns:a16="http://schemas.microsoft.com/office/drawing/2014/main" id="{DDC834E1-6DFA-465C-81BF-2C81DFAC4F15}"/>
              </a:ext>
            </a:extLst>
          </p:cNvPr>
          <p:cNvSpPr>
            <a:spLocks noGrp="1" noChangeArrowheads="1"/>
          </p:cNvSpPr>
          <p:nvPr>
            <p:ph idx="1"/>
          </p:nvPr>
        </p:nvSpPr>
        <p:spPr>
          <a:xfrm>
            <a:off x="381000" y="1295400"/>
            <a:ext cx="8458200" cy="4876800"/>
          </a:xfrm>
        </p:spPr>
        <p:txBody>
          <a:bodyPr/>
          <a:lstStyle/>
          <a:p>
            <a:pPr eaLnBrk="1" hangingPunct="1">
              <a:lnSpc>
                <a:spcPct val="90000"/>
              </a:lnSpc>
            </a:pPr>
            <a:r>
              <a:rPr lang="en-GB" altLang="en-US" sz="2800" b="1"/>
              <a:t>This school ascribes the crisis to liberalisation of the global financial markets, and particularly to the deregulation of the capital account which many Asian countries had undertaken in the preceding period.</a:t>
            </a:r>
          </a:p>
          <a:p>
            <a:pPr eaLnBrk="1" hangingPunct="1">
              <a:lnSpc>
                <a:spcPct val="90000"/>
              </a:lnSpc>
              <a:buFontTx/>
              <a:buNone/>
            </a:pPr>
            <a:r>
              <a:rPr lang="en-GB" altLang="en-US" sz="2800" b="1"/>
              <a:t> </a:t>
            </a:r>
          </a:p>
          <a:p>
            <a:pPr eaLnBrk="1" hangingPunct="1">
              <a:lnSpc>
                <a:spcPct val="90000"/>
              </a:lnSpc>
            </a:pPr>
            <a:r>
              <a:rPr lang="en-GB" altLang="en-US" sz="2800" b="1"/>
              <a:t>It is argued that the crisis occurred directly as a result of deregulation and liberalisation when the governments relinquished controls over the financial sector as well as corporate investment activities. This led to misallocation (towards, for example, the property sector) of investment as well as over-investment.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229</TotalTime>
  <Words>1345</Words>
  <Application>Microsoft Office PowerPoint</Application>
  <PresentationFormat>On-screen Show (4:3)</PresentationFormat>
  <Paragraphs>222</Paragraphs>
  <Slides>16</Slides>
  <Notes>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Tahoma</vt:lpstr>
      <vt:lpstr>Times New Roman</vt:lpstr>
      <vt:lpstr>Office Theme</vt:lpstr>
      <vt:lpstr>Worksheet</vt:lpstr>
      <vt:lpstr>PowerPoint Presentation</vt:lpstr>
      <vt:lpstr>The East Asian Crisis: Background</vt:lpstr>
      <vt:lpstr>The East Asian Crisis: Thailand</vt:lpstr>
      <vt:lpstr>The East Asian Crisis: What Happened? (%change of GDP and Exchange Rates)</vt:lpstr>
      <vt:lpstr>Current Account Deficits</vt:lpstr>
      <vt:lpstr>The East Asian Crisis: What Went Wrong?</vt:lpstr>
      <vt:lpstr>The Failings of the Asian Model School</vt:lpstr>
      <vt:lpstr>Adverse External Factors</vt:lpstr>
      <vt:lpstr>Financial Liberalization</vt:lpstr>
      <vt:lpstr>Evidence</vt:lpstr>
      <vt:lpstr>Evidence</vt:lpstr>
      <vt:lpstr>Evidence</vt:lpstr>
      <vt:lpstr>The Immediate Impact of the Slowdown During the late 1990s was Shortlived and Differed Across Countries</vt:lpstr>
      <vt:lpstr>The Recovery Happened– But There is Always the Question of Sustainability</vt:lpstr>
      <vt:lpstr>Is there a Need to Reform the World’s  Financial “Architecture?”</vt:lpstr>
      <vt:lpstr>Ideas for Reforming Global Capitalism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East Asian Crisis</dc:title>
  <dc:creator>Dennis C. McCornac</dc:creator>
  <cp:lastModifiedBy>Dennis Charles McCornac</cp:lastModifiedBy>
  <cp:revision>19</cp:revision>
  <cp:lastPrinted>2014-05-12T11:57:46Z</cp:lastPrinted>
  <dcterms:created xsi:type="dcterms:W3CDTF">2004-02-22T19:29:04Z</dcterms:created>
  <dcterms:modified xsi:type="dcterms:W3CDTF">2023-10-20T07:37:18Z</dcterms:modified>
</cp:coreProperties>
</file>