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handoutMasterIdLst>
    <p:handoutMasterId r:id="rId51"/>
  </p:handoutMasterIdLst>
  <p:sldIdLst>
    <p:sldId id="541" r:id="rId2"/>
    <p:sldId id="327" r:id="rId3"/>
    <p:sldId id="385" r:id="rId4"/>
    <p:sldId id="533" r:id="rId5"/>
    <p:sldId id="534" r:id="rId6"/>
    <p:sldId id="585" r:id="rId7"/>
    <p:sldId id="586" r:id="rId8"/>
    <p:sldId id="552" r:id="rId9"/>
    <p:sldId id="553" r:id="rId10"/>
    <p:sldId id="566" r:id="rId11"/>
    <p:sldId id="535" r:id="rId12"/>
    <p:sldId id="536" r:id="rId13"/>
    <p:sldId id="537" r:id="rId14"/>
    <p:sldId id="538" r:id="rId15"/>
    <p:sldId id="539" r:id="rId16"/>
    <p:sldId id="540" r:id="rId17"/>
    <p:sldId id="329" r:id="rId18"/>
    <p:sldId id="328" r:id="rId19"/>
    <p:sldId id="331" r:id="rId20"/>
    <p:sldId id="489" r:id="rId21"/>
    <p:sldId id="554" r:id="rId22"/>
    <p:sldId id="561" r:id="rId23"/>
    <p:sldId id="555" r:id="rId24"/>
    <p:sldId id="560" r:id="rId25"/>
    <p:sldId id="557" r:id="rId26"/>
    <p:sldId id="558" r:id="rId27"/>
    <p:sldId id="563" r:id="rId28"/>
    <p:sldId id="565" r:id="rId29"/>
    <p:sldId id="548" r:id="rId30"/>
    <p:sldId id="587" r:id="rId31"/>
    <p:sldId id="531" r:id="rId32"/>
    <p:sldId id="532" r:id="rId33"/>
    <p:sldId id="581" r:id="rId34"/>
    <p:sldId id="582" r:id="rId35"/>
    <p:sldId id="583" r:id="rId36"/>
    <p:sldId id="584" r:id="rId37"/>
    <p:sldId id="501" r:id="rId38"/>
    <p:sldId id="403" r:id="rId39"/>
    <p:sldId id="490" r:id="rId40"/>
    <p:sldId id="589" r:id="rId41"/>
    <p:sldId id="517" r:id="rId42"/>
    <p:sldId id="523" r:id="rId43"/>
    <p:sldId id="524" r:id="rId44"/>
    <p:sldId id="404" r:id="rId45"/>
    <p:sldId id="408" r:id="rId46"/>
    <p:sldId id="409" r:id="rId47"/>
    <p:sldId id="491" r:id="rId48"/>
    <p:sldId id="590" r:id="rId49"/>
  </p:sldIdLst>
  <p:sldSz cx="9144000" cy="6858000" type="screen4x3"/>
  <p:notesSz cx="7315200" cy="9601200"/>
  <p:defaultTextStyle>
    <a:defPPr>
      <a:defRPr lang="en-US"/>
    </a:defPPr>
    <a:lvl1pPr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800" b="1"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800" b="1"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800" b="1"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800" b="1"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800000"/>
    <a:srgbClr val="003399"/>
    <a:srgbClr val="CC3300"/>
    <a:srgbClr val="FF3300"/>
    <a:srgbClr val="969696"/>
    <a:srgbClr val="8080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8" autoAdjust="0"/>
    <p:restoredTop sz="94646" autoAdjust="0"/>
  </p:normalViewPr>
  <p:slideViewPr>
    <p:cSldViewPr snapToGrid="0">
      <p:cViewPr varScale="1">
        <p:scale>
          <a:sx n="66" d="100"/>
          <a:sy n="66" d="100"/>
        </p:scale>
        <p:origin x="15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4360"/>
    </p:cViewPr>
  </p:sorterViewPr>
  <p:notesViewPr>
    <p:cSldViewPr snapToGrid="0">
      <p:cViewPr varScale="1">
        <p:scale>
          <a:sx n="60" d="100"/>
          <a:sy n="60" d="100"/>
        </p:scale>
        <p:origin x="-292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6">
            <a:extLst>
              <a:ext uri="{FF2B5EF4-FFF2-40B4-BE49-F238E27FC236}">
                <a16:creationId xmlns:a16="http://schemas.microsoft.com/office/drawing/2014/main" id="{2B4CB1FF-6C77-4EA1-9D4F-CD31EDE8F443}"/>
              </a:ext>
            </a:extLst>
          </p:cNvPr>
          <p:cNvSpPr>
            <a:spLocks noChangeArrowheads="1"/>
          </p:cNvSpPr>
          <p:nvPr/>
        </p:nvSpPr>
        <p:spPr bwMode="auto">
          <a:xfrm>
            <a:off x="2314575" y="327025"/>
            <a:ext cx="28463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a:defRPr sz="2800" b="1">
                <a:solidFill>
                  <a:schemeClr val="tx1"/>
                </a:solidFill>
                <a:latin typeface="Times New Roman" pitchFamily="18" charset="0"/>
                <a:cs typeface="Times New Roman" pitchFamily="18" charset="0"/>
              </a:defRPr>
            </a:lvl1pPr>
            <a:lvl2pPr marL="742950" indent="-285750">
              <a:defRPr sz="2800" b="1">
                <a:solidFill>
                  <a:schemeClr val="tx1"/>
                </a:solidFill>
                <a:latin typeface="Times New Roman" pitchFamily="18" charset="0"/>
                <a:cs typeface="Times New Roman" pitchFamily="18" charset="0"/>
              </a:defRPr>
            </a:lvl2pPr>
            <a:lvl3pPr marL="1143000" indent="-228600">
              <a:defRPr sz="2800" b="1">
                <a:solidFill>
                  <a:schemeClr val="tx1"/>
                </a:solidFill>
                <a:latin typeface="Times New Roman" pitchFamily="18" charset="0"/>
                <a:cs typeface="Times New Roman" pitchFamily="18" charset="0"/>
              </a:defRPr>
            </a:lvl3pPr>
            <a:lvl4pPr marL="1600200" indent="-228600">
              <a:defRPr sz="2800" b="1">
                <a:solidFill>
                  <a:schemeClr val="tx1"/>
                </a:solidFill>
                <a:latin typeface="Times New Roman" pitchFamily="18" charset="0"/>
                <a:cs typeface="Times New Roman" pitchFamily="18" charset="0"/>
              </a:defRPr>
            </a:lvl4pPr>
            <a:lvl5pPr marL="2057400" indent="-228600">
              <a:defRPr sz="2800" b="1">
                <a:solidFill>
                  <a:schemeClr val="tx1"/>
                </a:solidFill>
                <a:latin typeface="Times New Roman" pitchFamily="18" charset="0"/>
                <a:cs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9pPr>
          </a:lstStyle>
          <a:p>
            <a:pPr algn="just">
              <a:spcBef>
                <a:spcPct val="70000"/>
              </a:spcBef>
              <a:buClr>
                <a:srgbClr val="969696"/>
              </a:buClr>
              <a:buSzPct val="85000"/>
              <a:buFont typeface="Wingdings" pitchFamily="2" charset="2"/>
              <a:buNone/>
              <a:defRPr/>
            </a:pPr>
            <a:r>
              <a:rPr lang="en-US" altLang="en-US" sz="1900">
                <a:latin typeface="Arial" pitchFamily="34" charset="0"/>
              </a:rPr>
              <a:t>The East Asian Miracle</a:t>
            </a:r>
          </a:p>
        </p:txBody>
      </p:sp>
      <p:sp>
        <p:nvSpPr>
          <p:cNvPr id="60419" name="Text Box 7">
            <a:extLst>
              <a:ext uri="{FF2B5EF4-FFF2-40B4-BE49-F238E27FC236}">
                <a16:creationId xmlns:a16="http://schemas.microsoft.com/office/drawing/2014/main" id="{4F0A9E8B-AADA-4CDB-BAB2-4892ED1D4BD1}"/>
              </a:ext>
            </a:extLst>
          </p:cNvPr>
          <p:cNvSpPr txBox="1">
            <a:spLocks noChangeArrowheads="1"/>
          </p:cNvSpPr>
          <p:nvPr/>
        </p:nvSpPr>
        <p:spPr bwMode="auto">
          <a:xfrm>
            <a:off x="3452813" y="8880475"/>
            <a:ext cx="4810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spAutoFit/>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just">
              <a:defRPr/>
            </a:pPr>
            <a:fld id="{2B4E8505-1823-45CD-9B42-2E431AE78A6E}" type="slidenum">
              <a:rPr lang="en-US" altLang="en-US" sz="1900" smtClean="0"/>
              <a:pPr algn="just">
                <a:defRPr/>
              </a:pPr>
              <a:t>‹#›</a:t>
            </a:fld>
            <a:endParaRPr lang="en-US" altLang="en-US" sz="19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9B71345-E56F-4385-B96F-7DB4BC1C0ED5}"/>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sz="1300" b="0"/>
            </a:lvl1pPr>
          </a:lstStyle>
          <a:p>
            <a:pPr>
              <a:defRPr/>
            </a:pPr>
            <a:endParaRPr lang="en-US" altLang="en-US"/>
          </a:p>
        </p:txBody>
      </p:sp>
      <p:sp>
        <p:nvSpPr>
          <p:cNvPr id="60419" name="Rectangle 3">
            <a:extLst>
              <a:ext uri="{FF2B5EF4-FFF2-40B4-BE49-F238E27FC236}">
                <a16:creationId xmlns:a16="http://schemas.microsoft.com/office/drawing/2014/main" id="{ABF100C3-0C24-47E9-A9CB-D7BC04095197}"/>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lvl1pPr>
          </a:lstStyle>
          <a:p>
            <a:pPr>
              <a:defRPr/>
            </a:pPr>
            <a:endParaRPr lang="en-US" altLang="en-US"/>
          </a:p>
        </p:txBody>
      </p:sp>
      <p:sp>
        <p:nvSpPr>
          <p:cNvPr id="2052" name="Rectangle 4">
            <a:extLst>
              <a:ext uri="{FF2B5EF4-FFF2-40B4-BE49-F238E27FC236}">
                <a16:creationId xmlns:a16="http://schemas.microsoft.com/office/drawing/2014/main" id="{B35A382D-1598-4FF8-940A-856271403FD3}"/>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5">
            <a:extLst>
              <a:ext uri="{FF2B5EF4-FFF2-40B4-BE49-F238E27FC236}">
                <a16:creationId xmlns:a16="http://schemas.microsoft.com/office/drawing/2014/main" id="{8DA1837A-8A32-4346-9208-4E14B80625C8}"/>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0422" name="Rectangle 6">
            <a:extLst>
              <a:ext uri="{FF2B5EF4-FFF2-40B4-BE49-F238E27FC236}">
                <a16:creationId xmlns:a16="http://schemas.microsoft.com/office/drawing/2014/main" id="{6E7917A9-235A-442E-8613-706592C8D3D6}"/>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defRPr sz="1300" b="0"/>
            </a:lvl1pPr>
          </a:lstStyle>
          <a:p>
            <a:pPr>
              <a:defRPr/>
            </a:pPr>
            <a:endParaRPr lang="en-US" altLang="en-US"/>
          </a:p>
        </p:txBody>
      </p:sp>
      <p:sp>
        <p:nvSpPr>
          <p:cNvPr id="60423" name="Rectangle 7">
            <a:extLst>
              <a:ext uri="{FF2B5EF4-FFF2-40B4-BE49-F238E27FC236}">
                <a16:creationId xmlns:a16="http://schemas.microsoft.com/office/drawing/2014/main" id="{EFD231B1-98B2-44B2-A0E8-BDDF2B96D37D}"/>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lvl1pPr>
          </a:lstStyle>
          <a:p>
            <a:pPr>
              <a:defRPr/>
            </a:pPr>
            <a:fld id="{995F9B7A-C126-42DF-98FC-8C53C4349D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53B40E1-A6CF-4B44-AE52-53C3B565C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8848ED8B-681D-4431-8D45-974338719E7A}" type="slidenum">
              <a:rPr lang="en-US" altLang="en-US" sz="1300" b="0" smtClean="0"/>
              <a:pPr/>
              <a:t>2</a:t>
            </a:fld>
            <a:endParaRPr lang="en-US" altLang="en-US" sz="1300" b="0"/>
          </a:p>
        </p:txBody>
      </p:sp>
      <p:sp>
        <p:nvSpPr>
          <p:cNvPr id="6147" name="Rectangle 2">
            <a:extLst>
              <a:ext uri="{FF2B5EF4-FFF2-40B4-BE49-F238E27FC236}">
                <a16:creationId xmlns:a16="http://schemas.microsoft.com/office/drawing/2014/main" id="{14DF1E2D-2423-41A3-9C65-EEF7949572A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0096BF9-1596-40F3-8E65-0AD67B15B0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984D589-8593-415C-AE8B-8B8B0438DA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9A1716C7-94C7-466C-B94E-058744783481}" type="slidenum">
              <a:rPr lang="en-US" altLang="en-US" sz="1300" b="0" smtClean="0"/>
              <a:pPr/>
              <a:t>17</a:t>
            </a:fld>
            <a:endParaRPr lang="en-US" altLang="en-US" sz="1300" b="0"/>
          </a:p>
        </p:txBody>
      </p:sp>
      <p:sp>
        <p:nvSpPr>
          <p:cNvPr id="22531" name="Rectangle 2">
            <a:extLst>
              <a:ext uri="{FF2B5EF4-FFF2-40B4-BE49-F238E27FC236}">
                <a16:creationId xmlns:a16="http://schemas.microsoft.com/office/drawing/2014/main" id="{81FA9EC7-C54A-41C1-8E26-3F345DC514C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62571499-7225-4A6A-AB0C-5F21785B54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DF3CA58-B57D-4D57-8514-94ADFEF02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F48737EF-41EF-45E0-8903-7A6EB9548910}" type="slidenum">
              <a:rPr lang="en-US" altLang="en-US" sz="1300" b="0" smtClean="0"/>
              <a:pPr/>
              <a:t>18</a:t>
            </a:fld>
            <a:endParaRPr lang="en-US" altLang="en-US" sz="1300" b="0"/>
          </a:p>
        </p:txBody>
      </p:sp>
      <p:sp>
        <p:nvSpPr>
          <p:cNvPr id="24579" name="Rectangle 2">
            <a:extLst>
              <a:ext uri="{FF2B5EF4-FFF2-40B4-BE49-F238E27FC236}">
                <a16:creationId xmlns:a16="http://schemas.microsoft.com/office/drawing/2014/main" id="{7B238FD5-7BE2-47D3-9F78-351347957CD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401513E-0B2F-412C-833E-783B2E014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024B457-ECBF-45D9-9989-1C501DF15F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778A13C8-6043-494E-B3FF-D47BD4AAC140}" type="slidenum">
              <a:rPr lang="en-US" altLang="en-US" sz="1300" b="0" smtClean="0"/>
              <a:pPr/>
              <a:t>19</a:t>
            </a:fld>
            <a:endParaRPr lang="en-US" altLang="en-US" sz="1300" b="0"/>
          </a:p>
        </p:txBody>
      </p:sp>
      <p:sp>
        <p:nvSpPr>
          <p:cNvPr id="26627" name="Rectangle 2">
            <a:extLst>
              <a:ext uri="{FF2B5EF4-FFF2-40B4-BE49-F238E27FC236}">
                <a16:creationId xmlns:a16="http://schemas.microsoft.com/office/drawing/2014/main" id="{1607495D-4C07-4BF9-B982-3F2FF9A5BEA4}"/>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0FF5C138-CD59-4632-80C1-B6756391FD78}"/>
              </a:ext>
            </a:extLst>
          </p:cNvPr>
          <p:cNvSpPr>
            <a:spLocks noGrp="1" noChangeArrowheads="1"/>
          </p:cNvSpPr>
          <p:nvPr>
            <p:ph type="body" idx="1"/>
          </p:nvPr>
        </p:nvSpPr>
        <p:spPr>
          <a:solidFill>
            <a:srgbClr val="FFFFFF"/>
          </a:solidFill>
          <a:ln>
            <a:solidFill>
              <a:srgbClr val="000000"/>
            </a:solidFill>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3ABC0CC7-A532-4E49-A22B-EC041E5072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6580A9B9-1415-4FC5-A60F-E32C198E6126}" type="slidenum">
              <a:rPr lang="en-US" altLang="en-US" sz="1300" b="0" smtClean="0"/>
              <a:pPr/>
              <a:t>22</a:t>
            </a:fld>
            <a:endParaRPr lang="en-US" altLang="en-US" sz="1300" b="0"/>
          </a:p>
        </p:txBody>
      </p:sp>
      <p:sp>
        <p:nvSpPr>
          <p:cNvPr id="30723" name="Rectangle 2">
            <a:extLst>
              <a:ext uri="{FF2B5EF4-FFF2-40B4-BE49-F238E27FC236}">
                <a16:creationId xmlns:a16="http://schemas.microsoft.com/office/drawing/2014/main" id="{C83ECCCB-2694-41AB-8F32-6ADEAF7CB9AD}"/>
              </a:ext>
            </a:extLst>
          </p:cNvPr>
          <p:cNvSpPr>
            <a:spLocks noGrp="1" noRot="1" noChangeAspect="1" noChangeArrowheads="1" noTextEdit="1"/>
          </p:cNvSpPr>
          <p:nvPr>
            <p:ph type="sldImg"/>
          </p:nvPr>
        </p:nvSpPr>
        <p:spPr>
          <a:xfrm>
            <a:off x="1263650" y="722313"/>
            <a:ext cx="4799013" cy="3598862"/>
          </a:xfrm>
          <a:solidFill>
            <a:srgbClr val="FFFFFF"/>
          </a:solidFill>
          <a:ln/>
        </p:spPr>
      </p:sp>
      <p:sp>
        <p:nvSpPr>
          <p:cNvPr id="30724" name="Rectangle 3">
            <a:extLst>
              <a:ext uri="{FF2B5EF4-FFF2-40B4-BE49-F238E27FC236}">
                <a16:creationId xmlns:a16="http://schemas.microsoft.com/office/drawing/2014/main" id="{0177F00F-EFB3-4CDD-BC98-9FC332516934}"/>
              </a:ext>
            </a:extLst>
          </p:cNvPr>
          <p:cNvSpPr>
            <a:spLocks noGrp="1" noChangeArrowheads="1"/>
          </p:cNvSpPr>
          <p:nvPr>
            <p:ph type="body" idx="1"/>
          </p:nvPr>
        </p:nvSpPr>
        <p:spPr>
          <a:solidFill>
            <a:srgbClr val="FFFFFF"/>
          </a:solidFill>
          <a:ln>
            <a:solidFill>
              <a:srgbClr val="000000"/>
            </a:solidFill>
          </a:ln>
        </p:spPr>
        <p:txBody>
          <a:bodyPr lIns="95318" tIns="47658" rIns="95318" bIns="47658"/>
          <a:lstStyle/>
          <a:p>
            <a:pPr algn="just"/>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3E29938-B00C-4A83-9C24-326FEFDF1F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CF0B7CDB-7D67-4CCD-BC96-6975645E4700}" type="slidenum">
              <a:rPr lang="en-US" altLang="en-US" sz="1300" b="0" smtClean="0"/>
              <a:pPr/>
              <a:t>24</a:t>
            </a:fld>
            <a:endParaRPr lang="en-US" altLang="en-US" sz="1300" b="0"/>
          </a:p>
        </p:txBody>
      </p:sp>
      <p:sp>
        <p:nvSpPr>
          <p:cNvPr id="33795" name="Rectangle 2">
            <a:extLst>
              <a:ext uri="{FF2B5EF4-FFF2-40B4-BE49-F238E27FC236}">
                <a16:creationId xmlns:a16="http://schemas.microsoft.com/office/drawing/2014/main" id="{98AA1784-88BC-4EDB-BC5B-782973E4E124}"/>
              </a:ext>
            </a:extLst>
          </p:cNvPr>
          <p:cNvSpPr>
            <a:spLocks noGrp="1" noRot="1" noChangeAspect="1" noChangeArrowheads="1" noTextEdit="1"/>
          </p:cNvSpPr>
          <p:nvPr>
            <p:ph type="sldImg"/>
          </p:nvPr>
        </p:nvSpPr>
        <p:spPr>
          <a:xfrm>
            <a:off x="1263650" y="722313"/>
            <a:ext cx="4799013" cy="3598862"/>
          </a:xfrm>
          <a:solidFill>
            <a:srgbClr val="FFFFFF"/>
          </a:solidFill>
          <a:ln/>
        </p:spPr>
      </p:sp>
      <p:sp>
        <p:nvSpPr>
          <p:cNvPr id="33796" name="Rectangle 3">
            <a:extLst>
              <a:ext uri="{FF2B5EF4-FFF2-40B4-BE49-F238E27FC236}">
                <a16:creationId xmlns:a16="http://schemas.microsoft.com/office/drawing/2014/main" id="{A81BBA3F-9935-4C93-877B-2DB5601ABD41}"/>
              </a:ext>
            </a:extLst>
          </p:cNvPr>
          <p:cNvSpPr>
            <a:spLocks noGrp="1" noChangeArrowheads="1"/>
          </p:cNvSpPr>
          <p:nvPr>
            <p:ph type="body" idx="1"/>
          </p:nvPr>
        </p:nvSpPr>
        <p:spPr>
          <a:solidFill>
            <a:srgbClr val="FFFFFF"/>
          </a:solidFill>
          <a:ln>
            <a:solidFill>
              <a:srgbClr val="000000"/>
            </a:solidFill>
          </a:ln>
        </p:spPr>
        <p:txBody>
          <a:bodyPr lIns="95318" tIns="47658" rIns="95318" bIns="47658"/>
          <a:lstStyle/>
          <a:p>
            <a:endParaRPr lang="en-US" altLang="en-US">
              <a:latin typeface="Arial" panose="020B0604020202020204" pitchFamily="34" charset="0"/>
              <a:sym typeface="Wingdings" panose="05000000000000000000"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A6519D4-540E-46CB-956B-A846862D62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7F45891C-CB86-46E2-B6FE-F901775A6151}" type="slidenum">
              <a:rPr lang="en-US" altLang="en-US" sz="1300" b="0" smtClean="0"/>
              <a:pPr/>
              <a:t>37</a:t>
            </a:fld>
            <a:endParaRPr lang="en-US" altLang="en-US" sz="1300" b="0"/>
          </a:p>
        </p:txBody>
      </p:sp>
      <p:sp>
        <p:nvSpPr>
          <p:cNvPr id="48131" name="Rectangle 2">
            <a:extLst>
              <a:ext uri="{FF2B5EF4-FFF2-40B4-BE49-F238E27FC236}">
                <a16:creationId xmlns:a16="http://schemas.microsoft.com/office/drawing/2014/main" id="{36053D15-0622-4103-A2D8-F144172C1D6C}"/>
              </a:ext>
            </a:extLst>
          </p:cNvPr>
          <p:cNvSpPr>
            <a:spLocks noGrp="1" noRot="1" noChangeAspect="1" noChangeArrowheads="1" noTextEdit="1"/>
          </p:cNvSpPr>
          <p:nvPr>
            <p:ph type="sldImg"/>
          </p:nvPr>
        </p:nvSpPr>
        <p:spPr>
          <a:xfrm>
            <a:off x="1263650" y="722313"/>
            <a:ext cx="4799013" cy="3598862"/>
          </a:xfrm>
          <a:solidFill>
            <a:srgbClr val="FFFFFF"/>
          </a:solidFill>
          <a:ln/>
        </p:spPr>
      </p:sp>
      <p:sp>
        <p:nvSpPr>
          <p:cNvPr id="48132" name="Rectangle 3">
            <a:extLst>
              <a:ext uri="{FF2B5EF4-FFF2-40B4-BE49-F238E27FC236}">
                <a16:creationId xmlns:a16="http://schemas.microsoft.com/office/drawing/2014/main" id="{D1FCF4FD-6E31-4FF0-ACD1-E03059D05FA7}"/>
              </a:ext>
            </a:extLst>
          </p:cNvPr>
          <p:cNvSpPr>
            <a:spLocks noGrp="1" noChangeArrowheads="1"/>
          </p:cNvSpPr>
          <p:nvPr>
            <p:ph type="body" idx="1"/>
          </p:nvPr>
        </p:nvSpPr>
        <p:spPr>
          <a:solidFill>
            <a:srgbClr val="FFFFFF"/>
          </a:solidFill>
          <a:ln>
            <a:solidFill>
              <a:srgbClr val="000000"/>
            </a:solidFill>
          </a:ln>
        </p:spPr>
        <p:txBody>
          <a:bodyPr lIns="95318" tIns="47658" rIns="95318" bIns="47658"/>
          <a:lstStyle/>
          <a:p>
            <a:endParaRPr lang="en-US" altLang="en-US">
              <a:latin typeface="Univers" panose="020B0503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09D95A9-EB52-4DD1-99C0-484D5D4469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fld id="{C66A26DD-5904-4DA9-B03F-3060E5316850}" type="slidenum">
              <a:rPr lang="en-US" altLang="en-US" sz="1300" b="0" smtClean="0"/>
              <a:pPr/>
              <a:t>38</a:t>
            </a:fld>
            <a:endParaRPr lang="en-US" altLang="en-US" sz="1300" b="0"/>
          </a:p>
        </p:txBody>
      </p:sp>
      <p:sp>
        <p:nvSpPr>
          <p:cNvPr id="50179" name="Rectangle 2">
            <a:extLst>
              <a:ext uri="{FF2B5EF4-FFF2-40B4-BE49-F238E27FC236}">
                <a16:creationId xmlns:a16="http://schemas.microsoft.com/office/drawing/2014/main" id="{9288279E-FADE-4238-9F33-3189448953C8}"/>
              </a:ext>
            </a:extLst>
          </p:cNvPr>
          <p:cNvSpPr>
            <a:spLocks noGrp="1" noRot="1" noChangeAspect="1" noChangeArrowheads="1" noTextEdit="1"/>
          </p:cNvSpPr>
          <p:nvPr>
            <p:ph type="sldImg"/>
          </p:nvPr>
        </p:nvSpPr>
        <p:spPr>
          <a:solidFill>
            <a:srgbClr val="FFFFFF"/>
          </a:solidFill>
          <a:ln/>
        </p:spPr>
      </p:sp>
      <p:sp>
        <p:nvSpPr>
          <p:cNvPr id="50180" name="Rectangle 3">
            <a:extLst>
              <a:ext uri="{FF2B5EF4-FFF2-40B4-BE49-F238E27FC236}">
                <a16:creationId xmlns:a16="http://schemas.microsoft.com/office/drawing/2014/main" id="{E1B86863-351F-4EEF-AD8C-EB6768D84A06}"/>
              </a:ext>
            </a:extLst>
          </p:cNvPr>
          <p:cNvSpPr>
            <a:spLocks noGrp="1" noChangeArrowheads="1"/>
          </p:cNvSpPr>
          <p:nvPr>
            <p:ph type="body" idx="1"/>
          </p:nvPr>
        </p:nvSpPr>
        <p:spPr>
          <a:solidFill>
            <a:srgbClr val="FFFFFF"/>
          </a:solidFill>
          <a:ln>
            <a:solidFill>
              <a:srgbClr val="000000"/>
            </a:solidFill>
          </a:ln>
        </p:spPr>
        <p:txBody>
          <a:bodyPr/>
          <a:lstStyle/>
          <a:p>
            <a:endParaRPr lang="th-TH"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60924850"/>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565193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304800"/>
            <a:ext cx="2138362"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5750" y="304800"/>
            <a:ext cx="6262688"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906967"/>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57787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0905367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75941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9650475"/>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7962583"/>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046104"/>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24145727"/>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389864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AutoShape 9" descr="Newsprint">
            <a:extLst>
              <a:ext uri="{FF2B5EF4-FFF2-40B4-BE49-F238E27FC236}">
                <a16:creationId xmlns:a16="http://schemas.microsoft.com/office/drawing/2014/main" id="{C32768A7-C81A-47B8-8856-502C3F6B2294}"/>
              </a:ext>
            </a:extLst>
          </p:cNvPr>
          <p:cNvSpPr>
            <a:spLocks noChangeArrowheads="1"/>
          </p:cNvSpPr>
          <p:nvPr/>
        </p:nvSpPr>
        <p:spPr bwMode="auto">
          <a:xfrm>
            <a:off x="0" y="0"/>
            <a:ext cx="9144000" cy="6858000"/>
          </a:xfrm>
          <a:prstGeom prst="bevel">
            <a:avLst>
              <a:gd name="adj" fmla="val 4537"/>
            </a:avLst>
          </a:prstGeom>
          <a:blipFill dpi="0" rotWithShape="0">
            <a:blip r:embed="rId13"/>
            <a:srcRect/>
            <a:tile tx="0" ty="0" sx="100000" sy="100000" flip="none" algn="tl"/>
          </a:blipFill>
          <a:ln w="9525">
            <a:solidFill>
              <a:schemeClr val="tx1"/>
            </a:solidFill>
            <a:miter lim="800000"/>
            <a:headEnd/>
            <a:tailEnd/>
          </a:ln>
        </p:spPr>
        <p:txBody>
          <a:bodyPr wrap="none" anchor="ctr"/>
          <a:lstStyle>
            <a:lvl1pPr>
              <a:defRPr sz="2800" b="1">
                <a:solidFill>
                  <a:schemeClr val="tx1"/>
                </a:solidFill>
                <a:latin typeface="Times New Roman" pitchFamily="18" charset="0"/>
                <a:cs typeface="Times New Roman" pitchFamily="18" charset="0"/>
              </a:defRPr>
            </a:lvl1pPr>
            <a:lvl2pPr marL="742950" indent="-285750">
              <a:defRPr sz="2800" b="1">
                <a:solidFill>
                  <a:schemeClr val="tx1"/>
                </a:solidFill>
                <a:latin typeface="Times New Roman" pitchFamily="18" charset="0"/>
                <a:cs typeface="Times New Roman" pitchFamily="18" charset="0"/>
              </a:defRPr>
            </a:lvl2pPr>
            <a:lvl3pPr marL="1143000" indent="-228600">
              <a:defRPr sz="2800" b="1">
                <a:solidFill>
                  <a:schemeClr val="tx1"/>
                </a:solidFill>
                <a:latin typeface="Times New Roman" pitchFamily="18" charset="0"/>
                <a:cs typeface="Times New Roman" pitchFamily="18" charset="0"/>
              </a:defRPr>
            </a:lvl3pPr>
            <a:lvl4pPr marL="1600200" indent="-228600">
              <a:defRPr sz="2800" b="1">
                <a:solidFill>
                  <a:schemeClr val="tx1"/>
                </a:solidFill>
                <a:latin typeface="Times New Roman" pitchFamily="18" charset="0"/>
                <a:cs typeface="Times New Roman" pitchFamily="18" charset="0"/>
              </a:defRPr>
            </a:lvl4pPr>
            <a:lvl5pPr marL="2057400" indent="-228600">
              <a:defRPr sz="2800" b="1">
                <a:solidFill>
                  <a:schemeClr val="tx1"/>
                </a:solidFill>
                <a:latin typeface="Times New Roman" pitchFamily="18" charset="0"/>
                <a:cs typeface="Times New Roman" pitchFamily="18" charset="0"/>
              </a:defRPr>
            </a:lvl5pPr>
            <a:lvl6pPr marL="25146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6pPr>
            <a:lvl7pPr marL="29718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7pPr>
            <a:lvl8pPr marL="34290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8pPr>
            <a:lvl9pPr marL="3886200" indent="-228600" algn="just" eaLnBrk="0" fontAlgn="base" hangingPunct="0">
              <a:spcBef>
                <a:spcPct val="0"/>
              </a:spcBef>
              <a:spcAft>
                <a:spcPct val="0"/>
              </a:spcAft>
              <a:defRPr sz="2800" b="1">
                <a:solidFill>
                  <a:schemeClr val="tx1"/>
                </a:solidFill>
                <a:latin typeface="Times New Roman" pitchFamily="18" charset="0"/>
                <a:cs typeface="Times New Roman" pitchFamily="18" charset="0"/>
              </a:defRPr>
            </a:lvl9pPr>
          </a:lstStyle>
          <a:p>
            <a:pPr algn="ctr">
              <a:defRPr/>
            </a:pPr>
            <a:endParaRPr lang="en-US" altLang="en-US"/>
          </a:p>
        </p:txBody>
      </p:sp>
      <p:sp>
        <p:nvSpPr>
          <p:cNvPr id="1027" name="Rectangle 2">
            <a:extLst>
              <a:ext uri="{FF2B5EF4-FFF2-40B4-BE49-F238E27FC236}">
                <a16:creationId xmlns:a16="http://schemas.microsoft.com/office/drawing/2014/main" id="{F5B13670-94B1-4B3E-B36B-5C740E059654}"/>
              </a:ext>
            </a:extLst>
          </p:cNvPr>
          <p:cNvSpPr>
            <a:spLocks noGrp="1" noChangeArrowheads="1"/>
          </p:cNvSpPr>
          <p:nvPr>
            <p:ph type="title"/>
          </p:nvPr>
        </p:nvSpPr>
        <p:spPr bwMode="auto">
          <a:xfrm>
            <a:off x="285750" y="304800"/>
            <a:ext cx="8553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698782CD-985A-4FD0-8CC7-F72C841EC7E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12">
            <a:extLst>
              <a:ext uri="{FF2B5EF4-FFF2-40B4-BE49-F238E27FC236}">
                <a16:creationId xmlns:a16="http://schemas.microsoft.com/office/drawing/2014/main" id="{8B5BA7B2-BC97-42CA-883B-E80A97559342}"/>
              </a:ext>
            </a:extLst>
          </p:cNvPr>
          <p:cNvSpPr>
            <a:spLocks noChangeShapeType="1"/>
          </p:cNvSpPr>
          <p:nvPr/>
        </p:nvSpPr>
        <p:spPr bwMode="auto">
          <a:xfrm>
            <a:off x="609600" y="1268413"/>
            <a:ext cx="7924800" cy="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Text Box 16">
            <a:extLst>
              <a:ext uri="{FF2B5EF4-FFF2-40B4-BE49-F238E27FC236}">
                <a16:creationId xmlns:a16="http://schemas.microsoft.com/office/drawing/2014/main" id="{8EF29281-0044-4995-8961-DC34E2AD5EF6}"/>
              </a:ext>
            </a:extLst>
          </p:cNvPr>
          <p:cNvSpPr txBox="1">
            <a:spLocks noChangeArrowheads="1"/>
          </p:cNvSpPr>
          <p:nvPr userDrawn="1"/>
        </p:nvSpPr>
        <p:spPr bwMode="auto">
          <a:xfrm>
            <a:off x="8532813" y="6521450"/>
            <a:ext cx="422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cs typeface="Times New Roman" panose="02020603050405020304" pitchFamily="18" charset="0"/>
              </a:defRPr>
            </a:lvl1pPr>
            <a:lvl2pPr marL="742950" indent="-285750">
              <a:defRPr sz="2800" b="1">
                <a:solidFill>
                  <a:schemeClr val="tx1"/>
                </a:solidFill>
                <a:latin typeface="Times New Roman" panose="02020603050405020304" pitchFamily="18" charset="0"/>
                <a:cs typeface="Times New Roman" panose="02020603050405020304" pitchFamily="18" charset="0"/>
              </a:defRPr>
            </a:lvl2pPr>
            <a:lvl3pPr marL="1143000" indent="-228600">
              <a:defRPr sz="2800" b="1">
                <a:solidFill>
                  <a:schemeClr val="tx1"/>
                </a:solidFill>
                <a:latin typeface="Times New Roman" panose="02020603050405020304" pitchFamily="18" charset="0"/>
                <a:cs typeface="Times New Roman" panose="02020603050405020304" pitchFamily="18" charset="0"/>
              </a:defRPr>
            </a:lvl3pPr>
            <a:lvl4pPr marL="1600200" indent="-228600">
              <a:defRPr sz="2800" b="1">
                <a:solidFill>
                  <a:schemeClr val="tx1"/>
                </a:solidFill>
                <a:latin typeface="Times New Roman" panose="02020603050405020304" pitchFamily="18" charset="0"/>
                <a:cs typeface="Times New Roman" panose="02020603050405020304" pitchFamily="18" charset="0"/>
              </a:defRPr>
            </a:lvl4pPr>
            <a:lvl5pPr marL="2057400" indent="-228600">
              <a:defRPr sz="2800" b="1">
                <a:solidFill>
                  <a:schemeClr val="tx1"/>
                </a:solidFill>
                <a:latin typeface="Times New Roman" panose="02020603050405020304" pitchFamily="18" charset="0"/>
                <a:cs typeface="Times New Roman" panose="02020603050405020304" pitchFamily="18" charset="0"/>
              </a:defRPr>
            </a:lvl5pPr>
            <a:lvl6pPr marL="25146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6pPr>
            <a:lvl7pPr marL="29718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7pPr>
            <a:lvl8pPr marL="34290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8pPr>
            <a:lvl9pPr marL="3886200" indent="-228600" algn="just" eaLnBrk="0" fontAlgn="base" hangingPunct="0">
              <a:spcBef>
                <a:spcPct val="0"/>
              </a:spcBef>
              <a:spcAft>
                <a:spcPct val="0"/>
              </a:spcAft>
              <a:defRPr sz="2800" b="1">
                <a:solidFill>
                  <a:schemeClr val="tx1"/>
                </a:solidFill>
                <a:latin typeface="Times New Roman" panose="02020603050405020304" pitchFamily="18" charset="0"/>
                <a:cs typeface="Times New Roman" panose="02020603050405020304" pitchFamily="18" charset="0"/>
              </a:defRPr>
            </a:lvl9pPr>
          </a:lstStyle>
          <a:p>
            <a:pPr algn="just">
              <a:defRPr/>
            </a:pPr>
            <a:fld id="{12BBD946-B44A-402B-8635-FD8A0FCEA5AA}" type="slidenum">
              <a:rPr lang="en-US" altLang="en-US" sz="1600" smtClean="0"/>
              <a:pPr algn="just">
                <a:defRPr/>
              </a:pPr>
              <a:t>‹#›</a:t>
            </a:fld>
            <a:endParaRPr lang="en-US" altLang="en-US" sz="1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txStyles>
    <p:titleStyle>
      <a:lvl1pPr algn="ctr" rtl="0" eaLnBrk="0" fontAlgn="base" hangingPunct="0">
        <a:spcBef>
          <a:spcPct val="0"/>
        </a:spcBef>
        <a:spcAft>
          <a:spcPct val="0"/>
        </a:spcAft>
        <a:defRPr sz="3600" b="1">
          <a:solidFill>
            <a:srgbClr val="3333FF"/>
          </a:solidFill>
          <a:latin typeface="+mj-lt"/>
          <a:ea typeface="+mj-ea"/>
          <a:cs typeface="+mj-cs"/>
        </a:defRPr>
      </a:lvl1pPr>
      <a:lvl2pPr algn="ctr" rtl="0" eaLnBrk="0" fontAlgn="base" hangingPunct="0">
        <a:spcBef>
          <a:spcPct val="0"/>
        </a:spcBef>
        <a:spcAft>
          <a:spcPct val="0"/>
        </a:spcAft>
        <a:defRPr sz="3600" b="1">
          <a:solidFill>
            <a:srgbClr val="3333FF"/>
          </a:solidFill>
          <a:latin typeface="Arial" pitchFamily="34" charset="0"/>
        </a:defRPr>
      </a:lvl2pPr>
      <a:lvl3pPr algn="ctr" rtl="0" eaLnBrk="0" fontAlgn="base" hangingPunct="0">
        <a:spcBef>
          <a:spcPct val="0"/>
        </a:spcBef>
        <a:spcAft>
          <a:spcPct val="0"/>
        </a:spcAft>
        <a:defRPr sz="3600" b="1">
          <a:solidFill>
            <a:srgbClr val="3333FF"/>
          </a:solidFill>
          <a:latin typeface="Arial" pitchFamily="34" charset="0"/>
        </a:defRPr>
      </a:lvl3pPr>
      <a:lvl4pPr algn="ctr" rtl="0" eaLnBrk="0" fontAlgn="base" hangingPunct="0">
        <a:spcBef>
          <a:spcPct val="0"/>
        </a:spcBef>
        <a:spcAft>
          <a:spcPct val="0"/>
        </a:spcAft>
        <a:defRPr sz="3600" b="1">
          <a:solidFill>
            <a:srgbClr val="3333FF"/>
          </a:solidFill>
          <a:latin typeface="Arial" pitchFamily="34" charset="0"/>
        </a:defRPr>
      </a:lvl4pPr>
      <a:lvl5pPr algn="ctr" rtl="0" eaLnBrk="0" fontAlgn="base" hangingPunct="0">
        <a:spcBef>
          <a:spcPct val="0"/>
        </a:spcBef>
        <a:spcAft>
          <a:spcPct val="0"/>
        </a:spcAft>
        <a:defRPr sz="3600" b="1">
          <a:solidFill>
            <a:srgbClr val="3333FF"/>
          </a:solidFill>
          <a:latin typeface="Arial" pitchFamily="34" charset="0"/>
        </a:defRPr>
      </a:lvl5pPr>
      <a:lvl6pPr marL="457200" algn="ctr" rtl="0" eaLnBrk="0" fontAlgn="base" hangingPunct="0">
        <a:spcBef>
          <a:spcPct val="0"/>
        </a:spcBef>
        <a:spcAft>
          <a:spcPct val="0"/>
        </a:spcAft>
        <a:defRPr sz="3600" b="1">
          <a:solidFill>
            <a:srgbClr val="3333FF"/>
          </a:solidFill>
          <a:latin typeface="Arial" pitchFamily="34" charset="0"/>
        </a:defRPr>
      </a:lvl6pPr>
      <a:lvl7pPr marL="914400" algn="ctr" rtl="0" eaLnBrk="0" fontAlgn="base" hangingPunct="0">
        <a:spcBef>
          <a:spcPct val="0"/>
        </a:spcBef>
        <a:spcAft>
          <a:spcPct val="0"/>
        </a:spcAft>
        <a:defRPr sz="3600" b="1">
          <a:solidFill>
            <a:srgbClr val="3333FF"/>
          </a:solidFill>
          <a:latin typeface="Arial" pitchFamily="34" charset="0"/>
        </a:defRPr>
      </a:lvl7pPr>
      <a:lvl8pPr marL="1371600" algn="ctr" rtl="0" eaLnBrk="0" fontAlgn="base" hangingPunct="0">
        <a:spcBef>
          <a:spcPct val="0"/>
        </a:spcBef>
        <a:spcAft>
          <a:spcPct val="0"/>
        </a:spcAft>
        <a:defRPr sz="3600" b="1">
          <a:solidFill>
            <a:srgbClr val="3333FF"/>
          </a:solidFill>
          <a:latin typeface="Arial" pitchFamily="34" charset="0"/>
        </a:defRPr>
      </a:lvl8pPr>
      <a:lvl9pPr marL="1828800" algn="ctr" rtl="0" eaLnBrk="0" fontAlgn="base" hangingPunct="0">
        <a:spcBef>
          <a:spcPct val="0"/>
        </a:spcBef>
        <a:spcAft>
          <a:spcPct val="0"/>
        </a:spcAft>
        <a:defRPr sz="3600" b="1">
          <a:solidFill>
            <a:srgbClr val="3333FF"/>
          </a:solidFill>
          <a:latin typeface="Arial" pitchFamily="34" charset="0"/>
        </a:defRPr>
      </a:lvl9pPr>
    </p:titleStyle>
    <p:bodyStyle>
      <a:lvl1pPr marL="342900" indent="-342900" algn="l" rtl="0" eaLnBrk="0" fontAlgn="base" hangingPunct="0">
        <a:spcBef>
          <a:spcPct val="70000"/>
        </a:spcBef>
        <a:spcAft>
          <a:spcPct val="0"/>
        </a:spcAft>
        <a:buClr>
          <a:schemeClr val="tx1"/>
        </a:buClr>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30000"/>
        </a:spcBef>
        <a:spcAft>
          <a:spcPct val="0"/>
        </a:spcAft>
        <a:buClr>
          <a:schemeClr val="tx1"/>
        </a:buClr>
        <a:buFont typeface="Wingdings" panose="05000000000000000000" pitchFamily="2" charset="2"/>
        <a:buChar char="u"/>
        <a:defRPr sz="2400">
          <a:solidFill>
            <a:schemeClr val="tx1"/>
          </a:solidFill>
          <a:latin typeface="+mn-lt"/>
        </a:defRPr>
      </a:lvl2pPr>
      <a:lvl3pPr marL="1143000" indent="-228600" algn="l" rtl="0" eaLnBrk="0" fontAlgn="base" hangingPunct="0">
        <a:spcBef>
          <a:spcPct val="40000"/>
        </a:spcBef>
        <a:spcAft>
          <a:spcPct val="0"/>
        </a:spcAft>
        <a:buClr>
          <a:schemeClr val="tx1"/>
        </a:buClr>
        <a:buChar char="•"/>
        <a:defRPr sz="2400">
          <a:solidFill>
            <a:schemeClr val="tx1"/>
          </a:solidFill>
          <a:latin typeface="+mn-lt"/>
        </a:defRPr>
      </a:lvl3pPr>
      <a:lvl4pPr marL="1600200" indent="-228600" algn="l" rtl="0" eaLnBrk="0" fontAlgn="base" hangingPunct="0">
        <a:spcBef>
          <a:spcPct val="40000"/>
        </a:spcBef>
        <a:spcAft>
          <a:spcPct val="0"/>
        </a:spcAft>
        <a:buClr>
          <a:schemeClr val="tx1"/>
        </a:buClr>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ber.org/papers/w5470" TargetMode="External"/><Relationship Id="rId2" Type="http://schemas.openxmlformats.org/officeDocument/2006/relationships/hyperlink" Target="https://www.youtube.com/watch?v=tTvbf1WVYF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dcmccornac.com/AEconEastAsiaSpring2024/articles/WhatILearnedStiglitz.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D05C200-37B6-4574-863F-18311F1D94EC}"/>
              </a:ext>
            </a:extLst>
          </p:cNvPr>
          <p:cNvSpPr>
            <a:spLocks noGrp="1" noChangeArrowheads="1"/>
          </p:cNvSpPr>
          <p:nvPr>
            <p:ph type="ctrTitle"/>
          </p:nvPr>
        </p:nvSpPr>
        <p:spPr>
          <a:xfrm>
            <a:off x="462987" y="536575"/>
            <a:ext cx="8111101" cy="976313"/>
          </a:xfrm>
        </p:spPr>
        <p:txBody>
          <a:bodyPr/>
          <a:lstStyle/>
          <a:p>
            <a:r>
              <a:rPr lang="en-US" altLang="en-US" dirty="0"/>
              <a:t>Economies of East Asia ECON 3077</a:t>
            </a:r>
            <a:br>
              <a:rPr lang="en-US" altLang="en-US" dirty="0"/>
            </a:br>
            <a:endParaRPr lang="en-US" altLang="en-US" dirty="0"/>
          </a:p>
        </p:txBody>
      </p:sp>
      <p:sp>
        <p:nvSpPr>
          <p:cNvPr id="4099" name="Rectangle 3">
            <a:extLst>
              <a:ext uri="{FF2B5EF4-FFF2-40B4-BE49-F238E27FC236}">
                <a16:creationId xmlns:a16="http://schemas.microsoft.com/office/drawing/2014/main" id="{DF92A926-D797-4EE4-B25C-375CB047B5BE}"/>
              </a:ext>
            </a:extLst>
          </p:cNvPr>
          <p:cNvSpPr>
            <a:spLocks noGrp="1" noChangeArrowheads="1"/>
          </p:cNvSpPr>
          <p:nvPr>
            <p:ph type="subTitle" idx="1"/>
          </p:nvPr>
        </p:nvSpPr>
        <p:spPr>
          <a:xfrm>
            <a:off x="1017588" y="1714500"/>
            <a:ext cx="7143750" cy="1752600"/>
          </a:xfrm>
        </p:spPr>
        <p:txBody>
          <a:bodyPr/>
          <a:lstStyle/>
          <a:p>
            <a:r>
              <a:rPr lang="en-US" altLang="en-US" sz="5400">
                <a:solidFill>
                  <a:srgbClr val="CC3300"/>
                </a:solidFill>
              </a:rPr>
              <a:t>The East Asian Miracle</a:t>
            </a:r>
          </a:p>
        </p:txBody>
      </p:sp>
      <p:pic>
        <p:nvPicPr>
          <p:cNvPr id="490500" name="Picture 4" descr="a43">
            <a:extLst>
              <a:ext uri="{FF2B5EF4-FFF2-40B4-BE49-F238E27FC236}">
                <a16:creationId xmlns:a16="http://schemas.microsoft.com/office/drawing/2014/main" id="{D4B2F504-7A73-4DA5-B5CA-A726B34B1E2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3340100"/>
            <a:ext cx="574198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90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CBBF1A58-E21B-45DA-8113-84675130F254}"/>
              </a:ext>
            </a:extLst>
          </p:cNvPr>
          <p:cNvSpPr>
            <a:spLocks noGrp="1" noChangeArrowheads="1"/>
          </p:cNvSpPr>
          <p:nvPr>
            <p:ph type="title"/>
          </p:nvPr>
        </p:nvSpPr>
        <p:spPr>
          <a:xfrm>
            <a:off x="298450" y="419100"/>
            <a:ext cx="8553450" cy="814388"/>
          </a:xfrm>
        </p:spPr>
        <p:txBody>
          <a:bodyPr/>
          <a:lstStyle/>
          <a:p>
            <a:r>
              <a:rPr lang="en-US" altLang="en-US" sz="3200"/>
              <a:t>Total Factor Productivity</a:t>
            </a:r>
            <a:br>
              <a:rPr lang="en-US" altLang="en-US" sz="3200"/>
            </a:br>
            <a:endParaRPr lang="en-US" altLang="en-US" sz="3200"/>
          </a:p>
        </p:txBody>
      </p:sp>
      <p:sp>
        <p:nvSpPr>
          <p:cNvPr id="14339" name="Text Box 1030">
            <a:extLst>
              <a:ext uri="{FF2B5EF4-FFF2-40B4-BE49-F238E27FC236}">
                <a16:creationId xmlns:a16="http://schemas.microsoft.com/office/drawing/2014/main" id="{2214CBEB-2409-4400-B7FF-E578C4D4B7AA}"/>
              </a:ext>
            </a:extLst>
          </p:cNvPr>
          <p:cNvSpPr txBox="1">
            <a:spLocks noChangeArrowheads="1"/>
          </p:cNvSpPr>
          <p:nvPr/>
        </p:nvSpPr>
        <p:spPr bwMode="auto">
          <a:xfrm>
            <a:off x="595313" y="1703388"/>
            <a:ext cx="7756525"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just">
              <a:lnSpc>
                <a:spcPct val="90000"/>
              </a:lnSpc>
              <a:buClr>
                <a:srgbClr val="969696"/>
              </a:buClr>
              <a:buSzPct val="85000"/>
              <a:buFont typeface="Wingdings" panose="05000000000000000000" pitchFamily="2" charset="2"/>
              <a:buNone/>
            </a:pPr>
            <a:r>
              <a:rPr lang="en-US" altLang="en-US" sz="2000"/>
              <a:t>Total Factor Productivity (TFP) = A = Y/f(K,L)</a:t>
            </a:r>
          </a:p>
          <a:p>
            <a:pPr algn="just">
              <a:lnSpc>
                <a:spcPct val="90000"/>
              </a:lnSpc>
              <a:buClr>
                <a:srgbClr val="969696"/>
              </a:buClr>
              <a:buSzPct val="85000"/>
              <a:buFont typeface="Wingdings" panose="05000000000000000000" pitchFamily="2" charset="2"/>
              <a:buNone/>
            </a:pPr>
            <a:r>
              <a:rPr lang="en-US" altLang="en-US" sz="2000"/>
              <a:t>Basically, TFP is a ‘catch-all’ for anything that effects output other than K and L. </a:t>
            </a:r>
          </a:p>
          <a:p>
            <a:pPr lvl="1" algn="just">
              <a:lnSpc>
                <a:spcPct val="90000"/>
              </a:lnSpc>
              <a:buSzPct val="65000"/>
            </a:pPr>
            <a:r>
              <a:rPr lang="en-US" altLang="en-US" sz="2000"/>
              <a:t>Workweek of labor and capital </a:t>
            </a:r>
          </a:p>
          <a:p>
            <a:pPr lvl="1" algn="just">
              <a:lnSpc>
                <a:spcPct val="90000"/>
              </a:lnSpc>
              <a:buSzPct val="65000"/>
            </a:pPr>
            <a:r>
              <a:rPr lang="en-US" altLang="en-US" sz="2000"/>
              <a:t>Quality of labor and capital</a:t>
            </a:r>
          </a:p>
          <a:p>
            <a:pPr lvl="1" algn="just">
              <a:lnSpc>
                <a:spcPct val="90000"/>
              </a:lnSpc>
              <a:buSzPct val="65000"/>
            </a:pPr>
            <a:r>
              <a:rPr lang="en-US" altLang="en-US" sz="2000"/>
              <a:t>Regulation</a:t>
            </a:r>
          </a:p>
          <a:p>
            <a:pPr lvl="1" algn="just">
              <a:lnSpc>
                <a:spcPct val="90000"/>
              </a:lnSpc>
              <a:buSzPct val="65000"/>
            </a:pPr>
            <a:r>
              <a:rPr lang="en-US" altLang="en-US" sz="2000"/>
              <a:t>Infrastructure</a:t>
            </a:r>
          </a:p>
          <a:p>
            <a:pPr lvl="1" algn="just">
              <a:lnSpc>
                <a:spcPct val="90000"/>
              </a:lnSpc>
              <a:buSzPct val="65000"/>
            </a:pPr>
            <a:r>
              <a:rPr lang="en-US" altLang="en-US" sz="2000"/>
              <a:t>Competition</a:t>
            </a:r>
          </a:p>
          <a:p>
            <a:pPr lvl="1" algn="just">
              <a:lnSpc>
                <a:spcPct val="90000"/>
              </a:lnSpc>
              <a:buSzPct val="65000"/>
            </a:pPr>
            <a:r>
              <a:rPr lang="en-US" altLang="en-US" sz="2000"/>
              <a:t>Specialization</a:t>
            </a:r>
          </a:p>
          <a:p>
            <a:pPr lvl="1" algn="just">
              <a:lnSpc>
                <a:spcPct val="90000"/>
              </a:lnSpc>
              <a:buSzPct val="65000"/>
            </a:pPr>
            <a:r>
              <a:rPr lang="en-US" altLang="en-US" sz="2000"/>
              <a:t>Innovation</a:t>
            </a:r>
          </a:p>
          <a:p>
            <a:pPr lvl="1" algn="just">
              <a:lnSpc>
                <a:spcPct val="90000"/>
              </a:lnSpc>
              <a:buSzPct val="65000"/>
            </a:pPr>
            <a:r>
              <a:rPr lang="en-US" altLang="en-US" sz="2000"/>
              <a:t>Strategy (Entrepreneurial methods/new management techniques)</a:t>
            </a:r>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E3AF80D-A3B7-4EAA-998E-73B9E8841BCB}"/>
              </a:ext>
            </a:extLst>
          </p:cNvPr>
          <p:cNvSpPr>
            <a:spLocks noGrp="1" noChangeArrowheads="1"/>
          </p:cNvSpPr>
          <p:nvPr>
            <p:ph type="title"/>
          </p:nvPr>
        </p:nvSpPr>
        <p:spPr>
          <a:noFill/>
        </p:spPr>
        <p:txBody>
          <a:bodyPr/>
          <a:lstStyle/>
          <a:p>
            <a:r>
              <a:rPr lang="en-US" altLang="en-US" sz="3200"/>
              <a:t>The </a:t>
            </a:r>
            <a:r>
              <a:rPr lang="th-TH" altLang="en-US" sz="3200"/>
              <a:t>Virtuous Circles</a:t>
            </a:r>
            <a:r>
              <a:rPr lang="en-US" altLang="en-US" sz="3200"/>
              <a:t> of Economic Growth</a:t>
            </a:r>
            <a:endParaRPr lang="th-TH" altLang="en-US" sz="3200"/>
          </a:p>
        </p:txBody>
      </p:sp>
      <p:sp>
        <p:nvSpPr>
          <p:cNvPr id="15363" name="Rectangle 3">
            <a:extLst>
              <a:ext uri="{FF2B5EF4-FFF2-40B4-BE49-F238E27FC236}">
                <a16:creationId xmlns:a16="http://schemas.microsoft.com/office/drawing/2014/main" id="{E5537D1A-31D8-4EBB-8D16-2CC722150B1B}"/>
              </a:ext>
            </a:extLst>
          </p:cNvPr>
          <p:cNvSpPr>
            <a:spLocks noGrp="1" noChangeArrowheads="1"/>
          </p:cNvSpPr>
          <p:nvPr>
            <p:ph type="body" idx="1"/>
          </p:nvPr>
        </p:nvSpPr>
        <p:spPr>
          <a:xfrm>
            <a:off x="728663" y="1781175"/>
            <a:ext cx="7772400" cy="4114800"/>
          </a:xfrm>
        </p:spPr>
        <p:txBody>
          <a:bodyPr/>
          <a:lstStyle/>
          <a:p>
            <a:pPr>
              <a:lnSpc>
                <a:spcPct val="90000"/>
              </a:lnSpc>
            </a:pPr>
            <a:r>
              <a:rPr lang="th-TH" altLang="en-US" b="1"/>
              <a:t>Decline in Population Growth</a:t>
            </a:r>
          </a:p>
          <a:p>
            <a:pPr>
              <a:lnSpc>
                <a:spcPct val="90000"/>
              </a:lnSpc>
            </a:pPr>
            <a:r>
              <a:rPr lang="th-TH" altLang="en-US" b="1"/>
              <a:t>Turn to Export Manufactures</a:t>
            </a:r>
          </a:p>
          <a:p>
            <a:pPr>
              <a:lnSpc>
                <a:spcPct val="90000"/>
              </a:lnSpc>
            </a:pPr>
            <a:r>
              <a:rPr lang="th-TH" altLang="en-US" b="1"/>
              <a:t>High Saving and Investment</a:t>
            </a:r>
          </a:p>
          <a:p>
            <a:pPr>
              <a:lnSpc>
                <a:spcPct val="90000"/>
              </a:lnSpc>
            </a:pPr>
            <a:r>
              <a:rPr lang="th-TH" altLang="en-US" b="1"/>
              <a:t>Declining Resource Costs</a:t>
            </a:r>
          </a:p>
          <a:p>
            <a:pPr>
              <a:lnSpc>
                <a:spcPct val="90000"/>
              </a:lnSpc>
            </a:pPr>
            <a:r>
              <a:rPr lang="th-TH" altLang="en-US" b="1"/>
              <a:t>Increases in Scale of Production</a:t>
            </a:r>
          </a:p>
          <a:p>
            <a:pPr>
              <a:lnSpc>
                <a:spcPct val="90000"/>
              </a:lnSpc>
            </a:pPr>
            <a:r>
              <a:rPr lang="th-TH" altLang="en-US" b="1"/>
              <a:t>Introduction of Technology</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109F3A0-C1C2-4B52-8858-E22A04570F9C}"/>
              </a:ext>
            </a:extLst>
          </p:cNvPr>
          <p:cNvSpPr>
            <a:spLocks noGrp="1" noChangeArrowheads="1"/>
          </p:cNvSpPr>
          <p:nvPr>
            <p:ph type="title"/>
          </p:nvPr>
        </p:nvSpPr>
        <p:spPr>
          <a:xfrm>
            <a:off x="744538" y="571500"/>
            <a:ext cx="7789862" cy="511175"/>
          </a:xfrm>
        </p:spPr>
        <p:txBody>
          <a:bodyPr/>
          <a:lstStyle/>
          <a:p>
            <a:r>
              <a:rPr lang="en-AU" altLang="en-US" sz="3200"/>
              <a:t>Development Strategies</a:t>
            </a:r>
          </a:p>
        </p:txBody>
      </p:sp>
      <p:sp>
        <p:nvSpPr>
          <p:cNvPr id="16387" name="Line 3">
            <a:extLst>
              <a:ext uri="{FF2B5EF4-FFF2-40B4-BE49-F238E27FC236}">
                <a16:creationId xmlns:a16="http://schemas.microsoft.com/office/drawing/2014/main" id="{39A33D5D-7293-4AB0-9EA1-34A47258631A}"/>
              </a:ext>
            </a:extLst>
          </p:cNvPr>
          <p:cNvSpPr>
            <a:spLocks noChangeShapeType="1"/>
          </p:cNvSpPr>
          <p:nvPr/>
        </p:nvSpPr>
        <p:spPr bwMode="auto">
          <a:xfrm>
            <a:off x="1828800" y="2438400"/>
            <a:ext cx="502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 name="Line 4">
            <a:extLst>
              <a:ext uri="{FF2B5EF4-FFF2-40B4-BE49-F238E27FC236}">
                <a16:creationId xmlns:a16="http://schemas.microsoft.com/office/drawing/2014/main" id="{4F858C57-D365-4D95-B428-A8EE6713B38C}"/>
              </a:ext>
            </a:extLst>
          </p:cNvPr>
          <p:cNvSpPr>
            <a:spLocks noChangeShapeType="1"/>
          </p:cNvSpPr>
          <p:nvPr/>
        </p:nvSpPr>
        <p:spPr bwMode="auto">
          <a:xfrm>
            <a:off x="1828800" y="2438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89" name="Line 5">
            <a:extLst>
              <a:ext uri="{FF2B5EF4-FFF2-40B4-BE49-F238E27FC236}">
                <a16:creationId xmlns:a16="http://schemas.microsoft.com/office/drawing/2014/main" id="{3C0EA2B3-6CBE-4F49-9E6B-6B093E62794E}"/>
              </a:ext>
            </a:extLst>
          </p:cNvPr>
          <p:cNvSpPr>
            <a:spLocks noChangeShapeType="1"/>
          </p:cNvSpPr>
          <p:nvPr/>
        </p:nvSpPr>
        <p:spPr bwMode="auto">
          <a:xfrm>
            <a:off x="6858000" y="24384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0" name="Text Box 6">
            <a:extLst>
              <a:ext uri="{FF2B5EF4-FFF2-40B4-BE49-F238E27FC236}">
                <a16:creationId xmlns:a16="http://schemas.microsoft.com/office/drawing/2014/main" id="{C3B9DBF9-CC04-4D0C-81A1-C3A29CFF116A}"/>
              </a:ext>
            </a:extLst>
          </p:cNvPr>
          <p:cNvSpPr txBox="1">
            <a:spLocks noChangeArrowheads="1"/>
          </p:cNvSpPr>
          <p:nvPr/>
        </p:nvSpPr>
        <p:spPr bwMode="auto">
          <a:xfrm>
            <a:off x="762000" y="3200400"/>
            <a:ext cx="2330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Inward oriented</a:t>
            </a:r>
          </a:p>
        </p:txBody>
      </p:sp>
      <p:sp>
        <p:nvSpPr>
          <p:cNvPr id="16391" name="Text Box 7">
            <a:extLst>
              <a:ext uri="{FF2B5EF4-FFF2-40B4-BE49-F238E27FC236}">
                <a16:creationId xmlns:a16="http://schemas.microsoft.com/office/drawing/2014/main" id="{564AB9FF-27CA-40BC-8213-FBB8FDA5D595}"/>
              </a:ext>
            </a:extLst>
          </p:cNvPr>
          <p:cNvSpPr txBox="1">
            <a:spLocks noChangeArrowheads="1"/>
          </p:cNvSpPr>
          <p:nvPr/>
        </p:nvSpPr>
        <p:spPr bwMode="auto">
          <a:xfrm>
            <a:off x="6019800" y="3124200"/>
            <a:ext cx="255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Outward oriented</a:t>
            </a:r>
          </a:p>
        </p:txBody>
      </p:sp>
      <p:sp>
        <p:nvSpPr>
          <p:cNvPr id="16392" name="Line 8">
            <a:extLst>
              <a:ext uri="{FF2B5EF4-FFF2-40B4-BE49-F238E27FC236}">
                <a16:creationId xmlns:a16="http://schemas.microsoft.com/office/drawing/2014/main" id="{2F89B3F8-80A8-47FD-A54E-C5AE6E9947EB}"/>
              </a:ext>
            </a:extLst>
          </p:cNvPr>
          <p:cNvSpPr>
            <a:spLocks noChangeShapeType="1"/>
          </p:cNvSpPr>
          <p:nvPr/>
        </p:nvSpPr>
        <p:spPr bwMode="auto">
          <a:xfrm>
            <a:off x="1828800" y="3657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Line 9">
            <a:extLst>
              <a:ext uri="{FF2B5EF4-FFF2-40B4-BE49-F238E27FC236}">
                <a16:creationId xmlns:a16="http://schemas.microsoft.com/office/drawing/2014/main" id="{561E681B-F879-4B20-8D09-F52B308196B7}"/>
              </a:ext>
            </a:extLst>
          </p:cNvPr>
          <p:cNvSpPr>
            <a:spLocks noChangeShapeType="1"/>
          </p:cNvSpPr>
          <p:nvPr/>
        </p:nvSpPr>
        <p:spPr bwMode="auto">
          <a:xfrm>
            <a:off x="914400" y="44196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10">
            <a:extLst>
              <a:ext uri="{FF2B5EF4-FFF2-40B4-BE49-F238E27FC236}">
                <a16:creationId xmlns:a16="http://schemas.microsoft.com/office/drawing/2014/main" id="{B511919C-7ADA-424F-9010-2EB8F4E5D8C2}"/>
              </a:ext>
            </a:extLst>
          </p:cNvPr>
          <p:cNvSpPr>
            <a:spLocks noChangeShapeType="1"/>
          </p:cNvSpPr>
          <p:nvPr/>
        </p:nvSpPr>
        <p:spPr bwMode="auto">
          <a:xfrm>
            <a:off x="2743200" y="4419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5" name="Line 11">
            <a:extLst>
              <a:ext uri="{FF2B5EF4-FFF2-40B4-BE49-F238E27FC236}">
                <a16:creationId xmlns:a16="http://schemas.microsoft.com/office/drawing/2014/main" id="{79FD0405-CB7C-4C3A-A6DE-C181E152F978}"/>
              </a:ext>
            </a:extLst>
          </p:cNvPr>
          <p:cNvSpPr>
            <a:spLocks noChangeShapeType="1"/>
          </p:cNvSpPr>
          <p:nvPr/>
        </p:nvSpPr>
        <p:spPr bwMode="auto">
          <a:xfrm>
            <a:off x="914400" y="4419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6" name="Text Box 12">
            <a:extLst>
              <a:ext uri="{FF2B5EF4-FFF2-40B4-BE49-F238E27FC236}">
                <a16:creationId xmlns:a16="http://schemas.microsoft.com/office/drawing/2014/main" id="{9FDE5121-EA22-4CB2-9EE5-5C9D2B1488B5}"/>
              </a:ext>
            </a:extLst>
          </p:cNvPr>
          <p:cNvSpPr txBox="1">
            <a:spLocks noChangeArrowheads="1"/>
          </p:cNvSpPr>
          <p:nvPr/>
        </p:nvSpPr>
        <p:spPr bwMode="auto">
          <a:xfrm>
            <a:off x="288925" y="4765675"/>
            <a:ext cx="1431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‘socialist’</a:t>
            </a:r>
          </a:p>
        </p:txBody>
      </p:sp>
      <p:sp>
        <p:nvSpPr>
          <p:cNvPr id="16397" name="Text Box 13">
            <a:extLst>
              <a:ext uri="{FF2B5EF4-FFF2-40B4-BE49-F238E27FC236}">
                <a16:creationId xmlns:a16="http://schemas.microsoft.com/office/drawing/2014/main" id="{61C05643-7A11-4804-B021-580EEA1D9AF4}"/>
              </a:ext>
            </a:extLst>
          </p:cNvPr>
          <p:cNvSpPr txBox="1">
            <a:spLocks noChangeArrowheads="1"/>
          </p:cNvSpPr>
          <p:nvPr/>
        </p:nvSpPr>
        <p:spPr bwMode="auto">
          <a:xfrm>
            <a:off x="2438400" y="4724400"/>
            <a:ext cx="987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mixed</a:t>
            </a:r>
          </a:p>
        </p:txBody>
      </p:sp>
      <p:sp>
        <p:nvSpPr>
          <p:cNvPr id="16398" name="Line 14">
            <a:extLst>
              <a:ext uri="{FF2B5EF4-FFF2-40B4-BE49-F238E27FC236}">
                <a16:creationId xmlns:a16="http://schemas.microsoft.com/office/drawing/2014/main" id="{95391F90-E086-49CF-A856-56826930F556}"/>
              </a:ext>
            </a:extLst>
          </p:cNvPr>
          <p:cNvSpPr>
            <a:spLocks noChangeShapeType="1"/>
          </p:cNvSpPr>
          <p:nvPr/>
        </p:nvSpPr>
        <p:spPr bwMode="auto">
          <a:xfrm>
            <a:off x="6858000" y="36576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9" name="Line 15">
            <a:extLst>
              <a:ext uri="{FF2B5EF4-FFF2-40B4-BE49-F238E27FC236}">
                <a16:creationId xmlns:a16="http://schemas.microsoft.com/office/drawing/2014/main" id="{03CAFF2D-F568-46B3-879C-0A1979E3DE93}"/>
              </a:ext>
            </a:extLst>
          </p:cNvPr>
          <p:cNvSpPr>
            <a:spLocks noChangeShapeType="1"/>
          </p:cNvSpPr>
          <p:nvPr/>
        </p:nvSpPr>
        <p:spPr bwMode="auto">
          <a:xfrm>
            <a:off x="6096000" y="4419600"/>
            <a:ext cx="167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16">
            <a:extLst>
              <a:ext uri="{FF2B5EF4-FFF2-40B4-BE49-F238E27FC236}">
                <a16:creationId xmlns:a16="http://schemas.microsoft.com/office/drawing/2014/main" id="{DA473B1F-F7F6-44E8-9AFA-7F45A44A7C7E}"/>
              </a:ext>
            </a:extLst>
          </p:cNvPr>
          <p:cNvSpPr>
            <a:spLocks noChangeShapeType="1"/>
          </p:cNvSpPr>
          <p:nvPr/>
        </p:nvSpPr>
        <p:spPr bwMode="auto">
          <a:xfrm>
            <a:off x="6096000" y="4419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1" name="Line 17">
            <a:extLst>
              <a:ext uri="{FF2B5EF4-FFF2-40B4-BE49-F238E27FC236}">
                <a16:creationId xmlns:a16="http://schemas.microsoft.com/office/drawing/2014/main" id="{4197CCFE-E6AF-4DA1-B241-84BE9FE24F43}"/>
              </a:ext>
            </a:extLst>
          </p:cNvPr>
          <p:cNvSpPr>
            <a:spLocks noChangeShapeType="1"/>
          </p:cNvSpPr>
          <p:nvPr/>
        </p:nvSpPr>
        <p:spPr bwMode="auto">
          <a:xfrm>
            <a:off x="7772400" y="4419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402" name="Text Box 18">
            <a:extLst>
              <a:ext uri="{FF2B5EF4-FFF2-40B4-BE49-F238E27FC236}">
                <a16:creationId xmlns:a16="http://schemas.microsoft.com/office/drawing/2014/main" id="{27AC7D02-AF2B-4DAA-95BE-765E63571DFA}"/>
              </a:ext>
            </a:extLst>
          </p:cNvPr>
          <p:cNvSpPr txBox="1">
            <a:spLocks noChangeArrowheads="1"/>
          </p:cNvSpPr>
          <p:nvPr/>
        </p:nvSpPr>
        <p:spPr bwMode="auto">
          <a:xfrm>
            <a:off x="5699125" y="4689475"/>
            <a:ext cx="18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AU" altLang="en-US" sz="2400">
              <a:latin typeface="Times New Roman" panose="02020603050405020304" pitchFamily="18" charset="0"/>
            </a:endParaRPr>
          </a:p>
          <a:p>
            <a:pPr eaLnBrk="1" hangingPunct="1">
              <a:spcBef>
                <a:spcPct val="0"/>
              </a:spcBef>
              <a:buClrTx/>
              <a:buFontTx/>
              <a:buNone/>
            </a:pPr>
            <a:endParaRPr lang="en-AU" altLang="en-US" sz="2400">
              <a:latin typeface="Times New Roman" panose="02020603050405020304" pitchFamily="18" charset="0"/>
            </a:endParaRPr>
          </a:p>
          <a:p>
            <a:pPr eaLnBrk="1" hangingPunct="1">
              <a:spcBef>
                <a:spcPct val="0"/>
              </a:spcBef>
              <a:buClrTx/>
              <a:buFontTx/>
              <a:buNone/>
            </a:pPr>
            <a:endParaRPr lang="en-AU" altLang="en-US" sz="2400">
              <a:latin typeface="Times New Roman" panose="02020603050405020304" pitchFamily="18" charset="0"/>
            </a:endParaRPr>
          </a:p>
        </p:txBody>
      </p:sp>
      <p:sp>
        <p:nvSpPr>
          <p:cNvPr id="16403" name="Text Box 19">
            <a:extLst>
              <a:ext uri="{FF2B5EF4-FFF2-40B4-BE49-F238E27FC236}">
                <a16:creationId xmlns:a16="http://schemas.microsoft.com/office/drawing/2014/main" id="{CE514627-C7DC-4CB4-8899-5D29F2EDC7AB}"/>
              </a:ext>
            </a:extLst>
          </p:cNvPr>
          <p:cNvSpPr txBox="1">
            <a:spLocks noChangeArrowheads="1"/>
          </p:cNvSpPr>
          <p:nvPr/>
        </p:nvSpPr>
        <p:spPr bwMode="auto">
          <a:xfrm>
            <a:off x="5181600" y="4724400"/>
            <a:ext cx="171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role of state</a:t>
            </a:r>
          </a:p>
          <a:p>
            <a:pPr eaLnBrk="1" hangingPunct="1">
              <a:spcBef>
                <a:spcPct val="0"/>
              </a:spcBef>
              <a:buClrTx/>
              <a:buFontTx/>
              <a:buNone/>
            </a:pPr>
            <a:r>
              <a:rPr lang="en-AU" altLang="en-US" sz="2400">
                <a:latin typeface="Times New Roman" panose="02020603050405020304" pitchFamily="18" charset="0"/>
              </a:rPr>
              <a:t>-small</a:t>
            </a:r>
          </a:p>
        </p:txBody>
      </p:sp>
      <p:sp>
        <p:nvSpPr>
          <p:cNvPr id="16404" name="Text Box 20">
            <a:extLst>
              <a:ext uri="{FF2B5EF4-FFF2-40B4-BE49-F238E27FC236}">
                <a16:creationId xmlns:a16="http://schemas.microsoft.com/office/drawing/2014/main" id="{2CC832E8-7EB3-4E2C-A757-BB6C5862F7B0}"/>
              </a:ext>
            </a:extLst>
          </p:cNvPr>
          <p:cNvSpPr txBox="1">
            <a:spLocks noChangeArrowheads="1"/>
          </p:cNvSpPr>
          <p:nvPr/>
        </p:nvSpPr>
        <p:spPr bwMode="auto">
          <a:xfrm>
            <a:off x="72390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a:latin typeface="Times New Roman" panose="02020603050405020304" pitchFamily="18" charset="0"/>
            </a:endParaRPr>
          </a:p>
        </p:txBody>
      </p:sp>
      <p:sp>
        <p:nvSpPr>
          <p:cNvPr id="16405" name="Text Box 21">
            <a:extLst>
              <a:ext uri="{FF2B5EF4-FFF2-40B4-BE49-F238E27FC236}">
                <a16:creationId xmlns:a16="http://schemas.microsoft.com/office/drawing/2014/main" id="{39AB3E38-CD43-4EB8-A3EF-032400DDADC6}"/>
              </a:ext>
            </a:extLst>
          </p:cNvPr>
          <p:cNvSpPr txBox="1">
            <a:spLocks noChangeArrowheads="1"/>
          </p:cNvSpPr>
          <p:nvPr/>
        </p:nvSpPr>
        <p:spPr bwMode="auto">
          <a:xfrm>
            <a:off x="7010400" y="4724400"/>
            <a:ext cx="1716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role of state</a:t>
            </a:r>
          </a:p>
          <a:p>
            <a:pPr eaLnBrk="1" hangingPunct="1">
              <a:spcBef>
                <a:spcPct val="0"/>
              </a:spcBef>
              <a:buClrTx/>
              <a:buFontTx/>
              <a:buNone/>
            </a:pPr>
            <a:r>
              <a:rPr lang="en-AU" altLang="en-US" sz="2400">
                <a:latin typeface="Times New Roman" panose="02020603050405020304" pitchFamily="18" charset="0"/>
              </a:rPr>
              <a:t>- major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F0FE37FA-D3F0-408D-B8DB-624CDD29516B}"/>
              </a:ext>
            </a:extLst>
          </p:cNvPr>
          <p:cNvSpPr>
            <a:spLocks noGrp="1" noChangeArrowheads="1"/>
          </p:cNvSpPr>
          <p:nvPr>
            <p:ph type="title"/>
          </p:nvPr>
        </p:nvSpPr>
        <p:spPr>
          <a:xfrm>
            <a:off x="692150" y="449263"/>
            <a:ext cx="7788275" cy="755650"/>
          </a:xfrm>
        </p:spPr>
        <p:txBody>
          <a:bodyPr/>
          <a:lstStyle/>
          <a:p>
            <a:r>
              <a:rPr lang="en-AU" altLang="en-US" sz="2800"/>
              <a:t>Inward Oriented Strategies: Emphasis on Domestic markets</a:t>
            </a:r>
          </a:p>
        </p:txBody>
      </p:sp>
      <p:sp>
        <p:nvSpPr>
          <p:cNvPr id="17411" name="Rectangle 1027">
            <a:extLst>
              <a:ext uri="{FF2B5EF4-FFF2-40B4-BE49-F238E27FC236}">
                <a16:creationId xmlns:a16="http://schemas.microsoft.com/office/drawing/2014/main" id="{D7454642-43F1-4845-B8E5-50DD7F3AD431}"/>
              </a:ext>
            </a:extLst>
          </p:cNvPr>
          <p:cNvSpPr>
            <a:spLocks noGrp="1" noChangeArrowheads="1"/>
          </p:cNvSpPr>
          <p:nvPr>
            <p:ph type="body" idx="1"/>
          </p:nvPr>
        </p:nvSpPr>
        <p:spPr>
          <a:xfrm>
            <a:off x="396875" y="1676400"/>
            <a:ext cx="8077200" cy="3794125"/>
          </a:xfrm>
        </p:spPr>
        <p:txBody>
          <a:bodyPr/>
          <a:lstStyle/>
          <a:p>
            <a:r>
              <a:rPr lang="en-AU" altLang="en-US" b="1"/>
              <a:t>Sources of growth: </a:t>
            </a:r>
          </a:p>
          <a:p>
            <a:pPr lvl="1"/>
            <a:r>
              <a:rPr lang="en-AU" altLang="en-US" b="1"/>
              <a:t>Investment using domestic savings </a:t>
            </a:r>
          </a:p>
          <a:p>
            <a:pPr lvl="1"/>
            <a:r>
              <a:rPr lang="en-AU" altLang="en-US" b="1"/>
              <a:t>labour released from agriculture provides workers for industry/manufacturing</a:t>
            </a:r>
          </a:p>
          <a:p>
            <a:pPr lvl="1"/>
            <a:r>
              <a:rPr lang="en-AU" altLang="en-US" b="1"/>
              <a:t>technical progress, rely primarily on domestic innovations and ‘purchased’ foreign technology </a:t>
            </a:r>
          </a:p>
          <a:p>
            <a:pPr lvl="1"/>
            <a:endParaRPr lang="en-AU" altLang="en-US" b="1"/>
          </a:p>
        </p:txBody>
      </p:sp>
      <p:sp>
        <p:nvSpPr>
          <p:cNvPr id="17412" name="Text Box 1028">
            <a:extLst>
              <a:ext uri="{FF2B5EF4-FFF2-40B4-BE49-F238E27FC236}">
                <a16:creationId xmlns:a16="http://schemas.microsoft.com/office/drawing/2014/main" id="{BEAC8804-D9C6-43AE-8EC4-E854FD7DD538}"/>
              </a:ext>
            </a:extLst>
          </p:cNvPr>
          <p:cNvSpPr txBox="1">
            <a:spLocks noChangeArrowheads="1"/>
          </p:cNvSpPr>
          <p:nvPr/>
        </p:nvSpPr>
        <p:spPr bwMode="auto">
          <a:xfrm>
            <a:off x="898525" y="5048250"/>
            <a:ext cx="3270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20000"/>
              </a:spcBef>
              <a:buClrTx/>
              <a:buFontTx/>
              <a:buChar char="•"/>
            </a:pPr>
            <a:endParaRPr lang="en-AU" altLang="en-US" sz="3200" b="0">
              <a:latin typeface="Times New Roman" panose="02020603050405020304" pitchFamily="18" charset="0"/>
            </a:endParaRPr>
          </a:p>
          <a:p>
            <a:pPr eaLnBrk="1" hangingPunct="1">
              <a:spcBef>
                <a:spcPct val="0"/>
              </a:spcBef>
              <a:buClrTx/>
              <a:buFontTx/>
              <a:buNone/>
            </a:pPr>
            <a:endParaRPr lang="en-AU" altLang="en-US" sz="2400" b="0">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074">
            <a:extLst>
              <a:ext uri="{FF2B5EF4-FFF2-40B4-BE49-F238E27FC236}">
                <a16:creationId xmlns:a16="http://schemas.microsoft.com/office/drawing/2014/main" id="{E63E4D04-FBE3-4559-883B-C07C9CF22390}"/>
              </a:ext>
            </a:extLst>
          </p:cNvPr>
          <p:cNvSpPr>
            <a:spLocks noGrp="1" noChangeArrowheads="1"/>
          </p:cNvSpPr>
          <p:nvPr>
            <p:ph type="title"/>
          </p:nvPr>
        </p:nvSpPr>
        <p:spPr>
          <a:xfrm>
            <a:off x="762000" y="571500"/>
            <a:ext cx="7789863" cy="511175"/>
          </a:xfrm>
        </p:spPr>
        <p:txBody>
          <a:bodyPr/>
          <a:lstStyle/>
          <a:p>
            <a:r>
              <a:rPr lang="en-US" altLang="en-US" sz="3200"/>
              <a:t>Import Substitution</a:t>
            </a:r>
          </a:p>
        </p:txBody>
      </p:sp>
      <p:sp>
        <p:nvSpPr>
          <p:cNvPr id="18435" name="Rectangle 3075">
            <a:extLst>
              <a:ext uri="{FF2B5EF4-FFF2-40B4-BE49-F238E27FC236}">
                <a16:creationId xmlns:a16="http://schemas.microsoft.com/office/drawing/2014/main" id="{FFF1C6D5-9E16-4474-A029-D4B8EE2F41E0}"/>
              </a:ext>
            </a:extLst>
          </p:cNvPr>
          <p:cNvSpPr>
            <a:spLocks noGrp="1" noChangeArrowheads="1"/>
          </p:cNvSpPr>
          <p:nvPr>
            <p:ph type="body" idx="1"/>
          </p:nvPr>
        </p:nvSpPr>
        <p:spPr>
          <a:xfrm>
            <a:off x="652463" y="1757363"/>
            <a:ext cx="7834312" cy="4276725"/>
          </a:xfrm>
        </p:spPr>
        <p:txBody>
          <a:bodyPr/>
          <a:lstStyle/>
          <a:p>
            <a:r>
              <a:rPr lang="en-US" altLang="en-US" sz="2400" b="1"/>
              <a:t>Development of domestic industry to substitute for imports</a:t>
            </a:r>
          </a:p>
          <a:p>
            <a:r>
              <a:rPr lang="en-US" altLang="en-US" sz="2400" b="1"/>
              <a:t>Trade barriers, subsidies, and exchange controls necessary to protect domestic producers: state intervention replaces market prices </a:t>
            </a:r>
          </a:p>
          <a:p>
            <a:r>
              <a:rPr lang="en-US" altLang="en-US" sz="2400" b="1"/>
              <a:t>Benefits: short-cut, coordination, synergies</a:t>
            </a:r>
          </a:p>
          <a:p>
            <a:r>
              <a:rPr lang="en-US" altLang="en-US" sz="2400" b="1"/>
              <a:t>Problems: low level of competition, “inappropriate” factor inputs, administrative costs, current account deficits, interest groups</a:t>
            </a:r>
          </a:p>
          <a:p>
            <a:endParaRPr lang="en-US" altLang="en-US" sz="2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20A8732-D387-4B2A-ADE8-395CB9C75AF0}"/>
              </a:ext>
            </a:extLst>
          </p:cNvPr>
          <p:cNvSpPr>
            <a:spLocks noGrp="1" noChangeArrowheads="1"/>
          </p:cNvSpPr>
          <p:nvPr>
            <p:ph type="title"/>
          </p:nvPr>
        </p:nvSpPr>
        <p:spPr>
          <a:xfrm>
            <a:off x="609600" y="1736725"/>
            <a:ext cx="7772400" cy="519113"/>
          </a:xfrm>
        </p:spPr>
        <p:txBody>
          <a:bodyPr/>
          <a:lstStyle/>
          <a:p>
            <a:pPr algn="l"/>
            <a:r>
              <a:rPr lang="en-AU" altLang="en-US" sz="2400"/>
              <a:t>Trade policy is Critical: Why?</a:t>
            </a:r>
          </a:p>
        </p:txBody>
      </p:sp>
      <p:sp>
        <p:nvSpPr>
          <p:cNvPr id="488451" name="Rectangle 3">
            <a:extLst>
              <a:ext uri="{FF2B5EF4-FFF2-40B4-BE49-F238E27FC236}">
                <a16:creationId xmlns:a16="http://schemas.microsoft.com/office/drawing/2014/main" id="{97EF2CB7-B725-4CA3-9327-511DFDC4E768}"/>
              </a:ext>
            </a:extLst>
          </p:cNvPr>
          <p:cNvSpPr>
            <a:spLocks noGrp="1" noChangeArrowheads="1"/>
          </p:cNvSpPr>
          <p:nvPr>
            <p:ph type="body" idx="1"/>
          </p:nvPr>
        </p:nvSpPr>
        <p:spPr>
          <a:xfrm>
            <a:off x="609600" y="2743200"/>
            <a:ext cx="8077200" cy="3429000"/>
          </a:xfrm>
        </p:spPr>
        <p:txBody>
          <a:bodyPr/>
          <a:lstStyle/>
          <a:p>
            <a:r>
              <a:rPr lang="en-AU" altLang="en-US" b="1"/>
              <a:t>export growth </a:t>
            </a:r>
            <a:r>
              <a:rPr lang="en-AU" altLang="en-US" sz="2400" b="1" i="1">
                <a:sym typeface="Symbol" panose="05050102010706020507" pitchFamily="18" charset="2"/>
              </a:rPr>
              <a:t> funds to purchase foreign made capital goods and ‘embodied’ technology and other needed inputs</a:t>
            </a:r>
          </a:p>
        </p:txBody>
      </p:sp>
      <p:sp>
        <p:nvSpPr>
          <p:cNvPr id="488452" name="Text Box 4">
            <a:extLst>
              <a:ext uri="{FF2B5EF4-FFF2-40B4-BE49-F238E27FC236}">
                <a16:creationId xmlns:a16="http://schemas.microsoft.com/office/drawing/2014/main" id="{EB3AD22F-CDE2-4363-A660-E329A470D444}"/>
              </a:ext>
            </a:extLst>
          </p:cNvPr>
          <p:cNvSpPr txBox="1">
            <a:spLocks noChangeArrowheads="1"/>
          </p:cNvSpPr>
          <p:nvPr/>
        </p:nvSpPr>
        <p:spPr bwMode="auto">
          <a:xfrm>
            <a:off x="633413" y="4679950"/>
            <a:ext cx="76692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a:latin typeface="Times New Roman" panose="02020603050405020304" pitchFamily="18" charset="0"/>
              </a:rPr>
              <a:t>But trade policy is not the only important factor!</a:t>
            </a:r>
          </a:p>
          <a:p>
            <a:pPr eaLnBrk="1" hangingPunct="1">
              <a:spcBef>
                <a:spcPct val="0"/>
              </a:spcBef>
              <a:buClrTx/>
              <a:buFontTx/>
              <a:buNone/>
            </a:pPr>
            <a:endParaRPr lang="en-AU" altLang="en-US" sz="3200">
              <a:latin typeface="Times New Roman" panose="02020603050405020304" pitchFamily="18" charset="0"/>
            </a:endParaRPr>
          </a:p>
        </p:txBody>
      </p:sp>
      <p:sp>
        <p:nvSpPr>
          <p:cNvPr id="19461" name="Rectangle 5">
            <a:extLst>
              <a:ext uri="{FF2B5EF4-FFF2-40B4-BE49-F238E27FC236}">
                <a16:creationId xmlns:a16="http://schemas.microsoft.com/office/drawing/2014/main" id="{86F00A07-8331-4600-9E2C-B1C2001AF487}"/>
              </a:ext>
            </a:extLst>
          </p:cNvPr>
          <p:cNvSpPr>
            <a:spLocks noChangeArrowheads="1"/>
          </p:cNvSpPr>
          <p:nvPr/>
        </p:nvSpPr>
        <p:spPr bwMode="auto">
          <a:xfrm>
            <a:off x="633413" y="393700"/>
            <a:ext cx="7772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AU" altLang="en-US">
                <a:solidFill>
                  <a:srgbClr val="3333FF"/>
                </a:solidFill>
              </a:rPr>
              <a:t>Outward Oriented Strategies: Emphasis on Export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8451">
                                            <p:txEl>
                                              <p:pRg st="0" end="0"/>
                                            </p:txEl>
                                          </p:spTgt>
                                        </p:tgtEl>
                                        <p:attrNameLst>
                                          <p:attrName>style.visibility</p:attrName>
                                        </p:attrNameLst>
                                      </p:cBhvr>
                                      <p:to>
                                        <p:strVal val="visible"/>
                                      </p:to>
                                    </p:set>
                                    <p:anim calcmode="lin" valueType="num">
                                      <p:cBhvr additive="base">
                                        <p:cTn id="7" dur="500" fill="hold"/>
                                        <p:tgtEl>
                                          <p:spTgt spid="488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8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8452"/>
                                        </p:tgtEl>
                                        <p:attrNameLst>
                                          <p:attrName>style.visibility</p:attrName>
                                        </p:attrNameLst>
                                      </p:cBhvr>
                                      <p:to>
                                        <p:strVal val="visible"/>
                                      </p:to>
                                    </p:set>
                                    <p:anim calcmode="lin" valueType="num">
                                      <p:cBhvr additive="base">
                                        <p:cTn id="13" dur="500" fill="hold"/>
                                        <p:tgtEl>
                                          <p:spTgt spid="488452"/>
                                        </p:tgtEl>
                                        <p:attrNameLst>
                                          <p:attrName>ppt_x</p:attrName>
                                        </p:attrNameLst>
                                      </p:cBhvr>
                                      <p:tavLst>
                                        <p:tav tm="0">
                                          <p:val>
                                            <p:strVal val="0-#ppt_w/2"/>
                                          </p:val>
                                        </p:tav>
                                        <p:tav tm="100000">
                                          <p:val>
                                            <p:strVal val="#ppt_x"/>
                                          </p:val>
                                        </p:tav>
                                      </p:tavLst>
                                    </p:anim>
                                    <p:anim calcmode="lin" valueType="num">
                                      <p:cBhvr additive="base">
                                        <p:cTn id="14" dur="500" fill="hold"/>
                                        <p:tgtEl>
                                          <p:spTgt spid="488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1" grpId="0" build="p" autoUpdateAnimBg="0"/>
      <p:bldP spid="48845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3FED6E8-F9C5-451E-B4BC-E241F4E0B032}"/>
              </a:ext>
            </a:extLst>
          </p:cNvPr>
          <p:cNvSpPr>
            <a:spLocks noGrp="1" noChangeArrowheads="1"/>
          </p:cNvSpPr>
          <p:nvPr>
            <p:ph type="title"/>
          </p:nvPr>
        </p:nvSpPr>
        <p:spPr>
          <a:xfrm>
            <a:off x="720725" y="635000"/>
            <a:ext cx="8008938" cy="511175"/>
          </a:xfrm>
        </p:spPr>
        <p:txBody>
          <a:bodyPr/>
          <a:lstStyle/>
          <a:p>
            <a:r>
              <a:rPr lang="en-US" altLang="en-US" sz="3200"/>
              <a:t>Export Orientation</a:t>
            </a:r>
          </a:p>
        </p:txBody>
      </p:sp>
      <p:sp>
        <p:nvSpPr>
          <p:cNvPr id="20483" name="Rectangle 3">
            <a:extLst>
              <a:ext uri="{FF2B5EF4-FFF2-40B4-BE49-F238E27FC236}">
                <a16:creationId xmlns:a16="http://schemas.microsoft.com/office/drawing/2014/main" id="{B49BA187-3EB5-49C8-8CAF-21E8C86EB3AA}"/>
              </a:ext>
            </a:extLst>
          </p:cNvPr>
          <p:cNvSpPr>
            <a:spLocks noGrp="1" noChangeArrowheads="1"/>
          </p:cNvSpPr>
          <p:nvPr>
            <p:ph type="body" idx="1"/>
          </p:nvPr>
        </p:nvSpPr>
        <p:spPr>
          <a:xfrm>
            <a:off x="633413" y="1600200"/>
            <a:ext cx="7993062" cy="4495800"/>
          </a:xfrm>
        </p:spPr>
        <p:txBody>
          <a:bodyPr/>
          <a:lstStyle/>
          <a:p>
            <a:r>
              <a:rPr lang="en-US" altLang="en-US" b="1"/>
              <a:t>Development based on exploitation of comparative advantages</a:t>
            </a:r>
          </a:p>
          <a:p>
            <a:r>
              <a:rPr lang="en-US" altLang="en-US" b="1"/>
              <a:t>Gradual diffusion of wealth to other sectors</a:t>
            </a:r>
          </a:p>
          <a:p>
            <a:r>
              <a:rPr lang="en-US" altLang="en-US" b="1"/>
              <a:t>Benefits: foreign exchange, competition, technology transfer</a:t>
            </a:r>
          </a:p>
          <a:p>
            <a:r>
              <a:rPr lang="en-US" altLang="en-US" b="1"/>
              <a:t>Problems: information, incomplete markets, market access, diffusion of benefits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1026">
            <a:extLst>
              <a:ext uri="{FF2B5EF4-FFF2-40B4-BE49-F238E27FC236}">
                <a16:creationId xmlns:a16="http://schemas.microsoft.com/office/drawing/2014/main" id="{120FFD6E-C62E-4C0E-82FF-E383F468971F}"/>
              </a:ext>
            </a:extLst>
          </p:cNvPr>
          <p:cNvSpPr>
            <a:spLocks noGrp="1" noChangeArrowheads="1"/>
          </p:cNvSpPr>
          <p:nvPr>
            <p:ph type="title"/>
          </p:nvPr>
        </p:nvSpPr>
        <p:spPr/>
        <p:txBody>
          <a:bodyPr/>
          <a:lstStyle/>
          <a:p>
            <a:pPr>
              <a:defRPr/>
            </a:pPr>
            <a:r>
              <a:rPr lang="en-US" altLang="en-US" sz="3200">
                <a:effectLst>
                  <a:outerShdw blurRad="38100" dist="38100" dir="2700000" algn="tl">
                    <a:srgbClr val="C0C0C0"/>
                  </a:outerShdw>
                </a:effectLst>
              </a:rPr>
              <a:t>East Asia and the Asian Miracle</a:t>
            </a:r>
          </a:p>
        </p:txBody>
      </p:sp>
      <p:sp>
        <p:nvSpPr>
          <p:cNvPr id="21507" name="Rectangle 1027">
            <a:extLst>
              <a:ext uri="{FF2B5EF4-FFF2-40B4-BE49-F238E27FC236}">
                <a16:creationId xmlns:a16="http://schemas.microsoft.com/office/drawing/2014/main" id="{D3BB0BF4-6DC3-4A55-9615-1A92DC730B71}"/>
              </a:ext>
            </a:extLst>
          </p:cNvPr>
          <p:cNvSpPr>
            <a:spLocks noGrp="1" noChangeArrowheads="1"/>
          </p:cNvSpPr>
          <p:nvPr>
            <p:ph type="body" idx="1"/>
          </p:nvPr>
        </p:nvSpPr>
        <p:spPr>
          <a:xfrm>
            <a:off x="685800" y="2378075"/>
            <a:ext cx="7772400" cy="3041650"/>
          </a:xfrm>
        </p:spPr>
        <p:txBody>
          <a:bodyPr/>
          <a:lstStyle/>
          <a:p>
            <a:r>
              <a:rPr lang="en-US" altLang="en-US" b="1"/>
              <a:t>The four tigers: Hong Kong, Singapore, Korea, Taiwan</a:t>
            </a:r>
          </a:p>
          <a:p>
            <a:pPr lvl="1"/>
            <a:r>
              <a:rPr lang="en-US" altLang="en-US" b="1"/>
              <a:t>1970 - 1997 growth rates of 8%</a:t>
            </a:r>
          </a:p>
          <a:p>
            <a:pPr lvl="1"/>
            <a:r>
              <a:rPr lang="en-US" altLang="en-US" b="1"/>
              <a:t>Hong Kong and Singapore per capita output about equal to U.S.</a:t>
            </a:r>
          </a:p>
        </p:txBody>
      </p:sp>
      <p:sp>
        <p:nvSpPr>
          <p:cNvPr id="21508" name="Text Box 1028">
            <a:extLst>
              <a:ext uri="{FF2B5EF4-FFF2-40B4-BE49-F238E27FC236}">
                <a16:creationId xmlns:a16="http://schemas.microsoft.com/office/drawing/2014/main" id="{5ECD7353-E726-443D-A3C9-B49E819B912A}"/>
              </a:ext>
            </a:extLst>
          </p:cNvPr>
          <p:cNvSpPr txBox="1">
            <a:spLocks noChangeArrowheads="1"/>
          </p:cNvSpPr>
          <p:nvPr/>
        </p:nvSpPr>
        <p:spPr bwMode="auto">
          <a:xfrm>
            <a:off x="700088" y="1731963"/>
            <a:ext cx="3387725" cy="469900"/>
          </a:xfrm>
          <a:prstGeom prst="rect">
            <a:avLst/>
          </a:prstGeom>
          <a:solidFill>
            <a:srgbClr val="3333FF"/>
          </a:solidFill>
          <a:ln w="3175">
            <a:solidFill>
              <a:schemeClr val="tx1"/>
            </a:solidFill>
            <a:miter lim="800000"/>
            <a:headEnd/>
            <a:tailEnd/>
          </a:ln>
          <a:effectLst>
            <a:outerShdw dist="107763" dir="13500000" algn="ctr" rotWithShape="0">
              <a:schemeClr val="bg2"/>
            </a:outerShdw>
          </a:effectLst>
        </p:spPr>
        <p:txBody>
          <a:bodyPr lIns="91428" tIns="45714" rIns="91428" bIns="45714">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spcBef>
                <a:spcPct val="50000"/>
              </a:spcBef>
              <a:buClrTx/>
              <a:buFontTx/>
              <a:buNone/>
            </a:pPr>
            <a:r>
              <a:rPr lang="en-US" altLang="en-US" sz="2400">
                <a:solidFill>
                  <a:schemeClr val="bg1"/>
                </a:solidFill>
              </a:rPr>
              <a:t>The Asian Miracle</a:t>
            </a:r>
          </a:p>
        </p:txBody>
      </p:sp>
      <p:sp>
        <p:nvSpPr>
          <p:cNvPr id="21509" name="Rectangle 1029">
            <a:extLst>
              <a:ext uri="{FF2B5EF4-FFF2-40B4-BE49-F238E27FC236}">
                <a16:creationId xmlns:a16="http://schemas.microsoft.com/office/drawing/2014/main" id="{1F382C59-C90A-4B20-8657-EF0BC0255EBA}"/>
              </a:ext>
            </a:extLst>
          </p:cNvPr>
          <p:cNvSpPr>
            <a:spLocks noChangeArrowheads="1"/>
          </p:cNvSpPr>
          <p:nvPr/>
        </p:nvSpPr>
        <p:spPr bwMode="auto">
          <a:xfrm>
            <a:off x="596900" y="4735513"/>
            <a:ext cx="77724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lvl1pPr marL="342900" indent="-342900">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nSpc>
                <a:spcPct val="90000"/>
              </a:lnSpc>
            </a:pPr>
            <a:r>
              <a:rPr lang="en-US" altLang="en-US"/>
              <a:t>Remaining Asian countries</a:t>
            </a:r>
          </a:p>
          <a:p>
            <a:pPr lvl="1">
              <a:lnSpc>
                <a:spcPct val="90000"/>
              </a:lnSpc>
            </a:pPr>
            <a:r>
              <a:rPr lang="en-US" altLang="en-US"/>
              <a:t>High growth rates 1970 - 1997</a:t>
            </a:r>
          </a:p>
          <a:p>
            <a:pPr lvl="1">
              <a:lnSpc>
                <a:spcPct val="90000"/>
              </a:lnSpc>
            </a:pPr>
            <a:r>
              <a:rPr lang="en-US" altLang="en-US"/>
              <a:t>Per capita output was low but rising rapidly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44B3EE70-5D19-40A9-A62A-A1E14B01302B}"/>
              </a:ext>
            </a:extLst>
          </p:cNvPr>
          <p:cNvSpPr>
            <a:spLocks noGrp="1" noChangeArrowheads="1"/>
          </p:cNvSpPr>
          <p:nvPr>
            <p:ph type="title"/>
          </p:nvPr>
        </p:nvSpPr>
        <p:spPr>
          <a:xfrm>
            <a:off x="652463" y="320675"/>
            <a:ext cx="7848600" cy="979488"/>
          </a:xfrm>
        </p:spPr>
        <p:txBody>
          <a:bodyPr/>
          <a:lstStyle/>
          <a:p>
            <a:pPr>
              <a:lnSpc>
                <a:spcPct val="80000"/>
              </a:lnSpc>
              <a:defRPr/>
            </a:pPr>
            <a:r>
              <a:rPr lang="en-US" altLang="en-US" sz="3200" dirty="0">
                <a:effectLst>
                  <a:outerShdw blurRad="38100" dist="38100" dir="2700000" algn="tl">
                    <a:srgbClr val="C0C0C0"/>
                  </a:outerShdw>
                </a:effectLst>
              </a:rPr>
              <a:t>Output Growth in</a:t>
            </a:r>
            <a:br>
              <a:rPr lang="en-US" altLang="en-US" sz="3200" dirty="0">
                <a:effectLst>
                  <a:outerShdw blurRad="38100" dist="38100" dir="2700000" algn="tl">
                    <a:srgbClr val="C0C0C0"/>
                  </a:outerShdw>
                </a:effectLst>
              </a:rPr>
            </a:br>
            <a:r>
              <a:rPr lang="en-US" altLang="en-US" sz="3200" dirty="0">
                <a:effectLst>
                  <a:outerShdw blurRad="38100" dist="38100" dir="2700000" algn="tl">
                    <a:srgbClr val="C0C0C0"/>
                  </a:outerShdw>
                </a:effectLst>
              </a:rPr>
              <a:t>East Asian Countries, 1990 - 1997</a:t>
            </a:r>
          </a:p>
        </p:txBody>
      </p:sp>
      <p:sp>
        <p:nvSpPr>
          <p:cNvPr id="23555" name="Text Box 3">
            <a:extLst>
              <a:ext uri="{FF2B5EF4-FFF2-40B4-BE49-F238E27FC236}">
                <a16:creationId xmlns:a16="http://schemas.microsoft.com/office/drawing/2014/main" id="{FC000F3C-D7CA-4C75-93B6-25049B860E29}"/>
              </a:ext>
            </a:extLst>
          </p:cNvPr>
          <p:cNvSpPr txBox="1">
            <a:spLocks noChangeArrowheads="1"/>
          </p:cNvSpPr>
          <p:nvPr/>
        </p:nvSpPr>
        <p:spPr bwMode="auto">
          <a:xfrm>
            <a:off x="506413" y="1501775"/>
            <a:ext cx="807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spcBef>
                <a:spcPct val="70000"/>
              </a:spcBef>
              <a:buClr>
                <a:schemeClr val="tx1"/>
              </a:buClr>
              <a:buFont typeface="Wingdings" panose="05000000000000000000" pitchFamily="2" charset="2"/>
              <a:buChar char="n"/>
              <a:tabLst>
                <a:tab pos="2743200" algn="ctr"/>
                <a:tab pos="4114800" algn="ctr"/>
                <a:tab pos="5429250" algn="ctr"/>
                <a:tab pos="6856413" algn="ctr"/>
              </a:tabLst>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tabLst>
                <a:tab pos="2743200" algn="ctr"/>
                <a:tab pos="4114800" algn="ctr"/>
                <a:tab pos="5429250" algn="ctr"/>
                <a:tab pos="6856413" algn="ctr"/>
              </a:tabLst>
              <a:defRPr sz="2400">
                <a:solidFill>
                  <a:schemeClr val="tx1"/>
                </a:solidFill>
                <a:latin typeface="Arial" panose="020B0604020202020204" pitchFamily="34" charset="0"/>
              </a:defRPr>
            </a:lvl2pPr>
            <a:lvl3pPr marL="1143000" indent="-228600">
              <a:spcBef>
                <a:spcPct val="40000"/>
              </a:spcBef>
              <a:buClr>
                <a:schemeClr val="tx1"/>
              </a:buClr>
              <a:buChar char="•"/>
              <a:tabLst>
                <a:tab pos="2743200" algn="ctr"/>
                <a:tab pos="4114800" algn="ctr"/>
                <a:tab pos="5429250" algn="ctr"/>
                <a:tab pos="6856413" algn="ctr"/>
              </a:tabLst>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tabLst>
                <a:tab pos="2743200" algn="ctr"/>
                <a:tab pos="4114800" algn="ctr"/>
                <a:tab pos="5429250" algn="ctr"/>
                <a:tab pos="6856413" algn="ctr"/>
              </a:tabLst>
              <a:defRPr sz="2000">
                <a:solidFill>
                  <a:schemeClr val="tx1"/>
                </a:solidFill>
                <a:latin typeface="Arial" panose="020B0604020202020204" pitchFamily="34" charset="0"/>
              </a:defRPr>
            </a:lvl4pPr>
            <a:lvl5pPr marL="2057400" indent="-228600">
              <a:spcBef>
                <a:spcPct val="20000"/>
              </a:spcBef>
              <a:buClr>
                <a:schemeClr val="tx1"/>
              </a:buClr>
              <a:buChar char="»"/>
              <a:tabLst>
                <a:tab pos="2743200" algn="ctr"/>
                <a:tab pos="4114800" algn="ctr"/>
                <a:tab pos="5429250" algn="ctr"/>
                <a:tab pos="6856413" algn="ctr"/>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tabLst>
                <a:tab pos="2743200" algn="ctr"/>
                <a:tab pos="4114800" algn="ctr"/>
                <a:tab pos="5429250" algn="ctr"/>
                <a:tab pos="6856413" algn="ctr"/>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tabLst>
                <a:tab pos="2743200" algn="ctr"/>
                <a:tab pos="4114800" algn="ctr"/>
                <a:tab pos="5429250" algn="ctr"/>
                <a:tab pos="6856413" algn="ctr"/>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tabLst>
                <a:tab pos="2743200" algn="ctr"/>
                <a:tab pos="4114800" algn="ctr"/>
                <a:tab pos="5429250" algn="ctr"/>
                <a:tab pos="6856413" algn="ctr"/>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tabLst>
                <a:tab pos="2743200" algn="ctr"/>
                <a:tab pos="4114800" algn="ctr"/>
                <a:tab pos="5429250" algn="ctr"/>
                <a:tab pos="6856413" algn="ctr"/>
              </a:tabLst>
              <a:defRPr sz="2000">
                <a:solidFill>
                  <a:schemeClr val="tx1"/>
                </a:solidFill>
                <a:latin typeface="Arial" panose="020B0604020202020204" pitchFamily="34" charset="0"/>
              </a:defRPr>
            </a:lvl9pPr>
          </a:lstStyle>
          <a:p>
            <a:pPr algn="ctr">
              <a:spcBef>
                <a:spcPct val="0"/>
              </a:spcBef>
              <a:buClrTx/>
              <a:buFontTx/>
              <a:buNone/>
            </a:pPr>
            <a:r>
              <a:rPr lang="en-US" altLang="en-US" sz="2000"/>
              <a:t> 1970-1997  (in percent) </a:t>
            </a:r>
          </a:p>
          <a:p>
            <a:pPr>
              <a:spcBef>
                <a:spcPct val="0"/>
              </a:spcBef>
              <a:buClrTx/>
              <a:buFontTx/>
              <a:buNone/>
            </a:pPr>
            <a:r>
              <a:rPr lang="en-US" altLang="en-US" sz="2000"/>
              <a:t>*Data for other countries unreliable				</a:t>
            </a:r>
            <a:endParaRPr lang="en-US" altLang="en-US" sz="2000" b="0"/>
          </a:p>
        </p:txBody>
      </p:sp>
      <p:sp>
        <p:nvSpPr>
          <p:cNvPr id="23556" name="Line 4">
            <a:extLst>
              <a:ext uri="{FF2B5EF4-FFF2-40B4-BE49-F238E27FC236}">
                <a16:creationId xmlns:a16="http://schemas.microsoft.com/office/drawing/2014/main" id="{E164317E-0A1B-444E-B77E-635DB7684AFA}"/>
              </a:ext>
            </a:extLst>
          </p:cNvPr>
          <p:cNvSpPr>
            <a:spLocks noChangeShapeType="1"/>
          </p:cNvSpPr>
          <p:nvPr/>
        </p:nvSpPr>
        <p:spPr bwMode="auto">
          <a:xfrm>
            <a:off x="381000" y="2432050"/>
            <a:ext cx="830580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7" name="Text Box 5">
            <a:extLst>
              <a:ext uri="{FF2B5EF4-FFF2-40B4-BE49-F238E27FC236}">
                <a16:creationId xmlns:a16="http://schemas.microsoft.com/office/drawing/2014/main" id="{E1DB61D8-B50A-4B20-AF0A-E25079944E89}"/>
              </a:ext>
            </a:extLst>
          </p:cNvPr>
          <p:cNvSpPr txBox="1">
            <a:spLocks noChangeArrowheads="1"/>
          </p:cNvSpPr>
          <p:nvPr/>
        </p:nvSpPr>
        <p:spPr bwMode="auto">
          <a:xfrm>
            <a:off x="2024063" y="2395538"/>
            <a:ext cx="5257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spAutoFit/>
          </a:bodyPr>
          <a:lstStyle>
            <a:lvl1pPr>
              <a:spcBef>
                <a:spcPct val="70000"/>
              </a:spcBef>
              <a:buClr>
                <a:schemeClr val="tx1"/>
              </a:buClr>
              <a:buFont typeface="Wingdings" panose="05000000000000000000" pitchFamily="2" charset="2"/>
              <a:buChar char="n"/>
              <a:tabLst>
                <a:tab pos="2971800" algn="dec"/>
                <a:tab pos="4457700" algn="dec"/>
                <a:tab pos="5772150" algn="dec"/>
                <a:tab pos="7258050" algn="dec"/>
              </a:tabLst>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tabLst>
                <a:tab pos="2971800" algn="dec"/>
                <a:tab pos="4457700" algn="dec"/>
                <a:tab pos="5772150" algn="dec"/>
                <a:tab pos="7258050" algn="dec"/>
              </a:tabLst>
              <a:defRPr sz="2400">
                <a:solidFill>
                  <a:schemeClr val="tx1"/>
                </a:solidFill>
                <a:latin typeface="Arial" panose="020B0604020202020204" pitchFamily="34" charset="0"/>
              </a:defRPr>
            </a:lvl2pPr>
            <a:lvl3pPr marL="1143000" indent="-228600">
              <a:spcBef>
                <a:spcPct val="40000"/>
              </a:spcBef>
              <a:buClr>
                <a:schemeClr val="tx1"/>
              </a:buClr>
              <a:buChar char="•"/>
              <a:tabLst>
                <a:tab pos="2971800" algn="dec"/>
                <a:tab pos="4457700" algn="dec"/>
                <a:tab pos="5772150" algn="dec"/>
                <a:tab pos="7258050" algn="dec"/>
              </a:tabLst>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tabLst>
                <a:tab pos="2971800" algn="dec"/>
                <a:tab pos="4457700" algn="dec"/>
                <a:tab pos="5772150" algn="dec"/>
                <a:tab pos="7258050" algn="dec"/>
              </a:tabLst>
              <a:defRPr sz="2000">
                <a:solidFill>
                  <a:schemeClr val="tx1"/>
                </a:solidFill>
                <a:latin typeface="Arial" panose="020B0604020202020204" pitchFamily="34" charset="0"/>
              </a:defRPr>
            </a:lvl4pPr>
            <a:lvl5pPr marL="2057400" indent="-228600">
              <a:spcBef>
                <a:spcPct val="20000"/>
              </a:spcBef>
              <a:buClr>
                <a:schemeClr val="tx1"/>
              </a:buClr>
              <a:buChar char="»"/>
              <a:tabLst>
                <a:tab pos="2971800" algn="dec"/>
                <a:tab pos="4457700" algn="dec"/>
                <a:tab pos="5772150" algn="dec"/>
                <a:tab pos="7258050" algn="dec"/>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tabLst>
                <a:tab pos="2971800" algn="dec"/>
                <a:tab pos="4457700" algn="dec"/>
                <a:tab pos="5772150" algn="dec"/>
                <a:tab pos="7258050" algn="dec"/>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tabLst>
                <a:tab pos="2971800" algn="dec"/>
                <a:tab pos="4457700" algn="dec"/>
                <a:tab pos="5772150" algn="dec"/>
                <a:tab pos="7258050" algn="dec"/>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tabLst>
                <a:tab pos="2971800" algn="dec"/>
                <a:tab pos="4457700" algn="dec"/>
                <a:tab pos="5772150" algn="dec"/>
                <a:tab pos="7258050" algn="dec"/>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tabLst>
                <a:tab pos="2971800" algn="dec"/>
                <a:tab pos="4457700" algn="dec"/>
                <a:tab pos="5772150" algn="dec"/>
                <a:tab pos="7258050" algn="dec"/>
              </a:tabLst>
              <a:defRPr sz="2000">
                <a:solidFill>
                  <a:schemeClr val="tx1"/>
                </a:solidFill>
                <a:latin typeface="Arial" panose="020B0604020202020204" pitchFamily="34" charset="0"/>
              </a:defRPr>
            </a:lvl9pPr>
          </a:lstStyle>
          <a:p>
            <a:pPr>
              <a:lnSpc>
                <a:spcPct val="120000"/>
              </a:lnSpc>
              <a:spcBef>
                <a:spcPct val="0"/>
              </a:spcBef>
              <a:buClrTx/>
              <a:buFontTx/>
              <a:buNone/>
            </a:pPr>
            <a:r>
              <a:rPr lang="en-US" altLang="en-US" sz="2400"/>
              <a:t>Hong Kong	7.5		</a:t>
            </a:r>
          </a:p>
          <a:p>
            <a:pPr>
              <a:lnSpc>
                <a:spcPct val="120000"/>
              </a:lnSpc>
              <a:spcBef>
                <a:spcPct val="0"/>
              </a:spcBef>
              <a:buClrTx/>
              <a:buFontTx/>
              <a:buNone/>
            </a:pPr>
            <a:r>
              <a:rPr lang="en-US" altLang="en-US" sz="2400"/>
              <a:t>Singapore	8.2		</a:t>
            </a:r>
          </a:p>
          <a:p>
            <a:pPr>
              <a:lnSpc>
                <a:spcPct val="120000"/>
              </a:lnSpc>
              <a:spcBef>
                <a:spcPct val="0"/>
              </a:spcBef>
              <a:buClrTx/>
              <a:buFontTx/>
              <a:buNone/>
            </a:pPr>
            <a:r>
              <a:rPr lang="en-US" altLang="en-US" sz="2400"/>
              <a:t>Korea	8.4		</a:t>
            </a:r>
          </a:p>
          <a:p>
            <a:pPr>
              <a:lnSpc>
                <a:spcPct val="120000"/>
              </a:lnSpc>
              <a:spcBef>
                <a:spcPct val="0"/>
              </a:spcBef>
              <a:buClrTx/>
              <a:buFontTx/>
              <a:buNone/>
            </a:pPr>
            <a:r>
              <a:rPr lang="en-US" altLang="en-US" sz="2400"/>
              <a:t>Taiwan	8.3		</a:t>
            </a:r>
          </a:p>
          <a:p>
            <a:pPr>
              <a:lnSpc>
                <a:spcPct val="120000"/>
              </a:lnSpc>
              <a:spcBef>
                <a:spcPct val="0"/>
              </a:spcBef>
              <a:buClrTx/>
              <a:buFontTx/>
              <a:buNone/>
            </a:pPr>
            <a:r>
              <a:rPr lang="en-US" altLang="en-US" sz="2400"/>
              <a:t>Indonesia	6.8		</a:t>
            </a:r>
          </a:p>
          <a:p>
            <a:pPr>
              <a:lnSpc>
                <a:spcPct val="120000"/>
              </a:lnSpc>
              <a:spcBef>
                <a:spcPct val="0"/>
              </a:spcBef>
              <a:buClrTx/>
              <a:buFontTx/>
              <a:buNone/>
            </a:pPr>
            <a:r>
              <a:rPr lang="en-US" altLang="en-US" sz="2400"/>
              <a:t>Malaysia	7.4		</a:t>
            </a:r>
          </a:p>
          <a:p>
            <a:pPr>
              <a:lnSpc>
                <a:spcPct val="120000"/>
              </a:lnSpc>
              <a:spcBef>
                <a:spcPct val="0"/>
              </a:spcBef>
              <a:buClrTx/>
              <a:buFontTx/>
              <a:buNone/>
            </a:pPr>
            <a:r>
              <a:rPr lang="en-US" altLang="en-US" sz="2400"/>
              <a:t>Philippines	3.6		</a:t>
            </a:r>
          </a:p>
          <a:p>
            <a:pPr>
              <a:lnSpc>
                <a:spcPct val="120000"/>
              </a:lnSpc>
              <a:spcBef>
                <a:spcPct val="0"/>
              </a:spcBef>
              <a:buClrTx/>
              <a:buFontTx/>
              <a:buNone/>
            </a:pPr>
            <a:r>
              <a:rPr lang="en-US" altLang="en-US" sz="2400"/>
              <a:t>Thailand	7.5		</a:t>
            </a:r>
          </a:p>
          <a:p>
            <a:pPr>
              <a:lnSpc>
                <a:spcPct val="120000"/>
              </a:lnSpc>
              <a:spcBef>
                <a:spcPct val="0"/>
              </a:spcBef>
              <a:buClrTx/>
              <a:buFontTx/>
              <a:buNone/>
            </a:pPr>
            <a:r>
              <a:rPr lang="en-US" altLang="en-US" sz="2400"/>
              <a:t>China	9.1		</a:t>
            </a:r>
            <a:endParaRPr lang="en-US" altLang="en-US" sz="2000" b="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41903094-6E0E-4F78-A863-FF72EDEEF2BB}"/>
              </a:ext>
            </a:extLst>
          </p:cNvPr>
          <p:cNvSpPr>
            <a:spLocks noGrp="1" noChangeArrowheads="1"/>
          </p:cNvSpPr>
          <p:nvPr>
            <p:ph type="title"/>
          </p:nvPr>
        </p:nvSpPr>
        <p:spPr/>
        <p:txBody>
          <a:bodyPr/>
          <a:lstStyle/>
          <a:p>
            <a:r>
              <a:rPr lang="en-US" altLang="en-US" sz="3200"/>
              <a:t>East Asia: The Miracle</a:t>
            </a:r>
          </a:p>
        </p:txBody>
      </p:sp>
      <p:sp>
        <p:nvSpPr>
          <p:cNvPr id="25603" name="Rectangle 3">
            <a:extLst>
              <a:ext uri="{FF2B5EF4-FFF2-40B4-BE49-F238E27FC236}">
                <a16:creationId xmlns:a16="http://schemas.microsoft.com/office/drawing/2014/main" id="{16360006-465C-4AD5-827E-2F05C329462C}"/>
              </a:ext>
            </a:extLst>
          </p:cNvPr>
          <p:cNvSpPr>
            <a:spLocks noGrp="1" noChangeArrowheads="1"/>
          </p:cNvSpPr>
          <p:nvPr>
            <p:ph type="body" idx="1"/>
          </p:nvPr>
        </p:nvSpPr>
        <p:spPr>
          <a:xfrm>
            <a:off x="592138" y="1535113"/>
            <a:ext cx="7772400" cy="4214812"/>
          </a:xfrm>
        </p:spPr>
        <p:txBody>
          <a:bodyPr/>
          <a:lstStyle/>
          <a:p>
            <a:pPr>
              <a:lnSpc>
                <a:spcPct val="90000"/>
              </a:lnSpc>
            </a:pPr>
            <a:r>
              <a:rPr lang="en-US" altLang="en-US" sz="2400" b="1">
                <a:solidFill>
                  <a:srgbClr val="990033"/>
                </a:solidFill>
              </a:rPr>
              <a:t>The East Asian Economic Miracle</a:t>
            </a:r>
          </a:p>
          <a:p>
            <a:pPr lvl="1">
              <a:lnSpc>
                <a:spcPct val="90000"/>
              </a:lnSpc>
            </a:pPr>
            <a:r>
              <a:rPr lang="en-US" altLang="en-US" b="1"/>
              <a:t>Until 1997 the countries of East Asia had very high growth rates as was shown.</a:t>
            </a:r>
          </a:p>
          <a:p>
            <a:pPr lvl="1">
              <a:lnSpc>
                <a:spcPct val="90000"/>
              </a:lnSpc>
            </a:pPr>
            <a:r>
              <a:rPr lang="en-US" altLang="en-US" b="1"/>
              <a:t>What were the ingredients for the success of the East Asian Miracle? (General Consensus)</a:t>
            </a:r>
          </a:p>
          <a:p>
            <a:pPr lvl="2">
              <a:lnSpc>
                <a:spcPct val="90000"/>
              </a:lnSpc>
            </a:pPr>
            <a:r>
              <a:rPr lang="en-US" altLang="en-US" b="1"/>
              <a:t>High saving and investment rates</a:t>
            </a:r>
          </a:p>
          <a:p>
            <a:pPr lvl="2">
              <a:lnSpc>
                <a:spcPct val="90000"/>
              </a:lnSpc>
            </a:pPr>
            <a:r>
              <a:rPr lang="en-US" altLang="en-US" b="1"/>
              <a:t>Strong emphasis on education</a:t>
            </a:r>
          </a:p>
          <a:p>
            <a:pPr lvl="2">
              <a:lnSpc>
                <a:spcPct val="90000"/>
              </a:lnSpc>
            </a:pPr>
            <a:r>
              <a:rPr lang="en-US" altLang="en-US" b="1"/>
              <a:t>Stable macroeconomic environment</a:t>
            </a:r>
          </a:p>
          <a:p>
            <a:pPr lvl="2">
              <a:lnSpc>
                <a:spcPct val="90000"/>
              </a:lnSpc>
            </a:pPr>
            <a:r>
              <a:rPr lang="en-US" altLang="en-US" b="1"/>
              <a:t>Free from high inflation or major economic slumps</a:t>
            </a:r>
          </a:p>
          <a:p>
            <a:pPr lvl="2">
              <a:lnSpc>
                <a:spcPct val="90000"/>
              </a:lnSpc>
            </a:pPr>
            <a:r>
              <a:rPr lang="en-US" altLang="en-US" b="1"/>
              <a:t>High share of trade in GDP</a:t>
            </a:r>
          </a:p>
          <a:p>
            <a:pPr lvl="2">
              <a:lnSpc>
                <a:spcPct val="90000"/>
              </a:lnSpc>
            </a:pPr>
            <a:endParaRPr lang="en-US" altLang="en-US" b="1"/>
          </a:p>
          <a:p>
            <a:pPr>
              <a:lnSpc>
                <a:spcPct val="90000"/>
              </a:lnSpc>
            </a:pPr>
            <a:endParaRPr lang="en-US" altLang="en-US" sz="2400" b="1"/>
          </a:p>
          <a:p>
            <a:pPr lvl="1">
              <a:lnSpc>
                <a:spcPct val="90000"/>
              </a:lnSpc>
            </a:pPr>
            <a:endParaRPr lang="en-US" altLang="en-US" sz="2000" b="1"/>
          </a:p>
          <a:p>
            <a:pPr lvl="1">
              <a:lnSpc>
                <a:spcPct val="90000"/>
              </a:lnSpc>
            </a:pPr>
            <a:endParaRPr lang="en-US" altLang="en-US" sz="2000" b="1"/>
          </a:p>
        </p:txBody>
      </p:sp>
    </p:spTree>
  </p:cSld>
  <p:clrMapOvr>
    <a:masterClrMapping/>
  </p:clrMapOvr>
  <p:transition spd="med">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E575382F-CBE7-4D38-BA10-9169A2639219}"/>
              </a:ext>
            </a:extLst>
          </p:cNvPr>
          <p:cNvSpPr>
            <a:spLocks noGrp="1" noChangeArrowheads="1"/>
          </p:cNvSpPr>
          <p:nvPr>
            <p:ph type="title"/>
          </p:nvPr>
        </p:nvSpPr>
        <p:spPr>
          <a:xfrm>
            <a:off x="163087" y="260350"/>
            <a:ext cx="8553450" cy="800100"/>
          </a:xfrm>
        </p:spPr>
        <p:txBody>
          <a:bodyPr/>
          <a:lstStyle/>
          <a:p>
            <a:pPr>
              <a:defRPr/>
            </a:pPr>
            <a:r>
              <a:rPr lang="en-US" altLang="en-US" dirty="0">
                <a:effectLst>
                  <a:outerShdw blurRad="38100" dist="38100" dir="2700000" algn="tl">
                    <a:srgbClr val="C0C0C0"/>
                  </a:outerShdw>
                </a:effectLst>
              </a:rPr>
              <a:t>East Asia (1997)</a:t>
            </a:r>
          </a:p>
        </p:txBody>
      </p:sp>
      <p:pic>
        <p:nvPicPr>
          <p:cNvPr id="5123" name="Picture 3">
            <a:extLst>
              <a:ext uri="{FF2B5EF4-FFF2-40B4-BE49-F238E27FC236}">
                <a16:creationId xmlns:a16="http://schemas.microsoft.com/office/drawing/2014/main" id="{145983F5-4EF5-4263-BF66-8287ED8ED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63" y="1060450"/>
            <a:ext cx="8289074" cy="544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5244CBA-8C9A-4463-84AF-F2B0CA44BF7D}"/>
              </a:ext>
            </a:extLst>
          </p:cNvPr>
          <p:cNvSpPr>
            <a:spLocks noGrp="1" noChangeArrowheads="1"/>
          </p:cNvSpPr>
          <p:nvPr>
            <p:ph type="title"/>
          </p:nvPr>
        </p:nvSpPr>
        <p:spPr>
          <a:xfrm>
            <a:off x="419100" y="414338"/>
            <a:ext cx="8275638" cy="850900"/>
          </a:xfrm>
        </p:spPr>
        <p:txBody>
          <a:bodyPr/>
          <a:lstStyle/>
          <a:p>
            <a:r>
              <a:rPr lang="en-US" altLang="en-US" sz="2800"/>
              <a:t>Roots of East Asian Development: States </a:t>
            </a:r>
            <a:br>
              <a:rPr lang="en-US" altLang="en-US" sz="2800"/>
            </a:br>
            <a:r>
              <a:rPr lang="en-US" altLang="en-US" sz="2800"/>
              <a:t>or Markets?</a:t>
            </a:r>
          </a:p>
        </p:txBody>
      </p:sp>
      <p:sp>
        <p:nvSpPr>
          <p:cNvPr id="27651" name="Rectangle 3">
            <a:extLst>
              <a:ext uri="{FF2B5EF4-FFF2-40B4-BE49-F238E27FC236}">
                <a16:creationId xmlns:a16="http://schemas.microsoft.com/office/drawing/2014/main" id="{81965B96-56A5-415B-82B5-62BA74B9FEDF}"/>
              </a:ext>
            </a:extLst>
          </p:cNvPr>
          <p:cNvSpPr>
            <a:spLocks noGrp="1" noChangeArrowheads="1"/>
          </p:cNvSpPr>
          <p:nvPr>
            <p:ph type="body" idx="1"/>
          </p:nvPr>
        </p:nvSpPr>
        <p:spPr>
          <a:xfrm>
            <a:off x="665163" y="1981200"/>
            <a:ext cx="7883525" cy="4114800"/>
          </a:xfrm>
        </p:spPr>
        <p:txBody>
          <a:bodyPr/>
          <a:lstStyle/>
          <a:p>
            <a:r>
              <a:rPr lang="en-US" altLang="en-US" b="1"/>
              <a:t>Increasing consensus that growth has largely been export-led (although several countries exhibit periods of import substitution)</a:t>
            </a:r>
          </a:p>
          <a:p>
            <a:r>
              <a:rPr lang="en-US" altLang="en-US" b="1"/>
              <a:t>Disagreement about the relative role of state intervention and market signals. </a:t>
            </a:r>
          </a:p>
          <a:p>
            <a:endParaRPr lang="en-US" alt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80F1C62-01BD-4098-A402-2531964E6B0B}"/>
              </a:ext>
            </a:extLst>
          </p:cNvPr>
          <p:cNvSpPr>
            <a:spLocks noGrp="1" noChangeArrowheads="1"/>
          </p:cNvSpPr>
          <p:nvPr>
            <p:ph type="title"/>
          </p:nvPr>
        </p:nvSpPr>
        <p:spPr>
          <a:xfrm>
            <a:off x="485775" y="342900"/>
            <a:ext cx="8215313" cy="990600"/>
          </a:xfrm>
        </p:spPr>
        <p:txBody>
          <a:bodyPr/>
          <a:lstStyle/>
          <a:p>
            <a:r>
              <a:rPr lang="en-US" altLang="en-US" sz="2800"/>
              <a:t>The Economic Environment (Development)</a:t>
            </a:r>
          </a:p>
        </p:txBody>
      </p:sp>
      <p:sp>
        <p:nvSpPr>
          <p:cNvPr id="503811" name="Rectangle 3">
            <a:extLst>
              <a:ext uri="{FF2B5EF4-FFF2-40B4-BE49-F238E27FC236}">
                <a16:creationId xmlns:a16="http://schemas.microsoft.com/office/drawing/2014/main" id="{3453B270-0294-4D6F-8759-1A044B76E56E}"/>
              </a:ext>
            </a:extLst>
          </p:cNvPr>
          <p:cNvSpPr>
            <a:spLocks noGrp="1" noChangeArrowheads="1"/>
          </p:cNvSpPr>
          <p:nvPr>
            <p:ph type="body" idx="1"/>
          </p:nvPr>
        </p:nvSpPr>
        <p:spPr>
          <a:xfrm>
            <a:off x="304800" y="1524000"/>
            <a:ext cx="8513763" cy="4800600"/>
          </a:xfrm>
        </p:spPr>
        <p:txBody>
          <a:bodyPr/>
          <a:lstStyle/>
          <a:p>
            <a:pPr>
              <a:lnSpc>
                <a:spcPct val="90000"/>
              </a:lnSpc>
            </a:pPr>
            <a:r>
              <a:rPr lang="en-US" altLang="en-US" sz="2400" b="1"/>
              <a:t>Much of the East Asian success started from export-oriented strategies, benefiting from growth in the international economy since the 1950s.</a:t>
            </a:r>
          </a:p>
          <a:p>
            <a:pPr>
              <a:lnSpc>
                <a:spcPct val="90000"/>
              </a:lnSpc>
            </a:pPr>
            <a:r>
              <a:rPr lang="en-US" altLang="en-US" sz="2400" b="1"/>
              <a:t>Wave of FDI in Asia (“Flying Geese Pattern”)</a:t>
            </a:r>
          </a:p>
          <a:p>
            <a:pPr lvl="1">
              <a:lnSpc>
                <a:spcPct val="90000"/>
              </a:lnSpc>
            </a:pPr>
            <a:r>
              <a:rPr lang="en-US" altLang="en-US" b="1"/>
              <a:t>Japan</a:t>
            </a:r>
            <a:r>
              <a:rPr lang="en-US" altLang="en-US" b="1">
                <a:sym typeface="Wingdings" panose="05000000000000000000" pitchFamily="2" charset="2"/>
              </a:rPr>
              <a:t>4 Tigers3 NIEsChina (?)</a:t>
            </a:r>
          </a:p>
          <a:p>
            <a:pPr lvl="1">
              <a:lnSpc>
                <a:spcPct val="90000"/>
              </a:lnSpc>
            </a:pPr>
            <a:r>
              <a:rPr lang="en-US" altLang="en-US" b="1">
                <a:sym typeface="Wingdings" panose="05000000000000000000" pitchFamily="2" charset="2"/>
              </a:rPr>
              <a:t>As each wave of development ensued it displaced exports of prior wave, compelling </a:t>
            </a:r>
            <a:r>
              <a:rPr lang="en-US" altLang="en-US" b="1" u="sng">
                <a:sym typeface="Wingdings" panose="05000000000000000000" pitchFamily="2" charset="2"/>
              </a:rPr>
              <a:t>restructuring</a:t>
            </a:r>
            <a:r>
              <a:rPr lang="en-US" altLang="en-US" b="1">
                <a:sym typeface="Wingdings" panose="05000000000000000000" pitchFamily="2" charset="2"/>
              </a:rPr>
              <a:t>.</a:t>
            </a:r>
          </a:p>
          <a:p>
            <a:pPr lvl="2">
              <a:lnSpc>
                <a:spcPct val="90000"/>
              </a:lnSpc>
            </a:pPr>
            <a:r>
              <a:rPr lang="en-US" altLang="en-US" sz="2800" b="1"/>
              <a:t>Internal causes: exchange rate appreciation, wage increases, …</a:t>
            </a:r>
          </a:p>
          <a:p>
            <a:pPr lvl="2">
              <a:lnSpc>
                <a:spcPct val="90000"/>
              </a:lnSpc>
            </a:pPr>
            <a:r>
              <a:rPr lang="en-US" altLang="en-US" sz="2800" b="1"/>
              <a:t>Restructuring: labor intensive</a:t>
            </a:r>
            <a:r>
              <a:rPr lang="en-US" altLang="en-US" sz="2800" b="1">
                <a:sym typeface="Wingdings" panose="05000000000000000000" pitchFamily="2" charset="2"/>
              </a:rPr>
              <a:t>capital intensiveknowledge</a:t>
            </a: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3811">
                                            <p:txEl>
                                              <p:pRg st="0" end="0"/>
                                            </p:txEl>
                                          </p:spTgt>
                                        </p:tgtEl>
                                        <p:attrNameLst>
                                          <p:attrName>style.visibility</p:attrName>
                                        </p:attrNameLst>
                                      </p:cBhvr>
                                      <p:to>
                                        <p:strVal val="visible"/>
                                      </p:to>
                                    </p:set>
                                    <p:animEffect transition="in" filter="blinds(horizontal)">
                                      <p:cBhvr>
                                        <p:cTn id="7" dur="500"/>
                                        <p:tgtEl>
                                          <p:spTgt spid="503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3811">
                                            <p:txEl>
                                              <p:pRg st="1" end="1"/>
                                            </p:txEl>
                                          </p:spTgt>
                                        </p:tgtEl>
                                        <p:attrNameLst>
                                          <p:attrName>style.visibility</p:attrName>
                                        </p:attrNameLst>
                                      </p:cBhvr>
                                      <p:to>
                                        <p:strVal val="visible"/>
                                      </p:to>
                                    </p:set>
                                    <p:animEffect transition="in" filter="blinds(horizontal)">
                                      <p:cBhvr>
                                        <p:cTn id="12" dur="500"/>
                                        <p:tgtEl>
                                          <p:spTgt spid="503811">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3811">
                                            <p:txEl>
                                              <p:pRg st="2" end="2"/>
                                            </p:txEl>
                                          </p:spTgt>
                                        </p:tgtEl>
                                        <p:attrNameLst>
                                          <p:attrName>style.visibility</p:attrName>
                                        </p:attrNameLst>
                                      </p:cBhvr>
                                      <p:to>
                                        <p:strVal val="visible"/>
                                      </p:to>
                                    </p:set>
                                    <p:animEffect transition="in" filter="blinds(horizontal)">
                                      <p:cBhvr>
                                        <p:cTn id="15" dur="500"/>
                                        <p:tgtEl>
                                          <p:spTgt spid="503811">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03811">
                                            <p:txEl>
                                              <p:pRg st="3" end="3"/>
                                            </p:txEl>
                                          </p:spTgt>
                                        </p:tgtEl>
                                        <p:attrNameLst>
                                          <p:attrName>style.visibility</p:attrName>
                                        </p:attrNameLst>
                                      </p:cBhvr>
                                      <p:to>
                                        <p:strVal val="visible"/>
                                      </p:to>
                                    </p:set>
                                    <p:animEffect transition="in" filter="blinds(horizontal)">
                                      <p:cBhvr>
                                        <p:cTn id="18" dur="500"/>
                                        <p:tgtEl>
                                          <p:spTgt spid="503811">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03811">
                                            <p:txEl>
                                              <p:pRg st="4" end="4"/>
                                            </p:txEl>
                                          </p:spTgt>
                                        </p:tgtEl>
                                        <p:attrNameLst>
                                          <p:attrName>style.visibility</p:attrName>
                                        </p:attrNameLst>
                                      </p:cBhvr>
                                      <p:to>
                                        <p:strVal val="visible"/>
                                      </p:to>
                                    </p:set>
                                    <p:animEffect transition="in" filter="blinds(horizontal)">
                                      <p:cBhvr>
                                        <p:cTn id="21" dur="500"/>
                                        <p:tgtEl>
                                          <p:spTgt spid="503811">
                                            <p:txEl>
                                              <p:pRg st="4" end="4"/>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03811">
                                            <p:txEl>
                                              <p:pRg st="5" end="5"/>
                                            </p:txEl>
                                          </p:spTgt>
                                        </p:tgtEl>
                                        <p:attrNameLst>
                                          <p:attrName>style.visibility</p:attrName>
                                        </p:attrNameLst>
                                      </p:cBhvr>
                                      <p:to>
                                        <p:strVal val="visible"/>
                                      </p:to>
                                    </p:set>
                                    <p:animEffect transition="in" filter="blinds(horizontal)">
                                      <p:cBhvr>
                                        <p:cTn id="24" dur="500"/>
                                        <p:tgtEl>
                                          <p:spTgt spid="5038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1D3AB25-6003-4C79-A297-D398AC2C903A}"/>
              </a:ext>
            </a:extLst>
          </p:cNvPr>
          <p:cNvSpPr>
            <a:spLocks noGrp="1" noChangeArrowheads="1"/>
          </p:cNvSpPr>
          <p:nvPr>
            <p:ph type="title"/>
          </p:nvPr>
        </p:nvSpPr>
        <p:spPr>
          <a:xfrm>
            <a:off x="457200" y="533400"/>
            <a:ext cx="8382000" cy="685800"/>
          </a:xfrm>
          <a:noFill/>
        </p:spPr>
        <p:txBody>
          <a:bodyPr/>
          <a:lstStyle/>
          <a:p>
            <a:r>
              <a:rPr lang="en-GB" altLang="en-US" sz="2800"/>
              <a:t>Flying Geese Model of Trade Structures</a:t>
            </a:r>
            <a:br>
              <a:rPr lang="en-GB" altLang="en-US" sz="2800"/>
            </a:br>
            <a:r>
              <a:rPr lang="en-GB" altLang="en-US" sz="2800"/>
              <a:t> in East Asia</a:t>
            </a:r>
            <a:endParaRPr lang="nl-NL" altLang="en-US" sz="2800"/>
          </a:p>
        </p:txBody>
      </p:sp>
      <p:pic>
        <p:nvPicPr>
          <p:cNvPr id="29699" name="Picture 3" descr="flyinggeese">
            <a:extLst>
              <a:ext uri="{FF2B5EF4-FFF2-40B4-BE49-F238E27FC236}">
                <a16:creationId xmlns:a16="http://schemas.microsoft.com/office/drawing/2014/main" id="{4902B114-4756-43FC-82E9-48D6D8CF0D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447800"/>
            <a:ext cx="7434263"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863BAA1-0359-4BE9-98E1-54B3C2200FF4}"/>
              </a:ext>
            </a:extLst>
          </p:cNvPr>
          <p:cNvSpPr>
            <a:spLocks noGrp="1" noChangeArrowheads="1"/>
          </p:cNvSpPr>
          <p:nvPr>
            <p:ph type="title"/>
          </p:nvPr>
        </p:nvSpPr>
        <p:spPr>
          <a:xfrm>
            <a:off x="762000" y="692150"/>
            <a:ext cx="7789863" cy="512763"/>
          </a:xfrm>
        </p:spPr>
        <p:txBody>
          <a:bodyPr/>
          <a:lstStyle/>
          <a:p>
            <a:r>
              <a:rPr lang="en-US" altLang="ja-JP" sz="3200">
                <a:ea typeface="ＭＳ Ｐゴシック" panose="020B0600070205080204" pitchFamily="34" charset="-128"/>
              </a:rPr>
              <a:t>“Asian Dynamism”</a:t>
            </a:r>
          </a:p>
        </p:txBody>
      </p:sp>
      <p:sp>
        <p:nvSpPr>
          <p:cNvPr id="31747" name="Rectangle 3">
            <a:extLst>
              <a:ext uri="{FF2B5EF4-FFF2-40B4-BE49-F238E27FC236}">
                <a16:creationId xmlns:a16="http://schemas.microsoft.com/office/drawing/2014/main" id="{623286DD-3D6A-428D-8E64-F5B07F4F8389}"/>
              </a:ext>
            </a:extLst>
          </p:cNvPr>
          <p:cNvSpPr>
            <a:spLocks noGrp="1" noChangeArrowheads="1"/>
          </p:cNvSpPr>
          <p:nvPr>
            <p:ph type="body" idx="1"/>
          </p:nvPr>
        </p:nvSpPr>
        <p:spPr>
          <a:xfrm>
            <a:off x="630238" y="1700213"/>
            <a:ext cx="8074025" cy="4114800"/>
          </a:xfrm>
        </p:spPr>
        <p:txBody>
          <a:bodyPr/>
          <a:lstStyle/>
          <a:p>
            <a:r>
              <a:rPr lang="en-US" altLang="ja-JP" sz="2000" b="1">
                <a:ea typeface="ＭＳ Ｐゴシック" panose="020B0600070205080204" pitchFamily="34" charset="-128"/>
              </a:rPr>
              <a:t>Geographic diffusion of industrialization</a:t>
            </a:r>
          </a:p>
          <a:p>
            <a:r>
              <a:rPr lang="en-US" altLang="ja-JP" sz="2000" b="1">
                <a:ea typeface="ＭＳ Ｐゴシック" panose="020B0600070205080204" pitchFamily="34" charset="-128"/>
              </a:rPr>
              <a:t>Within each country, industrialization proceeds from low-tech to high-tech</a:t>
            </a:r>
          </a:p>
          <a:p>
            <a:r>
              <a:rPr lang="en-US" altLang="ja-JP" sz="2000" b="1">
                <a:ea typeface="ＭＳ Ｐゴシック" panose="020B0600070205080204" pitchFamily="34" charset="-128"/>
              </a:rPr>
              <a:t>Clear order and structure (with a possibility of re-formation)</a:t>
            </a:r>
          </a:p>
          <a:p>
            <a:r>
              <a:rPr lang="en-US" altLang="en-US" sz="2000" b="1"/>
              <a:t>Specialization on comparative advantage</a:t>
            </a:r>
          </a:p>
          <a:p>
            <a:r>
              <a:rPr lang="en-US" altLang="en-US" sz="2000" b="1"/>
              <a:t>Requires successive stages of comparative advantage</a:t>
            </a:r>
          </a:p>
          <a:p>
            <a:r>
              <a:rPr lang="en-US" altLang="en-US" sz="2000" b="1"/>
              <a:t>Supported by export subsidies which are only given temporarily</a:t>
            </a:r>
          </a:p>
          <a:p>
            <a:endParaRPr lang="en-US" altLang="ja-JP" sz="2400" b="1">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A7A1C58-DE12-4349-B6B5-761606F5CDC4}"/>
              </a:ext>
            </a:extLst>
          </p:cNvPr>
          <p:cNvSpPr>
            <a:spLocks noGrp="1" noChangeArrowheads="1"/>
          </p:cNvSpPr>
          <p:nvPr>
            <p:ph type="title"/>
          </p:nvPr>
        </p:nvSpPr>
        <p:spPr>
          <a:xfrm>
            <a:off x="588963" y="481013"/>
            <a:ext cx="8077200" cy="527050"/>
          </a:xfrm>
        </p:spPr>
        <p:txBody>
          <a:bodyPr/>
          <a:lstStyle/>
          <a:p>
            <a:r>
              <a:rPr lang="en-GB" altLang="en-US" sz="3200"/>
              <a:t>Successive Stages of Comparative Advantage in East-Asian Trade Structure</a:t>
            </a:r>
            <a:endParaRPr lang="nl-NL" altLang="en-US" sz="3200"/>
          </a:p>
        </p:txBody>
      </p:sp>
      <p:sp>
        <p:nvSpPr>
          <p:cNvPr id="512003" name="Rectangle 3">
            <a:extLst>
              <a:ext uri="{FF2B5EF4-FFF2-40B4-BE49-F238E27FC236}">
                <a16:creationId xmlns:a16="http://schemas.microsoft.com/office/drawing/2014/main" id="{7FCB2D9E-F7C8-449D-B161-695A5B0CD8D8}"/>
              </a:ext>
            </a:extLst>
          </p:cNvPr>
          <p:cNvSpPr>
            <a:spLocks noGrp="1" noChangeArrowheads="1"/>
          </p:cNvSpPr>
          <p:nvPr>
            <p:ph type="body" idx="1"/>
          </p:nvPr>
        </p:nvSpPr>
        <p:spPr>
          <a:xfrm>
            <a:off x="665163" y="1927225"/>
            <a:ext cx="8001000" cy="2667000"/>
          </a:xfrm>
        </p:spPr>
        <p:txBody>
          <a:bodyPr/>
          <a:lstStyle/>
          <a:p>
            <a:pPr>
              <a:lnSpc>
                <a:spcPct val="90000"/>
              </a:lnSpc>
              <a:buFont typeface="Wingdings" panose="05000000000000000000" pitchFamily="2" charset="2"/>
              <a:buNone/>
            </a:pPr>
            <a:r>
              <a:rPr lang="nl-NL" altLang="en-US" sz="2200" b="1"/>
              <a:t>1) Primary import-substitution: replace labour intensive manufacturing imports with domestically produced goods</a:t>
            </a:r>
          </a:p>
          <a:p>
            <a:pPr>
              <a:lnSpc>
                <a:spcPct val="90000"/>
              </a:lnSpc>
              <a:buFont typeface="Wingdings" panose="05000000000000000000" pitchFamily="2" charset="2"/>
              <a:buNone/>
            </a:pPr>
            <a:r>
              <a:rPr lang="nl-NL" altLang="en-US" sz="2200" b="1"/>
              <a:t>2) Primary export-“substitution”: replace agricultural exports by labour-intensive manufacturing exports</a:t>
            </a:r>
          </a:p>
          <a:p>
            <a:pPr>
              <a:lnSpc>
                <a:spcPct val="90000"/>
              </a:lnSpc>
              <a:buFont typeface="Wingdings" panose="05000000000000000000" pitchFamily="2" charset="2"/>
              <a:buNone/>
            </a:pPr>
            <a:r>
              <a:rPr lang="nl-NL" altLang="en-US" sz="2200" b="1"/>
              <a:t>3) Secondary import-substitution: production of intermediate and capital goods for domestic market</a:t>
            </a:r>
          </a:p>
          <a:p>
            <a:pPr>
              <a:lnSpc>
                <a:spcPct val="90000"/>
              </a:lnSpc>
              <a:buFont typeface="Wingdings" panose="05000000000000000000" pitchFamily="2" charset="2"/>
              <a:buNone/>
            </a:pPr>
            <a:r>
              <a:rPr lang="nl-NL" altLang="en-US" sz="2200" b="1"/>
              <a:t>4) Secondary export-“substitution”: shift from labour-intensive to capital- and knowledge intensive production</a:t>
            </a:r>
            <a:endParaRPr lang="en-US" altLang="en-US" sz="2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anim calcmode="lin" valueType="num">
                                      <p:cBhvr additive="base">
                                        <p:cTn id="7" dur="500" fill="hold"/>
                                        <p:tgtEl>
                                          <p:spTgt spid="5120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03">
                                            <p:txEl>
                                              <p:pRg st="1" end="1"/>
                                            </p:txEl>
                                          </p:spTgt>
                                        </p:tgtEl>
                                        <p:attrNameLst>
                                          <p:attrName>style.visibility</p:attrName>
                                        </p:attrNameLst>
                                      </p:cBhvr>
                                      <p:to>
                                        <p:strVal val="visible"/>
                                      </p:to>
                                    </p:set>
                                    <p:anim calcmode="lin" valueType="num">
                                      <p:cBhvr additive="base">
                                        <p:cTn id="13" dur="500" fill="hold"/>
                                        <p:tgtEl>
                                          <p:spTgt spid="5120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03">
                                            <p:txEl>
                                              <p:pRg st="2" end="2"/>
                                            </p:txEl>
                                          </p:spTgt>
                                        </p:tgtEl>
                                        <p:attrNameLst>
                                          <p:attrName>style.visibility</p:attrName>
                                        </p:attrNameLst>
                                      </p:cBhvr>
                                      <p:to>
                                        <p:strVal val="visible"/>
                                      </p:to>
                                    </p:set>
                                    <p:anim calcmode="lin" valueType="num">
                                      <p:cBhvr additive="base">
                                        <p:cTn id="19" dur="500" fill="hold"/>
                                        <p:tgtEl>
                                          <p:spTgt spid="5120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03">
                                            <p:txEl>
                                              <p:pRg st="3" end="3"/>
                                            </p:txEl>
                                          </p:spTgt>
                                        </p:tgtEl>
                                        <p:attrNameLst>
                                          <p:attrName>style.visibility</p:attrName>
                                        </p:attrNameLst>
                                      </p:cBhvr>
                                      <p:to>
                                        <p:strVal val="visible"/>
                                      </p:to>
                                    </p:set>
                                    <p:anim calcmode="lin" valueType="num">
                                      <p:cBhvr additive="base">
                                        <p:cTn id="25" dur="500" fill="hold"/>
                                        <p:tgtEl>
                                          <p:spTgt spid="5120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0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1026">
            <a:extLst>
              <a:ext uri="{FF2B5EF4-FFF2-40B4-BE49-F238E27FC236}">
                <a16:creationId xmlns:a16="http://schemas.microsoft.com/office/drawing/2014/main" id="{E37EB566-E5E9-4231-A109-D6F9299D6668}"/>
              </a:ext>
            </a:extLst>
          </p:cNvPr>
          <p:cNvGraphicFramePr>
            <a:graphicFrameLocks noChangeAspect="1"/>
          </p:cNvGraphicFramePr>
          <p:nvPr/>
        </p:nvGraphicFramePr>
        <p:xfrm>
          <a:off x="350838" y="457200"/>
          <a:ext cx="8442325" cy="6172200"/>
        </p:xfrm>
        <a:graphic>
          <a:graphicData uri="http://schemas.openxmlformats.org/presentationml/2006/ole">
            <mc:AlternateContent xmlns:mc="http://schemas.openxmlformats.org/markup-compatibility/2006">
              <mc:Choice xmlns:v="urn:schemas-microsoft-com:vml" Requires="v">
                <p:oleObj name="スライド" r:id="rId2" imgW="4572000" imgH="3429000" progId="PowerPoint.Slide.8">
                  <p:embed/>
                </p:oleObj>
              </mc:Choice>
              <mc:Fallback>
                <p:oleObj name="スライド" r:id="rId2" imgW="4572000" imgH="3429000" progId="PowerPoint.Slide.8">
                  <p:embed/>
                  <p:pic>
                    <p:nvPicPr>
                      <p:cNvPr id="0" name="Object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457200"/>
                        <a:ext cx="8442325"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1026">
            <a:extLst>
              <a:ext uri="{FF2B5EF4-FFF2-40B4-BE49-F238E27FC236}">
                <a16:creationId xmlns:a16="http://schemas.microsoft.com/office/drawing/2014/main" id="{CFFC1CED-C6B7-469B-9392-B9804A193F81}"/>
              </a:ext>
            </a:extLst>
          </p:cNvPr>
          <p:cNvGraphicFramePr>
            <a:graphicFrameLocks noChangeAspect="1"/>
          </p:cNvGraphicFramePr>
          <p:nvPr/>
        </p:nvGraphicFramePr>
        <p:xfrm>
          <a:off x="492125" y="304800"/>
          <a:ext cx="8347075" cy="6248400"/>
        </p:xfrm>
        <a:graphic>
          <a:graphicData uri="http://schemas.openxmlformats.org/presentationml/2006/ole">
            <mc:AlternateContent xmlns:mc="http://schemas.openxmlformats.org/markup-compatibility/2006">
              <mc:Choice xmlns:v="urn:schemas-microsoft-com:vml" Requires="v">
                <p:oleObj name="Chart" r:id="rId2" imgW="9382354" imgH="5286756" progId="Excel.Chart.8">
                  <p:embed/>
                </p:oleObj>
              </mc:Choice>
              <mc:Fallback>
                <p:oleObj name="Chart" r:id="rId2" imgW="9382354" imgH="5286756" progId="Excel.Chart.8">
                  <p:embed/>
                  <p:pic>
                    <p:nvPicPr>
                      <p:cNvPr id="0" name="Object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 y="304800"/>
                        <a:ext cx="8347075"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FE6DE9F0-76AC-40DF-9141-7BFE3F42091E}"/>
              </a:ext>
            </a:extLst>
          </p:cNvPr>
          <p:cNvSpPr txBox="1">
            <a:spLocks noChangeArrowheads="1"/>
          </p:cNvSpPr>
          <p:nvPr/>
        </p:nvSpPr>
        <p:spPr bwMode="auto">
          <a:xfrm>
            <a:off x="457200" y="1676400"/>
            <a:ext cx="23622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a:latin typeface="Times New Roman" panose="02020603050405020304" pitchFamily="18" charset="0"/>
              </a:rPr>
              <a:t>Stage 1</a:t>
            </a:r>
          </a:p>
          <a:p>
            <a:pPr algn="ctr">
              <a:spcBef>
                <a:spcPct val="50000"/>
              </a:spcBef>
              <a:buClrTx/>
              <a:buFontTx/>
              <a:buNone/>
            </a:pPr>
            <a:endParaRPr lang="en-US" altLang="en-US">
              <a:latin typeface="Times New Roman" panose="02020603050405020304" pitchFamily="18" charset="0"/>
            </a:endParaRPr>
          </a:p>
          <a:p>
            <a:pPr algn="ctr">
              <a:spcBef>
                <a:spcPct val="50000"/>
              </a:spcBef>
              <a:buClrTx/>
              <a:buFontTx/>
              <a:buNone/>
            </a:pPr>
            <a:r>
              <a:rPr lang="en-US" altLang="en-US">
                <a:latin typeface="Times New Roman" panose="02020603050405020304" pitchFamily="18" charset="0"/>
              </a:rPr>
              <a:t>Stage 2</a:t>
            </a:r>
          </a:p>
          <a:p>
            <a:pPr algn="ctr">
              <a:spcBef>
                <a:spcPct val="50000"/>
              </a:spcBef>
              <a:buClrTx/>
              <a:buFontTx/>
              <a:buNone/>
            </a:pPr>
            <a:endParaRPr lang="en-US" altLang="en-US">
              <a:latin typeface="Times New Roman" panose="02020603050405020304" pitchFamily="18" charset="0"/>
            </a:endParaRPr>
          </a:p>
          <a:p>
            <a:pPr algn="ctr">
              <a:spcBef>
                <a:spcPct val="50000"/>
              </a:spcBef>
              <a:buClrTx/>
              <a:buFontTx/>
              <a:buNone/>
            </a:pPr>
            <a:r>
              <a:rPr lang="en-US" altLang="en-US">
                <a:latin typeface="Times New Roman" panose="02020603050405020304" pitchFamily="18" charset="0"/>
              </a:rPr>
              <a:t>Stage 3</a:t>
            </a:r>
          </a:p>
          <a:p>
            <a:pPr algn="ctr">
              <a:spcBef>
                <a:spcPct val="50000"/>
              </a:spcBef>
              <a:buClrTx/>
              <a:buFontTx/>
              <a:buNone/>
            </a:pPr>
            <a:endParaRPr lang="en-US" altLang="en-US">
              <a:latin typeface="Times New Roman" panose="02020603050405020304" pitchFamily="18" charset="0"/>
            </a:endParaRPr>
          </a:p>
          <a:p>
            <a:pPr algn="ctr">
              <a:spcBef>
                <a:spcPct val="50000"/>
              </a:spcBef>
              <a:buClrTx/>
              <a:buFontTx/>
              <a:buNone/>
            </a:pPr>
            <a:r>
              <a:rPr lang="en-US" altLang="en-US">
                <a:latin typeface="Times New Roman" panose="02020603050405020304" pitchFamily="18" charset="0"/>
              </a:rPr>
              <a:t>Stage 4</a:t>
            </a:r>
            <a:r>
              <a:rPr lang="en-US" altLang="en-US" sz="1000">
                <a:latin typeface="Times New Roman" panose="02020603050405020304" pitchFamily="18" charset="0"/>
              </a:rPr>
              <a:t> </a:t>
            </a:r>
          </a:p>
        </p:txBody>
      </p:sp>
      <p:sp>
        <p:nvSpPr>
          <p:cNvPr id="36867" name="Text Box 3">
            <a:extLst>
              <a:ext uri="{FF2B5EF4-FFF2-40B4-BE49-F238E27FC236}">
                <a16:creationId xmlns:a16="http://schemas.microsoft.com/office/drawing/2014/main" id="{5ED67724-D7C2-4620-9B6F-DA0545BC3B24}"/>
              </a:ext>
            </a:extLst>
          </p:cNvPr>
          <p:cNvSpPr txBox="1">
            <a:spLocks noChangeArrowheads="1"/>
          </p:cNvSpPr>
          <p:nvPr/>
        </p:nvSpPr>
        <p:spPr bwMode="auto">
          <a:xfrm>
            <a:off x="2667000" y="1676400"/>
            <a:ext cx="28956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Primary Products</a:t>
            </a: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r>
              <a:rPr lang="en-US" altLang="en-US" sz="2000">
                <a:latin typeface="Times New Roman" panose="02020603050405020304" pitchFamily="18" charset="0"/>
              </a:rPr>
              <a:t>Labor Intensive Manufactures</a:t>
            </a: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r>
              <a:rPr lang="en-US" altLang="en-US" sz="2000">
                <a:latin typeface="Times New Roman" panose="02020603050405020304" pitchFamily="18" charset="0"/>
              </a:rPr>
              <a:t>Hi Tech Manufactures</a:t>
            </a: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r>
              <a:rPr lang="en-US" altLang="en-US" sz="2000">
                <a:latin typeface="Times New Roman" panose="02020603050405020304" pitchFamily="18" charset="0"/>
              </a:rPr>
              <a:t>Services  (high level)</a:t>
            </a:r>
          </a:p>
        </p:txBody>
      </p:sp>
      <p:sp>
        <p:nvSpPr>
          <p:cNvPr id="36868" name="Text Box 4">
            <a:extLst>
              <a:ext uri="{FF2B5EF4-FFF2-40B4-BE49-F238E27FC236}">
                <a16:creationId xmlns:a16="http://schemas.microsoft.com/office/drawing/2014/main" id="{B119AB62-CC89-4A1E-BA36-EE4325A00E98}"/>
              </a:ext>
            </a:extLst>
          </p:cNvPr>
          <p:cNvSpPr txBox="1">
            <a:spLocks noChangeArrowheads="1"/>
          </p:cNvSpPr>
          <p:nvPr/>
        </p:nvSpPr>
        <p:spPr bwMode="auto">
          <a:xfrm>
            <a:off x="5867400" y="1752600"/>
            <a:ext cx="28194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Abundant cheap land and labor</a:t>
            </a: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r>
              <a:rPr lang="en-US" altLang="en-US" sz="2000">
                <a:latin typeface="Times New Roman" panose="02020603050405020304" pitchFamily="18" charset="0"/>
              </a:rPr>
              <a:t>Low Cost Labor</a:t>
            </a: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endParaRPr lang="en-US" altLang="en-US" sz="2000">
              <a:latin typeface="Times New Roman" panose="02020603050405020304" pitchFamily="18" charset="0"/>
            </a:endParaRPr>
          </a:p>
          <a:p>
            <a:pPr algn="ctr">
              <a:spcBef>
                <a:spcPct val="50000"/>
              </a:spcBef>
              <a:buClrTx/>
              <a:buFontTx/>
              <a:buNone/>
            </a:pPr>
            <a:r>
              <a:rPr lang="en-US" altLang="en-US" sz="2000">
                <a:latin typeface="Times New Roman" panose="02020603050405020304" pitchFamily="18" charset="0"/>
              </a:rPr>
              <a:t>Capital Intensive, Technically Sophisticated Products</a:t>
            </a:r>
          </a:p>
          <a:p>
            <a:pPr algn="ctr">
              <a:spcBef>
                <a:spcPct val="50000"/>
              </a:spcBef>
              <a:buClrTx/>
              <a:buFontTx/>
              <a:buNone/>
            </a:pPr>
            <a:r>
              <a:rPr lang="en-US" altLang="en-US" sz="2000">
                <a:latin typeface="Times New Roman" panose="02020603050405020304" pitchFamily="18" charset="0"/>
              </a:rPr>
              <a:t>Domestic and International Services</a:t>
            </a:r>
          </a:p>
        </p:txBody>
      </p:sp>
      <p:sp>
        <p:nvSpPr>
          <p:cNvPr id="36869" name="Rectangle 5">
            <a:extLst>
              <a:ext uri="{FF2B5EF4-FFF2-40B4-BE49-F238E27FC236}">
                <a16:creationId xmlns:a16="http://schemas.microsoft.com/office/drawing/2014/main" id="{FA11E210-250B-413E-AA37-4B51647D1661}"/>
              </a:ext>
            </a:extLst>
          </p:cNvPr>
          <p:cNvSpPr>
            <a:spLocks noGrp="1" noChangeArrowheads="1"/>
          </p:cNvSpPr>
          <p:nvPr>
            <p:ph type="title" idx="4294967295"/>
          </p:nvPr>
        </p:nvSpPr>
        <p:spPr>
          <a:xfrm>
            <a:off x="314325" y="519113"/>
            <a:ext cx="8553450" cy="685800"/>
          </a:xfrm>
          <a:noFill/>
        </p:spPr>
        <p:txBody>
          <a:bodyPr/>
          <a:lstStyle/>
          <a:p>
            <a:r>
              <a:rPr lang="en-US" altLang="en-US" sz="3200"/>
              <a:t>The Development Ladder--Stages</a:t>
            </a: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E10F7AB1-1E16-4266-BE32-7B072C784DA7}"/>
              </a:ext>
            </a:extLst>
          </p:cNvPr>
          <p:cNvSpPr txBox="1">
            <a:spLocks noChangeArrowheads="1"/>
          </p:cNvSpPr>
          <p:nvPr/>
        </p:nvSpPr>
        <p:spPr bwMode="auto">
          <a:xfrm>
            <a:off x="271463" y="1698625"/>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  Stage 1</a:t>
            </a:r>
          </a:p>
        </p:txBody>
      </p:sp>
      <p:sp>
        <p:nvSpPr>
          <p:cNvPr id="37891" name="Text Box 3">
            <a:extLst>
              <a:ext uri="{FF2B5EF4-FFF2-40B4-BE49-F238E27FC236}">
                <a16:creationId xmlns:a16="http://schemas.microsoft.com/office/drawing/2014/main" id="{89046B3B-C2B0-4239-B3E7-5E4CB0B06B3B}"/>
              </a:ext>
            </a:extLst>
          </p:cNvPr>
          <p:cNvSpPr txBox="1">
            <a:spLocks noChangeArrowheads="1"/>
          </p:cNvSpPr>
          <p:nvPr/>
        </p:nvSpPr>
        <p:spPr bwMode="auto">
          <a:xfrm>
            <a:off x="609600" y="2743200"/>
            <a:ext cx="152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endParaRPr lang="th-TH" altLang="en-US" sz="1200">
              <a:latin typeface="Times New Roman" panose="02020603050405020304" pitchFamily="18" charset="0"/>
            </a:endParaRPr>
          </a:p>
        </p:txBody>
      </p:sp>
      <p:sp>
        <p:nvSpPr>
          <p:cNvPr id="37892" name="Text Box 4">
            <a:extLst>
              <a:ext uri="{FF2B5EF4-FFF2-40B4-BE49-F238E27FC236}">
                <a16:creationId xmlns:a16="http://schemas.microsoft.com/office/drawing/2014/main" id="{81922420-77B8-4A30-BDB0-A13BC225CD49}"/>
              </a:ext>
            </a:extLst>
          </p:cNvPr>
          <p:cNvSpPr txBox="1">
            <a:spLocks noChangeArrowheads="1"/>
          </p:cNvSpPr>
          <p:nvPr/>
        </p:nvSpPr>
        <p:spPr bwMode="auto">
          <a:xfrm>
            <a:off x="374650" y="3627438"/>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Stage 2</a:t>
            </a:r>
          </a:p>
        </p:txBody>
      </p:sp>
      <p:sp>
        <p:nvSpPr>
          <p:cNvPr id="37893" name="Text Box 5">
            <a:extLst>
              <a:ext uri="{FF2B5EF4-FFF2-40B4-BE49-F238E27FC236}">
                <a16:creationId xmlns:a16="http://schemas.microsoft.com/office/drawing/2014/main" id="{C159CC13-5128-4007-9015-9CA1EF118941}"/>
              </a:ext>
            </a:extLst>
          </p:cNvPr>
          <p:cNvSpPr txBox="1">
            <a:spLocks noChangeArrowheads="1"/>
          </p:cNvSpPr>
          <p:nvPr/>
        </p:nvSpPr>
        <p:spPr bwMode="auto">
          <a:xfrm>
            <a:off x="457200" y="4800600"/>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Stage3</a:t>
            </a:r>
          </a:p>
        </p:txBody>
      </p:sp>
      <p:sp>
        <p:nvSpPr>
          <p:cNvPr id="37894" name="Text Box 6">
            <a:extLst>
              <a:ext uri="{FF2B5EF4-FFF2-40B4-BE49-F238E27FC236}">
                <a16:creationId xmlns:a16="http://schemas.microsoft.com/office/drawing/2014/main" id="{EE3ED2C3-5655-44A1-B1E1-62296C887923}"/>
              </a:ext>
            </a:extLst>
          </p:cNvPr>
          <p:cNvSpPr txBox="1">
            <a:spLocks noChangeArrowheads="1"/>
          </p:cNvSpPr>
          <p:nvPr/>
        </p:nvSpPr>
        <p:spPr bwMode="auto">
          <a:xfrm>
            <a:off x="609600" y="58674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2000">
                <a:latin typeface="Times New Roman" panose="02020603050405020304" pitchFamily="18" charset="0"/>
              </a:rPr>
              <a:t>Stage 4</a:t>
            </a:r>
          </a:p>
        </p:txBody>
      </p:sp>
      <p:sp>
        <p:nvSpPr>
          <p:cNvPr id="37895" name="Freeform 7">
            <a:extLst>
              <a:ext uri="{FF2B5EF4-FFF2-40B4-BE49-F238E27FC236}">
                <a16:creationId xmlns:a16="http://schemas.microsoft.com/office/drawing/2014/main" id="{B1A25618-7814-4ADD-9F66-B280B7BA2180}"/>
              </a:ext>
            </a:extLst>
          </p:cNvPr>
          <p:cNvSpPr>
            <a:spLocks/>
          </p:cNvSpPr>
          <p:nvPr/>
        </p:nvSpPr>
        <p:spPr bwMode="auto">
          <a:xfrm>
            <a:off x="2757488" y="2428875"/>
            <a:ext cx="930275" cy="1033463"/>
          </a:xfrm>
          <a:custGeom>
            <a:avLst/>
            <a:gdLst>
              <a:gd name="T0" fmla="*/ 0 w 586"/>
              <a:gd name="T1" fmla="*/ 0 h 651"/>
              <a:gd name="T2" fmla="*/ 2147483646 w 586"/>
              <a:gd name="T3" fmla="*/ 2147483646 h 651"/>
              <a:gd name="T4" fmla="*/ 0 60000 65536"/>
              <a:gd name="T5" fmla="*/ 0 60000 65536"/>
              <a:gd name="T6" fmla="*/ 0 w 586"/>
              <a:gd name="T7" fmla="*/ 0 h 651"/>
              <a:gd name="T8" fmla="*/ 586 w 586"/>
              <a:gd name="T9" fmla="*/ 651 h 651"/>
            </a:gdLst>
            <a:ahLst/>
            <a:cxnLst>
              <a:cxn ang="T4">
                <a:pos x="T0" y="T1"/>
              </a:cxn>
              <a:cxn ang="T5">
                <a:pos x="T2" y="T3"/>
              </a:cxn>
            </a:cxnLst>
            <a:rect l="T6" t="T7" r="T8" b="T9"/>
            <a:pathLst>
              <a:path w="586" h="651">
                <a:moveTo>
                  <a:pt x="0" y="0"/>
                </a:moveTo>
                <a:lnTo>
                  <a:pt x="586" y="651"/>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6" name="Freeform 8">
            <a:extLst>
              <a:ext uri="{FF2B5EF4-FFF2-40B4-BE49-F238E27FC236}">
                <a16:creationId xmlns:a16="http://schemas.microsoft.com/office/drawing/2014/main" id="{5B129949-1591-4D4A-ACA5-09A5C62E556D}"/>
              </a:ext>
            </a:extLst>
          </p:cNvPr>
          <p:cNvSpPr>
            <a:spLocks/>
          </p:cNvSpPr>
          <p:nvPr/>
        </p:nvSpPr>
        <p:spPr bwMode="auto">
          <a:xfrm>
            <a:off x="4646613" y="4106863"/>
            <a:ext cx="704850" cy="644525"/>
          </a:xfrm>
          <a:custGeom>
            <a:avLst/>
            <a:gdLst>
              <a:gd name="T0" fmla="*/ 0 w 444"/>
              <a:gd name="T1" fmla="*/ 0 h 406"/>
              <a:gd name="T2" fmla="*/ 2147483646 w 444"/>
              <a:gd name="T3" fmla="*/ 2147483646 h 406"/>
              <a:gd name="T4" fmla="*/ 0 60000 65536"/>
              <a:gd name="T5" fmla="*/ 0 60000 65536"/>
              <a:gd name="T6" fmla="*/ 0 w 444"/>
              <a:gd name="T7" fmla="*/ 0 h 406"/>
              <a:gd name="T8" fmla="*/ 444 w 444"/>
              <a:gd name="T9" fmla="*/ 406 h 406"/>
            </a:gdLst>
            <a:ahLst/>
            <a:cxnLst>
              <a:cxn ang="T4">
                <a:pos x="T0" y="T1"/>
              </a:cxn>
              <a:cxn ang="T5">
                <a:pos x="T2" y="T3"/>
              </a:cxn>
            </a:cxnLst>
            <a:rect l="T6" t="T7" r="T8" b="T9"/>
            <a:pathLst>
              <a:path w="444" h="406">
                <a:moveTo>
                  <a:pt x="0" y="0"/>
                </a:moveTo>
                <a:lnTo>
                  <a:pt x="444" y="406"/>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7" name="Line 9">
            <a:extLst>
              <a:ext uri="{FF2B5EF4-FFF2-40B4-BE49-F238E27FC236}">
                <a16:creationId xmlns:a16="http://schemas.microsoft.com/office/drawing/2014/main" id="{FCE83B30-420C-4D4F-AAFB-4ECE41036057}"/>
              </a:ext>
            </a:extLst>
          </p:cNvPr>
          <p:cNvSpPr>
            <a:spLocks noChangeShapeType="1"/>
          </p:cNvSpPr>
          <p:nvPr/>
        </p:nvSpPr>
        <p:spPr bwMode="auto">
          <a:xfrm>
            <a:off x="6553200" y="5486400"/>
            <a:ext cx="13716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8" name="Rectangle 10">
            <a:extLst>
              <a:ext uri="{FF2B5EF4-FFF2-40B4-BE49-F238E27FC236}">
                <a16:creationId xmlns:a16="http://schemas.microsoft.com/office/drawing/2014/main" id="{7E008769-CEA2-40F0-A277-0DFF78146FFB}"/>
              </a:ext>
            </a:extLst>
          </p:cNvPr>
          <p:cNvSpPr>
            <a:spLocks noGrp="1" noChangeArrowheads="1"/>
          </p:cNvSpPr>
          <p:nvPr>
            <p:ph type="title" idx="4294967295"/>
          </p:nvPr>
        </p:nvSpPr>
        <p:spPr>
          <a:xfrm>
            <a:off x="533400" y="327025"/>
            <a:ext cx="8077200" cy="914400"/>
          </a:xfrm>
        </p:spPr>
        <p:txBody>
          <a:bodyPr/>
          <a:lstStyle/>
          <a:p>
            <a:r>
              <a:rPr lang="en-US" altLang="en-US" sz="2800"/>
              <a:t>The Stages of the Product Cycle Process</a:t>
            </a:r>
            <a:br>
              <a:rPr lang="en-US" altLang="en-US" sz="2800"/>
            </a:br>
            <a:br>
              <a:rPr lang="en-US" altLang="en-US" sz="2000"/>
            </a:br>
            <a:r>
              <a:rPr lang="en-US" altLang="en-US" sz="2000"/>
              <a:t>             1950-65            1965-1980          1980-1995           1995-2010</a:t>
            </a:r>
          </a:p>
        </p:txBody>
      </p:sp>
      <p:sp>
        <p:nvSpPr>
          <p:cNvPr id="37899" name="Text Box 11">
            <a:extLst>
              <a:ext uri="{FF2B5EF4-FFF2-40B4-BE49-F238E27FC236}">
                <a16:creationId xmlns:a16="http://schemas.microsoft.com/office/drawing/2014/main" id="{3DC93885-E42A-4BA8-A3A1-F0B966990113}"/>
              </a:ext>
            </a:extLst>
          </p:cNvPr>
          <p:cNvSpPr txBox="1">
            <a:spLocks noChangeArrowheads="1"/>
          </p:cNvSpPr>
          <p:nvPr/>
        </p:nvSpPr>
        <p:spPr bwMode="auto">
          <a:xfrm>
            <a:off x="381000" y="3200400"/>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endParaRPr lang="th-TH" altLang="en-US" sz="1200">
              <a:latin typeface="Times New Roman" panose="02020603050405020304" pitchFamily="18" charset="0"/>
            </a:endParaRPr>
          </a:p>
        </p:txBody>
      </p:sp>
      <p:sp>
        <p:nvSpPr>
          <p:cNvPr id="37900" name="Text Box 12">
            <a:extLst>
              <a:ext uri="{FF2B5EF4-FFF2-40B4-BE49-F238E27FC236}">
                <a16:creationId xmlns:a16="http://schemas.microsoft.com/office/drawing/2014/main" id="{05BE69F2-31D4-4DA2-9EDE-33C3287F7D0C}"/>
              </a:ext>
            </a:extLst>
          </p:cNvPr>
          <p:cNvSpPr txBox="1">
            <a:spLocks noChangeArrowheads="1"/>
          </p:cNvSpPr>
          <p:nvPr/>
        </p:nvSpPr>
        <p:spPr bwMode="auto">
          <a:xfrm>
            <a:off x="1582738" y="1600200"/>
            <a:ext cx="1219200"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China, Korea</a:t>
            </a:r>
          </a:p>
          <a:p>
            <a:pPr algn="ctr">
              <a:spcBef>
                <a:spcPct val="50000"/>
              </a:spcBef>
              <a:buClrTx/>
              <a:buFontTx/>
              <a:buNone/>
            </a:pPr>
            <a:r>
              <a:rPr lang="en-US" altLang="en-US" sz="1200">
                <a:latin typeface="Times New Roman" panose="02020603050405020304" pitchFamily="18" charset="0"/>
              </a:rPr>
              <a:t>Taiwan</a:t>
            </a:r>
          </a:p>
          <a:p>
            <a:pPr algn="ctr">
              <a:spcBef>
                <a:spcPct val="50000"/>
              </a:spcBef>
              <a:buClrTx/>
              <a:buFontTx/>
              <a:buNone/>
            </a:pPr>
            <a:r>
              <a:rPr lang="en-US" altLang="en-US" sz="1200">
                <a:latin typeface="Times New Roman" panose="02020603050405020304" pitchFamily="18" charset="0"/>
              </a:rPr>
              <a:t>Philippines</a:t>
            </a:r>
          </a:p>
          <a:p>
            <a:pPr algn="ctr">
              <a:spcBef>
                <a:spcPct val="50000"/>
              </a:spcBef>
              <a:buClrTx/>
              <a:buFontTx/>
              <a:buNone/>
            </a:pPr>
            <a:r>
              <a:rPr lang="en-US" altLang="en-US" sz="1200">
                <a:latin typeface="Times New Roman" panose="02020603050405020304" pitchFamily="18" charset="0"/>
              </a:rPr>
              <a:t>Malaysia</a:t>
            </a:r>
          </a:p>
          <a:p>
            <a:pPr algn="ctr">
              <a:spcBef>
                <a:spcPct val="50000"/>
              </a:spcBef>
              <a:buClrTx/>
              <a:buFontTx/>
              <a:buNone/>
            </a:pPr>
            <a:r>
              <a:rPr lang="en-US" altLang="en-US" sz="1200">
                <a:latin typeface="Times New Roman" panose="02020603050405020304" pitchFamily="18" charset="0"/>
              </a:rPr>
              <a:t>Indonesia</a:t>
            </a:r>
          </a:p>
          <a:p>
            <a:pPr algn="ctr">
              <a:spcBef>
                <a:spcPct val="50000"/>
              </a:spcBef>
              <a:buClrTx/>
              <a:buFontTx/>
              <a:buNone/>
            </a:pPr>
            <a:r>
              <a:rPr lang="en-US" altLang="en-US" sz="1200">
                <a:latin typeface="Times New Roman" panose="02020603050405020304" pitchFamily="18" charset="0"/>
              </a:rPr>
              <a:t>Thailand</a:t>
            </a:r>
          </a:p>
          <a:p>
            <a:pPr algn="ctr">
              <a:spcBef>
                <a:spcPct val="50000"/>
              </a:spcBef>
              <a:buClrTx/>
              <a:buFontTx/>
              <a:buNone/>
            </a:pPr>
            <a:r>
              <a:rPr lang="en-US" altLang="en-US" sz="1200">
                <a:latin typeface="Times New Roman" panose="02020603050405020304" pitchFamily="18" charset="0"/>
              </a:rPr>
              <a:t>Singapore</a:t>
            </a:r>
          </a:p>
        </p:txBody>
      </p:sp>
      <p:sp>
        <p:nvSpPr>
          <p:cNvPr id="37901" name="Text Box 13">
            <a:extLst>
              <a:ext uri="{FF2B5EF4-FFF2-40B4-BE49-F238E27FC236}">
                <a16:creationId xmlns:a16="http://schemas.microsoft.com/office/drawing/2014/main" id="{605A510A-7BC5-4E16-A6E2-AD41994C1652}"/>
              </a:ext>
            </a:extLst>
          </p:cNvPr>
          <p:cNvSpPr txBox="1">
            <a:spLocks noChangeArrowheads="1"/>
          </p:cNvSpPr>
          <p:nvPr/>
        </p:nvSpPr>
        <p:spPr bwMode="auto">
          <a:xfrm>
            <a:off x="1828800" y="3859213"/>
            <a:ext cx="914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Japan</a:t>
            </a:r>
          </a:p>
          <a:p>
            <a:pPr algn="ctr">
              <a:spcBef>
                <a:spcPct val="50000"/>
              </a:spcBef>
              <a:buClrTx/>
              <a:buFontTx/>
              <a:buNone/>
            </a:pPr>
            <a:r>
              <a:rPr lang="en-US" altLang="en-US" sz="1200">
                <a:latin typeface="Times New Roman" panose="02020603050405020304" pitchFamily="18" charset="0"/>
              </a:rPr>
              <a:t>Hong Kong</a:t>
            </a:r>
          </a:p>
        </p:txBody>
      </p:sp>
      <p:sp>
        <p:nvSpPr>
          <p:cNvPr id="37902" name="Text Box 14">
            <a:extLst>
              <a:ext uri="{FF2B5EF4-FFF2-40B4-BE49-F238E27FC236}">
                <a16:creationId xmlns:a16="http://schemas.microsoft.com/office/drawing/2014/main" id="{59D3C631-100C-4D49-BE22-E92CCD36C66D}"/>
              </a:ext>
            </a:extLst>
          </p:cNvPr>
          <p:cNvSpPr txBox="1">
            <a:spLocks noChangeArrowheads="1"/>
          </p:cNvSpPr>
          <p:nvPr/>
        </p:nvSpPr>
        <p:spPr bwMode="auto">
          <a:xfrm>
            <a:off x="5334000" y="3352800"/>
            <a:ext cx="1295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Thailand</a:t>
            </a:r>
          </a:p>
          <a:p>
            <a:pPr algn="ctr">
              <a:spcBef>
                <a:spcPct val="50000"/>
              </a:spcBef>
              <a:buClrTx/>
              <a:buFontTx/>
              <a:buNone/>
            </a:pPr>
            <a:r>
              <a:rPr lang="en-US" altLang="en-US" sz="1200">
                <a:latin typeface="Times New Roman" panose="02020603050405020304" pitchFamily="18" charset="0"/>
              </a:rPr>
              <a:t>Malaysia</a:t>
            </a:r>
          </a:p>
          <a:p>
            <a:pPr algn="ctr">
              <a:spcBef>
                <a:spcPct val="50000"/>
              </a:spcBef>
              <a:buClrTx/>
              <a:buFontTx/>
              <a:buNone/>
            </a:pPr>
            <a:r>
              <a:rPr lang="en-US" altLang="en-US" sz="1200">
                <a:latin typeface="Times New Roman" panose="02020603050405020304" pitchFamily="18" charset="0"/>
              </a:rPr>
              <a:t>China</a:t>
            </a:r>
          </a:p>
        </p:txBody>
      </p:sp>
      <p:sp>
        <p:nvSpPr>
          <p:cNvPr id="37903" name="Text Box 15">
            <a:extLst>
              <a:ext uri="{FF2B5EF4-FFF2-40B4-BE49-F238E27FC236}">
                <a16:creationId xmlns:a16="http://schemas.microsoft.com/office/drawing/2014/main" id="{13DAC6C9-5083-4725-91A8-816AD6822ED3}"/>
              </a:ext>
            </a:extLst>
          </p:cNvPr>
          <p:cNvSpPr txBox="1">
            <a:spLocks noChangeArrowheads="1"/>
          </p:cNvSpPr>
          <p:nvPr/>
        </p:nvSpPr>
        <p:spPr bwMode="auto">
          <a:xfrm>
            <a:off x="7685088" y="5845175"/>
            <a:ext cx="990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Japan* Singapore</a:t>
            </a:r>
          </a:p>
          <a:p>
            <a:pPr algn="ctr">
              <a:spcBef>
                <a:spcPct val="50000"/>
              </a:spcBef>
              <a:buClrTx/>
              <a:buFontTx/>
              <a:buNone/>
            </a:pPr>
            <a:r>
              <a:rPr lang="en-US" altLang="en-US" sz="1200">
                <a:latin typeface="Times New Roman" panose="02020603050405020304" pitchFamily="18" charset="0"/>
              </a:rPr>
              <a:t>Hong Kong</a:t>
            </a:r>
          </a:p>
        </p:txBody>
      </p:sp>
      <p:sp>
        <p:nvSpPr>
          <p:cNvPr id="37904" name="Text Box 16">
            <a:extLst>
              <a:ext uri="{FF2B5EF4-FFF2-40B4-BE49-F238E27FC236}">
                <a16:creationId xmlns:a16="http://schemas.microsoft.com/office/drawing/2014/main" id="{AE114332-CBB4-4C37-93B9-42B515392C6A}"/>
              </a:ext>
            </a:extLst>
          </p:cNvPr>
          <p:cNvSpPr txBox="1">
            <a:spLocks noChangeArrowheads="1"/>
          </p:cNvSpPr>
          <p:nvPr/>
        </p:nvSpPr>
        <p:spPr bwMode="auto">
          <a:xfrm>
            <a:off x="3673475" y="3498850"/>
            <a:ext cx="99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Taiwan</a:t>
            </a:r>
          </a:p>
          <a:p>
            <a:pPr algn="ctr">
              <a:spcBef>
                <a:spcPct val="50000"/>
              </a:spcBef>
              <a:buClrTx/>
              <a:buFontTx/>
              <a:buNone/>
            </a:pPr>
            <a:r>
              <a:rPr lang="en-US" altLang="en-US" sz="1200">
                <a:latin typeface="Times New Roman" panose="02020603050405020304" pitchFamily="18" charset="0"/>
              </a:rPr>
              <a:t>Singapore</a:t>
            </a:r>
          </a:p>
          <a:p>
            <a:pPr algn="ctr">
              <a:spcBef>
                <a:spcPct val="50000"/>
              </a:spcBef>
              <a:buClrTx/>
              <a:buFontTx/>
              <a:buNone/>
            </a:pPr>
            <a:r>
              <a:rPr lang="en-US" altLang="en-US" sz="1200">
                <a:latin typeface="Times New Roman" panose="02020603050405020304" pitchFamily="18" charset="0"/>
              </a:rPr>
              <a:t>Hong Kong</a:t>
            </a:r>
          </a:p>
          <a:p>
            <a:pPr algn="ctr">
              <a:spcBef>
                <a:spcPct val="50000"/>
              </a:spcBef>
              <a:buClrTx/>
              <a:buFontTx/>
              <a:buNone/>
            </a:pPr>
            <a:r>
              <a:rPr lang="en-US" altLang="en-US" sz="1200">
                <a:latin typeface="Times New Roman" panose="02020603050405020304" pitchFamily="18" charset="0"/>
              </a:rPr>
              <a:t>Korea</a:t>
            </a:r>
          </a:p>
          <a:p>
            <a:pPr algn="ctr">
              <a:spcBef>
                <a:spcPct val="50000"/>
              </a:spcBef>
              <a:buClrTx/>
              <a:buFontTx/>
              <a:buNone/>
            </a:pPr>
            <a:r>
              <a:rPr lang="en-US" altLang="en-US" sz="1200">
                <a:latin typeface="Times New Roman" panose="02020603050405020304" pitchFamily="18" charset="0"/>
              </a:rPr>
              <a:t>Japan</a:t>
            </a:r>
          </a:p>
        </p:txBody>
      </p:sp>
      <p:sp>
        <p:nvSpPr>
          <p:cNvPr id="37905" name="Text Box 17">
            <a:extLst>
              <a:ext uri="{FF2B5EF4-FFF2-40B4-BE49-F238E27FC236}">
                <a16:creationId xmlns:a16="http://schemas.microsoft.com/office/drawing/2014/main" id="{36CCEC56-9411-45C8-8F1F-B5AE70AD1F00}"/>
              </a:ext>
            </a:extLst>
          </p:cNvPr>
          <p:cNvSpPr txBox="1">
            <a:spLocks noChangeArrowheads="1"/>
          </p:cNvSpPr>
          <p:nvPr/>
        </p:nvSpPr>
        <p:spPr bwMode="auto">
          <a:xfrm>
            <a:off x="5410200" y="4572000"/>
            <a:ext cx="1219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Taiwan</a:t>
            </a:r>
          </a:p>
          <a:p>
            <a:pPr algn="ctr">
              <a:spcBef>
                <a:spcPct val="50000"/>
              </a:spcBef>
              <a:buClrTx/>
              <a:buFontTx/>
              <a:buNone/>
            </a:pPr>
            <a:r>
              <a:rPr lang="en-US" altLang="en-US" sz="1200">
                <a:latin typeface="Times New Roman" panose="02020603050405020304" pitchFamily="18" charset="0"/>
              </a:rPr>
              <a:t>Singapore</a:t>
            </a:r>
          </a:p>
          <a:p>
            <a:pPr algn="ctr">
              <a:spcBef>
                <a:spcPct val="50000"/>
              </a:spcBef>
              <a:buClrTx/>
              <a:buFontTx/>
              <a:buNone/>
            </a:pPr>
            <a:r>
              <a:rPr lang="en-US" altLang="en-US" sz="1200">
                <a:latin typeface="Times New Roman" panose="02020603050405020304" pitchFamily="18" charset="0"/>
              </a:rPr>
              <a:t>Hong Kong</a:t>
            </a:r>
          </a:p>
          <a:p>
            <a:pPr algn="ctr">
              <a:spcBef>
                <a:spcPct val="50000"/>
              </a:spcBef>
              <a:buClrTx/>
              <a:buFontTx/>
              <a:buNone/>
            </a:pPr>
            <a:r>
              <a:rPr lang="en-US" altLang="en-US" sz="1200">
                <a:latin typeface="Times New Roman" panose="02020603050405020304" pitchFamily="18" charset="0"/>
              </a:rPr>
              <a:t>Korea</a:t>
            </a:r>
          </a:p>
          <a:p>
            <a:pPr algn="ctr">
              <a:spcBef>
                <a:spcPct val="50000"/>
              </a:spcBef>
              <a:buClrTx/>
              <a:buFontTx/>
              <a:buNone/>
            </a:pPr>
            <a:r>
              <a:rPr lang="en-US" altLang="en-US" sz="1200">
                <a:latin typeface="Times New Roman" panose="02020603050405020304" pitchFamily="18" charset="0"/>
              </a:rPr>
              <a:t>Japan</a:t>
            </a:r>
          </a:p>
        </p:txBody>
      </p:sp>
      <p:sp>
        <p:nvSpPr>
          <p:cNvPr id="37906" name="Text Box 18">
            <a:extLst>
              <a:ext uri="{FF2B5EF4-FFF2-40B4-BE49-F238E27FC236}">
                <a16:creationId xmlns:a16="http://schemas.microsoft.com/office/drawing/2014/main" id="{F90A6839-B409-4D90-A84E-D50289E7EB64}"/>
              </a:ext>
            </a:extLst>
          </p:cNvPr>
          <p:cNvSpPr txBox="1">
            <a:spLocks noChangeArrowheads="1"/>
          </p:cNvSpPr>
          <p:nvPr/>
        </p:nvSpPr>
        <p:spPr bwMode="auto">
          <a:xfrm>
            <a:off x="7620000" y="3200400"/>
            <a:ext cx="1219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Indonesia</a:t>
            </a:r>
          </a:p>
          <a:p>
            <a:pPr algn="ctr">
              <a:spcBef>
                <a:spcPct val="50000"/>
              </a:spcBef>
              <a:buClrTx/>
              <a:buFontTx/>
              <a:buNone/>
            </a:pPr>
            <a:r>
              <a:rPr lang="en-US" altLang="en-US" sz="1200">
                <a:latin typeface="Times New Roman" panose="02020603050405020304" pitchFamily="18" charset="0"/>
              </a:rPr>
              <a:t>Philippines</a:t>
            </a:r>
          </a:p>
          <a:p>
            <a:pPr algn="ctr">
              <a:spcBef>
                <a:spcPct val="50000"/>
              </a:spcBef>
              <a:buClrTx/>
              <a:buFontTx/>
              <a:buNone/>
            </a:pPr>
            <a:r>
              <a:rPr lang="en-US" altLang="en-US" sz="1200">
                <a:latin typeface="Times New Roman" panose="02020603050405020304" pitchFamily="18" charset="0"/>
              </a:rPr>
              <a:t>Vietnam</a:t>
            </a:r>
          </a:p>
          <a:p>
            <a:pPr algn="ctr">
              <a:spcBef>
                <a:spcPct val="50000"/>
              </a:spcBef>
              <a:buClrTx/>
              <a:buFontTx/>
              <a:buNone/>
            </a:pPr>
            <a:r>
              <a:rPr lang="en-US" altLang="en-US" sz="1200">
                <a:latin typeface="Times New Roman" panose="02020603050405020304" pitchFamily="18" charset="0"/>
              </a:rPr>
              <a:t>Thailand</a:t>
            </a:r>
          </a:p>
          <a:p>
            <a:pPr algn="ctr">
              <a:spcBef>
                <a:spcPct val="50000"/>
              </a:spcBef>
              <a:buClrTx/>
              <a:buFontTx/>
              <a:buNone/>
            </a:pPr>
            <a:r>
              <a:rPr lang="en-US" altLang="en-US" sz="1200">
                <a:latin typeface="Times New Roman" panose="02020603050405020304" pitchFamily="18" charset="0"/>
              </a:rPr>
              <a:t>China</a:t>
            </a:r>
          </a:p>
        </p:txBody>
      </p:sp>
      <p:sp>
        <p:nvSpPr>
          <p:cNvPr id="37907" name="Text Box 19">
            <a:extLst>
              <a:ext uri="{FF2B5EF4-FFF2-40B4-BE49-F238E27FC236}">
                <a16:creationId xmlns:a16="http://schemas.microsoft.com/office/drawing/2014/main" id="{50FDA3AE-52F6-4132-8DD5-3E630301759C}"/>
              </a:ext>
            </a:extLst>
          </p:cNvPr>
          <p:cNvSpPr txBox="1">
            <a:spLocks noChangeArrowheads="1"/>
          </p:cNvSpPr>
          <p:nvPr/>
        </p:nvSpPr>
        <p:spPr bwMode="auto">
          <a:xfrm>
            <a:off x="7543800" y="4648200"/>
            <a:ext cx="1219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Malaysia</a:t>
            </a:r>
          </a:p>
          <a:p>
            <a:pPr algn="ctr">
              <a:spcBef>
                <a:spcPct val="50000"/>
              </a:spcBef>
              <a:buClrTx/>
              <a:buFontTx/>
              <a:buNone/>
            </a:pPr>
            <a:r>
              <a:rPr lang="en-US" altLang="en-US" sz="1200">
                <a:latin typeface="Times New Roman" panose="02020603050405020304" pitchFamily="18" charset="0"/>
              </a:rPr>
              <a:t>Taiwan</a:t>
            </a:r>
          </a:p>
          <a:p>
            <a:pPr algn="ctr">
              <a:spcBef>
                <a:spcPct val="50000"/>
              </a:spcBef>
              <a:buClrTx/>
              <a:buFontTx/>
              <a:buNone/>
            </a:pPr>
            <a:r>
              <a:rPr lang="en-US" altLang="en-US" sz="1200">
                <a:latin typeface="Times New Roman" panose="02020603050405020304" pitchFamily="18" charset="0"/>
              </a:rPr>
              <a:t>Korea</a:t>
            </a:r>
          </a:p>
          <a:p>
            <a:pPr algn="ctr">
              <a:spcBef>
                <a:spcPct val="50000"/>
              </a:spcBef>
              <a:buClrTx/>
              <a:buFontTx/>
              <a:buNone/>
            </a:pPr>
            <a:r>
              <a:rPr lang="en-US" altLang="en-US" sz="1200">
                <a:latin typeface="Times New Roman" panose="02020603050405020304" pitchFamily="18" charset="0"/>
              </a:rPr>
              <a:t>Japan</a:t>
            </a:r>
          </a:p>
          <a:p>
            <a:pPr algn="ctr">
              <a:spcBef>
                <a:spcPct val="50000"/>
              </a:spcBef>
              <a:buClrTx/>
              <a:buFontTx/>
              <a:buNone/>
            </a:pPr>
            <a:endParaRPr lang="en-US" altLang="en-US" sz="1200">
              <a:latin typeface="Times New Roman" panose="02020603050405020304" pitchFamily="18" charset="0"/>
            </a:endParaRPr>
          </a:p>
        </p:txBody>
      </p:sp>
      <p:sp>
        <p:nvSpPr>
          <p:cNvPr id="37908" name="Text Box 20">
            <a:extLst>
              <a:ext uri="{FF2B5EF4-FFF2-40B4-BE49-F238E27FC236}">
                <a16:creationId xmlns:a16="http://schemas.microsoft.com/office/drawing/2014/main" id="{7B53E5EA-0118-4951-828A-CA06C879DA1C}"/>
              </a:ext>
            </a:extLst>
          </p:cNvPr>
          <p:cNvSpPr txBox="1">
            <a:spLocks noChangeArrowheads="1"/>
          </p:cNvSpPr>
          <p:nvPr/>
        </p:nvSpPr>
        <p:spPr bwMode="auto">
          <a:xfrm>
            <a:off x="7391400" y="1503363"/>
            <a:ext cx="12192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Laos</a:t>
            </a:r>
          </a:p>
          <a:p>
            <a:pPr algn="ctr">
              <a:spcBef>
                <a:spcPct val="50000"/>
              </a:spcBef>
              <a:buClrTx/>
              <a:buFontTx/>
              <a:buNone/>
            </a:pPr>
            <a:r>
              <a:rPr lang="en-US" altLang="en-US" sz="1200">
                <a:latin typeface="Times New Roman" panose="02020603050405020304" pitchFamily="18" charset="0"/>
              </a:rPr>
              <a:t>Cambodia</a:t>
            </a:r>
          </a:p>
          <a:p>
            <a:pPr algn="ctr">
              <a:spcBef>
                <a:spcPct val="50000"/>
              </a:spcBef>
              <a:buClrTx/>
              <a:buFontTx/>
              <a:buNone/>
            </a:pPr>
            <a:r>
              <a:rPr lang="en-US" altLang="en-US" sz="1200">
                <a:latin typeface="Times New Roman" panose="02020603050405020304" pitchFamily="18" charset="0"/>
              </a:rPr>
              <a:t>Myanmar</a:t>
            </a:r>
          </a:p>
        </p:txBody>
      </p:sp>
      <p:sp>
        <p:nvSpPr>
          <p:cNvPr id="37909" name="Text Box 21">
            <a:extLst>
              <a:ext uri="{FF2B5EF4-FFF2-40B4-BE49-F238E27FC236}">
                <a16:creationId xmlns:a16="http://schemas.microsoft.com/office/drawing/2014/main" id="{435833DC-CA69-4C88-B584-6566CC8A3C35}"/>
              </a:ext>
            </a:extLst>
          </p:cNvPr>
          <p:cNvSpPr txBox="1">
            <a:spLocks noChangeArrowheads="1"/>
          </p:cNvSpPr>
          <p:nvPr/>
        </p:nvSpPr>
        <p:spPr bwMode="auto">
          <a:xfrm>
            <a:off x="5322888" y="1671638"/>
            <a:ext cx="12954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Indonesia</a:t>
            </a:r>
          </a:p>
          <a:p>
            <a:pPr algn="ctr">
              <a:spcBef>
                <a:spcPct val="50000"/>
              </a:spcBef>
              <a:buClrTx/>
              <a:buFontTx/>
              <a:buNone/>
            </a:pPr>
            <a:r>
              <a:rPr lang="en-US" altLang="en-US" sz="1200">
                <a:latin typeface="Times New Roman" panose="02020603050405020304" pitchFamily="18" charset="0"/>
              </a:rPr>
              <a:t>Philippines</a:t>
            </a:r>
          </a:p>
          <a:p>
            <a:pPr algn="ctr">
              <a:spcBef>
                <a:spcPct val="50000"/>
              </a:spcBef>
              <a:buClrTx/>
              <a:buFontTx/>
              <a:buNone/>
            </a:pPr>
            <a:r>
              <a:rPr lang="en-US" altLang="en-US" sz="1200">
                <a:latin typeface="Times New Roman" panose="02020603050405020304" pitchFamily="18" charset="0"/>
              </a:rPr>
              <a:t>Vietnam</a:t>
            </a:r>
          </a:p>
        </p:txBody>
      </p:sp>
      <p:sp>
        <p:nvSpPr>
          <p:cNvPr id="37910" name="Text Box 22">
            <a:extLst>
              <a:ext uri="{FF2B5EF4-FFF2-40B4-BE49-F238E27FC236}">
                <a16:creationId xmlns:a16="http://schemas.microsoft.com/office/drawing/2014/main" id="{A74653B5-6695-4F3A-8407-3EBE095CC6D4}"/>
              </a:ext>
            </a:extLst>
          </p:cNvPr>
          <p:cNvSpPr txBox="1">
            <a:spLocks noChangeArrowheads="1"/>
          </p:cNvSpPr>
          <p:nvPr/>
        </p:nvSpPr>
        <p:spPr bwMode="auto">
          <a:xfrm>
            <a:off x="3233738" y="1681163"/>
            <a:ext cx="1600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50000"/>
              </a:spcBef>
              <a:buClrTx/>
              <a:buFontTx/>
              <a:buNone/>
            </a:pPr>
            <a:r>
              <a:rPr lang="en-US" altLang="en-US" sz="1200">
                <a:latin typeface="Times New Roman" panose="02020603050405020304" pitchFamily="18" charset="0"/>
              </a:rPr>
              <a:t>Thailand</a:t>
            </a:r>
          </a:p>
          <a:p>
            <a:pPr algn="ctr">
              <a:spcBef>
                <a:spcPct val="50000"/>
              </a:spcBef>
              <a:buClrTx/>
              <a:buFontTx/>
              <a:buNone/>
            </a:pPr>
            <a:r>
              <a:rPr lang="en-US" altLang="en-US" sz="1200">
                <a:latin typeface="Times New Roman" panose="02020603050405020304" pitchFamily="18" charset="0"/>
              </a:rPr>
              <a:t>Malaysia</a:t>
            </a:r>
          </a:p>
          <a:p>
            <a:pPr algn="ctr">
              <a:spcBef>
                <a:spcPct val="50000"/>
              </a:spcBef>
              <a:buClrTx/>
              <a:buFontTx/>
              <a:buNone/>
            </a:pPr>
            <a:r>
              <a:rPr lang="en-US" altLang="en-US" sz="1200">
                <a:latin typeface="Times New Roman" panose="02020603050405020304" pitchFamily="18" charset="0"/>
              </a:rPr>
              <a:t>China</a:t>
            </a:r>
          </a:p>
          <a:p>
            <a:pPr algn="ctr">
              <a:spcBef>
                <a:spcPct val="50000"/>
              </a:spcBef>
              <a:buClrTx/>
              <a:buFontTx/>
              <a:buNone/>
            </a:pPr>
            <a:r>
              <a:rPr lang="en-US" altLang="en-US" sz="1200">
                <a:latin typeface="Times New Roman" panose="02020603050405020304" pitchFamily="18" charset="0"/>
              </a:rPr>
              <a:t>Indonesia</a:t>
            </a:r>
          </a:p>
          <a:p>
            <a:pPr algn="ctr">
              <a:spcBef>
                <a:spcPct val="50000"/>
              </a:spcBef>
              <a:buClrTx/>
              <a:buFontTx/>
              <a:buNone/>
            </a:pPr>
            <a:r>
              <a:rPr lang="en-US" altLang="en-US" sz="1200">
                <a:latin typeface="Times New Roman" panose="02020603050405020304" pitchFamily="18" charset="0"/>
              </a:rPr>
              <a:t>Philippines</a:t>
            </a:r>
          </a:p>
          <a:p>
            <a:pPr algn="ctr">
              <a:spcBef>
                <a:spcPct val="50000"/>
              </a:spcBef>
              <a:buClrTx/>
              <a:buFontTx/>
              <a:buNone/>
            </a:pPr>
            <a:endParaRPr lang="en-US" altLang="en-US" sz="1200">
              <a:latin typeface="Times New Roman" panose="02020603050405020304" pitchFamily="18" charset="0"/>
            </a:endParaRPr>
          </a:p>
        </p:txBody>
      </p:sp>
      <p:sp>
        <p:nvSpPr>
          <p:cNvPr id="37911" name="Freeform 23">
            <a:extLst>
              <a:ext uri="{FF2B5EF4-FFF2-40B4-BE49-F238E27FC236}">
                <a16:creationId xmlns:a16="http://schemas.microsoft.com/office/drawing/2014/main" id="{55B076A3-9877-4E62-85F3-2352B30478FE}"/>
              </a:ext>
            </a:extLst>
          </p:cNvPr>
          <p:cNvSpPr>
            <a:spLocks/>
          </p:cNvSpPr>
          <p:nvPr/>
        </p:nvSpPr>
        <p:spPr bwMode="auto">
          <a:xfrm>
            <a:off x="4481513" y="2173288"/>
            <a:ext cx="1157287" cy="1255712"/>
          </a:xfrm>
          <a:custGeom>
            <a:avLst/>
            <a:gdLst>
              <a:gd name="T0" fmla="*/ 0 w 729"/>
              <a:gd name="T1" fmla="*/ 0 h 791"/>
              <a:gd name="T2" fmla="*/ 2147483646 w 729"/>
              <a:gd name="T3" fmla="*/ 2147483646 h 791"/>
              <a:gd name="T4" fmla="*/ 0 60000 65536"/>
              <a:gd name="T5" fmla="*/ 0 60000 65536"/>
              <a:gd name="T6" fmla="*/ 0 w 729"/>
              <a:gd name="T7" fmla="*/ 0 h 791"/>
              <a:gd name="T8" fmla="*/ 729 w 729"/>
              <a:gd name="T9" fmla="*/ 791 h 791"/>
            </a:gdLst>
            <a:ahLst/>
            <a:cxnLst>
              <a:cxn ang="T4">
                <a:pos x="T0" y="T1"/>
              </a:cxn>
              <a:cxn ang="T5">
                <a:pos x="T2" y="T3"/>
              </a:cxn>
            </a:cxnLst>
            <a:rect l="T6" t="T7" r="T8" b="T9"/>
            <a:pathLst>
              <a:path w="729" h="791">
                <a:moveTo>
                  <a:pt x="0" y="0"/>
                </a:moveTo>
                <a:lnTo>
                  <a:pt x="729" y="791"/>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2" name="Freeform 24">
            <a:extLst>
              <a:ext uri="{FF2B5EF4-FFF2-40B4-BE49-F238E27FC236}">
                <a16:creationId xmlns:a16="http://schemas.microsoft.com/office/drawing/2014/main" id="{EA128A41-0A83-409F-920C-930107BF3B6F}"/>
              </a:ext>
            </a:extLst>
          </p:cNvPr>
          <p:cNvSpPr>
            <a:spLocks/>
          </p:cNvSpPr>
          <p:nvPr/>
        </p:nvSpPr>
        <p:spPr bwMode="auto">
          <a:xfrm>
            <a:off x="6553200" y="1600200"/>
            <a:ext cx="1227138" cy="1817688"/>
          </a:xfrm>
          <a:custGeom>
            <a:avLst/>
            <a:gdLst>
              <a:gd name="T0" fmla="*/ 0 w 773"/>
              <a:gd name="T1" fmla="*/ 0 h 1145"/>
              <a:gd name="T2" fmla="*/ 2147483646 w 773"/>
              <a:gd name="T3" fmla="*/ 2147483646 h 1145"/>
              <a:gd name="T4" fmla="*/ 0 60000 65536"/>
              <a:gd name="T5" fmla="*/ 0 60000 65536"/>
              <a:gd name="T6" fmla="*/ 0 w 773"/>
              <a:gd name="T7" fmla="*/ 0 h 1145"/>
              <a:gd name="T8" fmla="*/ 773 w 773"/>
              <a:gd name="T9" fmla="*/ 1145 h 1145"/>
            </a:gdLst>
            <a:ahLst/>
            <a:cxnLst>
              <a:cxn ang="T4">
                <a:pos x="T0" y="T1"/>
              </a:cxn>
              <a:cxn ang="T5">
                <a:pos x="T2" y="T3"/>
              </a:cxn>
            </a:cxnLst>
            <a:rect l="T6" t="T7" r="T8" b="T9"/>
            <a:pathLst>
              <a:path w="773" h="1145">
                <a:moveTo>
                  <a:pt x="0" y="0"/>
                </a:moveTo>
                <a:lnTo>
                  <a:pt x="773" y="1145"/>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913" name="Freeform 25">
            <a:extLst>
              <a:ext uri="{FF2B5EF4-FFF2-40B4-BE49-F238E27FC236}">
                <a16:creationId xmlns:a16="http://schemas.microsoft.com/office/drawing/2014/main" id="{6EE2E36F-FE3A-43ED-9509-ADB78C33752D}"/>
              </a:ext>
            </a:extLst>
          </p:cNvPr>
          <p:cNvSpPr>
            <a:spLocks/>
          </p:cNvSpPr>
          <p:nvPr/>
        </p:nvSpPr>
        <p:spPr bwMode="auto">
          <a:xfrm>
            <a:off x="6161088" y="3913188"/>
            <a:ext cx="1573212" cy="854075"/>
          </a:xfrm>
          <a:custGeom>
            <a:avLst/>
            <a:gdLst>
              <a:gd name="T0" fmla="*/ 0 w 991"/>
              <a:gd name="T1" fmla="*/ 0 h 538"/>
              <a:gd name="T2" fmla="*/ 2147483646 w 991"/>
              <a:gd name="T3" fmla="*/ 2147483646 h 538"/>
              <a:gd name="T4" fmla="*/ 0 60000 65536"/>
              <a:gd name="T5" fmla="*/ 0 60000 65536"/>
              <a:gd name="T6" fmla="*/ 0 w 991"/>
              <a:gd name="T7" fmla="*/ 0 h 538"/>
              <a:gd name="T8" fmla="*/ 991 w 991"/>
              <a:gd name="T9" fmla="*/ 538 h 538"/>
            </a:gdLst>
            <a:ahLst/>
            <a:cxnLst>
              <a:cxn ang="T4">
                <a:pos x="T0" y="T1"/>
              </a:cxn>
              <a:cxn ang="T5">
                <a:pos x="T2" y="T3"/>
              </a:cxn>
            </a:cxnLst>
            <a:rect l="T6" t="T7" r="T8" b="T9"/>
            <a:pathLst>
              <a:path w="991" h="538">
                <a:moveTo>
                  <a:pt x="0" y="0"/>
                </a:moveTo>
                <a:lnTo>
                  <a:pt x="991" y="538"/>
                </a:ln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379A3E10-AC3F-46A7-80D3-81D5182AB430}"/>
              </a:ext>
            </a:extLst>
          </p:cNvPr>
          <p:cNvSpPr>
            <a:spLocks noGrp="1" noChangeArrowheads="1"/>
          </p:cNvSpPr>
          <p:nvPr>
            <p:ph type="title"/>
          </p:nvPr>
        </p:nvSpPr>
        <p:spPr/>
        <p:txBody>
          <a:bodyPr/>
          <a:lstStyle/>
          <a:p>
            <a:r>
              <a:rPr lang="en-GB" altLang="en-US"/>
              <a:t>Fundamentalists and Assimilations</a:t>
            </a:r>
          </a:p>
        </p:txBody>
      </p:sp>
      <p:sp>
        <p:nvSpPr>
          <p:cNvPr id="38915" name="Rectangle 3">
            <a:extLst>
              <a:ext uri="{FF2B5EF4-FFF2-40B4-BE49-F238E27FC236}">
                <a16:creationId xmlns:a16="http://schemas.microsoft.com/office/drawing/2014/main" id="{3146A3D2-B16A-4542-B5C1-7EC2A60A95F4}"/>
              </a:ext>
            </a:extLst>
          </p:cNvPr>
          <p:cNvSpPr>
            <a:spLocks noGrp="1" noChangeArrowheads="1"/>
          </p:cNvSpPr>
          <p:nvPr>
            <p:ph type="body" idx="1"/>
          </p:nvPr>
        </p:nvSpPr>
        <p:spPr>
          <a:xfrm>
            <a:off x="476250" y="1692275"/>
            <a:ext cx="8134350" cy="4114800"/>
          </a:xfrm>
        </p:spPr>
        <p:txBody>
          <a:bodyPr/>
          <a:lstStyle/>
          <a:p>
            <a:pPr>
              <a:lnSpc>
                <a:spcPct val="90000"/>
              </a:lnSpc>
              <a:buFont typeface="Wingdings" panose="05000000000000000000" pitchFamily="2" charset="2"/>
              <a:buNone/>
            </a:pPr>
            <a:r>
              <a:rPr lang="en-US" altLang="en-US" sz="2000" b="1"/>
              <a:t>Economists attempting to understand the sources of East Asia’s growth tend to fall in 2 camps: Fundamentalists and Assimilationists.</a:t>
            </a:r>
            <a:endParaRPr lang="en-GB" altLang="en-US" sz="2000" b="1"/>
          </a:p>
          <a:p>
            <a:pPr>
              <a:lnSpc>
                <a:spcPct val="90000"/>
              </a:lnSpc>
            </a:pPr>
            <a:r>
              <a:rPr lang="en-GB" altLang="en-US" sz="2000" b="1"/>
              <a:t>Fundamentalists (e.g. Paul Krugman): Growth was mainly input driven. </a:t>
            </a:r>
            <a:r>
              <a:rPr lang="en-US" altLang="en-US" sz="2000" b="1"/>
              <a:t>The efficient allocation of resources played a big part in the success story.</a:t>
            </a:r>
            <a:r>
              <a:rPr lang="en-GB" altLang="en-US" sz="2000" b="1"/>
              <a:t> Input driven growth is not sustainable because there are limits to efficient resource allocation and because incremental growth in inputs is subject to diminishing returns. </a:t>
            </a:r>
            <a:r>
              <a:rPr lang="en-GB" altLang="en-US" sz="2000" b="1" i="1">
                <a:solidFill>
                  <a:srgbClr val="FF3300"/>
                </a:solidFill>
              </a:rPr>
              <a:t>What model can we use to explain this?</a:t>
            </a:r>
            <a:r>
              <a:rPr lang="en-GB" altLang="en-US" sz="2000" b="1"/>
              <a:t> </a:t>
            </a:r>
          </a:p>
          <a:p>
            <a:pPr>
              <a:lnSpc>
                <a:spcPct val="90000"/>
              </a:lnSpc>
            </a:pPr>
            <a:r>
              <a:rPr lang="en-GB" altLang="en-US" sz="2000" b="1"/>
              <a:t>Assimilationists (e.g. Paul Romer): Growth was mainly driven by the acquisition and mastery of technology and the capacity to put ideas into practice.  </a:t>
            </a:r>
            <a:r>
              <a:rPr lang="en-GB" altLang="en-US" sz="2000" b="1" i="1">
                <a:solidFill>
                  <a:srgbClr val="FF3300"/>
                </a:solidFill>
              </a:rPr>
              <a:t>What model can we use to explain this?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A4C4B08-F63D-44D1-8B62-84CEC0943BBE}"/>
              </a:ext>
            </a:extLst>
          </p:cNvPr>
          <p:cNvSpPr>
            <a:spLocks noGrp="1" noChangeArrowheads="1"/>
          </p:cNvSpPr>
          <p:nvPr>
            <p:ph type="title"/>
          </p:nvPr>
        </p:nvSpPr>
        <p:spPr>
          <a:xfrm>
            <a:off x="398463" y="201613"/>
            <a:ext cx="8458200" cy="1241425"/>
          </a:xfrm>
        </p:spPr>
        <p:txBody>
          <a:bodyPr/>
          <a:lstStyle/>
          <a:p>
            <a:r>
              <a:rPr lang="en-US" altLang="en-US" sz="3200"/>
              <a:t>What Went On In East Asia: From Miracle to Meltdown</a:t>
            </a:r>
          </a:p>
        </p:txBody>
      </p:sp>
      <p:sp>
        <p:nvSpPr>
          <p:cNvPr id="7171" name="Rectangle 3">
            <a:extLst>
              <a:ext uri="{FF2B5EF4-FFF2-40B4-BE49-F238E27FC236}">
                <a16:creationId xmlns:a16="http://schemas.microsoft.com/office/drawing/2014/main" id="{92FC4135-E98E-4DF4-88F5-C775C8D23FEE}"/>
              </a:ext>
            </a:extLst>
          </p:cNvPr>
          <p:cNvSpPr>
            <a:spLocks noGrp="1" noChangeArrowheads="1"/>
          </p:cNvSpPr>
          <p:nvPr>
            <p:ph type="body" idx="1"/>
          </p:nvPr>
        </p:nvSpPr>
        <p:spPr>
          <a:xfrm>
            <a:off x="365125" y="1628775"/>
            <a:ext cx="8275638" cy="3416300"/>
          </a:xfrm>
        </p:spPr>
        <p:txBody>
          <a:bodyPr/>
          <a:lstStyle/>
          <a:p>
            <a:pPr algn="just">
              <a:buFont typeface="Wingdings" panose="05000000000000000000" pitchFamily="2" charset="2"/>
              <a:buNone/>
            </a:pPr>
            <a:r>
              <a:rPr lang="en-US" altLang="en-US" sz="2400" b="1"/>
              <a:t>    From the perspective of international economics and business, the defining event of the l990s decade has been the miracle and meltdown of East Asian growth, just like the Latin American debt crisis was in the l980s and the oil shock in the l970s</a:t>
            </a:r>
          </a:p>
          <a:p>
            <a:endParaRPr lang="en-US" altLang="en-US" sz="3200"/>
          </a:p>
        </p:txBody>
      </p:sp>
      <p:sp>
        <p:nvSpPr>
          <p:cNvPr id="7172" name="Text Box 4">
            <a:extLst>
              <a:ext uri="{FF2B5EF4-FFF2-40B4-BE49-F238E27FC236}">
                <a16:creationId xmlns:a16="http://schemas.microsoft.com/office/drawing/2014/main" id="{C97799E7-16D3-4B02-B4F7-CA6BAB02FB06}"/>
              </a:ext>
            </a:extLst>
          </p:cNvPr>
          <p:cNvSpPr txBox="1">
            <a:spLocks noChangeArrowheads="1"/>
          </p:cNvSpPr>
          <p:nvPr/>
        </p:nvSpPr>
        <p:spPr bwMode="auto">
          <a:xfrm>
            <a:off x="1069975" y="3924300"/>
            <a:ext cx="66182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0"/>
              </a:spcBef>
              <a:buClrTx/>
              <a:buFont typeface="Wingdings" panose="05000000000000000000" pitchFamily="2" charset="2"/>
              <a:buChar char="v"/>
            </a:pPr>
            <a:r>
              <a:rPr kumimoji="1" lang="en-US" altLang="en-US" sz="2400">
                <a:solidFill>
                  <a:srgbClr val="FF0000"/>
                </a:solidFill>
              </a:rPr>
              <a:t>What was the Latin American Debt Crisis?</a:t>
            </a:r>
          </a:p>
          <a:p>
            <a:pPr algn="ctr">
              <a:spcBef>
                <a:spcPct val="0"/>
              </a:spcBef>
              <a:buClrTx/>
              <a:buFont typeface="Wingdings" panose="05000000000000000000" pitchFamily="2" charset="2"/>
              <a:buChar char="v"/>
            </a:pPr>
            <a:r>
              <a:rPr kumimoji="1" lang="en-US" altLang="en-US" sz="2400">
                <a:solidFill>
                  <a:srgbClr val="FF0000"/>
                </a:solidFill>
              </a:rPr>
              <a:t>What do we mean by the Oil Shock?</a:t>
            </a:r>
          </a:p>
        </p:txBody>
      </p:sp>
      <p:sp>
        <p:nvSpPr>
          <p:cNvPr id="7173" name="Text Box 5">
            <a:extLst>
              <a:ext uri="{FF2B5EF4-FFF2-40B4-BE49-F238E27FC236}">
                <a16:creationId xmlns:a16="http://schemas.microsoft.com/office/drawing/2014/main" id="{52981EC8-9C64-4B05-87DE-EF1831E34BA2}"/>
              </a:ext>
            </a:extLst>
          </p:cNvPr>
          <p:cNvSpPr txBox="1">
            <a:spLocks noChangeArrowheads="1"/>
          </p:cNvSpPr>
          <p:nvPr/>
        </p:nvSpPr>
        <p:spPr bwMode="auto">
          <a:xfrm>
            <a:off x="1417638" y="5119688"/>
            <a:ext cx="61706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a:latin typeface="Times New Roman" panose="02020603050405020304" pitchFamily="18" charset="0"/>
              </a:rPr>
              <a:t>We will briefly look at the concept of economic growth</a:t>
            </a: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28A6F18-EE47-4D22-A387-B39930A23DC3}"/>
              </a:ext>
            </a:extLst>
          </p:cNvPr>
          <p:cNvSpPr>
            <a:spLocks noGrp="1" noChangeArrowheads="1"/>
          </p:cNvSpPr>
          <p:nvPr>
            <p:ph type="title"/>
          </p:nvPr>
        </p:nvSpPr>
        <p:spPr/>
        <p:txBody>
          <a:bodyPr/>
          <a:lstStyle/>
          <a:p>
            <a:r>
              <a:rPr lang="en-US" altLang="en-US" sz="3200"/>
              <a:t>Paul Krugman’s Classic Article on Asia</a:t>
            </a:r>
          </a:p>
        </p:txBody>
      </p:sp>
      <p:sp>
        <p:nvSpPr>
          <p:cNvPr id="39939" name="Rectangle 3">
            <a:extLst>
              <a:ext uri="{FF2B5EF4-FFF2-40B4-BE49-F238E27FC236}">
                <a16:creationId xmlns:a16="http://schemas.microsoft.com/office/drawing/2014/main" id="{BB586304-A88A-4D7C-AD7A-76DD2CAA9255}"/>
              </a:ext>
            </a:extLst>
          </p:cNvPr>
          <p:cNvSpPr>
            <a:spLocks noGrp="1" noChangeArrowheads="1"/>
          </p:cNvSpPr>
          <p:nvPr>
            <p:ph type="body" idx="1"/>
          </p:nvPr>
        </p:nvSpPr>
        <p:spPr>
          <a:xfrm>
            <a:off x="385763" y="1366838"/>
            <a:ext cx="8353425" cy="4114800"/>
          </a:xfrm>
        </p:spPr>
        <p:txBody>
          <a:bodyPr/>
          <a:lstStyle/>
          <a:p>
            <a:pPr>
              <a:lnSpc>
                <a:spcPct val="90000"/>
              </a:lnSpc>
              <a:buFont typeface="Wingdings" panose="05000000000000000000" pitchFamily="2" charset="2"/>
              <a:buNone/>
            </a:pPr>
            <a:r>
              <a:rPr lang="en-US" altLang="en-US" sz="2400" b="1">
                <a:solidFill>
                  <a:srgbClr val="646464"/>
                </a:solidFill>
                <a:cs typeface="Arial" panose="020B0604020202020204" pitchFamily="34" charset="0"/>
              </a:rPr>
              <a:t>Summary: </a:t>
            </a:r>
          </a:p>
          <a:p>
            <a:pPr algn="just">
              <a:lnSpc>
                <a:spcPct val="90000"/>
              </a:lnSpc>
              <a:buFont typeface="Wingdings" panose="05000000000000000000" pitchFamily="2" charset="2"/>
              <a:buNone/>
            </a:pPr>
            <a:r>
              <a:rPr lang="en-US" altLang="en-US" sz="2400" b="1">
                <a:solidFill>
                  <a:srgbClr val="646464"/>
                </a:solidFill>
                <a:cs typeface="Arial" panose="020B0604020202020204" pitchFamily="34" charset="0"/>
              </a:rPr>
              <a:t>    Pundits point to the awesome growth of EastAsia's economies and fret that the West cannot compete. But there is nothing miraculous about the successes of Asia's "tigers." Their rise was fueled by mobilizing resources - increasing inputs of machinery, infrastructure, and education - just like that of the now-derided Soviet economy. Indeed, Singapore's boom is the virtual economic twin of Stalin's U.S.S.R. The growth rates of the newly industrialized countries of East Asia will also slow down. The lesson here for Western policymakers is that sustained growth requires efficiency gains, which come from making painful choices.</a:t>
            </a:r>
            <a:br>
              <a:rPr lang="en-US" altLang="en-US" sz="2400" b="1">
                <a:solidFill>
                  <a:srgbClr val="646464"/>
                </a:solidFill>
                <a:latin typeface="Verdana,Arial,Helvetica"/>
              </a:rPr>
            </a:br>
            <a:endParaRPr lang="en-US" altLang="en-US" sz="2400" b="1">
              <a:solidFill>
                <a:srgbClr val="646464"/>
              </a:solidFill>
              <a:latin typeface="Verdana,Arial,Helvetica"/>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0DEB11B-8862-4DC4-BCB9-169C785210C5}"/>
              </a:ext>
            </a:extLst>
          </p:cNvPr>
          <p:cNvSpPr>
            <a:spLocks noGrp="1" noChangeArrowheads="1"/>
          </p:cNvSpPr>
          <p:nvPr>
            <p:ph type="title"/>
          </p:nvPr>
        </p:nvSpPr>
        <p:spPr>
          <a:xfrm>
            <a:off x="242888" y="206375"/>
            <a:ext cx="8529637" cy="1139825"/>
          </a:xfrm>
        </p:spPr>
        <p:txBody>
          <a:bodyPr/>
          <a:lstStyle/>
          <a:p>
            <a:r>
              <a:rPr lang="en-AU" altLang="en-US" sz="3200"/>
              <a:t>We Cannot Forget the Importance of Demographic Transition</a:t>
            </a:r>
          </a:p>
        </p:txBody>
      </p:sp>
      <p:sp>
        <p:nvSpPr>
          <p:cNvPr id="40963" name="Rectangle 3">
            <a:extLst>
              <a:ext uri="{FF2B5EF4-FFF2-40B4-BE49-F238E27FC236}">
                <a16:creationId xmlns:a16="http://schemas.microsoft.com/office/drawing/2014/main" id="{574B867C-FA2E-4B89-819C-7A3DA8622812}"/>
              </a:ext>
            </a:extLst>
          </p:cNvPr>
          <p:cNvSpPr>
            <a:spLocks noGrp="1" noChangeArrowheads="1"/>
          </p:cNvSpPr>
          <p:nvPr>
            <p:ph type="body" idx="1"/>
          </p:nvPr>
        </p:nvSpPr>
        <p:spPr>
          <a:xfrm>
            <a:off x="450850" y="2100263"/>
            <a:ext cx="8201025" cy="3571875"/>
          </a:xfrm>
        </p:spPr>
        <p:txBody>
          <a:bodyPr/>
          <a:lstStyle/>
          <a:p>
            <a:pPr marL="609600" indent="-609600">
              <a:lnSpc>
                <a:spcPct val="80000"/>
              </a:lnSpc>
            </a:pPr>
            <a:r>
              <a:rPr lang="en-AU" altLang="en-US" b="1"/>
              <a:t>Demography: </a:t>
            </a:r>
          </a:p>
          <a:p>
            <a:pPr marL="990600" lvl="1" indent="-533400">
              <a:lnSpc>
                <a:spcPct val="80000"/>
              </a:lnSpc>
            </a:pPr>
            <a:r>
              <a:rPr lang="en-AU" altLang="en-US" sz="2800" b="1"/>
              <a:t>Changes in birth and death rates and life expectance </a:t>
            </a:r>
            <a:r>
              <a:rPr lang="en-AU" altLang="en-US" sz="2800" b="1" i="1">
                <a:sym typeface="Symbol" panose="05050102010706020507" pitchFamily="18" charset="2"/>
              </a:rPr>
              <a:t></a:t>
            </a:r>
            <a:r>
              <a:rPr lang="en-AU" altLang="en-US" sz="2800" b="1"/>
              <a:t> changes in population growth rate: low to high to low (even falling) – ‘</a:t>
            </a:r>
            <a:r>
              <a:rPr lang="en-AU" altLang="en-US" sz="2800" b="1" i="1"/>
              <a:t>demographic transition’</a:t>
            </a:r>
          </a:p>
          <a:p>
            <a:pPr marL="609600" indent="-609600">
              <a:lnSpc>
                <a:spcPct val="80000"/>
              </a:lnSpc>
              <a:buFont typeface="Wingdings" panose="05000000000000000000" pitchFamily="2" charset="2"/>
              <a:buNone/>
            </a:pPr>
            <a:endParaRPr lang="en-AU" altLang="en-US" b="1"/>
          </a:p>
          <a:p>
            <a:pPr marL="609600" indent="-609600">
              <a:lnSpc>
                <a:spcPct val="80000"/>
              </a:lnSpc>
              <a:buFontTx/>
              <a:buNone/>
            </a:pPr>
            <a:r>
              <a:rPr lang="en-AU" altLang="en-US" b="1"/>
              <a:t>	</a:t>
            </a:r>
          </a:p>
          <a:p>
            <a:pPr marL="609600" indent="-609600">
              <a:lnSpc>
                <a:spcPct val="80000"/>
              </a:lnSpc>
            </a:pPr>
            <a:endParaRPr lang="en-AU" altLang="en-US" b="1"/>
          </a:p>
        </p:txBody>
      </p:sp>
      <p:sp>
        <p:nvSpPr>
          <p:cNvPr id="40964" name="Text Box 4">
            <a:extLst>
              <a:ext uri="{FF2B5EF4-FFF2-40B4-BE49-F238E27FC236}">
                <a16:creationId xmlns:a16="http://schemas.microsoft.com/office/drawing/2014/main" id="{95048DB0-D4EF-4740-9FD0-8DBAE1CCE95C}"/>
              </a:ext>
            </a:extLst>
          </p:cNvPr>
          <p:cNvSpPr txBox="1">
            <a:spLocks noChangeArrowheads="1"/>
          </p:cNvSpPr>
          <p:nvPr/>
        </p:nvSpPr>
        <p:spPr bwMode="auto">
          <a:xfrm>
            <a:off x="2738438" y="4614863"/>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400">
                <a:latin typeface="Times New Roman" panose="02020603050405020304" pitchFamily="18" charset="0"/>
              </a:rPr>
              <a:t>What are the Implications?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6779EC2-BFBB-4C32-9613-49A4CB30CD9C}"/>
              </a:ext>
            </a:extLst>
          </p:cNvPr>
          <p:cNvSpPr>
            <a:spLocks noChangeArrowheads="1"/>
          </p:cNvSpPr>
          <p:nvPr/>
        </p:nvSpPr>
        <p:spPr bwMode="auto">
          <a:xfrm>
            <a:off x="365125" y="0"/>
            <a:ext cx="759936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3600" b="0">
                <a:solidFill>
                  <a:schemeClr val="tx2"/>
                </a:solidFill>
                <a:latin typeface="Tahoma" panose="020B0604030504040204" pitchFamily="34" charset="0"/>
              </a:rPr>
              <a:t>Transition: Some Asian Countries</a:t>
            </a:r>
          </a:p>
        </p:txBody>
      </p:sp>
      <p:pic>
        <p:nvPicPr>
          <p:cNvPr id="41987" name="Picture 3">
            <a:extLst>
              <a:ext uri="{FF2B5EF4-FFF2-40B4-BE49-F238E27FC236}">
                <a16:creationId xmlns:a16="http://schemas.microsoft.com/office/drawing/2014/main" id="{93E4F2B9-0249-440C-AAD3-32B65BA60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788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a:extLst>
              <a:ext uri="{FF2B5EF4-FFF2-40B4-BE49-F238E27FC236}">
                <a16:creationId xmlns:a16="http://schemas.microsoft.com/office/drawing/2014/main" id="{E6A1F12D-7406-42B6-989F-A15C86A52BC0}"/>
              </a:ext>
            </a:extLst>
          </p:cNvPr>
          <p:cNvSpPr txBox="1">
            <a:spLocks noChangeArrowheads="1"/>
          </p:cNvSpPr>
          <p:nvPr/>
        </p:nvSpPr>
        <p:spPr bwMode="auto">
          <a:xfrm>
            <a:off x="5910263" y="6172200"/>
            <a:ext cx="191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2400" b="0">
                <a:latin typeface="Times New Roman" panose="02020603050405020304" pitchFamily="18" charset="0"/>
              </a:rPr>
              <a:t>Source: Todaro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8E7506D6-EEFB-4980-84ED-E01647288C8A}"/>
              </a:ext>
            </a:extLst>
          </p:cNvPr>
          <p:cNvSpPr>
            <a:spLocks noGrp="1" noChangeArrowheads="1"/>
          </p:cNvSpPr>
          <p:nvPr>
            <p:ph type="title"/>
          </p:nvPr>
        </p:nvSpPr>
        <p:spPr>
          <a:xfrm>
            <a:off x="671513" y="347663"/>
            <a:ext cx="7800975" cy="900112"/>
          </a:xfrm>
        </p:spPr>
        <p:txBody>
          <a:bodyPr/>
          <a:lstStyle/>
          <a:p>
            <a:r>
              <a:rPr lang="en-US" altLang="en-US" sz="3200"/>
              <a:t>The East Asian Miracle ~ Explanation According to the World Bank</a:t>
            </a:r>
            <a:r>
              <a:rPr lang="en-US" altLang="en-US" sz="2400"/>
              <a:t> </a:t>
            </a:r>
          </a:p>
        </p:txBody>
      </p:sp>
      <p:sp>
        <p:nvSpPr>
          <p:cNvPr id="43011" name="Rectangle 3">
            <a:extLst>
              <a:ext uri="{FF2B5EF4-FFF2-40B4-BE49-F238E27FC236}">
                <a16:creationId xmlns:a16="http://schemas.microsoft.com/office/drawing/2014/main" id="{5AED3992-474D-44FF-8214-8CE3550F915A}"/>
              </a:ext>
            </a:extLst>
          </p:cNvPr>
          <p:cNvSpPr>
            <a:spLocks noGrp="1" noChangeArrowheads="1"/>
          </p:cNvSpPr>
          <p:nvPr>
            <p:ph type="body" sz="half" idx="1"/>
          </p:nvPr>
        </p:nvSpPr>
        <p:spPr>
          <a:xfrm>
            <a:off x="871538" y="2586038"/>
            <a:ext cx="3967162" cy="3614737"/>
          </a:xfrm>
        </p:spPr>
        <p:txBody>
          <a:bodyPr/>
          <a:lstStyle/>
          <a:p>
            <a:pPr>
              <a:lnSpc>
                <a:spcPct val="90000"/>
              </a:lnSpc>
              <a:buFont typeface="Wingdings" panose="05000000000000000000" pitchFamily="2" charset="2"/>
              <a:buNone/>
            </a:pPr>
            <a:r>
              <a:rPr lang="en-US" altLang="en-US" sz="2000" b="1" u="sng"/>
              <a:t>Fundamental</a:t>
            </a:r>
            <a:endParaRPr lang="en-US" altLang="en-US" sz="2000" b="1"/>
          </a:p>
          <a:p>
            <a:pPr>
              <a:lnSpc>
                <a:spcPct val="90000"/>
              </a:lnSpc>
            </a:pPr>
            <a:r>
              <a:rPr lang="en-US" altLang="en-US" sz="1800" b="1" i="1">
                <a:cs typeface="Times New Roman" panose="02020603050405020304" pitchFamily="18" charset="0"/>
              </a:rPr>
              <a:t>Macroeconomic stability</a:t>
            </a:r>
            <a:endParaRPr lang="en-GB" altLang="en-US" sz="1800">
              <a:latin typeface="ITC Officina Sans Book" charset="0"/>
              <a:cs typeface="Times New Roman" panose="02020603050405020304" pitchFamily="18" charset="0"/>
            </a:endParaRPr>
          </a:p>
          <a:p>
            <a:pPr>
              <a:lnSpc>
                <a:spcPct val="90000"/>
              </a:lnSpc>
            </a:pPr>
            <a:r>
              <a:rPr lang="en-US" altLang="en-US" sz="1800" b="1" i="1">
                <a:cs typeface="Times New Roman" panose="02020603050405020304" pitchFamily="18" charset="0"/>
              </a:rPr>
              <a:t>High investments in human capital</a:t>
            </a:r>
            <a:endParaRPr lang="en-GB" altLang="en-US" sz="1800">
              <a:latin typeface="ITC Officina Sans Book" charset="0"/>
              <a:cs typeface="Times New Roman" panose="02020603050405020304" pitchFamily="18" charset="0"/>
            </a:endParaRPr>
          </a:p>
          <a:p>
            <a:pPr>
              <a:lnSpc>
                <a:spcPct val="90000"/>
              </a:lnSpc>
            </a:pPr>
            <a:r>
              <a:rPr lang="en-US" altLang="en-US" sz="1800" b="1" i="1">
                <a:cs typeface="Times New Roman" panose="02020603050405020304" pitchFamily="18" charset="0"/>
              </a:rPr>
              <a:t>Stable and secure financial systems</a:t>
            </a:r>
            <a:endParaRPr lang="en-GB" altLang="en-US" sz="1800">
              <a:latin typeface="ITC Officina Sans Book" charset="0"/>
              <a:cs typeface="Times New Roman" panose="02020603050405020304" pitchFamily="18" charset="0"/>
            </a:endParaRPr>
          </a:p>
          <a:p>
            <a:pPr>
              <a:lnSpc>
                <a:spcPct val="90000"/>
              </a:lnSpc>
            </a:pPr>
            <a:r>
              <a:rPr lang="en-US" altLang="en-US" sz="1800" b="1" i="1">
                <a:cs typeface="Times New Roman" panose="02020603050405020304" pitchFamily="18" charset="0"/>
              </a:rPr>
              <a:t>Limited price distortions</a:t>
            </a:r>
            <a:endParaRPr lang="en-GB" altLang="en-US" sz="1800">
              <a:latin typeface="ITC Officina Sans Book" charset="0"/>
              <a:cs typeface="Times New Roman" panose="02020603050405020304" pitchFamily="18" charset="0"/>
            </a:endParaRPr>
          </a:p>
          <a:p>
            <a:pPr>
              <a:lnSpc>
                <a:spcPct val="90000"/>
              </a:lnSpc>
            </a:pPr>
            <a:r>
              <a:rPr lang="en-US" altLang="en-US" sz="1800" b="1" i="1">
                <a:cs typeface="Times New Roman" panose="02020603050405020304" pitchFamily="18" charset="0"/>
              </a:rPr>
              <a:t>Agricultural development </a:t>
            </a:r>
            <a:endParaRPr lang="en-GB" altLang="en-US" sz="1800">
              <a:latin typeface="ITC Officina Sans Book" charset="0"/>
              <a:cs typeface="Times New Roman" panose="02020603050405020304" pitchFamily="18" charset="0"/>
            </a:endParaRPr>
          </a:p>
          <a:p>
            <a:pPr>
              <a:lnSpc>
                <a:spcPct val="90000"/>
              </a:lnSpc>
            </a:pPr>
            <a:r>
              <a:rPr lang="en-US" altLang="en-US" sz="1800" b="1" i="1">
                <a:cs typeface="Times New Roman" panose="02020603050405020304" pitchFamily="18" charset="0"/>
              </a:rPr>
              <a:t>Openness to foreign technology</a:t>
            </a:r>
            <a:endParaRPr lang="en-GB" altLang="en-US" sz="1800">
              <a:latin typeface="ITC Officina Sans Book" charset="0"/>
              <a:cs typeface="Times New Roman" panose="02020603050405020304" pitchFamily="18" charset="0"/>
            </a:endParaRPr>
          </a:p>
          <a:p>
            <a:pPr>
              <a:lnSpc>
                <a:spcPct val="90000"/>
              </a:lnSpc>
            </a:pPr>
            <a:endParaRPr lang="en-US" altLang="en-US" sz="1800"/>
          </a:p>
        </p:txBody>
      </p:sp>
      <p:sp>
        <p:nvSpPr>
          <p:cNvPr id="43012" name="Rectangle 4">
            <a:extLst>
              <a:ext uri="{FF2B5EF4-FFF2-40B4-BE49-F238E27FC236}">
                <a16:creationId xmlns:a16="http://schemas.microsoft.com/office/drawing/2014/main" id="{5BCF431D-AAF3-4C4F-A151-B22AB2FEE4EC}"/>
              </a:ext>
            </a:extLst>
          </p:cNvPr>
          <p:cNvSpPr>
            <a:spLocks noGrp="1" noChangeArrowheads="1"/>
          </p:cNvSpPr>
          <p:nvPr>
            <p:ph type="body" sz="half" idx="2"/>
          </p:nvPr>
        </p:nvSpPr>
        <p:spPr>
          <a:xfrm>
            <a:off x="4943475" y="2552700"/>
            <a:ext cx="3538538" cy="3243263"/>
          </a:xfrm>
        </p:spPr>
        <p:txBody>
          <a:bodyPr/>
          <a:lstStyle/>
          <a:p>
            <a:pPr>
              <a:buFont typeface="Wingdings" panose="05000000000000000000" pitchFamily="2" charset="2"/>
              <a:buNone/>
            </a:pPr>
            <a:r>
              <a:rPr lang="en-US" altLang="en-US" sz="2000" b="1" u="sng"/>
              <a:t>Selective</a:t>
            </a:r>
            <a:endParaRPr lang="en-US" altLang="en-US" sz="2000" b="1"/>
          </a:p>
          <a:p>
            <a:r>
              <a:rPr lang="en-US" altLang="en-US" sz="2000" b="1" i="1">
                <a:cs typeface="Times New Roman" panose="02020603050405020304" pitchFamily="18" charset="0"/>
              </a:rPr>
              <a:t>Mild financial repression</a:t>
            </a:r>
          </a:p>
          <a:p>
            <a:r>
              <a:rPr lang="en-US" altLang="en-US" sz="2000" b="1" i="1">
                <a:cs typeface="Times New Roman" panose="02020603050405020304" pitchFamily="18" charset="0"/>
              </a:rPr>
              <a:t>Directed credit</a:t>
            </a:r>
          </a:p>
          <a:p>
            <a:r>
              <a:rPr lang="en-US" altLang="en-US" sz="2000" b="1" i="1">
                <a:cs typeface="Times New Roman" panose="02020603050405020304" pitchFamily="18" charset="0"/>
              </a:rPr>
              <a:t>Selective industrial promotion</a:t>
            </a:r>
          </a:p>
          <a:p>
            <a:r>
              <a:rPr lang="en-US" altLang="en-US" sz="2000" b="1" i="1">
                <a:cs typeface="Times New Roman" panose="02020603050405020304" pitchFamily="18" charset="0"/>
              </a:rPr>
              <a:t>Export-push trade policies</a:t>
            </a:r>
            <a:endParaRPr lang="en-US" altLang="en-US" sz="2000"/>
          </a:p>
        </p:txBody>
      </p:sp>
      <p:sp>
        <p:nvSpPr>
          <p:cNvPr id="43013" name="Rectangle 5">
            <a:extLst>
              <a:ext uri="{FF2B5EF4-FFF2-40B4-BE49-F238E27FC236}">
                <a16:creationId xmlns:a16="http://schemas.microsoft.com/office/drawing/2014/main" id="{7E845250-4D84-4C09-A1A8-A658E190EC17}"/>
              </a:ext>
            </a:extLst>
          </p:cNvPr>
          <p:cNvSpPr>
            <a:spLocks noChangeArrowheads="1"/>
          </p:cNvSpPr>
          <p:nvPr/>
        </p:nvSpPr>
        <p:spPr bwMode="auto">
          <a:xfrm>
            <a:off x="544513" y="1506538"/>
            <a:ext cx="8054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just">
              <a:spcBef>
                <a:spcPct val="0"/>
              </a:spcBef>
              <a:buClrTx/>
              <a:buFontTx/>
              <a:buNone/>
            </a:pPr>
            <a:r>
              <a:rPr lang="en-US" altLang="en-US" sz="2400">
                <a:solidFill>
                  <a:srgbClr val="FF3300"/>
                </a:solidFill>
              </a:rPr>
              <a:t>“getting the fundamentals right”, with highly selective interventions”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39650"/>
                                        </p:tgtEl>
                                        <p:attrNameLst>
                                          <p:attrName>style.visibility</p:attrName>
                                        </p:attrNameLst>
                                      </p:cBhvr>
                                      <p:to>
                                        <p:strVal val="visible"/>
                                      </p:to>
                                    </p:set>
                                    <p:anim calcmode="lin" valueType="num">
                                      <p:cBhvr additive="base">
                                        <p:cTn id="7" dur="500" fill="hold"/>
                                        <p:tgtEl>
                                          <p:spTgt spid="539650"/>
                                        </p:tgtEl>
                                        <p:attrNameLst>
                                          <p:attrName>ppt_x</p:attrName>
                                        </p:attrNameLst>
                                      </p:cBhvr>
                                      <p:tavLst>
                                        <p:tav tm="0">
                                          <p:val>
                                            <p:strVal val="#ppt_x"/>
                                          </p:val>
                                        </p:tav>
                                        <p:tav tm="100000">
                                          <p:val>
                                            <p:strVal val="#ppt_x"/>
                                          </p:val>
                                        </p:tav>
                                      </p:tavLst>
                                    </p:anim>
                                    <p:anim calcmode="lin" valueType="num">
                                      <p:cBhvr additive="base">
                                        <p:cTn id="8" dur="500" fill="hold"/>
                                        <p:tgtEl>
                                          <p:spTgt spid="5396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4034096-7155-4990-A974-CA0ECE59B800}"/>
              </a:ext>
            </a:extLst>
          </p:cNvPr>
          <p:cNvSpPr>
            <a:spLocks noGrp="1" noChangeArrowheads="1"/>
          </p:cNvSpPr>
          <p:nvPr>
            <p:ph type="title"/>
          </p:nvPr>
        </p:nvSpPr>
        <p:spPr>
          <a:xfrm>
            <a:off x="249238" y="212725"/>
            <a:ext cx="8553450" cy="1143000"/>
          </a:xfrm>
        </p:spPr>
        <p:txBody>
          <a:bodyPr/>
          <a:lstStyle/>
          <a:p>
            <a:r>
              <a:rPr lang="en-GB" altLang="en-US" sz="2800"/>
              <a:t>Causes of the Miracle:</a:t>
            </a:r>
            <a:br>
              <a:rPr lang="en-GB" altLang="en-US" sz="2800"/>
            </a:br>
            <a:r>
              <a:rPr lang="en-GB" altLang="en-US" sz="2800"/>
              <a:t>Public Policy (World Bank Report)</a:t>
            </a:r>
          </a:p>
        </p:txBody>
      </p:sp>
      <p:sp>
        <p:nvSpPr>
          <p:cNvPr id="44035" name="Rectangle 3">
            <a:extLst>
              <a:ext uri="{FF2B5EF4-FFF2-40B4-BE49-F238E27FC236}">
                <a16:creationId xmlns:a16="http://schemas.microsoft.com/office/drawing/2014/main" id="{E426F84F-759C-4A5C-B81A-BC8F1F03B538}"/>
              </a:ext>
            </a:extLst>
          </p:cNvPr>
          <p:cNvSpPr>
            <a:spLocks noGrp="1" noChangeArrowheads="1"/>
          </p:cNvSpPr>
          <p:nvPr>
            <p:ph type="body" idx="1"/>
          </p:nvPr>
        </p:nvSpPr>
        <p:spPr>
          <a:xfrm>
            <a:off x="571500" y="1595438"/>
            <a:ext cx="7772400" cy="4114800"/>
          </a:xfrm>
        </p:spPr>
        <p:txBody>
          <a:bodyPr/>
          <a:lstStyle/>
          <a:p>
            <a:pPr>
              <a:lnSpc>
                <a:spcPct val="90000"/>
              </a:lnSpc>
            </a:pPr>
            <a:r>
              <a:rPr lang="en-GB" altLang="en-US" sz="2000" b="1"/>
              <a:t>Rapid </a:t>
            </a:r>
            <a:r>
              <a:rPr lang="en-GB" altLang="en-US" sz="2000" b="1" u="sng"/>
              <a:t>Accumulation</a:t>
            </a:r>
            <a:r>
              <a:rPr lang="en-GB" altLang="en-US" sz="2000" b="1"/>
              <a:t> (of human &amp; physical capital)</a:t>
            </a:r>
          </a:p>
          <a:p>
            <a:pPr lvl="1">
              <a:lnSpc>
                <a:spcPct val="90000"/>
              </a:lnSpc>
            </a:pPr>
            <a:r>
              <a:rPr lang="en-GB" altLang="en-US" sz="2000" b="1"/>
              <a:t>Developing human capital</a:t>
            </a:r>
          </a:p>
          <a:p>
            <a:pPr lvl="2">
              <a:lnSpc>
                <a:spcPct val="90000"/>
              </a:lnSpc>
            </a:pPr>
            <a:r>
              <a:rPr lang="en-GB" altLang="en-US" sz="2000" b="1"/>
              <a:t>Primary and secondary education was emphasized</a:t>
            </a:r>
          </a:p>
          <a:p>
            <a:pPr lvl="2">
              <a:lnSpc>
                <a:spcPct val="90000"/>
              </a:lnSpc>
            </a:pPr>
            <a:r>
              <a:rPr lang="en-GB" altLang="en-US" sz="2000" b="1"/>
              <a:t>Tertiary education funds mostly for hard sciences</a:t>
            </a:r>
          </a:p>
          <a:p>
            <a:pPr lvl="2">
              <a:lnSpc>
                <a:spcPct val="90000"/>
              </a:lnSpc>
            </a:pPr>
            <a:r>
              <a:rPr lang="en-GB" altLang="en-US" sz="2000" b="1"/>
              <a:t>Female literacy</a:t>
            </a:r>
            <a:r>
              <a:rPr lang="en-GB" altLang="en-US" sz="2000" b="1">
                <a:latin typeface="Wingdings" panose="05000000000000000000" pitchFamily="2" charset="2"/>
              </a:rPr>
              <a:t></a:t>
            </a:r>
            <a:r>
              <a:rPr lang="en-GB" altLang="en-US" sz="2000" b="1"/>
              <a:t> more workers, lower fertility rates</a:t>
            </a:r>
          </a:p>
          <a:p>
            <a:pPr lvl="1">
              <a:lnSpc>
                <a:spcPct val="90000"/>
              </a:lnSpc>
            </a:pPr>
            <a:r>
              <a:rPr lang="en-GB" altLang="en-US" sz="2000" b="1"/>
              <a:t>Creating effective and secure financial systems</a:t>
            </a:r>
          </a:p>
          <a:p>
            <a:pPr lvl="2">
              <a:lnSpc>
                <a:spcPct val="90000"/>
              </a:lnSpc>
            </a:pPr>
            <a:r>
              <a:rPr lang="en-GB" altLang="en-US" sz="2000" b="1"/>
              <a:t>Increased savings: (including “forced” savings)</a:t>
            </a:r>
          </a:p>
          <a:p>
            <a:pPr lvl="3">
              <a:lnSpc>
                <a:spcPct val="90000"/>
              </a:lnSpc>
            </a:pPr>
            <a:r>
              <a:rPr lang="en-GB" altLang="en-US" b="1"/>
              <a:t>promoted by the integrity and accessibility of postal banks</a:t>
            </a:r>
          </a:p>
          <a:p>
            <a:pPr lvl="2">
              <a:lnSpc>
                <a:spcPct val="90000"/>
              </a:lnSpc>
            </a:pPr>
            <a:r>
              <a:rPr lang="en-GB" altLang="en-US" sz="2000" b="1"/>
              <a:t>Increased investment:</a:t>
            </a:r>
          </a:p>
          <a:p>
            <a:pPr lvl="3">
              <a:lnSpc>
                <a:spcPct val="90000"/>
              </a:lnSpc>
            </a:pPr>
            <a:r>
              <a:rPr lang="en-GB" altLang="en-US" b="1"/>
              <a:t>investment-friendly environment; creating infrastructure</a:t>
            </a:r>
          </a:p>
          <a:p>
            <a:pPr lvl="3">
              <a:lnSpc>
                <a:spcPct val="90000"/>
              </a:lnSpc>
            </a:pPr>
            <a:r>
              <a:rPr lang="en-GB" altLang="en-US" b="1"/>
              <a:t>easy credit through “financial repression”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993C3E-669F-4EED-B027-2EDCA600200A}"/>
              </a:ext>
            </a:extLst>
          </p:cNvPr>
          <p:cNvSpPr>
            <a:spLocks noGrp="1" noChangeArrowheads="1"/>
          </p:cNvSpPr>
          <p:nvPr>
            <p:ph type="body" idx="1"/>
          </p:nvPr>
        </p:nvSpPr>
        <p:spPr>
          <a:xfrm>
            <a:off x="671513" y="1624013"/>
            <a:ext cx="7772400" cy="4114800"/>
          </a:xfrm>
        </p:spPr>
        <p:txBody>
          <a:bodyPr/>
          <a:lstStyle/>
          <a:p>
            <a:pPr>
              <a:lnSpc>
                <a:spcPct val="90000"/>
              </a:lnSpc>
            </a:pPr>
            <a:r>
              <a:rPr lang="en-GB" altLang="en-US" sz="2000" b="1"/>
              <a:t>Efficient </a:t>
            </a:r>
            <a:r>
              <a:rPr lang="en-GB" altLang="en-US" sz="2000" b="1" u="sng"/>
              <a:t>Allocation</a:t>
            </a:r>
            <a:r>
              <a:rPr lang="en-GB" altLang="en-US" sz="2000" b="1"/>
              <a:t> of capital </a:t>
            </a:r>
          </a:p>
          <a:p>
            <a:pPr lvl="1">
              <a:lnSpc>
                <a:spcPct val="90000"/>
              </a:lnSpc>
            </a:pPr>
            <a:r>
              <a:rPr lang="en-GB" altLang="en-US" sz="2000" b="1"/>
              <a:t>Letting markets work: flexible labour markets</a:t>
            </a:r>
          </a:p>
          <a:p>
            <a:pPr lvl="2">
              <a:lnSpc>
                <a:spcPct val="90000"/>
              </a:lnSpc>
            </a:pPr>
            <a:r>
              <a:rPr lang="en-GB" altLang="en-US" sz="2000" b="1"/>
              <a:t>governments less responsive to organized labour</a:t>
            </a:r>
          </a:p>
          <a:p>
            <a:pPr lvl="3">
              <a:lnSpc>
                <a:spcPct val="90000"/>
              </a:lnSpc>
            </a:pPr>
            <a:r>
              <a:rPr lang="en-GB" altLang="en-US" b="1"/>
              <a:t>Productivity-driven wage rises, even downward</a:t>
            </a:r>
          </a:p>
          <a:p>
            <a:pPr lvl="3">
              <a:lnSpc>
                <a:spcPct val="90000"/>
              </a:lnSpc>
            </a:pPr>
            <a:r>
              <a:rPr lang="en-GB" altLang="en-US" b="1"/>
              <a:t>No minimum wage</a:t>
            </a:r>
          </a:p>
          <a:p>
            <a:pPr lvl="2">
              <a:lnSpc>
                <a:spcPct val="90000"/>
              </a:lnSpc>
            </a:pPr>
            <a:r>
              <a:rPr lang="en-GB" altLang="en-US" sz="2000" b="1"/>
              <a:t>emphasis on creating jobs; high employment levels</a:t>
            </a:r>
          </a:p>
          <a:p>
            <a:pPr lvl="1">
              <a:lnSpc>
                <a:spcPct val="90000"/>
              </a:lnSpc>
            </a:pPr>
            <a:r>
              <a:rPr lang="en-GB" altLang="en-US" sz="2000" b="1"/>
              <a:t>Assisting the market: credit for priority areas</a:t>
            </a:r>
          </a:p>
          <a:p>
            <a:pPr lvl="2">
              <a:lnSpc>
                <a:spcPct val="90000"/>
              </a:lnSpc>
            </a:pPr>
            <a:r>
              <a:rPr lang="en-GB" altLang="en-US" sz="2000" b="1"/>
              <a:t>Industrial policies: targeting winners</a:t>
            </a:r>
          </a:p>
          <a:p>
            <a:pPr lvl="3">
              <a:lnSpc>
                <a:spcPct val="90000"/>
              </a:lnSpc>
            </a:pPr>
            <a:r>
              <a:rPr lang="en-GB" altLang="en-US" b="1"/>
              <a:t>criteria: growth, productivity, spillover</a:t>
            </a:r>
          </a:p>
          <a:p>
            <a:pPr lvl="2">
              <a:lnSpc>
                <a:spcPct val="90000"/>
              </a:lnSpc>
            </a:pPr>
            <a:r>
              <a:rPr lang="en-GB" altLang="en-US" sz="2000" b="1"/>
              <a:t>Credit directed against strict performance criteria</a:t>
            </a:r>
          </a:p>
          <a:p>
            <a:pPr lvl="3">
              <a:lnSpc>
                <a:spcPct val="90000"/>
              </a:lnSpc>
            </a:pPr>
            <a:r>
              <a:rPr lang="en-GB" altLang="en-US" b="1"/>
              <a:t>“contests”, thru deliberative councils</a:t>
            </a:r>
          </a:p>
          <a:p>
            <a:pPr lvl="2">
              <a:lnSpc>
                <a:spcPct val="90000"/>
              </a:lnSpc>
            </a:pPr>
            <a:r>
              <a:rPr lang="en-GB" altLang="en-US" sz="2000" b="1"/>
              <a:t>Most subsidy small, but a signal to capital markets.</a:t>
            </a:r>
          </a:p>
        </p:txBody>
      </p:sp>
      <p:sp>
        <p:nvSpPr>
          <p:cNvPr id="45059" name="Rectangle 3">
            <a:extLst>
              <a:ext uri="{FF2B5EF4-FFF2-40B4-BE49-F238E27FC236}">
                <a16:creationId xmlns:a16="http://schemas.microsoft.com/office/drawing/2014/main" id="{4E3E9794-77F6-4F78-BBAA-B30943E85E8F}"/>
              </a:ext>
            </a:extLst>
          </p:cNvPr>
          <p:cNvSpPr>
            <a:spLocks noGrp="1" noChangeArrowheads="1"/>
          </p:cNvSpPr>
          <p:nvPr>
            <p:ph type="title"/>
          </p:nvPr>
        </p:nvSpPr>
        <p:spPr/>
        <p:txBody>
          <a:bodyPr/>
          <a:lstStyle/>
          <a:p>
            <a:r>
              <a:rPr lang="en-GB" altLang="en-US" sz="2800"/>
              <a:t>Causes of the Miracle:</a:t>
            </a:r>
            <a:br>
              <a:rPr lang="en-GB" altLang="en-US" sz="2800"/>
            </a:br>
            <a:r>
              <a:rPr lang="en-GB" altLang="en-US" sz="2800"/>
              <a:t>Public Policy (World Bank Report)</a:t>
            </a:r>
            <a:endParaRPr lang="en-US"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174A92E-E704-4491-816D-CE1E8EDAEB87}"/>
              </a:ext>
            </a:extLst>
          </p:cNvPr>
          <p:cNvSpPr>
            <a:spLocks noGrp="1" noChangeArrowheads="1"/>
          </p:cNvSpPr>
          <p:nvPr>
            <p:ph type="body" idx="1"/>
          </p:nvPr>
        </p:nvSpPr>
        <p:spPr>
          <a:xfrm>
            <a:off x="685800" y="1682750"/>
            <a:ext cx="7772400" cy="4114800"/>
          </a:xfrm>
        </p:spPr>
        <p:txBody>
          <a:bodyPr/>
          <a:lstStyle/>
          <a:p>
            <a:pPr>
              <a:lnSpc>
                <a:spcPct val="90000"/>
              </a:lnSpc>
            </a:pPr>
            <a:r>
              <a:rPr lang="en-GB" altLang="en-US" sz="2000" b="1" u="sng"/>
              <a:t>Technology catch-up</a:t>
            </a:r>
            <a:r>
              <a:rPr lang="en-GB" altLang="en-US" sz="2000" b="1"/>
              <a:t> and high productivity </a:t>
            </a:r>
          </a:p>
          <a:p>
            <a:pPr lvl="1">
              <a:lnSpc>
                <a:spcPct val="90000"/>
              </a:lnSpc>
            </a:pPr>
            <a:r>
              <a:rPr lang="en-GB" altLang="en-US" sz="2000" b="1"/>
              <a:t>actively seeking foreign technology</a:t>
            </a:r>
          </a:p>
          <a:p>
            <a:pPr lvl="1">
              <a:lnSpc>
                <a:spcPct val="90000"/>
              </a:lnSpc>
            </a:pPr>
            <a:r>
              <a:rPr lang="en-GB" altLang="en-US" sz="2000" b="1"/>
              <a:t>industrial policy promoted high-tech sectors</a:t>
            </a:r>
          </a:p>
          <a:p>
            <a:pPr lvl="1">
              <a:lnSpc>
                <a:spcPct val="90000"/>
              </a:lnSpc>
            </a:pPr>
            <a:r>
              <a:rPr lang="en-GB" altLang="en-US" sz="2000" b="1"/>
              <a:t>encouraging exports</a:t>
            </a:r>
            <a:endParaRPr lang="en-GB" altLang="en-US" sz="2000" b="1" u="sng"/>
          </a:p>
          <a:p>
            <a:pPr>
              <a:lnSpc>
                <a:spcPct val="90000"/>
              </a:lnSpc>
            </a:pPr>
            <a:r>
              <a:rPr lang="en-GB" altLang="en-US" sz="2000" b="1"/>
              <a:t>other special features of East Asian growth</a:t>
            </a:r>
            <a:endParaRPr lang="en-GB" altLang="en-US" sz="2000" b="1" u="sng"/>
          </a:p>
          <a:p>
            <a:pPr lvl="1">
              <a:lnSpc>
                <a:spcPct val="90000"/>
              </a:lnSpc>
            </a:pPr>
            <a:r>
              <a:rPr lang="en-GB" altLang="en-US" sz="2000" b="1"/>
              <a:t>the principle of shared growth</a:t>
            </a:r>
          </a:p>
          <a:p>
            <a:pPr lvl="1">
              <a:lnSpc>
                <a:spcPct val="90000"/>
              </a:lnSpc>
            </a:pPr>
            <a:r>
              <a:rPr lang="en-GB" altLang="en-US" sz="2000" b="1"/>
              <a:t>macroeconomic stability</a:t>
            </a:r>
          </a:p>
          <a:p>
            <a:pPr lvl="1">
              <a:lnSpc>
                <a:spcPct val="90000"/>
              </a:lnSpc>
            </a:pPr>
            <a:r>
              <a:rPr lang="en-GB" altLang="en-US" sz="2000" b="1"/>
              <a:t>cooperative competition (led by technocratic elite)</a:t>
            </a:r>
          </a:p>
          <a:p>
            <a:pPr lvl="2">
              <a:lnSpc>
                <a:spcPct val="90000"/>
              </a:lnSpc>
            </a:pPr>
            <a:r>
              <a:rPr lang="en-GB" altLang="en-US" sz="2000" b="1"/>
              <a:t>business-friendly environment, led by private investment</a:t>
            </a:r>
          </a:p>
          <a:p>
            <a:pPr lvl="2">
              <a:lnSpc>
                <a:spcPct val="90000"/>
              </a:lnSpc>
            </a:pPr>
            <a:r>
              <a:rPr lang="en-GB" altLang="en-US" sz="2000" b="1"/>
              <a:t>state interventions addressed market failures </a:t>
            </a:r>
          </a:p>
          <a:p>
            <a:pPr lvl="3">
              <a:lnSpc>
                <a:spcPct val="90000"/>
              </a:lnSpc>
            </a:pPr>
            <a:r>
              <a:rPr lang="en-GB" altLang="en-US" b="1"/>
              <a:t>allocated by “contests”</a:t>
            </a:r>
          </a:p>
        </p:txBody>
      </p:sp>
      <p:sp>
        <p:nvSpPr>
          <p:cNvPr id="46083" name="Rectangle 3">
            <a:extLst>
              <a:ext uri="{FF2B5EF4-FFF2-40B4-BE49-F238E27FC236}">
                <a16:creationId xmlns:a16="http://schemas.microsoft.com/office/drawing/2014/main" id="{40009DBC-EDDA-40C1-847D-AB814D1FC2DE}"/>
              </a:ext>
            </a:extLst>
          </p:cNvPr>
          <p:cNvSpPr>
            <a:spLocks noGrp="1" noChangeArrowheads="1"/>
          </p:cNvSpPr>
          <p:nvPr>
            <p:ph type="title"/>
          </p:nvPr>
        </p:nvSpPr>
        <p:spPr>
          <a:xfrm>
            <a:off x="230188" y="212725"/>
            <a:ext cx="8553450" cy="1143000"/>
          </a:xfrm>
        </p:spPr>
        <p:txBody>
          <a:bodyPr/>
          <a:lstStyle/>
          <a:p>
            <a:r>
              <a:rPr lang="en-GB" altLang="en-US" sz="2800"/>
              <a:t>Causes of the Miracle:</a:t>
            </a:r>
            <a:br>
              <a:rPr lang="en-GB" altLang="en-US" sz="2800"/>
            </a:br>
            <a:r>
              <a:rPr lang="en-GB" altLang="en-US" sz="2800"/>
              <a:t>Public Policy (World Bank Report)</a:t>
            </a:r>
            <a:endParaRPr lang="en-US"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D99E7B6-966D-4EA3-89A0-16B9D5728398}"/>
              </a:ext>
            </a:extLst>
          </p:cNvPr>
          <p:cNvSpPr>
            <a:spLocks noGrp="1" noChangeArrowheads="1"/>
          </p:cNvSpPr>
          <p:nvPr>
            <p:ph type="title"/>
          </p:nvPr>
        </p:nvSpPr>
        <p:spPr>
          <a:xfrm>
            <a:off x="582613" y="614363"/>
            <a:ext cx="8001000" cy="609600"/>
          </a:xfrm>
        </p:spPr>
        <p:txBody>
          <a:bodyPr/>
          <a:lstStyle/>
          <a:p>
            <a:r>
              <a:rPr lang="en-GB" altLang="en-US" sz="2400"/>
              <a:t>World Bank (1993), </a:t>
            </a:r>
            <a:r>
              <a:rPr lang="nl-NL" altLang="en-US" sz="2400" i="1"/>
              <a:t>East Asian Miracle</a:t>
            </a:r>
            <a:r>
              <a:rPr lang="en-US" altLang="en-US" sz="2400" i="1"/>
              <a:t>, Economic Growth and Public Policy</a:t>
            </a:r>
            <a:r>
              <a:rPr lang="en-US" altLang="en-US" sz="2400"/>
              <a:t>, Washington D.C.</a:t>
            </a:r>
            <a:endParaRPr lang="nl-NL" altLang="en-US" sz="2400"/>
          </a:p>
        </p:txBody>
      </p:sp>
      <p:graphicFrame>
        <p:nvGraphicFramePr>
          <p:cNvPr id="47107" name="Object 4">
            <a:extLst>
              <a:ext uri="{FF2B5EF4-FFF2-40B4-BE49-F238E27FC236}">
                <a16:creationId xmlns:a16="http://schemas.microsoft.com/office/drawing/2014/main" id="{A2B4069A-2DAC-4E05-BDC0-573AAC494809}"/>
              </a:ext>
            </a:extLst>
          </p:cNvPr>
          <p:cNvGraphicFramePr>
            <a:graphicFrameLocks noChangeAspect="1"/>
          </p:cNvGraphicFramePr>
          <p:nvPr/>
        </p:nvGraphicFramePr>
        <p:xfrm>
          <a:off x="503238" y="1425575"/>
          <a:ext cx="8239125" cy="4902200"/>
        </p:xfrm>
        <a:graphic>
          <a:graphicData uri="http://schemas.openxmlformats.org/presentationml/2006/ole">
            <mc:AlternateContent xmlns:mc="http://schemas.openxmlformats.org/markup-compatibility/2006">
              <mc:Choice xmlns:v="urn:schemas-microsoft-com:vml" Requires="v">
                <p:oleObj name="Photo Editor Photo" r:id="rId3" imgW="36371429" imgH="23704762" progId="MSPhotoEd.3">
                  <p:embed/>
                </p:oleObj>
              </mc:Choice>
              <mc:Fallback>
                <p:oleObj name="Photo Editor Photo" r:id="rId3" imgW="36371429" imgH="2370476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8" y="1425575"/>
                        <a:ext cx="823912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782B70-015B-4BEE-97AA-C119149448A1}"/>
              </a:ext>
            </a:extLst>
          </p:cNvPr>
          <p:cNvSpPr>
            <a:spLocks noGrp="1" noChangeArrowheads="1"/>
          </p:cNvSpPr>
          <p:nvPr>
            <p:ph type="title"/>
          </p:nvPr>
        </p:nvSpPr>
        <p:spPr>
          <a:xfrm>
            <a:off x="533400" y="457200"/>
            <a:ext cx="8280400" cy="762000"/>
          </a:xfrm>
        </p:spPr>
        <p:txBody>
          <a:bodyPr/>
          <a:lstStyle/>
          <a:p>
            <a:r>
              <a:rPr lang="en-US" altLang="en-US" sz="3200"/>
              <a:t>The Role of Policy</a:t>
            </a:r>
            <a:endParaRPr lang="en-US" altLang="en-US" sz="3200" b="0"/>
          </a:p>
        </p:txBody>
      </p:sp>
      <p:sp>
        <p:nvSpPr>
          <p:cNvPr id="49155" name="Rectangle 3">
            <a:extLst>
              <a:ext uri="{FF2B5EF4-FFF2-40B4-BE49-F238E27FC236}">
                <a16:creationId xmlns:a16="http://schemas.microsoft.com/office/drawing/2014/main" id="{4097A928-233F-42D0-B2E8-9606F58D1CF3}"/>
              </a:ext>
            </a:extLst>
          </p:cNvPr>
          <p:cNvSpPr>
            <a:spLocks noGrp="1" noChangeArrowheads="1"/>
          </p:cNvSpPr>
          <p:nvPr>
            <p:ph type="body" idx="1"/>
          </p:nvPr>
        </p:nvSpPr>
        <p:spPr>
          <a:xfrm>
            <a:off x="1020763" y="1660525"/>
            <a:ext cx="7072312" cy="3416300"/>
          </a:xfrm>
        </p:spPr>
        <p:txBody>
          <a:bodyPr/>
          <a:lstStyle/>
          <a:p>
            <a:pPr>
              <a:lnSpc>
                <a:spcPct val="90000"/>
              </a:lnSpc>
            </a:pPr>
            <a:r>
              <a:rPr lang="en-US" altLang="en-US" sz="2400" b="1"/>
              <a:t>Macro Policies For Stability</a:t>
            </a:r>
            <a:br>
              <a:rPr lang="en-US" altLang="en-US" sz="2400" b="1"/>
            </a:br>
            <a:endParaRPr lang="en-US" altLang="en-US" sz="2400" b="1"/>
          </a:p>
          <a:p>
            <a:pPr>
              <a:lnSpc>
                <a:spcPct val="90000"/>
              </a:lnSpc>
            </a:pPr>
            <a:r>
              <a:rPr lang="en-US" altLang="en-US" sz="2400" b="1"/>
              <a:t>Basic Government Services </a:t>
            </a:r>
          </a:p>
          <a:p>
            <a:pPr lvl="1">
              <a:lnSpc>
                <a:spcPct val="90000"/>
              </a:lnSpc>
            </a:pPr>
            <a:r>
              <a:rPr lang="en-US" altLang="en-US" sz="2000" b="1"/>
              <a:t>Infrastructure investment </a:t>
            </a:r>
          </a:p>
          <a:p>
            <a:pPr lvl="1">
              <a:lnSpc>
                <a:spcPct val="90000"/>
              </a:lnSpc>
            </a:pPr>
            <a:r>
              <a:rPr lang="en-US" altLang="en-US" sz="2000" b="1"/>
              <a:t>Education and technology</a:t>
            </a:r>
          </a:p>
          <a:p>
            <a:pPr lvl="1">
              <a:lnSpc>
                <a:spcPct val="90000"/>
              </a:lnSpc>
            </a:pPr>
            <a:r>
              <a:rPr lang="en-US" altLang="en-US" sz="2000" b="1"/>
              <a:t>Environmental Policies</a:t>
            </a:r>
          </a:p>
          <a:p>
            <a:pPr lvl="1">
              <a:lnSpc>
                <a:spcPct val="90000"/>
              </a:lnSpc>
            </a:pPr>
            <a:r>
              <a:rPr lang="en-US" altLang="en-US" sz="2000" b="1"/>
              <a:t>Legal Structure and Property Rights</a:t>
            </a:r>
          </a:p>
          <a:p>
            <a:pPr lvl="1">
              <a:lnSpc>
                <a:spcPct val="90000"/>
              </a:lnSpc>
            </a:pPr>
            <a:r>
              <a:rPr lang="en-US" altLang="en-US" sz="2000" b="1"/>
              <a:t>Supervision of  Banking System</a:t>
            </a:r>
            <a:br>
              <a:rPr lang="en-US" altLang="en-US" sz="2000" b="1"/>
            </a:br>
            <a:endParaRPr lang="en-US" altLang="en-US" sz="2000" b="1"/>
          </a:p>
          <a:p>
            <a:pPr>
              <a:lnSpc>
                <a:spcPct val="90000"/>
              </a:lnSpc>
            </a:pPr>
            <a:r>
              <a:rPr lang="en-US" altLang="en-US" sz="2400" b="1"/>
              <a:t>Selective Industrial Policies</a:t>
            </a:r>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95F4522-690B-45F8-A338-51CA2247CD0B}"/>
              </a:ext>
            </a:extLst>
          </p:cNvPr>
          <p:cNvSpPr>
            <a:spLocks noGrp="1" noChangeArrowheads="1"/>
          </p:cNvSpPr>
          <p:nvPr>
            <p:ph type="title"/>
          </p:nvPr>
        </p:nvSpPr>
        <p:spPr>
          <a:xfrm>
            <a:off x="479425" y="414338"/>
            <a:ext cx="8128000" cy="850900"/>
          </a:xfrm>
        </p:spPr>
        <p:txBody>
          <a:bodyPr/>
          <a:lstStyle/>
          <a:p>
            <a:r>
              <a:rPr lang="en-AU" altLang="en-US" sz="2800"/>
              <a:t>Investment and Technology: Role of </a:t>
            </a:r>
            <a:br>
              <a:rPr lang="en-AU" altLang="en-US" sz="2800"/>
            </a:br>
            <a:r>
              <a:rPr lang="en-AU" altLang="en-US" sz="2800"/>
              <a:t>Foreign Capital</a:t>
            </a:r>
          </a:p>
        </p:txBody>
      </p:sp>
      <p:sp>
        <p:nvSpPr>
          <p:cNvPr id="51203" name="Rectangle 3">
            <a:extLst>
              <a:ext uri="{FF2B5EF4-FFF2-40B4-BE49-F238E27FC236}">
                <a16:creationId xmlns:a16="http://schemas.microsoft.com/office/drawing/2014/main" id="{E2FF423F-1910-43EF-BA5A-00F571C3A909}"/>
              </a:ext>
            </a:extLst>
          </p:cNvPr>
          <p:cNvSpPr>
            <a:spLocks noGrp="1" noChangeArrowheads="1"/>
          </p:cNvSpPr>
          <p:nvPr>
            <p:ph type="body" idx="1"/>
          </p:nvPr>
        </p:nvSpPr>
        <p:spPr>
          <a:xfrm>
            <a:off x="685800" y="1676400"/>
            <a:ext cx="8032750" cy="4114800"/>
          </a:xfrm>
        </p:spPr>
        <p:txBody>
          <a:bodyPr/>
          <a:lstStyle/>
          <a:p>
            <a:pPr>
              <a:spcBef>
                <a:spcPct val="0"/>
              </a:spcBef>
            </a:pPr>
            <a:r>
              <a:rPr lang="en-AU" altLang="en-US" b="1"/>
              <a:t>Foreign direct investment (FDI)</a:t>
            </a:r>
          </a:p>
          <a:p>
            <a:pPr>
              <a:spcBef>
                <a:spcPct val="0"/>
              </a:spcBef>
            </a:pPr>
            <a:r>
              <a:rPr lang="en-AU" altLang="en-US" b="1"/>
              <a:t>International capital market and investment capital </a:t>
            </a:r>
          </a:p>
          <a:p>
            <a:pPr>
              <a:spcBef>
                <a:spcPct val="0"/>
              </a:spcBef>
            </a:pPr>
            <a:r>
              <a:rPr lang="en-AU" altLang="en-US" b="1"/>
              <a:t>Global sources of technical progress: technology transfer</a:t>
            </a:r>
          </a:p>
          <a:p>
            <a:pPr>
              <a:spcBef>
                <a:spcPct val="0"/>
              </a:spcBef>
            </a:pPr>
            <a:endParaRPr lang="en-AU" altLang="en-US" b="1"/>
          </a:p>
          <a:p>
            <a:pPr>
              <a:spcBef>
                <a:spcPct val="0"/>
              </a:spcBef>
              <a:buFont typeface="Wingdings" panose="05000000000000000000" pitchFamily="2" charset="2"/>
              <a:buNone/>
            </a:pPr>
            <a:r>
              <a:rPr lang="en-AU" altLang="en-US" b="1" i="1"/>
              <a:t>What is the role of each? </a:t>
            </a:r>
          </a:p>
          <a:p>
            <a:pPr>
              <a:spcBef>
                <a:spcPct val="0"/>
              </a:spcBef>
              <a:buFont typeface="Wingdings" panose="05000000000000000000" pitchFamily="2" charset="2"/>
              <a:buNone/>
            </a:pPr>
            <a:endParaRPr lang="en-AU" altLang="en-US" b="1" i="1"/>
          </a:p>
          <a:p>
            <a:pPr>
              <a:spcBef>
                <a:spcPct val="0"/>
              </a:spcBef>
              <a:buFont typeface="Wingdings" panose="05000000000000000000" pitchFamily="2" charset="2"/>
              <a:buNone/>
            </a:pPr>
            <a:endParaRPr lang="en-AU" altLang="en-US" sz="2400"/>
          </a:p>
          <a:p>
            <a:endParaRPr lang="en-AU"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EB589C1-7F4A-473D-946B-7B846D5803EA}"/>
              </a:ext>
            </a:extLst>
          </p:cNvPr>
          <p:cNvSpPr>
            <a:spLocks noGrp="1" noChangeArrowheads="1"/>
          </p:cNvSpPr>
          <p:nvPr>
            <p:ph type="title"/>
          </p:nvPr>
        </p:nvSpPr>
        <p:spPr>
          <a:xfrm>
            <a:off x="762000" y="304800"/>
            <a:ext cx="7772400" cy="1066800"/>
          </a:xfrm>
        </p:spPr>
        <p:txBody>
          <a:bodyPr/>
          <a:lstStyle/>
          <a:p>
            <a:r>
              <a:rPr lang="en-AU" altLang="en-US" sz="3200"/>
              <a:t>Traditional View of of Growth Process</a:t>
            </a:r>
          </a:p>
        </p:txBody>
      </p:sp>
      <p:sp>
        <p:nvSpPr>
          <p:cNvPr id="482307" name="Rectangle 3">
            <a:extLst>
              <a:ext uri="{FF2B5EF4-FFF2-40B4-BE49-F238E27FC236}">
                <a16:creationId xmlns:a16="http://schemas.microsoft.com/office/drawing/2014/main" id="{C0935D68-A616-4F0A-AA3C-7E3C751FE729}"/>
              </a:ext>
            </a:extLst>
          </p:cNvPr>
          <p:cNvSpPr>
            <a:spLocks noGrp="1" noChangeArrowheads="1"/>
          </p:cNvSpPr>
          <p:nvPr>
            <p:ph type="body" idx="1"/>
          </p:nvPr>
        </p:nvSpPr>
        <p:spPr>
          <a:xfrm>
            <a:off x="746125" y="1727200"/>
            <a:ext cx="7970838" cy="4114800"/>
          </a:xfrm>
        </p:spPr>
        <p:txBody>
          <a:bodyPr/>
          <a:lstStyle/>
          <a:p>
            <a:pPr>
              <a:buFont typeface="Wingdings" panose="05000000000000000000" pitchFamily="2" charset="2"/>
              <a:buBlip>
                <a:blip r:embed="rId2"/>
              </a:buBlip>
            </a:pPr>
            <a:r>
              <a:rPr lang="en-AU" altLang="en-US" sz="2400" b="1"/>
              <a:t>Industry/manufacturing sector</a:t>
            </a:r>
            <a:r>
              <a:rPr lang="en-AU" altLang="en-US" sz="2400"/>
              <a:t> grows, creates employment, offers higher wages, and draws labour from agriculture and low-productivity jobs in rural areas</a:t>
            </a:r>
          </a:p>
          <a:p>
            <a:pPr lvl="1">
              <a:buFont typeface="Wingdings" panose="05000000000000000000" pitchFamily="2" charset="2"/>
              <a:buBlip>
                <a:blip r:embed="rId3"/>
              </a:buBlip>
            </a:pPr>
            <a:r>
              <a:rPr lang="en-AU" altLang="en-US"/>
              <a:t>share of employment in agriculture </a:t>
            </a:r>
            <a:r>
              <a:rPr lang="en-AU" altLang="en-US">
                <a:sym typeface="Symbol" panose="05050102010706020507" pitchFamily="18" charset="2"/>
              </a:rPr>
              <a:t></a:t>
            </a:r>
          </a:p>
          <a:p>
            <a:pPr lvl="1">
              <a:buFont typeface="Wingdings" panose="05000000000000000000" pitchFamily="2" charset="2"/>
              <a:buBlip>
                <a:blip r:embed="rId3"/>
              </a:buBlip>
            </a:pPr>
            <a:r>
              <a:rPr lang="en-AU" altLang="en-US">
                <a:sym typeface="Symbol" panose="05050102010706020507" pitchFamily="18" charset="2"/>
              </a:rPr>
              <a:t>share of manufacturing and related services</a:t>
            </a:r>
          </a:p>
          <a:p>
            <a:pPr>
              <a:buClrTx/>
              <a:buFont typeface="Wingdings" panose="05000000000000000000" pitchFamily="2" charset="2"/>
              <a:buBlip>
                <a:blip r:embed="rId2"/>
              </a:buBlip>
            </a:pPr>
            <a:r>
              <a:rPr lang="en-AU" altLang="en-US" sz="2400" b="1"/>
              <a:t>Productivity and farm size in agriculture </a:t>
            </a:r>
            <a:r>
              <a:rPr lang="en-AU" altLang="en-US" sz="2400" b="1">
                <a:sym typeface="Symbol" panose="05050102010706020507" pitchFamily="18" charset="2"/>
              </a:rPr>
              <a:t></a:t>
            </a:r>
          </a:p>
          <a:p>
            <a:pPr lvl="1">
              <a:buClrTx/>
              <a:buFont typeface="Wingdings" panose="05000000000000000000" pitchFamily="2" charset="2"/>
              <a:buNone/>
            </a:pPr>
            <a:r>
              <a:rPr lang="en-AU" altLang="en-US"/>
              <a:t>Larger rural market expands demand for industrial products</a:t>
            </a:r>
          </a:p>
          <a:p>
            <a:pPr lvl="1"/>
            <a:endParaRPr lang="en-AU" altLang="en-US">
              <a:sym typeface="Symbol" panose="05050102010706020507" pitchFamily="18" charset="2"/>
            </a:endParaRPr>
          </a:p>
        </p:txBody>
      </p:sp>
      <p:sp>
        <p:nvSpPr>
          <p:cNvPr id="482308" name="Text Box 4">
            <a:extLst>
              <a:ext uri="{FF2B5EF4-FFF2-40B4-BE49-F238E27FC236}">
                <a16:creationId xmlns:a16="http://schemas.microsoft.com/office/drawing/2014/main" id="{DB8CDE40-F1FE-47CE-92A2-634FE1CDC3FB}"/>
              </a:ext>
            </a:extLst>
          </p:cNvPr>
          <p:cNvSpPr txBox="1">
            <a:spLocks noChangeArrowheads="1"/>
          </p:cNvSpPr>
          <p:nvPr/>
        </p:nvSpPr>
        <p:spPr bwMode="auto">
          <a:xfrm>
            <a:off x="-762000" y="46482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b="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2307">
                                            <p:txEl>
                                              <p:pRg st="0" end="0"/>
                                            </p:txEl>
                                          </p:spTgt>
                                        </p:tgtEl>
                                        <p:attrNameLst>
                                          <p:attrName>style.visibility</p:attrName>
                                        </p:attrNameLst>
                                      </p:cBhvr>
                                      <p:to>
                                        <p:strVal val="visible"/>
                                      </p:to>
                                    </p:set>
                                    <p:anim calcmode="lin" valueType="num">
                                      <p:cBhvr additive="base">
                                        <p:cTn id="7" dur="500" fill="hold"/>
                                        <p:tgtEl>
                                          <p:spTgt spid="482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23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2307">
                                            <p:txEl>
                                              <p:pRg st="1" end="1"/>
                                            </p:txEl>
                                          </p:spTgt>
                                        </p:tgtEl>
                                        <p:attrNameLst>
                                          <p:attrName>style.visibility</p:attrName>
                                        </p:attrNameLst>
                                      </p:cBhvr>
                                      <p:to>
                                        <p:strVal val="visible"/>
                                      </p:to>
                                    </p:set>
                                    <p:anim calcmode="lin" valueType="num">
                                      <p:cBhvr additive="base">
                                        <p:cTn id="11" dur="500" fill="hold"/>
                                        <p:tgtEl>
                                          <p:spTgt spid="48230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8230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2307">
                                            <p:txEl>
                                              <p:pRg st="2" end="2"/>
                                            </p:txEl>
                                          </p:spTgt>
                                        </p:tgtEl>
                                        <p:attrNameLst>
                                          <p:attrName>style.visibility</p:attrName>
                                        </p:attrNameLst>
                                      </p:cBhvr>
                                      <p:to>
                                        <p:strVal val="visible"/>
                                      </p:to>
                                    </p:set>
                                    <p:anim calcmode="lin" valueType="num">
                                      <p:cBhvr additive="base">
                                        <p:cTn id="15" dur="500" fill="hold"/>
                                        <p:tgtEl>
                                          <p:spTgt spid="48230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82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82307">
                                            <p:txEl>
                                              <p:pRg st="3" end="3"/>
                                            </p:txEl>
                                          </p:spTgt>
                                        </p:tgtEl>
                                        <p:attrNameLst>
                                          <p:attrName>style.visibility</p:attrName>
                                        </p:attrNameLst>
                                      </p:cBhvr>
                                      <p:to>
                                        <p:strVal val="visible"/>
                                      </p:to>
                                    </p:set>
                                    <p:anim calcmode="lin" valueType="num">
                                      <p:cBhvr additive="base">
                                        <p:cTn id="21" dur="500" fill="hold"/>
                                        <p:tgtEl>
                                          <p:spTgt spid="48230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82307">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82307">
                                            <p:txEl>
                                              <p:pRg st="4" end="4"/>
                                            </p:txEl>
                                          </p:spTgt>
                                        </p:tgtEl>
                                        <p:attrNameLst>
                                          <p:attrName>style.visibility</p:attrName>
                                        </p:attrNameLst>
                                      </p:cBhvr>
                                      <p:to>
                                        <p:strVal val="visible"/>
                                      </p:to>
                                    </p:set>
                                    <p:anim calcmode="lin" valueType="num">
                                      <p:cBhvr additive="base">
                                        <p:cTn id="25" dur="500" fill="hold"/>
                                        <p:tgtEl>
                                          <p:spTgt spid="48230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2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482308"/>
                                        </p:tgtEl>
                                        <p:attrNameLst>
                                          <p:attrName>style.visibility</p:attrName>
                                        </p:attrNameLst>
                                      </p:cBhvr>
                                      <p:to>
                                        <p:strVal val="visible"/>
                                      </p:to>
                                    </p:set>
                                    <p:anim calcmode="lin" valueType="num">
                                      <p:cBhvr additive="base">
                                        <p:cTn id="31" dur="500" fill="hold"/>
                                        <p:tgtEl>
                                          <p:spTgt spid="482308"/>
                                        </p:tgtEl>
                                        <p:attrNameLst>
                                          <p:attrName>ppt_x</p:attrName>
                                        </p:attrNameLst>
                                      </p:cBhvr>
                                      <p:tavLst>
                                        <p:tav tm="0">
                                          <p:val>
                                            <p:strVal val="0-#ppt_w/2"/>
                                          </p:val>
                                        </p:tav>
                                        <p:tav tm="100000">
                                          <p:val>
                                            <p:strVal val="#ppt_x"/>
                                          </p:val>
                                        </p:tav>
                                      </p:tavLst>
                                    </p:anim>
                                    <p:anim calcmode="lin" valueType="num">
                                      <p:cBhvr additive="base">
                                        <p:cTn id="32" dur="500" fill="hold"/>
                                        <p:tgtEl>
                                          <p:spTgt spid="482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7" grpId="0" build="p" autoUpdateAnimBg="0"/>
      <p:bldP spid="482308"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A5B2CB15-749C-499C-B7AF-312CA8E18C84}"/>
              </a:ext>
            </a:extLst>
          </p:cNvPr>
          <p:cNvSpPr>
            <a:spLocks noGrp="1" noChangeArrowheads="1"/>
          </p:cNvSpPr>
          <p:nvPr>
            <p:ph type="body" idx="1"/>
          </p:nvPr>
        </p:nvSpPr>
        <p:spPr>
          <a:xfrm>
            <a:off x="609600" y="1722438"/>
            <a:ext cx="8016875" cy="4114800"/>
          </a:xfrm>
        </p:spPr>
        <p:txBody>
          <a:bodyPr/>
          <a:lstStyle/>
          <a:p>
            <a:r>
              <a:rPr lang="en-AU" altLang="en-US" b="1"/>
              <a:t>Capital should include </a:t>
            </a:r>
            <a:r>
              <a:rPr lang="en-AU" altLang="en-US" b="1" i="1"/>
              <a:t>human capital</a:t>
            </a:r>
            <a:r>
              <a:rPr lang="en-AU" altLang="en-US" b="1"/>
              <a:t>, not only tangible objects  </a:t>
            </a:r>
          </a:p>
          <a:p>
            <a:r>
              <a:rPr lang="en-AU" altLang="en-US" b="1"/>
              <a:t>Also, there is evidence that </a:t>
            </a:r>
            <a:r>
              <a:rPr lang="en-AU" altLang="en-US" b="1" i="1"/>
              <a:t>social capital</a:t>
            </a:r>
            <a:r>
              <a:rPr lang="en-AU" altLang="en-US" b="1"/>
              <a:t> contributes to growth</a:t>
            </a:r>
          </a:p>
          <a:p>
            <a:pPr eaLnBrk="1" hangingPunct="1">
              <a:spcBef>
                <a:spcPct val="0"/>
              </a:spcBef>
              <a:buClrTx/>
              <a:buFontTx/>
              <a:buChar char="•"/>
            </a:pPr>
            <a:endParaRPr lang="en-AU" altLang="en-US" b="1"/>
          </a:p>
          <a:p>
            <a:pPr eaLnBrk="1" hangingPunct="1">
              <a:spcBef>
                <a:spcPct val="0"/>
              </a:spcBef>
              <a:buClrTx/>
              <a:buFontTx/>
              <a:buNone/>
            </a:pPr>
            <a:r>
              <a:rPr lang="en-AU" altLang="en-US" b="1" i="1"/>
              <a:t>What is meant by </a:t>
            </a:r>
            <a:r>
              <a:rPr lang="en-AU" altLang="en-US" b="1" i="1">
                <a:hlinkClick r:id="rId2"/>
              </a:rPr>
              <a:t>social capital</a:t>
            </a:r>
            <a:r>
              <a:rPr lang="en-AU" altLang="en-US" b="1" i="1"/>
              <a:t>?</a:t>
            </a:r>
          </a:p>
          <a:p>
            <a:pPr eaLnBrk="1" hangingPunct="1">
              <a:spcBef>
                <a:spcPct val="0"/>
              </a:spcBef>
              <a:buClrTx/>
            </a:pPr>
            <a:endParaRPr lang="en-AU" altLang="en-US" sz="2000" b="1" i="1"/>
          </a:p>
          <a:p>
            <a:pPr eaLnBrk="1" hangingPunct="1">
              <a:spcBef>
                <a:spcPct val="0"/>
              </a:spcBef>
              <a:buClrTx/>
              <a:buFontTx/>
              <a:buNone/>
            </a:pPr>
            <a:r>
              <a:rPr lang="en-AU" altLang="en-US" b="1" i="1">
                <a:hlinkClick r:id="rId3"/>
              </a:rPr>
              <a:t>http://www.nber.org/papers/w5470</a:t>
            </a:r>
            <a:endParaRPr lang="en-AU" altLang="en-US" b="1" i="1"/>
          </a:p>
          <a:p>
            <a:pPr eaLnBrk="1" hangingPunct="1">
              <a:spcBef>
                <a:spcPct val="0"/>
              </a:spcBef>
              <a:buClrTx/>
              <a:buFontTx/>
              <a:buNone/>
            </a:pPr>
            <a:r>
              <a:rPr lang="en-AU" altLang="en-US" b="1" i="1"/>
              <a:t> </a:t>
            </a:r>
          </a:p>
          <a:p>
            <a:pPr eaLnBrk="1" hangingPunct="1">
              <a:spcBef>
                <a:spcPct val="0"/>
              </a:spcBef>
              <a:buClrTx/>
              <a:buFont typeface="Wingdings" panose="05000000000000000000" pitchFamily="2" charset="2"/>
              <a:buNone/>
            </a:pPr>
            <a:endParaRPr lang="en-US" altLang="en-US" b="1"/>
          </a:p>
          <a:p>
            <a:pPr eaLnBrk="1" hangingPunct="1">
              <a:spcBef>
                <a:spcPct val="0"/>
              </a:spcBef>
              <a:buClrTx/>
              <a:buFontTx/>
              <a:buChar char="•"/>
            </a:pPr>
            <a:endParaRPr lang="en-US" altLang="en-US" b="1"/>
          </a:p>
        </p:txBody>
      </p:sp>
      <p:sp>
        <p:nvSpPr>
          <p:cNvPr id="52227" name="Rectangle 4">
            <a:extLst>
              <a:ext uri="{FF2B5EF4-FFF2-40B4-BE49-F238E27FC236}">
                <a16:creationId xmlns:a16="http://schemas.microsoft.com/office/drawing/2014/main" id="{9EA177E5-9C09-4EA1-BD58-5D8B13134654}"/>
              </a:ext>
            </a:extLst>
          </p:cNvPr>
          <p:cNvSpPr>
            <a:spLocks noGrp="1" noChangeArrowheads="1"/>
          </p:cNvSpPr>
          <p:nvPr>
            <p:ph type="title"/>
          </p:nvPr>
        </p:nvSpPr>
        <p:spPr>
          <a:noFill/>
        </p:spPr>
        <p:txBody>
          <a:bodyPr/>
          <a:lstStyle/>
          <a:p>
            <a:r>
              <a:rPr lang="en-AU" altLang="en-US" sz="3200"/>
              <a:t>Human Capital and Social Capital</a:t>
            </a:r>
          </a:p>
        </p:txBody>
      </p:sp>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wf12">
            <a:extLst>
              <a:ext uri="{FF2B5EF4-FFF2-40B4-BE49-F238E27FC236}">
                <a16:creationId xmlns:a16="http://schemas.microsoft.com/office/drawing/2014/main" id="{D246290D-49FB-48D2-A8AE-728D2D7E9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720725"/>
            <a:ext cx="8097838"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a:extLst>
              <a:ext uri="{FF2B5EF4-FFF2-40B4-BE49-F238E27FC236}">
                <a16:creationId xmlns:a16="http://schemas.microsoft.com/office/drawing/2014/main" id="{CD2EBDD9-11B7-4F9D-A15F-6DAEA0C75A79}"/>
              </a:ext>
            </a:extLst>
          </p:cNvPr>
          <p:cNvSpPr txBox="1">
            <a:spLocks noChangeArrowheads="1"/>
          </p:cNvSpPr>
          <p:nvPr/>
        </p:nvSpPr>
        <p:spPr bwMode="auto">
          <a:xfrm>
            <a:off x="2573338" y="300038"/>
            <a:ext cx="44592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ctr">
              <a:spcBef>
                <a:spcPct val="0"/>
              </a:spcBef>
              <a:buClrTx/>
              <a:buFontTx/>
              <a:buNone/>
            </a:pPr>
            <a:r>
              <a:rPr lang="en-US" altLang="en-US">
                <a:solidFill>
                  <a:srgbClr val="3333FF"/>
                </a:solidFill>
                <a:latin typeface="Times New Roman" panose="02020603050405020304" pitchFamily="18" charset="0"/>
              </a:rPr>
              <a:t>The Role of TFP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7015081-2D51-4DA3-8354-15D229EA1D24}"/>
              </a:ext>
            </a:extLst>
          </p:cNvPr>
          <p:cNvSpPr>
            <a:spLocks noGrp="1" noChangeArrowheads="1"/>
          </p:cNvSpPr>
          <p:nvPr>
            <p:ph type="title"/>
          </p:nvPr>
        </p:nvSpPr>
        <p:spPr/>
        <p:txBody>
          <a:bodyPr/>
          <a:lstStyle/>
          <a:p>
            <a:r>
              <a:rPr lang="en-GB" altLang="en-US"/>
              <a:t>The Role of Government</a:t>
            </a:r>
          </a:p>
        </p:txBody>
      </p:sp>
      <p:sp>
        <p:nvSpPr>
          <p:cNvPr id="54275" name="Rectangle 3">
            <a:extLst>
              <a:ext uri="{FF2B5EF4-FFF2-40B4-BE49-F238E27FC236}">
                <a16:creationId xmlns:a16="http://schemas.microsoft.com/office/drawing/2014/main" id="{3CF2A745-32E3-4E01-B7BD-AEB40A292AD0}"/>
              </a:ext>
            </a:extLst>
          </p:cNvPr>
          <p:cNvSpPr>
            <a:spLocks noGrp="1" noChangeArrowheads="1"/>
          </p:cNvSpPr>
          <p:nvPr>
            <p:ph type="body" idx="1"/>
          </p:nvPr>
        </p:nvSpPr>
        <p:spPr>
          <a:xfrm>
            <a:off x="757238" y="1666875"/>
            <a:ext cx="7772400" cy="4114800"/>
          </a:xfrm>
        </p:spPr>
        <p:txBody>
          <a:bodyPr/>
          <a:lstStyle/>
          <a:p>
            <a:pPr>
              <a:lnSpc>
                <a:spcPct val="90000"/>
              </a:lnSpc>
              <a:buFont typeface="Wingdings" panose="05000000000000000000" pitchFamily="2" charset="2"/>
              <a:buNone/>
            </a:pPr>
            <a:r>
              <a:rPr lang="en-GB" altLang="en-US" sz="2000" b="1"/>
              <a:t>East Asian countries adopted sound fundamental policies.</a:t>
            </a:r>
          </a:p>
          <a:p>
            <a:pPr>
              <a:lnSpc>
                <a:spcPct val="90000"/>
              </a:lnSpc>
            </a:pPr>
            <a:r>
              <a:rPr lang="en-GB" altLang="en-US" sz="2000" b="1"/>
              <a:t>Control inflation</a:t>
            </a:r>
          </a:p>
          <a:p>
            <a:pPr>
              <a:lnSpc>
                <a:spcPct val="90000"/>
              </a:lnSpc>
            </a:pPr>
            <a:r>
              <a:rPr lang="en-GB" altLang="en-US" sz="2000" b="1"/>
              <a:t>Manage internal and external debts</a:t>
            </a:r>
          </a:p>
          <a:p>
            <a:pPr>
              <a:lnSpc>
                <a:spcPct val="90000"/>
              </a:lnSpc>
            </a:pPr>
            <a:r>
              <a:rPr lang="en-GB" altLang="en-US" sz="2000" b="1"/>
              <a:t>Resolve macroeconomic crises quickly</a:t>
            </a:r>
          </a:p>
          <a:p>
            <a:pPr>
              <a:lnSpc>
                <a:spcPct val="90000"/>
              </a:lnSpc>
            </a:pPr>
            <a:r>
              <a:rPr lang="en-GB" altLang="en-US" sz="2000" b="1"/>
              <a:t>Invest in education</a:t>
            </a:r>
          </a:p>
          <a:p>
            <a:pPr>
              <a:lnSpc>
                <a:spcPct val="90000"/>
              </a:lnSpc>
            </a:pPr>
            <a:r>
              <a:rPr lang="en-GB" altLang="en-US" sz="2000" b="1"/>
              <a:t>Maintain stable and secure financial systems</a:t>
            </a:r>
          </a:p>
          <a:p>
            <a:pPr>
              <a:lnSpc>
                <a:spcPct val="90000"/>
              </a:lnSpc>
            </a:pPr>
            <a:r>
              <a:rPr lang="en-GB" altLang="en-US" sz="2000" b="1"/>
              <a:t>Limit price distortions</a:t>
            </a:r>
          </a:p>
          <a:p>
            <a:pPr>
              <a:lnSpc>
                <a:spcPct val="90000"/>
              </a:lnSpc>
            </a:pPr>
            <a:r>
              <a:rPr lang="en-GB" altLang="en-US" sz="2000" b="1"/>
              <a:t>Open up to foreign trade and investment</a:t>
            </a:r>
          </a:p>
          <a:p>
            <a:pPr>
              <a:lnSpc>
                <a:spcPct val="90000"/>
              </a:lnSpc>
            </a:pPr>
            <a:r>
              <a:rPr lang="en-GB" altLang="en-US" sz="2000" b="1"/>
              <a:t>Promote exports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A30BCC8-F147-4CB7-AC8E-2B407DD287F1}"/>
              </a:ext>
            </a:extLst>
          </p:cNvPr>
          <p:cNvSpPr>
            <a:spLocks noGrp="1" noChangeArrowheads="1"/>
          </p:cNvSpPr>
          <p:nvPr>
            <p:ph type="title"/>
          </p:nvPr>
        </p:nvSpPr>
        <p:spPr/>
        <p:txBody>
          <a:bodyPr/>
          <a:lstStyle/>
          <a:p>
            <a:r>
              <a:rPr lang="en-GB" altLang="en-US"/>
              <a:t>The Role of Openness</a:t>
            </a:r>
          </a:p>
        </p:txBody>
      </p:sp>
      <p:sp>
        <p:nvSpPr>
          <p:cNvPr id="55299" name="Rectangle 3">
            <a:extLst>
              <a:ext uri="{FF2B5EF4-FFF2-40B4-BE49-F238E27FC236}">
                <a16:creationId xmlns:a16="http://schemas.microsoft.com/office/drawing/2014/main" id="{70A86A16-2308-4FE9-9482-B7F8CA71E01E}"/>
              </a:ext>
            </a:extLst>
          </p:cNvPr>
          <p:cNvSpPr>
            <a:spLocks noGrp="1" noChangeArrowheads="1"/>
          </p:cNvSpPr>
          <p:nvPr>
            <p:ph type="body" idx="1"/>
          </p:nvPr>
        </p:nvSpPr>
        <p:spPr>
          <a:xfrm>
            <a:off x="728663" y="1552575"/>
            <a:ext cx="7772400" cy="4114800"/>
          </a:xfrm>
        </p:spPr>
        <p:txBody>
          <a:bodyPr/>
          <a:lstStyle/>
          <a:p>
            <a:pPr>
              <a:lnSpc>
                <a:spcPct val="90000"/>
              </a:lnSpc>
              <a:buFont typeface="Wingdings" panose="05000000000000000000" pitchFamily="2" charset="2"/>
              <a:buNone/>
            </a:pPr>
            <a:r>
              <a:rPr lang="en-GB" altLang="en-US" sz="2000" b="1"/>
              <a:t>An outward-oriented policy has long been seen as a centrepiece of East Asia’s economic success.</a:t>
            </a:r>
          </a:p>
          <a:p>
            <a:pPr>
              <a:lnSpc>
                <a:spcPct val="90000"/>
              </a:lnSpc>
            </a:pPr>
            <a:r>
              <a:rPr lang="en-GB" altLang="en-US" sz="2000" b="1"/>
              <a:t>Integration into the world economy provides firms to access to a large variety of goods and services which embody new technologies. </a:t>
            </a:r>
          </a:p>
          <a:p>
            <a:pPr>
              <a:lnSpc>
                <a:spcPct val="90000"/>
              </a:lnSpc>
            </a:pPr>
            <a:r>
              <a:rPr lang="en-GB" altLang="en-US" sz="2000" b="1"/>
              <a:t>It enables a country to adopt or adjust foreign technologies for domestic uses. By doing so, a country's productivity in imitation and innovation will be enhanced. </a:t>
            </a:r>
          </a:p>
          <a:p>
            <a:pPr>
              <a:lnSpc>
                <a:spcPct val="90000"/>
              </a:lnSpc>
            </a:pPr>
            <a:r>
              <a:rPr lang="en-GB" altLang="en-US" sz="2000" b="1"/>
              <a:t>Exposure to international competition may bring about higher-quality products and alleviate duplication of R&amp;D efforts. </a:t>
            </a:r>
          </a:p>
          <a:p>
            <a:pPr>
              <a:lnSpc>
                <a:spcPct val="90000"/>
              </a:lnSpc>
            </a:pPr>
            <a:r>
              <a:rPr lang="en-GB" altLang="en-US" sz="2000" b="1"/>
              <a:t>More open economies can take advantage of larger markets, increasing their degree of efficiency (economies of scale) and their rates of growth.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7FF27B6-9A46-4424-A6CD-4FC9416A2EDB}"/>
              </a:ext>
            </a:extLst>
          </p:cNvPr>
          <p:cNvSpPr>
            <a:spLocks noGrp="1" noChangeArrowheads="1"/>
          </p:cNvSpPr>
          <p:nvPr>
            <p:ph type="title"/>
          </p:nvPr>
        </p:nvSpPr>
        <p:spPr>
          <a:xfrm>
            <a:off x="381000" y="457200"/>
            <a:ext cx="8534400" cy="838200"/>
          </a:xfrm>
        </p:spPr>
        <p:txBody>
          <a:bodyPr/>
          <a:lstStyle/>
          <a:p>
            <a:r>
              <a:rPr lang="en-US" altLang="en-US" sz="3200"/>
              <a:t>Was East Asian Growth Miraculous?</a:t>
            </a:r>
          </a:p>
        </p:txBody>
      </p:sp>
      <p:sp>
        <p:nvSpPr>
          <p:cNvPr id="56323" name="Rectangle 3">
            <a:extLst>
              <a:ext uri="{FF2B5EF4-FFF2-40B4-BE49-F238E27FC236}">
                <a16:creationId xmlns:a16="http://schemas.microsoft.com/office/drawing/2014/main" id="{AE4204A1-2C78-42F4-9FA5-843C792AB716}"/>
              </a:ext>
            </a:extLst>
          </p:cNvPr>
          <p:cNvSpPr>
            <a:spLocks noGrp="1" noChangeArrowheads="1"/>
          </p:cNvSpPr>
          <p:nvPr>
            <p:ph type="body" idx="1"/>
          </p:nvPr>
        </p:nvSpPr>
        <p:spPr>
          <a:xfrm>
            <a:off x="685800" y="1828800"/>
            <a:ext cx="7924800" cy="4648200"/>
          </a:xfrm>
          <a:noFill/>
        </p:spPr>
        <p:txBody>
          <a:bodyPr lIns="92075" tIns="46038" rIns="92075" bIns="46038"/>
          <a:lstStyle/>
          <a:p>
            <a:pPr>
              <a:lnSpc>
                <a:spcPct val="90000"/>
              </a:lnSpc>
            </a:pPr>
            <a:r>
              <a:rPr lang="en-US" altLang="en-US" b="1"/>
              <a:t>Yes</a:t>
            </a:r>
          </a:p>
          <a:p>
            <a:pPr lvl="1">
              <a:lnSpc>
                <a:spcPct val="90000"/>
              </a:lnSpc>
            </a:pPr>
            <a:r>
              <a:rPr lang="en-US" altLang="en-US" b="1"/>
              <a:t>Growth was very rapid (more than 7% p.a.)</a:t>
            </a:r>
          </a:p>
          <a:p>
            <a:pPr lvl="1">
              <a:lnSpc>
                <a:spcPct val="90000"/>
              </a:lnSpc>
            </a:pPr>
            <a:r>
              <a:rPr lang="en-US" altLang="en-US" b="1"/>
              <a:t>A large productivity factor (4-5% p.a.)</a:t>
            </a:r>
          </a:p>
          <a:p>
            <a:pPr lvl="1">
              <a:lnSpc>
                <a:spcPct val="90000"/>
              </a:lnSpc>
            </a:pPr>
            <a:r>
              <a:rPr lang="en-US" altLang="en-US" b="1"/>
              <a:t>Obvious shifts to advanced technology</a:t>
            </a:r>
          </a:p>
          <a:p>
            <a:pPr>
              <a:lnSpc>
                <a:spcPct val="90000"/>
              </a:lnSpc>
            </a:pPr>
            <a:r>
              <a:rPr lang="en-US" altLang="en-US" b="1"/>
              <a:t>No</a:t>
            </a:r>
          </a:p>
          <a:p>
            <a:pPr lvl="1">
              <a:lnSpc>
                <a:spcPct val="90000"/>
              </a:lnSpc>
            </a:pPr>
            <a:r>
              <a:rPr lang="en-US" altLang="en-US" b="1"/>
              <a:t>Krugman--input based growth and diminishing returns</a:t>
            </a:r>
          </a:p>
          <a:p>
            <a:pPr lvl="1">
              <a:lnSpc>
                <a:spcPct val="90000"/>
              </a:lnSpc>
            </a:pPr>
            <a:r>
              <a:rPr lang="en-US" altLang="en-US" b="1"/>
              <a:t>Not if we take into account the contribution of knowledge and the interaction between investment and technology</a:t>
            </a:r>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C972B25-F529-44CE-8FC0-F363B35B83AB}"/>
              </a:ext>
            </a:extLst>
          </p:cNvPr>
          <p:cNvSpPr>
            <a:spLocks noGrp="1" noChangeArrowheads="1"/>
          </p:cNvSpPr>
          <p:nvPr>
            <p:ph type="title"/>
          </p:nvPr>
        </p:nvSpPr>
        <p:spPr>
          <a:xfrm>
            <a:off x="392113" y="214313"/>
            <a:ext cx="8372475" cy="1138237"/>
          </a:xfrm>
        </p:spPr>
        <p:txBody>
          <a:bodyPr/>
          <a:lstStyle/>
          <a:p>
            <a:r>
              <a:rPr lang="en-US" altLang="en-US" sz="3200"/>
              <a:t>Was Government Policy Responsible for the East Asian Miracle?</a:t>
            </a:r>
          </a:p>
        </p:txBody>
      </p:sp>
      <p:sp>
        <p:nvSpPr>
          <p:cNvPr id="57347" name="Rectangle 3">
            <a:extLst>
              <a:ext uri="{FF2B5EF4-FFF2-40B4-BE49-F238E27FC236}">
                <a16:creationId xmlns:a16="http://schemas.microsoft.com/office/drawing/2014/main" id="{CE0FBD10-B69E-4B7C-9FBE-2BB851A82731}"/>
              </a:ext>
            </a:extLst>
          </p:cNvPr>
          <p:cNvSpPr>
            <a:spLocks noGrp="1" noChangeArrowheads="1"/>
          </p:cNvSpPr>
          <p:nvPr>
            <p:ph type="body" idx="1"/>
          </p:nvPr>
        </p:nvSpPr>
        <p:spPr>
          <a:xfrm>
            <a:off x="800100" y="1768475"/>
            <a:ext cx="7772400" cy="4246563"/>
          </a:xfrm>
        </p:spPr>
        <p:txBody>
          <a:bodyPr/>
          <a:lstStyle/>
          <a:p>
            <a:r>
              <a:rPr lang="en-US" altLang="en-US" b="1"/>
              <a:t>No -- Neoclassical - Free Market </a:t>
            </a:r>
          </a:p>
          <a:p>
            <a:pPr>
              <a:buFont typeface="Wingdings" panose="05000000000000000000" pitchFamily="2" charset="2"/>
              <a:buNone/>
            </a:pPr>
            <a:r>
              <a:rPr lang="en-US" altLang="en-US" sz="1800"/>
              <a:t>“</a:t>
            </a:r>
            <a:r>
              <a:rPr lang="en-US" altLang="en-US" sz="1800" b="1"/>
              <a:t>Just get prices right”  “Growth would have been even faster if reforms had enabled intervention to be reduced.”</a:t>
            </a:r>
          </a:p>
          <a:p>
            <a:r>
              <a:rPr lang="en-US" altLang="en-US" b="1"/>
              <a:t>Yes -- Revisionist, - State-Led </a:t>
            </a:r>
          </a:p>
          <a:p>
            <a:pPr>
              <a:buFont typeface="Wingdings" panose="05000000000000000000" pitchFamily="2" charset="2"/>
              <a:buNone/>
            </a:pPr>
            <a:r>
              <a:rPr lang="en-US" altLang="en-US" sz="1800" b="1"/>
              <a:t>The Developmental State”  “the existence of a state apparatus..that used its power to pursue the goals of military strength and national economic wealth.</a:t>
            </a: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82BBB0B5-88AD-4D38-8FBC-1A0166EDE941}"/>
              </a:ext>
            </a:extLst>
          </p:cNvPr>
          <p:cNvSpPr>
            <a:spLocks noGrp="1" noChangeArrowheads="1"/>
          </p:cNvSpPr>
          <p:nvPr>
            <p:ph type="title"/>
          </p:nvPr>
        </p:nvSpPr>
        <p:spPr>
          <a:xfrm>
            <a:off x="225425" y="149225"/>
            <a:ext cx="8551863" cy="1160463"/>
          </a:xfrm>
        </p:spPr>
        <p:txBody>
          <a:bodyPr/>
          <a:lstStyle/>
          <a:p>
            <a:r>
              <a:rPr lang="en-US" altLang="en-US" sz="3200"/>
              <a:t>Was Government Policy Responsible for the East Asian Miracle?</a:t>
            </a:r>
          </a:p>
        </p:txBody>
      </p:sp>
      <p:sp>
        <p:nvSpPr>
          <p:cNvPr id="58371" name="Rectangle 3">
            <a:extLst>
              <a:ext uri="{FF2B5EF4-FFF2-40B4-BE49-F238E27FC236}">
                <a16:creationId xmlns:a16="http://schemas.microsoft.com/office/drawing/2014/main" id="{3A6F273A-A963-4B9D-8B27-0726A7EA638A}"/>
              </a:ext>
            </a:extLst>
          </p:cNvPr>
          <p:cNvSpPr>
            <a:spLocks noGrp="1" noChangeArrowheads="1"/>
          </p:cNvSpPr>
          <p:nvPr>
            <p:ph type="body" idx="1"/>
          </p:nvPr>
        </p:nvSpPr>
        <p:spPr>
          <a:xfrm>
            <a:off x="520700" y="1566863"/>
            <a:ext cx="8129588" cy="4914900"/>
          </a:xfrm>
        </p:spPr>
        <p:txBody>
          <a:bodyPr/>
          <a:lstStyle/>
          <a:p>
            <a:pPr>
              <a:lnSpc>
                <a:spcPct val="90000"/>
              </a:lnSpc>
              <a:buFont typeface="Wingdings" panose="05000000000000000000" pitchFamily="2" charset="2"/>
              <a:buNone/>
            </a:pPr>
            <a:r>
              <a:rPr lang="en-US" altLang="en-US" sz="2000" b="1"/>
              <a:t>World Bank</a:t>
            </a:r>
            <a:r>
              <a:rPr lang="en-US" altLang="en-US" sz="2000"/>
              <a:t> </a:t>
            </a:r>
          </a:p>
          <a:p>
            <a:pPr>
              <a:lnSpc>
                <a:spcPct val="90000"/>
              </a:lnSpc>
            </a:pPr>
            <a:r>
              <a:rPr lang="en-US" altLang="en-US" sz="2000"/>
              <a:t> </a:t>
            </a:r>
            <a:r>
              <a:rPr lang="en-US" altLang="en-US" sz="2000" b="1"/>
              <a:t>“Fundamentally sound development policy was a major ingredient in achieving rapid growth:..Macro management, saving  promotion policies, education, agricultural productivity, ..  But these do not tell the whole story. Government intervened..targeting selected industries, promoting exports, low interest rates, protecting certain industries,.. ..rapid growth has at times benefited from careful policy intervention </a:t>
            </a:r>
          </a:p>
          <a:p>
            <a:pPr>
              <a:lnSpc>
                <a:spcPct val="90000"/>
              </a:lnSpc>
            </a:pPr>
            <a:r>
              <a:rPr lang="en-US" altLang="en-US" sz="2000" b="1"/>
              <a:t>..the promotion of specific industries generally did not work….  The fact that interventions were an element of some East Asian economies’ success does not mean that they should be attempted everywhere.”</a:t>
            </a:r>
            <a:endParaRPr lang="en-US" altLang="en-US" sz="200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20CE534-E0F4-44B2-A58D-CACD9E0E95FC}"/>
              </a:ext>
            </a:extLst>
          </p:cNvPr>
          <p:cNvSpPr>
            <a:spLocks noGrp="1" noChangeArrowheads="1"/>
          </p:cNvSpPr>
          <p:nvPr>
            <p:ph type="title"/>
          </p:nvPr>
        </p:nvSpPr>
        <p:spPr>
          <a:xfrm>
            <a:off x="590550" y="357188"/>
            <a:ext cx="8201025" cy="942975"/>
          </a:xfrm>
        </p:spPr>
        <p:txBody>
          <a:bodyPr/>
          <a:lstStyle/>
          <a:p>
            <a:pPr algn="just"/>
            <a:r>
              <a:rPr lang="en-AU" altLang="en-US" sz="2000" u="sng"/>
              <a:t>Joseph Stiglitz on East Asia:</a:t>
            </a:r>
            <a:r>
              <a:rPr lang="en-GB" altLang="en-US" sz="2000"/>
              <a:t>  Governments in East Asia recognised limitations of markets but confined the governments’ role to:</a:t>
            </a:r>
            <a:endParaRPr lang="en-AU" altLang="en-US" sz="2000"/>
          </a:p>
        </p:txBody>
      </p:sp>
      <p:sp>
        <p:nvSpPr>
          <p:cNvPr id="422915" name="Rectangle 3">
            <a:extLst>
              <a:ext uri="{FF2B5EF4-FFF2-40B4-BE49-F238E27FC236}">
                <a16:creationId xmlns:a16="http://schemas.microsoft.com/office/drawing/2014/main" id="{BA64E4FD-FE2D-45B5-8086-AB3DE868158D}"/>
              </a:ext>
            </a:extLst>
          </p:cNvPr>
          <p:cNvSpPr>
            <a:spLocks noGrp="1" noChangeArrowheads="1"/>
          </p:cNvSpPr>
          <p:nvPr>
            <p:ph type="body" idx="1"/>
          </p:nvPr>
        </p:nvSpPr>
        <p:spPr>
          <a:xfrm>
            <a:off x="574675" y="1809750"/>
            <a:ext cx="8162925" cy="3581400"/>
          </a:xfrm>
        </p:spPr>
        <p:txBody>
          <a:bodyPr/>
          <a:lstStyle/>
          <a:p>
            <a:pPr>
              <a:lnSpc>
                <a:spcPct val="90000"/>
              </a:lnSpc>
            </a:pPr>
            <a:r>
              <a:rPr lang="en-GB" altLang="en-US" sz="2400" b="1"/>
              <a:t>Ensure macroeconomic stability</a:t>
            </a:r>
          </a:p>
          <a:p>
            <a:pPr>
              <a:lnSpc>
                <a:spcPct val="90000"/>
              </a:lnSpc>
            </a:pPr>
            <a:r>
              <a:rPr lang="en-GB" altLang="en-US" sz="2400" b="1"/>
              <a:t>Make markets more effective, for example, by regulating financial markets</a:t>
            </a:r>
          </a:p>
          <a:p>
            <a:pPr>
              <a:lnSpc>
                <a:spcPct val="90000"/>
              </a:lnSpc>
            </a:pPr>
            <a:r>
              <a:rPr lang="en-GB" altLang="en-US" sz="2400" b="1"/>
              <a:t>Creating markets where they did not exist</a:t>
            </a:r>
          </a:p>
          <a:p>
            <a:pPr>
              <a:lnSpc>
                <a:spcPct val="90000"/>
              </a:lnSpc>
            </a:pPr>
            <a:r>
              <a:rPr lang="en-GB" altLang="en-US" sz="2400" b="1"/>
              <a:t>Helping to direct investment to enhance growth and stability</a:t>
            </a:r>
          </a:p>
          <a:p>
            <a:pPr>
              <a:lnSpc>
                <a:spcPct val="90000"/>
              </a:lnSpc>
            </a:pPr>
            <a:r>
              <a:rPr lang="en-GB" altLang="en-US" sz="2400" b="1"/>
              <a:t>Create atmosphere conducive to private investment and ensure political stability</a:t>
            </a:r>
          </a:p>
        </p:txBody>
      </p:sp>
      <p:sp>
        <p:nvSpPr>
          <p:cNvPr id="59396" name="Line 11">
            <a:extLst>
              <a:ext uri="{FF2B5EF4-FFF2-40B4-BE49-F238E27FC236}">
                <a16:creationId xmlns:a16="http://schemas.microsoft.com/office/drawing/2014/main" id="{B0A744AA-C671-43BC-B448-E0E5C5F2A849}"/>
              </a:ext>
            </a:extLst>
          </p:cNvPr>
          <p:cNvSpPr>
            <a:spLocks noChangeShapeType="1"/>
          </p:cNvSpPr>
          <p:nvPr/>
        </p:nvSpPr>
        <p:spPr bwMode="auto">
          <a:xfrm>
            <a:off x="614363" y="1333500"/>
            <a:ext cx="7924800" cy="0"/>
          </a:xfrm>
          <a:prstGeom prst="line">
            <a:avLst/>
          </a:prstGeom>
          <a:noFill/>
          <a:ln w="38100">
            <a:solidFill>
              <a:srgbClr val="96969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 name="TextBox 2">
            <a:extLst>
              <a:ext uri="{FF2B5EF4-FFF2-40B4-BE49-F238E27FC236}">
                <a16:creationId xmlns:a16="http://schemas.microsoft.com/office/drawing/2014/main" id="{2ADF2D9C-4CD2-4B6E-1EAF-EA8E8F84A7D2}"/>
              </a:ext>
            </a:extLst>
          </p:cNvPr>
          <p:cNvSpPr txBox="1"/>
          <p:nvPr/>
        </p:nvSpPr>
        <p:spPr>
          <a:xfrm>
            <a:off x="671784" y="5731460"/>
            <a:ext cx="7800432" cy="584775"/>
          </a:xfrm>
          <a:prstGeom prst="rect">
            <a:avLst/>
          </a:prstGeom>
          <a:noFill/>
        </p:spPr>
        <p:txBody>
          <a:bodyPr wrap="square">
            <a:spAutoFit/>
          </a:bodyPr>
          <a:lstStyle/>
          <a:p>
            <a:r>
              <a:rPr lang="en-US" sz="1600" dirty="0">
                <a:hlinkClick r:id="rId2"/>
              </a:rPr>
              <a:t>http://dcmccornac.com/AEconEastAsiaSpring2024/articles/WhatILearnedStiglitz.pdf</a:t>
            </a:r>
            <a:endParaRPr lang="en-US" sz="1600" dirty="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2915">
                                            <p:txEl>
                                              <p:pRg st="1" end="1"/>
                                            </p:txEl>
                                          </p:spTgt>
                                        </p:tgtEl>
                                        <p:attrNameLst>
                                          <p:attrName>style.visibility</p:attrName>
                                        </p:attrNameLst>
                                      </p:cBhvr>
                                      <p:to>
                                        <p:strVal val="visible"/>
                                      </p:to>
                                    </p:set>
                                    <p:anim calcmode="lin" valueType="num">
                                      <p:cBhvr additive="base">
                                        <p:cTn id="13"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2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2915">
                                            <p:txEl>
                                              <p:pRg st="2" end="2"/>
                                            </p:txEl>
                                          </p:spTgt>
                                        </p:tgtEl>
                                        <p:attrNameLst>
                                          <p:attrName>style.visibility</p:attrName>
                                        </p:attrNameLst>
                                      </p:cBhvr>
                                      <p:to>
                                        <p:strVal val="visible"/>
                                      </p:to>
                                    </p:set>
                                    <p:anim calcmode="lin" valueType="num">
                                      <p:cBhvr additive="base">
                                        <p:cTn id="19"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2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2915">
                                            <p:txEl>
                                              <p:pRg st="3" end="3"/>
                                            </p:txEl>
                                          </p:spTgt>
                                        </p:tgtEl>
                                        <p:attrNameLst>
                                          <p:attrName>style.visibility</p:attrName>
                                        </p:attrNameLst>
                                      </p:cBhvr>
                                      <p:to>
                                        <p:strVal val="visible"/>
                                      </p:to>
                                    </p:set>
                                    <p:anim calcmode="lin" valueType="num">
                                      <p:cBhvr additive="base">
                                        <p:cTn id="25" dur="500" fill="hold"/>
                                        <p:tgtEl>
                                          <p:spTgt spid="422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2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2915">
                                            <p:txEl>
                                              <p:pRg st="4" end="4"/>
                                            </p:txEl>
                                          </p:spTgt>
                                        </p:tgtEl>
                                        <p:attrNameLst>
                                          <p:attrName>style.visibility</p:attrName>
                                        </p:attrNameLst>
                                      </p:cBhvr>
                                      <p:to>
                                        <p:strVal val="visible"/>
                                      </p:to>
                                    </p:set>
                                    <p:anim calcmode="lin" valueType="num">
                                      <p:cBhvr additive="base">
                                        <p:cTn id="31" dur="500" fill="hold"/>
                                        <p:tgtEl>
                                          <p:spTgt spid="422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229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53F92DAB-27D0-4D58-96ED-ED76E24C6D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675" y="354013"/>
            <a:ext cx="6497638" cy="613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5BFED2B-6A25-4350-B77A-A754788AE01A}"/>
              </a:ext>
            </a:extLst>
          </p:cNvPr>
          <p:cNvSpPr>
            <a:spLocks noGrp="1" noChangeArrowheads="1"/>
          </p:cNvSpPr>
          <p:nvPr>
            <p:ph type="title"/>
          </p:nvPr>
        </p:nvSpPr>
        <p:spPr>
          <a:xfrm>
            <a:off x="914400" y="304800"/>
            <a:ext cx="7772400" cy="1066800"/>
          </a:xfrm>
        </p:spPr>
        <p:txBody>
          <a:bodyPr/>
          <a:lstStyle/>
          <a:p>
            <a:r>
              <a:rPr lang="en-AU" altLang="en-US" sz="3200"/>
              <a:t>Economic Growth and Development</a:t>
            </a:r>
          </a:p>
        </p:txBody>
      </p:sp>
      <p:sp>
        <p:nvSpPr>
          <p:cNvPr id="9219" name="Rectangle 3">
            <a:extLst>
              <a:ext uri="{FF2B5EF4-FFF2-40B4-BE49-F238E27FC236}">
                <a16:creationId xmlns:a16="http://schemas.microsoft.com/office/drawing/2014/main" id="{7C2D3047-B7A1-4124-9992-3200194AE5FA}"/>
              </a:ext>
            </a:extLst>
          </p:cNvPr>
          <p:cNvSpPr>
            <a:spLocks noGrp="1" noChangeArrowheads="1"/>
          </p:cNvSpPr>
          <p:nvPr>
            <p:ph type="body" idx="1"/>
          </p:nvPr>
        </p:nvSpPr>
        <p:spPr>
          <a:xfrm>
            <a:off x="685800" y="1752600"/>
            <a:ext cx="7772400" cy="4114800"/>
          </a:xfrm>
        </p:spPr>
        <p:txBody>
          <a:bodyPr/>
          <a:lstStyle/>
          <a:p>
            <a:r>
              <a:rPr lang="en-AU" altLang="en-US" sz="2400" b="1"/>
              <a:t>What is the difference?</a:t>
            </a:r>
          </a:p>
          <a:p>
            <a:pPr lvl="1"/>
            <a:r>
              <a:rPr lang="en-AU" altLang="en-US" b="1"/>
              <a:t>development includes improvements across several dimensions</a:t>
            </a:r>
          </a:p>
          <a:p>
            <a:pPr lvl="2"/>
            <a:r>
              <a:rPr lang="en-AU" altLang="en-US" b="1"/>
              <a:t>‘quality of life’: health, education, ‘human rights’ and political rights</a:t>
            </a:r>
          </a:p>
          <a:p>
            <a:pPr lvl="2"/>
            <a:r>
              <a:rPr lang="en-AU" altLang="en-US" b="1"/>
              <a:t>income distribution</a:t>
            </a:r>
          </a:p>
          <a:p>
            <a:r>
              <a:rPr lang="en-AU" altLang="en-US" sz="2400" b="1"/>
              <a:t>Development and freedom to exercise choices:</a:t>
            </a:r>
          </a:p>
          <a:p>
            <a:pPr lvl="1"/>
            <a:r>
              <a:rPr lang="en-AU" altLang="en-US" b="1"/>
              <a:t>Per capita income growth necessary but not sufficient</a:t>
            </a:r>
          </a:p>
          <a:p>
            <a:pPr lvl="1"/>
            <a:endParaRPr lang="en-AU" altLang="en-US" sz="2000" b="1"/>
          </a:p>
          <a:p>
            <a:pPr lvl="1"/>
            <a:endParaRPr lang="en-AU" altLang="en-US" sz="2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7">
            <a:extLst>
              <a:ext uri="{FF2B5EF4-FFF2-40B4-BE49-F238E27FC236}">
                <a16:creationId xmlns:a16="http://schemas.microsoft.com/office/drawing/2014/main" id="{50044B30-865E-4FCC-B481-A488ED9716B5}"/>
              </a:ext>
            </a:extLst>
          </p:cNvPr>
          <p:cNvSpPr>
            <a:spLocks noGrp="1" noChangeArrowheads="1"/>
          </p:cNvSpPr>
          <p:nvPr>
            <p:ph type="body" idx="1"/>
          </p:nvPr>
        </p:nvSpPr>
        <p:spPr>
          <a:xfrm>
            <a:off x="676275" y="1743075"/>
            <a:ext cx="7772400" cy="4114800"/>
          </a:xfrm>
        </p:spPr>
        <p:txBody>
          <a:bodyPr/>
          <a:lstStyle/>
          <a:p>
            <a:r>
              <a:rPr lang="en-AU" altLang="en-US" sz="2400" b="1"/>
              <a:t>Output or production (Q) is usually measured as Gross Domestic Product (GDP)</a:t>
            </a:r>
          </a:p>
          <a:p>
            <a:r>
              <a:rPr lang="en-AU" altLang="en-US" sz="2400" b="1"/>
              <a:t>Q depends on quantities of  </a:t>
            </a:r>
            <a:r>
              <a:rPr lang="en-AU" altLang="en-US" sz="2400" b="1" i="1"/>
              <a:t>factors of production</a:t>
            </a:r>
            <a:r>
              <a:rPr lang="en-AU" altLang="en-US" sz="2400" b="1"/>
              <a:t> and </a:t>
            </a:r>
            <a:r>
              <a:rPr lang="en-AU" altLang="en-US" sz="2400" b="1" i="1"/>
              <a:t>technology  Q = f(K,L)</a:t>
            </a:r>
          </a:p>
          <a:p>
            <a:r>
              <a:rPr lang="en-AU" altLang="en-US" sz="2400" b="1"/>
              <a:t>For economies to grow, however, factors of production must increase and/or there must be technical progress (productivity growth)</a:t>
            </a:r>
          </a:p>
          <a:p>
            <a:pPr>
              <a:buFont typeface="Wingdings" panose="05000000000000000000" pitchFamily="2" charset="2"/>
              <a:buNone/>
            </a:pPr>
            <a:r>
              <a:rPr lang="en-AU" altLang="en-US" sz="2400" b="1"/>
              <a:t>                                   Q = A</a:t>
            </a:r>
            <a:r>
              <a:rPr lang="en-AU" altLang="en-US" sz="2400" b="1" i="1"/>
              <a:t>f</a:t>
            </a:r>
            <a:r>
              <a:rPr lang="en-AU" altLang="en-US" sz="2400" b="1"/>
              <a:t>(K.L)</a:t>
            </a:r>
          </a:p>
          <a:p>
            <a:pPr eaLnBrk="1" hangingPunct="1">
              <a:spcBef>
                <a:spcPct val="0"/>
              </a:spcBef>
              <a:buClrTx/>
              <a:buFontTx/>
              <a:buBlip>
                <a:blip r:embed="rId2"/>
              </a:buBlip>
            </a:pPr>
            <a:endParaRPr lang="en-US" altLang="en-US" sz="2400"/>
          </a:p>
        </p:txBody>
      </p:sp>
      <p:sp>
        <p:nvSpPr>
          <p:cNvPr id="10243" name="Rectangle 1028">
            <a:extLst>
              <a:ext uri="{FF2B5EF4-FFF2-40B4-BE49-F238E27FC236}">
                <a16:creationId xmlns:a16="http://schemas.microsoft.com/office/drawing/2014/main" id="{373BDF94-07C8-49BF-A01C-5E88DBF50543}"/>
              </a:ext>
            </a:extLst>
          </p:cNvPr>
          <p:cNvSpPr>
            <a:spLocks noGrp="1" noChangeArrowheads="1"/>
          </p:cNvSpPr>
          <p:nvPr>
            <p:ph type="title"/>
          </p:nvPr>
        </p:nvSpPr>
        <p:spPr>
          <a:noFill/>
        </p:spPr>
        <p:txBody>
          <a:bodyPr/>
          <a:lstStyle/>
          <a:p>
            <a:r>
              <a:rPr lang="en-AU" altLang="en-US" sz="3200"/>
              <a:t>The Basic Model of Economic Growth</a:t>
            </a:r>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7">
            <a:extLst>
              <a:ext uri="{FF2B5EF4-FFF2-40B4-BE49-F238E27FC236}">
                <a16:creationId xmlns:a16="http://schemas.microsoft.com/office/drawing/2014/main" id="{4F7EFAC1-9E80-442B-832C-3A245C8E668D}"/>
              </a:ext>
            </a:extLst>
          </p:cNvPr>
          <p:cNvSpPr>
            <a:spLocks noGrp="1" noChangeArrowheads="1"/>
          </p:cNvSpPr>
          <p:nvPr>
            <p:ph type="body" idx="1"/>
          </p:nvPr>
        </p:nvSpPr>
        <p:spPr>
          <a:xfrm>
            <a:off x="495300" y="1589088"/>
            <a:ext cx="7969250" cy="4114800"/>
          </a:xfrm>
        </p:spPr>
        <p:txBody>
          <a:bodyPr/>
          <a:lstStyle/>
          <a:p>
            <a:r>
              <a:rPr lang="en-AU" altLang="en-US" sz="2400" b="1">
                <a:latin typeface="Times New Roman" panose="02020603050405020304" pitchFamily="18" charset="0"/>
              </a:rPr>
              <a:t>Why do we emphasise </a:t>
            </a:r>
            <a:r>
              <a:rPr lang="en-AU" altLang="en-US" sz="2400" b="1" u="sng">
                <a:latin typeface="Times New Roman" panose="02020603050405020304" pitchFamily="18" charset="0"/>
              </a:rPr>
              <a:t>per capita</a:t>
            </a:r>
            <a:r>
              <a:rPr lang="en-AU" altLang="en-US" sz="2400" b="1">
                <a:latin typeface="Times New Roman" panose="02020603050405020304" pitchFamily="18" charset="0"/>
              </a:rPr>
              <a:t> output/income?</a:t>
            </a:r>
          </a:p>
          <a:p>
            <a:r>
              <a:rPr lang="en-AU" altLang="en-US" sz="2400" b="1">
                <a:latin typeface="Times New Roman" panose="02020603050405020304" pitchFamily="18" charset="0"/>
              </a:rPr>
              <a:t>If no technical progress, per capita output will grow only if:</a:t>
            </a:r>
          </a:p>
          <a:p>
            <a:pPr lvl="1">
              <a:buSzPct val="75000"/>
            </a:pPr>
            <a:r>
              <a:rPr lang="en-AU" altLang="en-US" b="1">
                <a:latin typeface="Times New Roman" panose="02020603050405020304" pitchFamily="18" charset="0"/>
              </a:rPr>
              <a:t>Increase in </a:t>
            </a:r>
            <a:r>
              <a:rPr lang="en-AU" altLang="en-US" b="1" u="sng">
                <a:latin typeface="Times New Roman" panose="02020603050405020304" pitchFamily="18" charset="0"/>
              </a:rPr>
              <a:t>per capita</a:t>
            </a:r>
            <a:r>
              <a:rPr lang="en-AU" altLang="en-US" b="1">
                <a:latin typeface="Times New Roman" panose="02020603050405020304" pitchFamily="18" charset="0"/>
              </a:rPr>
              <a:t> availability of factors of production</a:t>
            </a:r>
          </a:p>
          <a:p>
            <a:r>
              <a:rPr lang="en-AU" altLang="en-US" sz="2400" b="1">
                <a:latin typeface="Times New Roman" panose="02020603050405020304" pitchFamily="18" charset="0"/>
              </a:rPr>
              <a:t>If capital stock per capita </a:t>
            </a:r>
            <a:r>
              <a:rPr lang="en-AU" altLang="en-US" sz="2400" b="1">
                <a:latin typeface="Times New Roman" panose="02020603050405020304" pitchFamily="18" charset="0"/>
                <a:sym typeface="Symbol" panose="05050102010706020507" pitchFamily="18" charset="2"/>
              </a:rPr>
              <a:t>, output per capita , but we have the </a:t>
            </a:r>
            <a:r>
              <a:rPr lang="en-AU" altLang="en-US" sz="2400" b="1">
                <a:latin typeface="Times New Roman" panose="02020603050405020304" pitchFamily="18" charset="0"/>
              </a:rPr>
              <a:t>‘law of diminishing returns’</a:t>
            </a:r>
          </a:p>
          <a:p>
            <a:r>
              <a:rPr lang="en-AU" altLang="en-US" sz="2400" b="1">
                <a:latin typeface="Times New Roman" panose="02020603050405020304" pitchFamily="18" charset="0"/>
              </a:rPr>
              <a:t>Thus,</a:t>
            </a:r>
            <a:r>
              <a:rPr lang="en-AU" altLang="en-US" sz="2400" b="1">
                <a:latin typeface="Times New Roman" panose="02020603050405020304" pitchFamily="18" charset="0"/>
                <a:sym typeface="Symbol" panose="05050102010706020507" pitchFamily="18" charset="2"/>
              </a:rPr>
              <a:t> as </a:t>
            </a:r>
            <a:r>
              <a:rPr lang="en-AU" altLang="en-US" sz="2400" b="1">
                <a:latin typeface="Times New Roman" panose="02020603050405020304" pitchFamily="18" charset="0"/>
              </a:rPr>
              <a:t>capital stock per capita </a:t>
            </a:r>
            <a:r>
              <a:rPr lang="en-AU" altLang="en-US" sz="2400" b="1">
                <a:latin typeface="Times New Roman" panose="02020603050405020304" pitchFamily="18" charset="0"/>
                <a:sym typeface="Symbol" panose="05050102010706020507" pitchFamily="18" charset="2"/>
              </a:rPr>
              <a:t>, </a:t>
            </a:r>
            <a:r>
              <a:rPr lang="en-AU" altLang="en-US" sz="2400" b="1" i="1">
                <a:latin typeface="Times New Roman" panose="02020603050405020304" pitchFamily="18" charset="0"/>
                <a:sym typeface="Symbol" panose="05050102010706020507" pitchFamily="18" charset="2"/>
              </a:rPr>
              <a:t>rate</a:t>
            </a:r>
            <a:r>
              <a:rPr lang="en-AU" altLang="en-US" sz="2400" b="1">
                <a:latin typeface="Times New Roman" panose="02020603050405020304" pitchFamily="18" charset="0"/>
                <a:sym typeface="Symbol" panose="05050102010706020507" pitchFamily="18" charset="2"/>
              </a:rPr>
              <a:t> of growth of </a:t>
            </a:r>
          </a:p>
          <a:p>
            <a:pPr eaLnBrk="1" hangingPunct="1">
              <a:spcBef>
                <a:spcPct val="0"/>
              </a:spcBef>
              <a:buClrTx/>
              <a:buFont typeface="Symbol" panose="05050102010706020507" pitchFamily="18" charset="2"/>
              <a:buNone/>
            </a:pPr>
            <a:r>
              <a:rPr lang="en-AU" altLang="en-US" sz="2400" b="1">
                <a:latin typeface="Times New Roman" panose="02020603050405020304" pitchFamily="18" charset="0"/>
                <a:sym typeface="Symbol" panose="05050102010706020507" pitchFamily="18" charset="2"/>
              </a:rPr>
              <a:t>    per capita output falls</a:t>
            </a:r>
          </a:p>
          <a:p>
            <a:endParaRPr lang="en-AU" altLang="en-US" sz="2400" b="1">
              <a:latin typeface="Times New Roman" panose="02020603050405020304" pitchFamily="18" charset="0"/>
            </a:endParaRPr>
          </a:p>
          <a:p>
            <a:pPr lvl="1" eaLnBrk="1" hangingPunct="1">
              <a:spcBef>
                <a:spcPct val="0"/>
              </a:spcBef>
              <a:buClrTx/>
              <a:buFontTx/>
              <a:buChar char="•"/>
            </a:pPr>
            <a:endParaRPr lang="en-AU" altLang="en-US" b="1">
              <a:latin typeface="Times New Roman" panose="02020603050405020304" pitchFamily="18" charset="0"/>
            </a:endParaRPr>
          </a:p>
          <a:p>
            <a:pPr lvl="1" eaLnBrk="1" hangingPunct="1">
              <a:spcBef>
                <a:spcPct val="0"/>
              </a:spcBef>
              <a:buClrTx/>
              <a:buFontTx/>
              <a:buChar char="•"/>
            </a:pPr>
            <a:endParaRPr lang="en-US" altLang="en-US" b="1"/>
          </a:p>
        </p:txBody>
      </p:sp>
      <p:sp>
        <p:nvSpPr>
          <p:cNvPr id="11267" name="Rectangle 1028">
            <a:extLst>
              <a:ext uri="{FF2B5EF4-FFF2-40B4-BE49-F238E27FC236}">
                <a16:creationId xmlns:a16="http://schemas.microsoft.com/office/drawing/2014/main" id="{044CFF83-2F48-4AB0-B4F8-4657EF6F854A}"/>
              </a:ext>
            </a:extLst>
          </p:cNvPr>
          <p:cNvSpPr>
            <a:spLocks noGrp="1" noChangeArrowheads="1"/>
          </p:cNvSpPr>
          <p:nvPr>
            <p:ph type="title"/>
          </p:nvPr>
        </p:nvSpPr>
        <p:spPr>
          <a:xfrm>
            <a:off x="0" y="288925"/>
            <a:ext cx="8839200" cy="1022350"/>
          </a:xfrm>
          <a:noFill/>
        </p:spPr>
        <p:txBody>
          <a:bodyPr/>
          <a:lstStyle/>
          <a:p>
            <a:r>
              <a:rPr lang="en-AU" altLang="en-US" sz="2800"/>
              <a:t>Economists Look at Growth in</a:t>
            </a:r>
            <a:br>
              <a:rPr lang="en-AU" altLang="en-US" sz="2800"/>
            </a:br>
            <a:r>
              <a:rPr lang="en-AU" altLang="en-US" sz="2800"/>
              <a:t> </a:t>
            </a:r>
            <a:r>
              <a:rPr lang="en-AU" altLang="en-US" sz="2800" u="sng"/>
              <a:t>Per Capita</a:t>
            </a:r>
            <a:r>
              <a:rPr lang="en-AU" altLang="en-US" sz="2800"/>
              <a:t> Output</a:t>
            </a:r>
          </a:p>
        </p:txBody>
      </p:sp>
      <p:sp>
        <p:nvSpPr>
          <p:cNvPr id="11268" name="Text Box 1029">
            <a:extLst>
              <a:ext uri="{FF2B5EF4-FFF2-40B4-BE49-F238E27FC236}">
                <a16:creationId xmlns:a16="http://schemas.microsoft.com/office/drawing/2014/main" id="{001F1374-887F-45D2-AD2A-B20AE844F2F1}"/>
              </a:ext>
            </a:extLst>
          </p:cNvPr>
          <p:cNvSpPr txBox="1">
            <a:spLocks noChangeArrowheads="1"/>
          </p:cNvSpPr>
          <p:nvPr/>
        </p:nvSpPr>
        <p:spPr bwMode="auto">
          <a:xfrm>
            <a:off x="2343150" y="5895975"/>
            <a:ext cx="405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algn="just">
              <a:spcBef>
                <a:spcPct val="0"/>
              </a:spcBef>
              <a:buClrTx/>
              <a:buFontTx/>
              <a:buNone/>
            </a:pPr>
            <a:r>
              <a:rPr lang="en-US" altLang="en-US" i="1">
                <a:latin typeface="Times New Roman" panose="02020603050405020304" pitchFamily="18" charset="0"/>
              </a:rPr>
              <a:t>Can you give an example?</a:t>
            </a: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E73937D5-EC25-46BB-824C-F4DDFDCD1BEC}"/>
              </a:ext>
            </a:extLst>
          </p:cNvPr>
          <p:cNvSpPr>
            <a:spLocks noGrp="1" noChangeArrowheads="1"/>
          </p:cNvSpPr>
          <p:nvPr>
            <p:ph type="title"/>
          </p:nvPr>
        </p:nvSpPr>
        <p:spPr>
          <a:xfrm>
            <a:off x="468313" y="414338"/>
            <a:ext cx="8218487" cy="850900"/>
          </a:xfrm>
        </p:spPr>
        <p:txBody>
          <a:bodyPr/>
          <a:lstStyle/>
          <a:p>
            <a:r>
              <a:rPr lang="en-AU" altLang="en-US" sz="2800"/>
              <a:t>Output Per Capita (Y/L) and</a:t>
            </a:r>
            <a:br>
              <a:rPr lang="en-AU" altLang="en-US" sz="2800"/>
            </a:br>
            <a:r>
              <a:rPr lang="en-AU" altLang="en-US" sz="2800"/>
              <a:t>Capital Per Capita (K/L)</a:t>
            </a:r>
          </a:p>
        </p:txBody>
      </p:sp>
      <p:sp>
        <p:nvSpPr>
          <p:cNvPr id="12291" name="Line 1027">
            <a:extLst>
              <a:ext uri="{FF2B5EF4-FFF2-40B4-BE49-F238E27FC236}">
                <a16:creationId xmlns:a16="http://schemas.microsoft.com/office/drawing/2014/main" id="{639F3F45-1BE6-40CF-AB7C-6D0D6675BA02}"/>
              </a:ext>
            </a:extLst>
          </p:cNvPr>
          <p:cNvSpPr>
            <a:spLocks noChangeShapeType="1"/>
          </p:cNvSpPr>
          <p:nvPr/>
        </p:nvSpPr>
        <p:spPr bwMode="auto">
          <a:xfrm flipV="1">
            <a:off x="1219200" y="2362200"/>
            <a:ext cx="0" cy="3505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2" name="Line 1028">
            <a:extLst>
              <a:ext uri="{FF2B5EF4-FFF2-40B4-BE49-F238E27FC236}">
                <a16:creationId xmlns:a16="http://schemas.microsoft.com/office/drawing/2014/main" id="{64C9CF45-F5E6-4F63-82AD-DA6DB4756376}"/>
              </a:ext>
            </a:extLst>
          </p:cNvPr>
          <p:cNvSpPr>
            <a:spLocks noChangeShapeType="1"/>
          </p:cNvSpPr>
          <p:nvPr/>
        </p:nvSpPr>
        <p:spPr bwMode="auto">
          <a:xfrm>
            <a:off x="1219200" y="5867400"/>
            <a:ext cx="525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3" name="Text Box 1029">
            <a:extLst>
              <a:ext uri="{FF2B5EF4-FFF2-40B4-BE49-F238E27FC236}">
                <a16:creationId xmlns:a16="http://schemas.microsoft.com/office/drawing/2014/main" id="{08519374-7CD1-42D3-B47D-066A739950A6}"/>
              </a:ext>
            </a:extLst>
          </p:cNvPr>
          <p:cNvSpPr txBox="1">
            <a:spLocks noChangeArrowheads="1"/>
          </p:cNvSpPr>
          <p:nvPr/>
        </p:nvSpPr>
        <p:spPr bwMode="auto">
          <a:xfrm>
            <a:off x="1050925" y="1870075"/>
            <a:ext cx="696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Y/L</a:t>
            </a:r>
          </a:p>
        </p:txBody>
      </p:sp>
      <p:sp>
        <p:nvSpPr>
          <p:cNvPr id="12294" name="Text Box 1030">
            <a:extLst>
              <a:ext uri="{FF2B5EF4-FFF2-40B4-BE49-F238E27FC236}">
                <a16:creationId xmlns:a16="http://schemas.microsoft.com/office/drawing/2014/main" id="{2557F07A-42FC-4A08-9E12-3FE67834F0CC}"/>
              </a:ext>
            </a:extLst>
          </p:cNvPr>
          <p:cNvSpPr txBox="1">
            <a:spLocks noChangeArrowheads="1"/>
          </p:cNvSpPr>
          <p:nvPr/>
        </p:nvSpPr>
        <p:spPr bwMode="auto">
          <a:xfrm>
            <a:off x="6537325" y="55276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K/L</a:t>
            </a:r>
          </a:p>
        </p:txBody>
      </p:sp>
      <p:sp>
        <p:nvSpPr>
          <p:cNvPr id="501767" name="Freeform 1031">
            <a:extLst>
              <a:ext uri="{FF2B5EF4-FFF2-40B4-BE49-F238E27FC236}">
                <a16:creationId xmlns:a16="http://schemas.microsoft.com/office/drawing/2014/main" id="{F2A4D873-94E1-436A-A20A-E7DCD17D9420}"/>
              </a:ext>
            </a:extLst>
          </p:cNvPr>
          <p:cNvSpPr>
            <a:spLocks/>
          </p:cNvSpPr>
          <p:nvPr/>
        </p:nvSpPr>
        <p:spPr bwMode="auto">
          <a:xfrm>
            <a:off x="1219200" y="2819400"/>
            <a:ext cx="2514600" cy="3048000"/>
          </a:xfrm>
          <a:custGeom>
            <a:avLst/>
            <a:gdLst>
              <a:gd name="T0" fmla="*/ 0 w 1584"/>
              <a:gd name="T1" fmla="*/ 2147483646 h 1920"/>
              <a:gd name="T2" fmla="*/ 2147483646 w 1584"/>
              <a:gd name="T3" fmla="*/ 2147483646 h 1920"/>
              <a:gd name="T4" fmla="*/ 2147483646 w 1584"/>
              <a:gd name="T5" fmla="*/ 2147483646 h 1920"/>
              <a:gd name="T6" fmla="*/ 2147483646 w 1584"/>
              <a:gd name="T7" fmla="*/ 0 h 1920"/>
              <a:gd name="T8" fmla="*/ 0 60000 65536"/>
              <a:gd name="T9" fmla="*/ 0 60000 65536"/>
              <a:gd name="T10" fmla="*/ 0 60000 65536"/>
              <a:gd name="T11" fmla="*/ 0 60000 65536"/>
              <a:gd name="T12" fmla="*/ 0 w 1584"/>
              <a:gd name="T13" fmla="*/ 0 h 1920"/>
              <a:gd name="T14" fmla="*/ 1584 w 1584"/>
              <a:gd name="T15" fmla="*/ 1920 h 1920"/>
            </a:gdLst>
            <a:ahLst/>
            <a:cxnLst>
              <a:cxn ang="T8">
                <a:pos x="T0" y="T1"/>
              </a:cxn>
              <a:cxn ang="T9">
                <a:pos x="T2" y="T3"/>
              </a:cxn>
              <a:cxn ang="T10">
                <a:pos x="T4" y="T5"/>
              </a:cxn>
              <a:cxn ang="T11">
                <a:pos x="T6" y="T7"/>
              </a:cxn>
            </a:cxnLst>
            <a:rect l="T12" t="T13" r="T14" b="T15"/>
            <a:pathLst>
              <a:path w="1584" h="1920">
                <a:moveTo>
                  <a:pt x="0" y="1920"/>
                </a:moveTo>
                <a:cubicBezTo>
                  <a:pt x="20" y="1696"/>
                  <a:pt x="40" y="1472"/>
                  <a:pt x="144" y="1248"/>
                </a:cubicBezTo>
                <a:cubicBezTo>
                  <a:pt x="248" y="1024"/>
                  <a:pt x="384" y="784"/>
                  <a:pt x="624" y="576"/>
                </a:cubicBezTo>
                <a:cubicBezTo>
                  <a:pt x="864" y="368"/>
                  <a:pt x="1224" y="184"/>
                  <a:pt x="158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768" name="Line 1032">
            <a:extLst>
              <a:ext uri="{FF2B5EF4-FFF2-40B4-BE49-F238E27FC236}">
                <a16:creationId xmlns:a16="http://schemas.microsoft.com/office/drawing/2014/main" id="{39A83FFE-A4FC-4D48-955B-F80EF7774179}"/>
              </a:ext>
            </a:extLst>
          </p:cNvPr>
          <p:cNvSpPr>
            <a:spLocks noChangeShapeType="1"/>
          </p:cNvSpPr>
          <p:nvPr/>
        </p:nvSpPr>
        <p:spPr bwMode="auto">
          <a:xfrm flipV="1">
            <a:off x="1752600" y="4267200"/>
            <a:ext cx="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69" name="Line 1033">
            <a:extLst>
              <a:ext uri="{FF2B5EF4-FFF2-40B4-BE49-F238E27FC236}">
                <a16:creationId xmlns:a16="http://schemas.microsoft.com/office/drawing/2014/main" id="{9943BAD9-5977-44AE-A906-9800FDB2609D}"/>
              </a:ext>
            </a:extLst>
          </p:cNvPr>
          <p:cNvSpPr>
            <a:spLocks noChangeShapeType="1"/>
          </p:cNvSpPr>
          <p:nvPr/>
        </p:nvSpPr>
        <p:spPr bwMode="auto">
          <a:xfrm flipH="1">
            <a:off x="1219200" y="4267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70" name="Line 1034">
            <a:extLst>
              <a:ext uri="{FF2B5EF4-FFF2-40B4-BE49-F238E27FC236}">
                <a16:creationId xmlns:a16="http://schemas.microsoft.com/office/drawing/2014/main" id="{9EC134E5-7E8C-4407-94EB-D8807DEDA039}"/>
              </a:ext>
            </a:extLst>
          </p:cNvPr>
          <p:cNvSpPr>
            <a:spLocks noChangeShapeType="1"/>
          </p:cNvSpPr>
          <p:nvPr/>
        </p:nvSpPr>
        <p:spPr bwMode="auto">
          <a:xfrm flipV="1">
            <a:off x="2209800" y="3733800"/>
            <a:ext cx="0" cy="213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71" name="Line 1035">
            <a:extLst>
              <a:ext uri="{FF2B5EF4-FFF2-40B4-BE49-F238E27FC236}">
                <a16:creationId xmlns:a16="http://schemas.microsoft.com/office/drawing/2014/main" id="{DD056EC9-25C7-4F4E-BAD0-D77CE0960F28}"/>
              </a:ext>
            </a:extLst>
          </p:cNvPr>
          <p:cNvSpPr>
            <a:spLocks noChangeShapeType="1"/>
          </p:cNvSpPr>
          <p:nvPr/>
        </p:nvSpPr>
        <p:spPr bwMode="auto">
          <a:xfrm flipH="1">
            <a:off x="1219200" y="3733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72" name="Line 1036">
            <a:extLst>
              <a:ext uri="{FF2B5EF4-FFF2-40B4-BE49-F238E27FC236}">
                <a16:creationId xmlns:a16="http://schemas.microsoft.com/office/drawing/2014/main" id="{EF3F8B18-1D31-42E4-AE07-B0E9F14A3161}"/>
              </a:ext>
            </a:extLst>
          </p:cNvPr>
          <p:cNvSpPr>
            <a:spLocks noChangeShapeType="1"/>
          </p:cNvSpPr>
          <p:nvPr/>
        </p:nvSpPr>
        <p:spPr bwMode="auto">
          <a:xfrm flipV="1">
            <a:off x="1143000" y="4343400"/>
            <a:ext cx="0" cy="152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73" name="Line 1037">
            <a:extLst>
              <a:ext uri="{FF2B5EF4-FFF2-40B4-BE49-F238E27FC236}">
                <a16:creationId xmlns:a16="http://schemas.microsoft.com/office/drawing/2014/main" id="{E0D39DEB-5A51-4995-979C-158201EEC5E6}"/>
              </a:ext>
            </a:extLst>
          </p:cNvPr>
          <p:cNvSpPr>
            <a:spLocks noChangeShapeType="1"/>
          </p:cNvSpPr>
          <p:nvPr/>
        </p:nvSpPr>
        <p:spPr bwMode="auto">
          <a:xfrm flipV="1">
            <a:off x="1143000" y="37338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774" name="Text Box 1038">
            <a:extLst>
              <a:ext uri="{FF2B5EF4-FFF2-40B4-BE49-F238E27FC236}">
                <a16:creationId xmlns:a16="http://schemas.microsoft.com/office/drawing/2014/main" id="{C4161119-736E-445C-811C-75D64A863F52}"/>
              </a:ext>
            </a:extLst>
          </p:cNvPr>
          <p:cNvSpPr txBox="1">
            <a:spLocks noChangeArrowheads="1"/>
          </p:cNvSpPr>
          <p:nvPr/>
        </p:nvSpPr>
        <p:spPr bwMode="auto">
          <a:xfrm>
            <a:off x="2438400" y="1981200"/>
            <a:ext cx="653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If no technical progress, growth rate slows down</a:t>
            </a:r>
          </a:p>
          <a:p>
            <a:pPr eaLnBrk="1" hangingPunct="1">
              <a:spcBef>
                <a:spcPct val="0"/>
              </a:spcBef>
              <a:buClrTx/>
              <a:buFontTx/>
              <a:buNone/>
            </a:pPr>
            <a:r>
              <a:rPr lang="en-AU" altLang="en-US" sz="2400">
                <a:latin typeface="Times New Roman" panose="02020603050405020304" pitchFamily="18" charset="0"/>
              </a:rPr>
              <a:t>even if investment is maintained</a:t>
            </a:r>
          </a:p>
        </p:txBody>
      </p:sp>
      <p:sp>
        <p:nvSpPr>
          <p:cNvPr id="501775" name="Text Box 1039">
            <a:extLst>
              <a:ext uri="{FF2B5EF4-FFF2-40B4-BE49-F238E27FC236}">
                <a16:creationId xmlns:a16="http://schemas.microsoft.com/office/drawing/2014/main" id="{F93A76BF-CD4D-4E73-88DC-ACC332ACE5BB}"/>
              </a:ext>
            </a:extLst>
          </p:cNvPr>
          <p:cNvSpPr txBox="1">
            <a:spLocks noChangeArrowheads="1"/>
          </p:cNvSpPr>
          <p:nvPr/>
        </p:nvSpPr>
        <p:spPr bwMode="auto">
          <a:xfrm>
            <a:off x="1619250" y="5805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1</a:t>
            </a:r>
          </a:p>
        </p:txBody>
      </p:sp>
      <p:sp>
        <p:nvSpPr>
          <p:cNvPr id="501776" name="Text Box 1040">
            <a:extLst>
              <a:ext uri="{FF2B5EF4-FFF2-40B4-BE49-F238E27FC236}">
                <a16:creationId xmlns:a16="http://schemas.microsoft.com/office/drawing/2014/main" id="{305006AD-7520-4FB0-A714-DC1B8EA12496}"/>
              </a:ext>
            </a:extLst>
          </p:cNvPr>
          <p:cNvSpPr txBox="1">
            <a:spLocks noChangeArrowheads="1"/>
          </p:cNvSpPr>
          <p:nvPr/>
        </p:nvSpPr>
        <p:spPr bwMode="auto">
          <a:xfrm>
            <a:off x="2051050" y="5805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2</a:t>
            </a:r>
          </a:p>
        </p:txBody>
      </p:sp>
      <p:sp>
        <p:nvSpPr>
          <p:cNvPr id="501777" name="Text Box 1041">
            <a:extLst>
              <a:ext uri="{FF2B5EF4-FFF2-40B4-BE49-F238E27FC236}">
                <a16:creationId xmlns:a16="http://schemas.microsoft.com/office/drawing/2014/main" id="{099BAB51-C5A2-47FE-BB24-3A8512A88A6E}"/>
              </a:ext>
            </a:extLst>
          </p:cNvPr>
          <p:cNvSpPr txBox="1">
            <a:spLocks noChangeArrowheads="1"/>
          </p:cNvSpPr>
          <p:nvPr/>
        </p:nvSpPr>
        <p:spPr bwMode="auto">
          <a:xfrm>
            <a:off x="1547813" y="4149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a:t>
            </a:r>
          </a:p>
        </p:txBody>
      </p:sp>
      <p:sp>
        <p:nvSpPr>
          <p:cNvPr id="501778" name="Text Box 1042">
            <a:extLst>
              <a:ext uri="{FF2B5EF4-FFF2-40B4-BE49-F238E27FC236}">
                <a16:creationId xmlns:a16="http://schemas.microsoft.com/office/drawing/2014/main" id="{6A0E5296-E839-4D99-A471-284037AF9E65}"/>
              </a:ext>
            </a:extLst>
          </p:cNvPr>
          <p:cNvSpPr txBox="1">
            <a:spLocks noChangeArrowheads="1"/>
          </p:cNvSpPr>
          <p:nvPr/>
        </p:nvSpPr>
        <p:spPr bwMode="auto">
          <a:xfrm>
            <a:off x="2051050" y="35734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75"/>
                                        </p:tgtEl>
                                        <p:attrNameLst>
                                          <p:attrName>style.visibility</p:attrName>
                                        </p:attrNameLst>
                                      </p:cBhvr>
                                      <p:to>
                                        <p:strVal val="visible"/>
                                      </p:to>
                                    </p:set>
                                    <p:anim calcmode="lin" valueType="num">
                                      <p:cBhvr additive="base">
                                        <p:cTn id="7" dur="500" fill="hold"/>
                                        <p:tgtEl>
                                          <p:spTgt spid="501775"/>
                                        </p:tgtEl>
                                        <p:attrNameLst>
                                          <p:attrName>ppt_x</p:attrName>
                                        </p:attrNameLst>
                                      </p:cBhvr>
                                      <p:tavLst>
                                        <p:tav tm="0">
                                          <p:val>
                                            <p:strVal val="#ppt_x"/>
                                          </p:val>
                                        </p:tav>
                                        <p:tav tm="100000">
                                          <p:val>
                                            <p:strVal val="#ppt_x"/>
                                          </p:val>
                                        </p:tav>
                                      </p:tavLst>
                                    </p:anim>
                                    <p:anim calcmode="lin" valueType="num">
                                      <p:cBhvr additive="base">
                                        <p:cTn id="8" dur="500" fill="hold"/>
                                        <p:tgtEl>
                                          <p:spTgt spid="5017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1777"/>
                                        </p:tgtEl>
                                        <p:attrNameLst>
                                          <p:attrName>style.visibility</p:attrName>
                                        </p:attrNameLst>
                                      </p:cBhvr>
                                      <p:to>
                                        <p:strVal val="visible"/>
                                      </p:to>
                                    </p:set>
                                    <p:anim calcmode="lin" valueType="num">
                                      <p:cBhvr additive="base">
                                        <p:cTn id="13" dur="500" fill="hold"/>
                                        <p:tgtEl>
                                          <p:spTgt spid="501777"/>
                                        </p:tgtEl>
                                        <p:attrNameLst>
                                          <p:attrName>ppt_x</p:attrName>
                                        </p:attrNameLst>
                                      </p:cBhvr>
                                      <p:tavLst>
                                        <p:tav tm="0">
                                          <p:val>
                                            <p:strVal val="#ppt_x"/>
                                          </p:val>
                                        </p:tav>
                                        <p:tav tm="100000">
                                          <p:val>
                                            <p:strVal val="#ppt_x"/>
                                          </p:val>
                                        </p:tav>
                                      </p:tavLst>
                                    </p:anim>
                                    <p:anim calcmode="lin" valueType="num">
                                      <p:cBhvr additive="base">
                                        <p:cTn id="14" dur="500" fill="hold"/>
                                        <p:tgtEl>
                                          <p:spTgt spid="50177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01768"/>
                                        </p:tgtEl>
                                        <p:attrNameLst>
                                          <p:attrName>style.visibility</p:attrName>
                                        </p:attrNameLst>
                                      </p:cBhvr>
                                      <p:to>
                                        <p:strVal val="visible"/>
                                      </p:to>
                                    </p:set>
                                    <p:anim calcmode="lin" valueType="num">
                                      <p:cBhvr additive="base">
                                        <p:cTn id="19" dur="500" fill="hold"/>
                                        <p:tgtEl>
                                          <p:spTgt spid="501768"/>
                                        </p:tgtEl>
                                        <p:attrNameLst>
                                          <p:attrName>ppt_x</p:attrName>
                                        </p:attrNameLst>
                                      </p:cBhvr>
                                      <p:tavLst>
                                        <p:tav tm="0">
                                          <p:val>
                                            <p:strVal val="1+#ppt_w/2"/>
                                          </p:val>
                                        </p:tav>
                                        <p:tav tm="100000">
                                          <p:val>
                                            <p:strVal val="#ppt_x"/>
                                          </p:val>
                                        </p:tav>
                                      </p:tavLst>
                                    </p:anim>
                                    <p:anim calcmode="lin" valueType="num">
                                      <p:cBhvr additive="base">
                                        <p:cTn id="20" dur="500" fill="hold"/>
                                        <p:tgtEl>
                                          <p:spTgt spid="5017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01769"/>
                                        </p:tgtEl>
                                        <p:attrNameLst>
                                          <p:attrName>style.visibility</p:attrName>
                                        </p:attrNameLst>
                                      </p:cBhvr>
                                      <p:to>
                                        <p:strVal val="visible"/>
                                      </p:to>
                                    </p:set>
                                    <p:anim calcmode="lin" valueType="num">
                                      <p:cBhvr additive="base">
                                        <p:cTn id="25" dur="500" fill="hold"/>
                                        <p:tgtEl>
                                          <p:spTgt spid="501769"/>
                                        </p:tgtEl>
                                        <p:attrNameLst>
                                          <p:attrName>ppt_x</p:attrName>
                                        </p:attrNameLst>
                                      </p:cBhvr>
                                      <p:tavLst>
                                        <p:tav tm="0">
                                          <p:val>
                                            <p:strVal val="0-#ppt_w/2"/>
                                          </p:val>
                                        </p:tav>
                                        <p:tav tm="100000">
                                          <p:val>
                                            <p:strVal val="#ppt_x"/>
                                          </p:val>
                                        </p:tav>
                                      </p:tavLst>
                                    </p:anim>
                                    <p:anim calcmode="lin" valueType="num">
                                      <p:cBhvr additive="base">
                                        <p:cTn id="26" dur="500" fill="hold"/>
                                        <p:tgtEl>
                                          <p:spTgt spid="50176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01776"/>
                                        </p:tgtEl>
                                        <p:attrNameLst>
                                          <p:attrName>style.visibility</p:attrName>
                                        </p:attrNameLst>
                                      </p:cBhvr>
                                      <p:to>
                                        <p:strVal val="visible"/>
                                      </p:to>
                                    </p:set>
                                    <p:anim calcmode="lin" valueType="num">
                                      <p:cBhvr additive="base">
                                        <p:cTn id="31" dur="500" fill="hold"/>
                                        <p:tgtEl>
                                          <p:spTgt spid="501776"/>
                                        </p:tgtEl>
                                        <p:attrNameLst>
                                          <p:attrName>ppt_x</p:attrName>
                                        </p:attrNameLst>
                                      </p:cBhvr>
                                      <p:tavLst>
                                        <p:tav tm="0">
                                          <p:val>
                                            <p:strVal val="#ppt_x"/>
                                          </p:val>
                                        </p:tav>
                                        <p:tav tm="100000">
                                          <p:val>
                                            <p:strVal val="#ppt_x"/>
                                          </p:val>
                                        </p:tav>
                                      </p:tavLst>
                                    </p:anim>
                                    <p:anim calcmode="lin" valueType="num">
                                      <p:cBhvr additive="base">
                                        <p:cTn id="32" dur="500" fill="hold"/>
                                        <p:tgtEl>
                                          <p:spTgt spid="5017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778"/>
                                        </p:tgtEl>
                                        <p:attrNameLst>
                                          <p:attrName>style.visibility</p:attrName>
                                        </p:attrNameLst>
                                      </p:cBhvr>
                                      <p:to>
                                        <p:strVal val="visible"/>
                                      </p:to>
                                    </p:set>
                                    <p:anim calcmode="lin" valueType="num">
                                      <p:cBhvr additive="base">
                                        <p:cTn id="37" dur="500" fill="hold"/>
                                        <p:tgtEl>
                                          <p:spTgt spid="501778"/>
                                        </p:tgtEl>
                                        <p:attrNameLst>
                                          <p:attrName>ppt_x</p:attrName>
                                        </p:attrNameLst>
                                      </p:cBhvr>
                                      <p:tavLst>
                                        <p:tav tm="0">
                                          <p:val>
                                            <p:strVal val="#ppt_x"/>
                                          </p:val>
                                        </p:tav>
                                        <p:tav tm="100000">
                                          <p:val>
                                            <p:strVal val="#ppt_x"/>
                                          </p:val>
                                        </p:tav>
                                      </p:tavLst>
                                    </p:anim>
                                    <p:anim calcmode="lin" valueType="num">
                                      <p:cBhvr additive="base">
                                        <p:cTn id="38" dur="500" fill="hold"/>
                                        <p:tgtEl>
                                          <p:spTgt spid="50177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501770"/>
                                        </p:tgtEl>
                                        <p:attrNameLst>
                                          <p:attrName>style.visibility</p:attrName>
                                        </p:attrNameLst>
                                      </p:cBhvr>
                                      <p:to>
                                        <p:strVal val="visible"/>
                                      </p:to>
                                    </p:set>
                                    <p:anim calcmode="lin" valueType="num">
                                      <p:cBhvr additive="base">
                                        <p:cTn id="43" dur="500" fill="hold"/>
                                        <p:tgtEl>
                                          <p:spTgt spid="501770"/>
                                        </p:tgtEl>
                                        <p:attrNameLst>
                                          <p:attrName>ppt_x</p:attrName>
                                        </p:attrNameLst>
                                      </p:cBhvr>
                                      <p:tavLst>
                                        <p:tav tm="0">
                                          <p:val>
                                            <p:strVal val="1+#ppt_w/2"/>
                                          </p:val>
                                        </p:tav>
                                        <p:tav tm="100000">
                                          <p:val>
                                            <p:strVal val="#ppt_x"/>
                                          </p:val>
                                        </p:tav>
                                      </p:tavLst>
                                    </p:anim>
                                    <p:anim calcmode="lin" valueType="num">
                                      <p:cBhvr additive="base">
                                        <p:cTn id="44" dur="500" fill="hold"/>
                                        <p:tgtEl>
                                          <p:spTgt spid="50177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01771"/>
                                        </p:tgtEl>
                                        <p:attrNameLst>
                                          <p:attrName>style.visibility</p:attrName>
                                        </p:attrNameLst>
                                      </p:cBhvr>
                                      <p:to>
                                        <p:strVal val="visible"/>
                                      </p:to>
                                    </p:set>
                                    <p:anim calcmode="lin" valueType="num">
                                      <p:cBhvr additive="base">
                                        <p:cTn id="49" dur="500" fill="hold"/>
                                        <p:tgtEl>
                                          <p:spTgt spid="501771"/>
                                        </p:tgtEl>
                                        <p:attrNameLst>
                                          <p:attrName>ppt_x</p:attrName>
                                        </p:attrNameLst>
                                      </p:cBhvr>
                                      <p:tavLst>
                                        <p:tav tm="0">
                                          <p:val>
                                            <p:strVal val="0-#ppt_w/2"/>
                                          </p:val>
                                        </p:tav>
                                        <p:tav tm="100000">
                                          <p:val>
                                            <p:strVal val="#ppt_x"/>
                                          </p:val>
                                        </p:tav>
                                      </p:tavLst>
                                    </p:anim>
                                    <p:anim calcmode="lin" valueType="num">
                                      <p:cBhvr additive="base">
                                        <p:cTn id="50" dur="500" fill="hold"/>
                                        <p:tgtEl>
                                          <p:spTgt spid="50177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01772"/>
                                        </p:tgtEl>
                                        <p:attrNameLst>
                                          <p:attrName>style.visibility</p:attrName>
                                        </p:attrNameLst>
                                      </p:cBhvr>
                                      <p:to>
                                        <p:strVal val="visible"/>
                                      </p:to>
                                    </p:set>
                                    <p:anim calcmode="lin" valueType="num">
                                      <p:cBhvr additive="base">
                                        <p:cTn id="55" dur="500" fill="hold"/>
                                        <p:tgtEl>
                                          <p:spTgt spid="501772"/>
                                        </p:tgtEl>
                                        <p:attrNameLst>
                                          <p:attrName>ppt_x</p:attrName>
                                        </p:attrNameLst>
                                      </p:cBhvr>
                                      <p:tavLst>
                                        <p:tav tm="0">
                                          <p:val>
                                            <p:strVal val="0-#ppt_w/2"/>
                                          </p:val>
                                        </p:tav>
                                        <p:tav tm="100000">
                                          <p:val>
                                            <p:strVal val="#ppt_x"/>
                                          </p:val>
                                        </p:tav>
                                      </p:tavLst>
                                    </p:anim>
                                    <p:anim calcmode="lin" valueType="num">
                                      <p:cBhvr additive="base">
                                        <p:cTn id="56" dur="500" fill="hold"/>
                                        <p:tgtEl>
                                          <p:spTgt spid="50177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501773"/>
                                        </p:tgtEl>
                                        <p:attrNameLst>
                                          <p:attrName>style.visibility</p:attrName>
                                        </p:attrNameLst>
                                      </p:cBhvr>
                                      <p:to>
                                        <p:strVal val="visible"/>
                                      </p:to>
                                    </p:set>
                                    <p:anim calcmode="lin" valueType="num">
                                      <p:cBhvr additive="base">
                                        <p:cTn id="61" dur="500" fill="hold"/>
                                        <p:tgtEl>
                                          <p:spTgt spid="501773"/>
                                        </p:tgtEl>
                                        <p:attrNameLst>
                                          <p:attrName>ppt_x</p:attrName>
                                        </p:attrNameLst>
                                      </p:cBhvr>
                                      <p:tavLst>
                                        <p:tav tm="0">
                                          <p:val>
                                            <p:strVal val="0-#ppt_w/2"/>
                                          </p:val>
                                        </p:tav>
                                        <p:tav tm="100000">
                                          <p:val>
                                            <p:strVal val="#ppt_x"/>
                                          </p:val>
                                        </p:tav>
                                      </p:tavLst>
                                    </p:anim>
                                    <p:anim calcmode="lin" valueType="num">
                                      <p:cBhvr additive="base">
                                        <p:cTn id="62" dur="500" fill="hold"/>
                                        <p:tgtEl>
                                          <p:spTgt spid="501773"/>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501767"/>
                                        </p:tgtEl>
                                        <p:attrNameLst>
                                          <p:attrName>style.visibility</p:attrName>
                                        </p:attrNameLst>
                                      </p:cBhvr>
                                      <p:to>
                                        <p:strVal val="visible"/>
                                      </p:to>
                                    </p:set>
                                    <p:anim calcmode="lin" valueType="num">
                                      <p:cBhvr additive="base">
                                        <p:cTn id="67" dur="500" fill="hold"/>
                                        <p:tgtEl>
                                          <p:spTgt spid="501767"/>
                                        </p:tgtEl>
                                        <p:attrNameLst>
                                          <p:attrName>ppt_x</p:attrName>
                                        </p:attrNameLst>
                                      </p:cBhvr>
                                      <p:tavLst>
                                        <p:tav tm="0">
                                          <p:val>
                                            <p:strVal val="0-#ppt_w/2"/>
                                          </p:val>
                                        </p:tav>
                                        <p:tav tm="100000">
                                          <p:val>
                                            <p:strVal val="#ppt_x"/>
                                          </p:val>
                                        </p:tav>
                                      </p:tavLst>
                                    </p:anim>
                                    <p:anim calcmode="lin" valueType="num">
                                      <p:cBhvr additive="base">
                                        <p:cTn id="68" dur="500" fill="hold"/>
                                        <p:tgtEl>
                                          <p:spTgt spid="50176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01774"/>
                                        </p:tgtEl>
                                        <p:attrNameLst>
                                          <p:attrName>style.visibility</p:attrName>
                                        </p:attrNameLst>
                                      </p:cBhvr>
                                      <p:to>
                                        <p:strVal val="visible"/>
                                      </p:to>
                                    </p:set>
                                    <p:anim calcmode="lin" valueType="num">
                                      <p:cBhvr additive="base">
                                        <p:cTn id="73" dur="500" fill="hold"/>
                                        <p:tgtEl>
                                          <p:spTgt spid="501774"/>
                                        </p:tgtEl>
                                        <p:attrNameLst>
                                          <p:attrName>ppt_x</p:attrName>
                                        </p:attrNameLst>
                                      </p:cBhvr>
                                      <p:tavLst>
                                        <p:tav tm="0">
                                          <p:val>
                                            <p:strVal val="1+#ppt_w/2"/>
                                          </p:val>
                                        </p:tav>
                                        <p:tav tm="100000">
                                          <p:val>
                                            <p:strVal val="#ppt_x"/>
                                          </p:val>
                                        </p:tav>
                                      </p:tavLst>
                                    </p:anim>
                                    <p:anim calcmode="lin" valueType="num">
                                      <p:cBhvr additive="base">
                                        <p:cTn id="74" dur="500" fill="hold"/>
                                        <p:tgtEl>
                                          <p:spTgt spid="5017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4" grpId="0" autoUpdateAnimBg="0"/>
      <p:bldP spid="501775" grpId="0" autoUpdateAnimBg="0"/>
      <p:bldP spid="501776" grpId="0" autoUpdateAnimBg="0"/>
      <p:bldP spid="501777" grpId="0" autoUpdateAnimBg="0"/>
      <p:bldP spid="50177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a:extLst>
              <a:ext uri="{FF2B5EF4-FFF2-40B4-BE49-F238E27FC236}">
                <a16:creationId xmlns:a16="http://schemas.microsoft.com/office/drawing/2014/main" id="{0F261D7E-5DBB-4D50-A325-F562B6E782A8}"/>
              </a:ext>
            </a:extLst>
          </p:cNvPr>
          <p:cNvSpPr>
            <a:spLocks noGrp="1" noChangeArrowheads="1"/>
          </p:cNvSpPr>
          <p:nvPr>
            <p:ph type="title"/>
          </p:nvPr>
        </p:nvSpPr>
        <p:spPr>
          <a:xfrm>
            <a:off x="590550" y="414338"/>
            <a:ext cx="7789863" cy="850900"/>
          </a:xfrm>
        </p:spPr>
        <p:txBody>
          <a:bodyPr/>
          <a:lstStyle/>
          <a:p>
            <a:r>
              <a:rPr lang="en-AU" altLang="en-US" sz="2800"/>
              <a:t>Output Per capita (Y/L) and </a:t>
            </a:r>
            <a:br>
              <a:rPr lang="en-AU" altLang="en-US" sz="2800"/>
            </a:br>
            <a:r>
              <a:rPr lang="en-AU" altLang="en-US" sz="2800"/>
              <a:t>Capital per Capita (K/L)</a:t>
            </a:r>
          </a:p>
        </p:txBody>
      </p:sp>
      <p:sp>
        <p:nvSpPr>
          <p:cNvPr id="13315" name="Line 1027">
            <a:extLst>
              <a:ext uri="{FF2B5EF4-FFF2-40B4-BE49-F238E27FC236}">
                <a16:creationId xmlns:a16="http://schemas.microsoft.com/office/drawing/2014/main" id="{EB5E08F7-0FEF-4710-98F2-7AD90D9B0B73}"/>
              </a:ext>
            </a:extLst>
          </p:cNvPr>
          <p:cNvSpPr>
            <a:spLocks noChangeShapeType="1"/>
          </p:cNvSpPr>
          <p:nvPr/>
        </p:nvSpPr>
        <p:spPr bwMode="auto">
          <a:xfrm flipV="1">
            <a:off x="1219200" y="2362200"/>
            <a:ext cx="0" cy="3505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6" name="Line 1028">
            <a:extLst>
              <a:ext uri="{FF2B5EF4-FFF2-40B4-BE49-F238E27FC236}">
                <a16:creationId xmlns:a16="http://schemas.microsoft.com/office/drawing/2014/main" id="{E774347E-4A2B-49E6-952D-376D36E9E655}"/>
              </a:ext>
            </a:extLst>
          </p:cNvPr>
          <p:cNvSpPr>
            <a:spLocks noChangeShapeType="1"/>
          </p:cNvSpPr>
          <p:nvPr/>
        </p:nvSpPr>
        <p:spPr bwMode="auto">
          <a:xfrm>
            <a:off x="1219200" y="5867400"/>
            <a:ext cx="525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7" name="Text Box 1029">
            <a:extLst>
              <a:ext uri="{FF2B5EF4-FFF2-40B4-BE49-F238E27FC236}">
                <a16:creationId xmlns:a16="http://schemas.microsoft.com/office/drawing/2014/main" id="{54B3BAD2-AC26-4FF9-9CFE-732E092793AE}"/>
              </a:ext>
            </a:extLst>
          </p:cNvPr>
          <p:cNvSpPr txBox="1">
            <a:spLocks noChangeArrowheads="1"/>
          </p:cNvSpPr>
          <p:nvPr/>
        </p:nvSpPr>
        <p:spPr bwMode="auto">
          <a:xfrm>
            <a:off x="1050925" y="1870075"/>
            <a:ext cx="696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Y/L</a:t>
            </a:r>
          </a:p>
        </p:txBody>
      </p:sp>
      <p:sp>
        <p:nvSpPr>
          <p:cNvPr id="13318" name="Text Box 1030">
            <a:extLst>
              <a:ext uri="{FF2B5EF4-FFF2-40B4-BE49-F238E27FC236}">
                <a16:creationId xmlns:a16="http://schemas.microsoft.com/office/drawing/2014/main" id="{361E4528-E69C-45ED-92D1-F3393B6D78D4}"/>
              </a:ext>
            </a:extLst>
          </p:cNvPr>
          <p:cNvSpPr txBox="1">
            <a:spLocks noChangeArrowheads="1"/>
          </p:cNvSpPr>
          <p:nvPr/>
        </p:nvSpPr>
        <p:spPr bwMode="auto">
          <a:xfrm>
            <a:off x="6537325" y="5527675"/>
            <a:ext cx="71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K/L</a:t>
            </a:r>
          </a:p>
        </p:txBody>
      </p:sp>
      <p:sp>
        <p:nvSpPr>
          <p:cNvPr id="13319" name="Freeform 1031">
            <a:extLst>
              <a:ext uri="{FF2B5EF4-FFF2-40B4-BE49-F238E27FC236}">
                <a16:creationId xmlns:a16="http://schemas.microsoft.com/office/drawing/2014/main" id="{CD4D7485-18BF-4D6A-AAB4-3FA447AE3B24}"/>
              </a:ext>
            </a:extLst>
          </p:cNvPr>
          <p:cNvSpPr>
            <a:spLocks/>
          </p:cNvSpPr>
          <p:nvPr/>
        </p:nvSpPr>
        <p:spPr bwMode="auto">
          <a:xfrm>
            <a:off x="1219200" y="2819400"/>
            <a:ext cx="2514600" cy="3048000"/>
          </a:xfrm>
          <a:custGeom>
            <a:avLst/>
            <a:gdLst>
              <a:gd name="T0" fmla="*/ 0 w 1584"/>
              <a:gd name="T1" fmla="*/ 2147483646 h 1920"/>
              <a:gd name="T2" fmla="*/ 2147483646 w 1584"/>
              <a:gd name="T3" fmla="*/ 2147483646 h 1920"/>
              <a:gd name="T4" fmla="*/ 2147483646 w 1584"/>
              <a:gd name="T5" fmla="*/ 2147483646 h 1920"/>
              <a:gd name="T6" fmla="*/ 2147483646 w 1584"/>
              <a:gd name="T7" fmla="*/ 0 h 1920"/>
              <a:gd name="T8" fmla="*/ 0 60000 65536"/>
              <a:gd name="T9" fmla="*/ 0 60000 65536"/>
              <a:gd name="T10" fmla="*/ 0 60000 65536"/>
              <a:gd name="T11" fmla="*/ 0 60000 65536"/>
              <a:gd name="T12" fmla="*/ 0 w 1584"/>
              <a:gd name="T13" fmla="*/ 0 h 1920"/>
              <a:gd name="T14" fmla="*/ 1584 w 1584"/>
              <a:gd name="T15" fmla="*/ 1920 h 1920"/>
            </a:gdLst>
            <a:ahLst/>
            <a:cxnLst>
              <a:cxn ang="T8">
                <a:pos x="T0" y="T1"/>
              </a:cxn>
              <a:cxn ang="T9">
                <a:pos x="T2" y="T3"/>
              </a:cxn>
              <a:cxn ang="T10">
                <a:pos x="T4" y="T5"/>
              </a:cxn>
              <a:cxn ang="T11">
                <a:pos x="T6" y="T7"/>
              </a:cxn>
            </a:cxnLst>
            <a:rect l="T12" t="T13" r="T14" b="T15"/>
            <a:pathLst>
              <a:path w="1584" h="1920">
                <a:moveTo>
                  <a:pt x="0" y="1920"/>
                </a:moveTo>
                <a:cubicBezTo>
                  <a:pt x="20" y="1696"/>
                  <a:pt x="40" y="1472"/>
                  <a:pt x="144" y="1248"/>
                </a:cubicBezTo>
                <a:cubicBezTo>
                  <a:pt x="248" y="1024"/>
                  <a:pt x="384" y="784"/>
                  <a:pt x="624" y="576"/>
                </a:cubicBezTo>
                <a:cubicBezTo>
                  <a:pt x="864" y="368"/>
                  <a:pt x="1224" y="184"/>
                  <a:pt x="1584"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2792" name="Arc 1032">
            <a:extLst>
              <a:ext uri="{FF2B5EF4-FFF2-40B4-BE49-F238E27FC236}">
                <a16:creationId xmlns:a16="http://schemas.microsoft.com/office/drawing/2014/main" id="{74765A83-B8E8-41DF-8830-CB62C64E96F2}"/>
              </a:ext>
            </a:extLst>
          </p:cNvPr>
          <p:cNvSpPr>
            <a:spLocks/>
          </p:cNvSpPr>
          <p:nvPr/>
        </p:nvSpPr>
        <p:spPr bwMode="auto">
          <a:xfrm flipH="1">
            <a:off x="1219200" y="2209800"/>
            <a:ext cx="2133600" cy="36576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2793" name="Line 1033">
            <a:extLst>
              <a:ext uri="{FF2B5EF4-FFF2-40B4-BE49-F238E27FC236}">
                <a16:creationId xmlns:a16="http://schemas.microsoft.com/office/drawing/2014/main" id="{1E027F7E-6830-4430-B9EB-99B4CB07E746}"/>
              </a:ext>
            </a:extLst>
          </p:cNvPr>
          <p:cNvSpPr>
            <a:spLocks noChangeShapeType="1"/>
          </p:cNvSpPr>
          <p:nvPr/>
        </p:nvSpPr>
        <p:spPr bwMode="auto">
          <a:xfrm flipV="1">
            <a:off x="1600200" y="4495800"/>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794" name="Line 1034">
            <a:extLst>
              <a:ext uri="{FF2B5EF4-FFF2-40B4-BE49-F238E27FC236}">
                <a16:creationId xmlns:a16="http://schemas.microsoft.com/office/drawing/2014/main" id="{85EA595E-FFF6-45EE-9BA5-5A24F9BDC757}"/>
              </a:ext>
            </a:extLst>
          </p:cNvPr>
          <p:cNvSpPr>
            <a:spLocks noChangeShapeType="1"/>
          </p:cNvSpPr>
          <p:nvPr/>
        </p:nvSpPr>
        <p:spPr bwMode="auto">
          <a:xfrm flipH="1">
            <a:off x="1219200" y="44958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795" name="Line 1035">
            <a:extLst>
              <a:ext uri="{FF2B5EF4-FFF2-40B4-BE49-F238E27FC236}">
                <a16:creationId xmlns:a16="http://schemas.microsoft.com/office/drawing/2014/main" id="{945C9EA6-4AC8-4766-BFBE-3253C0E2038D}"/>
              </a:ext>
            </a:extLst>
          </p:cNvPr>
          <p:cNvSpPr>
            <a:spLocks noChangeShapeType="1"/>
          </p:cNvSpPr>
          <p:nvPr/>
        </p:nvSpPr>
        <p:spPr bwMode="auto">
          <a:xfrm flipV="1">
            <a:off x="1981200" y="3048000"/>
            <a:ext cx="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796" name="Line 1036">
            <a:extLst>
              <a:ext uri="{FF2B5EF4-FFF2-40B4-BE49-F238E27FC236}">
                <a16:creationId xmlns:a16="http://schemas.microsoft.com/office/drawing/2014/main" id="{B3A95DE5-CBE3-4284-9BFE-91EBE9E608F7}"/>
              </a:ext>
            </a:extLst>
          </p:cNvPr>
          <p:cNvSpPr>
            <a:spLocks noChangeShapeType="1"/>
          </p:cNvSpPr>
          <p:nvPr/>
        </p:nvSpPr>
        <p:spPr bwMode="auto">
          <a:xfrm flipH="1">
            <a:off x="1219200" y="3048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797" name="Line 1037">
            <a:extLst>
              <a:ext uri="{FF2B5EF4-FFF2-40B4-BE49-F238E27FC236}">
                <a16:creationId xmlns:a16="http://schemas.microsoft.com/office/drawing/2014/main" id="{9F76B3B2-B7FB-4354-A7CC-330AED6CB5BC}"/>
              </a:ext>
            </a:extLst>
          </p:cNvPr>
          <p:cNvSpPr>
            <a:spLocks noChangeShapeType="1"/>
          </p:cNvSpPr>
          <p:nvPr/>
        </p:nvSpPr>
        <p:spPr bwMode="auto">
          <a:xfrm flipV="1">
            <a:off x="1066800" y="4495800"/>
            <a:ext cx="0" cy="1371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798" name="Line 1038">
            <a:extLst>
              <a:ext uri="{FF2B5EF4-FFF2-40B4-BE49-F238E27FC236}">
                <a16:creationId xmlns:a16="http://schemas.microsoft.com/office/drawing/2014/main" id="{B8163766-B96C-4958-87BC-1C45564B4421}"/>
              </a:ext>
            </a:extLst>
          </p:cNvPr>
          <p:cNvSpPr>
            <a:spLocks noChangeShapeType="1"/>
          </p:cNvSpPr>
          <p:nvPr/>
        </p:nvSpPr>
        <p:spPr bwMode="auto">
          <a:xfrm flipV="1">
            <a:off x="1066800" y="3048000"/>
            <a:ext cx="0" cy="1447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2799" name="Text Box 1039">
            <a:extLst>
              <a:ext uri="{FF2B5EF4-FFF2-40B4-BE49-F238E27FC236}">
                <a16:creationId xmlns:a16="http://schemas.microsoft.com/office/drawing/2014/main" id="{54B99DAE-5C91-486B-AB3F-427E8431A6EA}"/>
              </a:ext>
            </a:extLst>
          </p:cNvPr>
          <p:cNvSpPr txBox="1">
            <a:spLocks noChangeArrowheads="1"/>
          </p:cNvSpPr>
          <p:nvPr/>
        </p:nvSpPr>
        <p:spPr bwMode="auto">
          <a:xfrm>
            <a:off x="3260725" y="3622675"/>
            <a:ext cx="4745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i="1">
                <a:latin typeface="Times New Roman" panose="02020603050405020304" pitchFamily="18" charset="0"/>
              </a:rPr>
              <a:t>With technical progress, </a:t>
            </a:r>
          </a:p>
          <a:p>
            <a:pPr eaLnBrk="1" hangingPunct="1">
              <a:spcBef>
                <a:spcPct val="0"/>
              </a:spcBef>
              <a:buClrTx/>
              <a:buFontTx/>
              <a:buNone/>
            </a:pPr>
            <a:r>
              <a:rPr lang="en-AU" altLang="en-US" sz="2400" i="1">
                <a:latin typeface="Times New Roman" panose="02020603050405020304" pitchFamily="18" charset="0"/>
              </a:rPr>
              <a:t>growth can be maintained</a:t>
            </a:r>
          </a:p>
          <a:p>
            <a:pPr eaLnBrk="1" hangingPunct="1">
              <a:spcBef>
                <a:spcPct val="0"/>
              </a:spcBef>
              <a:buClrTx/>
              <a:buFontTx/>
              <a:buNone/>
            </a:pPr>
            <a:endParaRPr lang="en-AU" altLang="en-US" sz="2400" i="1">
              <a:latin typeface="Times New Roman" panose="02020603050405020304" pitchFamily="18" charset="0"/>
            </a:endParaRPr>
          </a:p>
          <a:p>
            <a:pPr eaLnBrk="1" hangingPunct="1">
              <a:spcBef>
                <a:spcPct val="0"/>
              </a:spcBef>
              <a:buClrTx/>
              <a:buFontTx/>
              <a:buNone/>
            </a:pPr>
            <a:r>
              <a:rPr lang="en-AU" altLang="en-US" sz="2400" i="1">
                <a:latin typeface="Times New Roman" panose="02020603050405020304" pitchFamily="18" charset="0"/>
              </a:rPr>
              <a:t>This leads to the concept of </a:t>
            </a:r>
            <a:r>
              <a:rPr lang="en-AU" altLang="en-US" sz="2400" i="1">
                <a:solidFill>
                  <a:srgbClr val="FF3300"/>
                </a:solidFill>
                <a:latin typeface="Times New Roman" panose="02020603050405020304" pitchFamily="18" charset="0"/>
              </a:rPr>
              <a:t>Total Factor Productivity</a:t>
            </a:r>
          </a:p>
        </p:txBody>
      </p:sp>
      <p:sp>
        <p:nvSpPr>
          <p:cNvPr id="13328" name="Text Box 1040">
            <a:extLst>
              <a:ext uri="{FF2B5EF4-FFF2-40B4-BE49-F238E27FC236}">
                <a16:creationId xmlns:a16="http://schemas.microsoft.com/office/drawing/2014/main" id="{62A0D7EE-88E5-459B-A2F3-84D13C7EBCFD}"/>
              </a:ext>
            </a:extLst>
          </p:cNvPr>
          <p:cNvSpPr txBox="1">
            <a:spLocks noChangeArrowheads="1"/>
          </p:cNvSpPr>
          <p:nvPr/>
        </p:nvSpPr>
        <p:spPr bwMode="auto">
          <a:xfrm>
            <a:off x="3794125" y="25558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1</a:t>
            </a:r>
          </a:p>
        </p:txBody>
      </p:sp>
      <p:sp>
        <p:nvSpPr>
          <p:cNvPr id="502801" name="Text Box 1041">
            <a:extLst>
              <a:ext uri="{FF2B5EF4-FFF2-40B4-BE49-F238E27FC236}">
                <a16:creationId xmlns:a16="http://schemas.microsoft.com/office/drawing/2014/main" id="{676DACC1-AEB1-492E-BED7-79E9C2BF9990}"/>
              </a:ext>
            </a:extLst>
          </p:cNvPr>
          <p:cNvSpPr txBox="1">
            <a:spLocks noChangeArrowheads="1"/>
          </p:cNvSpPr>
          <p:nvPr/>
        </p:nvSpPr>
        <p:spPr bwMode="auto">
          <a:xfrm>
            <a:off x="3260725" y="18700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70000"/>
              </a:spcBef>
              <a:buClr>
                <a:schemeClr val="tx1"/>
              </a:buClr>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30000"/>
              </a:spcBef>
              <a:buClr>
                <a:schemeClr val="tx1"/>
              </a:buClr>
              <a:buFont typeface="Wingdings" panose="05000000000000000000" pitchFamily="2" charset="2"/>
              <a:buChar char="u"/>
              <a:defRPr sz="2400">
                <a:solidFill>
                  <a:schemeClr val="tx1"/>
                </a:solidFill>
                <a:latin typeface="Arial" panose="020B0604020202020204" pitchFamily="34" charset="0"/>
              </a:defRPr>
            </a:lvl2pPr>
            <a:lvl3pPr marL="1143000" indent="-228600">
              <a:spcBef>
                <a:spcPct val="40000"/>
              </a:spcBef>
              <a:buClr>
                <a:schemeClr val="tx1"/>
              </a:buClr>
              <a:buChar char="•"/>
              <a:defRPr sz="2400">
                <a:solidFill>
                  <a:schemeClr val="tx1"/>
                </a:solidFill>
                <a:latin typeface="Arial" panose="020B0604020202020204" pitchFamily="34" charset="0"/>
              </a:defRPr>
            </a:lvl3pPr>
            <a:lvl4pPr marL="1600200" indent="-228600">
              <a:spcBef>
                <a:spcPct val="40000"/>
              </a:spcBef>
              <a:buClr>
                <a:schemeClr val="tx1"/>
              </a:buClr>
              <a:buFont typeface="Wingdings" panose="05000000000000000000" pitchFamily="2" charset="2"/>
              <a:buChar char="n"/>
              <a:defRPr sz="2000">
                <a:solidFill>
                  <a:schemeClr val="tx1"/>
                </a:solidFill>
                <a:latin typeface="Arial" panose="020B0604020202020204" pitchFamily="34" charset="0"/>
              </a:defRPr>
            </a:lvl4pPr>
            <a:lvl5pPr marL="2057400" indent="-228600">
              <a:spcBef>
                <a:spcPct val="20000"/>
              </a:spcBef>
              <a:buClr>
                <a:schemeClr val="tx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Arial" panose="020B0604020202020204" pitchFamily="34" charset="0"/>
              </a:defRPr>
            </a:lvl9pPr>
          </a:lstStyle>
          <a:p>
            <a:pPr eaLnBrk="1" hangingPunct="1">
              <a:spcBef>
                <a:spcPct val="0"/>
              </a:spcBef>
              <a:buClrTx/>
              <a:buFontTx/>
              <a:buNone/>
            </a:pPr>
            <a:r>
              <a:rPr lang="en-AU" altLang="en-US" sz="2400">
                <a:latin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02792"/>
                                        </p:tgtEl>
                                        <p:attrNameLst>
                                          <p:attrName>style.visibility</p:attrName>
                                        </p:attrNameLst>
                                      </p:cBhvr>
                                      <p:to>
                                        <p:strVal val="visible"/>
                                      </p:to>
                                    </p:set>
                                    <p:anim calcmode="lin" valueType="num">
                                      <p:cBhvr additive="base">
                                        <p:cTn id="7" dur="500" fill="hold"/>
                                        <p:tgtEl>
                                          <p:spTgt spid="502792"/>
                                        </p:tgtEl>
                                        <p:attrNameLst>
                                          <p:attrName>ppt_x</p:attrName>
                                        </p:attrNameLst>
                                      </p:cBhvr>
                                      <p:tavLst>
                                        <p:tav tm="0">
                                          <p:val>
                                            <p:strVal val="0-#ppt_w/2"/>
                                          </p:val>
                                        </p:tav>
                                        <p:tav tm="100000">
                                          <p:val>
                                            <p:strVal val="#ppt_x"/>
                                          </p:val>
                                        </p:tav>
                                      </p:tavLst>
                                    </p:anim>
                                    <p:anim calcmode="lin" valueType="num">
                                      <p:cBhvr additive="base">
                                        <p:cTn id="8" dur="500" fill="hold"/>
                                        <p:tgtEl>
                                          <p:spTgt spid="5027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2801"/>
                                        </p:tgtEl>
                                        <p:attrNameLst>
                                          <p:attrName>style.visibility</p:attrName>
                                        </p:attrNameLst>
                                      </p:cBhvr>
                                      <p:to>
                                        <p:strVal val="visible"/>
                                      </p:to>
                                    </p:set>
                                    <p:anim calcmode="lin" valueType="num">
                                      <p:cBhvr additive="base">
                                        <p:cTn id="13" dur="500" fill="hold"/>
                                        <p:tgtEl>
                                          <p:spTgt spid="502801"/>
                                        </p:tgtEl>
                                        <p:attrNameLst>
                                          <p:attrName>ppt_x</p:attrName>
                                        </p:attrNameLst>
                                      </p:cBhvr>
                                      <p:tavLst>
                                        <p:tav tm="0">
                                          <p:val>
                                            <p:strVal val="0-#ppt_w/2"/>
                                          </p:val>
                                        </p:tav>
                                        <p:tav tm="100000">
                                          <p:val>
                                            <p:strVal val="#ppt_x"/>
                                          </p:val>
                                        </p:tav>
                                      </p:tavLst>
                                    </p:anim>
                                    <p:anim calcmode="lin" valueType="num">
                                      <p:cBhvr additive="base">
                                        <p:cTn id="14" dur="500" fill="hold"/>
                                        <p:tgtEl>
                                          <p:spTgt spid="50280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02793"/>
                                        </p:tgtEl>
                                        <p:attrNameLst>
                                          <p:attrName>style.visibility</p:attrName>
                                        </p:attrNameLst>
                                      </p:cBhvr>
                                      <p:to>
                                        <p:strVal val="visible"/>
                                      </p:to>
                                    </p:set>
                                    <p:anim calcmode="lin" valueType="num">
                                      <p:cBhvr additive="base">
                                        <p:cTn id="19" dur="500" fill="hold"/>
                                        <p:tgtEl>
                                          <p:spTgt spid="502793"/>
                                        </p:tgtEl>
                                        <p:attrNameLst>
                                          <p:attrName>ppt_x</p:attrName>
                                        </p:attrNameLst>
                                      </p:cBhvr>
                                      <p:tavLst>
                                        <p:tav tm="0">
                                          <p:val>
                                            <p:strVal val="1+#ppt_w/2"/>
                                          </p:val>
                                        </p:tav>
                                        <p:tav tm="100000">
                                          <p:val>
                                            <p:strVal val="#ppt_x"/>
                                          </p:val>
                                        </p:tav>
                                      </p:tavLst>
                                    </p:anim>
                                    <p:anim calcmode="lin" valueType="num">
                                      <p:cBhvr additive="base">
                                        <p:cTn id="20" dur="500" fill="hold"/>
                                        <p:tgtEl>
                                          <p:spTgt spid="5027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02794"/>
                                        </p:tgtEl>
                                        <p:attrNameLst>
                                          <p:attrName>style.visibility</p:attrName>
                                        </p:attrNameLst>
                                      </p:cBhvr>
                                      <p:to>
                                        <p:strVal val="visible"/>
                                      </p:to>
                                    </p:set>
                                    <p:anim calcmode="lin" valueType="num">
                                      <p:cBhvr additive="base">
                                        <p:cTn id="25" dur="500" fill="hold"/>
                                        <p:tgtEl>
                                          <p:spTgt spid="502794"/>
                                        </p:tgtEl>
                                        <p:attrNameLst>
                                          <p:attrName>ppt_x</p:attrName>
                                        </p:attrNameLst>
                                      </p:cBhvr>
                                      <p:tavLst>
                                        <p:tav tm="0">
                                          <p:val>
                                            <p:strVal val="0-#ppt_w/2"/>
                                          </p:val>
                                        </p:tav>
                                        <p:tav tm="100000">
                                          <p:val>
                                            <p:strVal val="#ppt_x"/>
                                          </p:val>
                                        </p:tav>
                                      </p:tavLst>
                                    </p:anim>
                                    <p:anim calcmode="lin" valueType="num">
                                      <p:cBhvr additive="base">
                                        <p:cTn id="26" dur="500" fill="hold"/>
                                        <p:tgtEl>
                                          <p:spTgt spid="50279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502795"/>
                                        </p:tgtEl>
                                        <p:attrNameLst>
                                          <p:attrName>style.visibility</p:attrName>
                                        </p:attrNameLst>
                                      </p:cBhvr>
                                      <p:to>
                                        <p:strVal val="visible"/>
                                      </p:to>
                                    </p:set>
                                    <p:anim calcmode="lin" valueType="num">
                                      <p:cBhvr additive="base">
                                        <p:cTn id="31" dur="500" fill="hold"/>
                                        <p:tgtEl>
                                          <p:spTgt spid="502795"/>
                                        </p:tgtEl>
                                        <p:attrNameLst>
                                          <p:attrName>ppt_x</p:attrName>
                                        </p:attrNameLst>
                                      </p:cBhvr>
                                      <p:tavLst>
                                        <p:tav tm="0">
                                          <p:val>
                                            <p:strVal val="1+#ppt_w/2"/>
                                          </p:val>
                                        </p:tav>
                                        <p:tav tm="100000">
                                          <p:val>
                                            <p:strVal val="#ppt_x"/>
                                          </p:val>
                                        </p:tav>
                                      </p:tavLst>
                                    </p:anim>
                                    <p:anim calcmode="lin" valueType="num">
                                      <p:cBhvr additive="base">
                                        <p:cTn id="32" dur="500" fill="hold"/>
                                        <p:tgtEl>
                                          <p:spTgt spid="50279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02796"/>
                                        </p:tgtEl>
                                        <p:attrNameLst>
                                          <p:attrName>style.visibility</p:attrName>
                                        </p:attrNameLst>
                                      </p:cBhvr>
                                      <p:to>
                                        <p:strVal val="visible"/>
                                      </p:to>
                                    </p:set>
                                    <p:anim calcmode="lin" valueType="num">
                                      <p:cBhvr additive="base">
                                        <p:cTn id="37" dur="500" fill="hold"/>
                                        <p:tgtEl>
                                          <p:spTgt spid="502796"/>
                                        </p:tgtEl>
                                        <p:attrNameLst>
                                          <p:attrName>ppt_x</p:attrName>
                                        </p:attrNameLst>
                                      </p:cBhvr>
                                      <p:tavLst>
                                        <p:tav tm="0">
                                          <p:val>
                                            <p:strVal val="0-#ppt_w/2"/>
                                          </p:val>
                                        </p:tav>
                                        <p:tav tm="100000">
                                          <p:val>
                                            <p:strVal val="#ppt_x"/>
                                          </p:val>
                                        </p:tav>
                                      </p:tavLst>
                                    </p:anim>
                                    <p:anim calcmode="lin" valueType="num">
                                      <p:cBhvr additive="base">
                                        <p:cTn id="38" dur="500" fill="hold"/>
                                        <p:tgtEl>
                                          <p:spTgt spid="50279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02797"/>
                                        </p:tgtEl>
                                        <p:attrNameLst>
                                          <p:attrName>style.visibility</p:attrName>
                                        </p:attrNameLst>
                                      </p:cBhvr>
                                      <p:to>
                                        <p:strVal val="visible"/>
                                      </p:to>
                                    </p:set>
                                    <p:anim calcmode="lin" valueType="num">
                                      <p:cBhvr additive="base">
                                        <p:cTn id="43" dur="500" fill="hold"/>
                                        <p:tgtEl>
                                          <p:spTgt spid="502797"/>
                                        </p:tgtEl>
                                        <p:attrNameLst>
                                          <p:attrName>ppt_x</p:attrName>
                                        </p:attrNameLst>
                                      </p:cBhvr>
                                      <p:tavLst>
                                        <p:tav tm="0">
                                          <p:val>
                                            <p:strVal val="0-#ppt_w/2"/>
                                          </p:val>
                                        </p:tav>
                                        <p:tav tm="100000">
                                          <p:val>
                                            <p:strVal val="#ppt_x"/>
                                          </p:val>
                                        </p:tav>
                                      </p:tavLst>
                                    </p:anim>
                                    <p:anim calcmode="lin" valueType="num">
                                      <p:cBhvr additive="base">
                                        <p:cTn id="44" dur="500" fill="hold"/>
                                        <p:tgtEl>
                                          <p:spTgt spid="50279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02798"/>
                                        </p:tgtEl>
                                        <p:attrNameLst>
                                          <p:attrName>style.visibility</p:attrName>
                                        </p:attrNameLst>
                                      </p:cBhvr>
                                      <p:to>
                                        <p:strVal val="visible"/>
                                      </p:to>
                                    </p:set>
                                    <p:anim calcmode="lin" valueType="num">
                                      <p:cBhvr additive="base">
                                        <p:cTn id="49" dur="500" fill="hold"/>
                                        <p:tgtEl>
                                          <p:spTgt spid="502798"/>
                                        </p:tgtEl>
                                        <p:attrNameLst>
                                          <p:attrName>ppt_x</p:attrName>
                                        </p:attrNameLst>
                                      </p:cBhvr>
                                      <p:tavLst>
                                        <p:tav tm="0">
                                          <p:val>
                                            <p:strVal val="0-#ppt_w/2"/>
                                          </p:val>
                                        </p:tav>
                                        <p:tav tm="100000">
                                          <p:val>
                                            <p:strVal val="#ppt_x"/>
                                          </p:val>
                                        </p:tav>
                                      </p:tavLst>
                                    </p:anim>
                                    <p:anim calcmode="lin" valueType="num">
                                      <p:cBhvr additive="base">
                                        <p:cTn id="50" dur="500" fill="hold"/>
                                        <p:tgtEl>
                                          <p:spTgt spid="50279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2799"/>
                                        </p:tgtEl>
                                        <p:attrNameLst>
                                          <p:attrName>style.visibility</p:attrName>
                                        </p:attrNameLst>
                                      </p:cBhvr>
                                      <p:to>
                                        <p:strVal val="visible"/>
                                      </p:to>
                                    </p:set>
                                    <p:anim calcmode="lin" valueType="num">
                                      <p:cBhvr additive="base">
                                        <p:cTn id="55" dur="500" fill="hold"/>
                                        <p:tgtEl>
                                          <p:spTgt spid="502799"/>
                                        </p:tgtEl>
                                        <p:attrNameLst>
                                          <p:attrName>ppt_x</p:attrName>
                                        </p:attrNameLst>
                                      </p:cBhvr>
                                      <p:tavLst>
                                        <p:tav tm="0">
                                          <p:val>
                                            <p:strVal val="1+#ppt_w/2"/>
                                          </p:val>
                                        </p:tav>
                                        <p:tav tm="100000">
                                          <p:val>
                                            <p:strVal val="#ppt_x"/>
                                          </p:val>
                                        </p:tav>
                                      </p:tavLst>
                                    </p:anim>
                                    <p:anim calcmode="lin" valueType="num">
                                      <p:cBhvr additive="base">
                                        <p:cTn id="56" dur="500" fill="hold"/>
                                        <p:tgtEl>
                                          <p:spTgt spid="5027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99" grpId="0" autoUpdateAnimBg="0"/>
      <p:bldP spid="502801" grpId="0" autoUpdateAnimBg="0"/>
    </p:bldLst>
  </p:timing>
</p:sld>
</file>

<file path=ppt/theme/theme1.xml><?xml version="1.0" encoding="utf-8"?>
<a:theme xmlns:a="http://schemas.openxmlformats.org/drawingml/2006/main" name="Blank Presentation">
  <a:themeElements>
    <a:clrScheme name="Custom 4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1745</TotalTime>
  <Words>2548</Words>
  <Application>Microsoft Office PowerPoint</Application>
  <PresentationFormat>On-screen Show (4:3)</PresentationFormat>
  <Paragraphs>367</Paragraphs>
  <Slides>48</Slides>
  <Notes>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61" baseType="lpstr">
      <vt:lpstr>ＭＳ Ｐゴシック</vt:lpstr>
      <vt:lpstr>Arial</vt:lpstr>
      <vt:lpstr>ITC Officina Sans Book</vt:lpstr>
      <vt:lpstr>Symbol</vt:lpstr>
      <vt:lpstr>Tahoma</vt:lpstr>
      <vt:lpstr>Times New Roman</vt:lpstr>
      <vt:lpstr>Univers</vt:lpstr>
      <vt:lpstr>Verdana,Arial,Helvetica</vt:lpstr>
      <vt:lpstr>Wingdings</vt:lpstr>
      <vt:lpstr>Blank Presentation</vt:lpstr>
      <vt:lpstr>スライド</vt:lpstr>
      <vt:lpstr>Chart</vt:lpstr>
      <vt:lpstr>Photo Editor Photo</vt:lpstr>
      <vt:lpstr>Economies of East Asia ECON 3077 </vt:lpstr>
      <vt:lpstr>East Asia (1997)</vt:lpstr>
      <vt:lpstr>What Went On In East Asia: From Miracle to Meltdown</vt:lpstr>
      <vt:lpstr>Traditional View of of Growth Process</vt:lpstr>
      <vt:lpstr>Economic Growth and Development</vt:lpstr>
      <vt:lpstr>The Basic Model of Economic Growth</vt:lpstr>
      <vt:lpstr>Economists Look at Growth in  Per Capita Output</vt:lpstr>
      <vt:lpstr>Output Per Capita (Y/L) and Capital Per Capita (K/L)</vt:lpstr>
      <vt:lpstr>Output Per capita (Y/L) and  Capital per Capita (K/L)</vt:lpstr>
      <vt:lpstr>Total Factor Productivity </vt:lpstr>
      <vt:lpstr>The Virtuous Circles of Economic Growth</vt:lpstr>
      <vt:lpstr>Development Strategies</vt:lpstr>
      <vt:lpstr>Inward Oriented Strategies: Emphasis on Domestic markets</vt:lpstr>
      <vt:lpstr>Import Substitution</vt:lpstr>
      <vt:lpstr>Trade policy is Critical: Why?</vt:lpstr>
      <vt:lpstr>Export Orientation</vt:lpstr>
      <vt:lpstr>East Asia and the Asian Miracle</vt:lpstr>
      <vt:lpstr>Output Growth in East Asian Countries, 1990 - 1997</vt:lpstr>
      <vt:lpstr>East Asia: The Miracle</vt:lpstr>
      <vt:lpstr>Roots of East Asian Development: States  or Markets?</vt:lpstr>
      <vt:lpstr>The Economic Environment (Development)</vt:lpstr>
      <vt:lpstr>Flying Geese Model of Trade Structures  in East Asia</vt:lpstr>
      <vt:lpstr>“Asian Dynamism”</vt:lpstr>
      <vt:lpstr>Successive Stages of Comparative Advantage in East-Asian Trade Structure</vt:lpstr>
      <vt:lpstr>PowerPoint Presentation</vt:lpstr>
      <vt:lpstr>PowerPoint Presentation</vt:lpstr>
      <vt:lpstr>The Development Ladder--Stages</vt:lpstr>
      <vt:lpstr>The Stages of the Product Cycle Process               1950-65            1965-1980          1980-1995           1995-2010</vt:lpstr>
      <vt:lpstr>Fundamentalists and Assimilations</vt:lpstr>
      <vt:lpstr>Paul Krugman’s Classic Article on Asia</vt:lpstr>
      <vt:lpstr>We Cannot Forget the Importance of Demographic Transition</vt:lpstr>
      <vt:lpstr>PowerPoint Presentation</vt:lpstr>
      <vt:lpstr>The East Asian Miracle ~ Explanation According to the World Bank </vt:lpstr>
      <vt:lpstr>Causes of the Miracle: Public Policy (World Bank Report)</vt:lpstr>
      <vt:lpstr>Causes of the Miracle: Public Policy (World Bank Report)</vt:lpstr>
      <vt:lpstr>Causes of the Miracle: Public Policy (World Bank Report)</vt:lpstr>
      <vt:lpstr>World Bank (1993), East Asian Miracle, Economic Growth and Public Policy, Washington D.C.</vt:lpstr>
      <vt:lpstr>The Role of Policy</vt:lpstr>
      <vt:lpstr>Investment and Technology: Role of  Foreign Capital</vt:lpstr>
      <vt:lpstr>Human Capital and Social Capital</vt:lpstr>
      <vt:lpstr>PowerPoint Presentation</vt:lpstr>
      <vt:lpstr>The Role of Government</vt:lpstr>
      <vt:lpstr>The Role of Openness</vt:lpstr>
      <vt:lpstr>Was East Asian Growth Miraculous?</vt:lpstr>
      <vt:lpstr>Was Government Policy Responsible for the East Asian Miracle?</vt:lpstr>
      <vt:lpstr>Was Government Policy Responsible for the East Asian Miracle?</vt:lpstr>
      <vt:lpstr>Joseph Stiglitz on East Asia:  Governments in East Asia recognised limitations of markets but confined the governments’ role to: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Asian Miracle</dc:title>
  <dc:creator>Dennis C. McCornac</dc:creator>
  <cp:lastModifiedBy>Dennis Charles McCornac</cp:lastModifiedBy>
  <cp:revision>107</cp:revision>
  <dcterms:created xsi:type="dcterms:W3CDTF">1999-11-02T21:02:05Z</dcterms:created>
  <dcterms:modified xsi:type="dcterms:W3CDTF">2024-01-20T09:54:37Z</dcterms:modified>
</cp:coreProperties>
</file>