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513" r:id="rId2"/>
    <p:sldId id="298" r:id="rId3"/>
    <p:sldId id="299" r:id="rId4"/>
    <p:sldId id="269" r:id="rId5"/>
    <p:sldId id="510" r:id="rId6"/>
    <p:sldId id="505" r:id="rId7"/>
    <p:sldId id="516" r:id="rId8"/>
    <p:sldId id="515" r:id="rId9"/>
    <p:sldId id="517" r:id="rId10"/>
    <p:sldId id="519" r:id="rId11"/>
    <p:sldId id="500" r:id="rId12"/>
    <p:sldId id="496" r:id="rId13"/>
    <p:sldId id="490" r:id="rId14"/>
    <p:sldId id="450" r:id="rId15"/>
    <p:sldId id="507" r:id="rId16"/>
    <p:sldId id="502" r:id="rId17"/>
    <p:sldId id="271" r:id="rId18"/>
    <p:sldId id="365" r:id="rId19"/>
    <p:sldId id="334" r:id="rId20"/>
    <p:sldId id="335" r:id="rId21"/>
    <p:sldId id="475" r:id="rId22"/>
    <p:sldId id="367" r:id="rId23"/>
    <p:sldId id="494" r:id="rId24"/>
    <p:sldId id="402" r:id="rId25"/>
  </p:sldIdLst>
  <p:sldSz cx="9902825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0" y="60"/>
      </p:cViewPr>
      <p:guideLst>
        <p:guide orient="horz" pos="2160"/>
        <p:guide pos="3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3389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>
            <a:extLst>
              <a:ext uri="{FF2B5EF4-FFF2-40B4-BE49-F238E27FC236}">
                <a16:creationId xmlns:a16="http://schemas.microsoft.com/office/drawing/2014/main" id="{94F4AAFA-A10C-422F-A67F-7C38DF314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8801100"/>
            <a:ext cx="560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61" tIns="48331" rIns="96661" bIns="48331">
            <a:spAutoFit/>
          </a:bodyPr>
          <a:lstStyle>
            <a:lvl1pPr defTabSz="9667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90000"/>
              <a:defRPr/>
            </a:pPr>
            <a:fld id="{B4DBF375-477F-4CF9-8EA1-6D24A6E3E520}" type="slidenum">
              <a:rPr lang="en-US" altLang="en-US" sz="1900" smtClean="0"/>
              <a:pPr eaLnBrk="1" hangingPunct="1">
                <a:spcBef>
                  <a:spcPct val="20000"/>
                </a:spcBef>
                <a:buSzPct val="90000"/>
                <a:defRPr/>
              </a:pPr>
              <a:t>‹#›</a:t>
            </a:fld>
            <a:endParaRPr lang="en-US" altLang="en-US" sz="1900"/>
          </a:p>
        </p:txBody>
      </p:sp>
      <p:sp>
        <p:nvSpPr>
          <p:cNvPr id="28675" name="Text Box 7">
            <a:extLst>
              <a:ext uri="{FF2B5EF4-FFF2-40B4-BE49-F238E27FC236}">
                <a16:creationId xmlns:a16="http://schemas.microsoft.com/office/drawing/2014/main" id="{8FE8AE4C-04A5-4BF1-BD32-0AF121F70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58515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>
            <a:spAutoFit/>
          </a:bodyPr>
          <a:lstStyle>
            <a:lvl1pPr defTabSz="9667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90000"/>
              <a:defRPr/>
            </a:pPr>
            <a:r>
              <a:rPr lang="en-US" altLang="en-US" sz="1900" b="1">
                <a:solidFill>
                  <a:schemeClr val="tx2"/>
                </a:solidFill>
              </a:rPr>
              <a:t>Introduction to East Asia</a:t>
            </a:r>
            <a:endParaRPr lang="en-US" altLang="en-US" sz="1900" b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CB2B76F1-3244-4BBD-976A-EB3096F077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90BE231-DF13-46F5-A840-A3B7BD4A6B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264B64-4E4D-4A38-A970-BE309B41A0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28AA8458-0DA3-45AC-BD9D-BF5CCF9B9F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1F7EA071-FC24-498F-9096-EDD5C6B86D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A2A0E902-8E0D-499A-829A-E73F45543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1300"/>
            </a:lvl1pPr>
          </a:lstStyle>
          <a:p>
            <a:pPr>
              <a:defRPr/>
            </a:pPr>
            <a:fld id="{BD89F15C-B332-4851-8B6E-278031CA4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36B8480-75CC-4D3D-88EF-7022A90B3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20725"/>
            <a:ext cx="5197475" cy="3600450"/>
          </a:xfrm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6CC1472-3A26-42F0-B55E-690814E66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FB776C3-49F8-44A7-9B19-93F64DF49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234D11-0239-4671-954E-F74E26AD5130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5D59A7B-30A8-4DEC-9C2F-D7F45FB04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20725"/>
            <a:ext cx="5197475" cy="3600450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B59F2F8-D4B6-4726-A861-E3B5DC980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FF9C6A5-360B-4122-A54B-6B375D71E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8C500D-D6B8-47C4-BB1D-C90CCA7B9D31}" type="slidenum">
              <a:rPr lang="en-US" altLang="en-US" sz="1300" smtClean="0"/>
              <a:pPr/>
              <a:t>22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>
            <a:extLst>
              <a:ext uri="{FF2B5EF4-FFF2-40B4-BE49-F238E27FC236}">
                <a16:creationId xmlns:a16="http://schemas.microsoft.com/office/drawing/2014/main" id="{94D710C9-D951-44F1-9036-4F58AC1BE8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04325" y="6234113"/>
            <a:ext cx="422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197355AF-20B4-40AA-8D13-EF60CF95A4E6}" type="slidenum">
              <a:rPr lang="en-US" altLang="en-US" sz="1600" b="1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5225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868488"/>
            <a:ext cx="8416925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5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9538" y="3729038"/>
            <a:ext cx="6931025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1">
            <a:extLst>
              <a:ext uri="{FF2B5EF4-FFF2-40B4-BE49-F238E27FC236}">
                <a16:creationId xmlns:a16="http://schemas.microsoft.com/office/drawing/2014/main" id="{41A56CD5-11A8-499D-91B0-6666A5CF89E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742950" y="6348413"/>
            <a:ext cx="20621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2">
            <a:extLst>
              <a:ext uri="{FF2B5EF4-FFF2-40B4-BE49-F238E27FC236}">
                <a16:creationId xmlns:a16="http://schemas.microsoft.com/office/drawing/2014/main" id="{0905FCF2-808C-4940-9C8B-28A9C0998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82963" y="6348413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3">
            <a:extLst>
              <a:ext uri="{FF2B5EF4-FFF2-40B4-BE49-F238E27FC236}">
                <a16:creationId xmlns:a16="http://schemas.microsoft.com/office/drawing/2014/main" id="{C16183F9-C3ED-44EF-9574-3013F32AD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7713" y="6348413"/>
            <a:ext cx="20621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812F-969A-49F1-A21F-16B18B1EE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67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126AD35C-11C3-405C-8D4D-E8A199256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FDC912B-8A90-47BC-9AA3-C1D162E87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D26FC49B-8F4A-4A38-8F76-C6C242969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1D2B-9D53-4A8F-AB6A-3C4D0902C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6438" y="768350"/>
            <a:ext cx="2103437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8350"/>
            <a:ext cx="6161088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10F572EF-528D-402B-B872-DFF53B099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58F66BEC-B764-4237-8DE8-60C0D5F69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A7B8CD60-D4E3-42FD-9761-B89185456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FA54F-065D-4165-BD3D-DAE78125C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12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6E1ADBB2-DCAD-4D7B-979E-3FF5CA013B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6568A7DD-B2FF-4A67-A8D6-78A04937F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FE99AFEF-ED53-49AD-B03A-B7F45FB80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A8FF-2837-47DD-AF39-EDC7B3234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79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7406C13E-5C37-41D6-BDCD-BCF9CEA35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62F39088-E9A4-4994-949F-D179CD1B0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EA48317B-8A20-4191-A5F7-9F17E8EFE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9D34-2A03-4FD2-A1DC-B58E73F93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3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2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981200"/>
            <a:ext cx="4132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31D0327A-9044-466E-9348-88E90519F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3868D27F-95EA-4CC7-A07A-C2D5DB816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34D383A7-7936-4958-A628-849CFE7A7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6D96-D6E3-4559-B184-E2A3C59EF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64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BD55A222-FE13-4840-9C0C-4EECDF7B1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1C96DCD5-D7D2-4AB2-A24C-5939EBF97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365E0716-219E-4E85-ACCD-34F4135D1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FAA0C-F3C5-4BF8-9781-D2A089758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98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11491F6B-F54A-420C-9C97-C3B94C034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3FB47BBB-330C-4A17-83C0-E860F47DB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9BD9AF89-26D3-4503-B815-A12710BA8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7D3A-C42F-4BB0-88D6-18288C8FA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88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105ADD90-41B2-4098-804E-A79628056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8D883583-7963-421E-9529-A127912EC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2A3C9223-72FF-4B54-889C-229642BEB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0BD4-449F-4646-90C9-E405630DA4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7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A95E00A7-F838-48AD-8F91-B11B6C531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0F4A65A4-A8E2-4A85-B6B5-3E0D75600B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7B267A68-712E-486E-8FDC-A89400348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25AA2-4E54-43C1-A5E8-50B5CF535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76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688A5945-AD2C-4D01-A6B4-BDF9C9ED5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806A23D3-DC5D-4575-B28B-5FB07D793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12F8E030-3C52-4820-A34F-7C5FDE4B2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68EBB-F676-4913-8C2D-924EFF240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75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99000">
              <a:srgbClr val="00FF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>
            <a:extLst>
              <a:ext uri="{FF2B5EF4-FFF2-40B4-BE49-F238E27FC236}">
                <a16:creationId xmlns:a16="http://schemas.microsoft.com/office/drawing/2014/main" id="{7C7598AC-E237-4CD4-82F1-5DE2CC9FA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768350"/>
            <a:ext cx="8416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0">
            <a:extLst>
              <a:ext uri="{FF2B5EF4-FFF2-40B4-BE49-F238E27FC236}">
                <a16:creationId xmlns:a16="http://schemas.microsoft.com/office/drawing/2014/main" id="{24C26B72-26FF-418C-8A8D-6D4377D23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16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31" name="Rectangle 31">
            <a:extLst>
              <a:ext uri="{FF2B5EF4-FFF2-40B4-BE49-F238E27FC236}">
                <a16:creationId xmlns:a16="http://schemas.microsoft.com/office/drawing/2014/main" id="{80D67399-F4B4-47AE-94D1-10833847C8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367463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2" name="Rectangle 32">
            <a:extLst>
              <a:ext uri="{FF2B5EF4-FFF2-40B4-BE49-F238E27FC236}">
                <a16:creationId xmlns:a16="http://schemas.microsoft.com/office/drawing/2014/main" id="{BBC76188-3798-4E7C-A9F6-D94632305C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0738" y="6367463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3" name="Rectangle 33">
            <a:extLst>
              <a:ext uri="{FF2B5EF4-FFF2-40B4-BE49-F238E27FC236}">
                <a16:creationId xmlns:a16="http://schemas.microsoft.com/office/drawing/2014/main" id="{477C93A1-973F-4511-93A0-0203E1583F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3900" y="6367463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SzTx/>
              <a:buFontTx/>
              <a:buNone/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06ADB7-F2F5-46BF-B4B7-FBF6E6A45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3" name="Text Box 34">
            <a:extLst>
              <a:ext uri="{FF2B5EF4-FFF2-40B4-BE49-F238E27FC236}">
                <a16:creationId xmlns:a16="http://schemas.microsoft.com/office/drawing/2014/main" id="{BA6E6241-AA39-4E50-A1DE-249C2998E4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88488" y="6508750"/>
            <a:ext cx="363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fld id="{3AABAD02-4ED4-4627-A557-D00FB1AE23B3}" type="slidenum">
              <a:rPr lang="en-US" altLang="en-US" sz="1200" b="1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 sz="1200" b="1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urworldindata.org/grapher/total-population-living-in-extreme-poverty-by-world-regio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ata.adb.org/dataset/gini-coefficient-asia-and-pacifi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imf.org/en/Blogs/Articles/2025/10/16/asias-economic-growth-is-weathering-tariffs-and-uncertain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ometers.info/population/countries-in-asia-by-popula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db.org/outlook/editions/september-2025#east-asi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9">
            <a:extLst>
              <a:ext uri="{FF2B5EF4-FFF2-40B4-BE49-F238E27FC236}">
                <a16:creationId xmlns:a16="http://schemas.microsoft.com/office/drawing/2014/main" id="{7536CDD3-9D3F-4EFF-9B3C-DD5DE86C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95" y="287111"/>
            <a:ext cx="908798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</a:rPr>
              <a:t>Economies of East Asia – ECON 3077</a:t>
            </a:r>
          </a:p>
        </p:txBody>
      </p:sp>
      <p:pic>
        <p:nvPicPr>
          <p:cNvPr id="5123" name="Picture 1032" descr="C:\Documents and Settings\dmccornac\Local Settings\Temporary Internet Files\Content.IE5\VMD8W7SJ\MPj04021710000[1].jpg">
            <a:extLst>
              <a:ext uri="{FF2B5EF4-FFF2-40B4-BE49-F238E27FC236}">
                <a16:creationId xmlns:a16="http://schemas.microsoft.com/office/drawing/2014/main" id="{DA5043FE-A522-4385-8D05-54C4BBC1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308100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34" descr="C:\Documents and Settings\dmccornac\Local Settings\Temporary Internet Files\Content.IE5\1BLXAW1J\MPj04424410000[1].jpg">
            <a:extLst>
              <a:ext uri="{FF2B5EF4-FFF2-40B4-BE49-F238E27FC236}">
                <a16:creationId xmlns:a16="http://schemas.microsoft.com/office/drawing/2014/main" id="{787084E5-3936-4C13-A7C8-79C817C2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266825"/>
            <a:ext cx="44180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EEDEBF0-D061-47EE-93E8-FD6948F56E02}"/>
              </a:ext>
            </a:extLst>
          </p:cNvPr>
          <p:cNvSpPr txBox="1">
            <a:spLocks noChangeArrowheads="1"/>
          </p:cNvSpPr>
          <p:nvPr/>
        </p:nvSpPr>
        <p:spPr>
          <a:xfrm>
            <a:off x="593725" y="4594225"/>
            <a:ext cx="8416925" cy="1958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000" b="1" kern="0" dirty="0"/>
              <a:t>Please introduce yourself:</a:t>
            </a:r>
          </a:p>
          <a:p>
            <a:pPr lvl="1" eaLnBrk="1" hangingPunct="1">
              <a:defRPr/>
            </a:pPr>
            <a:r>
              <a:rPr lang="en-US" altLang="en-US" sz="2000" b="1" kern="0" dirty="0"/>
              <a:t>Name</a:t>
            </a:r>
          </a:p>
          <a:p>
            <a:pPr lvl="1" eaLnBrk="1" hangingPunct="1">
              <a:defRPr/>
            </a:pPr>
            <a:r>
              <a:rPr lang="en-US" altLang="en-US" sz="2000" b="1" kern="0" dirty="0"/>
              <a:t>Reason for choosing this course</a:t>
            </a:r>
          </a:p>
          <a:p>
            <a:pPr lvl="1" eaLnBrk="1" hangingPunct="1">
              <a:defRPr/>
            </a:pPr>
            <a:r>
              <a:rPr lang="en-US" altLang="en-US" sz="2000" b="1" kern="0" dirty="0"/>
              <a:t>Prior knowledge/experience with East Asia</a:t>
            </a:r>
          </a:p>
          <a:p>
            <a:pPr lvl="1" eaLnBrk="1" hangingPunct="1">
              <a:defRPr/>
            </a:pPr>
            <a:r>
              <a:rPr lang="en-US" altLang="en-US" sz="2000" b="1" kern="0" dirty="0"/>
              <a:t>Your particular interest in East Asia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16F04A-C3AB-EB5A-4E45-01D57022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17420"/>
            <a:ext cx="8936182" cy="5708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FDBD1D-9BE2-79C9-3E8E-A5E7117E29E3}"/>
              </a:ext>
            </a:extLst>
          </p:cNvPr>
          <p:cNvSpPr txBox="1"/>
          <p:nvPr/>
        </p:nvSpPr>
        <p:spPr>
          <a:xfrm>
            <a:off x="2476824" y="232645"/>
            <a:ext cx="4949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Japan’s Growth Over Time</a:t>
            </a:r>
          </a:p>
        </p:txBody>
      </p:sp>
    </p:spTree>
    <p:extLst>
      <p:ext uri="{BB962C8B-B14F-4D97-AF65-F5344CB8AC3E}">
        <p14:creationId xmlns:p14="http://schemas.microsoft.com/office/powerpoint/2010/main" val="44416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40AC103-7338-43CE-A119-3CAC9D31A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949" y="204787"/>
            <a:ext cx="8416925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kern="1200" dirty="0">
                <a:ea typeface="+mn-ea"/>
                <a:cs typeface="+mn-cs"/>
              </a:rPr>
              <a:t>Poverty Reduction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81E28-3C89-01B4-A5BB-5222C3F1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9" y="738187"/>
            <a:ext cx="8605837" cy="5381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17291-9172-F23B-84D1-E068576A7127}"/>
              </a:ext>
            </a:extLst>
          </p:cNvPr>
          <p:cNvSpPr txBox="1"/>
          <p:nvPr/>
        </p:nvSpPr>
        <p:spPr>
          <a:xfrm>
            <a:off x="674688" y="6119812"/>
            <a:ext cx="841692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https://ourworldindata.org/grapher/total-population-living-in-extreme-poverty-by-world-region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>
            <a:extLst>
              <a:ext uri="{FF2B5EF4-FFF2-40B4-BE49-F238E27FC236}">
                <a16:creationId xmlns:a16="http://schemas.microsoft.com/office/drawing/2014/main" id="{9ACDAF53-B560-4C7B-8BA5-DBD2B1333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2286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Population and Development Indicators for Asia Vary Greatly</a:t>
            </a:r>
          </a:p>
        </p:txBody>
      </p:sp>
      <p:pic>
        <p:nvPicPr>
          <p:cNvPr id="14340" name="Picture 6" descr="H:\AACC\images\china.jpg">
            <a:extLst>
              <a:ext uri="{FF2B5EF4-FFF2-40B4-BE49-F238E27FC236}">
                <a16:creationId xmlns:a16="http://schemas.microsoft.com/office/drawing/2014/main" id="{4B2D372E-446B-44C7-8B4B-5CD08FFC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752600"/>
            <a:ext cx="39624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>
            <a:extLst>
              <a:ext uri="{FF2B5EF4-FFF2-40B4-BE49-F238E27FC236}">
                <a16:creationId xmlns:a16="http://schemas.microsoft.com/office/drawing/2014/main" id="{65FD75DA-13CD-4B91-B783-F21A19190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52600"/>
            <a:ext cx="419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9634E3F-55CD-4DF7-9758-708AA589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2954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556EE8D6-9AC1-4F0D-A2A0-009F48AAF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3812" y="304800"/>
            <a:ext cx="7772400" cy="762000"/>
          </a:xfrm>
        </p:spPr>
        <p:txBody>
          <a:bodyPr rtlCol="0"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SzPct val="90000"/>
              <a:defRPr/>
            </a:pPr>
            <a:r>
              <a:rPr lang="en-US" sz="3200" b="1" dirty="0">
                <a:solidFill>
                  <a:srgbClr val="7030A0"/>
                </a:solidFill>
                <a:latin typeface="Tahoma" pitchFamily="34" charset="0"/>
                <a:ea typeface="+mn-ea"/>
                <a:cs typeface="Tahoma" pitchFamily="34" charset="0"/>
              </a:rPr>
              <a:t>The Lorenz Curve</a:t>
            </a:r>
          </a:p>
        </p:txBody>
      </p:sp>
      <p:sp>
        <p:nvSpPr>
          <p:cNvPr id="7172" name="Rectangle 26">
            <a:extLst>
              <a:ext uri="{FF2B5EF4-FFF2-40B4-BE49-F238E27FC236}">
                <a16:creationId xmlns:a16="http://schemas.microsoft.com/office/drawing/2014/main" id="{77518DCB-1046-4EF5-B766-85098D01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6172200"/>
            <a:ext cx="8443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The Gini coefficient is the ratio of the areas A/(A+B) in the figure above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45C9672-B024-4075-A48B-90B90A727D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2" y="1066800"/>
            <a:ext cx="8534400" cy="5126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/>
              <a:t>To summarize inequality in a single number, some statistics were developed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/>
              <a:t>The most popular one is the </a:t>
            </a:r>
            <a:r>
              <a:rPr lang="en-US" sz="2400" b="1" dirty="0" err="1"/>
              <a:t>Gini</a:t>
            </a:r>
            <a:r>
              <a:rPr lang="en-US" sz="2400" b="1" dirty="0"/>
              <a:t> coefficient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/>
              <a:t>The ratio of the areas A/(A+B)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/>
              <a:t>Larger </a:t>
            </a:r>
            <a:r>
              <a:rPr lang="en-US" sz="2400" b="1" dirty="0" err="1"/>
              <a:t>Gini</a:t>
            </a:r>
            <a:r>
              <a:rPr lang="en-US" sz="2400" b="1" dirty="0"/>
              <a:t> coefficient means larger inequality (note that the coefficient is between 0 and 1)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/>
              <a:t>Keep in mind, however, sometimes the value is based on 100 point scale.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/>
              <a:t>Another popular approach is to compare the income of different fractions of the population; for example: ratio between income of the 20% richest and income of the 20% poorest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1600" b="1" dirty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D51ABFF-A378-4D52-9A2C-4DBB62DF9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4800"/>
            <a:ext cx="8532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90000"/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Gini Coefficient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3C146B-49BE-6652-1583-A50BC5464792}"/>
              </a:ext>
            </a:extLst>
          </p:cNvPr>
          <p:cNvSpPr txBox="1"/>
          <p:nvPr/>
        </p:nvSpPr>
        <p:spPr>
          <a:xfrm>
            <a:off x="523010" y="6213695"/>
            <a:ext cx="7443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https://data.adb.org/dataset/gini-coefficient-asia-and-pacific</a:t>
            </a:r>
            <a:endParaRPr lang="en-US" sz="1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EA180-8CCE-7383-563E-C9B9E6CD9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85" y="436694"/>
            <a:ext cx="5693097" cy="5811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101FB-6B46-699E-379D-2B086286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665" y="502053"/>
            <a:ext cx="2996335" cy="53617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6C05F-57EE-4527-B2B5-BBC83383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68" y="264902"/>
            <a:ext cx="8681087" cy="63281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A203055-1C90-4AAB-A607-F25A4DFF4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304800"/>
            <a:ext cx="9680575" cy="6096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There is Diversity and Change in the Region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E62C3FD-A65A-45B7-9759-60E4C0685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3213" y="1143000"/>
            <a:ext cx="9144000" cy="480060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Some of the richest and most advanced economies, but also some very poor countries</a:t>
            </a:r>
          </a:p>
          <a:p>
            <a:pPr lvl="1" eaLnBrk="1" hangingPunct="1"/>
            <a:r>
              <a:rPr lang="en-US" altLang="en-US" sz="2400" b="1" dirty="0"/>
              <a:t>Speedy and the needy</a:t>
            </a:r>
          </a:p>
          <a:p>
            <a:pPr eaLnBrk="1" hangingPunct="1"/>
            <a:r>
              <a:rPr lang="en-US" altLang="en-US" sz="2400" b="1" dirty="0"/>
              <a:t>The largest country (China), but also the smallest (Singapore)</a:t>
            </a:r>
          </a:p>
          <a:p>
            <a:pPr eaLnBrk="1" hangingPunct="1"/>
            <a:r>
              <a:rPr lang="en-US" altLang="en-US" sz="2400" b="1" dirty="0"/>
              <a:t>Rapid changes during past decades</a:t>
            </a:r>
          </a:p>
          <a:p>
            <a:pPr eaLnBrk="1" hangingPunct="1"/>
            <a:r>
              <a:rPr lang="en-AU" altLang="en-US" sz="2400" b="1" dirty="0"/>
              <a:t>Some natural resource-rich, some natural resource-poor</a:t>
            </a:r>
          </a:p>
          <a:p>
            <a:pPr eaLnBrk="1" hangingPunct="1"/>
            <a:r>
              <a:rPr lang="en-AU" altLang="en-US" sz="2400" b="1" dirty="0"/>
              <a:t>In some population predominantly urban, in manufacturing/services, some, still predominantly rural, in agriculture</a:t>
            </a:r>
          </a:p>
          <a:p>
            <a:pPr eaLnBrk="1" hangingPunct="1"/>
            <a:r>
              <a:rPr lang="en-US" altLang="en-US" sz="2400" b="1" dirty="0"/>
              <a:t>Still large differences in social structure (income distribution, health and education indicators)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072A08-C43A-4233-BB0A-92B983708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838200"/>
            <a:ext cx="9296400" cy="457200"/>
          </a:xfrm>
        </p:spPr>
        <p:txBody>
          <a:bodyPr/>
          <a:lstStyle/>
          <a:p>
            <a:pPr eaLnBrk="1" hangingPunct="1"/>
            <a:r>
              <a:rPr lang="en-AU" altLang="en-US" sz="3200" b="1"/>
              <a:t>Historical Background: Links, Similarities and Differences</a:t>
            </a:r>
            <a:endParaRPr lang="en-US" altLang="en-US" sz="3200" b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03DC8EB-420E-4598-9AA9-3E1E8600F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9144000" cy="4114800"/>
          </a:xfrm>
        </p:spPr>
        <p:txBody>
          <a:bodyPr/>
          <a:lstStyle/>
          <a:p>
            <a:pPr eaLnBrk="1" hangingPunct="1"/>
            <a:r>
              <a:rPr lang="en-AU" altLang="en-US" sz="2400" b="1" dirty="0"/>
              <a:t>Historical links in Asia go back many centuries</a:t>
            </a:r>
          </a:p>
          <a:p>
            <a:pPr lvl="1" eaLnBrk="1" hangingPunct="1"/>
            <a:r>
              <a:rPr lang="en-AU" altLang="en-US" sz="2400" b="1" dirty="0"/>
              <a:t>Chinese and Indian cultural influences and links</a:t>
            </a:r>
          </a:p>
          <a:p>
            <a:pPr lvl="1" eaLnBrk="1" hangingPunct="1"/>
            <a:r>
              <a:rPr lang="en-AU" altLang="en-US" sz="2400" b="1" dirty="0"/>
              <a:t>Trade links</a:t>
            </a:r>
          </a:p>
          <a:p>
            <a:pPr eaLnBrk="1" hangingPunct="1"/>
            <a:r>
              <a:rPr lang="en-AU" altLang="en-US" sz="2400" b="1" dirty="0"/>
              <a:t>Direct western colonial rule: South Asia, Southeast Asia (except Thailand)</a:t>
            </a:r>
          </a:p>
          <a:p>
            <a:pPr lvl="2" eaLnBrk="1" hangingPunct="1"/>
            <a:r>
              <a:rPr lang="en-AU" altLang="en-US" b="1" dirty="0"/>
              <a:t>British, Dutch, French, Portuguese, Spanish-American</a:t>
            </a:r>
          </a:p>
          <a:p>
            <a:pPr lvl="1" eaLnBrk="1" hangingPunct="1"/>
            <a:r>
              <a:rPr lang="en-AU" altLang="en-US" sz="2400" b="1" dirty="0"/>
              <a:t>Western domination : China, Thailand</a:t>
            </a:r>
          </a:p>
          <a:p>
            <a:pPr lvl="1" eaLnBrk="1" hangingPunct="1"/>
            <a:r>
              <a:rPr lang="en-AU" altLang="en-US" sz="2400" b="1" dirty="0"/>
              <a:t>Japanese colonialism</a:t>
            </a:r>
          </a:p>
          <a:p>
            <a:pPr lvl="1" eaLnBrk="1" hangingPunct="1"/>
            <a:endParaRPr lang="en-US" alt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521DAB2-E955-42A4-887C-13FDC5AEB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013" y="22225"/>
            <a:ext cx="9675812" cy="762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Differences in the Political Environment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2017A46-F15D-4AFA-BF2E-1E3648B89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2" y="1295400"/>
            <a:ext cx="9220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Political systems can vary from democratic to totalitarian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Democratic system - multiple centers of power, none of which is powerful enough to completely control decision making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Totalitarian system - political power is highly concentrated in a small elite group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algn="ctr">
              <a:lnSpc>
                <a:spcPct val="90000"/>
              </a:lnSpc>
              <a:spcBef>
                <a:spcPct val="50000"/>
              </a:spcBef>
              <a:buSzTx/>
              <a:buFontTx/>
              <a:buNone/>
            </a:pPr>
            <a:r>
              <a:rPr lang="en-US" altLang="en-US" sz="2400" b="1" dirty="0"/>
              <a:t>GIVE EXAMPLES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Tx/>
              <a:buFontTx/>
              <a:buChar char="•"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eastasia">
            <a:extLst>
              <a:ext uri="{FF2B5EF4-FFF2-40B4-BE49-F238E27FC236}">
                <a16:creationId xmlns:a16="http://schemas.microsoft.com/office/drawing/2014/main" id="{26E2E09D-63BF-4B85-91F1-C3A9D25F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450850"/>
            <a:ext cx="9296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84349D1A-54FD-4E74-A8AF-883684124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0"/>
            <a:ext cx="563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5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Where is East Asia?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B4426B2-AFCB-4100-8886-9311B5F13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381000"/>
            <a:ext cx="8416925" cy="4572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Differences in Political Ideology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576A92D-C364-4329-B722-B4D3E799E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1813" y="11430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Political philosophy covers issues as government intervention, role of market forces and attitudes towards profit and risk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Ranges from capitalism to socialism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Capitalism - private ownership of business enterprises is encouraged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Socialism - public ownership of businesses is common, with substantial government regulations of the workings of a free market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GIVE EXAMPLES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42696D3-9853-4FAE-AC99-740B8D722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533400"/>
            <a:ext cx="9144000" cy="381000"/>
          </a:xfrm>
        </p:spPr>
        <p:txBody>
          <a:bodyPr/>
          <a:lstStyle/>
          <a:p>
            <a:pPr eaLnBrk="1" hangingPunct="1"/>
            <a:r>
              <a:rPr lang="en-AU" altLang="en-US" sz="3200" b="1"/>
              <a:t>Independence and Post-Independence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DEDF697-E5DA-4B64-B036-E204BABA0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447800"/>
            <a:ext cx="9144000" cy="4724400"/>
          </a:xfrm>
        </p:spPr>
        <p:txBody>
          <a:bodyPr/>
          <a:lstStyle/>
          <a:p>
            <a:pPr eaLnBrk="1" hangingPunct="1"/>
            <a:r>
              <a:rPr lang="en-AU" altLang="en-US" b="1"/>
              <a:t>Nationalist movements: relatively peaceful vs revolutionary/violent</a:t>
            </a:r>
          </a:p>
          <a:p>
            <a:pPr eaLnBrk="1" hangingPunct="1"/>
            <a:r>
              <a:rPr lang="en-AU" altLang="en-US" b="1"/>
              <a:t>Communist movements in independence struggles</a:t>
            </a:r>
          </a:p>
          <a:p>
            <a:pPr eaLnBrk="1" hangingPunct="1"/>
            <a:r>
              <a:rPr lang="en-AU" altLang="en-US" b="1"/>
              <a:t>Regional conflicts</a:t>
            </a:r>
          </a:p>
          <a:p>
            <a:pPr eaLnBrk="1" hangingPunct="1"/>
            <a:r>
              <a:rPr lang="en-AU" altLang="en-US" b="1"/>
              <a:t>Political ideology and circumstances, and economic policy</a:t>
            </a:r>
          </a:p>
          <a:p>
            <a:pPr lvl="1" eaLnBrk="1" hangingPunct="1">
              <a:buFontTx/>
              <a:buNone/>
            </a:pPr>
            <a:endParaRPr lang="en-AU" altLang="en-US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1DAE7CA-908B-41F3-AA5F-55A4FE33A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213" y="381000"/>
            <a:ext cx="9372600" cy="457200"/>
          </a:xfrm>
        </p:spPr>
        <p:txBody>
          <a:bodyPr/>
          <a:lstStyle/>
          <a:p>
            <a:pPr eaLnBrk="1" hangingPunct="1"/>
            <a:r>
              <a:rPr lang="en-AU" altLang="en-US" sz="3200" b="1"/>
              <a:t>Convergence in Economic Policies</a:t>
            </a:r>
            <a:endParaRPr lang="en-US" altLang="en-US" sz="3200" b="1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1A3F06B-E1E9-45A7-8238-E2C675094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8013" y="1295400"/>
            <a:ext cx="8839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 b="1" dirty="0"/>
              <a:t>Since late 1970s, process of economic policy liberalization – market oriented policies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b="1" dirty="0"/>
              <a:t>Late 1980s-early 1990s, pace of liberalization accelerated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b="1" dirty="0"/>
              <a:t>1997 crisis and aftermath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b="1" dirty="0"/>
              <a:t>2001 on – rapid development in China, Vietnam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b="1" dirty="0"/>
              <a:t>2008-9  How has the region weathered the financial crisis?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b="1" dirty="0"/>
              <a:t>2020-2025 China’s role in the world.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en-US" sz="2800" b="1" dirty="0"/>
              <a:t>Keep in mind that history, culture, structure, politics matter</a:t>
            </a:r>
          </a:p>
          <a:p>
            <a:pPr eaLnBrk="1" hangingPunct="1">
              <a:lnSpc>
                <a:spcPct val="90000"/>
              </a:lnSpc>
            </a:pPr>
            <a:endParaRPr lang="en-AU" altLang="en-US" sz="2800" b="1" dirty="0"/>
          </a:p>
          <a:p>
            <a:pPr eaLnBrk="1" hangingPunct="1">
              <a:lnSpc>
                <a:spcPct val="90000"/>
              </a:lnSpc>
            </a:pPr>
            <a:endParaRPr lang="en-US" altLang="en-US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2201D55-F535-4BC6-AF11-DC09BB45F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25" y="-72061"/>
            <a:ext cx="8890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Some Important Issues for East Asia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45D5D9A-8690-4A5A-BB46-268F13BD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62" y="914400"/>
            <a:ext cx="8902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ja-JP" sz="2400" b="1" dirty="0">
                <a:ea typeface="ＭＳ Ｐゴシック" panose="020B0600070205080204" pitchFamily="34" charset="-128"/>
              </a:rPr>
              <a:t>Maintaining regional peace and security</a:t>
            </a:r>
          </a:p>
          <a:p>
            <a:pPr lvl="1" eaLnBrk="1" hangingPunct="1"/>
            <a:r>
              <a:rPr lang="en-US" altLang="ja-JP" sz="2000" b="1" dirty="0">
                <a:ea typeface="ＭＳ Ｐゴシック" panose="020B0600070205080204" pitchFamily="34" charset="-128"/>
              </a:rPr>
              <a:t>South China Sea issues</a:t>
            </a:r>
          </a:p>
          <a:p>
            <a:pPr eaLnBrk="1" hangingPunct="1"/>
            <a:r>
              <a:rPr lang="en-US" altLang="ja-JP" sz="2400" b="1" dirty="0">
                <a:ea typeface="ＭＳ Ｐゴシック" panose="020B0600070205080204" pitchFamily="34" charset="-128"/>
              </a:rPr>
              <a:t>Narrowing the gap between early developers and latecomers</a:t>
            </a:r>
          </a:p>
          <a:p>
            <a:pPr eaLnBrk="1" hangingPunct="1"/>
            <a:r>
              <a:rPr lang="en-US" altLang="ja-JP" sz="2400" b="1" dirty="0">
                <a:ea typeface="ＭＳ Ｐゴシック" panose="020B0600070205080204" pitchFamily="34" charset="-128"/>
              </a:rPr>
              <a:t>Promoting globalization while mitigating its negative impacts</a:t>
            </a:r>
          </a:p>
          <a:p>
            <a:pPr eaLnBrk="1" hangingPunct="1"/>
            <a:r>
              <a:rPr lang="en-AU" altLang="en-US" sz="2400" b="1" dirty="0"/>
              <a:t>WTO, Economics Liberalization</a:t>
            </a:r>
          </a:p>
          <a:p>
            <a:pPr eaLnBrk="1" hangingPunct="1"/>
            <a:r>
              <a:rPr lang="en-AU" altLang="en-US" sz="2400" b="1" dirty="0"/>
              <a:t>Pollution </a:t>
            </a:r>
          </a:p>
          <a:p>
            <a:pPr eaLnBrk="1" hangingPunct="1"/>
            <a:r>
              <a:rPr lang="en-AU" altLang="en-US" sz="2400" b="1" dirty="0"/>
              <a:t>Political economy (Tariffs) </a:t>
            </a:r>
          </a:p>
          <a:p>
            <a:pPr eaLnBrk="1" hangingPunct="1"/>
            <a:r>
              <a:rPr lang="en-US" altLang="ja-JP" sz="2400" b="1" dirty="0">
                <a:ea typeface="ＭＳ Ｐゴシック" panose="020B0600070205080204" pitchFamily="34" charset="-128"/>
              </a:rPr>
              <a:t>Human resource development institution building, governance for strengthening competitiveness</a:t>
            </a:r>
          </a:p>
          <a:p>
            <a:pPr eaLnBrk="1" hangingPunct="1"/>
            <a:r>
              <a:rPr lang="en-US" altLang="ja-JP" sz="2400" b="1" dirty="0">
                <a:ea typeface="ＭＳ Ｐゴシック" panose="020B0600070205080204" pitchFamily="34" charset="-128"/>
              </a:rPr>
              <a:t>Population Decline</a:t>
            </a:r>
          </a:p>
          <a:p>
            <a:pPr eaLnBrk="1" hangingPunct="1"/>
            <a:endParaRPr lang="en-US" altLang="ja-JP" sz="2400" b="1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5FFCD-C88B-6EB0-DB80-1A981BEA4DA5}"/>
              </a:ext>
            </a:extLst>
          </p:cNvPr>
          <p:cNvSpPr txBox="1"/>
          <p:nvPr/>
        </p:nvSpPr>
        <p:spPr>
          <a:xfrm>
            <a:off x="713797" y="6098212"/>
            <a:ext cx="91890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https://www.imf.org/en/Blogs/Articles/2025/10/16/asias-economic-growth-is-weathering-tariffs-and-uncertainty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4B0B585-1F3E-4CD0-BC2A-6E3A543F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2682856"/>
            <a:ext cx="90709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Antique Olive" pitchFamily="34" charset="0"/>
                <a:cs typeface="Arial" panose="020B0604020202020204" pitchFamily="34" charset="0"/>
              </a:rPr>
              <a:t>"It doesn't matter whether the cat is black or white, as long as it catches mice."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ntique Olive" pitchFamily="34" charset="0"/>
                <a:cs typeface="Arial" panose="020B0604020202020204" pitchFamily="34" charset="0"/>
              </a:rPr>
              <a:t>     Deng Xiaoping (Former Chinese Prime Minister)</a:t>
            </a:r>
            <a:endParaRPr lang="en-US" altLang="en-US" sz="28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Antique Olive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altLang="en-US" sz="28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ct val="0"/>
              </a:spcBef>
              <a:buSzTx/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E498643A-40FF-4A8D-B9D0-1A05FF37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593" y="5134099"/>
            <a:ext cx="74882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/>
              <a:t>What does the above statement mean?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A804DB-61AE-5B5A-881D-97E6250073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54" y="451285"/>
            <a:ext cx="7534503" cy="2123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06AA23E-2242-4D33-A24E-303E3156B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457200"/>
            <a:ext cx="8416925" cy="4572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What Countries Do We Include?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D0C168D-0684-441C-8452-FE5F5FD94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095375"/>
            <a:ext cx="51816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China (including Hong Kong*)</a:t>
            </a:r>
          </a:p>
          <a:p>
            <a:pPr eaLnBrk="1" hangingPunct="1"/>
            <a:r>
              <a:rPr lang="en-US" altLang="en-US" sz="2800" dirty="0"/>
              <a:t>Cambodia</a:t>
            </a:r>
          </a:p>
          <a:p>
            <a:pPr eaLnBrk="1" hangingPunct="1"/>
            <a:r>
              <a:rPr lang="en-US" altLang="en-US" sz="2800" dirty="0"/>
              <a:t>Japan</a:t>
            </a:r>
          </a:p>
          <a:p>
            <a:pPr eaLnBrk="1" hangingPunct="1"/>
            <a:r>
              <a:rPr lang="en-US" altLang="en-US" sz="2800" dirty="0"/>
              <a:t>Republic of Korea (South Korea)*</a:t>
            </a:r>
          </a:p>
          <a:p>
            <a:pPr eaLnBrk="1" hangingPunct="1"/>
            <a:r>
              <a:rPr lang="en-US" altLang="en-US" sz="2800" dirty="0"/>
              <a:t>Laos</a:t>
            </a:r>
          </a:p>
          <a:p>
            <a:pPr eaLnBrk="1" hangingPunct="1"/>
            <a:r>
              <a:rPr lang="en-US" altLang="en-US" sz="2800" dirty="0"/>
              <a:t>Indonesia</a:t>
            </a:r>
          </a:p>
          <a:p>
            <a:pPr eaLnBrk="1" hangingPunct="1"/>
            <a:r>
              <a:rPr lang="en-US" altLang="en-US" sz="2800" dirty="0"/>
              <a:t>Malaysia</a:t>
            </a:r>
          </a:p>
          <a:p>
            <a:pPr eaLnBrk="1" hangingPunct="1"/>
            <a:r>
              <a:rPr lang="en-US" altLang="en-US" sz="2800" dirty="0"/>
              <a:t>Myanmar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8E5AC0CB-C446-4050-8D5D-F95218C2F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5148263"/>
            <a:ext cx="56356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*</a:t>
            </a:r>
            <a:r>
              <a:rPr lang="en-US" altLang="en-US" sz="2800" b="1" i="1"/>
              <a:t>Used to be called the Tigers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Char char="•"/>
            </a:pPr>
            <a:endParaRPr lang="en-US" altLang="en-US" sz="28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BBFF28D-80AA-42A7-AC53-DA770B33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1066800"/>
            <a:ext cx="449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/>
              <a:t>North Korea</a:t>
            </a:r>
          </a:p>
          <a:p>
            <a:pPr eaLnBrk="1" hangingPunct="1">
              <a:defRPr/>
            </a:pPr>
            <a:r>
              <a:rPr lang="en-US" altLang="en-US" sz="2800" kern="0" dirty="0"/>
              <a:t>Philippines</a:t>
            </a:r>
          </a:p>
          <a:p>
            <a:pPr eaLnBrk="1" hangingPunct="1">
              <a:defRPr/>
            </a:pPr>
            <a:r>
              <a:rPr lang="en-US" altLang="en-US" sz="2800" kern="0" dirty="0"/>
              <a:t>Singapore*</a:t>
            </a:r>
          </a:p>
          <a:p>
            <a:pPr eaLnBrk="1" hangingPunct="1">
              <a:defRPr/>
            </a:pPr>
            <a:r>
              <a:rPr lang="en-US" altLang="en-US" sz="2800" kern="0" dirty="0"/>
              <a:t>Taiwan (Chinese Taipei)*</a:t>
            </a:r>
          </a:p>
          <a:p>
            <a:pPr eaLnBrk="1" hangingPunct="1">
              <a:defRPr/>
            </a:pPr>
            <a:r>
              <a:rPr lang="en-US" altLang="en-US" sz="2800" kern="0" dirty="0"/>
              <a:t>Thailand </a:t>
            </a:r>
          </a:p>
          <a:p>
            <a:pPr eaLnBrk="1" hangingPunct="1">
              <a:defRPr/>
            </a:pPr>
            <a:r>
              <a:rPr lang="en-US" altLang="en-US" sz="2800" kern="0" dirty="0"/>
              <a:t>Vietnam</a:t>
            </a:r>
          </a:p>
          <a:p>
            <a:pPr eaLnBrk="1" hangingPunct="1">
              <a:defRPr/>
            </a:pPr>
            <a:endParaRPr lang="en-US" altLang="en-US" sz="2400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94A2D53-F977-4D09-A30C-8C7CEAD09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498475"/>
            <a:ext cx="8416925" cy="3048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Why Bother About East Asia?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8FAE8E1-41E1-4432-91D9-736E27D0E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2574" y="1211759"/>
            <a:ext cx="9337675" cy="4876800"/>
          </a:xfrm>
        </p:spPr>
        <p:txBody>
          <a:bodyPr/>
          <a:lstStyle/>
          <a:p>
            <a:pPr eaLnBrk="1" hangingPunct="1"/>
            <a:r>
              <a:rPr lang="en-US" sz="1800" b="1" dirty="0"/>
              <a:t>The total population is approximately 2.2 billion people, combining East Asia </a:t>
            </a:r>
            <a:r>
              <a:rPr lang="en-US" sz="2000" b="1" dirty="0"/>
              <a:t>(around 1.65 billion) and Southeast Asian countries (approximately 565 million). The majority of the population is in East Asia, primarily due to China's large population. </a:t>
            </a:r>
          </a:p>
          <a:p>
            <a:pPr eaLnBrk="1" hangingPunct="1"/>
            <a:r>
              <a:rPr lang="en-US" altLang="en-US" sz="2000" b="1" dirty="0"/>
              <a:t>There is a need to understand the wide diversity of cultures - culture influence needs, political and security concerns as well as  business practices</a:t>
            </a:r>
          </a:p>
          <a:p>
            <a:pPr eaLnBrk="1" hangingPunct="1"/>
            <a:r>
              <a:rPr lang="en-US" altLang="en-US" sz="2000" b="1" dirty="0"/>
              <a:t>Rapid development for several decades - “Asian Miracle” and “Pacific Century”</a:t>
            </a:r>
          </a:p>
          <a:p>
            <a:pPr eaLnBrk="1" hangingPunct="1"/>
            <a:r>
              <a:rPr lang="en-US" altLang="en-US" sz="2000" b="1" dirty="0"/>
              <a:t>Increasing economic and political importance - includes some of the world’s largest markets</a:t>
            </a:r>
          </a:p>
          <a:p>
            <a:pPr eaLnBrk="1" hangingPunct="1"/>
            <a:r>
              <a:rPr lang="en-US" altLang="en-US" sz="2000" b="1" dirty="0"/>
              <a:t>Miracle disturbed by the Asian crisis in 1997</a:t>
            </a:r>
          </a:p>
          <a:p>
            <a:pPr eaLnBrk="1" hangingPunct="1"/>
            <a:r>
              <a:rPr lang="en-US" altLang="en-US" sz="2000" b="1" dirty="0"/>
              <a:t>What about the future? Obvious need to understand developments in the region</a:t>
            </a:r>
          </a:p>
          <a:p>
            <a:pPr eaLnBrk="1" hangingPunct="1"/>
            <a:r>
              <a:rPr lang="en-US" altLang="en-US" sz="2000" b="1" dirty="0"/>
              <a:t>Implications for world economic and political policy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65FB2-6FE7-7EF9-AD0A-A1ADD18DE0B3}"/>
              </a:ext>
            </a:extLst>
          </p:cNvPr>
          <p:cNvSpPr txBox="1"/>
          <p:nvPr/>
        </p:nvSpPr>
        <p:spPr>
          <a:xfrm>
            <a:off x="760413" y="6254813"/>
            <a:ext cx="8965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https://www.worldometers.info/population/countries-in-asia-by-population/</a:t>
            </a:r>
            <a:endParaRPr lang="en-US" sz="1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6F299E-6638-BB63-EB5D-6C195823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6" y="242887"/>
            <a:ext cx="8506690" cy="637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">
            <a:extLst>
              <a:ext uri="{FF2B5EF4-FFF2-40B4-BE49-F238E27FC236}">
                <a16:creationId xmlns:a16="http://schemas.microsoft.com/office/drawing/2014/main" id="{83D6237A-B11D-4AE4-9D50-CD66BBA8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13" y="152400"/>
            <a:ext cx="685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5DBAD8-EFEB-423F-AB50-2835A6E1D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00" y="299482"/>
            <a:ext cx="9355213" cy="62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5E1F82-79C1-ACD4-C0AA-CC08AB821844}"/>
              </a:ext>
            </a:extLst>
          </p:cNvPr>
          <p:cNvSpPr txBox="1"/>
          <p:nvPr/>
        </p:nvSpPr>
        <p:spPr>
          <a:xfrm>
            <a:off x="696334" y="6273225"/>
            <a:ext cx="8510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https://www.adb.org/outlook/editions/september-2025#east-asia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29554-0E1B-411F-4AC1-6849CCE51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10" y="145472"/>
            <a:ext cx="9426804" cy="61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C8D83-BE8F-D7F0-C926-90013C08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8" y="616527"/>
            <a:ext cx="7952508" cy="56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F6EBB4-60FF-F27F-07BB-BFA25940A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60" y="151938"/>
            <a:ext cx="8809903" cy="65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9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90000"/>
          <a:buFontTx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90000"/>
          <a:buFontTx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840</Words>
  <Application>Microsoft Office PowerPoint</Application>
  <PresentationFormat>Custom</PresentationFormat>
  <Paragraphs>114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ＭＳ Ｐゴシック</vt:lpstr>
      <vt:lpstr>Antique Olive</vt:lpstr>
      <vt:lpstr>Arial</vt:lpstr>
      <vt:lpstr>Tahoma</vt:lpstr>
      <vt:lpstr>Times New Roman</vt:lpstr>
      <vt:lpstr>Sumi Painting</vt:lpstr>
      <vt:lpstr>PowerPoint Presentation</vt:lpstr>
      <vt:lpstr>PowerPoint Presentation</vt:lpstr>
      <vt:lpstr>What Countries Do We Include?</vt:lpstr>
      <vt:lpstr>Why Bother About East Asia?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Poverty Reduction</vt:lpstr>
      <vt:lpstr>PowerPoint Presentation</vt:lpstr>
      <vt:lpstr>The Lorenz Curve</vt:lpstr>
      <vt:lpstr>PowerPoint Presentation</vt:lpstr>
      <vt:lpstr>PowerPoint Presentation</vt:lpstr>
      <vt:lpstr>PowerPoint Presentation</vt:lpstr>
      <vt:lpstr>There is Diversity and Change in the Region</vt:lpstr>
      <vt:lpstr>Historical Background: Links, Similarities and Differences</vt:lpstr>
      <vt:lpstr>Differences in the Political Environment</vt:lpstr>
      <vt:lpstr>Differences in Political Ideology</vt:lpstr>
      <vt:lpstr>Independence and Post-Independence</vt:lpstr>
      <vt:lpstr>Convergence in Economic Policies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McCornac</dc:creator>
  <cp:lastModifiedBy>Dennis McCornac</cp:lastModifiedBy>
  <cp:revision>8</cp:revision>
  <dcterms:modified xsi:type="dcterms:W3CDTF">2025-10-23T06:07:54Z</dcterms:modified>
</cp:coreProperties>
</file>